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1"/>
  </p:sldMasterIdLst>
  <p:notesMasterIdLst>
    <p:notesMasterId r:id="rId55"/>
  </p:notesMasterIdLst>
  <p:sldIdLst>
    <p:sldId id="1457" r:id="rId2"/>
    <p:sldId id="1338" r:id="rId3"/>
    <p:sldId id="1339" r:id="rId4"/>
    <p:sldId id="1300" r:id="rId5"/>
    <p:sldId id="1361" r:id="rId6"/>
    <p:sldId id="1362" r:id="rId7"/>
    <p:sldId id="1363" r:id="rId8"/>
    <p:sldId id="328" r:id="rId9"/>
    <p:sldId id="1364" r:id="rId10"/>
    <p:sldId id="1366" r:id="rId11"/>
    <p:sldId id="265" r:id="rId12"/>
    <p:sldId id="1422" r:id="rId13"/>
    <p:sldId id="1423" r:id="rId14"/>
    <p:sldId id="1424" r:id="rId15"/>
    <p:sldId id="1425" r:id="rId16"/>
    <p:sldId id="1426" r:id="rId17"/>
    <p:sldId id="1427" r:id="rId18"/>
    <p:sldId id="1437" r:id="rId19"/>
    <p:sldId id="1438" r:id="rId20"/>
    <p:sldId id="1439" r:id="rId21"/>
    <p:sldId id="1419" r:id="rId22"/>
    <p:sldId id="1420" r:id="rId23"/>
    <p:sldId id="1421" r:id="rId24"/>
    <p:sldId id="1380" r:id="rId25"/>
    <p:sldId id="1440" r:id="rId26"/>
    <p:sldId id="1444" r:id="rId27"/>
    <p:sldId id="1445" r:id="rId28"/>
    <p:sldId id="321" r:id="rId29"/>
    <p:sldId id="322" r:id="rId30"/>
    <p:sldId id="323" r:id="rId31"/>
    <p:sldId id="324" r:id="rId32"/>
    <p:sldId id="1446" r:id="rId33"/>
    <p:sldId id="1447" r:id="rId34"/>
    <p:sldId id="1448" r:id="rId35"/>
    <p:sldId id="1449" r:id="rId36"/>
    <p:sldId id="1450" r:id="rId37"/>
    <p:sldId id="319" r:id="rId38"/>
    <p:sldId id="1451" r:id="rId39"/>
    <p:sldId id="1452" r:id="rId40"/>
    <p:sldId id="1453" r:id="rId41"/>
    <p:sldId id="1454" r:id="rId42"/>
    <p:sldId id="1430" r:id="rId43"/>
    <p:sldId id="1431" r:id="rId44"/>
    <p:sldId id="1340" r:id="rId45"/>
    <p:sldId id="340" r:id="rId46"/>
    <p:sldId id="341" r:id="rId47"/>
    <p:sldId id="342" r:id="rId48"/>
    <p:sldId id="345" r:id="rId49"/>
    <p:sldId id="346" r:id="rId50"/>
    <p:sldId id="1455" r:id="rId51"/>
    <p:sldId id="1456" r:id="rId52"/>
    <p:sldId id="1367" r:id="rId53"/>
    <p:sldId id="1434" r:id="rId54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0A13BA87-ADB6-C048-B76C-366B243E1AE5}">
          <p14:sldIdLst>
            <p14:sldId id="1457"/>
            <p14:sldId id="1338"/>
            <p14:sldId id="1339"/>
            <p14:sldId id="1300"/>
          </p14:sldIdLst>
        </p14:section>
        <p14:section name="Section sans titre" id="{254791B9-0333-EB48-8435-5CBCE9E793FF}">
          <p14:sldIdLst>
            <p14:sldId id="1361"/>
            <p14:sldId id="1362"/>
            <p14:sldId id="1363"/>
            <p14:sldId id="328"/>
            <p14:sldId id="1364"/>
            <p14:sldId id="1366"/>
            <p14:sldId id="265"/>
            <p14:sldId id="1422"/>
            <p14:sldId id="1423"/>
            <p14:sldId id="1424"/>
            <p14:sldId id="1425"/>
            <p14:sldId id="1426"/>
            <p14:sldId id="1427"/>
            <p14:sldId id="1437"/>
            <p14:sldId id="1438"/>
            <p14:sldId id="1439"/>
            <p14:sldId id="1419"/>
            <p14:sldId id="1420"/>
            <p14:sldId id="1421"/>
            <p14:sldId id="1380"/>
            <p14:sldId id="1440"/>
            <p14:sldId id="1444"/>
            <p14:sldId id="1445"/>
            <p14:sldId id="321"/>
            <p14:sldId id="322"/>
            <p14:sldId id="323"/>
            <p14:sldId id="324"/>
            <p14:sldId id="1446"/>
            <p14:sldId id="1447"/>
            <p14:sldId id="1448"/>
            <p14:sldId id="1449"/>
            <p14:sldId id="1450"/>
            <p14:sldId id="319"/>
            <p14:sldId id="1451"/>
            <p14:sldId id="1452"/>
            <p14:sldId id="1453"/>
            <p14:sldId id="1454"/>
            <p14:sldId id="1430"/>
            <p14:sldId id="1431"/>
            <p14:sldId id="1340"/>
            <p14:sldId id="340"/>
            <p14:sldId id="341"/>
            <p14:sldId id="342"/>
            <p14:sldId id="345"/>
            <p14:sldId id="346"/>
            <p14:sldId id="1455"/>
            <p14:sldId id="1456"/>
            <p14:sldId id="1367"/>
            <p14:sldId id="1434"/>
          </p14:sldIdLst>
        </p14:section>
      </p14:sectionLst>
    </p:ext>
    <p:ext uri="{EFAFB233-063F-42B5-8137-9DF3F51BA10A}">
      <p15:sldGuideLst xmlns:p15="http://schemas.microsoft.com/office/powerpoint/2012/main">
        <p15:guide id="4" orient="horz" pos="5" userDrawn="1">
          <p15:clr>
            <a:srgbClr val="A4A3A4"/>
          </p15:clr>
        </p15:guide>
        <p15:guide id="5" pos="767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tilisateur de Microsoft Office" initials="Office" lastIdx="106" clrIdx="0"/>
  <p:cmAuthor id="1" name="Yannick Darrats" initials="YD" lastIdx="1" clrIdx="1"/>
  <p:cmAuthor id="2" name="charles dufrene" initials="cd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D0D8E8"/>
    <a:srgbClr val="E9EDF4"/>
    <a:srgbClr val="000066"/>
    <a:srgbClr val="F79646"/>
    <a:srgbClr val="FFCCFF"/>
    <a:srgbClr val="0500CD"/>
    <a:srgbClr val="009900"/>
    <a:srgbClr val="00FF00"/>
    <a:srgbClr val="FFF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9" autoAdjust="0"/>
    <p:restoredTop sz="96560" autoAdjust="0"/>
  </p:normalViewPr>
  <p:slideViewPr>
    <p:cSldViewPr snapToGrid="0" snapToObjects="1">
      <p:cViewPr varScale="1">
        <p:scale>
          <a:sx n="92" d="100"/>
          <a:sy n="92" d="100"/>
        </p:scale>
        <p:origin x="470" y="67"/>
      </p:cViewPr>
      <p:guideLst>
        <p:guide orient="horz" pos="5"/>
        <p:guide pos="767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>
        <p:scale>
          <a:sx n="60" d="100"/>
          <a:sy n="60" d="100"/>
        </p:scale>
        <p:origin x="3187" y="42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Pooled</c:v>
                </c:pt>
                <c:pt idx="1">
                  <c:v>GEMINI-2</c:v>
                </c:pt>
                <c:pt idx="2">
                  <c:v>GEMINI-1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84</c:v>
                </c:pt>
                <c:pt idx="1">
                  <c:v>84</c:v>
                </c:pt>
                <c:pt idx="2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DE-43CC-940C-836A39C188F1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0000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Pooled</c:v>
                </c:pt>
                <c:pt idx="1">
                  <c:v>GEMINI-2</c:v>
                </c:pt>
                <c:pt idx="2">
                  <c:v>GEMINI-1</c:v>
                </c:pt>
              </c:strCache>
            </c:strRef>
          </c:cat>
          <c:val>
            <c:numRef>
              <c:f>Feuil1!$C$2:$C$4</c:f>
              <c:numCache>
                <c:formatCode>General</c:formatCode>
                <c:ptCount val="3"/>
                <c:pt idx="0">
                  <c:v>82</c:v>
                </c:pt>
                <c:pt idx="1">
                  <c:v>84</c:v>
                </c:pt>
                <c:pt idx="2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DE-43CC-940C-836A39C188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934727320"/>
        <c:axId val="1520627112"/>
      </c:barChart>
      <c:catAx>
        <c:axId val="-934727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520627112"/>
        <c:crosses val="autoZero"/>
        <c:auto val="1"/>
        <c:lblAlgn val="ctr"/>
        <c:lblOffset val="100"/>
        <c:noMultiLvlLbl val="0"/>
      </c:catAx>
      <c:valAx>
        <c:axId val="1520627112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-93472732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Feuil1!$A$2:$A$11</c:f>
              <c:numCache>
                <c:formatCode>General</c:formatCode>
                <c:ptCount val="10"/>
              </c:numCache>
            </c:numRef>
          </c:cat>
          <c:val>
            <c:numRef>
              <c:f>Feuil1!$B$2:$B$11</c:f>
              <c:numCache>
                <c:formatCode>General</c:formatCode>
                <c:ptCount val="10"/>
                <c:pt idx="0">
                  <c:v>84</c:v>
                </c:pt>
                <c:pt idx="1">
                  <c:v>78</c:v>
                </c:pt>
                <c:pt idx="2">
                  <c:v>87</c:v>
                </c:pt>
                <c:pt idx="3">
                  <c:v>81</c:v>
                </c:pt>
                <c:pt idx="4">
                  <c:v>92</c:v>
                </c:pt>
                <c:pt idx="5">
                  <c:v>76</c:v>
                </c:pt>
                <c:pt idx="6">
                  <c:v>84</c:v>
                </c:pt>
                <c:pt idx="7">
                  <c:v>84</c:v>
                </c:pt>
                <c:pt idx="8">
                  <c:v>84</c:v>
                </c:pt>
                <c:pt idx="9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BC-4707-B9F5-EF6BF268B51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0000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Feuil1!$A$2:$A$11</c:f>
              <c:numCache>
                <c:formatCode>General</c:formatCode>
                <c:ptCount val="10"/>
              </c:numCache>
            </c:numRef>
          </c:cat>
          <c:val>
            <c:numRef>
              <c:f>Feuil1!$C$2:$C$11</c:f>
              <c:numCache>
                <c:formatCode>General</c:formatCode>
                <c:ptCount val="10"/>
                <c:pt idx="0">
                  <c:v>82</c:v>
                </c:pt>
                <c:pt idx="1">
                  <c:v>72</c:v>
                </c:pt>
                <c:pt idx="2">
                  <c:v>84</c:v>
                </c:pt>
                <c:pt idx="3">
                  <c:v>80</c:v>
                </c:pt>
                <c:pt idx="4">
                  <c:v>86</c:v>
                </c:pt>
                <c:pt idx="5">
                  <c:v>67</c:v>
                </c:pt>
                <c:pt idx="6">
                  <c:v>83</c:v>
                </c:pt>
                <c:pt idx="7">
                  <c:v>81</c:v>
                </c:pt>
                <c:pt idx="8">
                  <c:v>82</c:v>
                </c:pt>
                <c:pt idx="9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BC-4707-B9F5-EF6BF268B5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24756984"/>
        <c:axId val="-2062062200"/>
      </c:barChart>
      <c:catAx>
        <c:axId val="2024756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-2062062200"/>
        <c:crosses val="autoZero"/>
        <c:auto val="1"/>
        <c:lblAlgn val="ctr"/>
        <c:lblOffset val="100"/>
        <c:noMultiLvlLbl val="0"/>
      </c:catAx>
      <c:valAx>
        <c:axId val="-206206220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202475698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3720614059933"/>
          <c:y val="0.10115144097746299"/>
          <c:w val="0.79999229592703802"/>
          <c:h val="0.777194555487069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W48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200"/>
                      <a:t>96.1 %</a:t>
                    </a:r>
                  </a:p>
                  <a:p>
                    <a:r>
                      <a:rPr lang="en-US" sz="1200"/>
                      <a:t>[94.6 -</a:t>
                    </a:r>
                    <a:r>
                      <a:rPr lang="en-US" sz="1200" baseline="0"/>
                      <a:t> 97.7</a:t>
                    </a:r>
                    <a:r>
                      <a:rPr lang="en-US" sz="1200"/>
                      <a:t>]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A17-4F7A-B5D7-10436EA8D04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200"/>
                      <a:t>2.0 %</a:t>
                    </a:r>
                  </a:p>
                  <a:p>
                    <a:r>
                      <a:rPr lang="en-US" sz="1200"/>
                      <a:t>[0.9 - 3.0]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A17-4F7A-B5D7-10436EA8D04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200"/>
                      <a:t>2.0 %</a:t>
                    </a:r>
                  </a:p>
                  <a:p>
                    <a:r>
                      <a:rPr lang="en-US" sz="1200"/>
                      <a:t>[0.7 - 3.0]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A17-4F7A-B5D7-10436EA8D0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Feuil1!$A$2:$A$4</c:f>
              <c:strCache>
                <c:ptCount val="3"/>
                <c:pt idx="0">
                  <c:v>Therapeutic success</c:v>
                </c:pt>
                <c:pt idx="1">
                  <c:v>No virological data</c:v>
                </c:pt>
                <c:pt idx="2">
                  <c:v>Virological failure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96.1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A17-4F7A-B5D7-10436EA8D040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W96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200"/>
                      <a:t>92.7 %</a:t>
                    </a:r>
                  </a:p>
                  <a:p>
                    <a:r>
                      <a:rPr lang="en-US" sz="1200"/>
                      <a:t>[90.2 - 95.2]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2A17-4F7A-B5D7-10436EA8D04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200"/>
                      <a:t>3.3 %</a:t>
                    </a:r>
                  </a:p>
                  <a:p>
                    <a:r>
                      <a:rPr lang="en-US" sz="1200"/>
                      <a:t>[1.6 -</a:t>
                    </a:r>
                    <a:r>
                      <a:rPr lang="en-US" sz="1200" baseline="0"/>
                      <a:t> 4.9</a:t>
                    </a:r>
                    <a:r>
                      <a:rPr lang="en-US" sz="1200"/>
                      <a:t>]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A17-4F7A-B5D7-10436EA8D04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200"/>
                      <a:t>4.2 %</a:t>
                    </a:r>
                  </a:p>
                  <a:p>
                    <a:r>
                      <a:rPr lang="en-US" sz="1200"/>
                      <a:t>[2.2 -</a:t>
                    </a:r>
                    <a:r>
                      <a:rPr lang="en-US" sz="1200" baseline="0"/>
                      <a:t> 6.2</a:t>
                    </a:r>
                    <a:r>
                      <a:rPr lang="en-US" sz="1200"/>
                      <a:t>]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2A17-4F7A-B5D7-10436EA8D0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Feuil1!$A$2:$A$4</c:f>
              <c:strCache>
                <c:ptCount val="3"/>
                <c:pt idx="0">
                  <c:v>Therapeutic success</c:v>
                </c:pt>
                <c:pt idx="1">
                  <c:v>No virological data</c:v>
                </c:pt>
                <c:pt idx="2">
                  <c:v>Virological failure</c:v>
                </c:pt>
              </c:strCache>
            </c:strRef>
          </c:cat>
          <c:val>
            <c:numRef>
              <c:f>Feuil1!$C$2:$C$4</c:f>
              <c:numCache>
                <c:formatCode>General</c:formatCode>
                <c:ptCount val="3"/>
                <c:pt idx="0">
                  <c:v>92.7</c:v>
                </c:pt>
                <c:pt idx="1">
                  <c:v>3.3</c:v>
                </c:pt>
                <c:pt idx="2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A17-4F7A-B5D7-10436EA8D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axId val="-936929224"/>
        <c:axId val="-936932168"/>
      </c:barChart>
      <c:catAx>
        <c:axId val="-936929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s-419"/>
          </a:p>
        </c:txPr>
        <c:crossAx val="-936932168"/>
        <c:crosses val="autoZero"/>
        <c:auto val="1"/>
        <c:lblAlgn val="ctr"/>
        <c:lblOffset val="100"/>
        <c:noMultiLvlLbl val="0"/>
      </c:catAx>
      <c:valAx>
        <c:axId val="-936932168"/>
        <c:scaling>
          <c:orientation val="minMax"/>
          <c:max val="1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fr-FR" sz="1400"/>
                  <a:t>Percentage</a:t>
                </a:r>
                <a:r>
                  <a:rPr lang="fr-FR" sz="1400" baseline="0"/>
                  <a:t> </a:t>
                </a:r>
              </a:p>
              <a:p>
                <a:pPr>
                  <a:defRPr sz="1400"/>
                </a:pPr>
                <a:r>
                  <a:rPr lang="fr-FR" sz="1400" baseline="0"/>
                  <a:t>[95% CI]</a:t>
                </a:r>
                <a:endParaRPr lang="fr-FR" sz="14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s-419"/>
          </a:p>
        </c:txPr>
        <c:crossAx val="-936929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738971606048498"/>
          <c:y val="3.1903257432942402E-2"/>
          <c:w val="0.36678301142291703"/>
          <c:h val="0.132172981179769"/>
        </c:manualLayout>
      </c:layout>
      <c:overlay val="0"/>
      <c:txPr>
        <a:bodyPr/>
        <a:lstStyle/>
        <a:p>
          <a:pPr>
            <a:defRPr sz="1400" b="1"/>
          </a:pPr>
          <a:endParaRPr lang="es-419"/>
        </a:p>
      </c:txPr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1212D-1ACA-4140-B238-21A134C77371}" type="datetimeFigureOut">
              <a:rPr lang="fr-FR" smtClean="0"/>
              <a:t>28/05/2021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0A27D-7449-D94F-98A1-EFDA980036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1123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271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765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CE990F-0F96-459D-99FC-151BC0C067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/>
          <a:lstStyle/>
          <a:p>
            <a:fld id="{9890A27D-7449-D94F-98A1-EFDA98003643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2640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24294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40763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7629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61872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51814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92309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2201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11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7307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5065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07209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71588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06615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6E02941-42C7-4074-88C4-FFC2A72622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/>
          <a:lstStyle/>
          <a:p>
            <a:fld id="{9890A27D-7449-D94F-98A1-EFDA98003643}" type="slidenum">
              <a:rPr lang="fr-FR" smtClean="0"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23882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20514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13586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35893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7364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122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0088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56395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7475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91552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7491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8456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23551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04059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20913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B45E15E-FD77-4716-8E65-360C91E60C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/>
          <a:lstStyle/>
          <a:p>
            <a:fld id="{9890A27D-7449-D94F-98A1-EFDA98003643}" type="slidenum">
              <a:rPr lang="fr-FR" smtClean="0"/>
              <a:t>38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76746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60D25FA-3656-4710-998F-677B8F6FBE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/>
          <a:lstStyle/>
          <a:p>
            <a:fld id="{9890A27D-7449-D94F-98A1-EFDA98003643}" type="slidenum">
              <a:rPr lang="fr-FR" smtClean="0"/>
              <a:t>39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1282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2910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234E195-8DAA-40F6-9D47-A30382F3FC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/>
          <a:lstStyle/>
          <a:p>
            <a:fld id="{9890A27D-7449-D94F-98A1-EFDA98003643}" type="slidenum">
              <a:rPr lang="fr-FR" smtClean="0"/>
              <a:t>40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76612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102D59A-3C38-4F22-B922-7C329D71B3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/>
          <a:lstStyle/>
          <a:p>
            <a:fld id="{9890A27D-7449-D94F-98A1-EFDA98003643}" type="slidenum">
              <a:rPr lang="fr-FR" smtClean="0"/>
              <a:t>41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42931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6196CDD-C99A-404A-9C83-1932E3C6EA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859FFC4-79D8-4BDB-B859-8AC848B51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1C4D46E-C458-4D26-A828-3647D7666D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/>
          <a:lstStyle/>
          <a:p>
            <a:fld id="{9890A27D-7449-D94F-98A1-EFDA98003643}" type="slidenum">
              <a:rPr lang="fr-FR" smtClean="0"/>
              <a:t>42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959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7C07AD9-C628-49EF-B5B0-CC58A19810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89F2A01-B8C1-4EFD-9A3B-3173A8FA54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4132453-7F44-44F5-A31C-5D2D9E8177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/>
          <a:lstStyle/>
          <a:p>
            <a:fld id="{9890A27D-7449-D94F-98A1-EFDA98003643}" type="slidenum">
              <a:rPr lang="fr-FR" smtClean="0"/>
              <a:t>43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11402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A2FBEB64-2F6D-4F7A-82D3-A5A29DB31E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/>
          <a:lstStyle/>
          <a:p>
            <a:fld id="{9890A27D-7449-D94F-98A1-EFDA98003643}" type="slidenum">
              <a:rPr lang="fr-FR" smtClean="0"/>
              <a:t>44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76180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'image des diapositives 7">
            <a:extLst>
              <a:ext uri="{FF2B5EF4-FFF2-40B4-BE49-F238E27FC236}">
                <a16:creationId xmlns:a16="http://schemas.microsoft.com/office/drawing/2014/main" id="{099CBE11-D85E-44E0-992B-50747E3BC5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" name="Espace réservé des notes 8">
            <a:extLst>
              <a:ext uri="{FF2B5EF4-FFF2-40B4-BE49-F238E27FC236}">
                <a16:creationId xmlns:a16="http://schemas.microsoft.com/office/drawing/2014/main" id="{8C817876-8F77-4AFA-AADE-5C598A21FB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5C05CE7-08DB-45DF-A820-7D74BC1D41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/>
          <a:lstStyle/>
          <a:p>
            <a:fld id="{9890A27D-7449-D94F-98A1-EFDA98003643}" type="slidenum">
              <a:rPr lang="fr-FR" smtClean="0"/>
              <a:t>45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932027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A8F8A8A-DC4E-42D7-A5CE-B3B1D00A69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/>
          <a:lstStyle/>
          <a:p>
            <a:fld id="{9890A27D-7449-D94F-98A1-EFDA98003643}" type="slidenum">
              <a:rPr lang="fr-FR" smtClean="0"/>
              <a:t>46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356402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29663F6-DED3-4D9F-A525-44999C27C9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/>
          <a:lstStyle/>
          <a:p>
            <a:fld id="{9890A27D-7449-D94F-98A1-EFDA98003643}" type="slidenum">
              <a:rPr lang="fr-FR" smtClean="0"/>
              <a:t>47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080384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0038DC-3C35-4593-8837-CCF324DDA0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/>
          <a:lstStyle/>
          <a:p>
            <a:fld id="{9890A27D-7449-D94F-98A1-EFDA98003643}" type="slidenum">
              <a:rPr lang="fr-FR" smtClean="0"/>
              <a:t>48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759847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42A88EF-3B52-48CB-AFBF-F20BA27A65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/>
          <a:lstStyle/>
          <a:p>
            <a:fld id="{9890A27D-7449-D94F-98A1-EFDA98003643}" type="slidenum">
              <a:rPr lang="fr-FR" smtClean="0"/>
              <a:t>49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6440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59E99C4-F461-4547-9AEB-401AEBD1B7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/>
          <a:lstStyle/>
          <a:p>
            <a:fld id="{9890A27D-7449-D94F-98A1-EFDA98003643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2009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001607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33959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957687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53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0673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892A8F6-1515-4984-AEAD-4324F60A9F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/>
          <a:lstStyle/>
          <a:p>
            <a:fld id="{9890A27D-7449-D94F-98A1-EFDA98003643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773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C1D0FEE-40A5-425C-A993-85E01FB4DE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/>
          <a:lstStyle/>
          <a:p>
            <a:fld id="{9890A27D-7449-D94F-98A1-EFDA98003643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3013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17ABA21-3C31-42AF-9AE1-797DD3AFFD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/>
          <a:lstStyle/>
          <a:p>
            <a:fld id="{9890A27D-7449-D94F-98A1-EFDA98003643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9836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9E9068E-9E79-40A5-B196-DCB003D304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/>
          <a:lstStyle/>
          <a:p>
            <a:fld id="{9890A27D-7449-D94F-98A1-EFDA98003643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9666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9200" y="2865442"/>
            <a:ext cx="103632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48000" y="445665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766681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006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ctr"/>
          <a:lstStyle>
            <a:lvl1pPr marL="0" indent="0" algn="ctr">
              <a:buNone/>
              <a:defRPr sz="2800" b="1">
                <a:solidFill>
                  <a:srgbClr val="0070C0"/>
                </a:solidFill>
                <a:latin typeface="Trebuchet MS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0844577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96943" y="96819"/>
            <a:ext cx="8485457" cy="1581373"/>
          </a:xfrm>
        </p:spPr>
        <p:txBody>
          <a:bodyPr/>
          <a:lstStyle>
            <a:lvl1pPr algn="l">
              <a:lnSpc>
                <a:spcPts val="3000"/>
              </a:lnSpc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09600" y="1741708"/>
            <a:ext cx="10972800" cy="457200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44862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C683A308-5D3A-4CA6-AC20-9C72DA27D8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6387" y="6519599"/>
            <a:ext cx="455611" cy="3365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24AC3FD-09E3-4FF5-A0F9-A72F20D7F301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99A2E9C-1C03-427F-9B0F-714F67A738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1199" y="152400"/>
            <a:ext cx="11144251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8ACD967-ED9E-450B-92D9-A1E0D5E0BA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1962" y="5943600"/>
            <a:ext cx="11143488" cy="304769"/>
          </a:xfrm>
        </p:spPr>
        <p:txBody>
          <a:bodyPr bIns="36000" anchor="b"/>
          <a:lstStyle>
            <a:lvl1pPr marL="0" indent="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800" kern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900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900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900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900" kern="0" baseline="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569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09600" y="1619250"/>
            <a:ext cx="10972800" cy="4572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10419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9059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Add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5846" y="6646663"/>
            <a:ext cx="1011833" cy="211339"/>
          </a:xfrm>
          <a:prstGeom prst="rect">
            <a:avLst/>
          </a:prstGeom>
        </p:spPr>
        <p:txBody>
          <a:bodyPr/>
          <a:lstStyle/>
          <a:p>
            <a:fld id="{E10189AC-4389-4A73-97F5-D7C36531EF56}" type="datetime1">
              <a:rPr lang="en-US" smtClean="0"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0187" y="6646663"/>
            <a:ext cx="9353781" cy="2113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46476" y="6646663"/>
            <a:ext cx="469680" cy="211339"/>
          </a:xfrm>
          <a:prstGeom prst="rect">
            <a:avLst/>
          </a:prstGeom>
        </p:spPr>
        <p:txBody>
          <a:bodyPr/>
          <a:lstStyle/>
          <a:p>
            <a:fld id="{4F90343F-D056-4E24-BE3D-A305BDC1A23E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586B4D5-F585-4327-9BBC-BE18FFDDB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2795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D7AFFE3-20B5-4A86-A1FF-D260A623B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6177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9877730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0"/>
            <a:ext cx="8466034" cy="1491539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7650930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-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60C558D-B934-1E48-A274-ADC7814E0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752" y="472904"/>
            <a:ext cx="10515600" cy="39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BD1B54-3DC7-BE44-80C9-09715E6823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2633" y="1080000"/>
            <a:ext cx="10800000" cy="48600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24041EA-67A6-3F41-A747-E6FD48DEB8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2633" y="92075"/>
            <a:ext cx="10515600" cy="381000"/>
          </a:xfrm>
        </p:spPr>
        <p:txBody>
          <a:bodyPr/>
          <a:lstStyle>
            <a:lvl1pPr>
              <a:buNone/>
              <a:defRPr sz="25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Cliquez ici pour ajouter un titre</a:t>
            </a:r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E3FB0B25-D500-EE43-8874-105A9804D6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2634" y="6059489"/>
            <a:ext cx="10799233" cy="433387"/>
          </a:xfrm>
        </p:spPr>
        <p:txBody>
          <a:bodyPr/>
          <a:lstStyle>
            <a:lvl1pPr>
              <a:buFont typeface="Police système Courant"/>
              <a:buChar char="→"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992760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83243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0471"/>
            <a:ext cx="8470698" cy="1481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790700"/>
            <a:ext cx="10972800" cy="4335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2643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705" r:id="rId4"/>
    <p:sldLayoutId id="2147483706" r:id="rId5"/>
    <p:sldLayoutId id="2147483707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28" r:id="rId12"/>
    <p:sldLayoutId id="2147483731" r:id="rId13"/>
  </p:sldLayoutIdLst>
  <p:txStyles>
    <p:titleStyle>
      <a:lvl1pPr algn="ctr" defTabSz="342900" rtl="0" eaLnBrk="1" latinLnBrk="0" hangingPunct="1">
        <a:spcBef>
          <a:spcPct val="0"/>
        </a:spcBef>
        <a:buNone/>
        <a:defRPr sz="3300" b="1" kern="1200">
          <a:solidFill>
            <a:srgbClr val="FF6600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D979B62A-0DBD-4B35-BA82-E20CAF20B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0666" y="2247218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1E3C91"/>
                </a:solidFill>
              </a:rPr>
              <a:t>CONFERENCE ON RETROVIRUSES</a:t>
            </a:r>
            <a:br>
              <a:rPr lang="en-US" dirty="0">
                <a:solidFill>
                  <a:srgbClr val="1E3C91"/>
                </a:solidFill>
              </a:rPr>
            </a:br>
            <a:r>
              <a:rPr lang="en-US" dirty="0">
                <a:solidFill>
                  <a:srgbClr val="1E3C91"/>
                </a:solidFill>
              </a:rPr>
              <a:t>AND OPPORTUNISTIC INFECTIONS</a:t>
            </a:r>
            <a:br>
              <a:rPr lang="en-US" dirty="0">
                <a:solidFill>
                  <a:srgbClr val="1E3C91"/>
                </a:solidFill>
              </a:rPr>
            </a:br>
            <a:r>
              <a:rPr lang="en-US" dirty="0">
                <a:solidFill>
                  <a:srgbClr val="1E3C91"/>
                </a:solidFill>
              </a:rPr>
              <a:t>(CROI 2021)</a:t>
            </a:r>
            <a:endParaRPr lang="fr-FR" dirty="0">
              <a:solidFill>
                <a:srgbClr val="1E3C91"/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859700EE-9D57-4BA6-B4A4-0FC26F380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56466" y="4166130"/>
            <a:ext cx="6400800" cy="2099202"/>
          </a:xfrm>
        </p:spPr>
        <p:txBody>
          <a:bodyPr>
            <a:normAutofit fontScale="77500" lnSpcReduction="20000"/>
          </a:bodyPr>
          <a:lstStyle/>
          <a:p>
            <a:r>
              <a:rPr lang="es-ES" sz="3200" b="1" dirty="0">
                <a:solidFill>
                  <a:srgbClr val="FF6600"/>
                </a:solidFill>
              </a:rPr>
              <a:t>VIRTUAL| 6-10 MARCH 2021</a:t>
            </a:r>
            <a:endParaRPr lang="en-US" sz="3200" b="1" dirty="0">
              <a:solidFill>
                <a:srgbClr val="FF6600"/>
              </a:solidFill>
            </a:endParaRPr>
          </a:p>
          <a:p>
            <a:endParaRPr lang="fr-FR" sz="2900" b="1" dirty="0">
              <a:solidFill>
                <a:schemeClr val="tx1"/>
              </a:solidFill>
            </a:endParaRPr>
          </a:p>
          <a:p>
            <a:r>
              <a:rPr lang="fr-FR" sz="2900" b="1" dirty="0" err="1">
                <a:solidFill>
                  <a:schemeClr val="tx1"/>
                </a:solidFill>
              </a:rPr>
              <a:t>Faculty</a:t>
            </a:r>
            <a:endParaRPr lang="fr-FR" sz="2900" b="1" dirty="0">
              <a:solidFill>
                <a:schemeClr val="tx1"/>
              </a:solidFill>
            </a:endParaRPr>
          </a:p>
          <a:p>
            <a:pPr marL="0" lvl="1"/>
            <a:r>
              <a:rPr lang="fr-FR" sz="2500" dirty="0">
                <a:solidFill>
                  <a:schemeClr val="tx1"/>
                </a:solidFill>
              </a:rPr>
              <a:t>Pedro </a:t>
            </a:r>
            <a:r>
              <a:rPr lang="fr-FR" sz="2500" dirty="0" err="1">
                <a:solidFill>
                  <a:schemeClr val="tx1"/>
                </a:solidFill>
              </a:rPr>
              <a:t>Cahn</a:t>
            </a:r>
            <a:r>
              <a:rPr lang="fr-FR" sz="2500" dirty="0">
                <a:solidFill>
                  <a:schemeClr val="tx1"/>
                </a:solidFill>
              </a:rPr>
              <a:t>, Buenos-Aires, Argentina</a:t>
            </a:r>
          </a:p>
          <a:p>
            <a:pPr marL="0" lvl="1"/>
            <a:r>
              <a:rPr lang="fr-FR" sz="2500" dirty="0">
                <a:solidFill>
                  <a:schemeClr val="tx1"/>
                </a:solidFill>
              </a:rPr>
              <a:t>Anton </a:t>
            </a:r>
            <a:r>
              <a:rPr lang="fr-FR" sz="2500" dirty="0" err="1">
                <a:solidFill>
                  <a:schemeClr val="tx1"/>
                </a:solidFill>
              </a:rPr>
              <a:t>Pozniak</a:t>
            </a:r>
            <a:r>
              <a:rPr lang="fr-FR" sz="2500" dirty="0">
                <a:solidFill>
                  <a:schemeClr val="tx1"/>
                </a:solidFill>
              </a:rPr>
              <a:t>, London, UK</a:t>
            </a:r>
          </a:p>
          <a:p>
            <a:pPr marL="0" lvl="1"/>
            <a:r>
              <a:rPr lang="fr-FR" sz="2500" dirty="0">
                <a:solidFill>
                  <a:schemeClr val="tx1"/>
                </a:solidFill>
              </a:rPr>
              <a:t>François </a:t>
            </a:r>
            <a:r>
              <a:rPr lang="fr-FR" sz="2500" dirty="0" err="1">
                <a:solidFill>
                  <a:schemeClr val="tx1"/>
                </a:solidFill>
              </a:rPr>
              <a:t>Raffi</a:t>
            </a:r>
            <a:r>
              <a:rPr lang="fr-FR" sz="2500" dirty="0">
                <a:solidFill>
                  <a:schemeClr val="tx1"/>
                </a:solidFill>
              </a:rPr>
              <a:t>, Nantes, France</a:t>
            </a:r>
          </a:p>
        </p:txBody>
      </p:sp>
    </p:spTree>
    <p:extLst>
      <p:ext uri="{BB962C8B-B14F-4D97-AF65-F5344CB8AC3E}">
        <p14:creationId xmlns:p14="http://schemas.microsoft.com/office/powerpoint/2010/main" val="453855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187D53E-0EDD-4222-BE9C-587630FA9836}"/>
              </a:ext>
            </a:extLst>
          </p:cNvPr>
          <p:cNvSpPr txBox="1"/>
          <p:nvPr/>
        </p:nvSpPr>
        <p:spPr>
          <a:xfrm>
            <a:off x="429909" y="5204331"/>
            <a:ext cx="11673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/>
              <a:t>Through W144, 12 participants in the DTG + 3TC group and 9 in the DTG + TDF/FTC group met protocol-defined CVW criteria; there were no treatment-emergent INSTI or NRTI resistance mutations</a:t>
            </a:r>
          </a:p>
          <a:p>
            <a:pPr marL="285750" indent="-285750" algn="l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/>
              <a:t>1 non-CVW participant with reported intermittent non-adherence in the DTG + 3TC group developed M184V</a:t>
            </a:r>
            <a:br>
              <a:rPr lang="en-US" sz="1800" b="0" i="0" u="none" strike="noStrike" baseline="0" dirty="0"/>
            </a:br>
            <a:r>
              <a:rPr lang="en-US" sz="1800" b="0" i="0" u="none" strike="noStrike" baseline="0" dirty="0"/>
              <a:t>at W132 (</a:t>
            </a:r>
            <a:r>
              <a:rPr lang="en-US" sz="1800" b="0" i="0" u="none" strike="noStrike" baseline="0" dirty="0" err="1"/>
              <a:t>pVL</a:t>
            </a:r>
            <a:r>
              <a:rPr lang="en-US" sz="1800" b="0" i="0" u="none" strike="noStrike" baseline="0" dirty="0"/>
              <a:t> 61 ,927 c/mL) and R263R/K at W144 (</a:t>
            </a:r>
            <a:r>
              <a:rPr lang="en-US" sz="1800" b="0" i="0" u="none" strike="noStrike" baseline="0" dirty="0" err="1"/>
              <a:t>pVL</a:t>
            </a:r>
            <a:r>
              <a:rPr lang="en-US" sz="1800" b="0" i="0" u="none" strike="noStrike" baseline="0" dirty="0"/>
              <a:t> 135 c/mL), conferring a</a:t>
            </a:r>
            <a:r>
              <a:rPr lang="en-US" sz="1800" b="0" i="0" u="none" strike="noStrike" dirty="0"/>
              <a:t> </a:t>
            </a:r>
            <a:r>
              <a:rPr lang="en-US" sz="1800" b="0" i="0" u="none" strike="noStrike" baseline="0" dirty="0"/>
              <a:t>1.8-fold change in susceptibility to DTG</a:t>
            </a:r>
            <a:endParaRPr lang="fr-FR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9B515AEC-B0A2-4DDE-8111-56B985037156}"/>
              </a:ext>
            </a:extLst>
          </p:cNvPr>
          <p:cNvGrpSpPr/>
          <p:nvPr/>
        </p:nvGrpSpPr>
        <p:grpSpPr>
          <a:xfrm>
            <a:off x="302293" y="1626099"/>
            <a:ext cx="6221664" cy="3495595"/>
            <a:chOff x="302293" y="1626099"/>
            <a:chExt cx="6221664" cy="349559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FE87068-CCDE-46BA-B999-292932D5BBD9}"/>
                </a:ext>
              </a:extLst>
            </p:cNvPr>
            <p:cNvSpPr/>
            <p:nvPr/>
          </p:nvSpPr>
          <p:spPr>
            <a:xfrm>
              <a:off x="3202399" y="1626099"/>
              <a:ext cx="144212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DTG + TDF/FTC</a:t>
              </a:r>
              <a:endParaRPr lang="fr-FR" sz="1600" b="1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5CD24B2-E3F2-4DD5-B276-090012683638}"/>
                </a:ext>
              </a:extLst>
            </p:cNvPr>
            <p:cNvSpPr/>
            <p:nvPr/>
          </p:nvSpPr>
          <p:spPr>
            <a:xfrm>
              <a:off x="1893056" y="1626099"/>
              <a:ext cx="104368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DTG + 3TC</a:t>
              </a:r>
              <a:endParaRPr lang="fr-FR" sz="1600" b="1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8DF14E-D7E6-4225-A538-A8131B78E2B1}"/>
                </a:ext>
              </a:extLst>
            </p:cNvPr>
            <p:cNvSpPr/>
            <p:nvPr/>
          </p:nvSpPr>
          <p:spPr bwMode="auto">
            <a:xfrm>
              <a:off x="1764314" y="1687834"/>
              <a:ext cx="180164" cy="180164"/>
            </a:xfrm>
            <a:prstGeom prst="rect">
              <a:avLst/>
            </a:prstGeom>
            <a:solidFill>
              <a:srgbClr val="0000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z="20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6288CD6-AC6E-45FB-B55B-B429C05CDB62}"/>
                </a:ext>
              </a:extLst>
            </p:cNvPr>
            <p:cNvSpPr/>
            <p:nvPr/>
          </p:nvSpPr>
          <p:spPr bwMode="auto">
            <a:xfrm>
              <a:off x="3070974" y="1687834"/>
              <a:ext cx="180164" cy="180164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z="2000"/>
            </a:p>
          </p:txBody>
        </p:sp>
        <p:graphicFrame>
          <p:nvGraphicFramePr>
            <p:cNvPr id="12" name="Graphique 11">
              <a:extLst>
                <a:ext uri="{FF2B5EF4-FFF2-40B4-BE49-F238E27FC236}">
                  <a16:creationId xmlns:a16="http://schemas.microsoft.com/office/drawing/2014/main" id="{3FC9386B-041E-4725-8408-C7D919B4CB9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6578535"/>
                </p:ext>
              </p:extLst>
            </p:nvPr>
          </p:nvGraphicFramePr>
          <p:xfrm>
            <a:off x="302293" y="1775997"/>
            <a:ext cx="6221664" cy="31196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6712545D-B50B-4710-8CD5-E336C8E7C49B}"/>
                </a:ext>
              </a:extLst>
            </p:cNvPr>
            <p:cNvSpPr txBox="1"/>
            <p:nvPr/>
          </p:nvSpPr>
          <p:spPr>
            <a:xfrm>
              <a:off x="2471250" y="4813917"/>
              <a:ext cx="19518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HIV-1 RNA &lt; 50 c/</a:t>
              </a:r>
              <a:r>
                <a:rPr lang="fr-FR" sz="1400" b="1" dirty="0" err="1"/>
                <a:t>mL</a:t>
              </a:r>
              <a:r>
                <a:rPr lang="fr-FR" sz="1400" b="1" dirty="0"/>
                <a:t>, %</a:t>
              </a:r>
            </a:p>
          </p:txBody>
        </p:sp>
        <p:sp>
          <p:nvSpPr>
            <p:cNvPr id="14" name="Rectangle 76">
              <a:extLst>
                <a:ext uri="{FF2B5EF4-FFF2-40B4-BE49-F238E27FC236}">
                  <a16:creationId xmlns:a16="http://schemas.microsoft.com/office/drawing/2014/main" id="{731A661F-09DD-410E-9F3B-F87BCBBDD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1354" y="2147609"/>
              <a:ext cx="85497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b="1" dirty="0">
                  <a:solidFill>
                    <a:schemeClr val="bg1"/>
                  </a:solidFill>
                  <a:cs typeface="Arial" pitchFamily="34" charset="0"/>
                </a:rPr>
                <a:t>281/356</a:t>
              </a:r>
              <a:endParaRPr lang="fr-FR" sz="4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Rectangle 76">
              <a:extLst>
                <a:ext uri="{FF2B5EF4-FFF2-40B4-BE49-F238E27FC236}">
                  <a16:creationId xmlns:a16="http://schemas.microsoft.com/office/drawing/2014/main" id="{785D0CC9-75F0-46F7-851C-38FBA68E0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1354" y="2370493"/>
              <a:ext cx="85497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b="1" dirty="0">
                  <a:solidFill>
                    <a:schemeClr val="bg1"/>
                  </a:solidFill>
                  <a:cs typeface="Arial" pitchFamily="34" charset="0"/>
                </a:rPr>
                <a:t>296/358</a:t>
              </a:r>
              <a:endParaRPr lang="fr-FR" sz="4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Rectangle 76">
              <a:extLst>
                <a:ext uri="{FF2B5EF4-FFF2-40B4-BE49-F238E27FC236}">
                  <a16:creationId xmlns:a16="http://schemas.microsoft.com/office/drawing/2014/main" id="{30EC4D92-98D3-4A99-A71A-DAE04B957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4729" y="3020845"/>
              <a:ext cx="85497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b="1" dirty="0">
                  <a:solidFill>
                    <a:schemeClr val="bg1"/>
                  </a:solidFill>
                  <a:cs typeface="Arial" pitchFamily="34" charset="0"/>
                </a:rPr>
                <a:t>303/360</a:t>
              </a:r>
              <a:endParaRPr lang="fr-FR" sz="4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Rectangle 76">
              <a:extLst>
                <a:ext uri="{FF2B5EF4-FFF2-40B4-BE49-F238E27FC236}">
                  <a16:creationId xmlns:a16="http://schemas.microsoft.com/office/drawing/2014/main" id="{5F31EC1D-94D3-4AC5-BD03-0FAF3BD1BA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4729" y="3243729"/>
              <a:ext cx="85497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b="1" dirty="0">
                  <a:solidFill>
                    <a:schemeClr val="bg1"/>
                  </a:solidFill>
                  <a:cs typeface="Arial" pitchFamily="34" charset="0"/>
                </a:rPr>
                <a:t>303/359</a:t>
              </a:r>
              <a:endParaRPr lang="fr-FR" sz="4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Rectangle 76">
              <a:extLst>
                <a:ext uri="{FF2B5EF4-FFF2-40B4-BE49-F238E27FC236}">
                  <a16:creationId xmlns:a16="http://schemas.microsoft.com/office/drawing/2014/main" id="{0F6B9C7D-9BC8-4203-82D9-57331416E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1480" y="3877457"/>
              <a:ext cx="85497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b="1" dirty="0">
                  <a:solidFill>
                    <a:schemeClr val="bg1"/>
                  </a:solidFill>
                  <a:cs typeface="Arial" pitchFamily="34" charset="0"/>
                </a:rPr>
                <a:t>584/716</a:t>
              </a:r>
              <a:endParaRPr lang="fr-FR" sz="4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Rectangle 76">
              <a:extLst>
                <a:ext uri="{FF2B5EF4-FFF2-40B4-BE49-F238E27FC236}">
                  <a16:creationId xmlns:a16="http://schemas.microsoft.com/office/drawing/2014/main" id="{251CD45D-7183-4474-BF1B-2505A6DAA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1480" y="4100341"/>
              <a:ext cx="85497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b="1" dirty="0">
                  <a:solidFill>
                    <a:schemeClr val="bg1"/>
                  </a:solidFill>
                  <a:cs typeface="Arial" pitchFamily="34" charset="0"/>
                </a:rPr>
                <a:t>599/717</a:t>
              </a:r>
              <a:endParaRPr lang="fr-FR" sz="4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8527AF42-07F9-4D0E-9E3C-2E8821133E40}"/>
              </a:ext>
            </a:extLst>
          </p:cNvPr>
          <p:cNvSpPr txBox="1"/>
          <p:nvPr/>
        </p:nvSpPr>
        <p:spPr>
          <a:xfrm>
            <a:off x="1773526" y="1256767"/>
            <a:ext cx="6205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u="none" strike="noStrike" baseline="0" dirty="0">
                <a:solidFill>
                  <a:srgbClr val="0070C0"/>
                </a:solidFill>
              </a:rPr>
              <a:t>DTG + 3TC is </a:t>
            </a:r>
            <a:r>
              <a:rPr lang="en-US" sz="2000" b="1" dirty="0">
                <a:solidFill>
                  <a:srgbClr val="0070C0"/>
                </a:solidFill>
              </a:rPr>
              <a:t>n</a:t>
            </a:r>
            <a:r>
              <a:rPr lang="en-US" sz="2000" b="1" i="0" u="none" strike="noStrike" baseline="0" dirty="0">
                <a:solidFill>
                  <a:srgbClr val="0070C0"/>
                </a:solidFill>
              </a:rPr>
              <a:t>on-inferior to DTG + TDF/FTC at Week 144</a:t>
            </a:r>
            <a:endParaRPr lang="fr-FR" sz="2000" dirty="0">
              <a:solidFill>
                <a:srgbClr val="0070C0"/>
              </a:solidFill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2F6392C7-ABA5-47B4-881E-D70B1E286CE8}"/>
              </a:ext>
            </a:extLst>
          </p:cNvPr>
          <p:cNvGrpSpPr/>
          <p:nvPr/>
        </p:nvGrpSpPr>
        <p:grpSpPr>
          <a:xfrm>
            <a:off x="6904830" y="2474797"/>
            <a:ext cx="4317805" cy="2625347"/>
            <a:chOff x="6904830" y="2474797"/>
            <a:chExt cx="4317805" cy="2625347"/>
          </a:xfrm>
        </p:grpSpPr>
        <p:grpSp>
          <p:nvGrpSpPr>
            <p:cNvPr id="58" name="Groupe 57">
              <a:extLst>
                <a:ext uri="{FF2B5EF4-FFF2-40B4-BE49-F238E27FC236}">
                  <a16:creationId xmlns:a16="http://schemas.microsoft.com/office/drawing/2014/main" id="{054577F2-39B4-4560-8782-E9651D019792}"/>
                </a:ext>
              </a:extLst>
            </p:cNvPr>
            <p:cNvGrpSpPr/>
            <p:nvPr/>
          </p:nvGrpSpPr>
          <p:grpSpPr>
            <a:xfrm>
              <a:off x="7394345" y="2977795"/>
              <a:ext cx="1937537" cy="77511"/>
              <a:chOff x="11211215" y="890518"/>
              <a:chExt cx="490538" cy="83710"/>
            </a:xfrm>
          </p:grpSpPr>
          <p:sp>
            <p:nvSpPr>
              <p:cNvPr id="21" name="Line 22">
                <a:extLst>
                  <a:ext uri="{FF2B5EF4-FFF2-40B4-BE49-F238E27FC236}">
                    <a16:creationId xmlns:a16="http://schemas.microsoft.com/office/drawing/2014/main" id="{A3B2712B-3BEC-4AD3-ADF8-CF22D5D6D6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11215" y="890518"/>
                <a:ext cx="0" cy="83710"/>
              </a:xfrm>
              <a:prstGeom prst="line">
                <a:avLst/>
              </a:prstGeom>
              <a:noFill/>
              <a:ln w="11113" cap="flat">
                <a:solidFill>
                  <a:srgbClr val="055EA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 b="1"/>
              </a:p>
            </p:txBody>
          </p:sp>
          <p:sp>
            <p:nvSpPr>
              <p:cNvPr id="22" name="Line 23">
                <a:extLst>
                  <a:ext uri="{FF2B5EF4-FFF2-40B4-BE49-F238E27FC236}">
                    <a16:creationId xmlns:a16="http://schemas.microsoft.com/office/drawing/2014/main" id="{6E2716DD-E976-4758-939F-1C2A48163B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01752" y="890518"/>
                <a:ext cx="0" cy="83710"/>
              </a:xfrm>
              <a:prstGeom prst="line">
                <a:avLst/>
              </a:prstGeom>
              <a:noFill/>
              <a:ln w="11113" cap="flat">
                <a:solidFill>
                  <a:srgbClr val="055EA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 b="1"/>
              </a:p>
            </p:txBody>
          </p:sp>
          <p:sp>
            <p:nvSpPr>
              <p:cNvPr id="23" name="Line 24">
                <a:extLst>
                  <a:ext uri="{FF2B5EF4-FFF2-40B4-BE49-F238E27FC236}">
                    <a16:creationId xmlns:a16="http://schemas.microsoft.com/office/drawing/2014/main" id="{CD4E48A2-ADFF-4DE9-969C-64AB2F8560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11215" y="930698"/>
                <a:ext cx="490538" cy="0"/>
              </a:xfrm>
              <a:prstGeom prst="line">
                <a:avLst/>
              </a:prstGeom>
              <a:noFill/>
              <a:ln w="11113" cap="flat">
                <a:solidFill>
                  <a:srgbClr val="055EA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 b="1"/>
              </a:p>
            </p:txBody>
          </p:sp>
        </p:grp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E4972672-CB05-427A-AFF8-A03888639834}"/>
                </a:ext>
              </a:extLst>
            </p:cNvPr>
            <p:cNvSpPr txBox="1"/>
            <p:nvPr/>
          </p:nvSpPr>
          <p:spPr>
            <a:xfrm>
              <a:off x="9196792" y="3020611"/>
              <a:ext cx="4154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2.1</a:t>
              </a:r>
            </a:p>
          </p:txBody>
        </p:sp>
        <p:sp>
          <p:nvSpPr>
            <p:cNvPr id="35" name="Flèche droite 63">
              <a:extLst>
                <a:ext uri="{FF2B5EF4-FFF2-40B4-BE49-F238E27FC236}">
                  <a16:creationId xmlns:a16="http://schemas.microsoft.com/office/drawing/2014/main" id="{4D8BA04F-094C-48A1-90E9-B071B6DE0A4C}"/>
                </a:ext>
              </a:extLst>
            </p:cNvPr>
            <p:cNvSpPr/>
            <p:nvPr/>
          </p:nvSpPr>
          <p:spPr bwMode="auto">
            <a:xfrm>
              <a:off x="9055806" y="2474797"/>
              <a:ext cx="1624014" cy="360000"/>
            </a:xfrm>
            <a:prstGeom prst="rightArrow">
              <a:avLst>
                <a:gd name="adj1" fmla="val 73200"/>
                <a:gd name="adj2" fmla="val 50000"/>
              </a:avLst>
            </a:prstGeom>
            <a:solidFill>
              <a:srgbClr val="0000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/>
            </a:p>
          </p:txBody>
        </p:sp>
        <p:sp>
          <p:nvSpPr>
            <p:cNvPr id="36" name="Flèche droite 159">
              <a:extLst>
                <a:ext uri="{FF2B5EF4-FFF2-40B4-BE49-F238E27FC236}">
                  <a16:creationId xmlns:a16="http://schemas.microsoft.com/office/drawing/2014/main" id="{68BAB5D4-4246-4A17-8391-8F4E99ED438D}"/>
                </a:ext>
              </a:extLst>
            </p:cNvPr>
            <p:cNvSpPr/>
            <p:nvPr/>
          </p:nvSpPr>
          <p:spPr bwMode="auto">
            <a:xfrm rot="10800000">
              <a:off x="7394345" y="2478325"/>
              <a:ext cx="1661458" cy="360000"/>
            </a:xfrm>
            <a:prstGeom prst="rightArrow">
              <a:avLst>
                <a:gd name="adj1" fmla="val 73864"/>
                <a:gd name="adj2" fmla="val 50000"/>
              </a:avLst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dirty="0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600B2C8A-2A11-41E9-AA67-716C7F118EB0}"/>
                </a:ext>
              </a:extLst>
            </p:cNvPr>
            <p:cNvSpPr txBox="1"/>
            <p:nvPr/>
          </p:nvSpPr>
          <p:spPr>
            <a:xfrm>
              <a:off x="7120134" y="2503287"/>
              <a:ext cx="18239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600" b="1" dirty="0">
                  <a:solidFill>
                    <a:schemeClr val="bg1"/>
                  </a:solidFill>
                </a:rPr>
                <a:t>DTG + TDF/FTC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2B2419C-4719-434E-83B2-6C158DF2170D}"/>
                </a:ext>
              </a:extLst>
            </p:cNvPr>
            <p:cNvSpPr/>
            <p:nvPr/>
          </p:nvSpPr>
          <p:spPr>
            <a:xfrm>
              <a:off x="9303642" y="2488015"/>
              <a:ext cx="157723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r-IN" sz="1600" b="1" dirty="0">
                  <a:solidFill>
                    <a:schemeClr val="bg1"/>
                  </a:solidFill>
                </a:rPr>
                <a:t>DTG + 3TC</a:t>
              </a:r>
            </a:p>
          </p:txBody>
        </p:sp>
        <p:sp>
          <p:nvSpPr>
            <p:cNvPr id="40" name="Line 5">
              <a:extLst>
                <a:ext uri="{FF2B5EF4-FFF2-40B4-BE49-F238E27FC236}">
                  <a16:creationId xmlns:a16="http://schemas.microsoft.com/office/drawing/2014/main" id="{4740A218-2225-4903-8C7A-3E34C21B66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89369" y="4493083"/>
              <a:ext cx="3962386" cy="1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41" name="Line 6">
              <a:extLst>
                <a:ext uri="{FF2B5EF4-FFF2-40B4-BE49-F238E27FC236}">
                  <a16:creationId xmlns:a16="http://schemas.microsoft.com/office/drawing/2014/main" id="{AED67F61-0A70-44B0-97D3-37D7903ACC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75289" y="4493084"/>
              <a:ext cx="1" cy="39818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00"/>
            </a:p>
          </p:txBody>
        </p:sp>
        <p:sp>
          <p:nvSpPr>
            <p:cNvPr id="42" name="Line 7">
              <a:extLst>
                <a:ext uri="{FF2B5EF4-FFF2-40B4-BE49-F238E27FC236}">
                  <a16:creationId xmlns:a16="http://schemas.microsoft.com/office/drawing/2014/main" id="{C9956252-86A9-404D-A022-D962A668A2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75785" y="4493083"/>
              <a:ext cx="0" cy="43529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43" name="Line 8">
              <a:extLst>
                <a:ext uri="{FF2B5EF4-FFF2-40B4-BE49-F238E27FC236}">
                  <a16:creationId xmlns:a16="http://schemas.microsoft.com/office/drawing/2014/main" id="{DCD15D6B-B6DB-449A-90A5-F06334C405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69951" y="4493083"/>
              <a:ext cx="0" cy="43529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44" name="Line 9">
              <a:extLst>
                <a:ext uri="{FF2B5EF4-FFF2-40B4-BE49-F238E27FC236}">
                  <a16:creationId xmlns:a16="http://schemas.microsoft.com/office/drawing/2014/main" id="{B62A501C-D487-4A6B-B0ED-B352CDFD51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55806" y="4493083"/>
              <a:ext cx="0" cy="43529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45" name="Line 10">
              <a:extLst>
                <a:ext uri="{FF2B5EF4-FFF2-40B4-BE49-F238E27FC236}">
                  <a16:creationId xmlns:a16="http://schemas.microsoft.com/office/drawing/2014/main" id="{B75F119D-EDD6-4955-9063-F4D9CC58AE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62764" y="4493083"/>
              <a:ext cx="0" cy="43529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46" name="Line 11">
              <a:extLst>
                <a:ext uri="{FF2B5EF4-FFF2-40B4-BE49-F238E27FC236}">
                  <a16:creationId xmlns:a16="http://schemas.microsoft.com/office/drawing/2014/main" id="{BBFD8A64-FEB3-4C0F-85EE-1E9F4623A6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63653" y="4493083"/>
              <a:ext cx="0" cy="43529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47" name="Line 12">
              <a:extLst>
                <a:ext uri="{FF2B5EF4-FFF2-40B4-BE49-F238E27FC236}">
                  <a16:creationId xmlns:a16="http://schemas.microsoft.com/office/drawing/2014/main" id="{4EC49FDA-CAB3-4ECC-BDF2-C55FF08D04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42787" y="4493083"/>
              <a:ext cx="0" cy="43529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48" name="Line 13">
              <a:extLst>
                <a:ext uri="{FF2B5EF4-FFF2-40B4-BE49-F238E27FC236}">
                  <a16:creationId xmlns:a16="http://schemas.microsoft.com/office/drawing/2014/main" id="{9E6EF389-28C3-49B8-8EFB-CAE632AAA1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55806" y="2735299"/>
              <a:ext cx="0" cy="1757783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0D11B035-60DB-4F2A-8DEB-CA414BB6550C}"/>
                </a:ext>
              </a:extLst>
            </p:cNvPr>
            <p:cNvSpPr txBox="1"/>
            <p:nvPr/>
          </p:nvSpPr>
          <p:spPr>
            <a:xfrm>
              <a:off x="8934088" y="455508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0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D6A67CAC-5D5F-4278-80CF-51127B2A84C9}"/>
                </a:ext>
              </a:extLst>
            </p:cNvPr>
            <p:cNvSpPr txBox="1"/>
            <p:nvPr/>
          </p:nvSpPr>
          <p:spPr>
            <a:xfrm>
              <a:off x="9323599" y="4555081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95F1BDD6-A185-4551-8013-E3F737768009}"/>
                </a:ext>
              </a:extLst>
            </p:cNvPr>
            <p:cNvSpPr txBox="1"/>
            <p:nvPr/>
          </p:nvSpPr>
          <p:spPr>
            <a:xfrm>
              <a:off x="9729946" y="4555081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4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CD301CA4-5141-44D5-AA8D-ED6BD407BC3C}"/>
                </a:ext>
              </a:extLst>
            </p:cNvPr>
            <p:cNvSpPr txBox="1"/>
            <p:nvPr/>
          </p:nvSpPr>
          <p:spPr>
            <a:xfrm>
              <a:off x="10128775" y="4551493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6</a:t>
              </a: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650B5DA9-5E15-4C80-AD7E-AFC2FE61F490}"/>
                </a:ext>
              </a:extLst>
            </p:cNvPr>
            <p:cNvSpPr txBox="1"/>
            <p:nvPr/>
          </p:nvSpPr>
          <p:spPr>
            <a:xfrm>
              <a:off x="8519348" y="4563173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-2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8BF6CC49-750B-4D1B-ADC5-F1ADA224F1A7}"/>
                </a:ext>
              </a:extLst>
            </p:cNvPr>
            <p:cNvSpPr txBox="1"/>
            <p:nvPr/>
          </p:nvSpPr>
          <p:spPr>
            <a:xfrm>
              <a:off x="8132694" y="4565882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-4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40DBB72A-A307-4046-9FD1-3FE8661835F7}"/>
                </a:ext>
              </a:extLst>
            </p:cNvPr>
            <p:cNvSpPr txBox="1"/>
            <p:nvPr/>
          </p:nvSpPr>
          <p:spPr>
            <a:xfrm>
              <a:off x="6904830" y="4555081"/>
              <a:ext cx="3882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-10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CB4C1800-C104-4053-9C89-0466CEDD3643}"/>
                </a:ext>
              </a:extLst>
            </p:cNvPr>
            <p:cNvSpPr txBox="1"/>
            <p:nvPr/>
          </p:nvSpPr>
          <p:spPr>
            <a:xfrm>
              <a:off x="8095534" y="3020611"/>
              <a:ext cx="4700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-3.6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A3C2DE4D-DCE3-4339-BB7D-224CDE7EB582}"/>
                </a:ext>
              </a:extLst>
            </p:cNvPr>
            <p:cNvSpPr txBox="1"/>
            <p:nvPr/>
          </p:nvSpPr>
          <p:spPr>
            <a:xfrm>
              <a:off x="7155299" y="3020611"/>
              <a:ext cx="4700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-9.4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17D62AC2-0465-4D91-9FA6-A6583FC9BE7A}"/>
                </a:ext>
              </a:extLst>
            </p:cNvPr>
            <p:cNvSpPr txBox="1"/>
            <p:nvPr/>
          </p:nvSpPr>
          <p:spPr>
            <a:xfrm>
              <a:off x="7976413" y="3657536"/>
              <a:ext cx="4700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-5.3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04205190-945A-4A0C-9B2E-00782CC50E3D}"/>
                </a:ext>
              </a:extLst>
            </p:cNvPr>
            <p:cNvSpPr txBox="1"/>
            <p:nvPr/>
          </p:nvSpPr>
          <p:spPr>
            <a:xfrm>
              <a:off x="8705976" y="3670785"/>
              <a:ext cx="4154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0.0</a:t>
              </a: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72605CCD-EAD9-4387-8686-44DC33C8F678}"/>
                </a:ext>
              </a:extLst>
            </p:cNvPr>
            <p:cNvSpPr txBox="1"/>
            <p:nvPr/>
          </p:nvSpPr>
          <p:spPr>
            <a:xfrm>
              <a:off x="9806248" y="3683906"/>
              <a:ext cx="4154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5.3</a:t>
              </a:r>
            </a:p>
          </p:txBody>
        </p:sp>
        <p:grpSp>
          <p:nvGrpSpPr>
            <p:cNvPr id="62" name="Groupe 61">
              <a:extLst>
                <a:ext uri="{FF2B5EF4-FFF2-40B4-BE49-F238E27FC236}">
                  <a16:creationId xmlns:a16="http://schemas.microsoft.com/office/drawing/2014/main" id="{6AE9CE7E-8DE1-415B-AF3C-154D2FBCF6E5}"/>
                </a:ext>
              </a:extLst>
            </p:cNvPr>
            <p:cNvGrpSpPr/>
            <p:nvPr/>
          </p:nvGrpSpPr>
          <p:grpSpPr>
            <a:xfrm>
              <a:off x="8169190" y="3594742"/>
              <a:ext cx="1823969" cy="102340"/>
              <a:chOff x="11211215" y="890518"/>
              <a:chExt cx="490538" cy="83710"/>
            </a:xfrm>
          </p:grpSpPr>
          <p:sp>
            <p:nvSpPr>
              <p:cNvPr id="63" name="Line 22">
                <a:extLst>
                  <a:ext uri="{FF2B5EF4-FFF2-40B4-BE49-F238E27FC236}">
                    <a16:creationId xmlns:a16="http://schemas.microsoft.com/office/drawing/2014/main" id="{182BB0E5-60AB-49E9-B30B-AE39018F5A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11215" y="890518"/>
                <a:ext cx="0" cy="83710"/>
              </a:xfrm>
              <a:prstGeom prst="line">
                <a:avLst/>
              </a:prstGeom>
              <a:noFill/>
              <a:ln w="11113" cap="flat">
                <a:solidFill>
                  <a:srgbClr val="055EA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 b="1"/>
              </a:p>
            </p:txBody>
          </p:sp>
          <p:sp>
            <p:nvSpPr>
              <p:cNvPr id="64" name="Line 23">
                <a:extLst>
                  <a:ext uri="{FF2B5EF4-FFF2-40B4-BE49-F238E27FC236}">
                    <a16:creationId xmlns:a16="http://schemas.microsoft.com/office/drawing/2014/main" id="{BCC6BA98-4448-4AD5-9A80-BE2F6DEA70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01752" y="890518"/>
                <a:ext cx="0" cy="83710"/>
              </a:xfrm>
              <a:prstGeom prst="line">
                <a:avLst/>
              </a:prstGeom>
              <a:noFill/>
              <a:ln w="11113" cap="flat">
                <a:solidFill>
                  <a:srgbClr val="055EA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 b="1"/>
              </a:p>
            </p:txBody>
          </p:sp>
          <p:sp>
            <p:nvSpPr>
              <p:cNvPr id="65" name="Line 24">
                <a:extLst>
                  <a:ext uri="{FF2B5EF4-FFF2-40B4-BE49-F238E27FC236}">
                    <a16:creationId xmlns:a16="http://schemas.microsoft.com/office/drawing/2014/main" id="{E142C9A4-9BAE-404E-980C-B529939F95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11215" y="930698"/>
                <a:ext cx="490538" cy="0"/>
              </a:xfrm>
              <a:prstGeom prst="line">
                <a:avLst/>
              </a:prstGeom>
              <a:noFill/>
              <a:ln w="11113" cap="flat">
                <a:solidFill>
                  <a:srgbClr val="055EA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 b="1"/>
              </a:p>
            </p:txBody>
          </p:sp>
        </p:grpSp>
        <p:grpSp>
          <p:nvGrpSpPr>
            <p:cNvPr id="66" name="Groupe 65">
              <a:extLst>
                <a:ext uri="{FF2B5EF4-FFF2-40B4-BE49-F238E27FC236}">
                  <a16:creationId xmlns:a16="http://schemas.microsoft.com/office/drawing/2014/main" id="{7A5168C8-CD8A-4207-8950-3983AF5E8EB9}"/>
                </a:ext>
              </a:extLst>
            </p:cNvPr>
            <p:cNvGrpSpPr/>
            <p:nvPr/>
          </p:nvGrpSpPr>
          <p:grpSpPr>
            <a:xfrm>
              <a:off x="8043845" y="4155983"/>
              <a:ext cx="1323904" cy="89477"/>
              <a:chOff x="11211215" y="890518"/>
              <a:chExt cx="490538" cy="83710"/>
            </a:xfrm>
          </p:grpSpPr>
          <p:sp>
            <p:nvSpPr>
              <p:cNvPr id="67" name="Line 22">
                <a:extLst>
                  <a:ext uri="{FF2B5EF4-FFF2-40B4-BE49-F238E27FC236}">
                    <a16:creationId xmlns:a16="http://schemas.microsoft.com/office/drawing/2014/main" id="{BB4B26A6-94C9-491D-8CBE-A1D3B1003A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11215" y="890518"/>
                <a:ext cx="0" cy="83710"/>
              </a:xfrm>
              <a:prstGeom prst="line">
                <a:avLst/>
              </a:prstGeom>
              <a:noFill/>
              <a:ln w="11113" cap="flat">
                <a:solidFill>
                  <a:srgbClr val="055EA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 b="1"/>
              </a:p>
            </p:txBody>
          </p:sp>
          <p:sp>
            <p:nvSpPr>
              <p:cNvPr id="68" name="Line 23">
                <a:extLst>
                  <a:ext uri="{FF2B5EF4-FFF2-40B4-BE49-F238E27FC236}">
                    <a16:creationId xmlns:a16="http://schemas.microsoft.com/office/drawing/2014/main" id="{9F6F6733-695B-4F79-A88C-F562CF44D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01752" y="890518"/>
                <a:ext cx="0" cy="83710"/>
              </a:xfrm>
              <a:prstGeom prst="line">
                <a:avLst/>
              </a:prstGeom>
              <a:noFill/>
              <a:ln w="11113" cap="flat">
                <a:solidFill>
                  <a:srgbClr val="055EA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 b="1"/>
              </a:p>
            </p:txBody>
          </p:sp>
          <p:sp>
            <p:nvSpPr>
              <p:cNvPr id="69" name="Line 24">
                <a:extLst>
                  <a:ext uri="{FF2B5EF4-FFF2-40B4-BE49-F238E27FC236}">
                    <a16:creationId xmlns:a16="http://schemas.microsoft.com/office/drawing/2014/main" id="{FBB8C0BE-D878-49A6-93A5-682D277B1D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11215" y="930698"/>
                <a:ext cx="490538" cy="0"/>
              </a:xfrm>
              <a:prstGeom prst="line">
                <a:avLst/>
              </a:prstGeom>
              <a:noFill/>
              <a:ln w="11113" cap="flat">
                <a:solidFill>
                  <a:srgbClr val="055EA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 b="1"/>
              </a:p>
            </p:txBody>
          </p:sp>
        </p:grp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15F959C-4A4B-4DE3-8039-6F66B29021B2}"/>
                </a:ext>
              </a:extLst>
            </p:cNvPr>
            <p:cNvSpPr/>
            <p:nvPr/>
          </p:nvSpPr>
          <p:spPr>
            <a:xfrm>
              <a:off x="8289335" y="2957831"/>
              <a:ext cx="108000" cy="1080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8EB0759-281D-4D04-A958-27A7BFFB9EBF}"/>
                </a:ext>
              </a:extLst>
            </p:cNvPr>
            <p:cNvSpPr/>
            <p:nvPr/>
          </p:nvSpPr>
          <p:spPr>
            <a:xfrm>
              <a:off x="9018569" y="3575906"/>
              <a:ext cx="108000" cy="1080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29AFC03-9789-459E-8FDE-D35B30813D2D}"/>
                </a:ext>
              </a:extLst>
            </p:cNvPr>
            <p:cNvSpPr/>
            <p:nvPr/>
          </p:nvSpPr>
          <p:spPr>
            <a:xfrm>
              <a:off x="8660736" y="4132626"/>
              <a:ext cx="108000" cy="1080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BC00EE44-D40C-4DB7-B044-E9EEC13DCDE5}"/>
                </a:ext>
              </a:extLst>
            </p:cNvPr>
            <p:cNvSpPr txBox="1"/>
            <p:nvPr/>
          </p:nvSpPr>
          <p:spPr>
            <a:xfrm>
              <a:off x="9485226" y="2851949"/>
              <a:ext cx="9044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GEMINI-1</a:t>
              </a:r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9640360B-CA53-4DFA-B6C3-CA238BB537C8}"/>
                </a:ext>
              </a:extLst>
            </p:cNvPr>
            <p:cNvSpPr txBox="1"/>
            <p:nvPr/>
          </p:nvSpPr>
          <p:spPr>
            <a:xfrm>
              <a:off x="9996267" y="3464966"/>
              <a:ext cx="9044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GEMINI-2</a:t>
              </a:r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02DDDB9D-6FD5-4F5D-A846-DCEE74E8DED1}"/>
                </a:ext>
              </a:extLst>
            </p:cNvPr>
            <p:cNvSpPr txBox="1"/>
            <p:nvPr/>
          </p:nvSpPr>
          <p:spPr>
            <a:xfrm>
              <a:off x="9433054" y="4043336"/>
              <a:ext cx="7011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 err="1"/>
                <a:t>Pooled</a:t>
              </a:r>
              <a:endParaRPr lang="fr-FR" sz="1400" b="1" dirty="0"/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598779FF-1C31-4F51-9F9B-9397E44391BF}"/>
                </a:ext>
              </a:extLst>
            </p:cNvPr>
            <p:cNvSpPr txBox="1"/>
            <p:nvPr/>
          </p:nvSpPr>
          <p:spPr>
            <a:xfrm>
              <a:off x="7837581" y="4226810"/>
              <a:ext cx="4700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-5.8</a:t>
              </a:r>
            </a:p>
          </p:txBody>
        </p: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6DEA05C8-807D-4195-B524-C42315DEC446}"/>
                </a:ext>
              </a:extLst>
            </p:cNvPr>
            <p:cNvSpPr txBox="1"/>
            <p:nvPr/>
          </p:nvSpPr>
          <p:spPr>
            <a:xfrm>
              <a:off x="8460037" y="4226810"/>
              <a:ext cx="4700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-1.8</a:t>
              </a:r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413165C6-A4FF-436B-87C1-D05855642067}"/>
                </a:ext>
              </a:extLst>
            </p:cNvPr>
            <p:cNvSpPr txBox="1"/>
            <p:nvPr/>
          </p:nvSpPr>
          <p:spPr>
            <a:xfrm>
              <a:off x="9124133" y="4243902"/>
              <a:ext cx="4154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2.1</a:t>
              </a:r>
            </a:p>
          </p:txBody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22B87C8A-78B4-4077-B2C9-03C21F5FD426}"/>
                </a:ext>
              </a:extLst>
            </p:cNvPr>
            <p:cNvSpPr txBox="1"/>
            <p:nvPr/>
          </p:nvSpPr>
          <p:spPr>
            <a:xfrm>
              <a:off x="7324661" y="4565882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-8</a:t>
              </a:r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8D146026-D599-4112-AB4B-BCCEDF11947E}"/>
                </a:ext>
              </a:extLst>
            </p:cNvPr>
            <p:cNvSpPr txBox="1"/>
            <p:nvPr/>
          </p:nvSpPr>
          <p:spPr>
            <a:xfrm>
              <a:off x="7717954" y="4564301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-6</a:t>
              </a:r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38F950E7-E4D9-4DDD-89E4-19B52F3E4A4D}"/>
                </a:ext>
              </a:extLst>
            </p:cNvPr>
            <p:cNvSpPr txBox="1"/>
            <p:nvPr/>
          </p:nvSpPr>
          <p:spPr>
            <a:xfrm>
              <a:off x="10518285" y="4543969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8</a:t>
              </a:r>
            </a:p>
          </p:txBody>
        </p:sp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id="{69456BE3-9DFA-454E-B3B6-9E7246701B26}"/>
                </a:ext>
              </a:extLst>
            </p:cNvPr>
            <p:cNvSpPr txBox="1"/>
            <p:nvPr/>
          </p:nvSpPr>
          <p:spPr>
            <a:xfrm>
              <a:off x="10880875" y="455508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10</a:t>
              </a:r>
            </a:p>
          </p:txBody>
        </p:sp>
        <p:sp>
          <p:nvSpPr>
            <p:cNvPr id="83" name="Line 12">
              <a:extLst>
                <a:ext uri="{FF2B5EF4-FFF2-40B4-BE49-F238E27FC236}">
                  <a16:creationId xmlns:a16="http://schemas.microsoft.com/office/drawing/2014/main" id="{DEC4BCE4-6F4D-4D19-B339-F730F022C8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38408" y="4503818"/>
              <a:ext cx="0" cy="43529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84" name="Line 12">
              <a:extLst>
                <a:ext uri="{FF2B5EF4-FFF2-40B4-BE49-F238E27FC236}">
                  <a16:creationId xmlns:a16="http://schemas.microsoft.com/office/drawing/2014/main" id="{75001FC5-4534-4C9E-B966-924C91FAA3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39476" y="4503822"/>
              <a:ext cx="0" cy="43529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85" name="Line 6">
              <a:extLst>
                <a:ext uri="{FF2B5EF4-FFF2-40B4-BE49-F238E27FC236}">
                  <a16:creationId xmlns:a16="http://schemas.microsoft.com/office/drawing/2014/main" id="{8D639BE7-B879-4216-A6DB-D2DA0C61C4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76356" y="4502048"/>
              <a:ext cx="1" cy="39818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00"/>
            </a:p>
          </p:txBody>
        </p:sp>
        <p:sp>
          <p:nvSpPr>
            <p:cNvPr id="86" name="Line 6">
              <a:extLst>
                <a:ext uri="{FF2B5EF4-FFF2-40B4-BE49-F238E27FC236}">
                  <a16:creationId xmlns:a16="http://schemas.microsoft.com/office/drawing/2014/main" id="{80600093-B007-47E1-9904-422A98512B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93112" y="4502048"/>
              <a:ext cx="1" cy="39818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00"/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0A45F3C0-FD2C-4424-AECF-AF34077EDF05}"/>
                </a:ext>
              </a:extLst>
            </p:cNvPr>
            <p:cNvSpPr txBox="1"/>
            <p:nvPr/>
          </p:nvSpPr>
          <p:spPr>
            <a:xfrm>
              <a:off x="7459930" y="4792367"/>
              <a:ext cx="33230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/>
                <a:t>Adjusted difference in proportion (95% CI)</a:t>
              </a:r>
            </a:p>
          </p:txBody>
        </p:sp>
      </p:grpSp>
      <p:sp>
        <p:nvSpPr>
          <p:cNvPr id="8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10471"/>
            <a:ext cx="9254053" cy="1481068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fr-FR" sz="2800" dirty="0">
                <a:latin typeface="+mn-lt"/>
              </a:rPr>
              <a:t>GEMINI-1 et 2 </a:t>
            </a:r>
            <a:r>
              <a:rPr lang="fr-FR" sz="2800" dirty="0" err="1">
                <a:latin typeface="+mn-lt"/>
              </a:rPr>
              <a:t>Studies</a:t>
            </a:r>
            <a:r>
              <a:rPr lang="fr-FR" sz="2800" dirty="0">
                <a:latin typeface="+mn-lt"/>
              </a:rPr>
              <a:t>: DTG + 3TC 2DR versus DTG + TDF/FTC </a:t>
            </a:r>
            <a:br>
              <a:rPr lang="fr-FR" sz="2800" dirty="0">
                <a:latin typeface="+mn-lt"/>
              </a:rPr>
            </a:br>
            <a:r>
              <a:rPr lang="fr-FR" sz="2800" dirty="0">
                <a:latin typeface="+mn-lt"/>
              </a:rPr>
              <a:t>as first line ART </a:t>
            </a:r>
            <a:r>
              <a:rPr lang="mr-IN" sz="2800" dirty="0">
                <a:latin typeface="+mn-lt"/>
              </a:rPr>
              <a:t>–</a:t>
            </a:r>
            <a:r>
              <a:rPr lang="fr-FR" sz="2800" dirty="0">
                <a:latin typeface="+mn-lt"/>
              </a:rPr>
              <a:t> </a:t>
            </a:r>
            <a:r>
              <a:rPr lang="fr-FR" sz="2800" dirty="0" err="1">
                <a:latin typeface="+mn-lt"/>
              </a:rPr>
              <a:t>Results</a:t>
            </a:r>
            <a:r>
              <a:rPr lang="fr-FR" sz="2800" dirty="0">
                <a:latin typeface="+mn-lt"/>
              </a:rPr>
              <a:t> at W144 (2)</a:t>
            </a:r>
          </a:p>
        </p:txBody>
      </p:sp>
      <p:sp>
        <p:nvSpPr>
          <p:cNvPr id="90" name="Text Box 3">
            <a:extLst>
              <a:ext uri="{FF2B5EF4-FFF2-40B4-BE49-F238E27FC236}">
                <a16:creationId xmlns:a16="http://schemas.microsoft.com/office/drawing/2014/main" id="{BA3A5BF3-D1B6-43AC-9D28-F714BFAEF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2835" y="6454212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i="1" dirty="0"/>
              <a:t>Orkin C. CROI 2021, Abs. 414</a:t>
            </a:r>
            <a:endParaRPr lang="is-IS" sz="1400" i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960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CE271407-A84C-6B4F-9F20-1D7F58D09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1" y="1279198"/>
            <a:ext cx="84816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000" b="1" i="0" u="none" strike="noStrike" baseline="0" dirty="0">
                <a:solidFill>
                  <a:srgbClr val="0070C0"/>
                </a:solidFill>
              </a:rPr>
              <a:t>HIV-1 RNA &lt;50 c/mL Comparable Across Baseline Disease Subgroups</a:t>
            </a:r>
            <a:r>
              <a:rPr lang="fr-FR" sz="2000" b="1" i="0" u="none" strike="noStrike" baseline="0" dirty="0">
                <a:solidFill>
                  <a:srgbClr val="0070C0"/>
                </a:solidFill>
              </a:rPr>
              <a:t> at W144</a:t>
            </a:r>
            <a:endParaRPr lang="fr-FR" sz="2000" b="1" dirty="0">
              <a:solidFill>
                <a:srgbClr val="0070C0"/>
              </a:solidFill>
              <a:ea typeface="ＭＳ Ｐゴシック" pitchFamily="34" charset="-128"/>
            </a:endParaRPr>
          </a:p>
        </p:txBody>
      </p:sp>
      <p:sp>
        <p:nvSpPr>
          <p:cNvPr id="167" name="ZoneTexte 166"/>
          <p:cNvSpPr txBox="1"/>
          <p:nvPr/>
        </p:nvSpPr>
        <p:spPr>
          <a:xfrm>
            <a:off x="8557426" y="3839972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- 9.7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0363C3D-1E89-4CC3-A912-78FFCC98A220}"/>
              </a:ext>
            </a:extLst>
          </p:cNvPr>
          <p:cNvGrpSpPr/>
          <p:nvPr/>
        </p:nvGrpSpPr>
        <p:grpSpPr>
          <a:xfrm>
            <a:off x="8736399" y="1767753"/>
            <a:ext cx="3388370" cy="4833803"/>
            <a:chOff x="8736399" y="1767753"/>
            <a:chExt cx="3388370" cy="4833803"/>
          </a:xfrm>
        </p:grpSpPr>
        <p:sp>
          <p:nvSpPr>
            <p:cNvPr id="64" name="Flèche droite 63"/>
            <p:cNvSpPr/>
            <p:nvPr/>
          </p:nvSpPr>
          <p:spPr bwMode="auto">
            <a:xfrm>
              <a:off x="10448494" y="1767753"/>
              <a:ext cx="1521205" cy="322083"/>
            </a:xfrm>
            <a:prstGeom prst="rightArrow">
              <a:avLst>
                <a:gd name="adj1" fmla="val 73200"/>
                <a:gd name="adj2" fmla="val 50000"/>
              </a:avLst>
            </a:prstGeom>
            <a:solidFill>
              <a:srgbClr val="0000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r-FR"/>
            </a:p>
          </p:txBody>
        </p:sp>
        <p:sp>
          <p:nvSpPr>
            <p:cNvPr id="160" name="Flèche droite 159"/>
            <p:cNvSpPr/>
            <p:nvPr/>
          </p:nvSpPr>
          <p:spPr bwMode="auto">
            <a:xfrm rot="10800000">
              <a:off x="8959798" y="1778204"/>
              <a:ext cx="1504949" cy="312128"/>
            </a:xfrm>
            <a:prstGeom prst="rightArrow">
              <a:avLst>
                <a:gd name="adj1" fmla="val 73864"/>
                <a:gd name="adj2" fmla="val 50000"/>
              </a:avLst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r-FR" dirty="0"/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9091262" y="1783601"/>
              <a:ext cx="13292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400" b="1" dirty="0">
                  <a:solidFill>
                    <a:schemeClr val="bg1"/>
                  </a:solidFill>
                </a:rPr>
                <a:t>DTG + TDF/FTC</a:t>
              </a:r>
            </a:p>
          </p:txBody>
        </p:sp>
        <p:sp>
          <p:nvSpPr>
            <p:cNvPr id="15" name="Line 5"/>
            <p:cNvSpPr>
              <a:spLocks noChangeShapeType="1"/>
            </p:cNvSpPr>
            <p:nvPr/>
          </p:nvSpPr>
          <p:spPr bwMode="auto">
            <a:xfrm>
              <a:off x="8959799" y="6310414"/>
              <a:ext cx="3009900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8959799" y="6310414"/>
              <a:ext cx="0" cy="43529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7" name="Line 7"/>
            <p:cNvSpPr>
              <a:spLocks noChangeShapeType="1"/>
            </p:cNvSpPr>
            <p:nvPr/>
          </p:nvSpPr>
          <p:spPr bwMode="auto">
            <a:xfrm>
              <a:off x="9463565" y="6310414"/>
              <a:ext cx="0" cy="43529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8" name="Line 8"/>
            <p:cNvSpPr>
              <a:spLocks noChangeShapeType="1"/>
            </p:cNvSpPr>
            <p:nvPr/>
          </p:nvSpPr>
          <p:spPr bwMode="auto">
            <a:xfrm>
              <a:off x="9965216" y="6310414"/>
              <a:ext cx="0" cy="43529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>
              <a:off x="10464750" y="6310414"/>
              <a:ext cx="0" cy="43529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>
              <a:off x="10968516" y="6310414"/>
              <a:ext cx="0" cy="43529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1" name="Line 11"/>
            <p:cNvSpPr>
              <a:spLocks noChangeShapeType="1"/>
            </p:cNvSpPr>
            <p:nvPr/>
          </p:nvSpPr>
          <p:spPr bwMode="auto">
            <a:xfrm>
              <a:off x="11470166" y="6310414"/>
              <a:ext cx="0" cy="43529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2" name="Line 12"/>
            <p:cNvSpPr>
              <a:spLocks noChangeShapeType="1"/>
            </p:cNvSpPr>
            <p:nvPr/>
          </p:nvSpPr>
          <p:spPr bwMode="auto">
            <a:xfrm>
              <a:off x="11969699" y="6310414"/>
              <a:ext cx="0" cy="43529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3" name="Line 13"/>
            <p:cNvSpPr>
              <a:spLocks noChangeShapeType="1"/>
            </p:cNvSpPr>
            <p:nvPr/>
          </p:nvSpPr>
          <p:spPr bwMode="auto">
            <a:xfrm flipV="1">
              <a:off x="10455393" y="1809749"/>
              <a:ext cx="0" cy="4451843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grpSp>
          <p:nvGrpSpPr>
            <p:cNvPr id="159" name="Groupe 158"/>
            <p:cNvGrpSpPr/>
            <p:nvPr/>
          </p:nvGrpSpPr>
          <p:grpSpPr>
            <a:xfrm>
              <a:off x="10255199" y="2115745"/>
              <a:ext cx="283633" cy="92081"/>
              <a:chOff x="7537450" y="2568575"/>
              <a:chExt cx="212725" cy="87313"/>
            </a:xfrm>
          </p:grpSpPr>
          <p:sp>
            <p:nvSpPr>
              <p:cNvPr id="137" name="Line 62"/>
              <p:cNvSpPr>
                <a:spLocks noChangeShapeType="1"/>
              </p:cNvSpPr>
              <p:nvPr/>
            </p:nvSpPr>
            <p:spPr bwMode="auto">
              <a:xfrm>
                <a:off x="7537450" y="2573338"/>
                <a:ext cx="0" cy="77788"/>
              </a:xfrm>
              <a:prstGeom prst="line">
                <a:avLst/>
              </a:prstGeom>
              <a:noFill/>
              <a:ln w="11113" cap="flat">
                <a:solidFill>
                  <a:srgbClr val="055EA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138" name="Line 63"/>
              <p:cNvSpPr>
                <a:spLocks noChangeShapeType="1"/>
              </p:cNvSpPr>
              <p:nvPr/>
            </p:nvSpPr>
            <p:spPr bwMode="auto">
              <a:xfrm>
                <a:off x="7750175" y="2573338"/>
                <a:ext cx="0" cy="77788"/>
              </a:xfrm>
              <a:prstGeom prst="line">
                <a:avLst/>
              </a:prstGeom>
              <a:noFill/>
              <a:ln w="11113" cap="flat">
                <a:solidFill>
                  <a:srgbClr val="055EA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139" name="Line 64"/>
              <p:cNvSpPr>
                <a:spLocks noChangeShapeType="1"/>
              </p:cNvSpPr>
              <p:nvPr/>
            </p:nvSpPr>
            <p:spPr bwMode="auto">
              <a:xfrm>
                <a:off x="7537450" y="2613025"/>
                <a:ext cx="212725" cy="0"/>
              </a:xfrm>
              <a:prstGeom prst="line">
                <a:avLst/>
              </a:prstGeom>
              <a:noFill/>
              <a:ln w="11113" cap="flat">
                <a:solidFill>
                  <a:srgbClr val="055EA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140" name="Oval 65"/>
              <p:cNvSpPr>
                <a:spLocks noChangeArrowheads="1"/>
              </p:cNvSpPr>
              <p:nvPr/>
            </p:nvSpPr>
            <p:spPr bwMode="auto">
              <a:xfrm>
                <a:off x="7588250" y="2568575"/>
                <a:ext cx="85725" cy="87313"/>
              </a:xfrm>
              <a:prstGeom prst="ellipse">
                <a:avLst/>
              </a:prstGeom>
              <a:solidFill>
                <a:srgbClr val="055E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</p:grpSp>
        <p:grpSp>
          <p:nvGrpSpPr>
            <p:cNvPr id="11" name="Grouper 10"/>
            <p:cNvGrpSpPr/>
            <p:nvPr/>
          </p:nvGrpSpPr>
          <p:grpSpPr>
            <a:xfrm>
              <a:off x="9928986" y="5057493"/>
              <a:ext cx="696441" cy="108000"/>
              <a:chOff x="9903014" y="3975141"/>
              <a:chExt cx="353485" cy="80361"/>
            </a:xfrm>
          </p:grpSpPr>
          <p:sp>
            <p:nvSpPr>
              <p:cNvPr id="133" name="Line 58"/>
              <p:cNvSpPr>
                <a:spLocks noChangeShapeType="1"/>
              </p:cNvSpPr>
              <p:nvPr/>
            </p:nvSpPr>
            <p:spPr bwMode="auto">
              <a:xfrm>
                <a:off x="9903014" y="3975141"/>
                <a:ext cx="0" cy="80361"/>
              </a:xfrm>
              <a:prstGeom prst="line">
                <a:avLst/>
              </a:prstGeom>
              <a:noFill/>
              <a:ln w="11113" cap="flat">
                <a:solidFill>
                  <a:srgbClr val="055EA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134" name="Line 59"/>
              <p:cNvSpPr>
                <a:spLocks noChangeShapeType="1"/>
              </p:cNvSpPr>
              <p:nvPr/>
            </p:nvSpPr>
            <p:spPr bwMode="auto">
              <a:xfrm>
                <a:off x="10256499" y="3975141"/>
                <a:ext cx="0" cy="80361"/>
              </a:xfrm>
              <a:prstGeom prst="line">
                <a:avLst/>
              </a:prstGeom>
              <a:noFill/>
              <a:ln w="11113" cap="flat">
                <a:solidFill>
                  <a:srgbClr val="055EA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135" name="Line 60"/>
              <p:cNvSpPr>
                <a:spLocks noChangeShapeType="1"/>
              </p:cNvSpPr>
              <p:nvPr/>
            </p:nvSpPr>
            <p:spPr bwMode="auto">
              <a:xfrm>
                <a:off x="9903014" y="4015322"/>
                <a:ext cx="353484" cy="0"/>
              </a:xfrm>
              <a:prstGeom prst="line">
                <a:avLst/>
              </a:prstGeom>
              <a:noFill/>
              <a:ln w="11113" cap="flat">
                <a:solidFill>
                  <a:srgbClr val="055EA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</p:grpSp>
        <p:sp>
          <p:nvSpPr>
            <p:cNvPr id="136" name="Oval 61"/>
            <p:cNvSpPr>
              <a:spLocks noChangeArrowheads="1"/>
            </p:cNvSpPr>
            <p:nvPr/>
          </p:nvSpPr>
          <p:spPr bwMode="auto">
            <a:xfrm>
              <a:off x="10222578" y="5065453"/>
              <a:ext cx="112184" cy="92081"/>
            </a:xfrm>
            <a:prstGeom prst="ellipse">
              <a:avLst/>
            </a:prstGeom>
            <a:solidFill>
              <a:srgbClr val="055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grpSp>
          <p:nvGrpSpPr>
            <p:cNvPr id="71" name="Grouper 70"/>
            <p:cNvGrpSpPr/>
            <p:nvPr/>
          </p:nvGrpSpPr>
          <p:grpSpPr>
            <a:xfrm>
              <a:off x="9997091" y="2548153"/>
              <a:ext cx="827998" cy="83710"/>
              <a:chOff x="9821711" y="2849981"/>
              <a:chExt cx="654051" cy="83710"/>
            </a:xfrm>
          </p:grpSpPr>
          <p:sp>
            <p:nvSpPr>
              <p:cNvPr id="96" name="Line 22"/>
              <p:cNvSpPr>
                <a:spLocks noChangeShapeType="1"/>
              </p:cNvSpPr>
              <p:nvPr/>
            </p:nvSpPr>
            <p:spPr bwMode="auto">
              <a:xfrm>
                <a:off x="9821711" y="2849981"/>
                <a:ext cx="0" cy="83710"/>
              </a:xfrm>
              <a:prstGeom prst="line">
                <a:avLst/>
              </a:prstGeom>
              <a:noFill/>
              <a:ln w="11113" cap="flat">
                <a:solidFill>
                  <a:srgbClr val="055EA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97" name="Line 23"/>
              <p:cNvSpPr>
                <a:spLocks noChangeShapeType="1"/>
              </p:cNvSpPr>
              <p:nvPr/>
            </p:nvSpPr>
            <p:spPr bwMode="auto">
              <a:xfrm>
                <a:off x="10475761" y="2849981"/>
                <a:ext cx="0" cy="83710"/>
              </a:xfrm>
              <a:prstGeom prst="line">
                <a:avLst/>
              </a:prstGeom>
              <a:noFill/>
              <a:ln w="11113" cap="flat">
                <a:solidFill>
                  <a:srgbClr val="055EA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98" name="Line 24"/>
              <p:cNvSpPr>
                <a:spLocks noChangeShapeType="1"/>
              </p:cNvSpPr>
              <p:nvPr/>
            </p:nvSpPr>
            <p:spPr bwMode="auto">
              <a:xfrm>
                <a:off x="9821711" y="2890161"/>
                <a:ext cx="654051" cy="0"/>
              </a:xfrm>
              <a:prstGeom prst="line">
                <a:avLst/>
              </a:prstGeom>
              <a:noFill/>
              <a:ln w="11113" cap="flat">
                <a:solidFill>
                  <a:srgbClr val="055EA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</p:grpSp>
        <p:sp>
          <p:nvSpPr>
            <p:cNvPr id="99" name="Oval 25"/>
            <p:cNvSpPr>
              <a:spLocks noChangeArrowheads="1"/>
            </p:cNvSpPr>
            <p:nvPr/>
          </p:nvSpPr>
          <p:spPr bwMode="auto">
            <a:xfrm>
              <a:off x="10308492" y="2546479"/>
              <a:ext cx="118533" cy="88733"/>
            </a:xfrm>
            <a:prstGeom prst="ellipse">
              <a:avLst/>
            </a:prstGeom>
            <a:solidFill>
              <a:srgbClr val="055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00" name="Line 26"/>
            <p:cNvSpPr>
              <a:spLocks noChangeShapeType="1"/>
            </p:cNvSpPr>
            <p:nvPr/>
          </p:nvSpPr>
          <p:spPr bwMode="auto">
            <a:xfrm>
              <a:off x="10166299" y="2966512"/>
              <a:ext cx="0" cy="83710"/>
            </a:xfrm>
            <a:prstGeom prst="line">
              <a:avLst/>
            </a:prstGeom>
            <a:noFill/>
            <a:ln w="11113" cap="flat">
              <a:solidFill>
                <a:srgbClr val="055EA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01" name="Line 27"/>
            <p:cNvSpPr>
              <a:spLocks noChangeShapeType="1"/>
            </p:cNvSpPr>
            <p:nvPr/>
          </p:nvSpPr>
          <p:spPr bwMode="auto">
            <a:xfrm>
              <a:off x="10490150" y="2966512"/>
              <a:ext cx="0" cy="83710"/>
            </a:xfrm>
            <a:prstGeom prst="line">
              <a:avLst/>
            </a:prstGeom>
            <a:noFill/>
            <a:ln w="11113" cap="flat">
              <a:solidFill>
                <a:srgbClr val="055EA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02" name="Line 28"/>
            <p:cNvSpPr>
              <a:spLocks noChangeShapeType="1"/>
            </p:cNvSpPr>
            <p:nvPr/>
          </p:nvSpPr>
          <p:spPr bwMode="auto">
            <a:xfrm>
              <a:off x="10166299" y="3006693"/>
              <a:ext cx="323851" cy="0"/>
            </a:xfrm>
            <a:prstGeom prst="line">
              <a:avLst/>
            </a:prstGeom>
            <a:noFill/>
            <a:ln w="11113" cap="flat">
              <a:solidFill>
                <a:srgbClr val="055EA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03" name="Oval 29"/>
            <p:cNvSpPr>
              <a:spLocks noChangeArrowheads="1"/>
            </p:cNvSpPr>
            <p:nvPr/>
          </p:nvSpPr>
          <p:spPr bwMode="auto">
            <a:xfrm>
              <a:off x="10272132" y="2963164"/>
              <a:ext cx="112184" cy="90407"/>
            </a:xfrm>
            <a:prstGeom prst="ellipse">
              <a:avLst/>
            </a:prstGeom>
            <a:solidFill>
              <a:srgbClr val="055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grpSp>
          <p:nvGrpSpPr>
            <p:cNvPr id="72" name="Grouper 71"/>
            <p:cNvGrpSpPr/>
            <p:nvPr/>
          </p:nvGrpSpPr>
          <p:grpSpPr>
            <a:xfrm>
              <a:off x="9009230" y="3857605"/>
              <a:ext cx="1799429" cy="80361"/>
              <a:chOff x="8968319" y="3553633"/>
              <a:chExt cx="1223433" cy="80361"/>
            </a:xfrm>
          </p:grpSpPr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8968319" y="3553633"/>
                <a:ext cx="0" cy="80361"/>
              </a:xfrm>
              <a:prstGeom prst="line">
                <a:avLst/>
              </a:prstGeom>
              <a:noFill/>
              <a:ln w="11113" cap="flat">
                <a:solidFill>
                  <a:srgbClr val="055EA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>
                <a:off x="10191752" y="3553633"/>
                <a:ext cx="0" cy="80361"/>
              </a:xfrm>
              <a:prstGeom prst="line">
                <a:avLst/>
              </a:prstGeom>
              <a:noFill/>
              <a:ln w="11113" cap="flat">
                <a:solidFill>
                  <a:srgbClr val="055EA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8968319" y="3593814"/>
                <a:ext cx="1223433" cy="0"/>
              </a:xfrm>
              <a:prstGeom prst="line">
                <a:avLst/>
              </a:prstGeom>
              <a:noFill/>
              <a:ln w="11113" cap="flat">
                <a:solidFill>
                  <a:srgbClr val="055EA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</p:grpSp>
        <p:sp>
          <p:nvSpPr>
            <p:cNvPr id="27" name="Oval 17"/>
            <p:cNvSpPr>
              <a:spLocks noChangeArrowheads="1"/>
            </p:cNvSpPr>
            <p:nvPr/>
          </p:nvSpPr>
          <p:spPr bwMode="auto">
            <a:xfrm>
              <a:off x="9845560" y="3842279"/>
              <a:ext cx="114300" cy="93755"/>
            </a:xfrm>
            <a:prstGeom prst="ellipse">
              <a:avLst/>
            </a:prstGeom>
            <a:solidFill>
              <a:srgbClr val="055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grpSp>
          <p:nvGrpSpPr>
            <p:cNvPr id="73" name="Grouper 72"/>
            <p:cNvGrpSpPr/>
            <p:nvPr/>
          </p:nvGrpSpPr>
          <p:grpSpPr>
            <a:xfrm>
              <a:off x="10235652" y="3394535"/>
              <a:ext cx="396000" cy="80361"/>
              <a:chOff x="10090152" y="3759444"/>
              <a:chExt cx="277284" cy="80361"/>
            </a:xfrm>
          </p:grpSpPr>
          <p:sp>
            <p:nvSpPr>
              <p:cNvPr id="149" name="Line 74"/>
              <p:cNvSpPr>
                <a:spLocks noChangeShapeType="1"/>
              </p:cNvSpPr>
              <p:nvPr/>
            </p:nvSpPr>
            <p:spPr bwMode="auto">
              <a:xfrm>
                <a:off x="10090152" y="3759444"/>
                <a:ext cx="0" cy="80361"/>
              </a:xfrm>
              <a:prstGeom prst="line">
                <a:avLst/>
              </a:prstGeom>
              <a:noFill/>
              <a:ln w="11113" cap="flat">
                <a:solidFill>
                  <a:srgbClr val="055EA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150" name="Line 75"/>
              <p:cNvSpPr>
                <a:spLocks noChangeShapeType="1"/>
              </p:cNvSpPr>
              <p:nvPr/>
            </p:nvSpPr>
            <p:spPr bwMode="auto">
              <a:xfrm>
                <a:off x="10367435" y="3759444"/>
                <a:ext cx="0" cy="80361"/>
              </a:xfrm>
              <a:prstGeom prst="line">
                <a:avLst/>
              </a:prstGeom>
              <a:noFill/>
              <a:ln w="11113" cap="flat">
                <a:solidFill>
                  <a:srgbClr val="055EA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151" name="Line 76"/>
              <p:cNvSpPr>
                <a:spLocks noChangeShapeType="1"/>
              </p:cNvSpPr>
              <p:nvPr/>
            </p:nvSpPr>
            <p:spPr bwMode="auto">
              <a:xfrm>
                <a:off x="10090152" y="3799624"/>
                <a:ext cx="277284" cy="0"/>
              </a:xfrm>
              <a:prstGeom prst="line">
                <a:avLst/>
              </a:prstGeom>
              <a:noFill/>
              <a:ln w="11113" cap="flat">
                <a:solidFill>
                  <a:srgbClr val="055EA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</p:grpSp>
        <p:sp>
          <p:nvSpPr>
            <p:cNvPr id="152" name="Oval 77"/>
            <p:cNvSpPr>
              <a:spLocks noChangeArrowheads="1"/>
            </p:cNvSpPr>
            <p:nvPr/>
          </p:nvSpPr>
          <p:spPr bwMode="auto">
            <a:xfrm>
              <a:off x="10373732" y="3389513"/>
              <a:ext cx="114300" cy="92081"/>
            </a:xfrm>
            <a:prstGeom prst="ellipse">
              <a:avLst/>
            </a:prstGeom>
            <a:solidFill>
              <a:srgbClr val="055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69" name="ZoneTexte 68"/>
            <p:cNvSpPr txBox="1"/>
            <p:nvPr/>
          </p:nvSpPr>
          <p:spPr>
            <a:xfrm>
              <a:off x="9806858" y="2004035"/>
              <a:ext cx="4283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-1.8</a:t>
              </a:r>
            </a:p>
          </p:txBody>
        </p:sp>
        <p:sp>
          <p:nvSpPr>
            <p:cNvPr id="162" name="ZoneTexte 161"/>
            <p:cNvSpPr txBox="1"/>
            <p:nvPr/>
          </p:nvSpPr>
          <p:spPr>
            <a:xfrm>
              <a:off x="9698912" y="2868745"/>
              <a:ext cx="4283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-2.1</a:t>
              </a:r>
            </a:p>
          </p:txBody>
        </p:sp>
        <p:sp>
          <p:nvSpPr>
            <p:cNvPr id="163" name="ZoneTexte 162"/>
            <p:cNvSpPr txBox="1"/>
            <p:nvPr/>
          </p:nvSpPr>
          <p:spPr>
            <a:xfrm>
              <a:off x="9533331" y="2432489"/>
              <a:ext cx="4635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- 1.5</a:t>
              </a:r>
            </a:p>
          </p:txBody>
        </p:sp>
        <p:sp>
          <p:nvSpPr>
            <p:cNvPr id="164" name="ZoneTexte 163"/>
            <p:cNvSpPr txBox="1"/>
            <p:nvPr/>
          </p:nvSpPr>
          <p:spPr>
            <a:xfrm>
              <a:off x="9516258" y="4969037"/>
              <a:ext cx="4283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-3.4</a:t>
              </a:r>
            </a:p>
          </p:txBody>
        </p:sp>
        <p:sp>
          <p:nvSpPr>
            <p:cNvPr id="168" name="ZoneTexte 167"/>
            <p:cNvSpPr txBox="1"/>
            <p:nvPr/>
          </p:nvSpPr>
          <p:spPr>
            <a:xfrm>
              <a:off x="9779627" y="3297520"/>
              <a:ext cx="4635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- 1.1</a:t>
              </a:r>
            </a:p>
          </p:txBody>
        </p:sp>
        <p:grpSp>
          <p:nvGrpSpPr>
            <p:cNvPr id="10" name="Grouper 9"/>
            <p:cNvGrpSpPr/>
            <p:nvPr/>
          </p:nvGrpSpPr>
          <p:grpSpPr>
            <a:xfrm>
              <a:off x="9809497" y="5826135"/>
              <a:ext cx="733559" cy="276999"/>
              <a:chOff x="7203181" y="5104297"/>
              <a:chExt cx="550170" cy="276999"/>
            </a:xfrm>
          </p:grpSpPr>
          <p:sp>
            <p:nvSpPr>
              <p:cNvPr id="116" name="Line 42"/>
              <p:cNvSpPr>
                <a:spLocks noChangeShapeType="1"/>
              </p:cNvSpPr>
              <p:nvPr/>
            </p:nvSpPr>
            <p:spPr bwMode="auto">
              <a:xfrm>
                <a:off x="7519988" y="5197846"/>
                <a:ext cx="0" cy="80361"/>
              </a:xfrm>
              <a:prstGeom prst="line">
                <a:avLst/>
              </a:prstGeom>
              <a:noFill/>
              <a:ln w="11113" cap="flat">
                <a:solidFill>
                  <a:srgbClr val="055EA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 b="1"/>
              </a:p>
            </p:txBody>
          </p:sp>
          <p:sp>
            <p:nvSpPr>
              <p:cNvPr id="117" name="Line 43"/>
              <p:cNvSpPr>
                <a:spLocks noChangeShapeType="1"/>
              </p:cNvSpPr>
              <p:nvPr/>
            </p:nvSpPr>
            <p:spPr bwMode="auto">
              <a:xfrm>
                <a:off x="7753350" y="5197846"/>
                <a:ext cx="0" cy="80361"/>
              </a:xfrm>
              <a:prstGeom prst="line">
                <a:avLst/>
              </a:prstGeom>
              <a:noFill/>
              <a:ln w="11113" cap="flat">
                <a:solidFill>
                  <a:srgbClr val="055EA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 b="1"/>
              </a:p>
            </p:txBody>
          </p:sp>
          <p:sp>
            <p:nvSpPr>
              <p:cNvPr id="118" name="Line 44"/>
              <p:cNvSpPr>
                <a:spLocks noChangeShapeType="1"/>
              </p:cNvSpPr>
              <p:nvPr/>
            </p:nvSpPr>
            <p:spPr bwMode="auto">
              <a:xfrm>
                <a:off x="7519988" y="5238027"/>
                <a:ext cx="233363" cy="0"/>
              </a:xfrm>
              <a:prstGeom prst="line">
                <a:avLst/>
              </a:prstGeom>
              <a:noFill/>
              <a:ln w="11113" cap="flat">
                <a:solidFill>
                  <a:srgbClr val="055EA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 b="1"/>
              </a:p>
            </p:txBody>
          </p:sp>
          <p:sp>
            <p:nvSpPr>
              <p:cNvPr id="119" name="Oval 45"/>
              <p:cNvSpPr>
                <a:spLocks noChangeArrowheads="1"/>
              </p:cNvSpPr>
              <p:nvPr/>
            </p:nvSpPr>
            <p:spPr bwMode="auto">
              <a:xfrm>
                <a:off x="7591425" y="5192824"/>
                <a:ext cx="87313" cy="92081"/>
              </a:xfrm>
              <a:prstGeom prst="ellipse">
                <a:avLst/>
              </a:prstGeom>
              <a:solidFill>
                <a:srgbClr val="055E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 b="1"/>
              </a:p>
            </p:txBody>
          </p:sp>
          <p:sp>
            <p:nvSpPr>
              <p:cNvPr id="173" name="ZoneTexte 172"/>
              <p:cNvSpPr txBox="1"/>
              <p:nvPr/>
            </p:nvSpPr>
            <p:spPr>
              <a:xfrm>
                <a:off x="7203181" y="5104297"/>
                <a:ext cx="32124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200" b="1" dirty="0"/>
                  <a:t>-1.7</a:t>
                </a:r>
              </a:p>
            </p:txBody>
          </p:sp>
        </p:grpSp>
        <p:grpSp>
          <p:nvGrpSpPr>
            <p:cNvPr id="66" name="Grouper 65"/>
            <p:cNvGrpSpPr/>
            <p:nvPr/>
          </p:nvGrpSpPr>
          <p:grpSpPr>
            <a:xfrm>
              <a:off x="9432191" y="5526966"/>
              <a:ext cx="1398245" cy="107997"/>
              <a:chOff x="9690098" y="5488402"/>
              <a:chExt cx="1096433" cy="83710"/>
            </a:xfrm>
          </p:grpSpPr>
          <p:sp>
            <p:nvSpPr>
              <p:cNvPr id="112" name="Line 38"/>
              <p:cNvSpPr>
                <a:spLocks noChangeShapeType="1"/>
              </p:cNvSpPr>
              <p:nvPr/>
            </p:nvSpPr>
            <p:spPr bwMode="auto">
              <a:xfrm>
                <a:off x="9690098" y="5488402"/>
                <a:ext cx="0" cy="83710"/>
              </a:xfrm>
              <a:prstGeom prst="line">
                <a:avLst/>
              </a:prstGeom>
              <a:noFill/>
              <a:ln w="11113" cap="flat">
                <a:solidFill>
                  <a:srgbClr val="055EA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113" name="Line 39"/>
              <p:cNvSpPr>
                <a:spLocks noChangeShapeType="1"/>
              </p:cNvSpPr>
              <p:nvPr/>
            </p:nvSpPr>
            <p:spPr bwMode="auto">
              <a:xfrm>
                <a:off x="10786531" y="5488402"/>
                <a:ext cx="0" cy="83710"/>
              </a:xfrm>
              <a:prstGeom prst="line">
                <a:avLst/>
              </a:prstGeom>
              <a:noFill/>
              <a:ln w="11113" cap="flat">
                <a:solidFill>
                  <a:srgbClr val="055EA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114" name="Line 40"/>
              <p:cNvSpPr>
                <a:spLocks noChangeShapeType="1"/>
              </p:cNvSpPr>
              <p:nvPr/>
            </p:nvSpPr>
            <p:spPr bwMode="auto">
              <a:xfrm>
                <a:off x="9690098" y="5528583"/>
                <a:ext cx="1096433" cy="0"/>
              </a:xfrm>
              <a:prstGeom prst="line">
                <a:avLst/>
              </a:prstGeom>
              <a:noFill/>
              <a:ln w="11113" cap="flat">
                <a:solidFill>
                  <a:srgbClr val="055EA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</p:grpSp>
        <p:sp>
          <p:nvSpPr>
            <p:cNvPr id="115" name="Oval 41"/>
            <p:cNvSpPr>
              <a:spLocks noChangeArrowheads="1"/>
            </p:cNvSpPr>
            <p:nvPr/>
          </p:nvSpPr>
          <p:spPr bwMode="auto">
            <a:xfrm>
              <a:off x="10055610" y="5535761"/>
              <a:ext cx="118533" cy="90407"/>
            </a:xfrm>
            <a:prstGeom prst="ellipse">
              <a:avLst/>
            </a:prstGeom>
            <a:solidFill>
              <a:srgbClr val="055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74" name="ZoneTexte 173"/>
            <p:cNvSpPr txBox="1"/>
            <p:nvPr/>
          </p:nvSpPr>
          <p:spPr>
            <a:xfrm>
              <a:off x="8962939" y="5452124"/>
              <a:ext cx="4635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- 5.8</a:t>
              </a:r>
            </a:p>
          </p:txBody>
        </p:sp>
        <p:sp>
          <p:nvSpPr>
            <p:cNvPr id="177" name="ZoneTexte 176"/>
            <p:cNvSpPr txBox="1"/>
            <p:nvPr/>
          </p:nvSpPr>
          <p:spPr>
            <a:xfrm>
              <a:off x="10322040" y="6324557"/>
              <a:ext cx="2702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0</a:t>
              </a:r>
            </a:p>
          </p:txBody>
        </p:sp>
        <p:sp>
          <p:nvSpPr>
            <p:cNvPr id="178" name="ZoneTexte 177"/>
            <p:cNvSpPr txBox="1"/>
            <p:nvPr/>
          </p:nvSpPr>
          <p:spPr>
            <a:xfrm>
              <a:off x="10794021" y="6324557"/>
              <a:ext cx="3558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10</a:t>
              </a:r>
            </a:p>
          </p:txBody>
        </p:sp>
        <p:sp>
          <p:nvSpPr>
            <p:cNvPr id="179" name="ZoneTexte 178"/>
            <p:cNvSpPr txBox="1"/>
            <p:nvPr/>
          </p:nvSpPr>
          <p:spPr>
            <a:xfrm>
              <a:off x="11308796" y="6324557"/>
              <a:ext cx="3558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20</a:t>
              </a:r>
            </a:p>
          </p:txBody>
        </p:sp>
        <p:sp>
          <p:nvSpPr>
            <p:cNvPr id="180" name="ZoneTexte 179"/>
            <p:cNvSpPr txBox="1"/>
            <p:nvPr/>
          </p:nvSpPr>
          <p:spPr>
            <a:xfrm>
              <a:off x="11768932" y="6309851"/>
              <a:ext cx="3558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30</a:t>
              </a:r>
            </a:p>
          </p:txBody>
        </p:sp>
        <p:sp>
          <p:nvSpPr>
            <p:cNvPr id="181" name="ZoneTexte 180"/>
            <p:cNvSpPr txBox="1"/>
            <p:nvPr/>
          </p:nvSpPr>
          <p:spPr>
            <a:xfrm>
              <a:off x="9752398" y="6324557"/>
              <a:ext cx="4070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-10</a:t>
              </a:r>
            </a:p>
          </p:txBody>
        </p:sp>
        <p:sp>
          <p:nvSpPr>
            <p:cNvPr id="182" name="ZoneTexte 181"/>
            <p:cNvSpPr txBox="1"/>
            <p:nvPr/>
          </p:nvSpPr>
          <p:spPr>
            <a:xfrm>
              <a:off x="9278264" y="6324557"/>
              <a:ext cx="4070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-20</a:t>
              </a:r>
            </a:p>
          </p:txBody>
        </p:sp>
        <p:sp>
          <p:nvSpPr>
            <p:cNvPr id="183" name="ZoneTexte 182"/>
            <p:cNvSpPr txBox="1"/>
            <p:nvPr/>
          </p:nvSpPr>
          <p:spPr>
            <a:xfrm>
              <a:off x="8736399" y="6324557"/>
              <a:ext cx="4070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-30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10448494" y="1784112"/>
              <a:ext cx="93301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r-IN" sz="1400" b="1" dirty="0">
                  <a:solidFill>
                    <a:srgbClr val="FFFFFF"/>
                  </a:solidFill>
                </a:rPr>
                <a:t>DTG + 3TC</a:t>
              </a:r>
            </a:p>
          </p:txBody>
        </p:sp>
        <p:grpSp>
          <p:nvGrpSpPr>
            <p:cNvPr id="189" name="Grouper 188"/>
            <p:cNvGrpSpPr/>
            <p:nvPr/>
          </p:nvGrpSpPr>
          <p:grpSpPr>
            <a:xfrm>
              <a:off x="10201750" y="4652394"/>
              <a:ext cx="396000" cy="80361"/>
              <a:chOff x="10090152" y="3759444"/>
              <a:chExt cx="277284" cy="80361"/>
            </a:xfrm>
          </p:grpSpPr>
          <p:sp>
            <p:nvSpPr>
              <p:cNvPr id="190" name="Line 74"/>
              <p:cNvSpPr>
                <a:spLocks noChangeShapeType="1"/>
              </p:cNvSpPr>
              <p:nvPr/>
            </p:nvSpPr>
            <p:spPr bwMode="auto">
              <a:xfrm>
                <a:off x="10090152" y="3759444"/>
                <a:ext cx="0" cy="80361"/>
              </a:xfrm>
              <a:prstGeom prst="line">
                <a:avLst/>
              </a:prstGeom>
              <a:noFill/>
              <a:ln w="11113" cap="flat">
                <a:solidFill>
                  <a:srgbClr val="055EA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191" name="Line 75"/>
              <p:cNvSpPr>
                <a:spLocks noChangeShapeType="1"/>
              </p:cNvSpPr>
              <p:nvPr/>
            </p:nvSpPr>
            <p:spPr bwMode="auto">
              <a:xfrm>
                <a:off x="10367435" y="3759444"/>
                <a:ext cx="0" cy="80361"/>
              </a:xfrm>
              <a:prstGeom prst="line">
                <a:avLst/>
              </a:prstGeom>
              <a:noFill/>
              <a:ln w="11113" cap="flat">
                <a:solidFill>
                  <a:srgbClr val="055EA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192" name="Line 76"/>
              <p:cNvSpPr>
                <a:spLocks noChangeShapeType="1"/>
              </p:cNvSpPr>
              <p:nvPr/>
            </p:nvSpPr>
            <p:spPr bwMode="auto">
              <a:xfrm>
                <a:off x="10090152" y="3799624"/>
                <a:ext cx="277284" cy="0"/>
              </a:xfrm>
              <a:prstGeom prst="line">
                <a:avLst/>
              </a:prstGeom>
              <a:noFill/>
              <a:ln w="11113" cap="flat">
                <a:solidFill>
                  <a:srgbClr val="055EA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</p:grpSp>
        <p:sp>
          <p:nvSpPr>
            <p:cNvPr id="193" name="Oval 77"/>
            <p:cNvSpPr>
              <a:spLocks noChangeArrowheads="1"/>
            </p:cNvSpPr>
            <p:nvPr/>
          </p:nvSpPr>
          <p:spPr bwMode="auto">
            <a:xfrm>
              <a:off x="10339830" y="4647372"/>
              <a:ext cx="114300" cy="92081"/>
            </a:xfrm>
            <a:prstGeom prst="ellipse">
              <a:avLst/>
            </a:prstGeom>
            <a:solidFill>
              <a:srgbClr val="055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94" name="ZoneTexte 193"/>
            <p:cNvSpPr txBox="1"/>
            <p:nvPr/>
          </p:nvSpPr>
          <p:spPr>
            <a:xfrm>
              <a:off x="9745725" y="4542551"/>
              <a:ext cx="4635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- 1.1</a:t>
              </a:r>
            </a:p>
          </p:txBody>
        </p:sp>
        <p:grpSp>
          <p:nvGrpSpPr>
            <p:cNvPr id="201" name="Grouper 200"/>
            <p:cNvGrpSpPr/>
            <p:nvPr/>
          </p:nvGrpSpPr>
          <p:grpSpPr>
            <a:xfrm>
              <a:off x="9524296" y="4238770"/>
              <a:ext cx="1223993" cy="108000"/>
              <a:chOff x="9903014" y="3975141"/>
              <a:chExt cx="353485" cy="80361"/>
            </a:xfrm>
          </p:grpSpPr>
          <p:sp>
            <p:nvSpPr>
              <p:cNvPr id="202" name="Line 58"/>
              <p:cNvSpPr>
                <a:spLocks noChangeShapeType="1"/>
              </p:cNvSpPr>
              <p:nvPr/>
            </p:nvSpPr>
            <p:spPr bwMode="auto">
              <a:xfrm>
                <a:off x="9903014" y="3975141"/>
                <a:ext cx="0" cy="80361"/>
              </a:xfrm>
              <a:prstGeom prst="line">
                <a:avLst/>
              </a:prstGeom>
              <a:noFill/>
              <a:ln w="11113" cap="flat">
                <a:solidFill>
                  <a:srgbClr val="055EA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203" name="Line 59"/>
              <p:cNvSpPr>
                <a:spLocks noChangeShapeType="1"/>
              </p:cNvSpPr>
              <p:nvPr/>
            </p:nvSpPr>
            <p:spPr bwMode="auto">
              <a:xfrm>
                <a:off x="10256499" y="3975141"/>
                <a:ext cx="0" cy="80361"/>
              </a:xfrm>
              <a:prstGeom prst="line">
                <a:avLst/>
              </a:prstGeom>
              <a:noFill/>
              <a:ln w="11113" cap="flat">
                <a:solidFill>
                  <a:srgbClr val="055EA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204" name="Line 60"/>
              <p:cNvSpPr>
                <a:spLocks noChangeShapeType="1"/>
              </p:cNvSpPr>
              <p:nvPr/>
            </p:nvSpPr>
            <p:spPr bwMode="auto">
              <a:xfrm>
                <a:off x="9903014" y="4015322"/>
                <a:ext cx="353484" cy="0"/>
              </a:xfrm>
              <a:prstGeom prst="line">
                <a:avLst/>
              </a:prstGeom>
              <a:noFill/>
              <a:ln w="11113" cap="flat">
                <a:solidFill>
                  <a:srgbClr val="055EA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</p:grpSp>
        <p:sp>
          <p:nvSpPr>
            <p:cNvPr id="205" name="Oval 61"/>
            <p:cNvSpPr>
              <a:spLocks noChangeArrowheads="1"/>
            </p:cNvSpPr>
            <p:nvPr/>
          </p:nvSpPr>
          <p:spPr bwMode="auto">
            <a:xfrm>
              <a:off x="10087301" y="4246730"/>
              <a:ext cx="112184" cy="92081"/>
            </a:xfrm>
            <a:prstGeom prst="ellipse">
              <a:avLst/>
            </a:prstGeom>
            <a:solidFill>
              <a:srgbClr val="055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06" name="ZoneTexte 205"/>
            <p:cNvSpPr txBox="1"/>
            <p:nvPr/>
          </p:nvSpPr>
          <p:spPr>
            <a:xfrm>
              <a:off x="9112673" y="4150314"/>
              <a:ext cx="4635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- 6.3</a:t>
              </a: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FBD7027A-B901-48D0-B6CF-A61465EBB310}"/>
              </a:ext>
            </a:extLst>
          </p:cNvPr>
          <p:cNvGrpSpPr/>
          <p:nvPr/>
        </p:nvGrpSpPr>
        <p:grpSpPr>
          <a:xfrm>
            <a:off x="3327199" y="1626099"/>
            <a:ext cx="2880213" cy="338554"/>
            <a:chOff x="3327199" y="1626099"/>
            <a:chExt cx="2880213" cy="338554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7FBB2B28-E5DF-4B0A-9839-14F73B5A247B}"/>
                </a:ext>
              </a:extLst>
            </p:cNvPr>
            <p:cNvSpPr/>
            <p:nvPr/>
          </p:nvSpPr>
          <p:spPr>
            <a:xfrm>
              <a:off x="4765286" y="1626099"/>
              <a:ext cx="144212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DTG + TDF/FTC</a:t>
              </a:r>
              <a:endParaRPr lang="fr-FR" sz="1600" b="1" dirty="0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15C36068-8038-4510-8C05-4D4525BAAF09}"/>
                </a:ext>
              </a:extLst>
            </p:cNvPr>
            <p:cNvSpPr/>
            <p:nvPr/>
          </p:nvSpPr>
          <p:spPr>
            <a:xfrm>
              <a:off x="3455941" y="1626099"/>
              <a:ext cx="104368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DTG + 3TC</a:t>
              </a:r>
              <a:endParaRPr lang="fr-FR" sz="1600" b="1" dirty="0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B58A35A4-EC72-47F0-BB51-3AE611D3B322}"/>
                </a:ext>
              </a:extLst>
            </p:cNvPr>
            <p:cNvSpPr/>
            <p:nvPr/>
          </p:nvSpPr>
          <p:spPr bwMode="auto">
            <a:xfrm>
              <a:off x="3327199" y="1687834"/>
              <a:ext cx="180164" cy="180164"/>
            </a:xfrm>
            <a:prstGeom prst="rect">
              <a:avLst/>
            </a:prstGeom>
            <a:solidFill>
              <a:srgbClr val="0000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z="160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B63E5B1D-8AF9-4991-A844-E9F1F0E0A56D}"/>
                </a:ext>
              </a:extLst>
            </p:cNvPr>
            <p:cNvSpPr/>
            <p:nvPr/>
          </p:nvSpPr>
          <p:spPr bwMode="auto">
            <a:xfrm>
              <a:off x="4633861" y="1687834"/>
              <a:ext cx="180164" cy="180164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z="1600"/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BFE570A2-9B48-42A9-ACFB-5C6BA79858CA}"/>
              </a:ext>
            </a:extLst>
          </p:cNvPr>
          <p:cNvGrpSpPr/>
          <p:nvPr/>
        </p:nvGrpSpPr>
        <p:grpSpPr>
          <a:xfrm>
            <a:off x="145167" y="1849159"/>
            <a:ext cx="8365817" cy="4874582"/>
            <a:chOff x="145167" y="1849159"/>
            <a:chExt cx="8365817" cy="4874582"/>
          </a:xfrm>
        </p:grpSpPr>
        <p:graphicFrame>
          <p:nvGraphicFramePr>
            <p:cNvPr id="156" name="Graphique 155">
              <a:extLst>
                <a:ext uri="{FF2B5EF4-FFF2-40B4-BE49-F238E27FC236}">
                  <a16:creationId xmlns:a16="http://schemas.microsoft.com/office/drawing/2014/main" id="{3948320C-42E8-4241-B143-DA3943BFC01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416447052"/>
                </p:ext>
              </p:extLst>
            </p:nvPr>
          </p:nvGraphicFramePr>
          <p:xfrm>
            <a:off x="2289320" y="1849159"/>
            <a:ext cx="6221664" cy="467498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7" name="ZoneTexte 156">
              <a:extLst>
                <a:ext uri="{FF2B5EF4-FFF2-40B4-BE49-F238E27FC236}">
                  <a16:creationId xmlns:a16="http://schemas.microsoft.com/office/drawing/2014/main" id="{607A63AB-2FE3-46B0-9CC0-C2B5487F50D6}"/>
                </a:ext>
              </a:extLst>
            </p:cNvPr>
            <p:cNvSpPr txBox="1"/>
            <p:nvPr/>
          </p:nvSpPr>
          <p:spPr>
            <a:xfrm>
              <a:off x="3703762" y="6415964"/>
              <a:ext cx="31252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/>
                <a:t>Participants with HIV-RNA &lt; 50 c/mL, %</a:t>
              </a: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8D09712F-E915-4CB6-9EE9-CFE23AEA86E1}"/>
                </a:ext>
              </a:extLst>
            </p:cNvPr>
            <p:cNvSpPr txBox="1"/>
            <p:nvPr/>
          </p:nvSpPr>
          <p:spPr>
            <a:xfrm>
              <a:off x="469551" y="2543694"/>
              <a:ext cx="12650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/>
                <a:t>Baseline HIV-1</a:t>
              </a:r>
              <a:br>
                <a:rPr lang="en-US" sz="1400" b="1"/>
              </a:br>
              <a:r>
                <a:rPr lang="en-US" sz="1400" b="1"/>
                <a:t>RNA, c/mL</a:t>
              </a:r>
            </a:p>
          </p:txBody>
        </p:sp>
        <p:sp>
          <p:nvSpPr>
            <p:cNvPr id="186" name="ZoneTexte 185">
              <a:extLst>
                <a:ext uri="{FF2B5EF4-FFF2-40B4-BE49-F238E27FC236}">
                  <a16:creationId xmlns:a16="http://schemas.microsoft.com/office/drawing/2014/main" id="{73775A31-1EBE-4E86-A1BF-FC0D1B408B7B}"/>
                </a:ext>
              </a:extLst>
            </p:cNvPr>
            <p:cNvSpPr txBox="1"/>
            <p:nvPr/>
          </p:nvSpPr>
          <p:spPr>
            <a:xfrm>
              <a:off x="145167" y="3404082"/>
              <a:ext cx="158947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/>
                <a:t>Baseline CDA+ cell </a:t>
              </a:r>
              <a:br>
                <a:rPr lang="en-US" sz="1400" b="1"/>
              </a:br>
              <a:r>
                <a:rPr lang="en-US" sz="1400" b="1"/>
                <a:t>count, cells/mm</a:t>
              </a:r>
              <a:r>
                <a:rPr lang="en-US" sz="1400" b="1" baseline="30000"/>
                <a:t>3</a:t>
              </a:r>
              <a:br>
                <a:rPr lang="en-US" sz="1400" b="1"/>
              </a:br>
              <a:endParaRPr lang="en-US" sz="1400" b="1"/>
            </a:p>
          </p:txBody>
        </p:sp>
        <p:sp>
          <p:nvSpPr>
            <p:cNvPr id="187" name="ZoneTexte 186">
              <a:extLst>
                <a:ext uri="{FF2B5EF4-FFF2-40B4-BE49-F238E27FC236}">
                  <a16:creationId xmlns:a16="http://schemas.microsoft.com/office/drawing/2014/main" id="{135519C6-47B5-48E9-B699-CB022C1FCE61}"/>
                </a:ext>
              </a:extLst>
            </p:cNvPr>
            <p:cNvSpPr txBox="1"/>
            <p:nvPr/>
          </p:nvSpPr>
          <p:spPr>
            <a:xfrm>
              <a:off x="644984" y="4513080"/>
              <a:ext cx="1089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/>
                <a:t>HIV subtype</a:t>
              </a:r>
            </a:p>
          </p:txBody>
        </p:sp>
        <p:sp>
          <p:nvSpPr>
            <p:cNvPr id="188" name="ZoneTexte 187">
              <a:extLst>
                <a:ext uri="{FF2B5EF4-FFF2-40B4-BE49-F238E27FC236}">
                  <a16:creationId xmlns:a16="http://schemas.microsoft.com/office/drawing/2014/main" id="{C6DF2400-0D57-42ED-B5EA-FFB4EB1BABE2}"/>
                </a:ext>
              </a:extLst>
            </p:cNvPr>
            <p:cNvSpPr txBox="1"/>
            <p:nvPr/>
          </p:nvSpPr>
          <p:spPr>
            <a:xfrm>
              <a:off x="339259" y="5519590"/>
              <a:ext cx="13953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/>
                <a:t>Hepatitis C</a:t>
              </a:r>
              <a:br>
                <a:rPr lang="en-US" sz="1400" b="1"/>
              </a:br>
              <a:r>
                <a:rPr lang="en-US" sz="1400" b="1"/>
                <a:t>virus serostatus</a:t>
              </a:r>
            </a:p>
          </p:txBody>
        </p:sp>
        <p:sp>
          <p:nvSpPr>
            <p:cNvPr id="195" name="ZoneTexte 194">
              <a:extLst>
                <a:ext uri="{FF2B5EF4-FFF2-40B4-BE49-F238E27FC236}">
                  <a16:creationId xmlns:a16="http://schemas.microsoft.com/office/drawing/2014/main" id="{F796D879-52A5-4CD0-9A19-C2CEDAA47BBC}"/>
                </a:ext>
              </a:extLst>
            </p:cNvPr>
            <p:cNvSpPr txBox="1"/>
            <p:nvPr/>
          </p:nvSpPr>
          <p:spPr>
            <a:xfrm>
              <a:off x="1862175" y="2009620"/>
              <a:ext cx="7176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/>
                <a:t>Overall</a:t>
              </a:r>
            </a:p>
          </p:txBody>
        </p:sp>
        <p:sp>
          <p:nvSpPr>
            <p:cNvPr id="196" name="ZoneTexte 195">
              <a:extLst>
                <a:ext uri="{FF2B5EF4-FFF2-40B4-BE49-F238E27FC236}">
                  <a16:creationId xmlns:a16="http://schemas.microsoft.com/office/drawing/2014/main" id="{53454BD9-E58F-4B1E-8AA8-BFEF9AF11D52}"/>
                </a:ext>
              </a:extLst>
            </p:cNvPr>
            <p:cNvSpPr txBox="1"/>
            <p:nvPr/>
          </p:nvSpPr>
          <p:spPr>
            <a:xfrm>
              <a:off x="1676996" y="2430321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/>
                <a:t>&gt; 100 000</a:t>
              </a:r>
            </a:p>
          </p:txBody>
        </p:sp>
        <p:sp>
          <p:nvSpPr>
            <p:cNvPr id="197" name="ZoneTexte 196">
              <a:extLst>
                <a:ext uri="{FF2B5EF4-FFF2-40B4-BE49-F238E27FC236}">
                  <a16:creationId xmlns:a16="http://schemas.microsoft.com/office/drawing/2014/main" id="{4B37330C-9470-4860-BF88-1913EC39A103}"/>
                </a:ext>
              </a:extLst>
            </p:cNvPr>
            <p:cNvSpPr txBox="1"/>
            <p:nvPr/>
          </p:nvSpPr>
          <p:spPr>
            <a:xfrm>
              <a:off x="1676995" y="2851022"/>
              <a:ext cx="9028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u="sng"/>
                <a:t>&lt;</a:t>
              </a:r>
              <a:r>
                <a:rPr lang="en-US" sz="1400" b="1"/>
                <a:t> 100 000</a:t>
              </a:r>
            </a:p>
          </p:txBody>
        </p:sp>
        <p:sp>
          <p:nvSpPr>
            <p:cNvPr id="198" name="ZoneTexte 197">
              <a:extLst>
                <a:ext uri="{FF2B5EF4-FFF2-40B4-BE49-F238E27FC236}">
                  <a16:creationId xmlns:a16="http://schemas.microsoft.com/office/drawing/2014/main" id="{0F7AD19D-46CE-4200-AEFC-591353CD13AD}"/>
                </a:ext>
              </a:extLst>
            </p:cNvPr>
            <p:cNvSpPr txBox="1"/>
            <p:nvPr/>
          </p:nvSpPr>
          <p:spPr>
            <a:xfrm>
              <a:off x="1991184" y="3271723"/>
              <a:ext cx="5886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/>
                <a:t>&gt; 200</a:t>
              </a:r>
            </a:p>
          </p:txBody>
        </p:sp>
        <p:sp>
          <p:nvSpPr>
            <p:cNvPr id="199" name="ZoneTexte 198">
              <a:extLst>
                <a:ext uri="{FF2B5EF4-FFF2-40B4-BE49-F238E27FC236}">
                  <a16:creationId xmlns:a16="http://schemas.microsoft.com/office/drawing/2014/main" id="{BC8CAE45-7FCC-4566-91E4-3C73086C23F3}"/>
                </a:ext>
              </a:extLst>
            </p:cNvPr>
            <p:cNvSpPr txBox="1"/>
            <p:nvPr/>
          </p:nvSpPr>
          <p:spPr>
            <a:xfrm>
              <a:off x="1991184" y="3692424"/>
              <a:ext cx="5886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u="sng"/>
                <a:t>&lt;</a:t>
              </a:r>
              <a:r>
                <a:rPr lang="en-US" sz="1400" b="1"/>
                <a:t> 200</a:t>
              </a:r>
            </a:p>
          </p:txBody>
        </p:sp>
        <p:sp>
          <p:nvSpPr>
            <p:cNvPr id="200" name="ZoneTexte 199">
              <a:extLst>
                <a:ext uri="{FF2B5EF4-FFF2-40B4-BE49-F238E27FC236}">
                  <a16:creationId xmlns:a16="http://schemas.microsoft.com/office/drawing/2014/main" id="{1E4D2D4D-6886-4104-BD30-D67B1B55ED5F}"/>
                </a:ext>
              </a:extLst>
            </p:cNvPr>
            <p:cNvSpPr txBox="1"/>
            <p:nvPr/>
          </p:nvSpPr>
          <p:spPr>
            <a:xfrm>
              <a:off x="2286137" y="4113125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/>
                <a:t>A</a:t>
              </a:r>
            </a:p>
          </p:txBody>
        </p:sp>
        <p:sp>
          <p:nvSpPr>
            <p:cNvPr id="207" name="ZoneTexte 206">
              <a:extLst>
                <a:ext uri="{FF2B5EF4-FFF2-40B4-BE49-F238E27FC236}">
                  <a16:creationId xmlns:a16="http://schemas.microsoft.com/office/drawing/2014/main" id="{2C186A10-C72B-44E7-8BAC-652CC1846405}"/>
                </a:ext>
              </a:extLst>
            </p:cNvPr>
            <p:cNvSpPr txBox="1"/>
            <p:nvPr/>
          </p:nvSpPr>
          <p:spPr>
            <a:xfrm>
              <a:off x="2250155" y="4533826"/>
              <a:ext cx="3296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/>
                <a:t>B</a:t>
              </a:r>
            </a:p>
          </p:txBody>
        </p:sp>
        <p:sp>
          <p:nvSpPr>
            <p:cNvPr id="208" name="ZoneTexte 207">
              <a:extLst>
                <a:ext uri="{FF2B5EF4-FFF2-40B4-BE49-F238E27FC236}">
                  <a16:creationId xmlns:a16="http://schemas.microsoft.com/office/drawing/2014/main" id="{1E96A6D4-52D4-4E77-A4EF-670A344524F7}"/>
                </a:ext>
              </a:extLst>
            </p:cNvPr>
            <p:cNvSpPr txBox="1"/>
            <p:nvPr/>
          </p:nvSpPr>
          <p:spPr>
            <a:xfrm>
              <a:off x="1943575" y="4954527"/>
              <a:ext cx="6362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/>
                <a:t>Other</a:t>
              </a:r>
            </a:p>
          </p:txBody>
        </p:sp>
        <p:sp>
          <p:nvSpPr>
            <p:cNvPr id="209" name="ZoneTexte 208">
              <a:extLst>
                <a:ext uri="{FF2B5EF4-FFF2-40B4-BE49-F238E27FC236}">
                  <a16:creationId xmlns:a16="http://schemas.microsoft.com/office/drawing/2014/main" id="{E0B8C19A-2DAC-4086-A752-D2190E490001}"/>
                </a:ext>
              </a:extLst>
            </p:cNvPr>
            <p:cNvSpPr txBox="1"/>
            <p:nvPr/>
          </p:nvSpPr>
          <p:spPr>
            <a:xfrm>
              <a:off x="1468050" y="5375228"/>
              <a:ext cx="11117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/>
                <a:t>Positive</a:t>
              </a:r>
            </a:p>
          </p:txBody>
        </p:sp>
        <p:sp>
          <p:nvSpPr>
            <p:cNvPr id="210" name="ZoneTexte 209">
              <a:extLst>
                <a:ext uri="{FF2B5EF4-FFF2-40B4-BE49-F238E27FC236}">
                  <a16:creationId xmlns:a16="http://schemas.microsoft.com/office/drawing/2014/main" id="{C0402D91-86A9-4C4F-9861-1FE1469759BF}"/>
                </a:ext>
              </a:extLst>
            </p:cNvPr>
            <p:cNvSpPr txBox="1"/>
            <p:nvPr/>
          </p:nvSpPr>
          <p:spPr>
            <a:xfrm>
              <a:off x="1468050" y="5795933"/>
              <a:ext cx="11117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/>
                <a:t>Negative</a:t>
              </a:r>
            </a:p>
          </p:txBody>
        </p:sp>
      </p:grpSp>
      <p:sp>
        <p:nvSpPr>
          <p:cNvPr id="211" name="ZoneTexte 210">
            <a:extLst>
              <a:ext uri="{FF2B5EF4-FFF2-40B4-BE49-F238E27FC236}">
                <a16:creationId xmlns:a16="http://schemas.microsoft.com/office/drawing/2014/main" id="{5F10F991-4A2D-4D3F-B5D0-B1588B7970BA}"/>
              </a:ext>
            </a:extLst>
          </p:cNvPr>
          <p:cNvSpPr txBox="1"/>
          <p:nvPr/>
        </p:nvSpPr>
        <p:spPr>
          <a:xfrm>
            <a:off x="9060846" y="6471536"/>
            <a:ext cx="2854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Difference</a:t>
            </a:r>
            <a:r>
              <a:rPr lang="fr-FR" sz="1400" b="1" dirty="0"/>
              <a:t> in proportion, % (95% CI)</a:t>
            </a:r>
          </a:p>
        </p:txBody>
      </p:sp>
      <p:sp>
        <p:nvSpPr>
          <p:cNvPr id="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0471"/>
            <a:ext cx="9142798" cy="1481068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fr-FR" sz="2800" dirty="0">
                <a:latin typeface="+mn-lt"/>
              </a:rPr>
              <a:t>GEMINI-1 et 2 </a:t>
            </a:r>
            <a:r>
              <a:rPr lang="fr-FR" sz="2800" dirty="0" err="1">
                <a:latin typeface="+mn-lt"/>
              </a:rPr>
              <a:t>Studies</a:t>
            </a:r>
            <a:r>
              <a:rPr lang="fr-FR" sz="2800" dirty="0">
                <a:latin typeface="+mn-lt"/>
              </a:rPr>
              <a:t>: DTG + 3TC 2DR versus DTG + TDF/FTC </a:t>
            </a:r>
            <a:br>
              <a:rPr lang="fr-FR" sz="2800" dirty="0">
                <a:latin typeface="+mn-lt"/>
              </a:rPr>
            </a:br>
            <a:r>
              <a:rPr lang="fr-FR" sz="2800" dirty="0">
                <a:latin typeface="+mn-lt"/>
              </a:rPr>
              <a:t>as first line ART </a:t>
            </a:r>
            <a:r>
              <a:rPr lang="mr-IN" sz="2800" dirty="0">
                <a:latin typeface="+mn-lt"/>
              </a:rPr>
              <a:t>–</a:t>
            </a:r>
            <a:r>
              <a:rPr lang="fr-FR" sz="2800" dirty="0">
                <a:latin typeface="+mn-lt"/>
              </a:rPr>
              <a:t> </a:t>
            </a:r>
            <a:r>
              <a:rPr lang="fr-FR" sz="2800" dirty="0" err="1">
                <a:latin typeface="+mn-lt"/>
              </a:rPr>
              <a:t>Results</a:t>
            </a:r>
            <a:r>
              <a:rPr lang="fr-FR" sz="2800" dirty="0">
                <a:latin typeface="+mn-lt"/>
              </a:rPr>
              <a:t> at W144 (3)</a:t>
            </a:r>
          </a:p>
        </p:txBody>
      </p:sp>
      <p:sp>
        <p:nvSpPr>
          <p:cNvPr id="107" name="Text Box 3">
            <a:extLst>
              <a:ext uri="{FF2B5EF4-FFF2-40B4-BE49-F238E27FC236}">
                <a16:creationId xmlns:a16="http://schemas.microsoft.com/office/drawing/2014/main" id="{F7177743-1882-4897-83A6-E43079A39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875" y="6454212"/>
            <a:ext cx="23090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i="1" dirty="0"/>
              <a:t>Orkin C. CROI 2021, Abs. 414</a:t>
            </a:r>
            <a:endParaRPr lang="is-IS" sz="1400" i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105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99" y="10471"/>
            <a:ext cx="10147069" cy="1481068"/>
          </a:xfrm>
        </p:spPr>
        <p:txBody>
          <a:bodyPr>
            <a:normAutofit/>
          </a:bodyPr>
          <a:lstStyle/>
          <a:p>
            <a:pPr algn="l"/>
            <a:r>
              <a:rPr lang="fr-FR" dirty="0"/>
              <a:t>NADIA Study: DTG vs DRV/r + TDF + 3TC vs ZDV + 3TC </a:t>
            </a:r>
            <a:br>
              <a:rPr lang="fr-FR" dirty="0"/>
            </a:br>
            <a:r>
              <a:rPr lang="fr-FR" dirty="0"/>
              <a:t>as 2</a:t>
            </a:r>
            <a:r>
              <a:rPr lang="fr-FR" baseline="30000" dirty="0"/>
              <a:t>nd</a:t>
            </a:r>
            <a:r>
              <a:rPr lang="fr-FR" dirty="0"/>
              <a:t> line ART (1)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238197BD-D2E4-4EC3-88C1-394B3E656839}"/>
              </a:ext>
            </a:extLst>
          </p:cNvPr>
          <p:cNvGrpSpPr/>
          <p:nvPr/>
        </p:nvGrpSpPr>
        <p:grpSpPr>
          <a:xfrm>
            <a:off x="2399625" y="1719221"/>
            <a:ext cx="8797620" cy="4842686"/>
            <a:chOff x="2632380" y="1719221"/>
            <a:chExt cx="8797620" cy="4842686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B447B295-84A0-4D14-BB8E-332155736829}"/>
                </a:ext>
              </a:extLst>
            </p:cNvPr>
            <p:cNvSpPr txBox="1"/>
            <p:nvPr/>
          </p:nvSpPr>
          <p:spPr>
            <a:xfrm>
              <a:off x="2632380" y="1719221"/>
              <a:ext cx="6334298" cy="120032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600" b="1"/>
                <a:t>Eligible patients:</a:t>
              </a:r>
            </a:p>
            <a:p>
              <a:r>
                <a:rPr lang="en-US" sz="1400" b="1"/>
                <a:t>On TDF + 3TC/FTC + NNRTI regimen for ≥ 6 m with treatment failure defined as:</a:t>
              </a:r>
            </a:p>
            <a:p>
              <a:r>
                <a:rPr lang="en-US" sz="1400" b="1"/>
                <a:t>VL ≥ 1 000 copies/mL at screening AND</a:t>
              </a:r>
            </a:p>
            <a:p>
              <a:r>
                <a:rPr lang="en-US" sz="1400" b="1"/>
                <a:t>EITHER: VL ≥ 1 000 copies/mL on test taken &lt; 6 m (&amp; ≥ 4 wks) prior to screening</a:t>
              </a:r>
            </a:p>
            <a:p>
              <a:r>
                <a:rPr lang="en-US" sz="1400" b="1"/>
                <a:t>OR: VL ≥ 1 000 copies/mL on confirmatory test taken ≥ 4 wks after screening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1B7F1C92-AD19-42A3-BEE8-8B285000C0CC}"/>
                </a:ext>
              </a:extLst>
            </p:cNvPr>
            <p:cNvSpPr txBox="1"/>
            <p:nvPr/>
          </p:nvSpPr>
          <p:spPr>
            <a:xfrm>
              <a:off x="3417097" y="3242419"/>
              <a:ext cx="4774064" cy="30777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/>
                <a:t>2 X 2 </a:t>
              </a:r>
              <a:r>
                <a:rPr lang="en-US" sz="1400" b="1" dirty="0"/>
                <a:t>factorial</a:t>
              </a:r>
              <a:r>
                <a:rPr lang="fr-FR" sz="1400" b="1" dirty="0"/>
                <a:t> randomisation</a:t>
              </a:r>
              <a:endParaRPr lang="fr-FR" sz="1400" dirty="0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0E690A62-63E0-4D43-9924-2D48B415E05F}"/>
                </a:ext>
              </a:extLst>
            </p:cNvPr>
            <p:cNvSpPr txBox="1"/>
            <p:nvPr/>
          </p:nvSpPr>
          <p:spPr>
            <a:xfrm>
              <a:off x="3217486" y="4087063"/>
              <a:ext cx="1726904" cy="36933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chemeClr val="bg1"/>
                  </a:solidFill>
                </a:rPr>
                <a:t>DTG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F72B8902-BCC7-4264-97FB-A5D78BED2EE2}"/>
                </a:ext>
              </a:extLst>
            </p:cNvPr>
            <p:cNvSpPr txBox="1"/>
            <p:nvPr/>
          </p:nvSpPr>
          <p:spPr>
            <a:xfrm>
              <a:off x="6377960" y="4123639"/>
              <a:ext cx="2714464" cy="338554"/>
            </a:xfrm>
            <a:prstGeom prst="rect">
              <a:avLst/>
            </a:prstGeom>
            <a:solidFill>
              <a:srgbClr val="0061A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bg1"/>
                  </a:solidFill>
                </a:rPr>
                <a:t>DRV/r (800mg/100mg </a:t>
              </a:r>
              <a:r>
                <a:rPr lang="fr-FR" sz="1600" b="1" dirty="0" err="1">
                  <a:solidFill>
                    <a:schemeClr val="bg1"/>
                  </a:solidFill>
                </a:rPr>
                <a:t>od</a:t>
              </a:r>
              <a:r>
                <a:rPr lang="fr-FR" sz="1600" b="1" dirty="0">
                  <a:solidFill>
                    <a:schemeClr val="bg1"/>
                  </a:solidFill>
                </a:rPr>
                <a:t>)</a:t>
              </a:r>
              <a:endParaRPr lang="fr-FR" sz="1600" dirty="0">
                <a:solidFill>
                  <a:schemeClr val="bg1"/>
                </a:solidFill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54B21CBA-3332-46FA-BDBC-7BE31B275A68}"/>
                </a:ext>
              </a:extLst>
            </p:cNvPr>
            <p:cNvSpPr txBox="1"/>
            <p:nvPr/>
          </p:nvSpPr>
          <p:spPr>
            <a:xfrm>
              <a:off x="3417098" y="5016454"/>
              <a:ext cx="612207" cy="52322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TDF</a:t>
              </a:r>
              <a:br>
                <a:rPr lang="fr-FR" sz="1400" b="1" dirty="0">
                  <a:solidFill>
                    <a:schemeClr val="bg1"/>
                  </a:solidFill>
                </a:rPr>
              </a:br>
              <a:r>
                <a:rPr lang="fr-FR" sz="1400" b="1" dirty="0">
                  <a:solidFill>
                    <a:schemeClr val="bg1"/>
                  </a:solidFill>
                </a:rPr>
                <a:t>+ 3TC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5418FFC2-0702-498F-BF15-A74254E7CCF5}"/>
                </a:ext>
              </a:extLst>
            </p:cNvPr>
            <p:cNvSpPr txBox="1"/>
            <p:nvPr/>
          </p:nvSpPr>
          <p:spPr>
            <a:xfrm>
              <a:off x="4280550" y="5001320"/>
              <a:ext cx="612207" cy="52322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ZDV*</a:t>
              </a:r>
              <a:br>
                <a:rPr lang="fr-FR" sz="1400" b="1" dirty="0">
                  <a:solidFill>
                    <a:schemeClr val="bg1"/>
                  </a:solidFill>
                </a:rPr>
              </a:br>
              <a:r>
                <a:rPr lang="fr-FR" sz="1400" b="1" dirty="0">
                  <a:solidFill>
                    <a:schemeClr val="bg1"/>
                  </a:solidFill>
                </a:rPr>
                <a:t>+ 3TC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B73D1A2A-5CE3-489D-8163-641DBD5110D4}"/>
                </a:ext>
              </a:extLst>
            </p:cNvPr>
            <p:cNvSpPr txBox="1"/>
            <p:nvPr/>
          </p:nvSpPr>
          <p:spPr>
            <a:xfrm>
              <a:off x="6715503" y="5016454"/>
              <a:ext cx="612207" cy="523220"/>
            </a:xfrm>
            <a:prstGeom prst="rect">
              <a:avLst/>
            </a:prstGeom>
            <a:solidFill>
              <a:srgbClr val="0061A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TDF</a:t>
              </a:r>
              <a:br>
                <a:rPr lang="fr-FR" sz="1400" b="1" dirty="0">
                  <a:solidFill>
                    <a:schemeClr val="bg1"/>
                  </a:solidFill>
                </a:rPr>
              </a:br>
              <a:r>
                <a:rPr lang="fr-FR" sz="1400" b="1" dirty="0">
                  <a:solidFill>
                    <a:schemeClr val="bg1"/>
                  </a:solidFill>
                </a:rPr>
                <a:t>+ 3TC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88284C1C-8EA4-438F-AAE3-EBB09048AF17}"/>
                </a:ext>
              </a:extLst>
            </p:cNvPr>
            <p:cNvSpPr txBox="1"/>
            <p:nvPr/>
          </p:nvSpPr>
          <p:spPr>
            <a:xfrm>
              <a:off x="7578955" y="5016454"/>
              <a:ext cx="612207" cy="523220"/>
            </a:xfrm>
            <a:prstGeom prst="rect">
              <a:avLst/>
            </a:prstGeom>
            <a:solidFill>
              <a:srgbClr val="0061A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ZDV*</a:t>
              </a:r>
              <a:br>
                <a:rPr lang="fr-FR" sz="1400" b="1" dirty="0">
                  <a:solidFill>
                    <a:schemeClr val="bg1"/>
                  </a:solidFill>
                </a:rPr>
              </a:br>
              <a:r>
                <a:rPr lang="fr-FR" sz="1400" b="1" dirty="0">
                  <a:solidFill>
                    <a:schemeClr val="bg1"/>
                  </a:solidFill>
                </a:rPr>
                <a:t>+ 3TC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89174522-3CD7-417B-8DBF-F135DFFF065D}"/>
                </a:ext>
              </a:extLst>
            </p:cNvPr>
            <p:cNvSpPr txBox="1"/>
            <p:nvPr/>
          </p:nvSpPr>
          <p:spPr>
            <a:xfrm>
              <a:off x="3417097" y="5838276"/>
              <a:ext cx="4774064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rgbClr val="0070C0"/>
                  </a:solidFill>
                </a:rPr>
                <a:t>Follow up for 96 weeks</a:t>
              </a:r>
              <a:endParaRPr lang="en-US" sz="1400">
                <a:solidFill>
                  <a:srgbClr val="0070C0"/>
                </a:solidFill>
              </a:endParaRP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4B5E971-75ED-4F80-B1B3-B1CEE07277DC}"/>
                </a:ext>
              </a:extLst>
            </p:cNvPr>
            <p:cNvSpPr txBox="1"/>
            <p:nvPr/>
          </p:nvSpPr>
          <p:spPr>
            <a:xfrm>
              <a:off x="3417097" y="6254130"/>
              <a:ext cx="4774064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</a:rPr>
                <a:t>Primary outcome: Viral &lt; 400 copies/mL at week 48</a:t>
              </a:r>
              <a:endParaRPr lang="en-US" sz="1400" dirty="0">
                <a:solidFill>
                  <a:srgbClr val="0070C0"/>
                </a:solidFill>
              </a:endParaRPr>
            </a:p>
          </p:txBody>
        </p:sp>
        <p:cxnSp>
          <p:nvCxnSpPr>
            <p:cNvPr id="17" name="Connecteur : en angle 16">
              <a:extLst>
                <a:ext uri="{FF2B5EF4-FFF2-40B4-BE49-F238E27FC236}">
                  <a16:creationId xmlns:a16="http://schemas.microsoft.com/office/drawing/2014/main" id="{318C3D77-15F2-4A3D-B04A-DFEF096F1E7F}"/>
                </a:ext>
              </a:extLst>
            </p:cNvPr>
            <p:cNvCxnSpPr>
              <a:cxnSpLocks/>
              <a:stCxn id="31" idx="1"/>
              <a:endCxn id="8" idx="0"/>
            </p:cNvCxnSpPr>
            <p:nvPr/>
          </p:nvCxnSpPr>
          <p:spPr>
            <a:xfrm rot="10800000" flipV="1">
              <a:off x="4080939" y="3901271"/>
              <a:ext cx="1093233" cy="185792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 : en angle 17">
              <a:extLst>
                <a:ext uri="{FF2B5EF4-FFF2-40B4-BE49-F238E27FC236}">
                  <a16:creationId xmlns:a16="http://schemas.microsoft.com/office/drawing/2014/main" id="{9E26E47A-6D46-4537-A37F-9562D65250BB}"/>
                </a:ext>
              </a:extLst>
            </p:cNvPr>
            <p:cNvCxnSpPr>
              <a:cxnSpLocks/>
              <a:stCxn id="31" idx="3"/>
              <a:endCxn id="9" idx="0"/>
            </p:cNvCxnSpPr>
            <p:nvPr/>
          </p:nvCxnSpPr>
          <p:spPr>
            <a:xfrm>
              <a:off x="6617130" y="3901271"/>
              <a:ext cx="1118062" cy="222368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>
              <a:extLst>
                <a:ext uri="{FF2B5EF4-FFF2-40B4-BE49-F238E27FC236}">
                  <a16:creationId xmlns:a16="http://schemas.microsoft.com/office/drawing/2014/main" id="{D7B18806-1497-4FC1-AFAF-0328D9CAC139}"/>
                </a:ext>
              </a:extLst>
            </p:cNvPr>
            <p:cNvCxnSpPr>
              <a:cxnSpLocks/>
              <a:stCxn id="5" idx="2"/>
              <a:endCxn id="7" idx="0"/>
            </p:cNvCxnSpPr>
            <p:nvPr/>
          </p:nvCxnSpPr>
          <p:spPr>
            <a:xfrm>
              <a:off x="5799529" y="2919550"/>
              <a:ext cx="4600" cy="3228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>
              <a:extLst>
                <a:ext uri="{FF2B5EF4-FFF2-40B4-BE49-F238E27FC236}">
                  <a16:creationId xmlns:a16="http://schemas.microsoft.com/office/drawing/2014/main" id="{607989F6-DB8A-4BBC-9E32-CB257BA9568F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>
              <a:off x="5804129" y="3550196"/>
              <a:ext cx="0" cy="1971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C16D17FB-2DF1-4557-804B-7441558938D4}"/>
                </a:ext>
              </a:extLst>
            </p:cNvPr>
            <p:cNvCxnSpPr>
              <a:cxnSpLocks/>
              <a:endCxn id="34" idx="0"/>
            </p:cNvCxnSpPr>
            <p:nvPr/>
          </p:nvCxnSpPr>
          <p:spPr>
            <a:xfrm>
              <a:off x="5807842" y="4055159"/>
              <a:ext cx="6200" cy="6092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70D73871-3E7A-4417-B863-61A8F12A5A31}"/>
                </a:ext>
              </a:extLst>
            </p:cNvPr>
            <p:cNvCxnSpPr>
              <a:cxnSpLocks/>
              <a:endCxn id="11" idx="0"/>
            </p:cNvCxnSpPr>
            <p:nvPr/>
          </p:nvCxnSpPr>
          <p:spPr>
            <a:xfrm>
              <a:off x="3716632" y="4462193"/>
              <a:ext cx="6570" cy="5542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>
              <a:extLst>
                <a:ext uri="{FF2B5EF4-FFF2-40B4-BE49-F238E27FC236}">
                  <a16:creationId xmlns:a16="http://schemas.microsoft.com/office/drawing/2014/main" id="{C432E66F-37CD-48A1-8531-3AF85673AAC4}"/>
                </a:ext>
              </a:extLst>
            </p:cNvPr>
            <p:cNvCxnSpPr>
              <a:cxnSpLocks/>
              <a:endCxn id="12" idx="0"/>
            </p:cNvCxnSpPr>
            <p:nvPr/>
          </p:nvCxnSpPr>
          <p:spPr>
            <a:xfrm>
              <a:off x="4580084" y="4447059"/>
              <a:ext cx="6570" cy="5542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>
              <a:extLst>
                <a:ext uri="{FF2B5EF4-FFF2-40B4-BE49-F238E27FC236}">
                  <a16:creationId xmlns:a16="http://schemas.microsoft.com/office/drawing/2014/main" id="{F1093272-457B-4D1E-9DDB-68862418D74B}"/>
                </a:ext>
              </a:extLst>
            </p:cNvPr>
            <p:cNvCxnSpPr>
              <a:cxnSpLocks/>
              <a:endCxn id="13" idx="0"/>
            </p:cNvCxnSpPr>
            <p:nvPr/>
          </p:nvCxnSpPr>
          <p:spPr>
            <a:xfrm>
              <a:off x="7021607" y="4462193"/>
              <a:ext cx="0" cy="5542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0B8DD0CC-A677-45D7-9DAA-48E966D075AF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>
              <a:off x="7885058" y="4462193"/>
              <a:ext cx="1" cy="5542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>
              <a:extLst>
                <a:ext uri="{FF2B5EF4-FFF2-40B4-BE49-F238E27FC236}">
                  <a16:creationId xmlns:a16="http://schemas.microsoft.com/office/drawing/2014/main" id="{E32852C2-11B0-4B14-8015-564507958597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>
              <a:off x="3723202" y="5539674"/>
              <a:ext cx="0" cy="2945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avec flèche 26">
              <a:extLst>
                <a:ext uri="{FF2B5EF4-FFF2-40B4-BE49-F238E27FC236}">
                  <a16:creationId xmlns:a16="http://schemas.microsoft.com/office/drawing/2014/main" id="{713D9973-70BF-4F5A-A529-8F3959DD6A15}"/>
                </a:ext>
              </a:extLst>
            </p:cNvPr>
            <p:cNvCxnSpPr>
              <a:cxnSpLocks/>
              <a:stCxn id="12" idx="2"/>
            </p:cNvCxnSpPr>
            <p:nvPr/>
          </p:nvCxnSpPr>
          <p:spPr>
            <a:xfrm>
              <a:off x="4586654" y="5524540"/>
              <a:ext cx="0" cy="3097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avec flèche 27">
              <a:extLst>
                <a:ext uri="{FF2B5EF4-FFF2-40B4-BE49-F238E27FC236}">
                  <a16:creationId xmlns:a16="http://schemas.microsoft.com/office/drawing/2014/main" id="{7FEB4817-42D4-4DCA-97E7-E74E8FC1C67F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>
              <a:off x="7021607" y="5539674"/>
              <a:ext cx="0" cy="2986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7982CE5D-3919-41A4-A42E-999E82DF5EEB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>
              <a:off x="7885059" y="5539674"/>
              <a:ext cx="0" cy="2986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EC78CEFD-EE23-42CF-8F76-E18D1A7469A9}"/>
                </a:ext>
              </a:extLst>
            </p:cNvPr>
            <p:cNvSpPr txBox="1"/>
            <p:nvPr/>
          </p:nvSpPr>
          <p:spPr>
            <a:xfrm>
              <a:off x="8866855" y="5221537"/>
              <a:ext cx="25631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/>
                <a:t>*TDF added to ZDV/3TC group if HBV coinfection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647894A4-A81E-48EE-871E-ED35BD71635F}"/>
                </a:ext>
              </a:extLst>
            </p:cNvPr>
            <p:cNvSpPr txBox="1"/>
            <p:nvPr/>
          </p:nvSpPr>
          <p:spPr>
            <a:xfrm>
              <a:off x="5174171" y="3747382"/>
              <a:ext cx="1442959" cy="30777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400" b="1" dirty="0"/>
                <a:t>Randomisation 1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37217BE5-0B21-4894-A982-69881A48E3EC}"/>
                </a:ext>
              </a:extLst>
            </p:cNvPr>
            <p:cNvSpPr txBox="1"/>
            <p:nvPr/>
          </p:nvSpPr>
          <p:spPr>
            <a:xfrm>
              <a:off x="5092562" y="4664456"/>
              <a:ext cx="1442959" cy="30777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400" b="1" dirty="0"/>
                <a:t>Randomisation 2</a:t>
              </a:r>
            </a:p>
          </p:txBody>
        </p:sp>
      </p:grpSp>
      <p:sp>
        <p:nvSpPr>
          <p:cNvPr id="32" name="Text Box 3">
            <a:extLst>
              <a:ext uri="{FF2B5EF4-FFF2-40B4-BE49-F238E27FC236}">
                <a16:creationId xmlns:a16="http://schemas.microsoft.com/office/drawing/2014/main" id="{6407731F-B878-407F-8304-E3560D8C2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2835" y="6454212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i="1" dirty="0"/>
              <a:t>Paton N. CROI 2021, Abs. 94 </a:t>
            </a:r>
          </a:p>
        </p:txBody>
      </p:sp>
    </p:spTree>
    <p:extLst>
      <p:ext uri="{BB962C8B-B14F-4D97-AF65-F5344CB8AC3E}">
        <p14:creationId xmlns:p14="http://schemas.microsoft.com/office/powerpoint/2010/main" val="2697107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7">
            <a:extLst>
              <a:ext uri="{FF2B5EF4-FFF2-40B4-BE49-F238E27FC236}">
                <a16:creationId xmlns:a16="http://schemas.microsoft.com/office/drawing/2014/main" id="{703416B9-D82D-4088-98F4-13A5ED9630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6914985"/>
              </p:ext>
            </p:extLst>
          </p:nvPr>
        </p:nvGraphicFramePr>
        <p:xfrm>
          <a:off x="376803" y="1256108"/>
          <a:ext cx="6028838" cy="4067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9244">
                  <a:extLst>
                    <a:ext uri="{9D8B030D-6E8A-4147-A177-3AD203B41FA5}">
                      <a16:colId xmlns:a16="http://schemas.microsoft.com/office/drawing/2014/main" val="2062821581"/>
                    </a:ext>
                  </a:extLst>
                </a:gridCol>
                <a:gridCol w="1355433">
                  <a:extLst>
                    <a:ext uri="{9D8B030D-6E8A-4147-A177-3AD203B41FA5}">
                      <a16:colId xmlns:a16="http://schemas.microsoft.com/office/drawing/2014/main" val="3247516941"/>
                    </a:ext>
                  </a:extLst>
                </a:gridCol>
                <a:gridCol w="1444161">
                  <a:extLst>
                    <a:ext uri="{9D8B030D-6E8A-4147-A177-3AD203B41FA5}">
                      <a16:colId xmlns:a16="http://schemas.microsoft.com/office/drawing/2014/main" val="2187829409"/>
                    </a:ext>
                  </a:extLst>
                </a:gridCol>
              </a:tblGrid>
              <a:tr h="591916">
                <a:tc>
                  <a:txBody>
                    <a:bodyPr/>
                    <a:lstStyle/>
                    <a:p>
                      <a:r>
                        <a:rPr lang="en-US" sz="1400" noProof="0"/>
                        <a:t>Characteristic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/>
                        <a:t>Dolutegravir</a:t>
                      </a:r>
                      <a:endParaRPr lang="fr-FR" sz="1400" dirty="0"/>
                    </a:p>
                    <a:p>
                      <a:pPr algn="ctr"/>
                      <a:r>
                        <a:rPr lang="fr-FR" sz="1400" dirty="0"/>
                        <a:t>Group</a:t>
                      </a:r>
                      <a:br>
                        <a:rPr lang="fr-FR" sz="1400" dirty="0"/>
                      </a:br>
                      <a:r>
                        <a:rPr lang="fr-FR" sz="1400" dirty="0"/>
                        <a:t>(N=235)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/>
                        <a:t>Darunavir</a:t>
                      </a:r>
                      <a:r>
                        <a:rPr lang="fr-FR" sz="1400" dirty="0"/>
                        <a:t>/r</a:t>
                      </a:r>
                    </a:p>
                    <a:p>
                      <a:pPr algn="ctr"/>
                      <a:r>
                        <a:rPr lang="fr-FR" sz="1400" dirty="0"/>
                        <a:t>Group</a:t>
                      </a:r>
                      <a:br>
                        <a:rPr lang="fr-FR" sz="1400" dirty="0"/>
                      </a:br>
                      <a:r>
                        <a:rPr lang="fr-FR" sz="1400" dirty="0"/>
                        <a:t>(N=229)</a:t>
                      </a: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072762643"/>
                  </a:ext>
                </a:extLst>
              </a:tr>
              <a:tr h="197305">
                <a:tc>
                  <a:txBody>
                    <a:bodyPr/>
                    <a:lstStyle/>
                    <a:p>
                      <a:r>
                        <a:rPr lang="en-US" sz="1400" noProof="0">
                          <a:solidFill>
                            <a:schemeClr val="tx1"/>
                          </a:solidFill>
                        </a:rPr>
                        <a:t>Female sex, no (%)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140 (59.6)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142 (62.0)</a:t>
                      </a: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3355022879"/>
                  </a:ext>
                </a:extLst>
              </a:tr>
              <a:tr h="197305">
                <a:tc>
                  <a:txBody>
                    <a:bodyPr/>
                    <a:lstStyle/>
                    <a:p>
                      <a:r>
                        <a:rPr lang="en-US" sz="1400" noProof="0">
                          <a:solidFill>
                            <a:schemeClr val="tx1"/>
                          </a:solidFill>
                        </a:rPr>
                        <a:t>Median age (IQR), yr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33 (28 – 40)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35 (28 – 42)</a:t>
                      </a: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839206217"/>
                  </a:ext>
                </a:extLst>
              </a:tr>
              <a:tr h="355629">
                <a:tc>
                  <a:txBody>
                    <a:bodyPr/>
                    <a:lstStyle/>
                    <a:p>
                      <a:r>
                        <a:rPr lang="en-US" sz="1400" noProof="0">
                          <a:solidFill>
                            <a:schemeClr val="tx1"/>
                          </a:solidFill>
                        </a:rPr>
                        <a:t>CD4 per mm</a:t>
                      </a:r>
                      <a:r>
                        <a:rPr lang="en-US" sz="1400" baseline="30000" noProof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400" noProof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1400" baseline="0" noProof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noProof="0">
                          <a:solidFill>
                            <a:schemeClr val="tx1"/>
                          </a:solidFill>
                        </a:rPr>
                        <a:t>Median (IQR)</a:t>
                      </a:r>
                      <a:endParaRPr lang="en-US" sz="1400" baseline="30000" noProof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189 (58 – 388)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202 (84 – 357)</a:t>
                      </a: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4068890836"/>
                  </a:ext>
                </a:extLst>
              </a:tr>
              <a:tr h="197305">
                <a:tc>
                  <a:txBody>
                    <a:bodyPr/>
                    <a:lstStyle/>
                    <a:p>
                      <a:pPr marL="144000" algn="r"/>
                      <a:r>
                        <a:rPr lang="en-US" sz="1400" baseline="0" noProof="0">
                          <a:solidFill>
                            <a:schemeClr val="tx1"/>
                          </a:solidFill>
                        </a:rPr>
                        <a:t>&lt; 50 per mm</a:t>
                      </a:r>
                      <a:r>
                        <a:rPr lang="en-US" sz="1400" baseline="30000" noProof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400" baseline="0" noProof="0">
                          <a:solidFill>
                            <a:schemeClr val="tx1"/>
                          </a:solidFill>
                        </a:rPr>
                        <a:t>, no (%)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54 (23.0)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39 (17.0)</a:t>
                      </a: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694479329"/>
                  </a:ext>
                </a:extLst>
              </a:tr>
              <a:tr h="197305">
                <a:tc>
                  <a:txBody>
                    <a:bodyPr/>
                    <a:lstStyle/>
                    <a:p>
                      <a:pPr marL="14400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noProof="0">
                          <a:solidFill>
                            <a:schemeClr val="tx1"/>
                          </a:solidFill>
                        </a:rPr>
                        <a:t>50 – 199 per mm</a:t>
                      </a:r>
                      <a:r>
                        <a:rPr lang="en-US" sz="1400" baseline="30000" noProof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400" baseline="0" noProof="0">
                          <a:solidFill>
                            <a:schemeClr val="tx1"/>
                          </a:solidFill>
                        </a:rPr>
                        <a:t>, no (%)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71 (30.2)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74 (32.3)</a:t>
                      </a: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3230220944"/>
                  </a:ext>
                </a:extLst>
              </a:tr>
              <a:tr h="197305">
                <a:tc>
                  <a:txBody>
                    <a:bodyPr/>
                    <a:lstStyle/>
                    <a:p>
                      <a:pPr marL="14400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noProof="0">
                          <a:solidFill>
                            <a:schemeClr val="tx1"/>
                          </a:solidFill>
                        </a:rPr>
                        <a:t>200 – 349 per mm</a:t>
                      </a:r>
                      <a:r>
                        <a:rPr lang="en-US" sz="1400" baseline="30000" noProof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400" baseline="0" noProof="0">
                          <a:solidFill>
                            <a:schemeClr val="tx1"/>
                          </a:solidFill>
                        </a:rPr>
                        <a:t>, no (%)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43 (18.3)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56 (24.5)</a:t>
                      </a: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2969614566"/>
                  </a:ext>
                </a:extLst>
              </a:tr>
              <a:tr h="197305">
                <a:tc>
                  <a:txBody>
                    <a:bodyPr/>
                    <a:lstStyle/>
                    <a:p>
                      <a:pPr marL="14400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noProof="0">
                          <a:solidFill>
                            <a:schemeClr val="tx1"/>
                          </a:solidFill>
                        </a:rPr>
                        <a:t>&gt; 350 per mm</a:t>
                      </a:r>
                      <a:r>
                        <a:rPr lang="en-US" sz="1400" baseline="30000" noProof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400" baseline="0" noProof="0">
                          <a:solidFill>
                            <a:schemeClr val="tx1"/>
                          </a:solidFill>
                        </a:rPr>
                        <a:t>, no (%)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64 (28.5)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60 (26.2)</a:t>
                      </a: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856026972"/>
                  </a:ext>
                </a:extLst>
              </a:tr>
              <a:tr h="2976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noProof="0">
                          <a:solidFill>
                            <a:schemeClr val="tx1"/>
                          </a:solidFill>
                        </a:rPr>
                        <a:t>HIV-1 RNA Median (IQR), log</a:t>
                      </a:r>
                      <a:r>
                        <a:rPr lang="en-US" sz="1400" baseline="-25000" noProof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sz="1400" baseline="0" noProof="0">
                          <a:solidFill>
                            <a:schemeClr val="tx1"/>
                          </a:solidFill>
                        </a:rPr>
                        <a:t> copies/mL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4.5 (3.9 – 5.1)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4.4 (3.8 – 5.1)</a:t>
                      </a: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752001135"/>
                  </a:ext>
                </a:extLst>
              </a:tr>
              <a:tr h="197305">
                <a:tc>
                  <a:txBody>
                    <a:bodyPr/>
                    <a:lstStyle/>
                    <a:p>
                      <a:pPr marL="14400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noProof="0">
                          <a:solidFill>
                            <a:schemeClr val="tx1"/>
                          </a:solidFill>
                        </a:rPr>
                        <a:t>&lt; 100 000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169 (71.9)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167 (72.9)</a:t>
                      </a: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2262099628"/>
                  </a:ext>
                </a:extLst>
              </a:tr>
              <a:tr h="197305">
                <a:tc>
                  <a:txBody>
                    <a:bodyPr/>
                    <a:lstStyle/>
                    <a:p>
                      <a:pPr marL="14400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noProof="0">
                          <a:solidFill>
                            <a:schemeClr val="tx1"/>
                          </a:solidFill>
                        </a:rPr>
                        <a:t>≥ 100 000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66 (28.1)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62 (27.1)</a:t>
                      </a: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552266931"/>
                  </a:ext>
                </a:extLst>
              </a:tr>
              <a:tr h="1973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noProof="0">
                          <a:solidFill>
                            <a:srgbClr val="FF0000"/>
                          </a:solidFill>
                        </a:rPr>
                        <a:t>K65R/N present at baseline, no (%)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FF0000"/>
                          </a:solidFill>
                        </a:rPr>
                        <a:t>120 (52.9)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FF0000"/>
                          </a:solidFill>
                        </a:rPr>
                        <a:t>107 (47.6)</a:t>
                      </a: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3841456998"/>
                  </a:ext>
                </a:extLst>
              </a:tr>
              <a:tr h="1973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noProof="0">
                          <a:solidFill>
                            <a:srgbClr val="FF0000"/>
                          </a:solidFill>
                        </a:rPr>
                        <a:t>M184V/I present at baseline, no (%)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FF0000"/>
                          </a:solidFill>
                        </a:rPr>
                        <a:t>196 (86.3)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FF0000"/>
                          </a:solidFill>
                        </a:rPr>
                        <a:t>195 (86.7)</a:t>
                      </a: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924261706"/>
                  </a:ext>
                </a:extLst>
              </a:tr>
              <a:tr h="1973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noProof="0">
                          <a:solidFill>
                            <a:schemeClr val="tx1"/>
                          </a:solidFill>
                        </a:rPr>
                        <a:t>Int/high resistance, no (%)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139 (61.2)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125 (55.8)</a:t>
                      </a: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477620826"/>
                  </a:ext>
                </a:extLst>
              </a:tr>
              <a:tr h="1973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noProof="0">
                          <a:solidFill>
                            <a:schemeClr val="tx1"/>
                          </a:solidFill>
                        </a:rPr>
                        <a:t>Int/high ZDV resistance, no (%)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45 (19.8)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38 (17.0)</a:t>
                      </a: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3165439828"/>
                  </a:ext>
                </a:extLst>
              </a:tr>
              <a:tr h="1973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noProof="0" dirty="0">
                          <a:solidFill>
                            <a:schemeClr val="tx1"/>
                          </a:solidFill>
                        </a:rPr>
                        <a:t>Int/high 3TC resistance, no (%)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213 (93.8)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202 (90.2)</a:t>
                      </a: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3150971079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71323919-FC57-4792-AD14-010AE432F5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6783960"/>
              </p:ext>
            </p:extLst>
          </p:nvPr>
        </p:nvGraphicFramePr>
        <p:xfrm>
          <a:off x="6733573" y="1872932"/>
          <a:ext cx="5296192" cy="3405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7245">
                  <a:extLst>
                    <a:ext uri="{9D8B030D-6E8A-4147-A177-3AD203B41FA5}">
                      <a16:colId xmlns:a16="http://schemas.microsoft.com/office/drawing/2014/main" val="2062821581"/>
                    </a:ext>
                  </a:extLst>
                </a:gridCol>
                <a:gridCol w="1102496">
                  <a:extLst>
                    <a:ext uri="{9D8B030D-6E8A-4147-A177-3AD203B41FA5}">
                      <a16:colId xmlns:a16="http://schemas.microsoft.com/office/drawing/2014/main" val="3247516941"/>
                    </a:ext>
                  </a:extLst>
                </a:gridCol>
                <a:gridCol w="1116451">
                  <a:extLst>
                    <a:ext uri="{9D8B030D-6E8A-4147-A177-3AD203B41FA5}">
                      <a16:colId xmlns:a16="http://schemas.microsoft.com/office/drawing/2014/main" val="2187829409"/>
                    </a:ext>
                  </a:extLst>
                </a:gridCol>
              </a:tblGrid>
              <a:tr h="627405">
                <a:tc>
                  <a:txBody>
                    <a:bodyPr/>
                    <a:lstStyle/>
                    <a:p>
                      <a:r>
                        <a:rPr lang="fr-FR" sz="1400" dirty="0"/>
                        <a:t>Event </a:t>
                      </a:r>
                      <a:r>
                        <a:rPr lang="en-US" sz="1400" noProof="0" dirty="0"/>
                        <a:t>category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/>
                        <a:t>Dolutegravir</a:t>
                      </a:r>
                      <a:endParaRPr lang="fr-FR" sz="1400" dirty="0"/>
                    </a:p>
                    <a:p>
                      <a:pPr algn="ctr"/>
                      <a:r>
                        <a:rPr lang="fr-FR" sz="1400" dirty="0"/>
                        <a:t>(N=235)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/>
                        <a:t>Darunavir</a:t>
                      </a:r>
                      <a:r>
                        <a:rPr lang="fr-FR" sz="1400" dirty="0"/>
                        <a:t>/r</a:t>
                      </a:r>
                    </a:p>
                    <a:p>
                      <a:pPr algn="ctr"/>
                      <a:r>
                        <a:rPr lang="fr-FR" sz="1400" dirty="0"/>
                        <a:t>(N=229)</a:t>
                      </a: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072762643"/>
                  </a:ext>
                </a:extLst>
              </a:tr>
              <a:tr h="38485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Any Grade 3 or 4 event,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N (%)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u="none" strike="noStrike" kern="1200" baseline="0" dirty="0">
                          <a:solidFill>
                            <a:schemeClr val="dk1"/>
                          </a:solidFill>
                        </a:rPr>
                        <a:t>12 (5.1)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u="none" strike="noStrike" kern="1200" baseline="0" dirty="0">
                          <a:solidFill>
                            <a:schemeClr val="dk1"/>
                          </a:solidFill>
                        </a:rPr>
                        <a:t>17 (7.4)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3355022879"/>
                  </a:ext>
                </a:extLst>
              </a:tr>
              <a:tr h="39602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Grade 3 or 4 event, related to study drug,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N (%)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none" strike="noStrike" kern="1200" baseline="0" dirty="0">
                          <a:solidFill>
                            <a:schemeClr val="dk1"/>
                          </a:solidFill>
                        </a:rPr>
                        <a:t>1 (0.4)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none" strike="noStrike" kern="1200" baseline="0" dirty="0">
                          <a:solidFill>
                            <a:schemeClr val="dk1"/>
                          </a:solidFill>
                        </a:rPr>
                        <a:t>2 (0.9)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839206217"/>
                  </a:ext>
                </a:extLst>
              </a:tr>
              <a:tr h="41827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Event (any grade) leading to discontinuation</a:t>
                      </a:r>
                      <a:r>
                        <a:rPr lang="en-US" sz="14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of study drug (s),</a:t>
                      </a:r>
                      <a:r>
                        <a:rPr lang="en-US" sz="1400" b="1" baseline="0" dirty="0">
                          <a:solidFill>
                            <a:srgbClr val="FF0000"/>
                          </a:solidFill>
                        </a:rPr>
                        <a:t> N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 (%)</a:t>
                      </a:r>
                      <a:endParaRPr lang="fr-FR" sz="1400" b="1" baseline="3000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u="none" strike="noStrike" kern="1200" baseline="0" dirty="0">
                          <a:solidFill>
                            <a:srgbClr val="FF0000"/>
                          </a:solidFill>
                        </a:rPr>
                        <a:t>1 (0.4)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u="none" strike="noStrike" kern="1200" baseline="0" dirty="0">
                          <a:solidFill>
                            <a:srgbClr val="FF0000"/>
                          </a:solidFill>
                        </a:rPr>
                        <a:t>1 (0.9)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4068890836"/>
                  </a:ext>
                </a:extLst>
              </a:tr>
              <a:tr h="38485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Serious adverse event,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N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(%)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none" strike="noStrike" kern="1200" baseline="0" dirty="0">
                          <a:solidFill>
                            <a:schemeClr val="dk1"/>
                          </a:solidFill>
                        </a:rPr>
                        <a:t>12 (5.1)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none" strike="noStrike" kern="1200" baseline="0" dirty="0">
                          <a:solidFill>
                            <a:schemeClr val="dk1"/>
                          </a:solidFill>
                        </a:rPr>
                        <a:t>10 (4.4)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3841456998"/>
                  </a:ext>
                </a:extLst>
              </a:tr>
              <a:tr h="3848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Fatal serious adverse event,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N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(%)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none" strike="noStrike" kern="1200" baseline="0" dirty="0">
                          <a:solidFill>
                            <a:schemeClr val="dk1"/>
                          </a:solidFill>
                        </a:rPr>
                        <a:t>2 (0.9)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none" strike="noStrike" kern="1200" baseline="0" dirty="0">
                          <a:solidFill>
                            <a:schemeClr val="dk1"/>
                          </a:solidFill>
                        </a:rPr>
                        <a:t>3 (1.3)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924261706"/>
                  </a:ext>
                </a:extLst>
              </a:tr>
              <a:tr h="3848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Hemoglobin &lt; 9g/dl,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N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(%)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none" strike="noStrike" kern="1200" baseline="0" dirty="0">
                          <a:solidFill>
                            <a:schemeClr val="dk1"/>
                          </a:solidFill>
                        </a:rPr>
                        <a:t>4 (1.7)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none" strike="noStrike" kern="1200" baseline="0" dirty="0">
                          <a:solidFill>
                            <a:schemeClr val="dk1"/>
                          </a:solidFill>
                        </a:rPr>
                        <a:t>2 (0.9)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477620826"/>
                  </a:ext>
                </a:extLst>
              </a:tr>
              <a:tr h="3848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eGFR &lt; 60mL/min/1.73m</a:t>
                      </a:r>
                      <a:r>
                        <a:rPr lang="en-US" sz="140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, n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(%)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none" strike="noStrike" kern="1200" baseline="0" dirty="0">
                          <a:solidFill>
                            <a:schemeClr val="dk1"/>
                          </a:solidFill>
                        </a:rPr>
                        <a:t>2 (0.9)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3165439828"/>
                  </a:ext>
                </a:extLst>
              </a:tr>
            </a:tbl>
          </a:graphicData>
        </a:graphic>
      </p:graphicFrame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41C3AF02-46B5-41B5-8746-9C902195EC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831822"/>
              </p:ext>
            </p:extLst>
          </p:nvPr>
        </p:nvGraphicFramePr>
        <p:xfrm>
          <a:off x="748662" y="5532762"/>
          <a:ext cx="1106195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2391">
                  <a:extLst>
                    <a:ext uri="{9D8B030D-6E8A-4147-A177-3AD203B41FA5}">
                      <a16:colId xmlns:a16="http://schemas.microsoft.com/office/drawing/2014/main" val="2775449256"/>
                    </a:ext>
                  </a:extLst>
                </a:gridCol>
                <a:gridCol w="2212391">
                  <a:extLst>
                    <a:ext uri="{9D8B030D-6E8A-4147-A177-3AD203B41FA5}">
                      <a16:colId xmlns:a16="http://schemas.microsoft.com/office/drawing/2014/main" val="2054115878"/>
                    </a:ext>
                  </a:extLst>
                </a:gridCol>
                <a:gridCol w="2212391">
                  <a:extLst>
                    <a:ext uri="{9D8B030D-6E8A-4147-A177-3AD203B41FA5}">
                      <a16:colId xmlns:a16="http://schemas.microsoft.com/office/drawing/2014/main" val="771802043"/>
                    </a:ext>
                  </a:extLst>
                </a:gridCol>
                <a:gridCol w="2212391">
                  <a:extLst>
                    <a:ext uri="{9D8B030D-6E8A-4147-A177-3AD203B41FA5}">
                      <a16:colId xmlns:a16="http://schemas.microsoft.com/office/drawing/2014/main" val="3189466747"/>
                    </a:ext>
                  </a:extLst>
                </a:gridCol>
                <a:gridCol w="2212391">
                  <a:extLst>
                    <a:ext uri="{9D8B030D-6E8A-4147-A177-3AD203B41FA5}">
                      <a16:colId xmlns:a16="http://schemas.microsoft.com/office/drawing/2014/main" val="3600907579"/>
                    </a:ext>
                  </a:extLst>
                </a:gridCol>
              </a:tblGrid>
              <a:tr h="399235">
                <a:tc>
                  <a:txBody>
                    <a:bodyPr/>
                    <a:lstStyle/>
                    <a:p>
                      <a:r>
                        <a:rPr lang="fr-FR" sz="1600" b="1" u="none" strike="noStrike" kern="1200" baseline="0" dirty="0">
                          <a:solidFill>
                            <a:schemeClr val="lt1"/>
                          </a:solidFill>
                        </a:rPr>
                        <a:t>HIV RNA &lt; 400 c/</a:t>
                      </a:r>
                      <a:r>
                        <a:rPr lang="fr-FR" sz="1600" b="1" u="none" strike="noStrike" kern="1200" baseline="0" dirty="0" err="1">
                          <a:solidFill>
                            <a:schemeClr val="lt1"/>
                          </a:solidFill>
                        </a:rPr>
                        <a:t>mL</a:t>
                      </a:r>
                      <a:r>
                        <a:rPr lang="fr-FR" sz="1600" b="1" u="none" strike="noStrike" kern="1200" baseline="0" dirty="0">
                          <a:solidFill>
                            <a:schemeClr val="lt1"/>
                          </a:solidFill>
                        </a:rPr>
                        <a:t>, </a:t>
                      </a:r>
                      <a:r>
                        <a:rPr lang="fr-FR" sz="1600" b="1" u="none" strike="noStrike" kern="1200" baseline="0" dirty="0" err="1">
                          <a:solidFill>
                            <a:schemeClr val="lt1"/>
                          </a:solidFill>
                        </a:rPr>
                        <a:t>primary</a:t>
                      </a:r>
                      <a:r>
                        <a:rPr lang="fr-FR" sz="1600" b="1" u="none" strike="noStrike" kern="1200" baseline="0" dirty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fr-FR" sz="1600" b="1" u="none" strike="noStrike" kern="1200" baseline="0" dirty="0" err="1">
                          <a:solidFill>
                            <a:schemeClr val="lt1"/>
                          </a:solidFill>
                        </a:rPr>
                        <a:t>outcome</a:t>
                      </a:r>
                      <a:r>
                        <a:rPr lang="fr-FR" sz="1600" b="1" u="none" strike="noStrike" kern="1200" baseline="0" dirty="0">
                          <a:solidFill>
                            <a:schemeClr val="lt1"/>
                          </a:solidFill>
                        </a:rPr>
                        <a:t>, N (%)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/>
                        <a:t>Dolutegravir</a:t>
                      </a:r>
                      <a:r>
                        <a:rPr lang="fr-FR" sz="1600" dirty="0"/>
                        <a:t> Group</a:t>
                      </a:r>
                      <a:br>
                        <a:rPr lang="fr-FR" sz="1600" dirty="0"/>
                      </a:br>
                      <a:r>
                        <a:rPr lang="fr-FR" sz="1600" dirty="0"/>
                        <a:t>(N=235)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/>
                        <a:t>Darunavir</a:t>
                      </a:r>
                      <a:r>
                        <a:rPr lang="fr-FR" sz="1600" dirty="0"/>
                        <a:t>/r Group</a:t>
                      </a:r>
                      <a:br>
                        <a:rPr lang="fr-FR" sz="1600" dirty="0"/>
                      </a:br>
                      <a:r>
                        <a:rPr lang="fr-FR" sz="1600" dirty="0"/>
                        <a:t>(N=229)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/>
                        <a:t>Difference</a:t>
                      </a:r>
                      <a:endParaRPr lang="fr-FR" sz="1600" dirty="0"/>
                    </a:p>
                    <a:p>
                      <a:pPr algn="ctr"/>
                      <a:r>
                        <a:rPr lang="fr-FR" sz="1600" b="1" u="none" strike="noStrike" kern="1200" baseline="0" dirty="0">
                          <a:solidFill>
                            <a:schemeClr val="lt1"/>
                          </a:solidFill>
                        </a:rPr>
                        <a:t>(95% CI) </a:t>
                      </a:r>
                      <a:r>
                        <a:rPr lang="fr-FR" sz="1600" b="0" u="none" strike="noStrike" kern="1200" baseline="0" dirty="0">
                          <a:solidFill>
                            <a:schemeClr val="lt1"/>
                          </a:solidFill>
                        </a:rPr>
                        <a:t>%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7090057"/>
                  </a:ext>
                </a:extLst>
              </a:tr>
              <a:tr h="285727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u="none" strike="noStrike" kern="1200" baseline="0" dirty="0">
                          <a:solidFill>
                            <a:schemeClr val="dk1"/>
                          </a:solidFill>
                        </a:rPr>
                        <a:t>212 (90.2)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u="none" strike="noStrike" kern="1200" baseline="0" dirty="0">
                          <a:solidFill>
                            <a:schemeClr val="dk1"/>
                          </a:solidFill>
                        </a:rPr>
                        <a:t>210 (91.7)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u="none" strike="noStrike" kern="1200" baseline="0" dirty="0">
                          <a:solidFill>
                            <a:schemeClr val="dk1"/>
                          </a:solidFill>
                        </a:rPr>
                        <a:t>-1.49 (-6.7 to 3.7)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u="none" strike="noStrike" kern="1200" baseline="0" dirty="0">
                          <a:solidFill>
                            <a:schemeClr val="dk1"/>
                          </a:solidFill>
                        </a:rPr>
                        <a:t>0.576</a:t>
                      </a:r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44800"/>
                  </a:ext>
                </a:extLst>
              </a:tr>
            </a:tbl>
          </a:graphicData>
        </a:graphic>
      </p:graphicFrame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609599" y="10471"/>
            <a:ext cx="10562705" cy="1481068"/>
          </a:xfrm>
        </p:spPr>
        <p:txBody>
          <a:bodyPr>
            <a:normAutofit/>
          </a:bodyPr>
          <a:lstStyle/>
          <a:p>
            <a:pPr algn="l"/>
            <a:r>
              <a:rPr lang="fr-FR" dirty="0"/>
              <a:t>NADIA Study: DTG vs DRV/r + TDF + 3TC vs ZDV + 3TC </a:t>
            </a:r>
            <a:br>
              <a:rPr lang="fr-FR" dirty="0"/>
            </a:br>
            <a:r>
              <a:rPr lang="fr-FR" dirty="0"/>
              <a:t>as 2</a:t>
            </a:r>
            <a:r>
              <a:rPr lang="fr-FR" baseline="30000" dirty="0"/>
              <a:t>nd</a:t>
            </a:r>
            <a:r>
              <a:rPr lang="fr-FR" dirty="0"/>
              <a:t> line ART (2)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F4E7B405-108E-4393-9C9B-1BED1469B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2835" y="6454212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i="1" dirty="0"/>
              <a:t>Paton N. CROI 2021, Abs. 94 </a:t>
            </a:r>
          </a:p>
        </p:txBody>
      </p:sp>
    </p:spTree>
    <p:extLst>
      <p:ext uri="{BB962C8B-B14F-4D97-AF65-F5344CB8AC3E}">
        <p14:creationId xmlns:p14="http://schemas.microsoft.com/office/powerpoint/2010/main" val="1923225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2">
            <a:extLst>
              <a:ext uri="{FF2B5EF4-FFF2-40B4-BE49-F238E27FC236}">
                <a16:creationId xmlns:a16="http://schemas.microsoft.com/office/drawing/2014/main" id="{43DA162C-DFE2-46F4-940F-1CD00E8C49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374956"/>
              </p:ext>
            </p:extLst>
          </p:nvPr>
        </p:nvGraphicFramePr>
        <p:xfrm>
          <a:off x="1000539" y="2191210"/>
          <a:ext cx="10094544" cy="2190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7449">
                  <a:extLst>
                    <a:ext uri="{9D8B030D-6E8A-4147-A177-3AD203B41FA5}">
                      <a16:colId xmlns:a16="http://schemas.microsoft.com/office/drawing/2014/main" val="2775449256"/>
                    </a:ext>
                  </a:extLst>
                </a:gridCol>
                <a:gridCol w="1314980">
                  <a:extLst>
                    <a:ext uri="{9D8B030D-6E8A-4147-A177-3AD203B41FA5}">
                      <a16:colId xmlns:a16="http://schemas.microsoft.com/office/drawing/2014/main" val="2054115878"/>
                    </a:ext>
                  </a:extLst>
                </a:gridCol>
                <a:gridCol w="1580705">
                  <a:extLst>
                    <a:ext uri="{9D8B030D-6E8A-4147-A177-3AD203B41FA5}">
                      <a16:colId xmlns:a16="http://schemas.microsoft.com/office/drawing/2014/main" val="771802043"/>
                    </a:ext>
                  </a:extLst>
                </a:gridCol>
                <a:gridCol w="1849234">
                  <a:extLst>
                    <a:ext uri="{9D8B030D-6E8A-4147-A177-3AD203B41FA5}">
                      <a16:colId xmlns:a16="http://schemas.microsoft.com/office/drawing/2014/main" val="3189466747"/>
                    </a:ext>
                  </a:extLst>
                </a:gridCol>
                <a:gridCol w="1312176">
                  <a:extLst>
                    <a:ext uri="{9D8B030D-6E8A-4147-A177-3AD203B41FA5}">
                      <a16:colId xmlns:a16="http://schemas.microsoft.com/office/drawing/2014/main" val="3600907579"/>
                    </a:ext>
                  </a:extLst>
                </a:gridCol>
              </a:tblGrid>
              <a:tr h="480185">
                <a:tc gridSpan="5">
                  <a:txBody>
                    <a:bodyPr/>
                    <a:lstStyle/>
                    <a:p>
                      <a:pPr algn="ctr"/>
                      <a:r>
                        <a:rPr lang="en-US" sz="2000" b="1" u="none" strike="noStrike" kern="1200" baseline="0" dirty="0">
                          <a:solidFill>
                            <a:schemeClr val="bg1"/>
                          </a:solidFill>
                        </a:rPr>
                        <a:t>Rebound (secondary outcome) - no (%)</a:t>
                      </a:r>
                      <a:endParaRPr lang="fr-FR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982822"/>
                  </a:ext>
                </a:extLst>
              </a:tr>
              <a:tr h="480185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DTG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DRV/r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/>
                        <a:t>Diff</a:t>
                      </a:r>
                      <a:r>
                        <a:rPr lang="fr-FR" sz="1800" dirty="0"/>
                        <a:t> (95% CI)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p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185">
                <a:tc>
                  <a:txBody>
                    <a:bodyPr/>
                    <a:lstStyle/>
                    <a:p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</a:rPr>
                        <a:t>VL rebound ≥ 1000 c/mL, confirmed (ITT)</a:t>
                      </a:r>
                      <a:endParaRPr lang="fr-F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u="none" strike="noStrike" kern="1200" baseline="0" dirty="0">
                          <a:solidFill>
                            <a:schemeClr val="dk1"/>
                          </a:solidFill>
                        </a:rPr>
                        <a:t>14 (6.0)</a:t>
                      </a:r>
                      <a:endParaRPr lang="fr-F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u="none" strike="noStrike" kern="1200" baseline="0" dirty="0">
                          <a:solidFill>
                            <a:schemeClr val="dk1"/>
                          </a:solidFill>
                        </a:rPr>
                        <a:t>13 (5.7)</a:t>
                      </a:r>
                      <a:endParaRPr lang="fr-F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u="none" strike="noStrike" kern="1200" baseline="0" dirty="0">
                          <a:solidFill>
                            <a:schemeClr val="dk1"/>
                          </a:solidFill>
                        </a:rPr>
                        <a:t>0.3 (-4.0 to 4.5)</a:t>
                      </a:r>
                      <a:endParaRPr lang="fr-F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u="none" strike="noStrike" kern="1200" baseline="0" dirty="0">
                          <a:solidFill>
                            <a:schemeClr val="dk1"/>
                          </a:solidFill>
                        </a:rPr>
                        <a:t>0.897</a:t>
                      </a:r>
                      <a:endParaRPr lang="fr-FR" sz="1800" dirty="0"/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4800"/>
                  </a:ext>
                </a:extLst>
              </a:tr>
              <a:tr h="749878">
                <a:tc>
                  <a:txBody>
                    <a:bodyPr/>
                    <a:lstStyle/>
                    <a:p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</a:rPr>
                        <a:t>VL rebound ≥ 1000 c/mL, confirmed with</a:t>
                      </a:r>
                      <a:b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</a:rPr>
                      </a:br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</a:rPr>
                        <a:t>≥ 1 major RM to DTG or DRV*</a:t>
                      </a:r>
                      <a:endParaRPr lang="fr-FR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4*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-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2281972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FFB05443-04D4-4FEE-AF74-AE91258DEE84}"/>
              </a:ext>
            </a:extLst>
          </p:cNvPr>
          <p:cNvSpPr txBox="1"/>
          <p:nvPr/>
        </p:nvSpPr>
        <p:spPr>
          <a:xfrm>
            <a:off x="1118506" y="4873123"/>
            <a:ext cx="2363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* </a:t>
            </a:r>
            <a:r>
              <a:rPr lang="en-US" sz="1400" b="0" i="0" u="none" strike="noStrike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≥</a:t>
            </a:r>
            <a:r>
              <a:rPr lang="en-US" sz="1400" b="0" i="0" u="none" strike="noStrike" baseline="0" dirty="0">
                <a:solidFill>
                  <a:srgbClr val="2C2C2C"/>
                </a:solidFill>
                <a:latin typeface="Arial" panose="020B0604020202020204" pitchFamily="34" charset="0"/>
              </a:rPr>
              <a:t>1 major </a:t>
            </a:r>
            <a:r>
              <a:rPr lang="en-US" sz="1400" b="0" i="0" u="none" strike="noStrike" baseline="0" dirty="0">
                <a:solidFill>
                  <a:srgbClr val="18181A"/>
                </a:solidFill>
                <a:latin typeface="Arial" panose="020B0604020202020204" pitchFamily="34" charset="0"/>
              </a:rPr>
              <a:t>DTG </a:t>
            </a:r>
            <a:r>
              <a:rPr lang="en-US" sz="1400" b="0" i="0" u="none" strike="noStrike" baseline="0" dirty="0">
                <a:solidFill>
                  <a:srgbClr val="2C2C2C"/>
                </a:solidFill>
                <a:latin typeface="Arial" panose="020B0604020202020204" pitchFamily="34" charset="0"/>
              </a:rPr>
              <a:t>mutation: 4</a:t>
            </a:r>
            <a:endParaRPr lang="fr-FR" sz="14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C590463-B6D1-47C2-83A4-156C437EDAC5}"/>
              </a:ext>
            </a:extLst>
          </p:cNvPr>
          <p:cNvSpPr txBox="1"/>
          <p:nvPr/>
        </p:nvSpPr>
        <p:spPr>
          <a:xfrm>
            <a:off x="4104568" y="4873123"/>
            <a:ext cx="7073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(1) T66TA, G118R, E138K, G149GA, G163GR (high-</a:t>
            </a:r>
            <a:r>
              <a:rPr lang="fr-FR" sz="1400" dirty="0" err="1"/>
              <a:t>level</a:t>
            </a:r>
            <a:r>
              <a:rPr lang="fr-FR" sz="1400" dirty="0"/>
              <a:t>); (2) E138K, G140A, Q148R (high-</a:t>
            </a:r>
            <a:r>
              <a:rPr lang="fr-FR" sz="1400" dirty="0" err="1"/>
              <a:t>level</a:t>
            </a:r>
            <a:r>
              <a:rPr lang="fr-FR" sz="1400" dirty="0"/>
              <a:t>);</a:t>
            </a:r>
            <a:br>
              <a:rPr lang="fr-FR" sz="1400" dirty="0"/>
            </a:br>
            <a:r>
              <a:rPr lang="en-US" sz="1400" dirty="0"/>
              <a:t>(3) T66I, G118R, E138K, G149GA (high-level); (4) R263K, M50I (intermediate level).</a:t>
            </a:r>
            <a:endParaRPr lang="fr-FR" sz="14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182109D-F65D-41D3-9660-0DCA290117BD}"/>
              </a:ext>
            </a:extLst>
          </p:cNvPr>
          <p:cNvSpPr txBox="1"/>
          <p:nvPr/>
        </p:nvSpPr>
        <p:spPr>
          <a:xfrm>
            <a:off x="1248349" y="5412816"/>
            <a:ext cx="22316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0" u="none" strike="noStrike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≥</a:t>
            </a:r>
            <a:r>
              <a:rPr lang="en-US" sz="1400" b="0" i="0" u="none" strike="noStrike" baseline="0" dirty="0">
                <a:solidFill>
                  <a:srgbClr val="2C2C2C"/>
                </a:solidFill>
                <a:latin typeface="Arial" panose="020B0604020202020204" pitchFamily="34" charset="0"/>
              </a:rPr>
              <a:t>1 major </a:t>
            </a:r>
            <a:r>
              <a:rPr lang="en-US" sz="1400" b="0" i="0" u="none" strike="noStrike" baseline="0" dirty="0">
                <a:solidFill>
                  <a:srgbClr val="18181A"/>
                </a:solidFill>
                <a:latin typeface="Arial" panose="020B0604020202020204" pitchFamily="34" charset="0"/>
              </a:rPr>
              <a:t>DRV </a:t>
            </a:r>
            <a:r>
              <a:rPr lang="en-US" sz="1400" b="0" i="0" u="none" strike="noStrike" baseline="0" dirty="0">
                <a:solidFill>
                  <a:srgbClr val="2C2C2C"/>
                </a:solidFill>
                <a:latin typeface="Arial" panose="020B0604020202020204" pitchFamily="34" charset="0"/>
              </a:rPr>
              <a:t>mutation: 0</a:t>
            </a:r>
            <a:endParaRPr lang="fr-FR" sz="14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BEACBFE-B5CC-42B3-83CB-D6EE8BF48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0471"/>
            <a:ext cx="10485483" cy="1481068"/>
          </a:xfrm>
        </p:spPr>
        <p:txBody>
          <a:bodyPr/>
          <a:lstStyle/>
          <a:p>
            <a:pPr algn="l"/>
            <a:r>
              <a:rPr lang="fr-FR" dirty="0"/>
              <a:t>NADIA Study: DTG vs DRV/r + TDF + 3TC vs ZDV + 3TC </a:t>
            </a:r>
            <a:br>
              <a:rPr lang="fr-FR" dirty="0"/>
            </a:br>
            <a:r>
              <a:rPr lang="fr-FR" dirty="0"/>
              <a:t>as 2</a:t>
            </a:r>
            <a:r>
              <a:rPr lang="fr-FR" baseline="30000" dirty="0"/>
              <a:t>nd</a:t>
            </a:r>
            <a:r>
              <a:rPr lang="fr-FR" dirty="0"/>
              <a:t> line ART (3)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A827DA32-DC9A-4413-8184-8BFFA7395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2835" y="6454212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i="1" dirty="0"/>
              <a:t>Paton N. CROI 2021, Abs. 94 </a:t>
            </a:r>
          </a:p>
        </p:txBody>
      </p:sp>
    </p:spTree>
    <p:extLst>
      <p:ext uri="{BB962C8B-B14F-4D97-AF65-F5344CB8AC3E}">
        <p14:creationId xmlns:p14="http://schemas.microsoft.com/office/powerpoint/2010/main" val="2202477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91E5D9-806F-4CB5-9339-4CFE9358A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71"/>
            <a:ext cx="10978342" cy="1481068"/>
          </a:xfrm>
        </p:spPr>
        <p:txBody>
          <a:bodyPr/>
          <a:lstStyle/>
          <a:p>
            <a:pPr algn="l"/>
            <a:r>
              <a:rPr lang="fr-FR" dirty="0"/>
              <a:t>NADIA Study: DTG vs DRV/r + TDF + 3TC vs ZDV + 3TC </a:t>
            </a:r>
            <a:br>
              <a:rPr lang="fr-FR" dirty="0"/>
            </a:br>
            <a:r>
              <a:rPr lang="fr-FR" dirty="0"/>
              <a:t>as 2</a:t>
            </a:r>
            <a:r>
              <a:rPr lang="fr-FR" baseline="30000" dirty="0"/>
              <a:t>nd</a:t>
            </a:r>
            <a:r>
              <a:rPr lang="fr-FR" dirty="0"/>
              <a:t> line ART (4)</a:t>
            </a:r>
          </a:p>
        </p:txBody>
      </p:sp>
      <p:sp>
        <p:nvSpPr>
          <p:cNvPr id="145" name="Text Box 3">
            <a:extLst>
              <a:ext uri="{FF2B5EF4-FFF2-40B4-BE49-F238E27FC236}">
                <a16:creationId xmlns:a16="http://schemas.microsoft.com/office/drawing/2014/main" id="{435373F0-9067-486F-9ACE-17FBA54E1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2835" y="6454212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i="1" dirty="0"/>
              <a:t>Paton N. CROI 2021, Abs. 94 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25BC8993-2F28-4AD9-9386-E606BE3AFCAF}"/>
              </a:ext>
            </a:extLst>
          </p:cNvPr>
          <p:cNvGrpSpPr/>
          <p:nvPr/>
        </p:nvGrpSpPr>
        <p:grpSpPr>
          <a:xfrm>
            <a:off x="1277815" y="1387859"/>
            <a:ext cx="8835194" cy="5381448"/>
            <a:chOff x="1277815" y="1387859"/>
            <a:chExt cx="8835194" cy="5381448"/>
          </a:xfrm>
        </p:grpSpPr>
        <p:sp>
          <p:nvSpPr>
            <p:cNvPr id="112" name="ZoneTexte 111">
              <a:extLst>
                <a:ext uri="{FF2B5EF4-FFF2-40B4-BE49-F238E27FC236}">
                  <a16:creationId xmlns:a16="http://schemas.microsoft.com/office/drawing/2014/main" id="{ACC8D620-F94E-4321-98A8-9D75CAE17F40}"/>
                </a:ext>
              </a:extLst>
            </p:cNvPr>
            <p:cNvSpPr txBox="1"/>
            <p:nvPr/>
          </p:nvSpPr>
          <p:spPr>
            <a:xfrm>
              <a:off x="1277815" y="1387859"/>
              <a:ext cx="80326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 err="1"/>
                <a:t>Subgroups</a:t>
              </a:r>
              <a:endParaRPr lang="fr-FR" sz="1100" b="1" dirty="0"/>
            </a:p>
          </p:txBody>
        </p:sp>
        <p:sp>
          <p:nvSpPr>
            <p:cNvPr id="115" name="ZoneTexte 114">
              <a:extLst>
                <a:ext uri="{FF2B5EF4-FFF2-40B4-BE49-F238E27FC236}">
                  <a16:creationId xmlns:a16="http://schemas.microsoft.com/office/drawing/2014/main" id="{5FE5E304-1DDB-4A06-8DFF-26368D86C5AE}"/>
                </a:ext>
              </a:extLst>
            </p:cNvPr>
            <p:cNvSpPr txBox="1"/>
            <p:nvPr/>
          </p:nvSpPr>
          <p:spPr>
            <a:xfrm>
              <a:off x="1277815" y="1702572"/>
              <a:ext cx="157189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b="1" dirty="0"/>
                <a:t>NRTI </a:t>
              </a:r>
              <a:r>
                <a:rPr lang="fr-FR" sz="1050" b="1" dirty="0" err="1"/>
                <a:t>randomised</a:t>
              </a:r>
              <a:r>
                <a:rPr lang="fr-FR" sz="1050" b="1" dirty="0"/>
                <a:t> group</a:t>
              </a:r>
            </a:p>
          </p:txBody>
        </p:sp>
        <p:sp>
          <p:nvSpPr>
            <p:cNvPr id="116" name="ZoneTexte 115">
              <a:extLst>
                <a:ext uri="{FF2B5EF4-FFF2-40B4-BE49-F238E27FC236}">
                  <a16:creationId xmlns:a16="http://schemas.microsoft.com/office/drawing/2014/main" id="{6D58913E-632E-4D24-9D00-EDB97C8EBB6B}"/>
                </a:ext>
              </a:extLst>
            </p:cNvPr>
            <p:cNvSpPr txBox="1"/>
            <p:nvPr/>
          </p:nvSpPr>
          <p:spPr>
            <a:xfrm>
              <a:off x="1468315" y="1918313"/>
              <a:ext cx="7490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b="1" dirty="0">
                  <a:solidFill>
                    <a:srgbClr val="FF0000"/>
                  </a:solidFill>
                </a:rPr>
                <a:t>Tenofovir</a:t>
              </a:r>
            </a:p>
          </p:txBody>
        </p:sp>
        <p:sp>
          <p:nvSpPr>
            <p:cNvPr id="119" name="ZoneTexte 118">
              <a:extLst>
                <a:ext uri="{FF2B5EF4-FFF2-40B4-BE49-F238E27FC236}">
                  <a16:creationId xmlns:a16="http://schemas.microsoft.com/office/drawing/2014/main" id="{DE18C4D2-0040-4A4D-819D-798A6FC28226}"/>
                </a:ext>
              </a:extLst>
            </p:cNvPr>
            <p:cNvSpPr txBox="1"/>
            <p:nvPr/>
          </p:nvSpPr>
          <p:spPr>
            <a:xfrm>
              <a:off x="2535115" y="1833675"/>
              <a:ext cx="865751" cy="41549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fr-FR" sz="1050" dirty="0" err="1"/>
                <a:t>Dolutegravir</a:t>
              </a:r>
              <a:br>
                <a:rPr lang="fr-FR" sz="1050" dirty="0"/>
              </a:br>
              <a:r>
                <a:rPr lang="fr-FR" sz="1050" dirty="0" err="1"/>
                <a:t>Darunavir</a:t>
              </a:r>
              <a:endParaRPr lang="fr-FR" sz="1050" dirty="0"/>
            </a:p>
          </p:txBody>
        </p:sp>
        <p:sp>
          <p:nvSpPr>
            <p:cNvPr id="120" name="ZoneTexte 119">
              <a:extLst>
                <a:ext uri="{FF2B5EF4-FFF2-40B4-BE49-F238E27FC236}">
                  <a16:creationId xmlns:a16="http://schemas.microsoft.com/office/drawing/2014/main" id="{D6F0B542-D541-4AB0-82C8-EC8317CE955B}"/>
                </a:ext>
              </a:extLst>
            </p:cNvPr>
            <p:cNvSpPr txBox="1"/>
            <p:nvPr/>
          </p:nvSpPr>
          <p:spPr>
            <a:xfrm>
              <a:off x="1468315" y="2241478"/>
              <a:ext cx="83777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b="1" dirty="0">
                  <a:solidFill>
                    <a:srgbClr val="FF0000"/>
                  </a:solidFill>
                </a:rPr>
                <a:t>Zidovudine</a:t>
              </a:r>
            </a:p>
          </p:txBody>
        </p:sp>
        <p:sp>
          <p:nvSpPr>
            <p:cNvPr id="123" name="ZoneTexte 122">
              <a:extLst>
                <a:ext uri="{FF2B5EF4-FFF2-40B4-BE49-F238E27FC236}">
                  <a16:creationId xmlns:a16="http://schemas.microsoft.com/office/drawing/2014/main" id="{9246DF51-9C11-446A-8DAF-B4586BFE582F}"/>
                </a:ext>
              </a:extLst>
            </p:cNvPr>
            <p:cNvSpPr txBox="1"/>
            <p:nvPr/>
          </p:nvSpPr>
          <p:spPr>
            <a:xfrm>
              <a:off x="2535115" y="2156840"/>
              <a:ext cx="865751" cy="41549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fr-FR" sz="1050" dirty="0" err="1"/>
                <a:t>Dolutegravir</a:t>
              </a:r>
              <a:br>
                <a:rPr lang="fr-FR" sz="1050" dirty="0"/>
              </a:br>
              <a:r>
                <a:rPr lang="fr-FR" sz="1050" dirty="0" err="1"/>
                <a:t>Darunavir</a:t>
              </a:r>
              <a:endParaRPr lang="fr-FR" sz="1050" dirty="0"/>
            </a:p>
          </p:txBody>
        </p:sp>
        <p:sp>
          <p:nvSpPr>
            <p:cNvPr id="124" name="ZoneTexte 123">
              <a:extLst>
                <a:ext uri="{FF2B5EF4-FFF2-40B4-BE49-F238E27FC236}">
                  <a16:creationId xmlns:a16="http://schemas.microsoft.com/office/drawing/2014/main" id="{13F8B157-6AE1-4215-A906-D47926AE0BE6}"/>
                </a:ext>
              </a:extLst>
            </p:cNvPr>
            <p:cNvSpPr txBox="1"/>
            <p:nvPr/>
          </p:nvSpPr>
          <p:spPr>
            <a:xfrm>
              <a:off x="1277815" y="2485399"/>
              <a:ext cx="120356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b="1" dirty="0"/>
                <a:t>Baseline viral </a:t>
              </a:r>
              <a:r>
                <a:rPr lang="fr-FR" sz="1050" b="1" dirty="0" err="1"/>
                <a:t>load</a:t>
              </a:r>
              <a:endParaRPr lang="fr-FR" sz="1050" b="1" dirty="0"/>
            </a:p>
          </p:txBody>
        </p:sp>
        <p:sp>
          <p:nvSpPr>
            <p:cNvPr id="127" name="ZoneTexte 126">
              <a:extLst>
                <a:ext uri="{FF2B5EF4-FFF2-40B4-BE49-F238E27FC236}">
                  <a16:creationId xmlns:a16="http://schemas.microsoft.com/office/drawing/2014/main" id="{B06B148B-E8EF-4B80-BAF5-AB46990CC7B9}"/>
                </a:ext>
              </a:extLst>
            </p:cNvPr>
            <p:cNvSpPr txBox="1"/>
            <p:nvPr/>
          </p:nvSpPr>
          <p:spPr>
            <a:xfrm>
              <a:off x="1342711" y="2708760"/>
              <a:ext cx="13901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b="1" dirty="0"/>
                <a:t>&lt; 100 000 copies/</a:t>
              </a:r>
              <a:r>
                <a:rPr lang="fr-FR" sz="1050" b="1" dirty="0" err="1"/>
                <a:t>mL</a:t>
              </a:r>
              <a:endParaRPr lang="fr-FR" sz="1050" b="1" dirty="0"/>
            </a:p>
          </p:txBody>
        </p:sp>
        <p:sp>
          <p:nvSpPr>
            <p:cNvPr id="128" name="ZoneTexte 127">
              <a:extLst>
                <a:ext uri="{FF2B5EF4-FFF2-40B4-BE49-F238E27FC236}">
                  <a16:creationId xmlns:a16="http://schemas.microsoft.com/office/drawing/2014/main" id="{4EFF324D-0B8F-408C-90A4-41B70DD4E37F}"/>
                </a:ext>
              </a:extLst>
            </p:cNvPr>
            <p:cNvSpPr txBox="1"/>
            <p:nvPr/>
          </p:nvSpPr>
          <p:spPr>
            <a:xfrm>
              <a:off x="2535115" y="2624122"/>
              <a:ext cx="865751" cy="41549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fr-FR" sz="1050" dirty="0" err="1"/>
                <a:t>Dolutegravir</a:t>
              </a:r>
              <a:br>
                <a:rPr lang="fr-FR" sz="1050" dirty="0"/>
              </a:br>
              <a:r>
                <a:rPr lang="fr-FR" sz="1050" dirty="0" err="1"/>
                <a:t>Darunavir</a:t>
              </a:r>
              <a:endParaRPr lang="fr-FR" sz="1050" dirty="0"/>
            </a:p>
          </p:txBody>
        </p:sp>
        <p:sp>
          <p:nvSpPr>
            <p:cNvPr id="129" name="ZoneTexte 128">
              <a:extLst>
                <a:ext uri="{FF2B5EF4-FFF2-40B4-BE49-F238E27FC236}">
                  <a16:creationId xmlns:a16="http://schemas.microsoft.com/office/drawing/2014/main" id="{A3BFE693-464D-4049-814C-7F076DAB64B1}"/>
                </a:ext>
              </a:extLst>
            </p:cNvPr>
            <p:cNvSpPr txBox="1"/>
            <p:nvPr/>
          </p:nvSpPr>
          <p:spPr>
            <a:xfrm>
              <a:off x="1342711" y="3031925"/>
              <a:ext cx="13901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b="1" dirty="0"/>
                <a:t>≥ 100 000 copies/</a:t>
              </a:r>
              <a:r>
                <a:rPr lang="fr-FR" sz="1050" b="1" dirty="0" err="1"/>
                <a:t>mL</a:t>
              </a:r>
              <a:endParaRPr lang="fr-FR" sz="1050" b="1" dirty="0"/>
            </a:p>
          </p:txBody>
        </p:sp>
        <p:sp>
          <p:nvSpPr>
            <p:cNvPr id="130" name="ZoneTexte 129">
              <a:extLst>
                <a:ext uri="{FF2B5EF4-FFF2-40B4-BE49-F238E27FC236}">
                  <a16:creationId xmlns:a16="http://schemas.microsoft.com/office/drawing/2014/main" id="{98B0E480-A225-4A34-94EB-DDBBC37ED546}"/>
                </a:ext>
              </a:extLst>
            </p:cNvPr>
            <p:cNvSpPr txBox="1"/>
            <p:nvPr/>
          </p:nvSpPr>
          <p:spPr>
            <a:xfrm>
              <a:off x="2535115" y="2947287"/>
              <a:ext cx="865751" cy="41549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fr-FR" sz="1050" dirty="0" err="1"/>
                <a:t>Dolutegravir</a:t>
              </a:r>
              <a:br>
                <a:rPr lang="fr-FR" sz="1050" dirty="0"/>
              </a:br>
              <a:r>
                <a:rPr lang="fr-FR" sz="1050" dirty="0" err="1"/>
                <a:t>Darunavir</a:t>
              </a:r>
              <a:endParaRPr lang="fr-FR" sz="1050" dirty="0"/>
            </a:p>
          </p:txBody>
        </p:sp>
        <p:sp>
          <p:nvSpPr>
            <p:cNvPr id="144" name="ZoneTexte 143">
              <a:extLst>
                <a:ext uri="{FF2B5EF4-FFF2-40B4-BE49-F238E27FC236}">
                  <a16:creationId xmlns:a16="http://schemas.microsoft.com/office/drawing/2014/main" id="{C7BE397A-DCEB-4C36-BA10-1A62B3177B25}"/>
                </a:ext>
              </a:extLst>
            </p:cNvPr>
            <p:cNvSpPr txBox="1"/>
            <p:nvPr/>
          </p:nvSpPr>
          <p:spPr>
            <a:xfrm>
              <a:off x="1277815" y="3336583"/>
              <a:ext cx="165518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b="1" dirty="0"/>
                <a:t>Baseline CD4+ T-</a:t>
              </a:r>
              <a:r>
                <a:rPr lang="fr-FR" sz="1050" b="1" dirty="0" err="1"/>
                <a:t>cell</a:t>
              </a:r>
              <a:r>
                <a:rPr lang="fr-FR" sz="1050" b="1" dirty="0"/>
                <a:t> count</a:t>
              </a:r>
            </a:p>
          </p:txBody>
        </p:sp>
        <p:sp>
          <p:nvSpPr>
            <p:cNvPr id="147" name="ZoneTexte 146">
              <a:extLst>
                <a:ext uri="{FF2B5EF4-FFF2-40B4-BE49-F238E27FC236}">
                  <a16:creationId xmlns:a16="http://schemas.microsoft.com/office/drawing/2014/main" id="{4282BD23-C751-48E4-8EEF-E6A1F7FB66C2}"/>
                </a:ext>
              </a:extLst>
            </p:cNvPr>
            <p:cNvSpPr txBox="1"/>
            <p:nvPr/>
          </p:nvSpPr>
          <p:spPr>
            <a:xfrm>
              <a:off x="1468315" y="3559944"/>
              <a:ext cx="92845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b="1" dirty="0"/>
                <a:t>&lt; 200 </a:t>
              </a:r>
              <a:r>
                <a:rPr lang="fr-FR" sz="1050" b="1" dirty="0" err="1"/>
                <a:t>cells</a:t>
              </a:r>
              <a:r>
                <a:rPr lang="fr-FR" sz="1050" b="1" dirty="0"/>
                <a:t>/µl</a:t>
              </a:r>
            </a:p>
          </p:txBody>
        </p:sp>
        <p:sp>
          <p:nvSpPr>
            <p:cNvPr id="148" name="ZoneTexte 147">
              <a:extLst>
                <a:ext uri="{FF2B5EF4-FFF2-40B4-BE49-F238E27FC236}">
                  <a16:creationId xmlns:a16="http://schemas.microsoft.com/office/drawing/2014/main" id="{8EED8328-9758-4BAA-8684-806BDDA13071}"/>
                </a:ext>
              </a:extLst>
            </p:cNvPr>
            <p:cNvSpPr txBox="1"/>
            <p:nvPr/>
          </p:nvSpPr>
          <p:spPr>
            <a:xfrm>
              <a:off x="2535115" y="3475306"/>
              <a:ext cx="865751" cy="41549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fr-FR" sz="1050" dirty="0" err="1"/>
                <a:t>Dolutegravir</a:t>
              </a:r>
              <a:br>
                <a:rPr lang="fr-FR" sz="1050" dirty="0"/>
              </a:br>
              <a:r>
                <a:rPr lang="fr-FR" sz="1050" dirty="0" err="1"/>
                <a:t>Darunavir</a:t>
              </a:r>
              <a:endParaRPr lang="fr-FR" sz="1050" dirty="0"/>
            </a:p>
          </p:txBody>
        </p:sp>
        <p:sp>
          <p:nvSpPr>
            <p:cNvPr id="149" name="ZoneTexte 148">
              <a:extLst>
                <a:ext uri="{FF2B5EF4-FFF2-40B4-BE49-F238E27FC236}">
                  <a16:creationId xmlns:a16="http://schemas.microsoft.com/office/drawing/2014/main" id="{D5DF43CE-41BC-4FA8-8588-B87D664AD666}"/>
                </a:ext>
              </a:extLst>
            </p:cNvPr>
            <p:cNvSpPr txBox="1"/>
            <p:nvPr/>
          </p:nvSpPr>
          <p:spPr>
            <a:xfrm>
              <a:off x="1468315" y="3883109"/>
              <a:ext cx="92845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b="1" dirty="0"/>
                <a:t>≥ 200 </a:t>
              </a:r>
              <a:r>
                <a:rPr lang="fr-FR" sz="1050" b="1" dirty="0" err="1"/>
                <a:t>cells</a:t>
              </a:r>
              <a:r>
                <a:rPr lang="fr-FR" sz="1050" b="1" dirty="0"/>
                <a:t>/µl</a:t>
              </a:r>
            </a:p>
          </p:txBody>
        </p:sp>
        <p:sp>
          <p:nvSpPr>
            <p:cNvPr id="150" name="ZoneTexte 149">
              <a:extLst>
                <a:ext uri="{FF2B5EF4-FFF2-40B4-BE49-F238E27FC236}">
                  <a16:creationId xmlns:a16="http://schemas.microsoft.com/office/drawing/2014/main" id="{53A21813-55FC-4D55-B9D6-B45961B74435}"/>
                </a:ext>
              </a:extLst>
            </p:cNvPr>
            <p:cNvSpPr txBox="1"/>
            <p:nvPr/>
          </p:nvSpPr>
          <p:spPr>
            <a:xfrm>
              <a:off x="2535115" y="3798471"/>
              <a:ext cx="865751" cy="41549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fr-FR" sz="1050" dirty="0" err="1"/>
                <a:t>Dolutegravir</a:t>
              </a:r>
              <a:br>
                <a:rPr lang="fr-FR" sz="1050" dirty="0"/>
              </a:br>
              <a:r>
                <a:rPr lang="fr-FR" sz="1050" dirty="0" err="1"/>
                <a:t>Darunavir</a:t>
              </a:r>
              <a:endParaRPr lang="fr-FR" sz="1050" dirty="0"/>
            </a:p>
          </p:txBody>
        </p:sp>
        <p:sp>
          <p:nvSpPr>
            <p:cNvPr id="151" name="ZoneTexte 150">
              <a:extLst>
                <a:ext uri="{FF2B5EF4-FFF2-40B4-BE49-F238E27FC236}">
                  <a16:creationId xmlns:a16="http://schemas.microsoft.com/office/drawing/2014/main" id="{22909924-BFB1-4046-BD61-4E226FB0705F}"/>
                </a:ext>
              </a:extLst>
            </p:cNvPr>
            <p:cNvSpPr txBox="1"/>
            <p:nvPr/>
          </p:nvSpPr>
          <p:spPr>
            <a:xfrm>
              <a:off x="1277815" y="4145601"/>
              <a:ext cx="38985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b="1" dirty="0" err="1"/>
                <a:t>Sex</a:t>
              </a:r>
              <a:endParaRPr lang="fr-FR" sz="1050" b="1" dirty="0"/>
            </a:p>
          </p:txBody>
        </p:sp>
        <p:sp>
          <p:nvSpPr>
            <p:cNvPr id="152" name="ZoneTexte 151">
              <a:extLst>
                <a:ext uri="{FF2B5EF4-FFF2-40B4-BE49-F238E27FC236}">
                  <a16:creationId xmlns:a16="http://schemas.microsoft.com/office/drawing/2014/main" id="{8C52930B-D9E7-4573-BD22-A2E1A0E73B92}"/>
                </a:ext>
              </a:extLst>
            </p:cNvPr>
            <p:cNvSpPr txBox="1"/>
            <p:nvPr/>
          </p:nvSpPr>
          <p:spPr>
            <a:xfrm>
              <a:off x="1468315" y="4368962"/>
              <a:ext cx="48325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b="1" dirty="0"/>
                <a:t>Male</a:t>
              </a:r>
            </a:p>
          </p:txBody>
        </p:sp>
        <p:sp>
          <p:nvSpPr>
            <p:cNvPr id="153" name="ZoneTexte 152">
              <a:extLst>
                <a:ext uri="{FF2B5EF4-FFF2-40B4-BE49-F238E27FC236}">
                  <a16:creationId xmlns:a16="http://schemas.microsoft.com/office/drawing/2014/main" id="{39E7B9A4-F426-4295-9D57-A160E001E3AC}"/>
                </a:ext>
              </a:extLst>
            </p:cNvPr>
            <p:cNvSpPr txBox="1"/>
            <p:nvPr/>
          </p:nvSpPr>
          <p:spPr>
            <a:xfrm>
              <a:off x="2535115" y="4284324"/>
              <a:ext cx="865751" cy="41549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fr-FR" sz="1050" dirty="0" err="1"/>
                <a:t>Dolutegravir</a:t>
              </a:r>
              <a:br>
                <a:rPr lang="fr-FR" sz="1050" dirty="0"/>
              </a:br>
              <a:r>
                <a:rPr lang="fr-FR" sz="1050" dirty="0" err="1"/>
                <a:t>Darunavir</a:t>
              </a:r>
              <a:endParaRPr lang="fr-FR" sz="1050" dirty="0"/>
            </a:p>
          </p:txBody>
        </p:sp>
        <p:sp>
          <p:nvSpPr>
            <p:cNvPr id="154" name="ZoneTexte 153">
              <a:extLst>
                <a:ext uri="{FF2B5EF4-FFF2-40B4-BE49-F238E27FC236}">
                  <a16:creationId xmlns:a16="http://schemas.microsoft.com/office/drawing/2014/main" id="{8165EA87-B812-49CB-835C-C6B682AEC013}"/>
                </a:ext>
              </a:extLst>
            </p:cNvPr>
            <p:cNvSpPr txBox="1"/>
            <p:nvPr/>
          </p:nvSpPr>
          <p:spPr>
            <a:xfrm>
              <a:off x="1468315" y="4692127"/>
              <a:ext cx="61047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b="1" dirty="0" err="1"/>
                <a:t>Female</a:t>
              </a:r>
              <a:endParaRPr lang="fr-FR" sz="1050" b="1" dirty="0"/>
            </a:p>
          </p:txBody>
        </p:sp>
        <p:sp>
          <p:nvSpPr>
            <p:cNvPr id="155" name="ZoneTexte 154">
              <a:extLst>
                <a:ext uri="{FF2B5EF4-FFF2-40B4-BE49-F238E27FC236}">
                  <a16:creationId xmlns:a16="http://schemas.microsoft.com/office/drawing/2014/main" id="{118C0D57-8BFE-4DE1-A66C-9B9A3CDBB11C}"/>
                </a:ext>
              </a:extLst>
            </p:cNvPr>
            <p:cNvSpPr txBox="1"/>
            <p:nvPr/>
          </p:nvSpPr>
          <p:spPr>
            <a:xfrm>
              <a:off x="2535115" y="4607489"/>
              <a:ext cx="865751" cy="41549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fr-FR" sz="1050" dirty="0" err="1"/>
                <a:t>Dolutegravir</a:t>
              </a:r>
              <a:br>
                <a:rPr lang="fr-FR" sz="1050" dirty="0"/>
              </a:br>
              <a:r>
                <a:rPr lang="fr-FR" sz="1050" dirty="0" err="1"/>
                <a:t>Darunavir</a:t>
              </a:r>
              <a:endParaRPr lang="fr-FR" sz="1050" dirty="0"/>
            </a:p>
          </p:txBody>
        </p:sp>
        <p:sp>
          <p:nvSpPr>
            <p:cNvPr id="156" name="ZoneTexte 155">
              <a:extLst>
                <a:ext uri="{FF2B5EF4-FFF2-40B4-BE49-F238E27FC236}">
                  <a16:creationId xmlns:a16="http://schemas.microsoft.com/office/drawing/2014/main" id="{929E7763-1834-470C-8636-F022E7346D4D}"/>
                </a:ext>
              </a:extLst>
            </p:cNvPr>
            <p:cNvSpPr txBox="1"/>
            <p:nvPr/>
          </p:nvSpPr>
          <p:spPr>
            <a:xfrm>
              <a:off x="1277815" y="4975349"/>
              <a:ext cx="207098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50" b="1" dirty="0"/>
                <a:t>Number of predicted active NRTIs</a:t>
              </a:r>
              <a:endParaRPr lang="fr-FR" sz="1050" b="1" dirty="0"/>
            </a:p>
          </p:txBody>
        </p:sp>
        <p:sp>
          <p:nvSpPr>
            <p:cNvPr id="157" name="ZoneTexte 156">
              <a:extLst>
                <a:ext uri="{FF2B5EF4-FFF2-40B4-BE49-F238E27FC236}">
                  <a16:creationId xmlns:a16="http://schemas.microsoft.com/office/drawing/2014/main" id="{13509197-4F07-4E5D-84AB-C60C3FCD80A1}"/>
                </a:ext>
              </a:extLst>
            </p:cNvPr>
            <p:cNvSpPr txBox="1"/>
            <p:nvPr/>
          </p:nvSpPr>
          <p:spPr>
            <a:xfrm>
              <a:off x="1468315" y="5198710"/>
              <a:ext cx="2561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b="1" dirty="0"/>
                <a:t>0</a:t>
              </a:r>
            </a:p>
          </p:txBody>
        </p:sp>
        <p:sp>
          <p:nvSpPr>
            <p:cNvPr id="158" name="ZoneTexte 157">
              <a:extLst>
                <a:ext uri="{FF2B5EF4-FFF2-40B4-BE49-F238E27FC236}">
                  <a16:creationId xmlns:a16="http://schemas.microsoft.com/office/drawing/2014/main" id="{D9EC6A51-5730-4E56-9209-128A51CE0491}"/>
                </a:ext>
              </a:extLst>
            </p:cNvPr>
            <p:cNvSpPr txBox="1"/>
            <p:nvPr/>
          </p:nvSpPr>
          <p:spPr>
            <a:xfrm>
              <a:off x="2535115" y="5114072"/>
              <a:ext cx="865751" cy="41549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fr-FR" sz="1050" dirty="0" err="1"/>
                <a:t>Dolutegravir</a:t>
              </a:r>
              <a:br>
                <a:rPr lang="fr-FR" sz="1050" dirty="0"/>
              </a:br>
              <a:r>
                <a:rPr lang="fr-FR" sz="1050" dirty="0" err="1"/>
                <a:t>Darunavir</a:t>
              </a:r>
              <a:endParaRPr lang="fr-FR" sz="1050" dirty="0"/>
            </a:p>
          </p:txBody>
        </p:sp>
        <p:sp>
          <p:nvSpPr>
            <p:cNvPr id="159" name="ZoneTexte 158">
              <a:extLst>
                <a:ext uri="{FF2B5EF4-FFF2-40B4-BE49-F238E27FC236}">
                  <a16:creationId xmlns:a16="http://schemas.microsoft.com/office/drawing/2014/main" id="{0313C9A8-4397-471D-8E66-828F8C1ADAD3}"/>
                </a:ext>
              </a:extLst>
            </p:cNvPr>
            <p:cNvSpPr txBox="1"/>
            <p:nvPr/>
          </p:nvSpPr>
          <p:spPr>
            <a:xfrm>
              <a:off x="1468315" y="5512350"/>
              <a:ext cx="2561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b="1" dirty="0"/>
                <a:t>1</a:t>
              </a:r>
            </a:p>
          </p:txBody>
        </p:sp>
        <p:sp>
          <p:nvSpPr>
            <p:cNvPr id="160" name="ZoneTexte 159">
              <a:extLst>
                <a:ext uri="{FF2B5EF4-FFF2-40B4-BE49-F238E27FC236}">
                  <a16:creationId xmlns:a16="http://schemas.microsoft.com/office/drawing/2014/main" id="{11644952-8CDC-451C-BC48-74F7277495A6}"/>
                </a:ext>
              </a:extLst>
            </p:cNvPr>
            <p:cNvSpPr txBox="1"/>
            <p:nvPr/>
          </p:nvSpPr>
          <p:spPr>
            <a:xfrm>
              <a:off x="2535115" y="5427712"/>
              <a:ext cx="865751" cy="41549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fr-FR" sz="1050" dirty="0" err="1"/>
                <a:t>Dolutegravir</a:t>
              </a:r>
              <a:br>
                <a:rPr lang="fr-FR" sz="1050" dirty="0"/>
              </a:br>
              <a:r>
                <a:rPr lang="fr-FR" sz="1050" dirty="0" err="1"/>
                <a:t>Darunavir</a:t>
              </a:r>
              <a:endParaRPr lang="fr-FR" sz="1050" dirty="0"/>
            </a:p>
          </p:txBody>
        </p:sp>
        <p:sp>
          <p:nvSpPr>
            <p:cNvPr id="161" name="ZoneTexte 160">
              <a:extLst>
                <a:ext uri="{FF2B5EF4-FFF2-40B4-BE49-F238E27FC236}">
                  <a16:creationId xmlns:a16="http://schemas.microsoft.com/office/drawing/2014/main" id="{05D0C035-E90B-4E71-BBB0-BC225F3A9F34}"/>
                </a:ext>
              </a:extLst>
            </p:cNvPr>
            <p:cNvSpPr txBox="1"/>
            <p:nvPr/>
          </p:nvSpPr>
          <p:spPr>
            <a:xfrm>
              <a:off x="1468315" y="5848125"/>
              <a:ext cx="35831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b="1" dirty="0">
                  <a:solidFill>
                    <a:srgbClr val="FF0000"/>
                  </a:solidFill>
                </a:rPr>
                <a:t>≥ 2</a:t>
              </a:r>
            </a:p>
          </p:txBody>
        </p:sp>
        <p:sp>
          <p:nvSpPr>
            <p:cNvPr id="162" name="ZoneTexte 161">
              <a:extLst>
                <a:ext uri="{FF2B5EF4-FFF2-40B4-BE49-F238E27FC236}">
                  <a16:creationId xmlns:a16="http://schemas.microsoft.com/office/drawing/2014/main" id="{77F2BEA0-F2CA-4B9A-A52F-DF86062B0FE2}"/>
                </a:ext>
              </a:extLst>
            </p:cNvPr>
            <p:cNvSpPr txBox="1"/>
            <p:nvPr/>
          </p:nvSpPr>
          <p:spPr>
            <a:xfrm>
              <a:off x="2535115" y="5763487"/>
              <a:ext cx="865751" cy="41549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fr-FR" sz="1050" dirty="0" err="1">
                  <a:solidFill>
                    <a:srgbClr val="FF0000"/>
                  </a:solidFill>
                </a:rPr>
                <a:t>Dolutegravir</a:t>
              </a:r>
              <a:br>
                <a:rPr lang="fr-FR" sz="1050" dirty="0">
                  <a:solidFill>
                    <a:srgbClr val="FF0000"/>
                  </a:solidFill>
                </a:rPr>
              </a:br>
              <a:r>
                <a:rPr lang="fr-FR" sz="1050" dirty="0" err="1">
                  <a:solidFill>
                    <a:srgbClr val="FF0000"/>
                  </a:solidFill>
                </a:rPr>
                <a:t>Darunavir</a:t>
              </a:r>
              <a:endParaRPr lang="fr-FR" sz="1050" dirty="0">
                <a:solidFill>
                  <a:srgbClr val="FF0000"/>
                </a:solidFill>
              </a:endParaRPr>
            </a:p>
          </p:txBody>
        </p:sp>
        <p:sp>
          <p:nvSpPr>
            <p:cNvPr id="163" name="ZoneTexte 162">
              <a:extLst>
                <a:ext uri="{FF2B5EF4-FFF2-40B4-BE49-F238E27FC236}">
                  <a16:creationId xmlns:a16="http://schemas.microsoft.com/office/drawing/2014/main" id="{953EF98B-D7CE-4D07-A900-4BE0AFD3D00B}"/>
                </a:ext>
              </a:extLst>
            </p:cNvPr>
            <p:cNvSpPr txBox="1"/>
            <p:nvPr/>
          </p:nvSpPr>
          <p:spPr>
            <a:xfrm>
              <a:off x="3580273" y="1825981"/>
              <a:ext cx="668128" cy="43088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fr-FR" sz="1050" dirty="0"/>
                <a:t>108/118</a:t>
              </a:r>
            </a:p>
            <a:p>
              <a:r>
                <a:rPr lang="fr-FR" sz="1050" dirty="0"/>
                <a:t>107/115</a:t>
              </a:r>
            </a:p>
          </p:txBody>
        </p:sp>
        <p:sp>
          <p:nvSpPr>
            <p:cNvPr id="164" name="ZoneTexte 163">
              <a:extLst>
                <a:ext uri="{FF2B5EF4-FFF2-40B4-BE49-F238E27FC236}">
                  <a16:creationId xmlns:a16="http://schemas.microsoft.com/office/drawing/2014/main" id="{612D29C0-CEDB-4437-848E-209C2C857829}"/>
                </a:ext>
              </a:extLst>
            </p:cNvPr>
            <p:cNvSpPr txBox="1"/>
            <p:nvPr/>
          </p:nvSpPr>
          <p:spPr>
            <a:xfrm>
              <a:off x="3580273" y="2149146"/>
              <a:ext cx="671979" cy="43088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fr-FR" sz="1050" dirty="0"/>
                <a:t>104/117</a:t>
              </a:r>
            </a:p>
            <a:p>
              <a:r>
                <a:rPr lang="fr-FR" sz="1050" dirty="0"/>
                <a:t>103/114</a:t>
              </a:r>
            </a:p>
          </p:txBody>
        </p:sp>
        <p:sp>
          <p:nvSpPr>
            <p:cNvPr id="165" name="ZoneTexte 164">
              <a:extLst>
                <a:ext uri="{FF2B5EF4-FFF2-40B4-BE49-F238E27FC236}">
                  <a16:creationId xmlns:a16="http://schemas.microsoft.com/office/drawing/2014/main" id="{5311C643-BCDC-4EBF-B5D6-5E8EBC5E3717}"/>
                </a:ext>
              </a:extLst>
            </p:cNvPr>
            <p:cNvSpPr txBox="1"/>
            <p:nvPr/>
          </p:nvSpPr>
          <p:spPr>
            <a:xfrm>
              <a:off x="3580273" y="2616428"/>
              <a:ext cx="671979" cy="43088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fr-FR" sz="1050" dirty="0"/>
                <a:t>153/169</a:t>
              </a:r>
            </a:p>
            <a:p>
              <a:r>
                <a:rPr lang="fr-FR" sz="1050" dirty="0"/>
                <a:t>154/167</a:t>
              </a:r>
            </a:p>
          </p:txBody>
        </p:sp>
        <p:sp>
          <p:nvSpPr>
            <p:cNvPr id="166" name="ZoneTexte 165">
              <a:extLst>
                <a:ext uri="{FF2B5EF4-FFF2-40B4-BE49-F238E27FC236}">
                  <a16:creationId xmlns:a16="http://schemas.microsoft.com/office/drawing/2014/main" id="{EAA68E55-A7B6-42E2-85A5-AED3DA9C8B56}"/>
                </a:ext>
              </a:extLst>
            </p:cNvPr>
            <p:cNvSpPr txBox="1"/>
            <p:nvPr/>
          </p:nvSpPr>
          <p:spPr>
            <a:xfrm>
              <a:off x="3580273" y="2939593"/>
              <a:ext cx="525135" cy="43088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fr-FR" sz="1050" dirty="0"/>
                <a:t>59/66</a:t>
              </a:r>
            </a:p>
            <a:p>
              <a:r>
                <a:rPr lang="fr-FR" sz="1050" dirty="0"/>
                <a:t>56/62</a:t>
              </a:r>
            </a:p>
          </p:txBody>
        </p:sp>
        <p:sp>
          <p:nvSpPr>
            <p:cNvPr id="167" name="ZoneTexte 166">
              <a:extLst>
                <a:ext uri="{FF2B5EF4-FFF2-40B4-BE49-F238E27FC236}">
                  <a16:creationId xmlns:a16="http://schemas.microsoft.com/office/drawing/2014/main" id="{5CCB7A4E-D0B8-47C8-83AE-2C1974F6B1C5}"/>
                </a:ext>
              </a:extLst>
            </p:cNvPr>
            <p:cNvSpPr txBox="1"/>
            <p:nvPr/>
          </p:nvSpPr>
          <p:spPr>
            <a:xfrm>
              <a:off x="3580273" y="3467612"/>
              <a:ext cx="668128" cy="43088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fr-FR" sz="1050" dirty="0"/>
                <a:t>112/125</a:t>
              </a:r>
            </a:p>
            <a:p>
              <a:r>
                <a:rPr lang="fr-FR" sz="1050" dirty="0"/>
                <a:t>108/113</a:t>
              </a:r>
            </a:p>
          </p:txBody>
        </p:sp>
        <p:sp>
          <p:nvSpPr>
            <p:cNvPr id="168" name="ZoneTexte 167">
              <a:extLst>
                <a:ext uri="{FF2B5EF4-FFF2-40B4-BE49-F238E27FC236}">
                  <a16:creationId xmlns:a16="http://schemas.microsoft.com/office/drawing/2014/main" id="{C9ED1B9C-CF04-4458-A072-5636CDC4E13E}"/>
                </a:ext>
              </a:extLst>
            </p:cNvPr>
            <p:cNvSpPr txBox="1"/>
            <p:nvPr/>
          </p:nvSpPr>
          <p:spPr>
            <a:xfrm>
              <a:off x="3580273" y="3790777"/>
              <a:ext cx="668128" cy="43088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fr-FR" sz="1050" dirty="0"/>
                <a:t>100/110</a:t>
              </a:r>
            </a:p>
            <a:p>
              <a:r>
                <a:rPr lang="fr-FR" sz="1050" dirty="0"/>
                <a:t>102/116</a:t>
              </a:r>
            </a:p>
          </p:txBody>
        </p:sp>
        <p:sp>
          <p:nvSpPr>
            <p:cNvPr id="169" name="ZoneTexte 168">
              <a:extLst>
                <a:ext uri="{FF2B5EF4-FFF2-40B4-BE49-F238E27FC236}">
                  <a16:creationId xmlns:a16="http://schemas.microsoft.com/office/drawing/2014/main" id="{DB5CD5A1-7BEE-4C30-80B8-5E1D46862342}"/>
                </a:ext>
              </a:extLst>
            </p:cNvPr>
            <p:cNvSpPr txBox="1"/>
            <p:nvPr/>
          </p:nvSpPr>
          <p:spPr>
            <a:xfrm>
              <a:off x="3580273" y="4276630"/>
              <a:ext cx="530915" cy="43088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fr-FR" sz="1050" dirty="0"/>
                <a:t>87/95</a:t>
              </a:r>
            </a:p>
            <a:p>
              <a:r>
                <a:rPr lang="fr-FR" sz="1050" dirty="0"/>
                <a:t>77/87</a:t>
              </a:r>
            </a:p>
          </p:txBody>
        </p:sp>
        <p:sp>
          <p:nvSpPr>
            <p:cNvPr id="170" name="ZoneTexte 169">
              <a:extLst>
                <a:ext uri="{FF2B5EF4-FFF2-40B4-BE49-F238E27FC236}">
                  <a16:creationId xmlns:a16="http://schemas.microsoft.com/office/drawing/2014/main" id="{1C231E83-58E9-4EC3-98A6-8ACC68C4467E}"/>
                </a:ext>
              </a:extLst>
            </p:cNvPr>
            <p:cNvSpPr txBox="1"/>
            <p:nvPr/>
          </p:nvSpPr>
          <p:spPr>
            <a:xfrm>
              <a:off x="3580273" y="4599795"/>
              <a:ext cx="668128" cy="43088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fr-FR" sz="1050" dirty="0"/>
                <a:t>125/140</a:t>
              </a:r>
            </a:p>
            <a:p>
              <a:r>
                <a:rPr lang="fr-FR" sz="1050" dirty="0"/>
                <a:t>133/142</a:t>
              </a:r>
            </a:p>
          </p:txBody>
        </p:sp>
        <p:sp>
          <p:nvSpPr>
            <p:cNvPr id="171" name="ZoneTexte 170">
              <a:extLst>
                <a:ext uri="{FF2B5EF4-FFF2-40B4-BE49-F238E27FC236}">
                  <a16:creationId xmlns:a16="http://schemas.microsoft.com/office/drawing/2014/main" id="{74F0BFBD-CF3B-426B-B58C-DECCB1E44DC4}"/>
                </a:ext>
              </a:extLst>
            </p:cNvPr>
            <p:cNvSpPr txBox="1"/>
            <p:nvPr/>
          </p:nvSpPr>
          <p:spPr>
            <a:xfrm>
              <a:off x="3580273" y="5106378"/>
              <a:ext cx="525135" cy="43088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fr-FR" sz="1050" dirty="0"/>
                <a:t>85/92</a:t>
              </a:r>
            </a:p>
            <a:p>
              <a:r>
                <a:rPr lang="fr-FR" sz="1050" dirty="0"/>
                <a:t>75/80</a:t>
              </a:r>
            </a:p>
          </p:txBody>
        </p:sp>
        <p:sp>
          <p:nvSpPr>
            <p:cNvPr id="172" name="ZoneTexte 171">
              <a:extLst>
                <a:ext uri="{FF2B5EF4-FFF2-40B4-BE49-F238E27FC236}">
                  <a16:creationId xmlns:a16="http://schemas.microsoft.com/office/drawing/2014/main" id="{99DE323D-5BFA-4BD3-902E-82901ECAB358}"/>
                </a:ext>
              </a:extLst>
            </p:cNvPr>
            <p:cNvSpPr txBox="1"/>
            <p:nvPr/>
          </p:nvSpPr>
          <p:spPr>
            <a:xfrm>
              <a:off x="3580273" y="5420018"/>
              <a:ext cx="668128" cy="43088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fr-FR" sz="1050" dirty="0"/>
                <a:t>107/118</a:t>
              </a:r>
            </a:p>
            <a:p>
              <a:r>
                <a:rPr lang="fr-FR" sz="1050" dirty="0"/>
                <a:t>116/122</a:t>
              </a:r>
            </a:p>
          </p:txBody>
        </p:sp>
        <p:sp>
          <p:nvSpPr>
            <p:cNvPr id="173" name="ZoneTexte 172">
              <a:extLst>
                <a:ext uri="{FF2B5EF4-FFF2-40B4-BE49-F238E27FC236}">
                  <a16:creationId xmlns:a16="http://schemas.microsoft.com/office/drawing/2014/main" id="{C661F281-B924-4624-9AC4-3EEBBCBF6CAB}"/>
                </a:ext>
              </a:extLst>
            </p:cNvPr>
            <p:cNvSpPr txBox="1"/>
            <p:nvPr/>
          </p:nvSpPr>
          <p:spPr>
            <a:xfrm>
              <a:off x="3580273" y="5755793"/>
              <a:ext cx="530915" cy="43088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fr-FR" sz="1050" dirty="0"/>
                <a:t>12/17</a:t>
              </a:r>
            </a:p>
            <a:p>
              <a:r>
                <a:rPr lang="fr-FR" sz="1050" dirty="0"/>
                <a:t>15/23</a:t>
              </a:r>
            </a:p>
          </p:txBody>
        </p:sp>
        <p:sp>
          <p:nvSpPr>
            <p:cNvPr id="174" name="ZoneTexte 173">
              <a:extLst>
                <a:ext uri="{FF2B5EF4-FFF2-40B4-BE49-F238E27FC236}">
                  <a16:creationId xmlns:a16="http://schemas.microsoft.com/office/drawing/2014/main" id="{D6E8D5FC-FEB2-4FC2-BDDF-0C359791A0E9}"/>
                </a:ext>
              </a:extLst>
            </p:cNvPr>
            <p:cNvSpPr txBox="1"/>
            <p:nvPr/>
          </p:nvSpPr>
          <p:spPr>
            <a:xfrm>
              <a:off x="3493711" y="1387859"/>
              <a:ext cx="9749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/>
                <a:t>No./Total No.</a:t>
              </a:r>
            </a:p>
          </p:txBody>
        </p:sp>
        <p:sp>
          <p:nvSpPr>
            <p:cNvPr id="175" name="ZoneTexte 174">
              <a:extLst>
                <a:ext uri="{FF2B5EF4-FFF2-40B4-BE49-F238E27FC236}">
                  <a16:creationId xmlns:a16="http://schemas.microsoft.com/office/drawing/2014/main" id="{8D779BB5-A76C-4C68-8F79-1FD05F8037E8}"/>
                </a:ext>
              </a:extLst>
            </p:cNvPr>
            <p:cNvSpPr txBox="1"/>
            <p:nvPr/>
          </p:nvSpPr>
          <p:spPr>
            <a:xfrm>
              <a:off x="4670181" y="1387859"/>
              <a:ext cx="132600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b="1" dirty="0"/>
                <a:t>Participants (%)</a:t>
              </a:r>
              <a:br>
                <a:rPr lang="fr-FR" sz="1100" b="1" dirty="0"/>
              </a:br>
              <a:r>
                <a:rPr lang="fr-FR" sz="1100" b="1" dirty="0"/>
                <a:t>VL &lt; 400 copies/</a:t>
              </a:r>
              <a:r>
                <a:rPr lang="fr-FR" sz="1100" b="1" dirty="0" err="1"/>
                <a:t>mL</a:t>
              </a:r>
              <a:endParaRPr lang="fr-FR" sz="1100" b="1" dirty="0"/>
            </a:p>
          </p:txBody>
        </p:sp>
        <p:sp>
          <p:nvSpPr>
            <p:cNvPr id="177" name="Line 15">
              <a:extLst>
                <a:ext uri="{FF2B5EF4-FFF2-40B4-BE49-F238E27FC236}">
                  <a16:creationId xmlns:a16="http://schemas.microsoft.com/office/drawing/2014/main" id="{84BCFB29-C232-42DF-A6DD-30101106C8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34582" y="6281877"/>
              <a:ext cx="0" cy="6541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78" name="ZoneTexte 177">
              <a:extLst>
                <a:ext uri="{FF2B5EF4-FFF2-40B4-BE49-F238E27FC236}">
                  <a16:creationId xmlns:a16="http://schemas.microsoft.com/office/drawing/2014/main" id="{C669BEEC-0E81-4693-BF7B-5A6348C711DF}"/>
                </a:ext>
              </a:extLst>
            </p:cNvPr>
            <p:cNvSpPr txBox="1"/>
            <p:nvPr/>
          </p:nvSpPr>
          <p:spPr>
            <a:xfrm>
              <a:off x="4570753" y="6334843"/>
              <a:ext cx="3276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>
                  <a:latin typeface="+mj-lt"/>
                  <a:cs typeface="Calibri" panose="020F0502020204030204" pitchFamily="34" charset="0"/>
                </a:rPr>
                <a:t>20</a:t>
              </a:r>
            </a:p>
          </p:txBody>
        </p:sp>
        <p:sp>
          <p:nvSpPr>
            <p:cNvPr id="179" name="Line 15">
              <a:extLst>
                <a:ext uri="{FF2B5EF4-FFF2-40B4-BE49-F238E27FC236}">
                  <a16:creationId xmlns:a16="http://schemas.microsoft.com/office/drawing/2014/main" id="{EBE7EE51-8212-46BE-B2D4-02744FCCBA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99972" y="6281877"/>
              <a:ext cx="0" cy="6541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80" name="ZoneTexte 179">
              <a:extLst>
                <a:ext uri="{FF2B5EF4-FFF2-40B4-BE49-F238E27FC236}">
                  <a16:creationId xmlns:a16="http://schemas.microsoft.com/office/drawing/2014/main" id="{14C813ED-F75F-4D38-9C0C-BFB5130A889D}"/>
                </a:ext>
              </a:extLst>
            </p:cNvPr>
            <p:cNvSpPr txBox="1"/>
            <p:nvPr/>
          </p:nvSpPr>
          <p:spPr>
            <a:xfrm>
              <a:off x="4836143" y="6334843"/>
              <a:ext cx="3276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>
                  <a:latin typeface="+mj-lt"/>
                  <a:cs typeface="Calibri" panose="020F0502020204030204" pitchFamily="34" charset="0"/>
                </a:rPr>
                <a:t>40</a:t>
              </a:r>
            </a:p>
          </p:txBody>
        </p:sp>
        <p:sp>
          <p:nvSpPr>
            <p:cNvPr id="181" name="Line 15">
              <a:extLst>
                <a:ext uri="{FF2B5EF4-FFF2-40B4-BE49-F238E27FC236}">
                  <a16:creationId xmlns:a16="http://schemas.microsoft.com/office/drawing/2014/main" id="{8813C175-8A9A-4ED4-BCB1-65AB81BEBB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76197" y="6281877"/>
              <a:ext cx="0" cy="6541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82" name="ZoneTexte 181">
              <a:extLst>
                <a:ext uri="{FF2B5EF4-FFF2-40B4-BE49-F238E27FC236}">
                  <a16:creationId xmlns:a16="http://schemas.microsoft.com/office/drawing/2014/main" id="{54E3ECB2-CA21-47FC-8E07-5806877D225F}"/>
                </a:ext>
              </a:extLst>
            </p:cNvPr>
            <p:cNvSpPr txBox="1"/>
            <p:nvPr/>
          </p:nvSpPr>
          <p:spPr>
            <a:xfrm>
              <a:off x="5112368" y="6334843"/>
              <a:ext cx="3276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>
                  <a:latin typeface="+mj-lt"/>
                  <a:cs typeface="Calibri" panose="020F0502020204030204" pitchFamily="34" charset="0"/>
                </a:rPr>
                <a:t>60</a:t>
              </a:r>
            </a:p>
          </p:txBody>
        </p:sp>
        <p:sp>
          <p:nvSpPr>
            <p:cNvPr id="183" name="Line 15">
              <a:extLst>
                <a:ext uri="{FF2B5EF4-FFF2-40B4-BE49-F238E27FC236}">
                  <a16:creationId xmlns:a16="http://schemas.microsoft.com/office/drawing/2014/main" id="{D0122AF9-FD82-4636-85E4-86D065D6CF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42897" y="6281877"/>
              <a:ext cx="0" cy="6541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84" name="ZoneTexte 183">
              <a:extLst>
                <a:ext uri="{FF2B5EF4-FFF2-40B4-BE49-F238E27FC236}">
                  <a16:creationId xmlns:a16="http://schemas.microsoft.com/office/drawing/2014/main" id="{688B5C1E-8594-4F78-8B87-DF3EB754EFFB}"/>
                </a:ext>
              </a:extLst>
            </p:cNvPr>
            <p:cNvSpPr txBox="1"/>
            <p:nvPr/>
          </p:nvSpPr>
          <p:spPr>
            <a:xfrm>
              <a:off x="5379068" y="6334843"/>
              <a:ext cx="3276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>
                  <a:latin typeface="+mj-lt"/>
                  <a:cs typeface="Calibri" panose="020F0502020204030204" pitchFamily="34" charset="0"/>
                </a:rPr>
                <a:t>80</a:t>
              </a:r>
            </a:p>
          </p:txBody>
        </p:sp>
        <p:sp>
          <p:nvSpPr>
            <p:cNvPr id="185" name="Line 15">
              <a:extLst>
                <a:ext uri="{FF2B5EF4-FFF2-40B4-BE49-F238E27FC236}">
                  <a16:creationId xmlns:a16="http://schemas.microsoft.com/office/drawing/2014/main" id="{436EBA15-B797-4106-9357-37B32F0523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19122" y="6281877"/>
              <a:ext cx="0" cy="6541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86" name="ZoneTexte 185">
              <a:extLst>
                <a:ext uri="{FF2B5EF4-FFF2-40B4-BE49-F238E27FC236}">
                  <a16:creationId xmlns:a16="http://schemas.microsoft.com/office/drawing/2014/main" id="{7F90BFFA-05BE-4D69-BAFB-33FA48B22FED}"/>
                </a:ext>
              </a:extLst>
            </p:cNvPr>
            <p:cNvSpPr txBox="1"/>
            <p:nvPr/>
          </p:nvSpPr>
          <p:spPr>
            <a:xfrm>
              <a:off x="5619546" y="6334843"/>
              <a:ext cx="3991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>
                  <a:latin typeface="+mj-lt"/>
                  <a:cs typeface="Calibri" panose="020F0502020204030204" pitchFamily="34" charset="0"/>
                </a:rPr>
                <a:t>100</a:t>
              </a:r>
            </a:p>
          </p:txBody>
        </p:sp>
        <p:sp>
          <p:nvSpPr>
            <p:cNvPr id="187" name="ZoneTexte 186">
              <a:extLst>
                <a:ext uri="{FF2B5EF4-FFF2-40B4-BE49-F238E27FC236}">
                  <a16:creationId xmlns:a16="http://schemas.microsoft.com/office/drawing/2014/main" id="{8EC0E7BE-FDE7-4CF9-A5D8-387C23E893CF}"/>
                </a:ext>
              </a:extLst>
            </p:cNvPr>
            <p:cNvSpPr txBox="1"/>
            <p:nvPr/>
          </p:nvSpPr>
          <p:spPr>
            <a:xfrm>
              <a:off x="4326513" y="6334843"/>
              <a:ext cx="2561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>
                  <a:latin typeface="+mj-lt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E63C6D79-4AA7-4C45-8104-91555F434057}"/>
                </a:ext>
              </a:extLst>
            </p:cNvPr>
            <p:cNvSpPr/>
            <p:nvPr/>
          </p:nvSpPr>
          <p:spPr bwMode="auto">
            <a:xfrm>
              <a:off x="4462308" y="5985187"/>
              <a:ext cx="879506" cy="73148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89" name="ZoneTexte 188">
              <a:extLst>
                <a:ext uri="{FF2B5EF4-FFF2-40B4-BE49-F238E27FC236}">
                  <a16:creationId xmlns:a16="http://schemas.microsoft.com/office/drawing/2014/main" id="{08D1ED6E-7BF0-4E88-B784-11603C417101}"/>
                </a:ext>
              </a:extLst>
            </p:cNvPr>
            <p:cNvSpPr txBox="1"/>
            <p:nvPr/>
          </p:nvSpPr>
          <p:spPr>
            <a:xfrm>
              <a:off x="5025766" y="6487243"/>
              <a:ext cx="2875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b="1" dirty="0">
                  <a:latin typeface="+mj-lt"/>
                  <a:cs typeface="Calibri" panose="020F0502020204030204" pitchFamily="34" charset="0"/>
                </a:rPr>
                <a:t>%</a:t>
              </a: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C45EF898-93EA-428A-8578-CAE7F79A70CF}"/>
                </a:ext>
              </a:extLst>
            </p:cNvPr>
            <p:cNvSpPr/>
            <p:nvPr/>
          </p:nvSpPr>
          <p:spPr bwMode="auto">
            <a:xfrm>
              <a:off x="4462307" y="5869389"/>
              <a:ext cx="961263" cy="73148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C67D79B5-312B-4D8B-A198-8F380D6BA61C}"/>
                </a:ext>
              </a:extLst>
            </p:cNvPr>
            <p:cNvSpPr/>
            <p:nvPr/>
          </p:nvSpPr>
          <p:spPr bwMode="auto">
            <a:xfrm>
              <a:off x="4462307" y="5644618"/>
              <a:ext cx="1287495" cy="73148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F4247D5C-0493-4050-8C09-D8ACE6BA4D4C}"/>
                </a:ext>
              </a:extLst>
            </p:cNvPr>
            <p:cNvSpPr/>
            <p:nvPr/>
          </p:nvSpPr>
          <p:spPr bwMode="auto">
            <a:xfrm>
              <a:off x="4462307" y="5528820"/>
              <a:ext cx="1223202" cy="73148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DDF7D1CE-5D3A-48CE-ADE4-1504C04A6B2D}"/>
                </a:ext>
              </a:extLst>
            </p:cNvPr>
            <p:cNvSpPr/>
            <p:nvPr/>
          </p:nvSpPr>
          <p:spPr bwMode="auto">
            <a:xfrm>
              <a:off x="4462308" y="5323099"/>
              <a:ext cx="1275588" cy="73148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EA7A67D3-ADFE-46D4-9407-07F0BD9CE7C9}"/>
                </a:ext>
              </a:extLst>
            </p:cNvPr>
            <p:cNvSpPr/>
            <p:nvPr/>
          </p:nvSpPr>
          <p:spPr bwMode="auto">
            <a:xfrm>
              <a:off x="4462307" y="5207301"/>
              <a:ext cx="1256539" cy="73148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B9AE8E54-2592-426A-8412-392AFF3E076C}"/>
                </a:ext>
              </a:extLst>
            </p:cNvPr>
            <p:cNvSpPr/>
            <p:nvPr/>
          </p:nvSpPr>
          <p:spPr bwMode="auto">
            <a:xfrm>
              <a:off x="4462308" y="4849030"/>
              <a:ext cx="1275588" cy="73148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0A634E2F-2C69-42C6-BF89-36C937ACE8BD}"/>
                </a:ext>
              </a:extLst>
            </p:cNvPr>
            <p:cNvSpPr/>
            <p:nvPr/>
          </p:nvSpPr>
          <p:spPr bwMode="auto">
            <a:xfrm>
              <a:off x="4462307" y="4733232"/>
              <a:ext cx="1216058" cy="73148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1C0427B2-317C-4BF3-B584-0187A5B7E25B}"/>
                </a:ext>
              </a:extLst>
            </p:cNvPr>
            <p:cNvSpPr/>
            <p:nvPr/>
          </p:nvSpPr>
          <p:spPr bwMode="auto">
            <a:xfrm>
              <a:off x="4462308" y="4508850"/>
              <a:ext cx="1194626" cy="73148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1EF8B0C4-14DD-4ABB-82F0-D8C1819BEC38}"/>
                </a:ext>
              </a:extLst>
            </p:cNvPr>
            <p:cNvSpPr/>
            <p:nvPr/>
          </p:nvSpPr>
          <p:spPr bwMode="auto">
            <a:xfrm>
              <a:off x="4462307" y="4393052"/>
              <a:ext cx="1247014" cy="73148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28C29D73-82B6-4D00-9697-8ACD74545D89}"/>
                </a:ext>
              </a:extLst>
            </p:cNvPr>
            <p:cNvSpPr/>
            <p:nvPr/>
          </p:nvSpPr>
          <p:spPr bwMode="auto">
            <a:xfrm>
              <a:off x="4462307" y="4046880"/>
              <a:ext cx="1192245" cy="73148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5033A800-6B01-414A-9B12-E462053E33D1}"/>
                </a:ext>
              </a:extLst>
            </p:cNvPr>
            <p:cNvSpPr/>
            <p:nvPr/>
          </p:nvSpPr>
          <p:spPr bwMode="auto">
            <a:xfrm>
              <a:off x="4462307" y="3931082"/>
              <a:ext cx="1235405" cy="73148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1E911851-CB89-4A21-A01C-22486020F85D}"/>
                </a:ext>
              </a:extLst>
            </p:cNvPr>
            <p:cNvSpPr/>
            <p:nvPr/>
          </p:nvSpPr>
          <p:spPr bwMode="auto">
            <a:xfrm>
              <a:off x="4462307" y="3727312"/>
              <a:ext cx="1292258" cy="73148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4F504E45-3A06-45DF-B52B-DEF18D5B2CCC}"/>
                </a:ext>
              </a:extLst>
            </p:cNvPr>
            <p:cNvSpPr/>
            <p:nvPr/>
          </p:nvSpPr>
          <p:spPr bwMode="auto">
            <a:xfrm>
              <a:off x="4462307" y="3611514"/>
              <a:ext cx="1217187" cy="73148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76193BAC-0C49-4928-B87A-4027E5F04185}"/>
                </a:ext>
              </a:extLst>
            </p:cNvPr>
            <p:cNvSpPr/>
            <p:nvPr/>
          </p:nvSpPr>
          <p:spPr bwMode="auto">
            <a:xfrm>
              <a:off x="4462308" y="3193539"/>
              <a:ext cx="1225582" cy="73148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B5019B20-CDB1-4B44-88C6-604B2DAFDE4E}"/>
                </a:ext>
              </a:extLst>
            </p:cNvPr>
            <p:cNvSpPr/>
            <p:nvPr/>
          </p:nvSpPr>
          <p:spPr bwMode="auto">
            <a:xfrm>
              <a:off x="4462307" y="3077741"/>
              <a:ext cx="1213677" cy="73148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677FEB37-698A-40CA-8DAE-9C9DD45C5BF8}"/>
                </a:ext>
              </a:extLst>
            </p:cNvPr>
            <p:cNvSpPr/>
            <p:nvPr/>
          </p:nvSpPr>
          <p:spPr bwMode="auto">
            <a:xfrm>
              <a:off x="4462307" y="2860609"/>
              <a:ext cx="1247014" cy="73148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13104099-02DD-486F-A25C-3BF8FE074328}"/>
                </a:ext>
              </a:extLst>
            </p:cNvPr>
            <p:cNvSpPr/>
            <p:nvPr/>
          </p:nvSpPr>
          <p:spPr bwMode="auto">
            <a:xfrm>
              <a:off x="4462307" y="2744811"/>
              <a:ext cx="1223202" cy="73148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DB186954-A083-4D32-823D-01BC0FEA7602}"/>
                </a:ext>
              </a:extLst>
            </p:cNvPr>
            <p:cNvSpPr/>
            <p:nvPr/>
          </p:nvSpPr>
          <p:spPr bwMode="auto">
            <a:xfrm>
              <a:off x="4462308" y="2417662"/>
              <a:ext cx="1225582" cy="73148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9C2E7839-2752-4390-AABC-54786F2B20E4}"/>
                </a:ext>
              </a:extLst>
            </p:cNvPr>
            <p:cNvSpPr/>
            <p:nvPr/>
          </p:nvSpPr>
          <p:spPr bwMode="auto">
            <a:xfrm>
              <a:off x="4462307" y="2301864"/>
              <a:ext cx="1208914" cy="73148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3BF3E6D6-7015-44D6-9114-9911D7578A92}"/>
                </a:ext>
              </a:extLst>
            </p:cNvPr>
            <p:cNvSpPr/>
            <p:nvPr/>
          </p:nvSpPr>
          <p:spPr bwMode="auto">
            <a:xfrm>
              <a:off x="4462307" y="2070783"/>
              <a:ext cx="1266064" cy="73148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1D974B31-D2F5-40AF-99DE-B74A0139B743}"/>
                </a:ext>
              </a:extLst>
            </p:cNvPr>
            <p:cNvSpPr/>
            <p:nvPr/>
          </p:nvSpPr>
          <p:spPr bwMode="auto">
            <a:xfrm>
              <a:off x="4462307" y="1954985"/>
              <a:ext cx="1247014" cy="73148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11" name="Line 15">
              <a:extLst>
                <a:ext uri="{FF2B5EF4-FFF2-40B4-BE49-F238E27FC236}">
                  <a16:creationId xmlns:a16="http://schemas.microsoft.com/office/drawing/2014/main" id="{49DC5CF7-A00E-48CE-B0C0-32665DCE00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58101" y="6281877"/>
              <a:ext cx="0" cy="6541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12" name="ZoneTexte 211">
              <a:extLst>
                <a:ext uri="{FF2B5EF4-FFF2-40B4-BE49-F238E27FC236}">
                  <a16:creationId xmlns:a16="http://schemas.microsoft.com/office/drawing/2014/main" id="{3B4A3E42-60F4-4AFA-AC1F-B814654D4F7F}"/>
                </a:ext>
              </a:extLst>
            </p:cNvPr>
            <p:cNvSpPr txBox="1"/>
            <p:nvPr/>
          </p:nvSpPr>
          <p:spPr>
            <a:xfrm>
              <a:off x="5781185" y="1845815"/>
              <a:ext cx="434766" cy="43088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fr-FR" sz="1050" dirty="0">
                  <a:solidFill>
                    <a:srgbClr val="FF0000"/>
                  </a:solidFill>
                </a:rPr>
                <a:t>91.5</a:t>
              </a:r>
            </a:p>
            <a:p>
              <a:r>
                <a:rPr lang="fr-FR" sz="1050" dirty="0">
                  <a:solidFill>
                    <a:srgbClr val="FF0000"/>
                  </a:solidFill>
                </a:rPr>
                <a:t>93.0</a:t>
              </a:r>
            </a:p>
          </p:txBody>
        </p:sp>
        <p:sp>
          <p:nvSpPr>
            <p:cNvPr id="213" name="ZoneTexte 212">
              <a:extLst>
                <a:ext uri="{FF2B5EF4-FFF2-40B4-BE49-F238E27FC236}">
                  <a16:creationId xmlns:a16="http://schemas.microsoft.com/office/drawing/2014/main" id="{EA2C235F-1B06-465F-B527-50D11C69F832}"/>
                </a:ext>
              </a:extLst>
            </p:cNvPr>
            <p:cNvSpPr txBox="1"/>
            <p:nvPr/>
          </p:nvSpPr>
          <p:spPr>
            <a:xfrm>
              <a:off x="5781185" y="2176588"/>
              <a:ext cx="441146" cy="43088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fr-FR" sz="1050" dirty="0">
                  <a:solidFill>
                    <a:srgbClr val="FF0000"/>
                  </a:solidFill>
                </a:rPr>
                <a:t>88.9</a:t>
              </a:r>
            </a:p>
            <a:p>
              <a:r>
                <a:rPr lang="fr-FR" sz="1050" dirty="0">
                  <a:solidFill>
                    <a:srgbClr val="FF0000"/>
                  </a:solidFill>
                </a:rPr>
                <a:t>90.4</a:t>
              </a:r>
            </a:p>
          </p:txBody>
        </p:sp>
        <p:sp>
          <p:nvSpPr>
            <p:cNvPr id="214" name="ZoneTexte 213">
              <a:extLst>
                <a:ext uri="{FF2B5EF4-FFF2-40B4-BE49-F238E27FC236}">
                  <a16:creationId xmlns:a16="http://schemas.microsoft.com/office/drawing/2014/main" id="{674E2DCA-3C71-44F8-ACC5-61DC3492F5FA}"/>
                </a:ext>
              </a:extLst>
            </p:cNvPr>
            <p:cNvSpPr txBox="1"/>
            <p:nvPr/>
          </p:nvSpPr>
          <p:spPr>
            <a:xfrm>
              <a:off x="5781185" y="2614833"/>
              <a:ext cx="434766" cy="43088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fr-FR" sz="1050" dirty="0"/>
                <a:t>90.5</a:t>
              </a:r>
            </a:p>
            <a:p>
              <a:r>
                <a:rPr lang="fr-FR" sz="1050" dirty="0"/>
                <a:t>92.2</a:t>
              </a:r>
            </a:p>
          </p:txBody>
        </p:sp>
        <p:sp>
          <p:nvSpPr>
            <p:cNvPr id="215" name="ZoneTexte 214">
              <a:extLst>
                <a:ext uri="{FF2B5EF4-FFF2-40B4-BE49-F238E27FC236}">
                  <a16:creationId xmlns:a16="http://schemas.microsoft.com/office/drawing/2014/main" id="{8CFF40AA-A94F-4D36-BFC1-3F5C5E198C72}"/>
                </a:ext>
              </a:extLst>
            </p:cNvPr>
            <p:cNvSpPr txBox="1"/>
            <p:nvPr/>
          </p:nvSpPr>
          <p:spPr>
            <a:xfrm>
              <a:off x="5781185" y="2966573"/>
              <a:ext cx="441146" cy="43088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fr-FR" sz="1050" dirty="0"/>
                <a:t>89.4</a:t>
              </a:r>
            </a:p>
            <a:p>
              <a:r>
                <a:rPr lang="fr-FR" sz="1050" dirty="0"/>
                <a:t>90.3</a:t>
              </a:r>
            </a:p>
          </p:txBody>
        </p:sp>
        <p:sp>
          <p:nvSpPr>
            <p:cNvPr id="216" name="ZoneTexte 215">
              <a:extLst>
                <a:ext uri="{FF2B5EF4-FFF2-40B4-BE49-F238E27FC236}">
                  <a16:creationId xmlns:a16="http://schemas.microsoft.com/office/drawing/2014/main" id="{668EF165-2815-4C3F-8C2E-9C920A8A4DF8}"/>
                </a:ext>
              </a:extLst>
            </p:cNvPr>
            <p:cNvSpPr txBox="1"/>
            <p:nvPr/>
          </p:nvSpPr>
          <p:spPr>
            <a:xfrm>
              <a:off x="5781185" y="3497875"/>
              <a:ext cx="434766" cy="43088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fr-FR" sz="1050" dirty="0"/>
                <a:t>89.6</a:t>
              </a:r>
            </a:p>
            <a:p>
              <a:r>
                <a:rPr lang="fr-FR" sz="1050" dirty="0"/>
                <a:t>95.6</a:t>
              </a:r>
            </a:p>
          </p:txBody>
        </p:sp>
        <p:sp>
          <p:nvSpPr>
            <p:cNvPr id="217" name="ZoneTexte 216">
              <a:extLst>
                <a:ext uri="{FF2B5EF4-FFF2-40B4-BE49-F238E27FC236}">
                  <a16:creationId xmlns:a16="http://schemas.microsoft.com/office/drawing/2014/main" id="{CCFA6F4D-E607-4559-BAF3-A2DAE468628F}"/>
                </a:ext>
              </a:extLst>
            </p:cNvPr>
            <p:cNvSpPr txBox="1"/>
            <p:nvPr/>
          </p:nvSpPr>
          <p:spPr>
            <a:xfrm>
              <a:off x="5781185" y="3811515"/>
              <a:ext cx="434766" cy="43088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fr-FR" sz="1050" dirty="0"/>
                <a:t>90.9</a:t>
              </a:r>
            </a:p>
            <a:p>
              <a:r>
                <a:rPr lang="fr-FR" sz="1050" dirty="0"/>
                <a:t>87.9</a:t>
              </a:r>
            </a:p>
          </p:txBody>
        </p:sp>
        <p:sp>
          <p:nvSpPr>
            <p:cNvPr id="218" name="ZoneTexte 217">
              <a:extLst>
                <a:ext uri="{FF2B5EF4-FFF2-40B4-BE49-F238E27FC236}">
                  <a16:creationId xmlns:a16="http://schemas.microsoft.com/office/drawing/2014/main" id="{B7EF2866-4BC6-40D9-874B-5F3AFE43CFE8}"/>
                </a:ext>
              </a:extLst>
            </p:cNvPr>
            <p:cNvSpPr txBox="1"/>
            <p:nvPr/>
          </p:nvSpPr>
          <p:spPr>
            <a:xfrm>
              <a:off x="5781185" y="4266230"/>
              <a:ext cx="434766" cy="43088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fr-FR" sz="1050" dirty="0"/>
                <a:t>91.6</a:t>
              </a:r>
            </a:p>
            <a:p>
              <a:r>
                <a:rPr lang="fr-FR" sz="1050" dirty="0"/>
                <a:t>88.5</a:t>
              </a:r>
            </a:p>
          </p:txBody>
        </p:sp>
        <p:sp>
          <p:nvSpPr>
            <p:cNvPr id="219" name="ZoneTexte 218">
              <a:extLst>
                <a:ext uri="{FF2B5EF4-FFF2-40B4-BE49-F238E27FC236}">
                  <a16:creationId xmlns:a16="http://schemas.microsoft.com/office/drawing/2014/main" id="{0553B93F-A3F2-4636-B603-7FBAC6DD8421}"/>
                </a:ext>
              </a:extLst>
            </p:cNvPr>
            <p:cNvSpPr txBox="1"/>
            <p:nvPr/>
          </p:nvSpPr>
          <p:spPr>
            <a:xfrm>
              <a:off x="5781185" y="4609987"/>
              <a:ext cx="441146" cy="43088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fr-FR" sz="1050" dirty="0"/>
                <a:t>89.3</a:t>
              </a:r>
            </a:p>
            <a:p>
              <a:r>
                <a:rPr lang="fr-FR" sz="1050" dirty="0"/>
                <a:t>93.7</a:t>
              </a:r>
            </a:p>
          </p:txBody>
        </p:sp>
        <p:sp>
          <p:nvSpPr>
            <p:cNvPr id="220" name="ZoneTexte 219">
              <a:extLst>
                <a:ext uri="{FF2B5EF4-FFF2-40B4-BE49-F238E27FC236}">
                  <a16:creationId xmlns:a16="http://schemas.microsoft.com/office/drawing/2014/main" id="{E44BE487-A0CC-49A2-B32D-303DE93ECFD5}"/>
                </a:ext>
              </a:extLst>
            </p:cNvPr>
            <p:cNvSpPr txBox="1"/>
            <p:nvPr/>
          </p:nvSpPr>
          <p:spPr>
            <a:xfrm>
              <a:off x="5781185" y="5077803"/>
              <a:ext cx="441146" cy="43088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fr-FR" sz="1050" dirty="0"/>
                <a:t>92.4</a:t>
              </a:r>
            </a:p>
            <a:p>
              <a:r>
                <a:rPr lang="fr-FR" sz="1050" dirty="0"/>
                <a:t>93.7</a:t>
              </a:r>
            </a:p>
          </p:txBody>
        </p:sp>
        <p:sp>
          <p:nvSpPr>
            <p:cNvPr id="221" name="ZoneTexte 220">
              <a:extLst>
                <a:ext uri="{FF2B5EF4-FFF2-40B4-BE49-F238E27FC236}">
                  <a16:creationId xmlns:a16="http://schemas.microsoft.com/office/drawing/2014/main" id="{A48D7E9D-313A-441F-9A04-5E11C716C635}"/>
                </a:ext>
              </a:extLst>
            </p:cNvPr>
            <p:cNvSpPr txBox="1"/>
            <p:nvPr/>
          </p:nvSpPr>
          <p:spPr>
            <a:xfrm>
              <a:off x="5781185" y="5400968"/>
              <a:ext cx="441146" cy="43088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fr-FR" sz="1050" dirty="0"/>
                <a:t>90.7</a:t>
              </a:r>
            </a:p>
            <a:p>
              <a:r>
                <a:rPr lang="fr-FR" sz="1050" dirty="0"/>
                <a:t>95.1</a:t>
              </a:r>
            </a:p>
          </p:txBody>
        </p:sp>
        <p:sp>
          <p:nvSpPr>
            <p:cNvPr id="222" name="ZoneTexte 221">
              <a:extLst>
                <a:ext uri="{FF2B5EF4-FFF2-40B4-BE49-F238E27FC236}">
                  <a16:creationId xmlns:a16="http://schemas.microsoft.com/office/drawing/2014/main" id="{EF6EA295-EC06-463A-ACB2-3363020D2CE4}"/>
                </a:ext>
              </a:extLst>
            </p:cNvPr>
            <p:cNvSpPr txBox="1"/>
            <p:nvPr/>
          </p:nvSpPr>
          <p:spPr>
            <a:xfrm>
              <a:off x="5781185" y="5755793"/>
              <a:ext cx="434766" cy="43088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fr-FR" sz="1050" dirty="0">
                  <a:solidFill>
                    <a:srgbClr val="FF0000"/>
                  </a:solidFill>
                </a:rPr>
                <a:t>70.6</a:t>
              </a:r>
            </a:p>
            <a:p>
              <a:r>
                <a:rPr lang="fr-FR" sz="1050" dirty="0">
                  <a:solidFill>
                    <a:srgbClr val="FF0000"/>
                  </a:solidFill>
                </a:rPr>
                <a:t>65.2</a:t>
              </a:r>
            </a:p>
          </p:txBody>
        </p:sp>
        <p:sp>
          <p:nvSpPr>
            <p:cNvPr id="223" name="ZoneTexte 222">
              <a:extLst>
                <a:ext uri="{FF2B5EF4-FFF2-40B4-BE49-F238E27FC236}">
                  <a16:creationId xmlns:a16="http://schemas.microsoft.com/office/drawing/2014/main" id="{66BE1512-C6D0-450D-8C53-890E2B984566}"/>
                </a:ext>
              </a:extLst>
            </p:cNvPr>
            <p:cNvSpPr txBox="1"/>
            <p:nvPr/>
          </p:nvSpPr>
          <p:spPr>
            <a:xfrm>
              <a:off x="8902421" y="1853470"/>
              <a:ext cx="1109711" cy="2616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fr-FR" sz="1100" dirty="0"/>
                <a:t>-1.5 (-8.4 to 5.3) </a:t>
              </a:r>
            </a:p>
          </p:txBody>
        </p:sp>
        <p:sp>
          <p:nvSpPr>
            <p:cNvPr id="224" name="ZoneTexte 223">
              <a:extLst>
                <a:ext uri="{FF2B5EF4-FFF2-40B4-BE49-F238E27FC236}">
                  <a16:creationId xmlns:a16="http://schemas.microsoft.com/office/drawing/2014/main" id="{DF32094D-3758-4B3A-ACEF-F19FE7653501}"/>
                </a:ext>
              </a:extLst>
            </p:cNvPr>
            <p:cNvSpPr txBox="1"/>
            <p:nvPr/>
          </p:nvSpPr>
          <p:spPr>
            <a:xfrm>
              <a:off x="8902421" y="2266495"/>
              <a:ext cx="1109711" cy="2616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fr-FR" sz="1100" dirty="0"/>
                <a:t>-1.5 (-9.3 to 6.4) </a:t>
              </a:r>
            </a:p>
          </p:txBody>
        </p:sp>
        <p:sp>
          <p:nvSpPr>
            <p:cNvPr id="225" name="ZoneTexte 224">
              <a:extLst>
                <a:ext uri="{FF2B5EF4-FFF2-40B4-BE49-F238E27FC236}">
                  <a16:creationId xmlns:a16="http://schemas.microsoft.com/office/drawing/2014/main" id="{DB720064-EBC2-415B-A63E-701D7DD270DF}"/>
                </a:ext>
              </a:extLst>
            </p:cNvPr>
            <p:cNvSpPr txBox="1"/>
            <p:nvPr/>
          </p:nvSpPr>
          <p:spPr>
            <a:xfrm>
              <a:off x="8902421" y="2721474"/>
              <a:ext cx="1109711" cy="2616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fr-FR" sz="1100" dirty="0"/>
                <a:t>-1.7 (-7.7 to 4.3) </a:t>
              </a:r>
            </a:p>
          </p:txBody>
        </p:sp>
        <p:sp>
          <p:nvSpPr>
            <p:cNvPr id="226" name="ZoneTexte 225">
              <a:extLst>
                <a:ext uri="{FF2B5EF4-FFF2-40B4-BE49-F238E27FC236}">
                  <a16:creationId xmlns:a16="http://schemas.microsoft.com/office/drawing/2014/main" id="{754CA550-5B54-4AB7-B5FB-F18AC7999ED5}"/>
                </a:ext>
              </a:extLst>
            </p:cNvPr>
            <p:cNvSpPr txBox="1"/>
            <p:nvPr/>
          </p:nvSpPr>
          <p:spPr>
            <a:xfrm>
              <a:off x="8902421" y="3134499"/>
              <a:ext cx="1181208" cy="2616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fr-FR" sz="1100" dirty="0"/>
                <a:t>-0.9 (-11.4 to 9.5) </a:t>
              </a:r>
            </a:p>
          </p:txBody>
        </p:sp>
        <p:sp>
          <p:nvSpPr>
            <p:cNvPr id="227" name="ZoneTexte 226">
              <a:extLst>
                <a:ext uri="{FF2B5EF4-FFF2-40B4-BE49-F238E27FC236}">
                  <a16:creationId xmlns:a16="http://schemas.microsoft.com/office/drawing/2014/main" id="{334ADC67-8D06-436B-97A4-650B8075CEC5}"/>
                </a:ext>
              </a:extLst>
            </p:cNvPr>
            <p:cNvSpPr txBox="1"/>
            <p:nvPr/>
          </p:nvSpPr>
          <p:spPr>
            <a:xfrm>
              <a:off x="8902421" y="3540395"/>
              <a:ext cx="1181208" cy="2616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fr-FR" sz="1100" dirty="0"/>
                <a:t>-6.0 (-12.5 to 0.6) </a:t>
              </a:r>
            </a:p>
          </p:txBody>
        </p:sp>
        <p:sp>
          <p:nvSpPr>
            <p:cNvPr id="228" name="ZoneTexte 227">
              <a:extLst>
                <a:ext uri="{FF2B5EF4-FFF2-40B4-BE49-F238E27FC236}">
                  <a16:creationId xmlns:a16="http://schemas.microsoft.com/office/drawing/2014/main" id="{3823351A-E631-4D9E-A85F-D6E4A948D895}"/>
                </a:ext>
              </a:extLst>
            </p:cNvPr>
            <p:cNvSpPr txBox="1"/>
            <p:nvPr/>
          </p:nvSpPr>
          <p:spPr>
            <a:xfrm>
              <a:off x="8902421" y="3972470"/>
              <a:ext cx="1138021" cy="2616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fr-FR" sz="1100" dirty="0"/>
                <a:t>3.0 (-5.0 to 11.0) </a:t>
              </a:r>
            </a:p>
          </p:txBody>
        </p:sp>
        <p:sp>
          <p:nvSpPr>
            <p:cNvPr id="229" name="ZoneTexte 228">
              <a:extLst>
                <a:ext uri="{FF2B5EF4-FFF2-40B4-BE49-F238E27FC236}">
                  <a16:creationId xmlns:a16="http://schemas.microsoft.com/office/drawing/2014/main" id="{01B3B340-7E9D-4034-9580-02AADF24001B}"/>
                </a:ext>
              </a:extLst>
            </p:cNvPr>
            <p:cNvSpPr txBox="1"/>
            <p:nvPr/>
          </p:nvSpPr>
          <p:spPr>
            <a:xfrm>
              <a:off x="8902421" y="4384763"/>
              <a:ext cx="1138021" cy="2616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fr-FR" sz="1100" dirty="0"/>
                <a:t>3.1 (-5.7 to 11.8) </a:t>
              </a:r>
            </a:p>
          </p:txBody>
        </p:sp>
        <p:sp>
          <p:nvSpPr>
            <p:cNvPr id="230" name="ZoneTexte 229">
              <a:extLst>
                <a:ext uri="{FF2B5EF4-FFF2-40B4-BE49-F238E27FC236}">
                  <a16:creationId xmlns:a16="http://schemas.microsoft.com/office/drawing/2014/main" id="{93A4C00B-5230-485F-81E9-BE97909F46BA}"/>
                </a:ext>
              </a:extLst>
            </p:cNvPr>
            <p:cNvSpPr txBox="1"/>
            <p:nvPr/>
          </p:nvSpPr>
          <p:spPr>
            <a:xfrm>
              <a:off x="8902421" y="4769517"/>
              <a:ext cx="1181208" cy="2616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fr-FR" sz="1100" dirty="0"/>
                <a:t>-4.4 (-10.9 to 2.1) </a:t>
              </a:r>
            </a:p>
          </p:txBody>
        </p:sp>
        <p:sp>
          <p:nvSpPr>
            <p:cNvPr id="231" name="ZoneTexte 230">
              <a:extLst>
                <a:ext uri="{FF2B5EF4-FFF2-40B4-BE49-F238E27FC236}">
                  <a16:creationId xmlns:a16="http://schemas.microsoft.com/office/drawing/2014/main" id="{08944A12-5CED-4C48-A625-854491D7D4DF}"/>
                </a:ext>
              </a:extLst>
            </p:cNvPr>
            <p:cNvSpPr txBox="1"/>
            <p:nvPr/>
          </p:nvSpPr>
          <p:spPr>
            <a:xfrm>
              <a:off x="8902421" y="5220642"/>
              <a:ext cx="1109711" cy="2616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fr-FR" sz="1100" dirty="0"/>
                <a:t>-1.3 (-8.9 to 6.3) </a:t>
              </a:r>
            </a:p>
          </p:txBody>
        </p:sp>
        <p:sp>
          <p:nvSpPr>
            <p:cNvPr id="232" name="ZoneTexte 231">
              <a:extLst>
                <a:ext uri="{FF2B5EF4-FFF2-40B4-BE49-F238E27FC236}">
                  <a16:creationId xmlns:a16="http://schemas.microsoft.com/office/drawing/2014/main" id="{48050E5A-35D1-4CB9-9EF8-379E7D53AB20}"/>
                </a:ext>
              </a:extLst>
            </p:cNvPr>
            <p:cNvSpPr txBox="1"/>
            <p:nvPr/>
          </p:nvSpPr>
          <p:spPr>
            <a:xfrm>
              <a:off x="8902421" y="5633667"/>
              <a:ext cx="1181208" cy="2616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fr-FR" sz="1100" dirty="0"/>
                <a:t>-4.4 (-10.9 to 2.1) </a:t>
              </a:r>
            </a:p>
          </p:txBody>
        </p:sp>
        <p:sp>
          <p:nvSpPr>
            <p:cNvPr id="233" name="ZoneTexte 232">
              <a:extLst>
                <a:ext uri="{FF2B5EF4-FFF2-40B4-BE49-F238E27FC236}">
                  <a16:creationId xmlns:a16="http://schemas.microsoft.com/office/drawing/2014/main" id="{440B0319-8408-421A-A454-EC9FA84384AA}"/>
                </a:ext>
              </a:extLst>
            </p:cNvPr>
            <p:cNvSpPr txBox="1"/>
            <p:nvPr/>
          </p:nvSpPr>
          <p:spPr>
            <a:xfrm>
              <a:off x="8902421" y="5917645"/>
              <a:ext cx="1210588" cy="2616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fr-FR" sz="1100" dirty="0"/>
                <a:t>5.4 (-23.7 to 34.5) </a:t>
              </a:r>
            </a:p>
          </p:txBody>
        </p:sp>
        <p:sp>
          <p:nvSpPr>
            <p:cNvPr id="234" name="ZoneTexte 233">
              <a:extLst>
                <a:ext uri="{FF2B5EF4-FFF2-40B4-BE49-F238E27FC236}">
                  <a16:creationId xmlns:a16="http://schemas.microsoft.com/office/drawing/2014/main" id="{CC5AEB4C-26A8-4722-A25B-3247B875E041}"/>
                </a:ext>
              </a:extLst>
            </p:cNvPr>
            <p:cNvSpPr txBox="1"/>
            <p:nvPr/>
          </p:nvSpPr>
          <p:spPr>
            <a:xfrm>
              <a:off x="7193686" y="6515391"/>
              <a:ext cx="1095936" cy="25391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fr-FR" sz="1050" dirty="0" err="1"/>
                <a:t>Darunavir</a:t>
              </a:r>
              <a:r>
                <a:rPr lang="fr-FR" sz="1050" dirty="0"/>
                <a:t> </a:t>
              </a:r>
              <a:r>
                <a:rPr lang="fr-FR" sz="1050" dirty="0" err="1"/>
                <a:t>better</a:t>
              </a:r>
              <a:endParaRPr lang="fr-FR" sz="1050" dirty="0"/>
            </a:p>
          </p:txBody>
        </p:sp>
        <p:sp>
          <p:nvSpPr>
            <p:cNvPr id="235" name="ZoneTexte 234">
              <a:extLst>
                <a:ext uri="{FF2B5EF4-FFF2-40B4-BE49-F238E27FC236}">
                  <a16:creationId xmlns:a16="http://schemas.microsoft.com/office/drawing/2014/main" id="{35B15F8F-16CF-42FC-AE0D-B4758C632BD1}"/>
                </a:ext>
              </a:extLst>
            </p:cNvPr>
            <p:cNvSpPr txBox="1"/>
            <p:nvPr/>
          </p:nvSpPr>
          <p:spPr>
            <a:xfrm>
              <a:off x="8325419" y="6515391"/>
              <a:ext cx="1238083" cy="25391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fr-FR" sz="1050" dirty="0" err="1"/>
                <a:t>Dolutegravir</a:t>
              </a:r>
              <a:r>
                <a:rPr lang="fr-FR" sz="1050" dirty="0"/>
                <a:t> </a:t>
              </a:r>
              <a:r>
                <a:rPr lang="fr-FR" sz="1050" dirty="0" err="1"/>
                <a:t>better</a:t>
              </a:r>
              <a:endParaRPr lang="fr-FR" sz="1050" dirty="0"/>
            </a:p>
          </p:txBody>
        </p:sp>
        <p:cxnSp>
          <p:nvCxnSpPr>
            <p:cNvPr id="236" name="Connecteur droit 235">
              <a:extLst>
                <a:ext uri="{FF2B5EF4-FFF2-40B4-BE49-F238E27FC236}">
                  <a16:creationId xmlns:a16="http://schemas.microsoft.com/office/drawing/2014/main" id="{9D7E0559-EED4-49CF-BB92-1CC7D8B7C9F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827724" y="2013633"/>
              <a:ext cx="7239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7" name="Ellipse 236">
              <a:extLst>
                <a:ext uri="{FF2B5EF4-FFF2-40B4-BE49-F238E27FC236}">
                  <a16:creationId xmlns:a16="http://schemas.microsoft.com/office/drawing/2014/main" id="{2A389716-2F81-4BAA-BC5C-CE5B981BD412}"/>
                </a:ext>
              </a:extLst>
            </p:cNvPr>
            <p:cNvSpPr/>
            <p:nvPr/>
          </p:nvSpPr>
          <p:spPr bwMode="auto">
            <a:xfrm>
              <a:off x="8166814" y="1988010"/>
              <a:ext cx="45719" cy="4571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cxnSp>
          <p:nvCxnSpPr>
            <p:cNvPr id="238" name="Connecteur droit 237">
              <a:extLst>
                <a:ext uri="{FF2B5EF4-FFF2-40B4-BE49-F238E27FC236}">
                  <a16:creationId xmlns:a16="http://schemas.microsoft.com/office/drawing/2014/main" id="{BE62D13E-D80D-4D8B-8E7E-A1D97DD3063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77718" y="2427179"/>
              <a:ext cx="82629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9" name="Ellipse 238">
              <a:extLst>
                <a:ext uri="{FF2B5EF4-FFF2-40B4-BE49-F238E27FC236}">
                  <a16:creationId xmlns:a16="http://schemas.microsoft.com/office/drawing/2014/main" id="{5912DB01-5CA9-4676-96E0-92DA049EAED2}"/>
                </a:ext>
              </a:extLst>
            </p:cNvPr>
            <p:cNvSpPr/>
            <p:nvPr/>
          </p:nvSpPr>
          <p:spPr bwMode="auto">
            <a:xfrm>
              <a:off x="8157290" y="2401556"/>
              <a:ext cx="45719" cy="4571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40" name="Ellipse 239">
              <a:extLst>
                <a:ext uri="{FF2B5EF4-FFF2-40B4-BE49-F238E27FC236}">
                  <a16:creationId xmlns:a16="http://schemas.microsoft.com/office/drawing/2014/main" id="{E05BD485-4EB7-4F7C-B42D-58EC13729E68}"/>
                </a:ext>
              </a:extLst>
            </p:cNvPr>
            <p:cNvSpPr/>
            <p:nvPr/>
          </p:nvSpPr>
          <p:spPr bwMode="auto">
            <a:xfrm>
              <a:off x="8147765" y="2823037"/>
              <a:ext cx="45719" cy="4571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41" name="Ellipse 240">
              <a:extLst>
                <a:ext uri="{FF2B5EF4-FFF2-40B4-BE49-F238E27FC236}">
                  <a16:creationId xmlns:a16="http://schemas.microsoft.com/office/drawing/2014/main" id="{24FEACC5-B1AF-46A7-9B0E-625FBDA777D7}"/>
                </a:ext>
              </a:extLst>
            </p:cNvPr>
            <p:cNvSpPr/>
            <p:nvPr/>
          </p:nvSpPr>
          <p:spPr bwMode="auto">
            <a:xfrm>
              <a:off x="8190627" y="3234993"/>
              <a:ext cx="45719" cy="4571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42" name="Ellipse 241">
              <a:extLst>
                <a:ext uri="{FF2B5EF4-FFF2-40B4-BE49-F238E27FC236}">
                  <a16:creationId xmlns:a16="http://schemas.microsoft.com/office/drawing/2014/main" id="{1AE00C80-D6D5-4E9F-ACE2-CEC9DF2187EE}"/>
                </a:ext>
              </a:extLst>
            </p:cNvPr>
            <p:cNvSpPr/>
            <p:nvPr/>
          </p:nvSpPr>
          <p:spPr bwMode="auto">
            <a:xfrm>
              <a:off x="7919164" y="3654093"/>
              <a:ext cx="45719" cy="4571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43" name="Ellipse 242">
              <a:extLst>
                <a:ext uri="{FF2B5EF4-FFF2-40B4-BE49-F238E27FC236}">
                  <a16:creationId xmlns:a16="http://schemas.microsoft.com/office/drawing/2014/main" id="{BC5887E4-D06D-44F0-92DF-BC4C730F2761}"/>
                </a:ext>
              </a:extLst>
            </p:cNvPr>
            <p:cNvSpPr/>
            <p:nvPr/>
          </p:nvSpPr>
          <p:spPr bwMode="auto">
            <a:xfrm>
              <a:off x="8395414" y="4073193"/>
              <a:ext cx="45719" cy="4571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44" name="Ellipse 243">
              <a:extLst>
                <a:ext uri="{FF2B5EF4-FFF2-40B4-BE49-F238E27FC236}">
                  <a16:creationId xmlns:a16="http://schemas.microsoft.com/office/drawing/2014/main" id="{F463585E-5992-42F3-B39D-15AECDA7575F}"/>
                </a:ext>
              </a:extLst>
            </p:cNvPr>
            <p:cNvSpPr/>
            <p:nvPr/>
          </p:nvSpPr>
          <p:spPr bwMode="auto">
            <a:xfrm>
              <a:off x="8395414" y="4489912"/>
              <a:ext cx="45719" cy="4571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45" name="Ellipse 244">
              <a:extLst>
                <a:ext uri="{FF2B5EF4-FFF2-40B4-BE49-F238E27FC236}">
                  <a16:creationId xmlns:a16="http://schemas.microsoft.com/office/drawing/2014/main" id="{D6130B69-2866-4CAB-865D-1CD86FAE35CF}"/>
                </a:ext>
              </a:extLst>
            </p:cNvPr>
            <p:cNvSpPr/>
            <p:nvPr/>
          </p:nvSpPr>
          <p:spPr bwMode="auto">
            <a:xfrm>
              <a:off x="8012032" y="4904250"/>
              <a:ext cx="45719" cy="4571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46" name="Ellipse 245">
              <a:extLst>
                <a:ext uri="{FF2B5EF4-FFF2-40B4-BE49-F238E27FC236}">
                  <a16:creationId xmlns:a16="http://schemas.microsoft.com/office/drawing/2014/main" id="{267819B4-35D0-47B3-8F6B-F21FEF75BB05}"/>
                </a:ext>
              </a:extLst>
            </p:cNvPr>
            <p:cNvSpPr/>
            <p:nvPr/>
          </p:nvSpPr>
          <p:spPr bwMode="auto">
            <a:xfrm>
              <a:off x="8169195" y="5320968"/>
              <a:ext cx="45719" cy="4571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47" name="Ellipse 246">
              <a:extLst>
                <a:ext uri="{FF2B5EF4-FFF2-40B4-BE49-F238E27FC236}">
                  <a16:creationId xmlns:a16="http://schemas.microsoft.com/office/drawing/2014/main" id="{9CF7708D-24FF-45CA-810F-361E859DED83}"/>
                </a:ext>
              </a:extLst>
            </p:cNvPr>
            <p:cNvSpPr/>
            <p:nvPr/>
          </p:nvSpPr>
          <p:spPr bwMode="auto">
            <a:xfrm>
              <a:off x="8009651" y="5735306"/>
              <a:ext cx="45719" cy="4571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48" name="Ellipse 247">
              <a:extLst>
                <a:ext uri="{FF2B5EF4-FFF2-40B4-BE49-F238E27FC236}">
                  <a16:creationId xmlns:a16="http://schemas.microsoft.com/office/drawing/2014/main" id="{645B64AA-88B0-446B-AE88-2D082C431CDC}"/>
                </a:ext>
              </a:extLst>
            </p:cNvPr>
            <p:cNvSpPr/>
            <p:nvPr/>
          </p:nvSpPr>
          <p:spPr bwMode="auto">
            <a:xfrm>
              <a:off x="8512094" y="6152025"/>
              <a:ext cx="45719" cy="4571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cxnSp>
          <p:nvCxnSpPr>
            <p:cNvPr id="249" name="Connecteur droit 248">
              <a:extLst>
                <a:ext uri="{FF2B5EF4-FFF2-40B4-BE49-F238E27FC236}">
                  <a16:creationId xmlns:a16="http://schemas.microsoft.com/office/drawing/2014/main" id="{535C9D8F-C653-43A6-9043-F7238A44F07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851537" y="2845896"/>
              <a:ext cx="64531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0" name="Connecteur droit 249">
              <a:extLst>
                <a:ext uri="{FF2B5EF4-FFF2-40B4-BE49-F238E27FC236}">
                  <a16:creationId xmlns:a16="http://schemas.microsoft.com/office/drawing/2014/main" id="{B14B9450-3E4C-416B-A51F-C9A1E9E590D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68181" y="3262757"/>
              <a:ext cx="109299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1" name="Connecteur droit 250">
              <a:extLst>
                <a:ext uri="{FF2B5EF4-FFF2-40B4-BE49-F238E27FC236}">
                  <a16:creationId xmlns:a16="http://schemas.microsoft.com/office/drawing/2014/main" id="{7F295BCA-7E46-4F16-A72B-45B91F0BFEE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08650" y="3680122"/>
              <a:ext cx="69056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2" name="Connecteur droit 251">
              <a:extLst>
                <a:ext uri="{FF2B5EF4-FFF2-40B4-BE49-F238E27FC236}">
                  <a16:creationId xmlns:a16="http://schemas.microsoft.com/office/drawing/2014/main" id="{0B2F34F8-67EF-4763-B73B-7259855C4A2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003937" y="4094505"/>
              <a:ext cx="838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3" name="Connecteur droit 252">
              <a:extLst>
                <a:ext uri="{FF2B5EF4-FFF2-40B4-BE49-F238E27FC236}">
                  <a16:creationId xmlns:a16="http://schemas.microsoft.com/office/drawing/2014/main" id="{BD5CE7E1-C548-4945-8624-DD8107EA0A2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965837" y="4507158"/>
              <a:ext cx="91916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4" name="Connecteur droit 253">
              <a:extLst>
                <a:ext uri="{FF2B5EF4-FFF2-40B4-BE49-F238E27FC236}">
                  <a16:creationId xmlns:a16="http://schemas.microsoft.com/office/drawing/2014/main" id="{10C5E977-F763-405A-B30C-7B8F10BF68B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88184" y="4926426"/>
              <a:ext cx="68484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5" name="Connecteur droit 254">
              <a:extLst>
                <a:ext uri="{FF2B5EF4-FFF2-40B4-BE49-F238E27FC236}">
                  <a16:creationId xmlns:a16="http://schemas.microsoft.com/office/drawing/2014/main" id="{8DDFAC8C-AD2E-441A-AE86-9B9B06FD751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5341" y="5345526"/>
              <a:ext cx="79914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6" name="Connecteur droit 255">
              <a:extLst>
                <a:ext uri="{FF2B5EF4-FFF2-40B4-BE49-F238E27FC236}">
                  <a16:creationId xmlns:a16="http://schemas.microsoft.com/office/drawing/2014/main" id="{6C7583CB-B089-45EF-A5EB-FBA318CD13D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90566" y="5759863"/>
              <a:ext cx="68722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7" name="Connecteur droit 256">
              <a:extLst>
                <a:ext uri="{FF2B5EF4-FFF2-40B4-BE49-F238E27FC236}">
                  <a16:creationId xmlns:a16="http://schemas.microsoft.com/office/drawing/2014/main" id="{E00ED432-2098-4339-AF2C-64CB8EC77A6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27649" y="6174884"/>
              <a:ext cx="268128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58" name="Connecteur droit 257">
              <a:extLst>
                <a:ext uri="{FF2B5EF4-FFF2-40B4-BE49-F238E27FC236}">
                  <a16:creationId xmlns:a16="http://schemas.microsoft.com/office/drawing/2014/main" id="{F6D9163C-2A8C-4291-845F-F0B74DD9406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67462" y="1945853"/>
              <a:ext cx="0" cy="440143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9" name="Line 15">
              <a:extLst>
                <a:ext uri="{FF2B5EF4-FFF2-40B4-BE49-F238E27FC236}">
                  <a16:creationId xmlns:a16="http://schemas.microsoft.com/office/drawing/2014/main" id="{49DA37C8-395B-43CE-9DFE-79AF6AE5C3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31916" y="6281877"/>
              <a:ext cx="0" cy="6541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60" name="ZoneTexte 259">
              <a:extLst>
                <a:ext uri="{FF2B5EF4-FFF2-40B4-BE49-F238E27FC236}">
                  <a16:creationId xmlns:a16="http://schemas.microsoft.com/office/drawing/2014/main" id="{07E51D88-19D6-410C-8AA1-76AD9C755A7C}"/>
                </a:ext>
              </a:extLst>
            </p:cNvPr>
            <p:cNvSpPr txBox="1"/>
            <p:nvPr/>
          </p:nvSpPr>
          <p:spPr>
            <a:xfrm>
              <a:off x="7046494" y="6334843"/>
              <a:ext cx="37084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>
                  <a:latin typeface="+mj-lt"/>
                  <a:cs typeface="Calibri" panose="020F0502020204030204" pitchFamily="34" charset="0"/>
                </a:rPr>
                <a:t>-20</a:t>
              </a:r>
            </a:p>
          </p:txBody>
        </p:sp>
        <p:sp>
          <p:nvSpPr>
            <p:cNvPr id="261" name="Line 15">
              <a:extLst>
                <a:ext uri="{FF2B5EF4-FFF2-40B4-BE49-F238E27FC236}">
                  <a16:creationId xmlns:a16="http://schemas.microsoft.com/office/drawing/2014/main" id="{8A14F292-1340-4576-A52B-41FBFB9E0A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47299" y="6281877"/>
              <a:ext cx="0" cy="6541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62" name="ZoneTexte 261">
              <a:extLst>
                <a:ext uri="{FF2B5EF4-FFF2-40B4-BE49-F238E27FC236}">
                  <a16:creationId xmlns:a16="http://schemas.microsoft.com/office/drawing/2014/main" id="{83C2F84F-0AAD-4315-B129-A6969F0054F2}"/>
                </a:ext>
              </a:extLst>
            </p:cNvPr>
            <p:cNvSpPr txBox="1"/>
            <p:nvPr/>
          </p:nvSpPr>
          <p:spPr>
            <a:xfrm>
              <a:off x="7561877" y="6334843"/>
              <a:ext cx="37084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>
                  <a:latin typeface="+mj-lt"/>
                  <a:cs typeface="Calibri" panose="020F0502020204030204" pitchFamily="34" charset="0"/>
                </a:rPr>
                <a:t>-10</a:t>
              </a:r>
            </a:p>
          </p:txBody>
        </p:sp>
        <p:sp>
          <p:nvSpPr>
            <p:cNvPr id="263" name="Line 15">
              <a:extLst>
                <a:ext uri="{FF2B5EF4-FFF2-40B4-BE49-F238E27FC236}">
                  <a16:creationId xmlns:a16="http://schemas.microsoft.com/office/drawing/2014/main" id="{C293EE8B-48A9-42AC-B9B3-8764081F52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95700" y="6281877"/>
              <a:ext cx="0" cy="6541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64" name="ZoneTexte 263">
              <a:extLst>
                <a:ext uri="{FF2B5EF4-FFF2-40B4-BE49-F238E27FC236}">
                  <a16:creationId xmlns:a16="http://schemas.microsoft.com/office/drawing/2014/main" id="{4A730EDE-A4EE-4877-8EF4-8C5DE37A1E93}"/>
                </a:ext>
              </a:extLst>
            </p:cNvPr>
            <p:cNvSpPr txBox="1"/>
            <p:nvPr/>
          </p:nvSpPr>
          <p:spPr>
            <a:xfrm>
              <a:off x="8631871" y="6334843"/>
              <a:ext cx="3276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>
                  <a:latin typeface="+mj-lt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265" name="Line 15">
              <a:extLst>
                <a:ext uri="{FF2B5EF4-FFF2-40B4-BE49-F238E27FC236}">
                  <a16:creationId xmlns:a16="http://schemas.microsoft.com/office/drawing/2014/main" id="{321734B6-C1A5-46D4-841E-97645FEA30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03324" y="6281877"/>
              <a:ext cx="0" cy="6541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66" name="ZoneTexte 265">
              <a:extLst>
                <a:ext uri="{FF2B5EF4-FFF2-40B4-BE49-F238E27FC236}">
                  <a16:creationId xmlns:a16="http://schemas.microsoft.com/office/drawing/2014/main" id="{A21BE059-5560-4E28-BA6A-571EEBBEB80A}"/>
                </a:ext>
              </a:extLst>
            </p:cNvPr>
            <p:cNvSpPr txBox="1"/>
            <p:nvPr/>
          </p:nvSpPr>
          <p:spPr>
            <a:xfrm>
              <a:off x="9139495" y="6334843"/>
              <a:ext cx="3276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>
                  <a:latin typeface="+mj-lt"/>
                  <a:cs typeface="Calibri" panose="020F0502020204030204" pitchFamily="34" charset="0"/>
                </a:rPr>
                <a:t>20</a:t>
              </a:r>
            </a:p>
          </p:txBody>
        </p:sp>
        <p:sp>
          <p:nvSpPr>
            <p:cNvPr id="267" name="Line 15">
              <a:extLst>
                <a:ext uri="{FF2B5EF4-FFF2-40B4-BE49-F238E27FC236}">
                  <a16:creationId xmlns:a16="http://schemas.microsoft.com/office/drawing/2014/main" id="{F70DFAE8-6F79-4464-BB0C-D100E3C7D2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24372" y="6281877"/>
              <a:ext cx="0" cy="6541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68" name="ZoneTexte 267">
              <a:extLst>
                <a:ext uri="{FF2B5EF4-FFF2-40B4-BE49-F238E27FC236}">
                  <a16:creationId xmlns:a16="http://schemas.microsoft.com/office/drawing/2014/main" id="{D0EDEDF7-CA99-45BA-8ECA-3FC9EC522DEE}"/>
                </a:ext>
              </a:extLst>
            </p:cNvPr>
            <p:cNvSpPr txBox="1"/>
            <p:nvPr/>
          </p:nvSpPr>
          <p:spPr>
            <a:xfrm>
              <a:off x="9660543" y="6334843"/>
              <a:ext cx="3276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>
                  <a:latin typeface="+mj-lt"/>
                  <a:cs typeface="Calibri" panose="020F0502020204030204" pitchFamily="34" charset="0"/>
                </a:rPr>
                <a:t>30</a:t>
              </a:r>
            </a:p>
          </p:txBody>
        </p:sp>
        <p:sp>
          <p:nvSpPr>
            <p:cNvPr id="269" name="ZoneTexte 268">
              <a:extLst>
                <a:ext uri="{FF2B5EF4-FFF2-40B4-BE49-F238E27FC236}">
                  <a16:creationId xmlns:a16="http://schemas.microsoft.com/office/drawing/2014/main" id="{E7C01900-BAA6-44E1-B7BF-1474E4E8ADC3}"/>
                </a:ext>
              </a:extLst>
            </p:cNvPr>
            <p:cNvSpPr txBox="1"/>
            <p:nvPr/>
          </p:nvSpPr>
          <p:spPr>
            <a:xfrm>
              <a:off x="8134534" y="6334843"/>
              <a:ext cx="2561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>
                  <a:latin typeface="+mj-lt"/>
                  <a:cs typeface="Calibri" panose="020F0502020204030204" pitchFamily="34" charset="0"/>
                </a:rPr>
                <a:t>0</a:t>
              </a:r>
            </a:p>
          </p:txBody>
        </p:sp>
        <p:cxnSp>
          <p:nvCxnSpPr>
            <p:cNvPr id="270" name="Connecteur droit 269">
              <a:extLst>
                <a:ext uri="{FF2B5EF4-FFF2-40B4-BE49-F238E27FC236}">
                  <a16:creationId xmlns:a16="http://schemas.microsoft.com/office/drawing/2014/main" id="{5AAC035A-764C-496E-A4E7-D8DEB56200C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237174" y="6283335"/>
              <a:ext cx="259476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1" name="Freeform 6">
              <a:extLst>
                <a:ext uri="{FF2B5EF4-FFF2-40B4-BE49-F238E27FC236}">
                  <a16:creationId xmlns:a16="http://schemas.microsoft.com/office/drawing/2014/main" id="{8EF13203-4BEF-44D7-A01D-8AB541924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101" y="1880601"/>
              <a:ext cx="1361021" cy="4401439"/>
            </a:xfrm>
            <a:custGeom>
              <a:avLst/>
              <a:gdLst>
                <a:gd name="T0" fmla="*/ 0 w 2593"/>
                <a:gd name="T1" fmla="*/ 0 h 2534"/>
                <a:gd name="T2" fmla="*/ 0 w 2593"/>
                <a:gd name="T3" fmla="*/ 2534 h 2534"/>
                <a:gd name="T4" fmla="*/ 2593 w 2593"/>
                <a:gd name="T5" fmla="*/ 2534 h 2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93" h="2534">
                  <a:moveTo>
                    <a:pt x="0" y="0"/>
                  </a:moveTo>
                  <a:lnTo>
                    <a:pt x="0" y="2534"/>
                  </a:lnTo>
                  <a:lnTo>
                    <a:pt x="2593" y="2534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 dirty="0">
                <a:latin typeface="+mj-lt"/>
                <a:cs typeface="Calibri" panose="020F0502020204030204" pitchFamily="34" charset="0"/>
              </a:endParaRPr>
            </a:p>
          </p:txBody>
        </p:sp>
        <p:cxnSp>
          <p:nvCxnSpPr>
            <p:cNvPr id="272" name="Connecteur droit avec flèche 271">
              <a:extLst>
                <a:ext uri="{FF2B5EF4-FFF2-40B4-BE49-F238E27FC236}">
                  <a16:creationId xmlns:a16="http://schemas.microsoft.com/office/drawing/2014/main" id="{9E003C4B-9EFC-4EAE-8D20-53BB4B078167}"/>
                </a:ext>
              </a:extLst>
            </p:cNvPr>
            <p:cNvCxnSpPr/>
            <p:nvPr/>
          </p:nvCxnSpPr>
          <p:spPr bwMode="auto">
            <a:xfrm>
              <a:off x="8420656" y="6565675"/>
              <a:ext cx="842962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3" name="Connecteur droit avec flèche 272">
              <a:extLst>
                <a:ext uri="{FF2B5EF4-FFF2-40B4-BE49-F238E27FC236}">
                  <a16:creationId xmlns:a16="http://schemas.microsoft.com/office/drawing/2014/main" id="{B4BC5572-1476-4425-B11A-1C5FDF53C6FD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7347665" y="6565675"/>
              <a:ext cx="842962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46" name="ZoneTexte 145">
              <a:extLst>
                <a:ext uri="{FF2B5EF4-FFF2-40B4-BE49-F238E27FC236}">
                  <a16:creationId xmlns:a16="http://schemas.microsoft.com/office/drawing/2014/main" id="{4A07145C-E711-4651-9024-B54453121964}"/>
                </a:ext>
              </a:extLst>
            </p:cNvPr>
            <p:cNvSpPr txBox="1"/>
            <p:nvPr/>
          </p:nvSpPr>
          <p:spPr>
            <a:xfrm>
              <a:off x="6815701" y="1387859"/>
              <a:ext cx="228795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/>
                <a:t>Difference between groups (95% CI)</a:t>
              </a:r>
            </a:p>
            <a:p>
              <a:pPr algn="ctr"/>
              <a:r>
                <a:rPr lang="en-US" sz="1100" b="1"/>
                <a:t>Points (%)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3253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563E29-9EB9-4895-BED7-28CE30B48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71"/>
            <a:ext cx="10679084" cy="1481068"/>
          </a:xfrm>
        </p:spPr>
        <p:txBody>
          <a:bodyPr>
            <a:normAutofit/>
          </a:bodyPr>
          <a:lstStyle/>
          <a:p>
            <a:pPr algn="l"/>
            <a:r>
              <a:rPr lang="fr-FR" dirty="0"/>
              <a:t>NADIA Study: DTG vs DRV/r + TDF + 3TC vs ZDV + 3TC </a:t>
            </a:r>
            <a:br>
              <a:rPr lang="fr-FR" dirty="0"/>
            </a:br>
            <a:r>
              <a:rPr lang="fr-FR" dirty="0"/>
              <a:t>as 2</a:t>
            </a:r>
            <a:r>
              <a:rPr lang="fr-FR" baseline="30000" dirty="0"/>
              <a:t>nd</a:t>
            </a:r>
            <a:r>
              <a:rPr lang="fr-FR" dirty="0"/>
              <a:t> line ART (5)</a:t>
            </a:r>
          </a:p>
        </p:txBody>
      </p:sp>
      <p:sp>
        <p:nvSpPr>
          <p:cNvPr id="126" name="Text Box 3">
            <a:extLst>
              <a:ext uri="{FF2B5EF4-FFF2-40B4-BE49-F238E27FC236}">
                <a16:creationId xmlns:a16="http://schemas.microsoft.com/office/drawing/2014/main" id="{761E1701-3A40-47CF-B9A3-0B249634B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2835" y="6454212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i="1" dirty="0"/>
              <a:t>Paton N. CROI 2021, Abs. 94 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467DB76F-B1C2-45DD-9BEC-48575CEEFB5E}"/>
              </a:ext>
            </a:extLst>
          </p:cNvPr>
          <p:cNvGrpSpPr/>
          <p:nvPr/>
        </p:nvGrpSpPr>
        <p:grpSpPr>
          <a:xfrm>
            <a:off x="1284565" y="1362926"/>
            <a:ext cx="9573657" cy="5421775"/>
            <a:chOff x="1284565" y="1362926"/>
            <a:chExt cx="9573657" cy="5421775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BBCEF864-9876-4398-9CFD-2EB3FFC64170}"/>
                </a:ext>
              </a:extLst>
            </p:cNvPr>
            <p:cNvSpPr txBox="1"/>
            <p:nvPr/>
          </p:nvSpPr>
          <p:spPr>
            <a:xfrm>
              <a:off x="1284565" y="1651056"/>
              <a:ext cx="193869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/>
                <a:t>Presence of K65R/N at baseline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494937D8-6912-48D5-B391-64297739700A}"/>
                </a:ext>
              </a:extLst>
            </p:cNvPr>
            <p:cNvSpPr txBox="1"/>
            <p:nvPr/>
          </p:nvSpPr>
          <p:spPr>
            <a:xfrm>
              <a:off x="1475065" y="1895372"/>
              <a:ext cx="102676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/>
                <a:t>K65R/N absent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D6068800-3C40-4665-8340-51E126EF60EF}"/>
                </a:ext>
              </a:extLst>
            </p:cNvPr>
            <p:cNvSpPr txBox="1"/>
            <p:nvPr/>
          </p:nvSpPr>
          <p:spPr>
            <a:xfrm>
              <a:off x="2541865" y="1810734"/>
              <a:ext cx="791324" cy="41549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050"/>
                <a:t>Tenofovir</a:t>
              </a:r>
              <a:br>
                <a:rPr lang="en-US" sz="1050"/>
              </a:br>
              <a:r>
                <a:rPr lang="en-US" sz="1050"/>
                <a:t>Zidovudine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BFEC6289-BA13-413F-842F-39CC84697EB5}"/>
                </a:ext>
              </a:extLst>
            </p:cNvPr>
            <p:cNvSpPr txBox="1"/>
            <p:nvPr/>
          </p:nvSpPr>
          <p:spPr>
            <a:xfrm>
              <a:off x="3587023" y="1810734"/>
              <a:ext cx="646331" cy="41549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050"/>
                <a:t>102/113</a:t>
              </a:r>
            </a:p>
            <a:p>
              <a:r>
                <a:rPr lang="en-US" sz="1050"/>
                <a:t>93/112</a:t>
              </a:r>
            </a:p>
          </p:txBody>
        </p:sp>
        <p:sp>
          <p:nvSpPr>
            <p:cNvPr id="12" name="Line 15">
              <a:extLst>
                <a:ext uri="{FF2B5EF4-FFF2-40B4-BE49-F238E27FC236}">
                  <a16:creationId xmlns:a16="http://schemas.microsoft.com/office/drawing/2014/main" id="{E673304D-6711-41B9-ABA3-09E02C5245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93732" y="6258936"/>
              <a:ext cx="0" cy="6541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6C2FEF8B-18E0-4C1E-958C-D4D800643A77}"/>
                </a:ext>
              </a:extLst>
            </p:cNvPr>
            <p:cNvSpPr txBox="1"/>
            <p:nvPr/>
          </p:nvSpPr>
          <p:spPr>
            <a:xfrm>
              <a:off x="4733153" y="6311902"/>
              <a:ext cx="32115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>
                  <a:latin typeface="+mj-lt"/>
                  <a:cs typeface="Calibri" panose="020F0502020204030204" pitchFamily="34" charset="0"/>
                </a:rPr>
                <a:t>20</a:t>
              </a:r>
            </a:p>
          </p:txBody>
        </p:sp>
        <p:sp>
          <p:nvSpPr>
            <p:cNvPr id="14" name="Line 15">
              <a:extLst>
                <a:ext uri="{FF2B5EF4-FFF2-40B4-BE49-F238E27FC236}">
                  <a16:creationId xmlns:a16="http://schemas.microsoft.com/office/drawing/2014/main" id="{E783FD9D-D27E-459C-91AB-7D1DA4405B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25810" y="6258936"/>
              <a:ext cx="0" cy="6541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AFAE2E02-1EB2-4A4D-ACB2-0A5707ACB123}"/>
                </a:ext>
              </a:extLst>
            </p:cNvPr>
            <p:cNvSpPr txBox="1"/>
            <p:nvPr/>
          </p:nvSpPr>
          <p:spPr>
            <a:xfrm>
              <a:off x="5165231" y="6311902"/>
              <a:ext cx="32115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>
                  <a:latin typeface="+mj-lt"/>
                  <a:cs typeface="Calibri" panose="020F0502020204030204" pitchFamily="34" charset="0"/>
                </a:rPr>
                <a:t>40</a:t>
              </a:r>
            </a:p>
          </p:txBody>
        </p:sp>
        <p:sp>
          <p:nvSpPr>
            <p:cNvPr id="16" name="Line 15">
              <a:extLst>
                <a:ext uri="{FF2B5EF4-FFF2-40B4-BE49-F238E27FC236}">
                  <a16:creationId xmlns:a16="http://schemas.microsoft.com/office/drawing/2014/main" id="{F7FE85BE-86EC-48E1-912C-C71C82A487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49672" y="6258936"/>
              <a:ext cx="0" cy="6541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53143F8B-AC07-4968-B6C5-0FEB6AC1BE03}"/>
                </a:ext>
              </a:extLst>
            </p:cNvPr>
            <p:cNvSpPr txBox="1"/>
            <p:nvPr/>
          </p:nvSpPr>
          <p:spPr>
            <a:xfrm>
              <a:off x="5589093" y="6311902"/>
              <a:ext cx="32115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>
                  <a:latin typeface="+mj-lt"/>
                  <a:cs typeface="Calibri" panose="020F0502020204030204" pitchFamily="34" charset="0"/>
                </a:rPr>
                <a:t>60</a:t>
              </a:r>
            </a:p>
          </p:txBody>
        </p:sp>
        <p:sp>
          <p:nvSpPr>
            <p:cNvPr id="18" name="Line 15">
              <a:extLst>
                <a:ext uri="{FF2B5EF4-FFF2-40B4-BE49-F238E27FC236}">
                  <a16:creationId xmlns:a16="http://schemas.microsoft.com/office/drawing/2014/main" id="{12394F79-84B1-4DAA-A102-5FB51BE10A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73534" y="6258936"/>
              <a:ext cx="0" cy="6541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DCD91EEA-CDA2-490A-A040-AC098219A528}"/>
                </a:ext>
              </a:extLst>
            </p:cNvPr>
            <p:cNvSpPr txBox="1"/>
            <p:nvPr/>
          </p:nvSpPr>
          <p:spPr>
            <a:xfrm>
              <a:off x="6012955" y="6311902"/>
              <a:ext cx="32115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>
                  <a:latin typeface="+mj-lt"/>
                  <a:cs typeface="Calibri" panose="020F0502020204030204" pitchFamily="34" charset="0"/>
                </a:rPr>
                <a:t>80</a:t>
              </a:r>
            </a:p>
          </p:txBody>
        </p:sp>
        <p:sp>
          <p:nvSpPr>
            <p:cNvPr id="20" name="Line 15">
              <a:extLst>
                <a:ext uri="{FF2B5EF4-FFF2-40B4-BE49-F238E27FC236}">
                  <a16:creationId xmlns:a16="http://schemas.microsoft.com/office/drawing/2014/main" id="{84D3871F-4DF3-48B2-A9CB-263FF9B584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46402" y="6258936"/>
              <a:ext cx="0" cy="6541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1E5623C1-BDC9-4A15-96C9-EDDE252F6FDE}"/>
                </a:ext>
              </a:extLst>
            </p:cNvPr>
            <p:cNvSpPr txBox="1"/>
            <p:nvPr/>
          </p:nvSpPr>
          <p:spPr>
            <a:xfrm>
              <a:off x="6402473" y="6311902"/>
              <a:ext cx="38985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>
                  <a:latin typeface="+mj-lt"/>
                  <a:cs typeface="Calibri" panose="020F0502020204030204" pitchFamily="34" charset="0"/>
                </a:rPr>
                <a:t>100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67B68ABA-E25C-4235-B64B-383184E9356C}"/>
                </a:ext>
              </a:extLst>
            </p:cNvPr>
            <p:cNvSpPr txBox="1"/>
            <p:nvPr/>
          </p:nvSpPr>
          <p:spPr>
            <a:xfrm>
              <a:off x="4334887" y="6311902"/>
              <a:ext cx="25291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>
                  <a:latin typeface="+mj-lt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1D8A8FAB-F960-4CD6-8F37-76B8E05FFE90}"/>
                </a:ext>
              </a:extLst>
            </p:cNvPr>
            <p:cNvSpPr txBox="1"/>
            <p:nvPr/>
          </p:nvSpPr>
          <p:spPr>
            <a:xfrm>
              <a:off x="5501578" y="6464302"/>
              <a:ext cx="28282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>
                  <a:latin typeface="+mj-lt"/>
                  <a:cs typeface="Calibri" panose="020F0502020204030204" pitchFamily="34" charset="0"/>
                </a:rPr>
                <a:t>%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846D63A-597D-4E60-979E-B67EE6F99FDA}"/>
                </a:ext>
              </a:extLst>
            </p:cNvPr>
            <p:cNvSpPr/>
            <p:nvPr/>
          </p:nvSpPr>
          <p:spPr bwMode="auto">
            <a:xfrm>
              <a:off x="4469057" y="2057367"/>
              <a:ext cx="1764658" cy="73148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045DD83-5607-47C5-BA64-C0FD3D67D485}"/>
                </a:ext>
              </a:extLst>
            </p:cNvPr>
            <p:cNvSpPr/>
            <p:nvPr/>
          </p:nvSpPr>
          <p:spPr bwMode="auto">
            <a:xfrm>
              <a:off x="4469056" y="1941569"/>
              <a:ext cx="1926583" cy="73148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Line 15">
              <a:extLst>
                <a:ext uri="{FF2B5EF4-FFF2-40B4-BE49-F238E27FC236}">
                  <a16:creationId xmlns:a16="http://schemas.microsoft.com/office/drawing/2014/main" id="{56E4D266-4FFB-4F69-949C-DEFA39A768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64851" y="6258936"/>
              <a:ext cx="0" cy="6541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B7209D8D-1189-4076-B223-F9BE23E01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851" y="1857660"/>
              <a:ext cx="2135576" cy="4401439"/>
            </a:xfrm>
            <a:custGeom>
              <a:avLst/>
              <a:gdLst>
                <a:gd name="T0" fmla="*/ 0 w 2593"/>
                <a:gd name="T1" fmla="*/ 0 h 2534"/>
                <a:gd name="T2" fmla="*/ 0 w 2593"/>
                <a:gd name="T3" fmla="*/ 2534 h 2534"/>
                <a:gd name="T4" fmla="*/ 2593 w 2593"/>
                <a:gd name="T5" fmla="*/ 2534 h 2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93" h="2534">
                  <a:moveTo>
                    <a:pt x="0" y="0"/>
                  </a:moveTo>
                  <a:lnTo>
                    <a:pt x="0" y="2534"/>
                  </a:lnTo>
                  <a:lnTo>
                    <a:pt x="2593" y="2534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84DD7965-6B43-4A89-8F26-AD0722D6BF31}"/>
                </a:ext>
              </a:extLst>
            </p:cNvPr>
            <p:cNvSpPr txBox="1"/>
            <p:nvPr/>
          </p:nvSpPr>
          <p:spPr>
            <a:xfrm>
              <a:off x="6348074" y="1834376"/>
              <a:ext cx="423398" cy="25391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050"/>
                <a:t>90.3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DB87CA28-0F9C-4FD8-9B40-6323965EA3BC}"/>
                </a:ext>
              </a:extLst>
            </p:cNvPr>
            <p:cNvSpPr txBox="1"/>
            <p:nvPr/>
          </p:nvSpPr>
          <p:spPr>
            <a:xfrm>
              <a:off x="6179494" y="1977868"/>
              <a:ext cx="423398" cy="25391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050"/>
                <a:t>83.0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A63BD217-7A86-4DBB-A791-D9B397E3F645}"/>
                </a:ext>
              </a:extLst>
            </p:cNvPr>
            <p:cNvSpPr txBox="1"/>
            <p:nvPr/>
          </p:nvSpPr>
          <p:spPr>
            <a:xfrm>
              <a:off x="1475065" y="2285442"/>
              <a:ext cx="107594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>
                  <a:solidFill>
                    <a:srgbClr val="FF0000"/>
                  </a:solidFill>
                </a:rPr>
                <a:t>K65R/N present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280E6D8F-C749-4ADB-98E4-CC2CA0186746}"/>
                </a:ext>
              </a:extLst>
            </p:cNvPr>
            <p:cNvSpPr txBox="1"/>
            <p:nvPr/>
          </p:nvSpPr>
          <p:spPr>
            <a:xfrm>
              <a:off x="2541865" y="2200804"/>
              <a:ext cx="791324" cy="41549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050">
                  <a:solidFill>
                    <a:srgbClr val="FF0000"/>
                  </a:solidFill>
                </a:rPr>
                <a:t>Tenofovir</a:t>
              </a:r>
              <a:br>
                <a:rPr lang="en-US" sz="1050">
                  <a:solidFill>
                    <a:srgbClr val="FF0000"/>
                  </a:solidFill>
                </a:rPr>
              </a:br>
              <a:r>
                <a:rPr lang="en-US" sz="1050">
                  <a:solidFill>
                    <a:srgbClr val="FF0000"/>
                  </a:solidFill>
                </a:rPr>
                <a:t>Zidovudine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951674F9-192F-413B-971E-02D1A1F86ECA}"/>
                </a:ext>
              </a:extLst>
            </p:cNvPr>
            <p:cNvSpPr txBox="1"/>
            <p:nvPr/>
          </p:nvSpPr>
          <p:spPr>
            <a:xfrm>
              <a:off x="3587023" y="2200804"/>
              <a:ext cx="646331" cy="41549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050"/>
                <a:t>109/116</a:t>
              </a:r>
            </a:p>
            <a:p>
              <a:r>
                <a:rPr lang="en-US" sz="1050"/>
                <a:t>106/111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7823082-1B32-4CA0-A93F-ABDB3AFAC47C}"/>
                </a:ext>
              </a:extLst>
            </p:cNvPr>
            <p:cNvSpPr/>
            <p:nvPr/>
          </p:nvSpPr>
          <p:spPr bwMode="auto">
            <a:xfrm>
              <a:off x="4469057" y="2447437"/>
              <a:ext cx="2050408" cy="73148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BAE4AE9-2ABC-4C21-AFBB-9034D6D7B649}"/>
                </a:ext>
              </a:extLst>
            </p:cNvPr>
            <p:cNvSpPr/>
            <p:nvPr/>
          </p:nvSpPr>
          <p:spPr bwMode="auto">
            <a:xfrm>
              <a:off x="4469057" y="2331639"/>
              <a:ext cx="2005164" cy="73148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B53FCAA7-C5EC-4F7A-9EB7-CAC73274B4BF}"/>
                </a:ext>
              </a:extLst>
            </p:cNvPr>
            <p:cNvSpPr txBox="1"/>
            <p:nvPr/>
          </p:nvSpPr>
          <p:spPr>
            <a:xfrm>
              <a:off x="6431357" y="2224446"/>
              <a:ext cx="423398" cy="25391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050">
                  <a:solidFill>
                    <a:srgbClr val="FF0000"/>
                  </a:solidFill>
                </a:rPr>
                <a:t>94.0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0784FB52-0251-4520-86C9-EEBAA02314DF}"/>
                </a:ext>
              </a:extLst>
            </p:cNvPr>
            <p:cNvSpPr txBox="1"/>
            <p:nvPr/>
          </p:nvSpPr>
          <p:spPr>
            <a:xfrm>
              <a:off x="6451842" y="2367938"/>
              <a:ext cx="423398" cy="25391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050">
                  <a:solidFill>
                    <a:srgbClr val="FF0000"/>
                  </a:solidFill>
                </a:rPr>
                <a:t>96.0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DE644360-F89A-46FD-960E-A85638BCE5C0}"/>
                </a:ext>
              </a:extLst>
            </p:cNvPr>
            <p:cNvSpPr txBox="1"/>
            <p:nvPr/>
          </p:nvSpPr>
          <p:spPr>
            <a:xfrm>
              <a:off x="1284565" y="2767801"/>
              <a:ext cx="200201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/>
                <a:t>Presence of M184V/I at baseline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987C75D6-2DEA-4106-B016-81A3F04A3094}"/>
                </a:ext>
              </a:extLst>
            </p:cNvPr>
            <p:cNvSpPr txBox="1"/>
            <p:nvPr/>
          </p:nvSpPr>
          <p:spPr>
            <a:xfrm>
              <a:off x="1475065" y="3012117"/>
              <a:ext cx="109008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/>
                <a:t>M184V/I absent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AD226E8C-C9A2-4614-B9AE-4587A15477B9}"/>
                </a:ext>
              </a:extLst>
            </p:cNvPr>
            <p:cNvSpPr txBox="1"/>
            <p:nvPr/>
          </p:nvSpPr>
          <p:spPr>
            <a:xfrm>
              <a:off x="2541865" y="2927479"/>
              <a:ext cx="791324" cy="41549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050"/>
                <a:t>Tenofovir</a:t>
              </a:r>
              <a:br>
                <a:rPr lang="en-US" sz="1050"/>
              </a:br>
              <a:r>
                <a:rPr lang="en-US" sz="1050"/>
                <a:t>Zidovudine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8BE3D2CD-9DA5-4557-980A-0EAEECB1EF29}"/>
                </a:ext>
              </a:extLst>
            </p:cNvPr>
            <p:cNvSpPr txBox="1"/>
            <p:nvPr/>
          </p:nvSpPr>
          <p:spPr>
            <a:xfrm>
              <a:off x="3587023" y="2927479"/>
              <a:ext cx="509659" cy="41549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050"/>
                <a:t>23/28</a:t>
              </a:r>
            </a:p>
            <a:p>
              <a:r>
                <a:rPr lang="en-US" sz="1050"/>
                <a:t>24/33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16387AF-1ADE-4442-BA55-48CD442D49FF}"/>
                </a:ext>
              </a:extLst>
            </p:cNvPr>
            <p:cNvSpPr/>
            <p:nvPr/>
          </p:nvSpPr>
          <p:spPr bwMode="auto">
            <a:xfrm>
              <a:off x="4469056" y="3174112"/>
              <a:ext cx="1538439" cy="73148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9C6838E-3970-4B65-9EF8-D45FF127ABF3}"/>
                </a:ext>
              </a:extLst>
            </p:cNvPr>
            <p:cNvSpPr/>
            <p:nvPr/>
          </p:nvSpPr>
          <p:spPr bwMode="auto">
            <a:xfrm>
              <a:off x="4469056" y="3058314"/>
              <a:ext cx="1752751" cy="73148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5FFC20E5-7D95-481D-859F-1AA60F02077E}"/>
                </a:ext>
              </a:extLst>
            </p:cNvPr>
            <p:cNvSpPr txBox="1"/>
            <p:nvPr/>
          </p:nvSpPr>
          <p:spPr>
            <a:xfrm>
              <a:off x="6158249" y="2951121"/>
              <a:ext cx="423398" cy="25391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050"/>
                <a:t>82.1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324ACE4C-7424-4C43-BB76-EF4442CA130A}"/>
                </a:ext>
              </a:extLst>
            </p:cNvPr>
            <p:cNvSpPr txBox="1"/>
            <p:nvPr/>
          </p:nvSpPr>
          <p:spPr>
            <a:xfrm>
              <a:off x="5945888" y="3094613"/>
              <a:ext cx="428322" cy="25391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050"/>
                <a:t>72.7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D3978208-A076-4DF5-896D-DFF296502FAC}"/>
                </a:ext>
              </a:extLst>
            </p:cNvPr>
            <p:cNvSpPr txBox="1"/>
            <p:nvPr/>
          </p:nvSpPr>
          <p:spPr>
            <a:xfrm>
              <a:off x="1475065" y="3402187"/>
              <a:ext cx="113926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>
                  <a:solidFill>
                    <a:srgbClr val="FF0000"/>
                  </a:solidFill>
                </a:rPr>
                <a:t>M184V/I present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6269CE8B-DFAB-44CA-963C-AF4C63EBA1A4}"/>
                </a:ext>
              </a:extLst>
            </p:cNvPr>
            <p:cNvSpPr txBox="1"/>
            <p:nvPr/>
          </p:nvSpPr>
          <p:spPr>
            <a:xfrm>
              <a:off x="2541865" y="3317549"/>
              <a:ext cx="791324" cy="41549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050">
                  <a:solidFill>
                    <a:srgbClr val="FF0000"/>
                  </a:solidFill>
                </a:rPr>
                <a:t>Tenofovir</a:t>
              </a:r>
              <a:br>
                <a:rPr lang="en-US" sz="1050">
                  <a:solidFill>
                    <a:srgbClr val="FF0000"/>
                  </a:solidFill>
                </a:rPr>
              </a:br>
              <a:r>
                <a:rPr lang="en-US" sz="1050">
                  <a:solidFill>
                    <a:srgbClr val="FF0000"/>
                  </a:solidFill>
                </a:rPr>
                <a:t>Zidovudine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412A11EE-C8AE-4114-ABB4-9F5ACC9D2354}"/>
                </a:ext>
              </a:extLst>
            </p:cNvPr>
            <p:cNvSpPr txBox="1"/>
            <p:nvPr/>
          </p:nvSpPr>
          <p:spPr>
            <a:xfrm>
              <a:off x="3587023" y="3317549"/>
              <a:ext cx="646331" cy="41549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050"/>
                <a:t>188/201</a:t>
              </a:r>
            </a:p>
            <a:p>
              <a:r>
                <a:rPr lang="en-US" sz="1050"/>
                <a:t>175/190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026E8D4-A11D-4950-8B0B-A8751737E56C}"/>
                </a:ext>
              </a:extLst>
            </p:cNvPr>
            <p:cNvSpPr/>
            <p:nvPr/>
          </p:nvSpPr>
          <p:spPr bwMode="auto">
            <a:xfrm>
              <a:off x="4469056" y="3564182"/>
              <a:ext cx="1962301" cy="73148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34F92D0-D505-4B5A-AA7F-92E7301A67FD}"/>
                </a:ext>
              </a:extLst>
            </p:cNvPr>
            <p:cNvSpPr/>
            <p:nvPr/>
          </p:nvSpPr>
          <p:spPr bwMode="auto">
            <a:xfrm>
              <a:off x="4469057" y="3448384"/>
              <a:ext cx="2005164" cy="73148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E1D158EA-5635-4BDE-87E6-A925D07C5661}"/>
                </a:ext>
              </a:extLst>
            </p:cNvPr>
            <p:cNvSpPr txBox="1"/>
            <p:nvPr/>
          </p:nvSpPr>
          <p:spPr>
            <a:xfrm>
              <a:off x="6422778" y="3341191"/>
              <a:ext cx="423398" cy="25391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050">
                  <a:solidFill>
                    <a:srgbClr val="FF0000"/>
                  </a:solidFill>
                </a:rPr>
                <a:t>94.0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3C9F4CC8-217F-4F2C-A5D5-2AD68DC5EEEE}"/>
                </a:ext>
              </a:extLst>
            </p:cNvPr>
            <p:cNvSpPr txBox="1"/>
            <p:nvPr/>
          </p:nvSpPr>
          <p:spPr>
            <a:xfrm>
              <a:off x="6384037" y="3484683"/>
              <a:ext cx="423398" cy="25391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050">
                  <a:solidFill>
                    <a:srgbClr val="FF0000"/>
                  </a:solidFill>
                </a:rPr>
                <a:t>92.0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ABB20B97-4D2F-4A34-929C-E1A394D0AA77}"/>
                </a:ext>
              </a:extLst>
            </p:cNvPr>
            <p:cNvSpPr txBox="1"/>
            <p:nvPr/>
          </p:nvSpPr>
          <p:spPr>
            <a:xfrm>
              <a:off x="1284565" y="3947055"/>
              <a:ext cx="195999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/>
                <a:t>Tenofovir resistance at baseline</a:t>
              </a: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FFA944BE-4793-42C5-B629-6EA9405CEB52}"/>
                </a:ext>
              </a:extLst>
            </p:cNvPr>
            <p:cNvSpPr txBox="1"/>
            <p:nvPr/>
          </p:nvSpPr>
          <p:spPr>
            <a:xfrm>
              <a:off x="1475065" y="4191371"/>
              <a:ext cx="119776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/>
                <a:t>None or Low level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CFA078B6-A40F-408A-A962-0DD2EEACFBD1}"/>
                </a:ext>
              </a:extLst>
            </p:cNvPr>
            <p:cNvSpPr txBox="1"/>
            <p:nvPr/>
          </p:nvSpPr>
          <p:spPr>
            <a:xfrm>
              <a:off x="2541865" y="4106733"/>
              <a:ext cx="791324" cy="41549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050"/>
                <a:t>Tenofovir</a:t>
              </a:r>
              <a:br>
                <a:rPr lang="en-US" sz="1050"/>
              </a:br>
              <a:r>
                <a:rPr lang="en-US" sz="1050"/>
                <a:t>Zidovudine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82F1E425-C133-44CF-9773-888BC32FFEAB}"/>
                </a:ext>
              </a:extLst>
            </p:cNvPr>
            <p:cNvSpPr txBox="1"/>
            <p:nvPr/>
          </p:nvSpPr>
          <p:spPr>
            <a:xfrm>
              <a:off x="3587023" y="4106733"/>
              <a:ext cx="509659" cy="41549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050"/>
                <a:t>85/96</a:t>
              </a:r>
            </a:p>
            <a:p>
              <a:r>
                <a:rPr lang="en-US" sz="1050"/>
                <a:t>76/91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40C8C24-7EF1-4015-BA28-3EE9CB7AF154}"/>
                </a:ext>
              </a:extLst>
            </p:cNvPr>
            <p:cNvSpPr/>
            <p:nvPr/>
          </p:nvSpPr>
          <p:spPr bwMode="auto">
            <a:xfrm>
              <a:off x="4469057" y="4353366"/>
              <a:ext cx="1781326" cy="73148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9F603AD-9A01-4B86-A426-75A9BB2854BC}"/>
                </a:ext>
              </a:extLst>
            </p:cNvPr>
            <p:cNvSpPr/>
            <p:nvPr/>
          </p:nvSpPr>
          <p:spPr bwMode="auto">
            <a:xfrm>
              <a:off x="4469057" y="4237568"/>
              <a:ext cx="1895626" cy="73148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04C1E765-EC6A-4DC0-A062-4CA484484124}"/>
                </a:ext>
              </a:extLst>
            </p:cNvPr>
            <p:cNvSpPr txBox="1"/>
            <p:nvPr/>
          </p:nvSpPr>
          <p:spPr>
            <a:xfrm>
              <a:off x="6314922" y="4130375"/>
              <a:ext cx="423398" cy="25391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050"/>
                <a:t>88.5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706CD68A-113A-4F0D-96A2-EA8B4A3C8B3F}"/>
                </a:ext>
              </a:extLst>
            </p:cNvPr>
            <p:cNvSpPr txBox="1"/>
            <p:nvPr/>
          </p:nvSpPr>
          <p:spPr>
            <a:xfrm>
              <a:off x="6188311" y="4273867"/>
              <a:ext cx="423398" cy="25391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050"/>
                <a:t>83.5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9E449527-FA93-4DAF-AE52-0CB1B6D9703A}"/>
                </a:ext>
              </a:extLst>
            </p:cNvPr>
            <p:cNvSpPr txBox="1"/>
            <p:nvPr/>
          </p:nvSpPr>
          <p:spPr>
            <a:xfrm>
              <a:off x="1475065" y="4501973"/>
              <a:ext cx="1069524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/>
                <a:t>Intermediate or</a:t>
              </a:r>
              <a:br>
                <a:rPr lang="en-US" sz="1050" b="1"/>
              </a:br>
              <a:r>
                <a:rPr lang="en-US" sz="1050" b="1"/>
                <a:t>High level</a:t>
              </a: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26BEF6A4-0B4C-41A0-8C68-587A932775D0}"/>
                </a:ext>
              </a:extLst>
            </p:cNvPr>
            <p:cNvSpPr txBox="1"/>
            <p:nvPr/>
          </p:nvSpPr>
          <p:spPr>
            <a:xfrm>
              <a:off x="2541865" y="4496803"/>
              <a:ext cx="791324" cy="41549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050"/>
                <a:t>Tenofovir</a:t>
              </a:r>
              <a:br>
                <a:rPr lang="en-US" sz="1050"/>
              </a:br>
              <a:r>
                <a:rPr lang="en-US" sz="1050"/>
                <a:t>Zidovudine</a:t>
              </a: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631327AF-FBED-46DD-AF3B-23BC111BDFC8}"/>
                </a:ext>
              </a:extLst>
            </p:cNvPr>
            <p:cNvSpPr txBox="1"/>
            <p:nvPr/>
          </p:nvSpPr>
          <p:spPr>
            <a:xfrm>
              <a:off x="3587023" y="4496803"/>
              <a:ext cx="646331" cy="41549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050"/>
                <a:t>126/133</a:t>
              </a:r>
            </a:p>
            <a:p>
              <a:r>
                <a:rPr lang="en-US" sz="1050"/>
                <a:t>123/132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B92DF88-D81E-4996-B5D7-BDE78B520190}"/>
                </a:ext>
              </a:extLst>
            </p:cNvPr>
            <p:cNvSpPr/>
            <p:nvPr/>
          </p:nvSpPr>
          <p:spPr bwMode="auto">
            <a:xfrm>
              <a:off x="4469056" y="4743436"/>
              <a:ext cx="1995639" cy="73148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3FBA69B-3FBB-4D62-85DE-9D44593A21A0}"/>
                </a:ext>
              </a:extLst>
            </p:cNvPr>
            <p:cNvSpPr/>
            <p:nvPr/>
          </p:nvSpPr>
          <p:spPr bwMode="auto">
            <a:xfrm>
              <a:off x="4469056" y="4627638"/>
              <a:ext cx="2019451" cy="73148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1FD4E3F9-BA31-4048-A1A6-B797116C89B9}"/>
                </a:ext>
              </a:extLst>
            </p:cNvPr>
            <p:cNvSpPr txBox="1"/>
            <p:nvPr/>
          </p:nvSpPr>
          <p:spPr>
            <a:xfrm>
              <a:off x="6429921" y="4520445"/>
              <a:ext cx="428322" cy="25391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050"/>
                <a:t>94.7</a:t>
              </a: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A23C1B84-C0F3-4766-9639-331EE559CECE}"/>
                </a:ext>
              </a:extLst>
            </p:cNvPr>
            <p:cNvSpPr txBox="1"/>
            <p:nvPr/>
          </p:nvSpPr>
          <p:spPr>
            <a:xfrm>
              <a:off x="6411264" y="4663937"/>
              <a:ext cx="423398" cy="25391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050"/>
                <a:t>93.2</a:t>
              </a: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1A5BD190-6690-4CB9-B47C-E96F4628CAE8}"/>
                </a:ext>
              </a:extLst>
            </p:cNvPr>
            <p:cNvSpPr txBox="1"/>
            <p:nvPr/>
          </p:nvSpPr>
          <p:spPr>
            <a:xfrm>
              <a:off x="1284565" y="5168294"/>
              <a:ext cx="204468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/>
                <a:t>Zidovudine resistance at baseline</a:t>
              </a:r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E5ADD04A-3163-48E6-B2D2-092A5A1DE7F8}"/>
                </a:ext>
              </a:extLst>
            </p:cNvPr>
            <p:cNvSpPr txBox="1"/>
            <p:nvPr/>
          </p:nvSpPr>
          <p:spPr>
            <a:xfrm>
              <a:off x="1475065" y="5412610"/>
              <a:ext cx="119776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/>
                <a:t>None or Low level</a:t>
              </a:r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314CA0E1-3CFE-42FC-915F-73ED03CA6C0F}"/>
                </a:ext>
              </a:extLst>
            </p:cNvPr>
            <p:cNvSpPr txBox="1"/>
            <p:nvPr/>
          </p:nvSpPr>
          <p:spPr>
            <a:xfrm>
              <a:off x="2541865" y="5327972"/>
              <a:ext cx="791324" cy="41549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050"/>
                <a:t>Tenofovir</a:t>
              </a:r>
              <a:br>
                <a:rPr lang="en-US" sz="1050"/>
              </a:br>
              <a:r>
                <a:rPr lang="en-US" sz="1050"/>
                <a:t>Zidovudine</a:t>
              </a:r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9E63CB26-29A8-4B8B-B6D5-8A9F6919625F}"/>
                </a:ext>
              </a:extLst>
            </p:cNvPr>
            <p:cNvSpPr txBox="1"/>
            <p:nvPr/>
          </p:nvSpPr>
          <p:spPr>
            <a:xfrm>
              <a:off x="3587023" y="5327972"/>
              <a:ext cx="659155" cy="41549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050"/>
                <a:t>171/187</a:t>
              </a:r>
            </a:p>
            <a:p>
              <a:r>
                <a:rPr lang="en-US" sz="1050"/>
                <a:t>162/181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A602B42-FD66-42B8-ABDE-7AB57552DDC0}"/>
                </a:ext>
              </a:extLst>
            </p:cNvPr>
            <p:cNvSpPr/>
            <p:nvPr/>
          </p:nvSpPr>
          <p:spPr bwMode="auto">
            <a:xfrm>
              <a:off x="4469056" y="5574605"/>
              <a:ext cx="1907533" cy="73148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CAF5DA2-707D-4653-8EF2-F13F03B1AE6A}"/>
                </a:ext>
              </a:extLst>
            </p:cNvPr>
            <p:cNvSpPr/>
            <p:nvPr/>
          </p:nvSpPr>
          <p:spPr bwMode="auto">
            <a:xfrm>
              <a:off x="4469056" y="5458807"/>
              <a:ext cx="1945633" cy="73148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7B3D8504-27C4-4EFD-B830-23BD26E49C55}"/>
                </a:ext>
              </a:extLst>
            </p:cNvPr>
            <p:cNvSpPr txBox="1"/>
            <p:nvPr/>
          </p:nvSpPr>
          <p:spPr>
            <a:xfrm>
              <a:off x="6364683" y="5351614"/>
              <a:ext cx="428322" cy="25391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050"/>
                <a:t>91.4</a:t>
              </a:r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4C036472-3333-4E5B-BAB2-FD2D03109321}"/>
                </a:ext>
              </a:extLst>
            </p:cNvPr>
            <p:cNvSpPr txBox="1"/>
            <p:nvPr/>
          </p:nvSpPr>
          <p:spPr>
            <a:xfrm>
              <a:off x="6329988" y="5495106"/>
              <a:ext cx="423398" cy="25391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050"/>
                <a:t>89.5</a:t>
              </a:r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1A94071B-AC09-4D78-AA6B-E92781A31002}"/>
                </a:ext>
              </a:extLst>
            </p:cNvPr>
            <p:cNvSpPr txBox="1"/>
            <p:nvPr/>
          </p:nvSpPr>
          <p:spPr>
            <a:xfrm>
              <a:off x="1475065" y="5747278"/>
              <a:ext cx="1069524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/>
                <a:t>Intermediate or</a:t>
              </a:r>
              <a:br>
                <a:rPr lang="en-US" sz="1050" b="1"/>
              </a:br>
              <a:r>
                <a:rPr lang="en-US" sz="1050" b="1"/>
                <a:t>High level</a:t>
              </a:r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62D1A17B-7745-4703-A26A-A7EBD093393D}"/>
                </a:ext>
              </a:extLst>
            </p:cNvPr>
            <p:cNvSpPr txBox="1"/>
            <p:nvPr/>
          </p:nvSpPr>
          <p:spPr>
            <a:xfrm>
              <a:off x="2541865" y="5718042"/>
              <a:ext cx="791324" cy="41549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050"/>
                <a:t>Tenofovir</a:t>
              </a:r>
              <a:br>
                <a:rPr lang="en-US" sz="1050"/>
              </a:br>
              <a:r>
                <a:rPr lang="en-US" sz="1050"/>
                <a:t>Zidovudine</a:t>
              </a:r>
            </a:p>
          </p:txBody>
        </p: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C56C9397-101D-452A-BA22-64C51005986C}"/>
                </a:ext>
              </a:extLst>
            </p:cNvPr>
            <p:cNvSpPr txBox="1"/>
            <p:nvPr/>
          </p:nvSpPr>
          <p:spPr>
            <a:xfrm>
              <a:off x="3587023" y="5718042"/>
              <a:ext cx="509659" cy="41549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050"/>
                <a:t>39/41</a:t>
              </a:r>
            </a:p>
            <a:p>
              <a:r>
                <a:rPr lang="en-US" sz="1050"/>
                <a:t>37/42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E3661FC-EDBA-4FD9-869F-F3AB74DEDA87}"/>
                </a:ext>
              </a:extLst>
            </p:cNvPr>
            <p:cNvSpPr/>
            <p:nvPr/>
          </p:nvSpPr>
          <p:spPr bwMode="auto">
            <a:xfrm>
              <a:off x="4469057" y="5964675"/>
              <a:ext cx="1876576" cy="73148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7881F0A-6391-43A2-A8EA-602DE8170D63}"/>
                </a:ext>
              </a:extLst>
            </p:cNvPr>
            <p:cNvSpPr/>
            <p:nvPr/>
          </p:nvSpPr>
          <p:spPr bwMode="auto">
            <a:xfrm>
              <a:off x="4469056" y="5848877"/>
              <a:ext cx="2019451" cy="73148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F20E0A9F-7DB7-4F80-9B8C-9433AD37655F}"/>
                </a:ext>
              </a:extLst>
            </p:cNvPr>
            <p:cNvSpPr txBox="1"/>
            <p:nvPr/>
          </p:nvSpPr>
          <p:spPr>
            <a:xfrm>
              <a:off x="6449521" y="5741684"/>
              <a:ext cx="423398" cy="25391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050"/>
                <a:t>95.1</a:t>
              </a:r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A8D91BC2-F539-4335-A9B8-6F5ACFA794B4}"/>
                </a:ext>
              </a:extLst>
            </p:cNvPr>
            <p:cNvSpPr txBox="1"/>
            <p:nvPr/>
          </p:nvSpPr>
          <p:spPr>
            <a:xfrm>
              <a:off x="6295229" y="5885176"/>
              <a:ext cx="423398" cy="25391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050"/>
                <a:t>88.1</a:t>
              </a:r>
            </a:p>
          </p:txBody>
        </p:sp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id="{0736FC61-8159-49E2-ABCE-2EE80D11B82E}"/>
                </a:ext>
              </a:extLst>
            </p:cNvPr>
            <p:cNvSpPr txBox="1"/>
            <p:nvPr/>
          </p:nvSpPr>
          <p:spPr>
            <a:xfrm>
              <a:off x="7227970" y="6553869"/>
              <a:ext cx="1027845" cy="2308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900"/>
                <a:t>Zidovudine better</a:t>
              </a:r>
            </a:p>
          </p:txBody>
        </p: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A4DD72BA-3879-48DE-BDFA-5459AE36221A}"/>
                </a:ext>
              </a:extLst>
            </p:cNvPr>
            <p:cNvSpPr txBox="1"/>
            <p:nvPr/>
          </p:nvSpPr>
          <p:spPr>
            <a:xfrm>
              <a:off x="8325657" y="6553869"/>
              <a:ext cx="992579" cy="2308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900"/>
                <a:t>Tenofovir better</a:t>
              </a:r>
            </a:p>
          </p:txBody>
        </p:sp>
        <p:cxnSp>
          <p:nvCxnSpPr>
            <p:cNvPr id="84" name="Connecteur droit 83">
              <a:extLst>
                <a:ext uri="{FF2B5EF4-FFF2-40B4-BE49-F238E27FC236}">
                  <a16:creationId xmlns:a16="http://schemas.microsoft.com/office/drawing/2014/main" id="{52FDC584-B6B6-463C-B089-44F4C696A6E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67700" y="1922912"/>
              <a:ext cx="0" cy="440143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5" name="Line 15">
              <a:extLst>
                <a:ext uri="{FF2B5EF4-FFF2-40B4-BE49-F238E27FC236}">
                  <a16:creationId xmlns:a16="http://schemas.microsoft.com/office/drawing/2014/main" id="{60F6985D-A57D-486D-B984-02FDFE2F03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32154" y="6258936"/>
              <a:ext cx="0" cy="6541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86" name="ZoneTexte 85">
              <a:extLst>
                <a:ext uri="{FF2B5EF4-FFF2-40B4-BE49-F238E27FC236}">
                  <a16:creationId xmlns:a16="http://schemas.microsoft.com/office/drawing/2014/main" id="{2C826A74-54AF-46DE-B6A9-EB0DED4147E0}"/>
                </a:ext>
              </a:extLst>
            </p:cNvPr>
            <p:cNvSpPr txBox="1"/>
            <p:nvPr/>
          </p:nvSpPr>
          <p:spPr>
            <a:xfrm>
              <a:off x="7038270" y="6311902"/>
              <a:ext cx="3877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>
                  <a:latin typeface="+mj-lt"/>
                  <a:cs typeface="Calibri" panose="020F0502020204030204" pitchFamily="34" charset="0"/>
                </a:rPr>
                <a:t>-20</a:t>
              </a:r>
            </a:p>
          </p:txBody>
        </p:sp>
        <p:sp>
          <p:nvSpPr>
            <p:cNvPr id="87" name="Line 15">
              <a:extLst>
                <a:ext uri="{FF2B5EF4-FFF2-40B4-BE49-F238E27FC236}">
                  <a16:creationId xmlns:a16="http://schemas.microsoft.com/office/drawing/2014/main" id="{43552B42-0FE7-4387-8F37-EE67691682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47537" y="6258936"/>
              <a:ext cx="0" cy="6541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88" name="ZoneTexte 87">
              <a:extLst>
                <a:ext uri="{FF2B5EF4-FFF2-40B4-BE49-F238E27FC236}">
                  <a16:creationId xmlns:a16="http://schemas.microsoft.com/office/drawing/2014/main" id="{8AF5ECF5-D773-4732-BD6A-63B68900C1F3}"/>
                </a:ext>
              </a:extLst>
            </p:cNvPr>
            <p:cNvSpPr txBox="1"/>
            <p:nvPr/>
          </p:nvSpPr>
          <p:spPr>
            <a:xfrm>
              <a:off x="7553653" y="6311902"/>
              <a:ext cx="3877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>
                  <a:latin typeface="+mj-lt"/>
                  <a:cs typeface="Calibri" panose="020F0502020204030204" pitchFamily="34" charset="0"/>
                </a:rPr>
                <a:t>-10</a:t>
              </a:r>
            </a:p>
          </p:txBody>
        </p:sp>
        <p:sp>
          <p:nvSpPr>
            <p:cNvPr id="89" name="Line 15">
              <a:extLst>
                <a:ext uri="{FF2B5EF4-FFF2-40B4-BE49-F238E27FC236}">
                  <a16:creationId xmlns:a16="http://schemas.microsoft.com/office/drawing/2014/main" id="{30518EBA-D673-495D-8B04-66EC89BDD1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95938" y="6258936"/>
              <a:ext cx="0" cy="6541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8E4CF7E0-04E9-49B4-8003-10EA572517DA}"/>
                </a:ext>
              </a:extLst>
            </p:cNvPr>
            <p:cNvSpPr txBox="1"/>
            <p:nvPr/>
          </p:nvSpPr>
          <p:spPr>
            <a:xfrm>
              <a:off x="8625610" y="6311902"/>
              <a:ext cx="3406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>
                  <a:latin typeface="+mj-lt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91" name="Line 15">
              <a:extLst>
                <a:ext uri="{FF2B5EF4-FFF2-40B4-BE49-F238E27FC236}">
                  <a16:creationId xmlns:a16="http://schemas.microsoft.com/office/drawing/2014/main" id="{489E0410-D62D-478A-ABD3-7E5C27732D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03562" y="6258936"/>
              <a:ext cx="0" cy="6541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CCD3B56C-C385-4EEE-9D21-91C9DB26DA62}"/>
                </a:ext>
              </a:extLst>
            </p:cNvPr>
            <p:cNvSpPr txBox="1"/>
            <p:nvPr/>
          </p:nvSpPr>
          <p:spPr>
            <a:xfrm>
              <a:off x="9133234" y="6311902"/>
              <a:ext cx="3406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>
                  <a:latin typeface="+mj-lt"/>
                  <a:cs typeface="Calibri" panose="020F0502020204030204" pitchFamily="34" charset="0"/>
                </a:rPr>
                <a:t>20</a:t>
              </a:r>
            </a:p>
          </p:txBody>
        </p:sp>
        <p:sp>
          <p:nvSpPr>
            <p:cNvPr id="93" name="Line 15">
              <a:extLst>
                <a:ext uri="{FF2B5EF4-FFF2-40B4-BE49-F238E27FC236}">
                  <a16:creationId xmlns:a16="http://schemas.microsoft.com/office/drawing/2014/main" id="{4231F42F-4E35-421C-A664-FBEA716BE7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24610" y="6258936"/>
              <a:ext cx="0" cy="6541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94" name="ZoneTexte 93">
              <a:extLst>
                <a:ext uri="{FF2B5EF4-FFF2-40B4-BE49-F238E27FC236}">
                  <a16:creationId xmlns:a16="http://schemas.microsoft.com/office/drawing/2014/main" id="{655DE2AD-B7F7-42C0-B162-2BC896386BEB}"/>
                </a:ext>
              </a:extLst>
            </p:cNvPr>
            <p:cNvSpPr txBox="1"/>
            <p:nvPr/>
          </p:nvSpPr>
          <p:spPr>
            <a:xfrm>
              <a:off x="9654282" y="6311902"/>
              <a:ext cx="3406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>
                  <a:latin typeface="+mj-lt"/>
                  <a:cs typeface="Calibri" panose="020F0502020204030204" pitchFamily="34" charset="0"/>
                </a:rPr>
                <a:t>30</a:t>
              </a:r>
            </a:p>
          </p:txBody>
        </p:sp>
        <p:sp>
          <p:nvSpPr>
            <p:cNvPr id="95" name="ZoneTexte 94">
              <a:extLst>
                <a:ext uri="{FF2B5EF4-FFF2-40B4-BE49-F238E27FC236}">
                  <a16:creationId xmlns:a16="http://schemas.microsoft.com/office/drawing/2014/main" id="{7E1A38F6-AFA1-433F-81C7-147A6F4B429B}"/>
                </a:ext>
              </a:extLst>
            </p:cNvPr>
            <p:cNvSpPr txBox="1"/>
            <p:nvPr/>
          </p:nvSpPr>
          <p:spPr>
            <a:xfrm>
              <a:off x="8131522" y="6311902"/>
              <a:ext cx="2626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>
                  <a:latin typeface="+mj-lt"/>
                  <a:cs typeface="Calibri" panose="020F0502020204030204" pitchFamily="34" charset="0"/>
                </a:rPr>
                <a:t>0</a:t>
              </a:r>
            </a:p>
          </p:txBody>
        </p:sp>
        <p:cxnSp>
          <p:nvCxnSpPr>
            <p:cNvPr id="96" name="Connecteur droit 95">
              <a:extLst>
                <a:ext uri="{FF2B5EF4-FFF2-40B4-BE49-F238E27FC236}">
                  <a16:creationId xmlns:a16="http://schemas.microsoft.com/office/drawing/2014/main" id="{FB1FFB61-7095-43B7-84CA-F905FAF1596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237412" y="6260394"/>
              <a:ext cx="259476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Connecteur droit avec flèche 96">
              <a:extLst>
                <a:ext uri="{FF2B5EF4-FFF2-40B4-BE49-F238E27FC236}">
                  <a16:creationId xmlns:a16="http://schemas.microsoft.com/office/drawing/2014/main" id="{3FCEB221-6B34-4FB1-BF69-54DC056A3A37}"/>
                </a:ext>
              </a:extLst>
            </p:cNvPr>
            <p:cNvCxnSpPr/>
            <p:nvPr/>
          </p:nvCxnSpPr>
          <p:spPr bwMode="auto">
            <a:xfrm>
              <a:off x="8420894" y="6542734"/>
              <a:ext cx="842962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8" name="Connecteur droit avec flèche 97">
              <a:extLst>
                <a:ext uri="{FF2B5EF4-FFF2-40B4-BE49-F238E27FC236}">
                  <a16:creationId xmlns:a16="http://schemas.microsoft.com/office/drawing/2014/main" id="{98356895-7831-4417-BEA6-EFB07314E7F6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7347903" y="6542734"/>
              <a:ext cx="842962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99" name="ZoneTexte 98">
              <a:extLst>
                <a:ext uri="{FF2B5EF4-FFF2-40B4-BE49-F238E27FC236}">
                  <a16:creationId xmlns:a16="http://schemas.microsoft.com/office/drawing/2014/main" id="{B920543A-C26A-4A2E-95FF-DDC26E08E3BD}"/>
                </a:ext>
              </a:extLst>
            </p:cNvPr>
            <p:cNvSpPr txBox="1"/>
            <p:nvPr/>
          </p:nvSpPr>
          <p:spPr>
            <a:xfrm>
              <a:off x="9556930" y="2103606"/>
              <a:ext cx="1262013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200"/>
                <a:t>7.2 (-1.6 to 16.1) </a:t>
              </a:r>
            </a:p>
          </p:txBody>
        </p:sp>
        <p:cxnSp>
          <p:nvCxnSpPr>
            <p:cNvPr id="100" name="Connecteur droit 99">
              <a:extLst>
                <a:ext uri="{FF2B5EF4-FFF2-40B4-BE49-F238E27FC236}">
                  <a16:creationId xmlns:a16="http://schemas.microsoft.com/office/drawing/2014/main" id="{F60C2FA0-55A4-4ADB-87BA-C040DDA7C61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174341" y="2271463"/>
              <a:ext cx="92711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1" name="Ellipse 100">
              <a:extLst>
                <a:ext uri="{FF2B5EF4-FFF2-40B4-BE49-F238E27FC236}">
                  <a16:creationId xmlns:a16="http://schemas.microsoft.com/office/drawing/2014/main" id="{3B3AD52E-8EB5-4785-AE1B-98AF451BA036}"/>
                </a:ext>
              </a:extLst>
            </p:cNvPr>
            <p:cNvSpPr/>
            <p:nvPr/>
          </p:nvSpPr>
          <p:spPr bwMode="auto">
            <a:xfrm>
              <a:off x="8602331" y="2245840"/>
              <a:ext cx="45719" cy="4571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2" name="Ellipse 101">
              <a:extLst>
                <a:ext uri="{FF2B5EF4-FFF2-40B4-BE49-F238E27FC236}">
                  <a16:creationId xmlns:a16="http://schemas.microsoft.com/office/drawing/2014/main" id="{AEFAB435-760F-419A-BDBE-C2D2A6270FB1}"/>
                </a:ext>
              </a:extLst>
            </p:cNvPr>
            <p:cNvSpPr/>
            <p:nvPr/>
          </p:nvSpPr>
          <p:spPr bwMode="auto">
            <a:xfrm>
              <a:off x="8126081" y="2788765"/>
              <a:ext cx="45719" cy="4571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Ellipse 102">
              <a:extLst>
                <a:ext uri="{FF2B5EF4-FFF2-40B4-BE49-F238E27FC236}">
                  <a16:creationId xmlns:a16="http://schemas.microsoft.com/office/drawing/2014/main" id="{8C88E840-1658-46FD-8AD8-17BF3947A7EE}"/>
                </a:ext>
              </a:extLst>
            </p:cNvPr>
            <p:cNvSpPr/>
            <p:nvPr/>
          </p:nvSpPr>
          <p:spPr bwMode="auto">
            <a:xfrm>
              <a:off x="8719806" y="3334865"/>
              <a:ext cx="45719" cy="4571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4" name="Ellipse 103">
              <a:extLst>
                <a:ext uri="{FF2B5EF4-FFF2-40B4-BE49-F238E27FC236}">
                  <a16:creationId xmlns:a16="http://schemas.microsoft.com/office/drawing/2014/main" id="{F43D306E-FB0A-4D5E-8E3D-CA23C0B65240}"/>
                </a:ext>
              </a:extLst>
            </p:cNvPr>
            <p:cNvSpPr/>
            <p:nvPr/>
          </p:nvSpPr>
          <p:spPr bwMode="auto">
            <a:xfrm>
              <a:off x="8329281" y="3877790"/>
              <a:ext cx="45719" cy="4571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5" name="Ellipse 104">
              <a:extLst>
                <a:ext uri="{FF2B5EF4-FFF2-40B4-BE49-F238E27FC236}">
                  <a16:creationId xmlns:a16="http://schemas.microsoft.com/office/drawing/2014/main" id="{E9F6BCE1-6D19-4ECB-BC6E-32130839B41D}"/>
                </a:ext>
              </a:extLst>
            </p:cNvPr>
            <p:cNvSpPr/>
            <p:nvPr/>
          </p:nvSpPr>
          <p:spPr bwMode="auto">
            <a:xfrm>
              <a:off x="8494381" y="4423890"/>
              <a:ext cx="45719" cy="4571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Ellipse 105">
              <a:extLst>
                <a:ext uri="{FF2B5EF4-FFF2-40B4-BE49-F238E27FC236}">
                  <a16:creationId xmlns:a16="http://schemas.microsoft.com/office/drawing/2014/main" id="{A35494FF-C850-4985-B08E-079D3B826539}"/>
                </a:ext>
              </a:extLst>
            </p:cNvPr>
            <p:cNvSpPr/>
            <p:nvPr/>
          </p:nvSpPr>
          <p:spPr bwMode="auto">
            <a:xfrm>
              <a:off x="8307056" y="4963640"/>
              <a:ext cx="45719" cy="4571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Ellipse 106">
              <a:extLst>
                <a:ext uri="{FF2B5EF4-FFF2-40B4-BE49-F238E27FC236}">
                  <a16:creationId xmlns:a16="http://schemas.microsoft.com/office/drawing/2014/main" id="{D283009C-1A60-4D0F-BF33-99AF87593833}"/>
                </a:ext>
              </a:extLst>
            </p:cNvPr>
            <p:cNvSpPr/>
            <p:nvPr/>
          </p:nvSpPr>
          <p:spPr bwMode="auto">
            <a:xfrm>
              <a:off x="8329281" y="5519265"/>
              <a:ext cx="45719" cy="4571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Ellipse 107">
              <a:extLst>
                <a:ext uri="{FF2B5EF4-FFF2-40B4-BE49-F238E27FC236}">
                  <a16:creationId xmlns:a16="http://schemas.microsoft.com/office/drawing/2014/main" id="{B21FB453-F712-4DC7-9EC7-99FFDD70A450}"/>
                </a:ext>
              </a:extLst>
            </p:cNvPr>
            <p:cNvSpPr/>
            <p:nvPr/>
          </p:nvSpPr>
          <p:spPr bwMode="auto">
            <a:xfrm>
              <a:off x="8589631" y="6059015"/>
              <a:ext cx="45719" cy="4571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cxnSp>
          <p:nvCxnSpPr>
            <p:cNvPr id="109" name="Connecteur droit 108">
              <a:extLst>
                <a:ext uri="{FF2B5EF4-FFF2-40B4-BE49-F238E27FC236}">
                  <a16:creationId xmlns:a16="http://schemas.microsoft.com/office/drawing/2014/main" id="{AC7BC2CD-1A2F-45DB-9E0E-D35E25AD727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872716" y="2817563"/>
              <a:ext cx="61596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Connecteur droit 109">
              <a:extLst>
                <a:ext uri="{FF2B5EF4-FFF2-40B4-BE49-F238E27FC236}">
                  <a16:creationId xmlns:a16="http://schemas.microsoft.com/office/drawing/2014/main" id="{1442A1A0-5924-45B3-956F-D61C147F1C9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66341" y="3360488"/>
              <a:ext cx="215584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Connecteur droit 110">
              <a:extLst>
                <a:ext uri="{FF2B5EF4-FFF2-40B4-BE49-F238E27FC236}">
                  <a16:creationId xmlns:a16="http://schemas.microsoft.com/office/drawing/2014/main" id="{18083665-5D5C-4070-8F89-A5AE48CA8A9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060041" y="3903413"/>
              <a:ext cx="54294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Connecteur droit 111">
              <a:extLst>
                <a:ext uri="{FF2B5EF4-FFF2-40B4-BE49-F238E27FC236}">
                  <a16:creationId xmlns:a16="http://schemas.microsoft.com/office/drawing/2014/main" id="{D2C556BE-90CA-4381-A1A5-1A64BC03342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002891" y="4446338"/>
              <a:ext cx="103189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Connecteur droit 112">
              <a:extLst>
                <a:ext uri="{FF2B5EF4-FFF2-40B4-BE49-F238E27FC236}">
                  <a16:creationId xmlns:a16="http://schemas.microsoft.com/office/drawing/2014/main" id="{6347C662-620E-4E43-95C5-0F0CD5F0561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034641" y="4989263"/>
              <a:ext cx="60644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Connecteur droit 113">
              <a:extLst>
                <a:ext uri="{FF2B5EF4-FFF2-40B4-BE49-F238E27FC236}">
                  <a16:creationId xmlns:a16="http://schemas.microsoft.com/office/drawing/2014/main" id="{FF3DD637-A5BF-4AC9-BC6A-38111A55B4A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044166" y="5544888"/>
              <a:ext cx="62866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Connecteur droit 114">
              <a:extLst>
                <a:ext uri="{FF2B5EF4-FFF2-40B4-BE49-F238E27FC236}">
                  <a16:creationId xmlns:a16="http://schemas.microsoft.com/office/drawing/2014/main" id="{E133DF9C-FD67-4053-97B3-A1F8A6F48B5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006066" y="6084638"/>
              <a:ext cx="122874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6" name="ZoneTexte 115">
              <a:extLst>
                <a:ext uri="{FF2B5EF4-FFF2-40B4-BE49-F238E27FC236}">
                  <a16:creationId xmlns:a16="http://schemas.microsoft.com/office/drawing/2014/main" id="{D25C510E-111C-4FC9-9B7C-32756A43E4BF}"/>
                </a:ext>
              </a:extLst>
            </p:cNvPr>
            <p:cNvSpPr txBox="1"/>
            <p:nvPr/>
          </p:nvSpPr>
          <p:spPr>
            <a:xfrm>
              <a:off x="9572963" y="2646530"/>
              <a:ext cx="1229953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200"/>
                <a:t>-2.0 (-7.3 to 4.3) </a:t>
              </a:r>
            </a:p>
          </p:txBody>
        </p:sp>
        <p:sp>
          <p:nvSpPr>
            <p:cNvPr id="117" name="ZoneTexte 116">
              <a:extLst>
                <a:ext uri="{FF2B5EF4-FFF2-40B4-BE49-F238E27FC236}">
                  <a16:creationId xmlns:a16="http://schemas.microsoft.com/office/drawing/2014/main" id="{0C3BEF16-8776-4151-BB4E-5D4BD738819E}"/>
                </a:ext>
              </a:extLst>
            </p:cNvPr>
            <p:cNvSpPr txBox="1"/>
            <p:nvPr/>
          </p:nvSpPr>
          <p:spPr>
            <a:xfrm>
              <a:off x="9517662" y="3055067"/>
              <a:ext cx="1340560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200"/>
                <a:t>9.4 (-11.4 to 30.2) </a:t>
              </a:r>
            </a:p>
          </p:txBody>
        </p:sp>
        <p:sp>
          <p:nvSpPr>
            <p:cNvPr id="118" name="ZoneTexte 117">
              <a:extLst>
                <a:ext uri="{FF2B5EF4-FFF2-40B4-BE49-F238E27FC236}">
                  <a16:creationId xmlns:a16="http://schemas.microsoft.com/office/drawing/2014/main" id="{86036F89-1BE6-4269-8CA1-D03C1673288B}"/>
                </a:ext>
              </a:extLst>
            </p:cNvPr>
            <p:cNvSpPr txBox="1"/>
            <p:nvPr/>
          </p:nvSpPr>
          <p:spPr>
            <a:xfrm>
              <a:off x="9596209" y="3696487"/>
              <a:ext cx="1183466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200"/>
                <a:t>2.0 (-3.7 to 6.5) </a:t>
              </a:r>
            </a:p>
          </p:txBody>
        </p:sp>
        <p:sp>
          <p:nvSpPr>
            <p:cNvPr id="119" name="ZoneTexte 118">
              <a:extLst>
                <a:ext uri="{FF2B5EF4-FFF2-40B4-BE49-F238E27FC236}">
                  <a16:creationId xmlns:a16="http://schemas.microsoft.com/office/drawing/2014/main" id="{FBC892C2-2B72-4473-9770-D77D25E45C0C}"/>
                </a:ext>
              </a:extLst>
            </p:cNvPr>
            <p:cNvSpPr txBox="1"/>
            <p:nvPr/>
          </p:nvSpPr>
          <p:spPr>
            <a:xfrm>
              <a:off x="9556935" y="4245234"/>
              <a:ext cx="1262013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200"/>
                <a:t>5.0 (-4.9 to 15.0) </a:t>
              </a:r>
            </a:p>
          </p:txBody>
        </p:sp>
        <p:sp>
          <p:nvSpPr>
            <p:cNvPr id="120" name="ZoneTexte 119">
              <a:extLst>
                <a:ext uri="{FF2B5EF4-FFF2-40B4-BE49-F238E27FC236}">
                  <a16:creationId xmlns:a16="http://schemas.microsoft.com/office/drawing/2014/main" id="{3853640B-E37B-401B-AFFC-92F7E4DEE0AE}"/>
                </a:ext>
              </a:extLst>
            </p:cNvPr>
            <p:cNvSpPr txBox="1"/>
            <p:nvPr/>
          </p:nvSpPr>
          <p:spPr>
            <a:xfrm>
              <a:off x="9596209" y="4735180"/>
              <a:ext cx="1183466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200"/>
                <a:t>1.5 (-4.2 to 7.3) </a:t>
              </a:r>
            </a:p>
          </p:txBody>
        </p:sp>
        <p:sp>
          <p:nvSpPr>
            <p:cNvPr id="121" name="ZoneTexte 120">
              <a:extLst>
                <a:ext uri="{FF2B5EF4-FFF2-40B4-BE49-F238E27FC236}">
                  <a16:creationId xmlns:a16="http://schemas.microsoft.com/office/drawing/2014/main" id="{14D97FD1-07ED-4AB4-AC2A-369A1D6D0157}"/>
                </a:ext>
              </a:extLst>
            </p:cNvPr>
            <p:cNvSpPr txBox="1"/>
            <p:nvPr/>
          </p:nvSpPr>
          <p:spPr>
            <a:xfrm>
              <a:off x="9596209" y="5333571"/>
              <a:ext cx="1183466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200"/>
                <a:t>1.9 (-4.1 to 7.9) </a:t>
              </a:r>
            </a:p>
          </p:txBody>
        </p:sp>
        <p:sp>
          <p:nvSpPr>
            <p:cNvPr id="122" name="ZoneTexte 121">
              <a:extLst>
                <a:ext uri="{FF2B5EF4-FFF2-40B4-BE49-F238E27FC236}">
                  <a16:creationId xmlns:a16="http://schemas.microsoft.com/office/drawing/2014/main" id="{E204A685-30E8-4E4B-B4D3-BE2DD9EE4223}"/>
                </a:ext>
              </a:extLst>
            </p:cNvPr>
            <p:cNvSpPr txBox="1"/>
            <p:nvPr/>
          </p:nvSpPr>
          <p:spPr>
            <a:xfrm>
              <a:off x="9556935" y="5902709"/>
              <a:ext cx="1262013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200"/>
                <a:t>7.0 (-4.8 to 18.8) </a:t>
              </a:r>
            </a:p>
          </p:txBody>
        </p:sp>
        <p:sp>
          <p:nvSpPr>
            <p:cNvPr id="123" name="ZoneTexte 122">
              <a:extLst>
                <a:ext uri="{FF2B5EF4-FFF2-40B4-BE49-F238E27FC236}">
                  <a16:creationId xmlns:a16="http://schemas.microsoft.com/office/drawing/2014/main" id="{AB04BAB0-EE2F-41AC-BDAF-0183733172D9}"/>
                </a:ext>
              </a:extLst>
            </p:cNvPr>
            <p:cNvSpPr txBox="1"/>
            <p:nvPr/>
          </p:nvSpPr>
          <p:spPr>
            <a:xfrm>
              <a:off x="1284565" y="1364918"/>
              <a:ext cx="80326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/>
                <a:t>Subgroups</a:t>
              </a:r>
            </a:p>
          </p:txBody>
        </p:sp>
        <p:sp>
          <p:nvSpPr>
            <p:cNvPr id="124" name="ZoneTexte 123">
              <a:extLst>
                <a:ext uri="{FF2B5EF4-FFF2-40B4-BE49-F238E27FC236}">
                  <a16:creationId xmlns:a16="http://schemas.microsoft.com/office/drawing/2014/main" id="{64AF8C42-4E61-4269-AF17-1312E2163B81}"/>
                </a:ext>
              </a:extLst>
            </p:cNvPr>
            <p:cNvSpPr txBox="1"/>
            <p:nvPr/>
          </p:nvSpPr>
          <p:spPr>
            <a:xfrm>
              <a:off x="3500461" y="1364918"/>
              <a:ext cx="9925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/>
                <a:t>No./Total No.</a:t>
              </a:r>
            </a:p>
          </p:txBody>
        </p:sp>
        <p:sp>
          <p:nvSpPr>
            <p:cNvPr id="129" name="ZoneTexte 128">
              <a:extLst>
                <a:ext uri="{FF2B5EF4-FFF2-40B4-BE49-F238E27FC236}">
                  <a16:creationId xmlns:a16="http://schemas.microsoft.com/office/drawing/2014/main" id="{CD2EEABD-76F5-4A73-B1C7-3365A6ECA951}"/>
                </a:ext>
              </a:extLst>
            </p:cNvPr>
            <p:cNvSpPr txBox="1"/>
            <p:nvPr/>
          </p:nvSpPr>
          <p:spPr>
            <a:xfrm>
              <a:off x="4670181" y="1362926"/>
              <a:ext cx="132600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/>
                <a:t>Participants (%)</a:t>
              </a:r>
              <a:br>
                <a:rPr lang="en-US" sz="1100" b="1"/>
              </a:br>
              <a:r>
                <a:rPr lang="en-US" sz="1100" b="1"/>
                <a:t>VL &lt; 400 copies/mL</a:t>
              </a:r>
            </a:p>
          </p:txBody>
        </p:sp>
        <p:sp>
          <p:nvSpPr>
            <p:cNvPr id="127" name="ZoneTexte 126">
              <a:extLst>
                <a:ext uri="{FF2B5EF4-FFF2-40B4-BE49-F238E27FC236}">
                  <a16:creationId xmlns:a16="http://schemas.microsoft.com/office/drawing/2014/main" id="{26CA9652-442B-4591-A049-E0564F8AEDED}"/>
                </a:ext>
              </a:extLst>
            </p:cNvPr>
            <p:cNvSpPr txBox="1"/>
            <p:nvPr/>
          </p:nvSpPr>
          <p:spPr>
            <a:xfrm>
              <a:off x="6815701" y="1387859"/>
              <a:ext cx="228795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/>
                <a:t>Difference between groups (95% CI)</a:t>
              </a:r>
            </a:p>
            <a:p>
              <a:pPr algn="ctr"/>
              <a:r>
                <a:rPr lang="en-US" sz="1100" b="1"/>
                <a:t>Points (%)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3631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739CFFEB-739E-4F64-94E0-40D95B6B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71"/>
            <a:ext cx="10820400" cy="1481068"/>
          </a:xfrm>
        </p:spPr>
        <p:txBody>
          <a:bodyPr>
            <a:normAutofit/>
          </a:bodyPr>
          <a:lstStyle/>
          <a:p>
            <a:pPr algn="l"/>
            <a:r>
              <a:rPr lang="fr-FR" dirty="0"/>
              <a:t>NADIA Study: DTG vs DRV/r + TDF + 3TC vs ZDV + 3TC </a:t>
            </a:r>
            <a:br>
              <a:rPr lang="fr-FR" dirty="0"/>
            </a:br>
            <a:r>
              <a:rPr lang="fr-FR" dirty="0"/>
              <a:t>as 2</a:t>
            </a:r>
            <a:r>
              <a:rPr lang="fr-FR" baseline="30000" dirty="0"/>
              <a:t>nd</a:t>
            </a:r>
            <a:r>
              <a:rPr lang="fr-FR" dirty="0"/>
              <a:t> line ART (6)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22C15194-8FA4-4ACD-A412-56766A077B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852333"/>
            <a:ext cx="10972800" cy="45720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b="1" dirty="0"/>
              <a:t>Conclusions: </a:t>
            </a:r>
            <a:r>
              <a:rPr lang="en-US" dirty="0"/>
              <a:t>for second-line ART, after virologic failure to a 2 NRTI + NNRTI, in Africa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</a:pPr>
            <a:r>
              <a:rPr lang="en-US" sz="2000" dirty="0"/>
              <a:t>DTG + TDF/3TC or ZDV/3TC </a:t>
            </a:r>
            <a:r>
              <a:rPr lang="en-US" sz="2000" b="1" dirty="0"/>
              <a:t>is non-inferior </a:t>
            </a:r>
            <a:r>
              <a:rPr lang="en-US" sz="2000" dirty="0"/>
              <a:t>to DRV/r + TDF/3TC or ZDV/3TC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</a:pPr>
            <a:r>
              <a:rPr lang="en-US" sz="2000" dirty="0"/>
              <a:t>DTG </a:t>
            </a:r>
            <a:r>
              <a:rPr lang="en-US" sz="2000" b="1" dirty="0"/>
              <a:t>is not superior </a:t>
            </a:r>
            <a:r>
              <a:rPr lang="en-US" sz="2000" dirty="0"/>
              <a:t>to DRV/r either for efficacy or tolerability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</a:pPr>
            <a:r>
              <a:rPr lang="en-US" sz="2000" dirty="0"/>
              <a:t>At 48W, rate of virologic suppression is very high when combined with TDF/3TC, </a:t>
            </a:r>
            <a:br>
              <a:rPr lang="en-US" sz="2000" dirty="0"/>
            </a:br>
            <a:r>
              <a:rPr lang="en-US" sz="2000" b="1" dirty="0"/>
              <a:t>even in the presence of baseline K65R/N and/or M184V/I mutation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</a:pPr>
            <a:r>
              <a:rPr lang="en-US" sz="2000" dirty="0"/>
              <a:t>TDF/3TC </a:t>
            </a:r>
            <a:r>
              <a:rPr lang="en-US" sz="2000" b="1" dirty="0"/>
              <a:t>is non inferior</a:t>
            </a:r>
            <a:r>
              <a:rPr lang="en-US" sz="2000" dirty="0"/>
              <a:t> to ZDV/3TC, suggesting that </a:t>
            </a:r>
            <a:r>
              <a:rPr lang="en-US" sz="2000" b="1" dirty="0"/>
              <a:t>switching NRTI is not necessary </a:t>
            </a:r>
            <a:br>
              <a:rPr lang="en-US" sz="2000" b="1" dirty="0"/>
            </a:br>
            <a:r>
              <a:rPr lang="en-US" sz="2000" dirty="0"/>
              <a:t>in most cases, after virologic failure of a first line regimen including TDF/3TC-FTC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</a:pPr>
            <a:r>
              <a:rPr lang="en-US" sz="2000" b="1" dirty="0"/>
              <a:t>High frequency of emergence of INSTI mutations </a:t>
            </a:r>
            <a:r>
              <a:rPr lang="en-US" sz="2000" dirty="0"/>
              <a:t>conferring high level resistance to DTG, </a:t>
            </a:r>
            <a:br>
              <a:rPr lang="en-US" sz="2000" dirty="0"/>
            </a:br>
            <a:r>
              <a:rPr lang="en-US" sz="2000" dirty="0"/>
              <a:t>in case of virologic failure (4/14) is worrisome and requires further data in the long term </a:t>
            </a:r>
            <a:br>
              <a:rPr lang="en-US" sz="2000" dirty="0"/>
            </a:br>
            <a:r>
              <a:rPr lang="en-US" sz="2000" dirty="0"/>
              <a:t>and real life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F666220B-55A3-47B4-83C4-2F347A0EB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2835" y="6454212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i="1" dirty="0"/>
              <a:t>Paton N. CROI 2021, Abs. 94 </a:t>
            </a:r>
          </a:p>
        </p:txBody>
      </p:sp>
    </p:spTree>
    <p:extLst>
      <p:ext uri="{BB962C8B-B14F-4D97-AF65-F5344CB8AC3E}">
        <p14:creationId xmlns:p14="http://schemas.microsoft.com/office/powerpoint/2010/main" val="302918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+mn-lt"/>
              </a:rPr>
              <a:t>ATLAS 2M at W96: study design</a:t>
            </a:r>
          </a:p>
        </p:txBody>
      </p:sp>
      <p:sp>
        <p:nvSpPr>
          <p:cNvPr id="43" name="Espace réservé du contenu 42">
            <a:extLst>
              <a:ext uri="{FF2B5EF4-FFF2-40B4-BE49-F238E27FC236}">
                <a16:creationId xmlns:a16="http://schemas.microsoft.com/office/drawing/2014/main" id="{E003EC8C-45BC-454E-8C66-8D621C4295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5560" y="4801397"/>
            <a:ext cx="11616440" cy="1767590"/>
          </a:xfrm>
        </p:spPr>
        <p:txBody>
          <a:bodyPr>
            <a:normAutofit/>
          </a:bodyPr>
          <a:lstStyle/>
          <a:p>
            <a:r>
              <a:rPr lang="en-US" sz="2000" dirty="0"/>
              <a:t>Primary endpoint: % of participants with plasma HIV RNA </a:t>
            </a:r>
            <a:r>
              <a:rPr lang="en-US" sz="2000" u="sng" dirty="0"/>
              <a:t>&gt;</a:t>
            </a:r>
            <a:r>
              <a:rPr lang="en-US" sz="2000" dirty="0"/>
              <a:t>50 c/mL at Week 48 (Snapshot, ITT-E)</a:t>
            </a:r>
          </a:p>
          <a:p>
            <a:r>
              <a:rPr lang="en-US" sz="2000" dirty="0"/>
              <a:t>Secondary endpoints: % of participants with plasma HIV RNA </a:t>
            </a:r>
            <a:r>
              <a:rPr lang="en-US" sz="2000" u="sng" dirty="0"/>
              <a:t>&gt;</a:t>
            </a:r>
            <a:r>
              <a:rPr lang="en-US" sz="2000" dirty="0"/>
              <a:t>50 or &lt;50 c/mL at Week 96 (Snapshot, ITT-E)</a:t>
            </a:r>
          </a:p>
          <a:p>
            <a:r>
              <a:rPr lang="en-US" sz="2000" dirty="0"/>
              <a:t>Other endpoints at W96: incidence of CVF (2consecutive plasma HIV RNA </a:t>
            </a:r>
            <a:r>
              <a:rPr lang="en-US" sz="2000" u="sng" dirty="0"/>
              <a:t>&gt;</a:t>
            </a:r>
            <a:r>
              <a:rPr lang="en-US" sz="2000" dirty="0"/>
              <a:t>200 c/mL ), incidence of viral resistance in participants with CVF, and safety and tolerability</a:t>
            </a:r>
            <a:endParaRPr lang="fr-FR" sz="2000" dirty="0"/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6CDCF185-AC62-45E1-8090-135A862CB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50988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400" i="1" dirty="0"/>
              <a:t>Jaeger H, CROI 2021, Abs. 401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5059AA-0C0B-4F9E-9912-C60725C5591A}"/>
              </a:ext>
            </a:extLst>
          </p:cNvPr>
          <p:cNvSpPr/>
          <p:nvPr/>
        </p:nvSpPr>
        <p:spPr>
          <a:xfrm>
            <a:off x="9530279" y="1931432"/>
            <a:ext cx="15639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sz="1600" b="1" dirty="0">
                <a:solidFill>
                  <a:srgbClr val="0070C0"/>
                </a:solidFill>
                <a:cs typeface="Calibri" panose="020F0502020204030204" pitchFamily="34" charset="0"/>
              </a:rPr>
              <a:t>Extension phase</a:t>
            </a:r>
            <a:endParaRPr kumimoji="0" lang="fr-FR" altLang="en-US" sz="1600" b="0" i="0" u="none" strike="noStrike" kern="1200" cap="none" spc="0" normalizeH="0" baseline="30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E1FF16-2C3E-4F37-B3AB-B40B356FDE9B}"/>
              </a:ext>
            </a:extLst>
          </p:cNvPr>
          <p:cNvSpPr/>
          <p:nvPr/>
        </p:nvSpPr>
        <p:spPr>
          <a:xfrm>
            <a:off x="5431734" y="1931432"/>
            <a:ext cx="18585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b="1" dirty="0">
                <a:solidFill>
                  <a:srgbClr val="0070C0"/>
                </a:solidFill>
                <a:cs typeface="Calibri" panose="020F0502020204030204" pitchFamily="34" charset="0"/>
              </a:rPr>
              <a:t>Maintenance phase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9" name="Straight Arrow Connector 9">
            <a:extLst>
              <a:ext uri="{FF2B5EF4-FFF2-40B4-BE49-F238E27FC236}">
                <a16:creationId xmlns:a16="http://schemas.microsoft.com/office/drawing/2014/main" id="{5D368544-1948-419A-A778-1091CCC3BD8E}"/>
              </a:ext>
            </a:extLst>
          </p:cNvPr>
          <p:cNvCxnSpPr>
            <a:cxnSpLocks/>
          </p:cNvCxnSpPr>
          <p:nvPr/>
        </p:nvCxnSpPr>
        <p:spPr>
          <a:xfrm>
            <a:off x="3784758" y="4043269"/>
            <a:ext cx="8156496" cy="0"/>
          </a:xfrm>
          <a:prstGeom prst="straightConnector1">
            <a:avLst/>
          </a:prstGeom>
          <a:ln w="19050" cap="sq">
            <a:solidFill>
              <a:srgbClr val="0070C0"/>
            </a:solidFill>
            <a:miter lim="800000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40">
            <a:extLst>
              <a:ext uri="{FF2B5EF4-FFF2-40B4-BE49-F238E27FC236}">
                <a16:creationId xmlns:a16="http://schemas.microsoft.com/office/drawing/2014/main" id="{AD83AE86-72A0-416B-92AF-0B423E29571E}"/>
              </a:ext>
            </a:extLst>
          </p:cNvPr>
          <p:cNvCxnSpPr/>
          <p:nvPr/>
        </p:nvCxnSpPr>
        <p:spPr>
          <a:xfrm>
            <a:off x="5238458" y="4050570"/>
            <a:ext cx="0" cy="110699"/>
          </a:xfrm>
          <a:prstGeom prst="line">
            <a:avLst/>
          </a:prstGeom>
          <a:ln w="19050" cap="sq">
            <a:solidFill>
              <a:srgbClr val="0070C0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42">
            <a:extLst>
              <a:ext uri="{FF2B5EF4-FFF2-40B4-BE49-F238E27FC236}">
                <a16:creationId xmlns:a16="http://schemas.microsoft.com/office/drawing/2014/main" id="{9FE2FF4F-7B79-4A5B-910F-3DEEB17BD68E}"/>
              </a:ext>
            </a:extLst>
          </p:cNvPr>
          <p:cNvCxnSpPr/>
          <p:nvPr/>
        </p:nvCxnSpPr>
        <p:spPr>
          <a:xfrm>
            <a:off x="7112592" y="4050570"/>
            <a:ext cx="0" cy="110699"/>
          </a:xfrm>
          <a:prstGeom prst="line">
            <a:avLst/>
          </a:prstGeom>
          <a:ln w="19050" cap="sq">
            <a:solidFill>
              <a:srgbClr val="0070C0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5">
            <a:extLst>
              <a:ext uri="{FF2B5EF4-FFF2-40B4-BE49-F238E27FC236}">
                <a16:creationId xmlns:a16="http://schemas.microsoft.com/office/drawing/2014/main" id="{FFD94871-C55C-424D-90F6-184CF8FE21B7}"/>
              </a:ext>
            </a:extLst>
          </p:cNvPr>
          <p:cNvCxnSpPr/>
          <p:nvPr/>
        </p:nvCxnSpPr>
        <p:spPr>
          <a:xfrm>
            <a:off x="8983847" y="4050570"/>
            <a:ext cx="0" cy="110699"/>
          </a:xfrm>
          <a:prstGeom prst="line">
            <a:avLst/>
          </a:prstGeom>
          <a:ln w="19050" cap="sq">
            <a:solidFill>
              <a:srgbClr val="0070C0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owchart: Off-page Connector 3">
            <a:extLst>
              <a:ext uri="{FF2B5EF4-FFF2-40B4-BE49-F238E27FC236}">
                <a16:creationId xmlns:a16="http://schemas.microsoft.com/office/drawing/2014/main" id="{9177818A-3C36-4EFD-99BB-E5E60C5263AA}"/>
              </a:ext>
            </a:extLst>
          </p:cNvPr>
          <p:cNvSpPr/>
          <p:nvPr/>
        </p:nvSpPr>
        <p:spPr>
          <a:xfrm rot="16200000">
            <a:off x="6773242" y="1629994"/>
            <a:ext cx="728616" cy="379833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51"/>
              <a:gd name="connsiteY0" fmla="*/ 0 h 10000"/>
              <a:gd name="connsiteX1" fmla="*/ 10000 w 10051"/>
              <a:gd name="connsiteY1" fmla="*/ 0 h 10000"/>
              <a:gd name="connsiteX2" fmla="*/ 10051 w 10051"/>
              <a:gd name="connsiteY2" fmla="*/ 9260 h 10000"/>
              <a:gd name="connsiteX3" fmla="*/ 5000 w 10051"/>
              <a:gd name="connsiteY3" fmla="*/ 10000 h 10000"/>
              <a:gd name="connsiteX4" fmla="*/ 0 w 10051"/>
              <a:gd name="connsiteY4" fmla="*/ 8000 h 10000"/>
              <a:gd name="connsiteX5" fmla="*/ 0 w 10051"/>
              <a:gd name="connsiteY5" fmla="*/ 0 h 10000"/>
              <a:gd name="connsiteX0" fmla="*/ 0 w 10051"/>
              <a:gd name="connsiteY0" fmla="*/ 0 h 10000"/>
              <a:gd name="connsiteX1" fmla="*/ 10000 w 10051"/>
              <a:gd name="connsiteY1" fmla="*/ 0 h 10000"/>
              <a:gd name="connsiteX2" fmla="*/ 10051 w 10051"/>
              <a:gd name="connsiteY2" fmla="*/ 9260 h 10000"/>
              <a:gd name="connsiteX3" fmla="*/ 5000 w 10051"/>
              <a:gd name="connsiteY3" fmla="*/ 10000 h 10000"/>
              <a:gd name="connsiteX4" fmla="*/ 51 w 10051"/>
              <a:gd name="connsiteY4" fmla="*/ 9306 h 10000"/>
              <a:gd name="connsiteX5" fmla="*/ 0 w 10051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1" h="10000">
                <a:moveTo>
                  <a:pt x="0" y="0"/>
                </a:moveTo>
                <a:lnTo>
                  <a:pt x="10000" y="0"/>
                </a:lnTo>
                <a:cubicBezTo>
                  <a:pt x="10017" y="3087"/>
                  <a:pt x="10034" y="6173"/>
                  <a:pt x="10051" y="9260"/>
                </a:cubicBezTo>
                <a:lnTo>
                  <a:pt x="5000" y="10000"/>
                </a:lnTo>
                <a:lnTo>
                  <a:pt x="51" y="9306"/>
                </a:lnTo>
                <a:lnTo>
                  <a:pt x="0" y="0"/>
                </a:lnTo>
                <a:close/>
              </a:path>
            </a:pathLst>
          </a:custGeom>
          <a:solidFill>
            <a:srgbClr val="97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90000" tIns="0" bIns="108000" rtlCol="0" anchor="ctr"/>
          <a:lstStyle/>
          <a:p>
            <a:pPr lvl="0" algn="ctr">
              <a:lnSpc>
                <a:spcPct val="114000"/>
              </a:lnSpc>
              <a:defRPr/>
            </a:pPr>
            <a:r>
              <a:rPr kumimoji="0" lang="fr-FR" altLang="en-US" sz="14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Q4W CAB LA 400 mg + RPV LA 600 mg</a:t>
            </a:r>
            <a:endParaRPr lang="fr-FR" altLang="en-US" sz="1400" b="1" baseline="30000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lvl="0" algn="ctr">
              <a:lnSpc>
                <a:spcPct val="114000"/>
              </a:lnSpc>
              <a:defRPr/>
            </a:pPr>
            <a:r>
              <a:rPr kumimoji="0" lang="fr-FR" sz="14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(N=523)</a:t>
            </a:r>
            <a:endParaRPr kumimoji="0" lang="fr-FR" sz="14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" name="Rectangle 65">
            <a:extLst>
              <a:ext uri="{FF2B5EF4-FFF2-40B4-BE49-F238E27FC236}">
                <a16:creationId xmlns:a16="http://schemas.microsoft.com/office/drawing/2014/main" id="{411D9B07-F372-41F3-9BCC-4264905DE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6646" y="2206428"/>
            <a:ext cx="6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15" name="Flowchart: Off-page Connector 3">
            <a:extLst>
              <a:ext uri="{FF2B5EF4-FFF2-40B4-BE49-F238E27FC236}">
                <a16:creationId xmlns:a16="http://schemas.microsoft.com/office/drawing/2014/main" id="{4542BAD6-84E4-40EB-9390-247367520F26}"/>
              </a:ext>
            </a:extLst>
          </p:cNvPr>
          <p:cNvSpPr/>
          <p:nvPr/>
        </p:nvSpPr>
        <p:spPr>
          <a:xfrm rot="16200000">
            <a:off x="6775950" y="758831"/>
            <a:ext cx="723200" cy="379833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51"/>
              <a:gd name="connsiteY0" fmla="*/ 0 h 10000"/>
              <a:gd name="connsiteX1" fmla="*/ 10000 w 10051"/>
              <a:gd name="connsiteY1" fmla="*/ 0 h 10000"/>
              <a:gd name="connsiteX2" fmla="*/ 10051 w 10051"/>
              <a:gd name="connsiteY2" fmla="*/ 9260 h 10000"/>
              <a:gd name="connsiteX3" fmla="*/ 5000 w 10051"/>
              <a:gd name="connsiteY3" fmla="*/ 10000 h 10000"/>
              <a:gd name="connsiteX4" fmla="*/ 0 w 10051"/>
              <a:gd name="connsiteY4" fmla="*/ 8000 h 10000"/>
              <a:gd name="connsiteX5" fmla="*/ 0 w 10051"/>
              <a:gd name="connsiteY5" fmla="*/ 0 h 10000"/>
              <a:gd name="connsiteX0" fmla="*/ 0 w 10051"/>
              <a:gd name="connsiteY0" fmla="*/ 0 h 10000"/>
              <a:gd name="connsiteX1" fmla="*/ 10000 w 10051"/>
              <a:gd name="connsiteY1" fmla="*/ 0 h 10000"/>
              <a:gd name="connsiteX2" fmla="*/ 10051 w 10051"/>
              <a:gd name="connsiteY2" fmla="*/ 9260 h 10000"/>
              <a:gd name="connsiteX3" fmla="*/ 5000 w 10051"/>
              <a:gd name="connsiteY3" fmla="*/ 10000 h 10000"/>
              <a:gd name="connsiteX4" fmla="*/ 51 w 10051"/>
              <a:gd name="connsiteY4" fmla="*/ 9306 h 10000"/>
              <a:gd name="connsiteX5" fmla="*/ 0 w 10051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1" h="10000">
                <a:moveTo>
                  <a:pt x="0" y="0"/>
                </a:moveTo>
                <a:lnTo>
                  <a:pt x="10000" y="0"/>
                </a:lnTo>
                <a:cubicBezTo>
                  <a:pt x="10017" y="3087"/>
                  <a:pt x="10034" y="6173"/>
                  <a:pt x="10051" y="9260"/>
                </a:cubicBezTo>
                <a:lnTo>
                  <a:pt x="5000" y="10000"/>
                </a:lnTo>
                <a:lnTo>
                  <a:pt x="51" y="9306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lvl="0" algn="ctr">
              <a:lnSpc>
                <a:spcPct val="114000"/>
              </a:lnSpc>
              <a:defRPr/>
            </a:pPr>
            <a:r>
              <a:rPr lang="fr-FR" altLang="en-US" sz="1400" b="1" dirty="0">
                <a:solidFill>
                  <a:srgbClr val="FFFFFF"/>
                </a:solidFill>
              </a:rPr>
              <a:t>Q8W CAB LA 600mg + RPV LA 900mg</a:t>
            </a:r>
          </a:p>
          <a:p>
            <a:pPr lvl="0" algn="ctr">
              <a:lnSpc>
                <a:spcPct val="114000"/>
              </a:lnSpc>
              <a:defRPr/>
            </a:pPr>
            <a:r>
              <a:rPr kumimoji="0" lang="fr-FR" altLang="en-US" sz="14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(N=522)</a:t>
            </a:r>
            <a:endParaRPr kumimoji="0" lang="fr-FR" sz="14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Flowchart: Off-page Connector 3">
            <a:extLst>
              <a:ext uri="{FF2B5EF4-FFF2-40B4-BE49-F238E27FC236}">
                <a16:creationId xmlns:a16="http://schemas.microsoft.com/office/drawing/2014/main" id="{4ECEE74C-BEE6-406E-A8AD-9E8DCE4BD788}"/>
              </a:ext>
            </a:extLst>
          </p:cNvPr>
          <p:cNvSpPr/>
          <p:nvPr/>
        </p:nvSpPr>
        <p:spPr>
          <a:xfrm>
            <a:off x="9311702" y="2296396"/>
            <a:ext cx="2717464" cy="723201"/>
          </a:xfrm>
          <a:prstGeom prst="homePlate">
            <a:avLst>
              <a:gd name="adj" fmla="val 37504"/>
            </a:avLst>
          </a:prstGeom>
          <a:solidFill>
            <a:srgbClr val="00B05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36000" tIns="144000" rIns="36000" bIns="144000" rtlCol="0" anchor="ctr"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en-US" sz="1200" b="1" dirty="0">
                <a:solidFill>
                  <a:schemeClr val="bg1"/>
                </a:solidFill>
                <a:cs typeface="Arial" panose="020B0604020202020204" pitchFamily="34" charset="0"/>
              </a:rPr>
              <a:t>  </a:t>
            </a:r>
            <a:endParaRPr kumimoji="0" lang="fr-F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1E08E3-E669-4E0B-BE18-B1B7E3C386E8}"/>
              </a:ext>
            </a:extLst>
          </p:cNvPr>
          <p:cNvSpPr/>
          <p:nvPr/>
        </p:nvSpPr>
        <p:spPr>
          <a:xfrm>
            <a:off x="8795698" y="4152442"/>
            <a:ext cx="362225" cy="220750"/>
          </a:xfrm>
          <a:prstGeom prst="rect">
            <a:avLst/>
          </a:prstGeom>
          <a:noFill/>
          <a:ln w="28575">
            <a:solidFill>
              <a:srgbClr val="E318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Ins="90000" bIns="108000" rtlCol="0" anchor="ctr"/>
          <a:lstStyle/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423A0D24-CD13-4777-BF40-A2D890E43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3423" y="4196658"/>
            <a:ext cx="29815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>
                <a:latin typeface="+mn-lt"/>
                <a:cs typeface="Arial" charset="0"/>
              </a:rPr>
              <a:t>D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4 *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5DC7C98E-B7B8-4507-BB22-76B14CDBF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7923" y="4196658"/>
            <a:ext cx="25487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>
                <a:latin typeface="+mn-lt"/>
                <a:cs typeface="Arial" charset="0"/>
              </a:rPr>
              <a:t>D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48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3E12F241-0770-48F4-B358-3B08FE301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6408" y="4196658"/>
            <a:ext cx="25487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>
                <a:latin typeface="+mn-lt"/>
                <a:cs typeface="Arial" charset="0"/>
              </a:rPr>
              <a:t>D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96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DC53C10-C28A-468A-9BB4-D4386BF3FFB6}"/>
              </a:ext>
            </a:extLst>
          </p:cNvPr>
          <p:cNvSpPr txBox="1"/>
          <p:nvPr/>
        </p:nvSpPr>
        <p:spPr>
          <a:xfrm>
            <a:off x="844558" y="2286808"/>
            <a:ext cx="2157702" cy="22110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l"/>
            <a:r>
              <a:rPr lang="fr-FR" sz="1600" b="0" i="0" u="none" strike="noStrike" baseline="0" dirty="0">
                <a:solidFill>
                  <a:schemeClr val="tx1"/>
                </a:solidFill>
              </a:rPr>
              <a:t>Eligible participants:</a:t>
            </a:r>
            <a:br>
              <a:rPr lang="fr-FR" sz="1600" b="0" i="0" u="none" strike="noStrike" baseline="0" dirty="0">
                <a:solidFill>
                  <a:schemeClr val="tx1"/>
                </a:solidFill>
              </a:rPr>
            </a:br>
            <a:r>
              <a:rPr lang="fr-FR" sz="1600" b="0" i="0" u="none" strike="noStrike" baseline="0" dirty="0">
                <a:solidFill>
                  <a:schemeClr val="tx1"/>
                </a:solidFill>
              </a:rPr>
              <a:t>• ATLAS Phase 3 </a:t>
            </a:r>
            <a:r>
              <a:rPr lang="fr-FR" sz="1600" b="0" i="0" u="none" strike="noStrike" baseline="0" dirty="0" err="1">
                <a:solidFill>
                  <a:schemeClr val="tx1"/>
                </a:solidFill>
              </a:rPr>
              <a:t>study</a:t>
            </a:r>
            <a:endParaRPr lang="fr-FR" sz="1600" b="0" i="0" u="none" strike="noStrike" baseline="0" dirty="0">
              <a:solidFill>
                <a:schemeClr val="tx1"/>
              </a:solidFill>
            </a:endParaRPr>
          </a:p>
          <a:p>
            <a:pPr algn="l"/>
            <a:r>
              <a:rPr lang="fr-FR" sz="1600" b="0" i="0" u="none" strike="noStrike" baseline="0" dirty="0">
                <a:solidFill>
                  <a:schemeClr val="tx1"/>
                </a:solidFill>
              </a:rPr>
              <a:t>(CAB + RPV LA Q4W)</a:t>
            </a:r>
            <a:br>
              <a:rPr lang="fr-FR" sz="1600" b="0" i="0" u="none" strike="noStrike" baseline="0" dirty="0">
                <a:solidFill>
                  <a:schemeClr val="tx1"/>
                </a:solidFill>
              </a:rPr>
            </a:br>
            <a:r>
              <a:rPr lang="fr-FR" sz="1600" b="0" i="0" u="none" strike="noStrike" baseline="0" dirty="0">
                <a:solidFill>
                  <a:schemeClr val="tx1"/>
                </a:solidFill>
              </a:rPr>
              <a:t>N=391</a:t>
            </a:r>
          </a:p>
          <a:p>
            <a:pPr algn="l"/>
            <a:r>
              <a:rPr lang="fr-FR" sz="1600" b="0" i="0" u="none" strike="noStrike" baseline="0" dirty="0">
                <a:solidFill>
                  <a:schemeClr val="tx1"/>
                </a:solidFill>
              </a:rPr>
              <a:t>• ATLAS Soc arm +</a:t>
            </a:r>
          </a:p>
          <a:p>
            <a:pPr algn="l"/>
            <a:r>
              <a:rPr lang="en-US" sz="1600" b="0" i="0" u="none" strike="noStrike" baseline="0" dirty="0">
                <a:solidFill>
                  <a:schemeClr val="tx1"/>
                </a:solidFill>
              </a:rPr>
              <a:t>additional</a:t>
            </a:r>
            <a:r>
              <a:rPr lang="fr-FR" sz="1600" b="0" i="0" u="none" strike="noStrike" baseline="0" dirty="0">
                <a:solidFill>
                  <a:schemeClr val="tx1"/>
                </a:solidFill>
              </a:rPr>
              <a:t> soc</a:t>
            </a:r>
          </a:p>
          <a:p>
            <a:pPr algn="l"/>
            <a:r>
              <a:rPr lang="fr-FR" sz="1600" b="0" i="0" u="none" strike="noStrike" baseline="0" dirty="0">
                <a:solidFill>
                  <a:schemeClr val="tx1"/>
                </a:solidFill>
              </a:rPr>
              <a:t>participants</a:t>
            </a:r>
          </a:p>
          <a:p>
            <a:pPr algn="l"/>
            <a:r>
              <a:rPr lang="fr-FR" sz="1600" b="0" i="0" u="none" strike="noStrike" baseline="0" dirty="0">
                <a:solidFill>
                  <a:schemeClr val="tx1"/>
                </a:solidFill>
              </a:rPr>
              <a:t>N=654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E3B9A8-7ED8-4A9C-91B6-E9522CAA3672}"/>
              </a:ext>
            </a:extLst>
          </p:cNvPr>
          <p:cNvSpPr/>
          <p:nvPr/>
        </p:nvSpPr>
        <p:spPr>
          <a:xfrm>
            <a:off x="1076138" y="1917017"/>
            <a:ext cx="15673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Screening phase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27" name="Straight Connector 39">
            <a:extLst>
              <a:ext uri="{FF2B5EF4-FFF2-40B4-BE49-F238E27FC236}">
                <a16:creationId xmlns:a16="http://schemas.microsoft.com/office/drawing/2014/main" id="{07844493-13A7-4D83-AF99-EC4CF128BA5D}"/>
              </a:ext>
            </a:extLst>
          </p:cNvPr>
          <p:cNvCxnSpPr/>
          <p:nvPr/>
        </p:nvCxnSpPr>
        <p:spPr>
          <a:xfrm>
            <a:off x="3784758" y="4056666"/>
            <a:ext cx="0" cy="110699"/>
          </a:xfrm>
          <a:prstGeom prst="line">
            <a:avLst/>
          </a:prstGeom>
          <a:ln w="19050" cap="sq">
            <a:solidFill>
              <a:srgbClr val="0070C0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12">
            <a:extLst>
              <a:ext uri="{FF2B5EF4-FFF2-40B4-BE49-F238E27FC236}">
                <a16:creationId xmlns:a16="http://schemas.microsoft.com/office/drawing/2014/main" id="{78F5F3F0-2987-4881-B2C9-2E48381F1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5502" y="4196658"/>
            <a:ext cx="17633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D1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30" name="Rectangle 12">
            <a:extLst>
              <a:ext uri="{FF2B5EF4-FFF2-40B4-BE49-F238E27FC236}">
                <a16:creationId xmlns:a16="http://schemas.microsoft.com/office/drawing/2014/main" id="{ED47E848-3E35-4277-B0C9-B874BC41F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4281" y="4198650"/>
            <a:ext cx="3751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>
                <a:latin typeface="+mn-lt"/>
                <a:cs typeface="Arial" charset="0"/>
              </a:rPr>
              <a:t>W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100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cxnSp>
        <p:nvCxnSpPr>
          <p:cNvPr id="31" name="Straight Connector 45">
            <a:extLst>
              <a:ext uri="{FF2B5EF4-FFF2-40B4-BE49-F238E27FC236}">
                <a16:creationId xmlns:a16="http://schemas.microsoft.com/office/drawing/2014/main" id="{F78316CE-A2B0-4882-B994-4130121DF7B9}"/>
              </a:ext>
            </a:extLst>
          </p:cNvPr>
          <p:cNvCxnSpPr/>
          <p:nvPr/>
        </p:nvCxnSpPr>
        <p:spPr>
          <a:xfrm>
            <a:off x="9311702" y="4044206"/>
            <a:ext cx="0" cy="110699"/>
          </a:xfrm>
          <a:prstGeom prst="line">
            <a:avLst/>
          </a:prstGeom>
          <a:ln w="19050" cap="sq">
            <a:solidFill>
              <a:srgbClr val="0070C0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lowchart: Off-page Connector 3">
            <a:extLst>
              <a:ext uri="{FF2B5EF4-FFF2-40B4-BE49-F238E27FC236}">
                <a16:creationId xmlns:a16="http://schemas.microsoft.com/office/drawing/2014/main" id="{BF5C0B7D-045D-4379-B3C3-72DF1B00294D}"/>
              </a:ext>
            </a:extLst>
          </p:cNvPr>
          <p:cNvSpPr/>
          <p:nvPr/>
        </p:nvSpPr>
        <p:spPr>
          <a:xfrm>
            <a:off x="3715529" y="2296396"/>
            <a:ext cx="1507700" cy="723201"/>
          </a:xfrm>
          <a:prstGeom prst="homePlate">
            <a:avLst>
              <a:gd name="adj" fmla="val 13812"/>
            </a:avLst>
          </a:prstGeom>
          <a:solidFill>
            <a:srgbClr val="00B0F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36000" tIns="144000" rIns="36000" bIns="144000" rtlCol="0" anchor="ctr"/>
          <a:lstStyle/>
          <a:p>
            <a:pPr lvl="0">
              <a:defRPr/>
            </a:pPr>
            <a:r>
              <a:rPr lang="en-US" altLang="en-US" sz="1400" b="1" dirty="0">
                <a:solidFill>
                  <a:srgbClr val="FFFFFF"/>
                </a:solidFill>
              </a:rPr>
              <a:t>Oral CAB </a:t>
            </a:r>
          </a:p>
          <a:p>
            <a:pPr lvl="0">
              <a:defRPr/>
            </a:pPr>
            <a:r>
              <a:rPr lang="en-US" altLang="en-US" sz="1400" b="1" dirty="0">
                <a:solidFill>
                  <a:srgbClr val="FFFFFF"/>
                </a:solidFill>
              </a:rPr>
              <a:t>+ RPV </a:t>
            </a:r>
          </a:p>
        </p:txBody>
      </p:sp>
      <p:sp>
        <p:nvSpPr>
          <p:cNvPr id="34" name="Flowchart: Off-page Connector 3">
            <a:extLst>
              <a:ext uri="{FF2B5EF4-FFF2-40B4-BE49-F238E27FC236}">
                <a16:creationId xmlns:a16="http://schemas.microsoft.com/office/drawing/2014/main" id="{80BA83F0-F0D6-4C36-B682-CD210D03ED94}"/>
              </a:ext>
            </a:extLst>
          </p:cNvPr>
          <p:cNvSpPr/>
          <p:nvPr/>
        </p:nvSpPr>
        <p:spPr>
          <a:xfrm>
            <a:off x="9311702" y="3127720"/>
            <a:ext cx="2717464" cy="723201"/>
          </a:xfrm>
          <a:prstGeom prst="homePlate">
            <a:avLst>
              <a:gd name="adj" fmla="val 37504"/>
            </a:avLst>
          </a:prstGeom>
          <a:solidFill>
            <a:srgbClr val="97009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36000" tIns="144000" rIns="36000" bIns="144000" rtlCol="0" anchor="ctr"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en-US" sz="1200" b="1" dirty="0">
                <a:solidFill>
                  <a:schemeClr val="bg1"/>
                </a:solidFill>
                <a:cs typeface="Arial" panose="020B0604020202020204" pitchFamily="34" charset="0"/>
              </a:rPr>
              <a:t>   </a:t>
            </a:r>
            <a:endParaRPr kumimoji="0" lang="fr-F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5" name="Rectangle 12">
            <a:extLst>
              <a:ext uri="{FF2B5EF4-FFF2-40B4-BE49-F238E27FC236}">
                <a16:creationId xmlns:a16="http://schemas.microsoft.com/office/drawing/2014/main" id="{FD1444FF-D1A1-450F-8ACF-F2105EAB1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93473" y="4196606"/>
            <a:ext cx="3751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W152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cxnSp>
        <p:nvCxnSpPr>
          <p:cNvPr id="36" name="Straight Connector 45">
            <a:extLst>
              <a:ext uri="{FF2B5EF4-FFF2-40B4-BE49-F238E27FC236}">
                <a16:creationId xmlns:a16="http://schemas.microsoft.com/office/drawing/2014/main" id="{D43E4FEC-9F74-4922-9C2B-B1458B948054}"/>
              </a:ext>
            </a:extLst>
          </p:cNvPr>
          <p:cNvCxnSpPr/>
          <p:nvPr/>
        </p:nvCxnSpPr>
        <p:spPr>
          <a:xfrm>
            <a:off x="11630893" y="4042162"/>
            <a:ext cx="0" cy="110699"/>
          </a:xfrm>
          <a:prstGeom prst="line">
            <a:avLst/>
          </a:prstGeom>
          <a:ln w="19050" cap="sq">
            <a:solidFill>
              <a:srgbClr val="0070C0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17042FE1-CD77-44A3-AB77-6F21ADBF904E}"/>
              </a:ext>
            </a:extLst>
          </p:cNvPr>
          <p:cNvSpPr txBox="1"/>
          <p:nvPr/>
        </p:nvSpPr>
        <p:spPr>
          <a:xfrm>
            <a:off x="575561" y="1489271"/>
            <a:ext cx="103229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/>
              <a:t>Phase 3b, randomized, multicenter, parallel-group, noninferiority, open-label study</a:t>
            </a:r>
            <a:endParaRPr lang="fr-FR" b="1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EE98720B-8DD7-4806-B75D-1F56A011D7C5}"/>
              </a:ext>
            </a:extLst>
          </p:cNvPr>
          <p:cNvSpPr/>
          <p:nvPr/>
        </p:nvSpPr>
        <p:spPr>
          <a:xfrm>
            <a:off x="3094274" y="2907242"/>
            <a:ext cx="563597" cy="521757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lang="fr-FR" dirty="0"/>
              <a:t>R</a:t>
            </a:r>
            <a:br>
              <a:rPr lang="fr-FR" dirty="0"/>
            </a:br>
            <a:r>
              <a:rPr lang="fr-FR" sz="1200" dirty="0"/>
              <a:t>1:1</a:t>
            </a:r>
            <a:endParaRPr lang="fr-FR" dirty="0"/>
          </a:p>
        </p:txBody>
      </p:sp>
      <p:sp>
        <p:nvSpPr>
          <p:cNvPr id="38" name="Flowchart: Off-page Connector 3">
            <a:extLst>
              <a:ext uri="{FF2B5EF4-FFF2-40B4-BE49-F238E27FC236}">
                <a16:creationId xmlns:a16="http://schemas.microsoft.com/office/drawing/2014/main" id="{3B6018B7-3734-4C73-BDE0-C200B475A939}"/>
              </a:ext>
            </a:extLst>
          </p:cNvPr>
          <p:cNvSpPr/>
          <p:nvPr/>
        </p:nvSpPr>
        <p:spPr>
          <a:xfrm>
            <a:off x="3715529" y="3170267"/>
            <a:ext cx="1507700" cy="723201"/>
          </a:xfrm>
          <a:prstGeom prst="homePlate">
            <a:avLst>
              <a:gd name="adj" fmla="val 13812"/>
            </a:avLst>
          </a:prstGeom>
          <a:solidFill>
            <a:srgbClr val="00B0F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36000" tIns="144000" rIns="36000" bIns="144000" rtlCol="0" anchor="ctr"/>
          <a:lstStyle/>
          <a:p>
            <a:pPr lvl="0">
              <a:defRPr/>
            </a:pPr>
            <a:r>
              <a:rPr lang="en-US" altLang="en-US" sz="1400" b="1" dirty="0">
                <a:solidFill>
                  <a:srgbClr val="FFFFFF"/>
                </a:solidFill>
              </a:rPr>
              <a:t>Oral CAB </a:t>
            </a:r>
          </a:p>
          <a:p>
            <a:pPr lvl="0">
              <a:defRPr/>
            </a:pPr>
            <a:r>
              <a:rPr lang="en-US" altLang="en-US" sz="1400" b="1" dirty="0">
                <a:solidFill>
                  <a:srgbClr val="FFFFFF"/>
                </a:solidFill>
              </a:rPr>
              <a:t>+ RPV </a:t>
            </a:r>
          </a:p>
        </p:txBody>
      </p:sp>
      <p:cxnSp>
        <p:nvCxnSpPr>
          <p:cNvPr id="40" name="Connecteur : en angle 39">
            <a:extLst>
              <a:ext uri="{FF2B5EF4-FFF2-40B4-BE49-F238E27FC236}">
                <a16:creationId xmlns:a16="http://schemas.microsoft.com/office/drawing/2014/main" id="{E785CCE6-75B3-4328-ACDB-C325C4C1EDA6}"/>
              </a:ext>
            </a:extLst>
          </p:cNvPr>
          <p:cNvCxnSpPr>
            <a:cxnSpLocks/>
            <a:stCxn id="4" idx="0"/>
            <a:endCxn id="33" idx="1"/>
          </p:cNvCxnSpPr>
          <p:nvPr/>
        </p:nvCxnSpPr>
        <p:spPr>
          <a:xfrm rot="5400000" flipH="1" flipV="1">
            <a:off x="3421179" y="2612892"/>
            <a:ext cx="249245" cy="339456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 : en angle 41">
            <a:extLst>
              <a:ext uri="{FF2B5EF4-FFF2-40B4-BE49-F238E27FC236}">
                <a16:creationId xmlns:a16="http://schemas.microsoft.com/office/drawing/2014/main" id="{983BC1EA-6969-4890-A838-6ACCE65AE716}"/>
              </a:ext>
            </a:extLst>
          </p:cNvPr>
          <p:cNvCxnSpPr>
            <a:cxnSpLocks/>
            <a:stCxn id="4" idx="4"/>
            <a:endCxn id="38" idx="1"/>
          </p:cNvCxnSpPr>
          <p:nvPr/>
        </p:nvCxnSpPr>
        <p:spPr>
          <a:xfrm rot="16200000" flipH="1">
            <a:off x="3494367" y="3310705"/>
            <a:ext cx="102869" cy="339456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976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 txBox="1">
            <a:spLocks/>
          </p:cNvSpPr>
          <p:nvPr/>
        </p:nvSpPr>
        <p:spPr>
          <a:xfrm>
            <a:off x="2063751" y="115889"/>
            <a:ext cx="10030883" cy="9366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/>
              <a:t>ATLAS 2M à S96 : CAB LA + RPV LA IM Q2M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1857D7E5-66D2-4231-938C-B92B2AA62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50988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400" i="1" dirty="0"/>
              <a:t>Jaeger H, CROI 2021, Abs. 401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9F004E27-3F47-4366-B5BD-1CD5FCB648A5}"/>
              </a:ext>
            </a:extLst>
          </p:cNvPr>
          <p:cNvGrpSpPr/>
          <p:nvPr/>
        </p:nvGrpSpPr>
        <p:grpSpPr>
          <a:xfrm>
            <a:off x="185930" y="1876481"/>
            <a:ext cx="6001640" cy="4309588"/>
            <a:chOff x="185930" y="1876481"/>
            <a:chExt cx="6001640" cy="4309588"/>
          </a:xfrm>
        </p:grpSpPr>
        <p:sp>
          <p:nvSpPr>
            <p:cNvPr id="9" name="TextBox 51">
              <a:extLst>
                <a:ext uri="{FF2B5EF4-FFF2-40B4-BE49-F238E27FC236}">
                  <a16:creationId xmlns:a16="http://schemas.microsoft.com/office/drawing/2014/main" id="{208F2B7D-55BE-4086-9EF9-B9FEABB27ADF}"/>
                </a:ext>
              </a:extLst>
            </p:cNvPr>
            <p:cNvSpPr txBox="1"/>
            <p:nvPr/>
          </p:nvSpPr>
          <p:spPr>
            <a:xfrm>
              <a:off x="934983" y="5632070"/>
              <a:ext cx="1271106" cy="553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Virologic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Non-Response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(</a:t>
              </a:r>
              <a:r>
                <a:rPr kumimoji="0" lang="en-US" sz="1200" b="1" i="0" u="sng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&gt;</a:t>
              </a: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50 c/mL)</a:t>
              </a:r>
            </a:p>
          </p:txBody>
        </p:sp>
        <p:sp>
          <p:nvSpPr>
            <p:cNvPr id="10" name="TextBox 55">
              <a:extLst>
                <a:ext uri="{FF2B5EF4-FFF2-40B4-BE49-F238E27FC236}">
                  <a16:creationId xmlns:a16="http://schemas.microsoft.com/office/drawing/2014/main" id="{F90EC276-3337-4721-97F1-AFC1DDE24396}"/>
                </a:ext>
              </a:extLst>
            </p:cNvPr>
            <p:cNvSpPr txBox="1"/>
            <p:nvPr/>
          </p:nvSpPr>
          <p:spPr>
            <a:xfrm>
              <a:off x="2648960" y="5632070"/>
              <a:ext cx="1271106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Virologic Success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(&lt;50 c/mL)</a:t>
              </a:r>
            </a:p>
          </p:txBody>
        </p:sp>
        <p:sp>
          <p:nvSpPr>
            <p:cNvPr id="11" name="TextBox 56">
              <a:extLst>
                <a:ext uri="{FF2B5EF4-FFF2-40B4-BE49-F238E27FC236}">
                  <a16:creationId xmlns:a16="http://schemas.microsoft.com/office/drawing/2014/main" id="{DD794AB8-CA16-4B17-9A70-3949503F1E71}"/>
                </a:ext>
              </a:extLst>
            </p:cNvPr>
            <p:cNvSpPr txBox="1"/>
            <p:nvPr/>
          </p:nvSpPr>
          <p:spPr>
            <a:xfrm>
              <a:off x="4175563" y="5632070"/>
              <a:ext cx="1627399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No Virologic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Data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D70F240-2C8E-415B-8CB0-83B762D2FA1B}"/>
                </a:ext>
              </a:extLst>
            </p:cNvPr>
            <p:cNvSpPr/>
            <p:nvPr/>
          </p:nvSpPr>
          <p:spPr bwMode="auto">
            <a:xfrm>
              <a:off x="4379365" y="2405759"/>
              <a:ext cx="238136" cy="225187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99564B2-C21C-45C6-9CCC-46389FCA9AD6}"/>
                </a:ext>
              </a:extLst>
            </p:cNvPr>
            <p:cNvSpPr/>
            <p:nvPr/>
          </p:nvSpPr>
          <p:spPr bwMode="auto">
            <a:xfrm>
              <a:off x="4371398" y="2885379"/>
              <a:ext cx="238136" cy="225187"/>
            </a:xfrm>
            <a:prstGeom prst="rect">
              <a:avLst/>
            </a:prstGeom>
            <a:solidFill>
              <a:srgbClr val="9900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A3A6086A-0ACA-4166-8327-6DA3AE9D44D3}"/>
                </a:ext>
              </a:extLst>
            </p:cNvPr>
            <p:cNvSpPr txBox="1"/>
            <p:nvPr/>
          </p:nvSpPr>
          <p:spPr>
            <a:xfrm>
              <a:off x="477762" y="1876481"/>
              <a:ext cx="3947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%</a:t>
              </a:r>
            </a:p>
          </p:txBody>
        </p:sp>
        <p:sp>
          <p:nvSpPr>
            <p:cNvPr id="15" name="Line 16">
              <a:extLst>
                <a:ext uri="{FF2B5EF4-FFF2-40B4-BE49-F238E27FC236}">
                  <a16:creationId xmlns:a16="http://schemas.microsoft.com/office/drawing/2014/main" id="{6B7D457C-616D-407A-9D23-A56F108469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238" y="2336843"/>
              <a:ext cx="121987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6" name="Line 18">
              <a:extLst>
                <a:ext uri="{FF2B5EF4-FFF2-40B4-BE49-F238E27FC236}">
                  <a16:creationId xmlns:a16="http://schemas.microsoft.com/office/drawing/2014/main" id="{6E0AD08D-E21C-4ED2-B469-F041E1B2C9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238" y="2967218"/>
              <a:ext cx="121987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7" name="Line 19">
              <a:extLst>
                <a:ext uri="{FF2B5EF4-FFF2-40B4-BE49-F238E27FC236}">
                  <a16:creationId xmlns:a16="http://schemas.microsoft.com/office/drawing/2014/main" id="{AD27394D-0964-4F65-8F4A-56612AF451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238" y="3609202"/>
              <a:ext cx="121987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8" name="Line 20">
              <a:extLst>
                <a:ext uri="{FF2B5EF4-FFF2-40B4-BE49-F238E27FC236}">
                  <a16:creationId xmlns:a16="http://schemas.microsoft.com/office/drawing/2014/main" id="{F72A53C7-6546-477E-8B57-BF1041C414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238" y="4240334"/>
              <a:ext cx="121987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9" name="Line 21">
              <a:extLst>
                <a:ext uri="{FF2B5EF4-FFF2-40B4-BE49-F238E27FC236}">
                  <a16:creationId xmlns:a16="http://schemas.microsoft.com/office/drawing/2014/main" id="{6E62BF70-4CD5-4F32-9726-DAF9DCDE17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238" y="4871465"/>
              <a:ext cx="121987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0" name="Line 22">
              <a:extLst>
                <a:ext uri="{FF2B5EF4-FFF2-40B4-BE49-F238E27FC236}">
                  <a16:creationId xmlns:a16="http://schemas.microsoft.com/office/drawing/2014/main" id="{3D310FD2-5627-416C-A43B-0D1959BBDE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238" y="5523301"/>
              <a:ext cx="121987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9EE862A0-1089-4512-8EFA-6D7B6425D0B3}"/>
                </a:ext>
              </a:extLst>
            </p:cNvPr>
            <p:cNvSpPr txBox="1"/>
            <p:nvPr/>
          </p:nvSpPr>
          <p:spPr>
            <a:xfrm>
              <a:off x="251654" y="4685203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20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37CC9E8A-4397-412F-AF0C-7DEB7B1E0EE5}"/>
                </a:ext>
              </a:extLst>
            </p:cNvPr>
            <p:cNvSpPr txBox="1"/>
            <p:nvPr/>
          </p:nvSpPr>
          <p:spPr>
            <a:xfrm>
              <a:off x="251654" y="4055536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40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6BDB48FC-A781-45D3-8736-9A66ACBE036E}"/>
                </a:ext>
              </a:extLst>
            </p:cNvPr>
            <p:cNvSpPr txBox="1"/>
            <p:nvPr/>
          </p:nvSpPr>
          <p:spPr>
            <a:xfrm>
              <a:off x="251654" y="3425869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60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5CA996C0-2BB3-4C2A-9807-3B8A363D5980}"/>
                </a:ext>
              </a:extLst>
            </p:cNvPr>
            <p:cNvSpPr txBox="1"/>
            <p:nvPr/>
          </p:nvSpPr>
          <p:spPr>
            <a:xfrm>
              <a:off x="251654" y="2781426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80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16E4BAF5-CB35-409B-8BEF-555823E2EA11}"/>
                </a:ext>
              </a:extLst>
            </p:cNvPr>
            <p:cNvSpPr txBox="1"/>
            <p:nvPr/>
          </p:nvSpPr>
          <p:spPr>
            <a:xfrm>
              <a:off x="185930" y="2150058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100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46A1B74A-1876-4007-AC02-65BA478A6FBC}"/>
                </a:ext>
              </a:extLst>
            </p:cNvPr>
            <p:cNvSpPr txBox="1"/>
            <p:nvPr/>
          </p:nvSpPr>
          <p:spPr>
            <a:xfrm>
              <a:off x="2714820" y="2309937"/>
              <a:ext cx="4619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91.0</a:t>
              </a:r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66F0A59A-17DF-42FF-A62C-C51F6A673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1303" y="2626839"/>
              <a:ext cx="526017" cy="2896460"/>
            </a:xfrm>
            <a:custGeom>
              <a:avLst/>
              <a:gdLst>
                <a:gd name="T0" fmla="*/ 757 w 757"/>
                <a:gd name="T1" fmla="*/ 539 h 539"/>
                <a:gd name="T2" fmla="*/ 757 w 757"/>
                <a:gd name="T3" fmla="*/ 0 h 539"/>
                <a:gd name="T4" fmla="*/ 0 w 757"/>
                <a:gd name="T5" fmla="*/ 0 h 539"/>
                <a:gd name="T6" fmla="*/ 0 w 757"/>
                <a:gd name="T7" fmla="*/ 539 h 539"/>
                <a:gd name="T8" fmla="*/ 757 w 757"/>
                <a:gd name="T9" fmla="*/ 539 h 539"/>
                <a:gd name="T10" fmla="*/ 757 w 757"/>
                <a:gd name="T11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7" h="539">
                  <a:moveTo>
                    <a:pt x="757" y="539"/>
                  </a:moveTo>
                  <a:lnTo>
                    <a:pt x="757" y="0"/>
                  </a:lnTo>
                  <a:lnTo>
                    <a:pt x="0" y="0"/>
                  </a:lnTo>
                  <a:lnTo>
                    <a:pt x="0" y="539"/>
                  </a:lnTo>
                  <a:lnTo>
                    <a:pt x="757" y="539"/>
                  </a:lnTo>
                  <a:lnTo>
                    <a:pt x="757" y="53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4C9575C2-43D5-4355-A2DF-95EB3F026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8220" y="2663781"/>
              <a:ext cx="526017" cy="2859519"/>
            </a:xfrm>
            <a:custGeom>
              <a:avLst/>
              <a:gdLst>
                <a:gd name="T0" fmla="*/ 757 w 757"/>
                <a:gd name="T1" fmla="*/ 539 h 539"/>
                <a:gd name="T2" fmla="*/ 757 w 757"/>
                <a:gd name="T3" fmla="*/ 0 h 539"/>
                <a:gd name="T4" fmla="*/ 0 w 757"/>
                <a:gd name="T5" fmla="*/ 0 h 539"/>
                <a:gd name="T6" fmla="*/ 0 w 757"/>
                <a:gd name="T7" fmla="*/ 539 h 539"/>
                <a:gd name="T8" fmla="*/ 757 w 757"/>
                <a:gd name="T9" fmla="*/ 539 h 539"/>
                <a:gd name="T10" fmla="*/ 757 w 757"/>
                <a:gd name="T11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7" h="539">
                  <a:moveTo>
                    <a:pt x="757" y="539"/>
                  </a:moveTo>
                  <a:lnTo>
                    <a:pt x="757" y="0"/>
                  </a:lnTo>
                  <a:lnTo>
                    <a:pt x="0" y="0"/>
                  </a:lnTo>
                  <a:lnTo>
                    <a:pt x="0" y="539"/>
                  </a:lnTo>
                  <a:lnTo>
                    <a:pt x="757" y="539"/>
                  </a:lnTo>
                  <a:lnTo>
                    <a:pt x="757" y="539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8EE46379-3D64-4F87-B945-36B83E8ED06A}"/>
                </a:ext>
              </a:extLst>
            </p:cNvPr>
            <p:cNvSpPr txBox="1"/>
            <p:nvPr/>
          </p:nvSpPr>
          <p:spPr>
            <a:xfrm>
              <a:off x="3389291" y="2337191"/>
              <a:ext cx="4619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90.2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7A68F83A-7EAF-4016-91E1-A0DBAD02E58A}"/>
                </a:ext>
              </a:extLst>
            </p:cNvPr>
            <p:cNvSpPr txBox="1"/>
            <p:nvPr/>
          </p:nvSpPr>
          <p:spPr>
            <a:xfrm>
              <a:off x="4475476" y="4989934"/>
              <a:ext cx="3978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6.9</a:t>
              </a:r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C7055BD3-8E2D-442E-B3B4-507130F1B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1402" y="5290389"/>
              <a:ext cx="526017" cy="232911"/>
            </a:xfrm>
            <a:custGeom>
              <a:avLst/>
              <a:gdLst>
                <a:gd name="T0" fmla="*/ 757 w 757"/>
                <a:gd name="T1" fmla="*/ 539 h 539"/>
                <a:gd name="T2" fmla="*/ 757 w 757"/>
                <a:gd name="T3" fmla="*/ 0 h 539"/>
                <a:gd name="T4" fmla="*/ 0 w 757"/>
                <a:gd name="T5" fmla="*/ 0 h 539"/>
                <a:gd name="T6" fmla="*/ 0 w 757"/>
                <a:gd name="T7" fmla="*/ 539 h 539"/>
                <a:gd name="T8" fmla="*/ 757 w 757"/>
                <a:gd name="T9" fmla="*/ 539 h 539"/>
                <a:gd name="T10" fmla="*/ 757 w 757"/>
                <a:gd name="T11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7" h="539">
                  <a:moveTo>
                    <a:pt x="757" y="539"/>
                  </a:moveTo>
                  <a:lnTo>
                    <a:pt x="757" y="0"/>
                  </a:lnTo>
                  <a:lnTo>
                    <a:pt x="0" y="0"/>
                  </a:lnTo>
                  <a:lnTo>
                    <a:pt x="0" y="539"/>
                  </a:lnTo>
                  <a:lnTo>
                    <a:pt x="757" y="539"/>
                  </a:lnTo>
                  <a:lnTo>
                    <a:pt x="757" y="53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BBB81676-AA7C-4E21-8A3A-1DFF1559F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320" y="5250712"/>
              <a:ext cx="526017" cy="272590"/>
            </a:xfrm>
            <a:custGeom>
              <a:avLst/>
              <a:gdLst>
                <a:gd name="T0" fmla="*/ 757 w 757"/>
                <a:gd name="T1" fmla="*/ 539 h 539"/>
                <a:gd name="T2" fmla="*/ 757 w 757"/>
                <a:gd name="T3" fmla="*/ 0 h 539"/>
                <a:gd name="T4" fmla="*/ 0 w 757"/>
                <a:gd name="T5" fmla="*/ 0 h 539"/>
                <a:gd name="T6" fmla="*/ 0 w 757"/>
                <a:gd name="T7" fmla="*/ 539 h 539"/>
                <a:gd name="T8" fmla="*/ 757 w 757"/>
                <a:gd name="T9" fmla="*/ 539 h 539"/>
                <a:gd name="T10" fmla="*/ 757 w 757"/>
                <a:gd name="T11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7" h="539">
                  <a:moveTo>
                    <a:pt x="757" y="539"/>
                  </a:moveTo>
                  <a:lnTo>
                    <a:pt x="757" y="0"/>
                  </a:lnTo>
                  <a:lnTo>
                    <a:pt x="0" y="0"/>
                  </a:lnTo>
                  <a:lnTo>
                    <a:pt x="0" y="539"/>
                  </a:lnTo>
                  <a:lnTo>
                    <a:pt x="757" y="539"/>
                  </a:lnTo>
                  <a:lnTo>
                    <a:pt x="757" y="539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52923F23-6FF0-49C5-BF6B-818AF65DFA6F}"/>
                </a:ext>
              </a:extLst>
            </p:cNvPr>
            <p:cNvSpPr txBox="1"/>
            <p:nvPr/>
          </p:nvSpPr>
          <p:spPr>
            <a:xfrm>
              <a:off x="5135521" y="4954628"/>
              <a:ext cx="3978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8.6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9EFFEE89-4F86-47D3-A20E-F0AC955E362B}"/>
                </a:ext>
              </a:extLst>
            </p:cNvPr>
            <p:cNvSpPr txBox="1"/>
            <p:nvPr/>
          </p:nvSpPr>
          <p:spPr>
            <a:xfrm>
              <a:off x="1055585" y="5101042"/>
              <a:ext cx="3818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2.1</a:t>
              </a:r>
            </a:p>
          </p:txBody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ABC8B73F-F4C5-4EAA-AA75-FA6E9EC38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494" y="5457843"/>
              <a:ext cx="526017" cy="65456"/>
            </a:xfrm>
            <a:custGeom>
              <a:avLst/>
              <a:gdLst>
                <a:gd name="T0" fmla="*/ 757 w 757"/>
                <a:gd name="T1" fmla="*/ 539 h 539"/>
                <a:gd name="T2" fmla="*/ 757 w 757"/>
                <a:gd name="T3" fmla="*/ 0 h 539"/>
                <a:gd name="T4" fmla="*/ 0 w 757"/>
                <a:gd name="T5" fmla="*/ 0 h 539"/>
                <a:gd name="T6" fmla="*/ 0 w 757"/>
                <a:gd name="T7" fmla="*/ 539 h 539"/>
                <a:gd name="T8" fmla="*/ 757 w 757"/>
                <a:gd name="T9" fmla="*/ 539 h 539"/>
                <a:gd name="T10" fmla="*/ 757 w 757"/>
                <a:gd name="T11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7" h="539">
                  <a:moveTo>
                    <a:pt x="757" y="539"/>
                  </a:moveTo>
                  <a:lnTo>
                    <a:pt x="757" y="0"/>
                  </a:lnTo>
                  <a:lnTo>
                    <a:pt x="0" y="0"/>
                  </a:lnTo>
                  <a:lnTo>
                    <a:pt x="0" y="539"/>
                  </a:lnTo>
                  <a:lnTo>
                    <a:pt x="757" y="539"/>
                  </a:lnTo>
                  <a:lnTo>
                    <a:pt x="757" y="53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DB62BE05-3BB1-4593-B63E-317F506D4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0411" y="5478895"/>
              <a:ext cx="526017" cy="44405"/>
            </a:xfrm>
            <a:custGeom>
              <a:avLst/>
              <a:gdLst>
                <a:gd name="T0" fmla="*/ 757 w 757"/>
                <a:gd name="T1" fmla="*/ 539 h 539"/>
                <a:gd name="T2" fmla="*/ 757 w 757"/>
                <a:gd name="T3" fmla="*/ 0 h 539"/>
                <a:gd name="T4" fmla="*/ 0 w 757"/>
                <a:gd name="T5" fmla="*/ 0 h 539"/>
                <a:gd name="T6" fmla="*/ 0 w 757"/>
                <a:gd name="T7" fmla="*/ 539 h 539"/>
                <a:gd name="T8" fmla="*/ 757 w 757"/>
                <a:gd name="T9" fmla="*/ 539 h 539"/>
                <a:gd name="T10" fmla="*/ 757 w 757"/>
                <a:gd name="T11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7" h="539">
                  <a:moveTo>
                    <a:pt x="757" y="539"/>
                  </a:moveTo>
                  <a:lnTo>
                    <a:pt x="757" y="0"/>
                  </a:lnTo>
                  <a:lnTo>
                    <a:pt x="0" y="0"/>
                  </a:lnTo>
                  <a:lnTo>
                    <a:pt x="0" y="539"/>
                  </a:lnTo>
                  <a:lnTo>
                    <a:pt x="757" y="539"/>
                  </a:lnTo>
                  <a:lnTo>
                    <a:pt x="757" y="539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4F6A3A5F-5282-4798-AC75-65360AF8F6DF}"/>
                </a:ext>
              </a:extLst>
            </p:cNvPr>
            <p:cNvSpPr txBox="1"/>
            <p:nvPr/>
          </p:nvSpPr>
          <p:spPr>
            <a:xfrm>
              <a:off x="1715625" y="5131831"/>
              <a:ext cx="3818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1.1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5DA76B6D-A38A-405B-AD67-67DC05897002}"/>
                </a:ext>
              </a:extLst>
            </p:cNvPr>
            <p:cNvSpPr txBox="1"/>
            <p:nvPr/>
          </p:nvSpPr>
          <p:spPr>
            <a:xfrm>
              <a:off x="4573965" y="2303939"/>
              <a:ext cx="15930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Q8W</a:t>
              </a:r>
              <a:r>
                <a:rPr lang="en-US" sz="1400" dirty="0"/>
                <a:t> CAB + RPV LA</a:t>
              </a:r>
            </a:p>
            <a:p>
              <a:r>
                <a:rPr lang="en-US" sz="1400" dirty="0"/>
                <a:t>(N=522)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50382ABD-2455-47C7-934B-C5A77B2E1880}"/>
                </a:ext>
              </a:extLst>
            </p:cNvPr>
            <p:cNvSpPr txBox="1"/>
            <p:nvPr/>
          </p:nvSpPr>
          <p:spPr>
            <a:xfrm>
              <a:off x="4573966" y="2795627"/>
              <a:ext cx="16136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Q4W</a:t>
              </a:r>
              <a:r>
                <a:rPr lang="en-US" sz="1400" dirty="0"/>
                <a:t> CAB + RPV LA</a:t>
              </a:r>
            </a:p>
            <a:p>
              <a:r>
                <a:rPr lang="en-US" sz="1400" dirty="0"/>
                <a:t>(N=523)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BE4179E7-C980-4282-95A7-63153D54350C}"/>
                </a:ext>
              </a:extLst>
            </p:cNvPr>
            <p:cNvSpPr txBox="1"/>
            <p:nvPr/>
          </p:nvSpPr>
          <p:spPr>
            <a:xfrm>
              <a:off x="336613" y="5344260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C6DCC8EE-EC55-43A5-B6B7-E20CDE904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225" y="2268761"/>
              <a:ext cx="5061716" cy="3254539"/>
            </a:xfrm>
            <a:custGeom>
              <a:avLst/>
              <a:gdLst>
                <a:gd name="T0" fmla="*/ 2683 w 2683"/>
                <a:gd name="T1" fmla="*/ 2010 h 2010"/>
                <a:gd name="T2" fmla="*/ 0 w 2683"/>
                <a:gd name="T3" fmla="*/ 2010 h 2010"/>
                <a:gd name="T4" fmla="*/ 0 w 2683"/>
                <a:gd name="T5" fmla="*/ 0 h 2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83" h="2010">
                  <a:moveTo>
                    <a:pt x="2683" y="2010"/>
                  </a:moveTo>
                  <a:lnTo>
                    <a:pt x="0" y="2010"/>
                  </a:lnTo>
                  <a:lnTo>
                    <a:pt x="0" y="0"/>
                  </a:lnTo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</p:grpSp>
      <p:sp>
        <p:nvSpPr>
          <p:cNvPr id="46" name="ZoneTexte 45">
            <a:extLst>
              <a:ext uri="{FF2B5EF4-FFF2-40B4-BE49-F238E27FC236}">
                <a16:creationId xmlns:a16="http://schemas.microsoft.com/office/drawing/2014/main" id="{6E8572AF-9469-4207-9F86-F325C83A6CF3}"/>
              </a:ext>
            </a:extLst>
          </p:cNvPr>
          <p:cNvSpPr txBox="1"/>
          <p:nvPr/>
        </p:nvSpPr>
        <p:spPr>
          <a:xfrm>
            <a:off x="1907217" y="1751728"/>
            <a:ext cx="2719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Proportion of participants (%)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51E2372C-CBFB-4E13-B4D6-74595C07E195}"/>
              </a:ext>
            </a:extLst>
          </p:cNvPr>
          <p:cNvGrpSpPr/>
          <p:nvPr/>
        </p:nvGrpSpPr>
        <p:grpSpPr>
          <a:xfrm>
            <a:off x="7576470" y="4754332"/>
            <a:ext cx="3736891" cy="1755115"/>
            <a:chOff x="7576470" y="4754332"/>
            <a:chExt cx="3736891" cy="1755115"/>
          </a:xfrm>
        </p:grpSpPr>
        <p:sp>
          <p:nvSpPr>
            <p:cNvPr id="47" name="Content Placeholder 1">
              <a:extLst>
                <a:ext uri="{FF2B5EF4-FFF2-40B4-BE49-F238E27FC236}">
                  <a16:creationId xmlns:a16="http://schemas.microsoft.com/office/drawing/2014/main" id="{13622D08-F954-44F5-82C7-09B6FB47DC5F}"/>
                </a:ext>
              </a:extLst>
            </p:cNvPr>
            <p:cNvSpPr txBox="1">
              <a:spLocks/>
            </p:cNvSpPr>
            <p:nvPr/>
          </p:nvSpPr>
          <p:spPr>
            <a:xfrm>
              <a:off x="8938520" y="6232448"/>
              <a:ext cx="1093569" cy="27699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190500" indent="-190500" algn="l" rtl="0" eaLnBrk="0" fontAlgn="base" hangingPunct="0">
                <a:spcBef>
                  <a:spcPct val="0"/>
                </a:spcBef>
                <a:spcAft>
                  <a:spcPts val="5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73075" indent="-257175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639763" indent="-158750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798513" indent="-142875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-"/>
                <a:def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922338" indent="-114300" algn="l" defTabSz="923925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lang="en-GB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668338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None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6pPr>
              <a:lvl7pPr marL="14478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7pPr>
              <a:lvl8pPr marL="19050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8pPr>
              <a:lvl9pPr marL="23622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500"/>
                </a:spcAft>
                <a:buClr>
                  <a:srgbClr val="C00000"/>
                </a:buClr>
                <a:buSzPct val="115000"/>
                <a:buFont typeface="Arial" charset="0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Difference (%)</a:t>
              </a:r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F5CC3909-87E2-48C9-8713-8C320F2D1A8E}"/>
                </a:ext>
              </a:extLst>
            </p:cNvPr>
            <p:cNvSpPr txBox="1"/>
            <p:nvPr/>
          </p:nvSpPr>
          <p:spPr>
            <a:xfrm>
              <a:off x="8693279" y="5235023"/>
              <a:ext cx="45822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- 2.8</a:t>
              </a:r>
            </a:p>
          </p:txBody>
        </p:sp>
        <p:sp>
          <p:nvSpPr>
            <p:cNvPr id="49" name="TextBox 49">
              <a:extLst>
                <a:ext uri="{FF2B5EF4-FFF2-40B4-BE49-F238E27FC236}">
                  <a16:creationId xmlns:a16="http://schemas.microsoft.com/office/drawing/2014/main" id="{90A3AC39-8562-4EA1-A9E0-6885E862E3DD}"/>
                </a:ext>
              </a:extLst>
            </p:cNvPr>
            <p:cNvSpPr txBox="1"/>
            <p:nvPr/>
          </p:nvSpPr>
          <p:spPr>
            <a:xfrm>
              <a:off x="9933635" y="5227986"/>
              <a:ext cx="45822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4.3</a:t>
              </a:r>
            </a:p>
          </p:txBody>
        </p:sp>
        <p:sp>
          <p:nvSpPr>
            <p:cNvPr id="50" name="TextBox 52">
              <a:extLst>
                <a:ext uri="{FF2B5EF4-FFF2-40B4-BE49-F238E27FC236}">
                  <a16:creationId xmlns:a16="http://schemas.microsoft.com/office/drawing/2014/main" id="{C1B84EF5-8BF9-490C-BEE9-87F15B06F33B}"/>
                </a:ext>
              </a:extLst>
            </p:cNvPr>
            <p:cNvSpPr txBox="1"/>
            <p:nvPr/>
          </p:nvSpPr>
          <p:spPr>
            <a:xfrm>
              <a:off x="9471416" y="5192302"/>
              <a:ext cx="262892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0.8</a:t>
              </a:r>
            </a:p>
          </p:txBody>
        </p:sp>
        <p:cxnSp>
          <p:nvCxnSpPr>
            <p:cNvPr id="51" name="Straight Connector 12">
              <a:extLst>
                <a:ext uri="{FF2B5EF4-FFF2-40B4-BE49-F238E27FC236}">
                  <a16:creationId xmlns:a16="http://schemas.microsoft.com/office/drawing/2014/main" id="{A5DA600F-85ED-41DE-9329-7900983F2FA4}"/>
                </a:ext>
              </a:extLst>
            </p:cNvPr>
            <p:cNvCxnSpPr>
              <a:cxnSpLocks/>
            </p:cNvCxnSpPr>
            <p:nvPr/>
          </p:nvCxnSpPr>
          <p:spPr>
            <a:xfrm>
              <a:off x="7771833" y="5103514"/>
              <a:ext cx="0" cy="770395"/>
            </a:xfrm>
            <a:prstGeom prst="line">
              <a:avLst/>
            </a:prstGeom>
            <a:noFill/>
            <a:ln w="19050" cap="flat" cmpd="sng" algn="ctr">
              <a:solidFill>
                <a:srgbClr val="002F5F"/>
              </a:solidFill>
              <a:prstDash val="sysDash"/>
            </a:ln>
            <a:effectLst/>
          </p:spPr>
        </p:cxnSp>
        <p:sp>
          <p:nvSpPr>
            <p:cNvPr id="52" name="Down Arrow 10">
              <a:extLst>
                <a:ext uri="{FF2B5EF4-FFF2-40B4-BE49-F238E27FC236}">
                  <a16:creationId xmlns:a16="http://schemas.microsoft.com/office/drawing/2014/main" id="{466A1194-7057-42FA-90AF-2CE21F1D8B28}"/>
                </a:ext>
              </a:extLst>
            </p:cNvPr>
            <p:cNvSpPr/>
            <p:nvPr/>
          </p:nvSpPr>
          <p:spPr>
            <a:xfrm rot="16200000">
              <a:off x="10031818" y="4172784"/>
              <a:ext cx="499674" cy="1662769"/>
            </a:xfrm>
            <a:prstGeom prst="downArrow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vert="vert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Arial" charset="0"/>
                </a:rPr>
                <a:t>Q8W</a:t>
              </a:r>
              <a:endParaRPr kumimoji="0" lang="en-US" sz="1200" b="0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53" name="Down Arrow 11">
              <a:extLst>
                <a:ext uri="{FF2B5EF4-FFF2-40B4-BE49-F238E27FC236}">
                  <a16:creationId xmlns:a16="http://schemas.microsoft.com/office/drawing/2014/main" id="{1047639B-6E7E-42F5-B634-2B9D3B09BA55}"/>
                </a:ext>
              </a:extLst>
            </p:cNvPr>
            <p:cNvSpPr/>
            <p:nvPr/>
          </p:nvSpPr>
          <p:spPr>
            <a:xfrm rot="5400000">
              <a:off x="8376242" y="4179985"/>
              <a:ext cx="499675" cy="1648381"/>
            </a:xfrm>
            <a:prstGeom prst="downArrow">
              <a:avLst/>
            </a:prstGeom>
            <a:solidFill>
              <a:srgbClr val="990099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Arial" charset="0"/>
                </a:rPr>
                <a:t>Q4W</a:t>
              </a:r>
            </a:p>
          </p:txBody>
        </p:sp>
        <p:sp>
          <p:nvSpPr>
            <p:cNvPr id="54" name="TextBox 43">
              <a:extLst>
                <a:ext uri="{FF2B5EF4-FFF2-40B4-BE49-F238E27FC236}">
                  <a16:creationId xmlns:a16="http://schemas.microsoft.com/office/drawing/2014/main" id="{6A51797E-F00F-450B-8BFA-E10921BB7D08}"/>
                </a:ext>
              </a:extLst>
            </p:cNvPr>
            <p:cNvSpPr txBox="1"/>
            <p:nvPr/>
          </p:nvSpPr>
          <p:spPr>
            <a:xfrm>
              <a:off x="7866835" y="5444102"/>
              <a:ext cx="929987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-10 % NI margin</a:t>
              </a:r>
            </a:p>
          </p:txBody>
        </p:sp>
        <p:sp>
          <p:nvSpPr>
            <p:cNvPr id="55" name="Line 21">
              <a:extLst>
                <a:ext uri="{FF2B5EF4-FFF2-40B4-BE49-F238E27FC236}">
                  <a16:creationId xmlns:a16="http://schemas.microsoft.com/office/drawing/2014/main" id="{A9F467E8-F5F1-4D38-B98C-99A3B5AF86E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7736726" y="5940552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E2897AEA-D5EF-483D-9245-22B89BF5C8E6}"/>
                </a:ext>
              </a:extLst>
            </p:cNvPr>
            <p:cNvSpPr txBox="1"/>
            <p:nvPr/>
          </p:nvSpPr>
          <p:spPr>
            <a:xfrm>
              <a:off x="7576470" y="5960686"/>
              <a:ext cx="3882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-10</a:t>
              </a:r>
            </a:p>
          </p:txBody>
        </p:sp>
        <p:sp>
          <p:nvSpPr>
            <p:cNvPr id="57" name="Line 21">
              <a:extLst>
                <a:ext uri="{FF2B5EF4-FFF2-40B4-BE49-F238E27FC236}">
                  <a16:creationId xmlns:a16="http://schemas.microsoft.com/office/drawing/2014/main" id="{B92A5346-0DCB-4907-8893-CB5FA9BA7D2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8072809" y="5940552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FA156874-5259-4538-BADF-E5435A3C039F}"/>
                </a:ext>
              </a:extLst>
            </p:cNvPr>
            <p:cNvSpPr txBox="1"/>
            <p:nvPr/>
          </p:nvSpPr>
          <p:spPr>
            <a:xfrm>
              <a:off x="7946217" y="5960686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-8</a:t>
              </a:r>
            </a:p>
          </p:txBody>
        </p:sp>
        <p:sp>
          <p:nvSpPr>
            <p:cNvPr id="59" name="Line 21">
              <a:extLst>
                <a:ext uri="{FF2B5EF4-FFF2-40B4-BE49-F238E27FC236}">
                  <a16:creationId xmlns:a16="http://schemas.microsoft.com/office/drawing/2014/main" id="{88FDE5AD-AB81-4C3A-887D-52E83D5FCB1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8403003" y="5940552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74730C82-4595-486B-929D-F8C0C89B24D0}"/>
                </a:ext>
              </a:extLst>
            </p:cNvPr>
            <p:cNvSpPr txBox="1"/>
            <p:nvPr/>
          </p:nvSpPr>
          <p:spPr>
            <a:xfrm>
              <a:off x="8276411" y="5960686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-6</a:t>
              </a:r>
            </a:p>
          </p:txBody>
        </p:sp>
        <p:sp>
          <p:nvSpPr>
            <p:cNvPr id="61" name="Line 21">
              <a:extLst>
                <a:ext uri="{FF2B5EF4-FFF2-40B4-BE49-F238E27FC236}">
                  <a16:creationId xmlns:a16="http://schemas.microsoft.com/office/drawing/2014/main" id="{DEAE53B2-50C7-434B-A862-37355A1AE95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8739086" y="5940552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1A41319F-C433-4064-8F80-90FD7611A7B3}"/>
                </a:ext>
              </a:extLst>
            </p:cNvPr>
            <p:cNvSpPr txBox="1"/>
            <p:nvPr/>
          </p:nvSpPr>
          <p:spPr>
            <a:xfrm>
              <a:off x="8612494" y="5960686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-4</a:t>
              </a:r>
            </a:p>
          </p:txBody>
        </p:sp>
        <p:sp>
          <p:nvSpPr>
            <p:cNvPr id="63" name="Line 21">
              <a:extLst>
                <a:ext uri="{FF2B5EF4-FFF2-40B4-BE49-F238E27FC236}">
                  <a16:creationId xmlns:a16="http://schemas.microsoft.com/office/drawing/2014/main" id="{C6725911-2DE9-4013-BA8E-FB0A6705F4B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080319" y="5940552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63AE5E5F-F7F1-4B4D-B7DF-8B88060A29AA}"/>
                </a:ext>
              </a:extLst>
            </p:cNvPr>
            <p:cNvSpPr txBox="1"/>
            <p:nvPr/>
          </p:nvSpPr>
          <p:spPr>
            <a:xfrm>
              <a:off x="8953727" y="5960686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-2</a:t>
              </a:r>
            </a:p>
          </p:txBody>
        </p:sp>
        <p:sp>
          <p:nvSpPr>
            <p:cNvPr id="65" name="Line 21">
              <a:extLst>
                <a:ext uri="{FF2B5EF4-FFF2-40B4-BE49-F238E27FC236}">
                  <a16:creationId xmlns:a16="http://schemas.microsoft.com/office/drawing/2014/main" id="{EABF5FC7-BC6C-4191-98E4-A5F2BC81180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416402" y="5940552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B4192D59-9D8B-4C1C-AAAA-253AAB2D638A}"/>
                </a:ext>
              </a:extLst>
            </p:cNvPr>
            <p:cNvSpPr txBox="1"/>
            <p:nvPr/>
          </p:nvSpPr>
          <p:spPr>
            <a:xfrm>
              <a:off x="9315458" y="5960686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67" name="Line 21">
              <a:extLst>
                <a:ext uri="{FF2B5EF4-FFF2-40B4-BE49-F238E27FC236}">
                  <a16:creationId xmlns:a16="http://schemas.microsoft.com/office/drawing/2014/main" id="{5EB7390B-B3D5-4320-B9D6-C1D9F1FE55C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763051" y="5940552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25B6D803-1389-4124-BC63-64887AA4A18A}"/>
                </a:ext>
              </a:extLst>
            </p:cNvPr>
            <p:cNvSpPr txBox="1"/>
            <p:nvPr/>
          </p:nvSpPr>
          <p:spPr>
            <a:xfrm>
              <a:off x="9662107" y="5960686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69" name="Line 21">
              <a:extLst>
                <a:ext uri="{FF2B5EF4-FFF2-40B4-BE49-F238E27FC236}">
                  <a16:creationId xmlns:a16="http://schemas.microsoft.com/office/drawing/2014/main" id="{8F52B49F-91F0-4A5F-9631-E918ADA5A3B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0099134" y="5940552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58CC534D-0323-4507-AD16-2301F83A8D2A}"/>
                </a:ext>
              </a:extLst>
            </p:cNvPr>
            <p:cNvSpPr txBox="1"/>
            <p:nvPr/>
          </p:nvSpPr>
          <p:spPr>
            <a:xfrm>
              <a:off x="9998190" y="5960686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71" name="Line 21">
              <a:extLst>
                <a:ext uri="{FF2B5EF4-FFF2-40B4-BE49-F238E27FC236}">
                  <a16:creationId xmlns:a16="http://schemas.microsoft.com/office/drawing/2014/main" id="{474FCC8B-AFF4-45CA-BAB0-C3698754F1D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0430036" y="5940552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E4AE4CA1-09AF-47FE-9B92-6C4B61F608BD}"/>
                </a:ext>
              </a:extLst>
            </p:cNvPr>
            <p:cNvSpPr txBox="1"/>
            <p:nvPr/>
          </p:nvSpPr>
          <p:spPr>
            <a:xfrm>
              <a:off x="10329092" y="5960686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6</a:t>
              </a:r>
            </a:p>
          </p:txBody>
        </p:sp>
        <p:sp>
          <p:nvSpPr>
            <p:cNvPr id="73" name="Line 21">
              <a:extLst>
                <a:ext uri="{FF2B5EF4-FFF2-40B4-BE49-F238E27FC236}">
                  <a16:creationId xmlns:a16="http://schemas.microsoft.com/office/drawing/2014/main" id="{388603B4-2C0F-46AA-A52C-A908C7AC861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0766119" y="5940552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BF9F12C4-21E9-4992-99B4-1ACE7A00ECA9}"/>
                </a:ext>
              </a:extLst>
            </p:cNvPr>
            <p:cNvSpPr txBox="1"/>
            <p:nvPr/>
          </p:nvSpPr>
          <p:spPr>
            <a:xfrm>
              <a:off x="10665175" y="5960686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8</a:t>
              </a:r>
            </a:p>
          </p:txBody>
        </p:sp>
        <p:sp>
          <p:nvSpPr>
            <p:cNvPr id="75" name="Line 21">
              <a:extLst>
                <a:ext uri="{FF2B5EF4-FFF2-40B4-BE49-F238E27FC236}">
                  <a16:creationId xmlns:a16="http://schemas.microsoft.com/office/drawing/2014/main" id="{D2ED3E19-DAC7-43EA-B616-6B2228A3EBB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1102201" y="5940552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F9B49EE1-5BD0-4529-B5D6-A8F56290E340}"/>
                </a:ext>
              </a:extLst>
            </p:cNvPr>
            <p:cNvSpPr txBox="1"/>
            <p:nvPr/>
          </p:nvSpPr>
          <p:spPr>
            <a:xfrm>
              <a:off x="10958777" y="5960686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10</a:t>
              </a:r>
            </a:p>
          </p:txBody>
        </p:sp>
        <p:cxnSp>
          <p:nvCxnSpPr>
            <p:cNvPr id="77" name="Connecteur droit 76">
              <a:extLst>
                <a:ext uri="{FF2B5EF4-FFF2-40B4-BE49-F238E27FC236}">
                  <a16:creationId xmlns:a16="http://schemas.microsoft.com/office/drawing/2014/main" id="{1BA7B929-5B9C-4AFC-8157-141F3FC73B82}"/>
                </a:ext>
              </a:extLst>
            </p:cNvPr>
            <p:cNvCxnSpPr/>
            <p:nvPr/>
          </p:nvCxnSpPr>
          <p:spPr bwMode="auto">
            <a:xfrm>
              <a:off x="7770595" y="5906683"/>
              <a:ext cx="336547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8" name="Line 21">
              <a:extLst>
                <a:ext uri="{FF2B5EF4-FFF2-40B4-BE49-F238E27FC236}">
                  <a16:creationId xmlns:a16="http://schemas.microsoft.com/office/drawing/2014/main" id="{ECCB62A2-CE89-459B-9CD4-363ED9E2096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073425" y="5502894"/>
              <a:ext cx="753693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BB86A7DB-365C-4E00-B91F-774D3F7EEB86}"/>
                </a:ext>
              </a:extLst>
            </p:cNvPr>
            <p:cNvSpPr/>
            <p:nvPr/>
          </p:nvSpPr>
          <p:spPr bwMode="auto">
            <a:xfrm>
              <a:off x="9500446" y="5435771"/>
              <a:ext cx="141442" cy="129915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effectLst/>
              </a:endParaRPr>
            </a:p>
          </p:txBody>
        </p:sp>
        <p:sp>
          <p:nvSpPr>
            <p:cNvPr id="80" name="Forme libre 129">
              <a:extLst>
                <a:ext uri="{FF2B5EF4-FFF2-40B4-BE49-F238E27FC236}">
                  <a16:creationId xmlns:a16="http://schemas.microsoft.com/office/drawing/2014/main" id="{6B16D53F-AE4A-4A73-AD82-9A6BA2221760}"/>
                </a:ext>
              </a:extLst>
            </p:cNvPr>
            <p:cNvSpPr/>
            <p:nvPr/>
          </p:nvSpPr>
          <p:spPr>
            <a:xfrm rot="5400000">
              <a:off x="9491092" y="4908065"/>
              <a:ext cx="128727" cy="1189643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4" name="Text Box 2">
            <a:extLst>
              <a:ext uri="{FF2B5EF4-FFF2-40B4-BE49-F238E27FC236}">
                <a16:creationId xmlns:a16="http://schemas.microsoft.com/office/drawing/2014/main" id="{512E973E-640C-44A2-B821-97B541CE0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8358" y="1766665"/>
            <a:ext cx="52394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charset="0"/>
              </a:rPr>
              <a:t>Adjusted Treatment Difference at Week 96 (95% Cl)*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charset="0"/>
              </a:rPr>
              <a:t>Proportion of participants with plasma HIV-1 RNA 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charset="0"/>
              </a:rPr>
              <a:t>&gt;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charset="0"/>
              </a:rPr>
              <a:t>50 c/mL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15" name="Text Box 2">
            <a:extLst>
              <a:ext uri="{FF2B5EF4-FFF2-40B4-BE49-F238E27FC236}">
                <a16:creationId xmlns:a16="http://schemas.microsoft.com/office/drawing/2014/main" id="{6552FF34-2CB6-459B-9FEC-49D071FBF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0971" y="4342423"/>
            <a:ext cx="52854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itchFamily="34" charset="-128"/>
                <a:cs typeface="Arial" charset="0"/>
              </a:rPr>
              <a:t>Proportion of participants with plasma HIV-1 RNA &lt;50 c/mL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ＭＳ Ｐゴシック" pitchFamily="34" charset="-128"/>
              <a:cs typeface="Arial" charset="0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99EF6A4D-AF35-4A24-A608-B6F67B1B2D59}"/>
              </a:ext>
            </a:extLst>
          </p:cNvPr>
          <p:cNvGrpSpPr/>
          <p:nvPr/>
        </p:nvGrpSpPr>
        <p:grpSpPr>
          <a:xfrm>
            <a:off x="7594128" y="2475319"/>
            <a:ext cx="3736891" cy="1761241"/>
            <a:chOff x="7594128" y="2475319"/>
            <a:chExt cx="3736891" cy="1761241"/>
          </a:xfrm>
        </p:grpSpPr>
        <p:sp>
          <p:nvSpPr>
            <p:cNvPr id="81" name="Content Placeholder 1">
              <a:extLst>
                <a:ext uri="{FF2B5EF4-FFF2-40B4-BE49-F238E27FC236}">
                  <a16:creationId xmlns:a16="http://schemas.microsoft.com/office/drawing/2014/main" id="{E752DA4B-4B0A-4156-960B-37D6C16CE7BB}"/>
                </a:ext>
              </a:extLst>
            </p:cNvPr>
            <p:cNvSpPr txBox="1">
              <a:spLocks/>
            </p:cNvSpPr>
            <p:nvPr/>
          </p:nvSpPr>
          <p:spPr>
            <a:xfrm>
              <a:off x="8956178" y="3959561"/>
              <a:ext cx="1093569" cy="27699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190500" indent="-190500" algn="l" rtl="0" eaLnBrk="0" fontAlgn="base" hangingPunct="0">
                <a:spcBef>
                  <a:spcPct val="0"/>
                </a:spcBef>
                <a:spcAft>
                  <a:spcPts val="5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73075" indent="-257175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639763" indent="-158750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798513" indent="-142875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-"/>
                <a:def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922338" indent="-114300" algn="l" defTabSz="923925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lang="en-GB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668338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None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6pPr>
              <a:lvl7pPr marL="14478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7pPr>
              <a:lvl8pPr marL="19050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8pPr>
              <a:lvl9pPr marL="23622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500"/>
                </a:spcAft>
                <a:buClr>
                  <a:srgbClr val="C00000"/>
                </a:buClr>
                <a:buSzPct val="115000"/>
                <a:buFont typeface="Arial" charset="0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Difference (%)</a:t>
              </a:r>
            </a:p>
          </p:txBody>
        </p:sp>
        <p:sp>
          <p:nvSpPr>
            <p:cNvPr id="82" name="TextBox 48">
              <a:extLst>
                <a:ext uri="{FF2B5EF4-FFF2-40B4-BE49-F238E27FC236}">
                  <a16:creationId xmlns:a16="http://schemas.microsoft.com/office/drawing/2014/main" id="{313BA7D8-B72C-4977-997C-164DD1ACB489}"/>
                </a:ext>
              </a:extLst>
            </p:cNvPr>
            <p:cNvSpPr txBox="1"/>
            <p:nvPr/>
          </p:nvSpPr>
          <p:spPr>
            <a:xfrm>
              <a:off x="8978292" y="3278458"/>
              <a:ext cx="45822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- 0.6</a:t>
              </a:r>
            </a:p>
          </p:txBody>
        </p:sp>
        <p:sp>
          <p:nvSpPr>
            <p:cNvPr id="83" name="TextBox 49">
              <a:extLst>
                <a:ext uri="{FF2B5EF4-FFF2-40B4-BE49-F238E27FC236}">
                  <a16:creationId xmlns:a16="http://schemas.microsoft.com/office/drawing/2014/main" id="{14326A61-90C0-4B18-9EE8-5B0582BA0721}"/>
                </a:ext>
              </a:extLst>
            </p:cNvPr>
            <p:cNvSpPr txBox="1"/>
            <p:nvPr/>
          </p:nvSpPr>
          <p:spPr>
            <a:xfrm>
              <a:off x="9722658" y="3304336"/>
              <a:ext cx="45822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2.5</a:t>
              </a:r>
            </a:p>
          </p:txBody>
        </p:sp>
        <p:sp>
          <p:nvSpPr>
            <p:cNvPr id="84" name="TextBox 52">
              <a:extLst>
                <a:ext uri="{FF2B5EF4-FFF2-40B4-BE49-F238E27FC236}">
                  <a16:creationId xmlns:a16="http://schemas.microsoft.com/office/drawing/2014/main" id="{424B90D8-6004-483A-8010-50AAB3EAB00A}"/>
                </a:ext>
              </a:extLst>
            </p:cNvPr>
            <p:cNvSpPr txBox="1"/>
            <p:nvPr/>
          </p:nvSpPr>
          <p:spPr>
            <a:xfrm>
              <a:off x="9489074" y="2928695"/>
              <a:ext cx="262892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1.0</a:t>
              </a:r>
            </a:p>
          </p:txBody>
        </p:sp>
        <p:cxnSp>
          <p:nvCxnSpPr>
            <p:cNvPr id="85" name="Straight Connector 12">
              <a:extLst>
                <a:ext uri="{FF2B5EF4-FFF2-40B4-BE49-F238E27FC236}">
                  <a16:creationId xmlns:a16="http://schemas.microsoft.com/office/drawing/2014/main" id="{DA76DA0C-C275-47E8-BB86-88899BD60C3E}"/>
                </a:ext>
              </a:extLst>
            </p:cNvPr>
            <p:cNvCxnSpPr>
              <a:cxnSpLocks/>
            </p:cNvCxnSpPr>
            <p:nvPr/>
          </p:nvCxnSpPr>
          <p:spPr>
            <a:xfrm>
              <a:off x="7789491" y="2839907"/>
              <a:ext cx="0" cy="770395"/>
            </a:xfrm>
            <a:prstGeom prst="line">
              <a:avLst/>
            </a:prstGeom>
            <a:noFill/>
            <a:ln w="19050" cap="flat" cmpd="sng" algn="ctr">
              <a:solidFill>
                <a:srgbClr val="002F5F"/>
              </a:solidFill>
              <a:prstDash val="sysDash"/>
            </a:ln>
            <a:effectLst/>
          </p:spPr>
        </p:cxnSp>
        <p:sp>
          <p:nvSpPr>
            <p:cNvPr id="86" name="Line 21">
              <a:extLst>
                <a:ext uri="{FF2B5EF4-FFF2-40B4-BE49-F238E27FC236}">
                  <a16:creationId xmlns:a16="http://schemas.microsoft.com/office/drawing/2014/main" id="{780DFF16-6D5E-4A03-94D6-DD48FE90701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7754384" y="3676945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93CBF971-DB60-484B-BD4A-2AA09D913908}"/>
                </a:ext>
              </a:extLst>
            </p:cNvPr>
            <p:cNvSpPr txBox="1"/>
            <p:nvPr/>
          </p:nvSpPr>
          <p:spPr>
            <a:xfrm>
              <a:off x="7594128" y="3697079"/>
              <a:ext cx="3882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-10</a:t>
              </a:r>
            </a:p>
          </p:txBody>
        </p:sp>
        <p:sp>
          <p:nvSpPr>
            <p:cNvPr id="88" name="Line 21">
              <a:extLst>
                <a:ext uri="{FF2B5EF4-FFF2-40B4-BE49-F238E27FC236}">
                  <a16:creationId xmlns:a16="http://schemas.microsoft.com/office/drawing/2014/main" id="{1629D347-57D4-423F-AE50-7257B4257EB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8090467" y="3676945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2897E1B8-26CA-48A8-AB83-357ADEC43FA5}"/>
                </a:ext>
              </a:extLst>
            </p:cNvPr>
            <p:cNvSpPr txBox="1"/>
            <p:nvPr/>
          </p:nvSpPr>
          <p:spPr>
            <a:xfrm>
              <a:off x="7963875" y="3697079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-8</a:t>
              </a:r>
            </a:p>
          </p:txBody>
        </p:sp>
        <p:sp>
          <p:nvSpPr>
            <p:cNvPr id="90" name="Line 21">
              <a:extLst>
                <a:ext uri="{FF2B5EF4-FFF2-40B4-BE49-F238E27FC236}">
                  <a16:creationId xmlns:a16="http://schemas.microsoft.com/office/drawing/2014/main" id="{4BEE9B8B-FE39-49F6-AE82-1BB72C4D579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8420661" y="3676945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31D3889E-7002-4B07-822B-AEAE8C73853C}"/>
                </a:ext>
              </a:extLst>
            </p:cNvPr>
            <p:cNvSpPr txBox="1"/>
            <p:nvPr/>
          </p:nvSpPr>
          <p:spPr>
            <a:xfrm>
              <a:off x="8294069" y="3697079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-6</a:t>
              </a:r>
            </a:p>
          </p:txBody>
        </p:sp>
        <p:sp>
          <p:nvSpPr>
            <p:cNvPr id="92" name="Line 21">
              <a:extLst>
                <a:ext uri="{FF2B5EF4-FFF2-40B4-BE49-F238E27FC236}">
                  <a16:creationId xmlns:a16="http://schemas.microsoft.com/office/drawing/2014/main" id="{C2105D12-77EE-4D46-9EB0-DFFEC16877F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8756744" y="3676945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93" name="ZoneTexte 92">
              <a:extLst>
                <a:ext uri="{FF2B5EF4-FFF2-40B4-BE49-F238E27FC236}">
                  <a16:creationId xmlns:a16="http://schemas.microsoft.com/office/drawing/2014/main" id="{81DBCBF0-1170-46CA-9703-891FC3BD50EA}"/>
                </a:ext>
              </a:extLst>
            </p:cNvPr>
            <p:cNvSpPr txBox="1"/>
            <p:nvPr/>
          </p:nvSpPr>
          <p:spPr>
            <a:xfrm>
              <a:off x="8630152" y="3697079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-4</a:t>
              </a:r>
            </a:p>
          </p:txBody>
        </p:sp>
        <p:sp>
          <p:nvSpPr>
            <p:cNvPr id="94" name="Line 21">
              <a:extLst>
                <a:ext uri="{FF2B5EF4-FFF2-40B4-BE49-F238E27FC236}">
                  <a16:creationId xmlns:a16="http://schemas.microsoft.com/office/drawing/2014/main" id="{B7C00B3F-A959-4D1A-BBBB-22B4B10BEDC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097977" y="3676945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95" name="ZoneTexte 94">
              <a:extLst>
                <a:ext uri="{FF2B5EF4-FFF2-40B4-BE49-F238E27FC236}">
                  <a16:creationId xmlns:a16="http://schemas.microsoft.com/office/drawing/2014/main" id="{12142F8C-7095-458C-A882-0B353D11B09A}"/>
                </a:ext>
              </a:extLst>
            </p:cNvPr>
            <p:cNvSpPr txBox="1"/>
            <p:nvPr/>
          </p:nvSpPr>
          <p:spPr>
            <a:xfrm>
              <a:off x="8971385" y="3697079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-2</a:t>
              </a:r>
            </a:p>
          </p:txBody>
        </p:sp>
        <p:sp>
          <p:nvSpPr>
            <p:cNvPr id="96" name="Line 21">
              <a:extLst>
                <a:ext uri="{FF2B5EF4-FFF2-40B4-BE49-F238E27FC236}">
                  <a16:creationId xmlns:a16="http://schemas.microsoft.com/office/drawing/2014/main" id="{DDAB14AE-0DB1-4EE0-B960-E5071E07EB7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434060" y="3676945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97" name="ZoneTexte 96">
              <a:extLst>
                <a:ext uri="{FF2B5EF4-FFF2-40B4-BE49-F238E27FC236}">
                  <a16:creationId xmlns:a16="http://schemas.microsoft.com/office/drawing/2014/main" id="{8FFC2B74-2E43-498B-A49E-487D01EB895E}"/>
                </a:ext>
              </a:extLst>
            </p:cNvPr>
            <p:cNvSpPr txBox="1"/>
            <p:nvPr/>
          </p:nvSpPr>
          <p:spPr>
            <a:xfrm>
              <a:off x="9333116" y="3697079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98" name="Line 21">
              <a:extLst>
                <a:ext uri="{FF2B5EF4-FFF2-40B4-BE49-F238E27FC236}">
                  <a16:creationId xmlns:a16="http://schemas.microsoft.com/office/drawing/2014/main" id="{36B56514-D740-47D3-92DE-EE1E3D66D48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780709" y="3676945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99" name="ZoneTexte 98">
              <a:extLst>
                <a:ext uri="{FF2B5EF4-FFF2-40B4-BE49-F238E27FC236}">
                  <a16:creationId xmlns:a16="http://schemas.microsoft.com/office/drawing/2014/main" id="{6CF35284-9943-4D08-A7C3-6C48711F82D1}"/>
                </a:ext>
              </a:extLst>
            </p:cNvPr>
            <p:cNvSpPr txBox="1"/>
            <p:nvPr/>
          </p:nvSpPr>
          <p:spPr>
            <a:xfrm>
              <a:off x="9679765" y="3697079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100" name="Line 21">
              <a:extLst>
                <a:ext uri="{FF2B5EF4-FFF2-40B4-BE49-F238E27FC236}">
                  <a16:creationId xmlns:a16="http://schemas.microsoft.com/office/drawing/2014/main" id="{E23D1354-8D90-4D13-9381-EE4F7E36DD7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0116792" y="3676945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01" name="ZoneTexte 100">
              <a:extLst>
                <a:ext uri="{FF2B5EF4-FFF2-40B4-BE49-F238E27FC236}">
                  <a16:creationId xmlns:a16="http://schemas.microsoft.com/office/drawing/2014/main" id="{802EBB28-BD18-4BE6-9425-6AC8B6C3F454}"/>
                </a:ext>
              </a:extLst>
            </p:cNvPr>
            <p:cNvSpPr txBox="1"/>
            <p:nvPr/>
          </p:nvSpPr>
          <p:spPr>
            <a:xfrm>
              <a:off x="10015848" y="3697079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102" name="Line 21">
              <a:extLst>
                <a:ext uri="{FF2B5EF4-FFF2-40B4-BE49-F238E27FC236}">
                  <a16:creationId xmlns:a16="http://schemas.microsoft.com/office/drawing/2014/main" id="{F5B73DA7-A25A-47A6-B897-5D08603F199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0447694" y="3676945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03" name="ZoneTexte 102">
              <a:extLst>
                <a:ext uri="{FF2B5EF4-FFF2-40B4-BE49-F238E27FC236}">
                  <a16:creationId xmlns:a16="http://schemas.microsoft.com/office/drawing/2014/main" id="{5E0DF875-0BB8-483E-B6C6-FAE88DDF3300}"/>
                </a:ext>
              </a:extLst>
            </p:cNvPr>
            <p:cNvSpPr txBox="1"/>
            <p:nvPr/>
          </p:nvSpPr>
          <p:spPr>
            <a:xfrm>
              <a:off x="10346750" y="3697079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6</a:t>
              </a:r>
            </a:p>
          </p:txBody>
        </p:sp>
        <p:sp>
          <p:nvSpPr>
            <p:cNvPr id="104" name="Line 21">
              <a:extLst>
                <a:ext uri="{FF2B5EF4-FFF2-40B4-BE49-F238E27FC236}">
                  <a16:creationId xmlns:a16="http://schemas.microsoft.com/office/drawing/2014/main" id="{4CFA0434-2BD0-4B49-B467-8377202A478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0783777" y="3676945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05" name="ZoneTexte 104">
              <a:extLst>
                <a:ext uri="{FF2B5EF4-FFF2-40B4-BE49-F238E27FC236}">
                  <a16:creationId xmlns:a16="http://schemas.microsoft.com/office/drawing/2014/main" id="{02CED7EA-E775-4354-A598-B1B6D38A5671}"/>
                </a:ext>
              </a:extLst>
            </p:cNvPr>
            <p:cNvSpPr txBox="1"/>
            <p:nvPr/>
          </p:nvSpPr>
          <p:spPr>
            <a:xfrm>
              <a:off x="10682833" y="3697079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8</a:t>
              </a:r>
            </a:p>
          </p:txBody>
        </p:sp>
        <p:sp>
          <p:nvSpPr>
            <p:cNvPr id="106" name="Line 21">
              <a:extLst>
                <a:ext uri="{FF2B5EF4-FFF2-40B4-BE49-F238E27FC236}">
                  <a16:creationId xmlns:a16="http://schemas.microsoft.com/office/drawing/2014/main" id="{BEB09852-D34D-41A9-B34B-A93FBDC08EF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1119859" y="3676945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07" name="ZoneTexte 106">
              <a:extLst>
                <a:ext uri="{FF2B5EF4-FFF2-40B4-BE49-F238E27FC236}">
                  <a16:creationId xmlns:a16="http://schemas.microsoft.com/office/drawing/2014/main" id="{D43B27FC-F1B8-439F-A3AD-EA8B7140E8DB}"/>
                </a:ext>
              </a:extLst>
            </p:cNvPr>
            <p:cNvSpPr txBox="1"/>
            <p:nvPr/>
          </p:nvSpPr>
          <p:spPr>
            <a:xfrm>
              <a:off x="10976435" y="3697079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10</a:t>
              </a:r>
            </a:p>
          </p:txBody>
        </p:sp>
        <p:cxnSp>
          <p:nvCxnSpPr>
            <p:cNvPr id="108" name="Connecteur droit 107">
              <a:extLst>
                <a:ext uri="{FF2B5EF4-FFF2-40B4-BE49-F238E27FC236}">
                  <a16:creationId xmlns:a16="http://schemas.microsoft.com/office/drawing/2014/main" id="{8CF3630B-B30B-4ADB-AF3F-AB45B97B2694}"/>
                </a:ext>
              </a:extLst>
            </p:cNvPr>
            <p:cNvCxnSpPr/>
            <p:nvPr/>
          </p:nvCxnSpPr>
          <p:spPr bwMode="auto">
            <a:xfrm>
              <a:off x="7788253" y="3643076"/>
              <a:ext cx="336547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9" name="Line 21">
              <a:extLst>
                <a:ext uri="{FF2B5EF4-FFF2-40B4-BE49-F238E27FC236}">
                  <a16:creationId xmlns:a16="http://schemas.microsoft.com/office/drawing/2014/main" id="{7A59553E-2B53-4629-BDFB-A42D352FCFF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091083" y="3239287"/>
              <a:ext cx="753693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58ACA8D2-77B0-4DDD-A61E-BD96692EE5E2}"/>
                </a:ext>
              </a:extLst>
            </p:cNvPr>
            <p:cNvSpPr/>
            <p:nvPr/>
          </p:nvSpPr>
          <p:spPr bwMode="auto">
            <a:xfrm>
              <a:off x="9576731" y="3172164"/>
              <a:ext cx="141442" cy="129915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effectLst/>
              </a:endParaRPr>
            </a:p>
          </p:txBody>
        </p:sp>
        <p:sp>
          <p:nvSpPr>
            <p:cNvPr id="111" name="Forme libre 129">
              <a:extLst>
                <a:ext uri="{FF2B5EF4-FFF2-40B4-BE49-F238E27FC236}">
                  <a16:creationId xmlns:a16="http://schemas.microsoft.com/office/drawing/2014/main" id="{1A8CC201-700D-4D7B-B987-430877A2CE97}"/>
                </a:ext>
              </a:extLst>
            </p:cNvPr>
            <p:cNvSpPr/>
            <p:nvPr/>
          </p:nvSpPr>
          <p:spPr>
            <a:xfrm rot="5400000">
              <a:off x="9580489" y="2978138"/>
              <a:ext cx="128727" cy="522283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2" name="Down Arrow 10">
              <a:extLst>
                <a:ext uri="{FF2B5EF4-FFF2-40B4-BE49-F238E27FC236}">
                  <a16:creationId xmlns:a16="http://schemas.microsoft.com/office/drawing/2014/main" id="{316AC5BC-A37F-419F-BEF2-6A40176403D2}"/>
                </a:ext>
              </a:extLst>
            </p:cNvPr>
            <p:cNvSpPr/>
            <p:nvPr/>
          </p:nvSpPr>
          <p:spPr>
            <a:xfrm rot="16200000">
              <a:off x="10049477" y="1893771"/>
              <a:ext cx="499674" cy="1662769"/>
            </a:xfrm>
            <a:prstGeom prst="downArrow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vert="vert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Arial" charset="0"/>
                </a:rPr>
                <a:t>Q8W</a:t>
              </a:r>
              <a:endParaRPr kumimoji="0" lang="en-US" sz="1200" b="0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13" name="Down Arrow 11">
              <a:extLst>
                <a:ext uri="{FF2B5EF4-FFF2-40B4-BE49-F238E27FC236}">
                  <a16:creationId xmlns:a16="http://schemas.microsoft.com/office/drawing/2014/main" id="{50E3E7F7-D810-43B7-8878-55CFE88398F7}"/>
                </a:ext>
              </a:extLst>
            </p:cNvPr>
            <p:cNvSpPr/>
            <p:nvPr/>
          </p:nvSpPr>
          <p:spPr>
            <a:xfrm rot="5400000">
              <a:off x="8393901" y="1900972"/>
              <a:ext cx="499675" cy="1648381"/>
            </a:xfrm>
            <a:prstGeom prst="downArrow">
              <a:avLst/>
            </a:prstGeom>
            <a:solidFill>
              <a:srgbClr val="990099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Arial" charset="0"/>
                </a:rPr>
                <a:t>Q4W</a:t>
              </a:r>
            </a:p>
          </p:txBody>
        </p:sp>
        <p:sp>
          <p:nvSpPr>
            <p:cNvPr id="116" name="TextBox 43">
              <a:extLst>
                <a:ext uri="{FF2B5EF4-FFF2-40B4-BE49-F238E27FC236}">
                  <a16:creationId xmlns:a16="http://schemas.microsoft.com/office/drawing/2014/main" id="{AFA33089-BB8A-4A1C-9DF3-944537C9F1AF}"/>
                </a:ext>
              </a:extLst>
            </p:cNvPr>
            <p:cNvSpPr txBox="1"/>
            <p:nvPr/>
          </p:nvSpPr>
          <p:spPr>
            <a:xfrm>
              <a:off x="10291642" y="3219099"/>
              <a:ext cx="835716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4 % NI margin</a:t>
              </a: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07455594-4F81-400D-9BC2-174140FB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/>
              <a:t>ATLAS-2M at Week 96: Virologic Snapshot Outcomes for ITT-E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072462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7519B8-7374-4F47-9021-631E91844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03D508-37FF-754B-951B-226E43153FF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2495774"/>
            <a:ext cx="10972800" cy="3695476"/>
          </a:xfrm>
        </p:spPr>
        <p:txBody>
          <a:bodyPr>
            <a:normAutofit/>
          </a:bodyPr>
          <a:lstStyle/>
          <a:p>
            <a:r>
              <a:rPr lang="en-US" sz="2800" dirty="0"/>
              <a:t>This presentation is made in complete editorial freedom </a:t>
            </a:r>
          </a:p>
          <a:p>
            <a:endParaRPr lang="en-US" sz="2800" dirty="0"/>
          </a:p>
          <a:p>
            <a:r>
              <a:rPr lang="en-US" sz="2800" dirty="0"/>
              <a:t>Thanks to </a:t>
            </a:r>
            <a:r>
              <a:rPr lang="en-US" sz="2800" dirty="0" err="1"/>
              <a:t>ViiV</a:t>
            </a:r>
            <a:r>
              <a:rPr lang="en-US" sz="2800" dirty="0"/>
              <a:t> Healthcare for their institutional support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8055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DCB4A452-BC7A-4E27-B155-56BA62F37F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625170"/>
              </p:ext>
            </p:extLst>
          </p:nvPr>
        </p:nvGraphicFramePr>
        <p:xfrm>
          <a:off x="2066492" y="4914601"/>
          <a:ext cx="8045354" cy="1402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8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87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0009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4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Leading to withdrawal</a:t>
                      </a:r>
                      <a:endParaRPr kumimoji="0" lang="en-US" sz="1600" b="1" i="0" u="none" strike="noStrike" cap="none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Participants with drawing for injection-related reasons, N (%)</a:t>
                      </a:r>
                      <a:endParaRPr kumimoji="0" 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3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Q8W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18 (+6), 3.4 %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 (+1), 1.3 %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3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Q4W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19 (+6), 3.6 %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11 (+0), 2.1 %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198258" y="4442161"/>
            <a:ext cx="77818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kern="0" dirty="0">
                <a:solidFill>
                  <a:srgbClr val="0070C0"/>
                </a:solidFill>
              </a:rPr>
              <a:t>Adverse event profiles and injection site reactions</a:t>
            </a:r>
          </a:p>
        </p:txBody>
      </p:sp>
      <p:sp>
        <p:nvSpPr>
          <p:cNvPr id="7" name="Titre 2"/>
          <p:cNvSpPr txBox="1">
            <a:spLocks/>
          </p:cNvSpPr>
          <p:nvPr/>
        </p:nvSpPr>
        <p:spPr>
          <a:xfrm>
            <a:off x="2063751" y="115889"/>
            <a:ext cx="10030883" cy="9366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/>
              <a:t>ATLAS 2M à S96 : CAB LA + RPV LA IM Q2M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7CCCE375-CD6F-46CC-B257-BBBD1C77A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50988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400" i="1" dirty="0"/>
              <a:t>Jaeger H, CROI 2021, Abs. 401</a:t>
            </a: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FE426735-7A86-4734-956E-E34AD359BC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792873"/>
              </p:ext>
            </p:extLst>
          </p:nvPr>
        </p:nvGraphicFramePr>
        <p:xfrm>
          <a:off x="599963" y="2074807"/>
          <a:ext cx="10978412" cy="2101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02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2850">
                  <a:extLst>
                    <a:ext uri="{9D8B030D-6E8A-4147-A177-3AD203B41FA5}">
                      <a16:colId xmlns:a16="http://schemas.microsoft.com/office/drawing/2014/main" val="1450966289"/>
                    </a:ext>
                  </a:extLst>
                </a:gridCol>
                <a:gridCol w="1875518">
                  <a:extLst>
                    <a:ext uri="{9D8B030D-6E8A-4147-A177-3AD203B41FA5}">
                      <a16:colId xmlns:a16="http://schemas.microsoft.com/office/drawing/2014/main" val="106697288"/>
                    </a:ext>
                  </a:extLst>
                </a:gridCol>
                <a:gridCol w="2718895">
                  <a:extLst>
                    <a:ext uri="{9D8B030D-6E8A-4147-A177-3AD203B41FA5}">
                      <a16:colId xmlns:a16="http://schemas.microsoft.com/office/drawing/2014/main" val="3317550197"/>
                    </a:ext>
                  </a:extLst>
                </a:gridCol>
              </a:tblGrid>
              <a:tr h="811908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8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</a:t>
                      </a:r>
                      <a:endParaRPr kumimoji="0" lang="en-US" sz="1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CVFs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 (%)</a:t>
                      </a:r>
                      <a:endParaRPr kumimoji="0" lang="en-US" sz="1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CVFs with </a:t>
                      </a:r>
                      <a:br>
                        <a:rPr kumimoji="0" lang="en-US" sz="18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kumimoji="0" lang="en-US" sz="18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RPV RAMs</a:t>
                      </a:r>
                      <a:endParaRPr kumimoji="0" lang="en-US" sz="1800" b="1" i="0" u="none" strike="noStrike" cap="none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RPV RAMs </a:t>
                      </a:r>
                      <a:br>
                        <a:rPr kumimoji="0" lang="en-US" sz="18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kumimoji="0" lang="en-US" sz="18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observed at failure</a:t>
                      </a:r>
                      <a:endParaRPr kumimoji="0" lang="en-US" sz="1800" b="1" i="0" u="none" strike="noStrike" cap="none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CVFs with </a:t>
                      </a:r>
                      <a:br>
                        <a:rPr kumimoji="0" lang="en-US" sz="18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kumimoji="0" lang="en-US" sz="18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IN RAMs</a:t>
                      </a:r>
                      <a:endParaRPr kumimoji="0" lang="en-US" sz="1800" b="1" i="0" u="none" strike="noStrike" cap="none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INSTI RAMs </a:t>
                      </a:r>
                      <a:br>
                        <a:rPr kumimoji="0" lang="en-US" sz="18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kumimoji="0" lang="en-US" sz="18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observed at failure</a:t>
                      </a:r>
                      <a:endParaRPr kumimoji="0" lang="en-US" sz="1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19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Q8W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522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 (1.7)</a:t>
                      </a:r>
                      <a:endParaRPr kumimoji="0" lang="fr-FR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7/9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K101E, E138E/K, E138A, Y188L,Y181C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5/9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Q148R, N155H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Q4W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523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 (0.4)</a:t>
                      </a:r>
                      <a:endParaRPr kumimoji="0" lang="fr-FR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1/2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K101E, M230L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2/2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pt-B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E138E/K, Q148R, N155N/H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14FD8B13-6438-4820-8DBF-59816688A9B5}"/>
              </a:ext>
            </a:extLst>
          </p:cNvPr>
          <p:cNvSpPr/>
          <p:nvPr/>
        </p:nvSpPr>
        <p:spPr>
          <a:xfrm>
            <a:off x="2198258" y="1615231"/>
            <a:ext cx="77818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kern="0">
                <a:solidFill>
                  <a:srgbClr val="0070C0"/>
                </a:solidFill>
              </a:rPr>
              <a:t>Overall summary of CVFs through week 96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DB54445-D628-412A-BFBD-6FA02135A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/>
              <a:t>ATLAS-2M at Week 96: CVFs and safety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5451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75517" y="2345822"/>
            <a:ext cx="1459634" cy="22467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4138" indent="-84138"/>
            <a:r>
              <a:rPr lang="fr-FR" sz="1400" dirty="0">
                <a:solidFill>
                  <a:schemeClr val="tx1"/>
                </a:solidFill>
                <a:cs typeface="Arial" panose="020B0604020202020204" pitchFamily="34" charset="0"/>
              </a:rPr>
              <a:t>- </a:t>
            </a: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VL &lt; 50 c/mL for  ≥ 12 months</a:t>
            </a:r>
          </a:p>
          <a:p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- No genotype resistance</a:t>
            </a:r>
          </a:p>
          <a:p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- </a:t>
            </a:r>
            <a:r>
              <a:rPr lang="en-US" sz="1400" dirty="0" err="1">
                <a:solidFill>
                  <a:schemeClr val="tx1"/>
                </a:solidFill>
                <a:cs typeface="Arial" panose="020B0604020202020204" pitchFamily="34" charset="0"/>
              </a:rPr>
              <a:t>CD4</a:t>
            </a: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 &gt; 250 cells/</a:t>
            </a:r>
            <a:r>
              <a:rPr lang="en-US" sz="1400" dirty="0" err="1">
                <a:solidFill>
                  <a:schemeClr val="tx1"/>
                </a:solidFill>
                <a:cs typeface="Arial" panose="020B0604020202020204" pitchFamily="34" charset="0"/>
              </a:rPr>
              <a:t>mm</a:t>
            </a:r>
            <a:r>
              <a:rPr lang="en-US" sz="1400" baseline="30000" dirty="0" err="1">
                <a:solidFill>
                  <a:schemeClr val="tx1"/>
                </a:solidFill>
                <a:cs typeface="Arial" panose="020B0604020202020204" pitchFamily="34" charset="0"/>
              </a:rPr>
              <a:t>3</a:t>
            </a:r>
            <a:endParaRPr lang="en-US" sz="1400" baseline="30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tabLst>
                <a:tab pos="84138" algn="l"/>
              </a:tabLst>
            </a:pP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- PI-, NNRTI- or INI- based regimen with a 2 NRTI backbone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169895" y="1782337"/>
            <a:ext cx="1685788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</a:rPr>
              <a:t>Controlled Phase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85692" y="1697119"/>
            <a:ext cx="1459634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tx1"/>
                </a:solidFill>
              </a:rPr>
              <a:t>Screening Phase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938045" y="1769125"/>
            <a:ext cx="2213373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</a:rPr>
              <a:t>Long-term Follow-up</a:t>
            </a:r>
          </a:p>
        </p:txBody>
      </p:sp>
      <p:sp>
        <p:nvSpPr>
          <p:cNvPr id="9" name="Zone de texte 3"/>
          <p:cNvSpPr txBox="1">
            <a:spLocks/>
          </p:cNvSpPr>
          <p:nvPr/>
        </p:nvSpPr>
        <p:spPr>
          <a:xfrm rot="16200000">
            <a:off x="934250" y="2467172"/>
            <a:ext cx="2465221" cy="719243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600" b="1" dirty="0">
                <a:effectLst/>
                <a:ea typeface="Times New Roman"/>
              </a:rPr>
              <a:t>Randomization 1 :1</a:t>
            </a:r>
            <a:endParaRPr lang="fr-FR" sz="1600" dirty="0">
              <a:effectLst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effectLst/>
                <a:ea typeface="Times New Roman"/>
              </a:rPr>
              <a:t> </a:t>
            </a:r>
            <a:endParaRPr lang="fr-FR" sz="1600" dirty="0">
              <a:effectLst/>
              <a:ea typeface="Times New Roman"/>
            </a:endParaRPr>
          </a:p>
        </p:txBody>
      </p:sp>
      <p:sp>
        <p:nvSpPr>
          <p:cNvPr id="10" name="Zone de texte 9"/>
          <p:cNvSpPr txBox="1">
            <a:spLocks noChangeArrowheads="1"/>
          </p:cNvSpPr>
          <p:nvPr/>
        </p:nvSpPr>
        <p:spPr bwMode="auto">
          <a:xfrm>
            <a:off x="1693429" y="3949450"/>
            <a:ext cx="1036415" cy="95163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200" dirty="0">
                <a:effectLst/>
                <a:ea typeface="Times New Roman"/>
                <a:cs typeface="Arial" panose="020B0604020202020204" pitchFamily="34" charset="0"/>
              </a:rPr>
              <a:t>Stratified according to the third agent</a:t>
            </a:r>
            <a:endParaRPr lang="fr-FR" sz="1200" dirty="0">
              <a:effectLst/>
              <a:ea typeface="Times New Roman"/>
              <a:cs typeface="Arial" panose="020B0604020202020204" pitchFamily="34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2186175" y="4809720"/>
            <a:ext cx="4075128" cy="211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163232" y="5085205"/>
            <a:ext cx="13849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W48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</a:rPr>
              <a:t>Primary endpoint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945179" y="5036664"/>
            <a:ext cx="960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W0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422004" y="5033787"/>
            <a:ext cx="11309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W96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</a:rPr>
              <a:t>Final endpoint</a:t>
            </a:r>
          </a:p>
        </p:txBody>
      </p:sp>
      <p:sp>
        <p:nvSpPr>
          <p:cNvPr id="15" name="Pentagone 14"/>
          <p:cNvSpPr/>
          <p:nvPr/>
        </p:nvSpPr>
        <p:spPr>
          <a:xfrm>
            <a:off x="2169895" y="2380074"/>
            <a:ext cx="1685788" cy="648072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solidFill>
                  <a:schemeClr val="tx1"/>
                </a:solidFill>
                <a:cs typeface="Arial" panose="020B0604020202020204" pitchFamily="34" charset="0"/>
              </a:rPr>
              <a:t>4 D/ 7 </a:t>
            </a:r>
          </a:p>
          <a:p>
            <a:r>
              <a:rPr lang="fr-FR" sz="1600" b="1" dirty="0">
                <a:solidFill>
                  <a:schemeClr val="tx1"/>
                </a:solidFill>
                <a:cs typeface="Arial" panose="020B0604020202020204" pitchFamily="34" charset="0"/>
              </a:rPr>
              <a:t>N=318</a:t>
            </a:r>
          </a:p>
        </p:txBody>
      </p:sp>
      <p:sp>
        <p:nvSpPr>
          <p:cNvPr id="16" name="Pentagone 15"/>
          <p:cNvSpPr/>
          <p:nvPr/>
        </p:nvSpPr>
        <p:spPr>
          <a:xfrm>
            <a:off x="2186175" y="3192297"/>
            <a:ext cx="1669508" cy="648072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Pentagone 16"/>
          <p:cNvSpPr/>
          <p:nvPr/>
        </p:nvSpPr>
        <p:spPr>
          <a:xfrm>
            <a:off x="3927771" y="2355006"/>
            <a:ext cx="2223648" cy="1407229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solidFill>
                  <a:schemeClr val="tx1"/>
                </a:solidFill>
                <a:cs typeface="Arial" panose="020B0604020202020204" pitchFamily="34" charset="0"/>
              </a:rPr>
              <a:t>4 D/ 7</a:t>
            </a:r>
          </a:p>
          <a:p>
            <a:r>
              <a:rPr lang="fr-FR" sz="1600" b="1" dirty="0">
                <a:solidFill>
                  <a:schemeClr val="tx1"/>
                </a:solidFill>
                <a:cs typeface="Arial" panose="020B0604020202020204" pitchFamily="34" charset="0"/>
              </a:rPr>
              <a:t>N=621</a:t>
            </a:r>
          </a:p>
          <a:p>
            <a:endParaRPr lang="fr-FR" sz="16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186175" y="3211423"/>
            <a:ext cx="1220041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b="1" dirty="0">
                <a:cs typeface="Arial" panose="020B0604020202020204" pitchFamily="34" charset="0"/>
              </a:rPr>
              <a:t>7 D/ 7    </a:t>
            </a:r>
          </a:p>
          <a:p>
            <a:r>
              <a:rPr lang="fr-FR" sz="1600" b="1" dirty="0">
                <a:cs typeface="Arial" panose="020B0604020202020204" pitchFamily="34" charset="0"/>
              </a:rPr>
              <a:t> N=318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193628" y="4802169"/>
            <a:ext cx="6411" cy="1684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3906997" y="4841152"/>
            <a:ext cx="0" cy="1823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6261303" y="4841152"/>
            <a:ext cx="0" cy="1823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01120" y="5835925"/>
            <a:ext cx="1122887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FR" b="1" dirty="0"/>
              <a:t>OBJECTIVES</a:t>
            </a:r>
          </a:p>
          <a:p>
            <a:pPr marL="742950" lvl="1" indent="-285750">
              <a:buClr>
                <a:schemeClr val="tx2"/>
              </a:buClr>
              <a:buFont typeface="Calibri" panose="020F0502020204030204" pitchFamily="34" charset="0"/>
              <a:buChar char="−"/>
            </a:pPr>
            <a:r>
              <a:rPr lang="fr-FR" sz="1600" b="1" dirty="0"/>
              <a:t>W48: </a:t>
            </a:r>
            <a:r>
              <a:rPr lang="en-US" sz="1600" b="1" dirty="0"/>
              <a:t>non-inferiority of antiviral activity of 4D/7 versus 7D/7 </a:t>
            </a:r>
            <a:r>
              <a:rPr lang="en-US" sz="1400" i="1" dirty="0"/>
              <a:t>(</a:t>
            </a:r>
            <a:r>
              <a:rPr lang="en-US" sz="1400" i="1" dirty="0" err="1"/>
              <a:t>Landman</a:t>
            </a:r>
            <a:r>
              <a:rPr lang="en-US" sz="1400" i="1" dirty="0"/>
              <a:t> R. IAS 2019  abstract WEAB0406LB)</a:t>
            </a:r>
            <a:endParaRPr lang="en-US" sz="1400" b="1" i="1" dirty="0"/>
          </a:p>
          <a:p>
            <a:pPr marL="742950" lvl="1" indent="-285750">
              <a:buClr>
                <a:schemeClr val="tx2"/>
              </a:buClr>
              <a:buFont typeface="Calibri" panose="020F0502020204030204" pitchFamily="34" charset="0"/>
              <a:buChar char="−"/>
            </a:pPr>
            <a:r>
              <a:rPr lang="en-US" sz="1600" b="1" dirty="0"/>
              <a:t>W96: long term follow-up efficacy and tolerance of 4D/7 </a:t>
            </a:r>
            <a:endParaRPr lang="fr-FR" sz="1600" dirty="0"/>
          </a:p>
        </p:txBody>
      </p:sp>
      <p:graphicFrame>
        <p:nvGraphicFramePr>
          <p:cNvPr id="29" name="Espace réservé du contenu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7115252"/>
              </p:ext>
            </p:extLst>
          </p:nvPr>
        </p:nvGraphicFramePr>
        <p:xfrm>
          <a:off x="6754532" y="1839153"/>
          <a:ext cx="5071708" cy="4232034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3596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5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55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n-US" sz="1400" u="none" strike="noStrike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Baseline Characteristics</a:t>
                      </a:r>
                      <a:endParaRPr lang="en-US" sz="1400" b="1" i="0" u="none" strike="noStrike" noProof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 4/7 Days</a:t>
                      </a:r>
                      <a:r>
                        <a:rPr lang="fr-FR" sz="1400" b="1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 </a:t>
                      </a:r>
                      <a:br>
                        <a:rPr lang="fr-FR" sz="1400" b="1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N=621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2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n-US" sz="14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Age, year, median (</a:t>
                      </a:r>
                      <a:r>
                        <a:rPr lang="en-US" sz="1400" b="1" u="none" strike="noStrike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IQR</a:t>
                      </a:r>
                      <a:r>
                        <a:rPr lang="en-US" sz="14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b="1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 (41 - 55)</a:t>
                      </a:r>
                      <a:endParaRPr lang="fr-F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2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n-US" sz="14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Male sex,</a:t>
                      </a:r>
                      <a:r>
                        <a:rPr lang="en-US" sz="1400" b="1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 (%) </a:t>
                      </a:r>
                      <a:endParaRPr lang="en-US" sz="1400" b="1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525 (84.5)</a:t>
                      </a:r>
                      <a:endParaRPr lang="fr-F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0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n-US" sz="1400" b="1" u="none" strike="noStrike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CD4</a:t>
                      </a:r>
                      <a:r>
                        <a:rPr lang="en-US" sz="14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at screening (cells/</a:t>
                      </a:r>
                      <a:r>
                        <a:rPr lang="en-US" sz="1400" b="1" u="none" strike="noStrike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mm</a:t>
                      </a:r>
                      <a:r>
                        <a:rPr lang="en-US" sz="1400" b="1" u="none" strike="noStrike" baseline="300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14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), median (</a:t>
                      </a:r>
                      <a:r>
                        <a:rPr lang="en-US" sz="1400" b="1" u="none" strike="noStrike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IQR</a:t>
                      </a:r>
                      <a:r>
                        <a:rPr lang="en-US" sz="14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b="1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692 (532 - 884)</a:t>
                      </a:r>
                      <a:endParaRPr lang="fr-F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3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n-US" sz="14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Duration on ARV, year, </a:t>
                      </a:r>
                      <a:r>
                        <a:rPr lang="en-US" sz="1400" b="1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median (IQR)</a:t>
                      </a:r>
                      <a:endParaRPr lang="en-US" sz="1400" b="1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6.9 (4.0</a:t>
                      </a:r>
                      <a:r>
                        <a:rPr lang="fr-FR" sz="14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- 12.4)</a:t>
                      </a:r>
                      <a:endParaRPr lang="fr-F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427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n-US" sz="1400" b="1" u="none" strike="noStrike" noProof="0" dirty="0">
                          <a:effectLst/>
                          <a:latin typeface="+mn-lt"/>
                        </a:rPr>
                        <a:t>Duration of  virological</a:t>
                      </a:r>
                      <a:r>
                        <a:rPr lang="en-US" sz="1400" b="1" u="none" strike="noStrike" baseline="0" noProof="0" dirty="0">
                          <a:effectLst/>
                          <a:latin typeface="+mn-lt"/>
                        </a:rPr>
                        <a:t> suppression </a:t>
                      </a:r>
                      <a:r>
                        <a:rPr lang="en-US" sz="1400" b="1" u="none" strike="noStrike" noProof="0" dirty="0">
                          <a:effectLst/>
                          <a:latin typeface="+mn-lt"/>
                        </a:rPr>
                        <a:t>(&lt;50 c/mL), year, median (IQR)</a:t>
                      </a:r>
                      <a:endParaRPr lang="en-US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5.8 (3.4 - 9.7)</a:t>
                      </a:r>
                      <a:endParaRPr lang="fr-F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72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n-US" sz="14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Baseline NRTI ,</a:t>
                      </a:r>
                      <a:r>
                        <a:rPr lang="en-US" sz="1400" b="1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 (%) </a:t>
                      </a:r>
                      <a:endParaRPr lang="en-US" sz="1400" b="1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1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72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n-US" sz="1400" u="none" strike="noStrike" noProof="0" dirty="0">
                          <a:effectLst/>
                          <a:latin typeface="+mn-lt"/>
                        </a:rPr>
                        <a:t>	- </a:t>
                      </a:r>
                      <a:r>
                        <a:rPr lang="en-US" sz="1400" u="none" strike="noStrike" noProof="0" dirty="0" err="1">
                          <a:effectLst/>
                          <a:latin typeface="+mn-lt"/>
                        </a:rPr>
                        <a:t>TDF-TAF</a:t>
                      </a:r>
                      <a:r>
                        <a:rPr lang="en-US" sz="1400" u="none" strike="noStrike" noProof="0" dirty="0">
                          <a:effectLst/>
                          <a:latin typeface="+mn-lt"/>
                        </a:rPr>
                        <a:t>/FTC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452 (72.8)</a:t>
                      </a:r>
                      <a:endParaRPr lang="fr-F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72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n-US" sz="1400" u="none" strike="noStrike" noProof="0" dirty="0">
                          <a:effectLst/>
                          <a:latin typeface="+mn-lt"/>
                        </a:rPr>
                        <a:t>	- ABC/</a:t>
                      </a:r>
                      <a:r>
                        <a:rPr lang="en-US" sz="1400" u="none" strike="noStrike" noProof="0" dirty="0" err="1">
                          <a:effectLst/>
                          <a:latin typeface="+mn-lt"/>
                        </a:rPr>
                        <a:t>3TC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169 (27.2)</a:t>
                      </a:r>
                      <a:endParaRPr lang="fr-F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72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n-US" sz="14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Baseline third agent class,</a:t>
                      </a:r>
                      <a:r>
                        <a:rPr lang="en-US" sz="1400" b="1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 (%) </a:t>
                      </a:r>
                      <a:endParaRPr lang="en-US" sz="1400" b="1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1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72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n-US" sz="1400" u="none" strike="noStrike" noProof="0" dirty="0">
                          <a:effectLst/>
                          <a:latin typeface="+mn-lt"/>
                        </a:rPr>
                        <a:t>	- INI (DTG/EVG/RAL)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300</a:t>
                      </a:r>
                      <a:r>
                        <a:rPr lang="fr-FR" sz="14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(48.3)</a:t>
                      </a:r>
                      <a:endParaRPr lang="fr-F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72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n-US" sz="1400" u="none" strike="noStrike" noProof="0" dirty="0">
                          <a:effectLst/>
                          <a:latin typeface="+mn-lt"/>
                        </a:rPr>
                        <a:t>	- NNRTI (RPV/EFV/ETR)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286 (46.1)</a:t>
                      </a:r>
                      <a:endParaRPr lang="fr-F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72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n-US" sz="1400" u="none" strike="noStrike" noProof="0" dirty="0">
                          <a:effectLst/>
                          <a:latin typeface="+mn-lt"/>
                        </a:rPr>
                        <a:t>	-</a:t>
                      </a:r>
                      <a:r>
                        <a:rPr lang="en-US" sz="1400" u="none" strike="noStrike" baseline="0" noProof="0" dirty="0">
                          <a:effectLst/>
                          <a:latin typeface="+mn-lt"/>
                        </a:rPr>
                        <a:t> PI (DRV/ATV/LPV)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 (5.6)</a:t>
                      </a:r>
                      <a:endParaRPr lang="fr-F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A66FEE5C-00C0-4165-8E46-4CF7FC373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/>
              <a:t>QUATUOR - Study design</a:t>
            </a:r>
            <a:br>
              <a:rPr lang="en-US" sz="2000" dirty="0"/>
            </a:br>
            <a:r>
              <a:rPr lang="en-US" sz="2000" dirty="0"/>
              <a:t>randomized, multicenter, national, open-label, non-inferiority study </a:t>
            </a:r>
            <a:br>
              <a:rPr lang="en-US" sz="2000" dirty="0"/>
            </a:br>
            <a:r>
              <a:rPr lang="en-US" sz="2000" dirty="0"/>
              <a:t>in adults  with HIV-1 virological suppression</a:t>
            </a:r>
            <a:endParaRPr lang="fr-FR" sz="2000" dirty="0"/>
          </a:p>
        </p:txBody>
      </p:sp>
      <p:sp>
        <p:nvSpPr>
          <p:cNvPr id="23" name="Text Box 3">
            <a:extLst>
              <a:ext uri="{FF2B5EF4-FFF2-40B4-BE49-F238E27FC236}">
                <a16:creationId xmlns:a16="http://schemas.microsoft.com/office/drawing/2014/main" id="{C1B2FF90-CBE8-476C-9889-D2111273C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7363" y="6442749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400" i="1" dirty="0"/>
              <a:t>Landman R, CROI 2021, Abs. 419</a:t>
            </a:r>
          </a:p>
        </p:txBody>
      </p:sp>
    </p:spTree>
    <p:extLst>
      <p:ext uri="{BB962C8B-B14F-4D97-AF65-F5344CB8AC3E}">
        <p14:creationId xmlns:p14="http://schemas.microsoft.com/office/powerpoint/2010/main" val="1656714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E3722328-E1BF-460C-96AD-AC1161152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ANRS 170 - QUATUOR STUDY - RESULTS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4294967295"/>
          </p:nvPr>
        </p:nvSpPr>
        <p:spPr>
          <a:xfrm>
            <a:off x="0" y="1804988"/>
            <a:ext cx="3997325" cy="444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>
                <a:solidFill>
                  <a:srgbClr val="0070C0"/>
                </a:solidFill>
              </a:rPr>
              <a:t>Randomised Period - W48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5346700" y="1824038"/>
            <a:ext cx="5842000" cy="4254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070C0"/>
                </a:solidFill>
              </a:rPr>
              <a:t>Long Term Period - D0 to W96 (N=621) on 4D/7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" y="2396698"/>
            <a:ext cx="3803650" cy="285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Espace réservé du contenu 5">
            <a:extLst>
              <a:ext uri="{FF2B5EF4-FFF2-40B4-BE49-F238E27FC236}">
                <a16:creationId xmlns:a16="http://schemas.microsoft.com/office/drawing/2014/main" id="{9AE3FD45-E446-4EF9-8128-0821397D0A78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114800" y="5957888"/>
            <a:ext cx="8077200" cy="3385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/>
              <a:t>VF was observed in 5.3% [1.9-8.6] with NNRTI, and 2.4% [0.6-4.1] with InSTI at W96</a:t>
            </a:r>
          </a:p>
        </p:txBody>
      </p:sp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6038479"/>
              </p:ext>
            </p:extLst>
          </p:nvPr>
        </p:nvGraphicFramePr>
        <p:xfrm>
          <a:off x="4114800" y="2396698"/>
          <a:ext cx="8026146" cy="2990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F682B8A3-0CA0-4BEE-99AC-8D3BB86AEDF9}"/>
              </a:ext>
            </a:extLst>
          </p:cNvPr>
          <p:cNvSpPr txBox="1"/>
          <p:nvPr/>
        </p:nvSpPr>
        <p:spPr>
          <a:xfrm>
            <a:off x="4800600" y="5705661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(VF defined as 2 consecutive VL ≥ 50 copies/mL)</a:t>
            </a:r>
          </a:p>
        </p:txBody>
      </p:sp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16137BFF-06BF-4B50-ADD0-9A7E3B0C1B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222580"/>
              </p:ext>
            </p:extLst>
          </p:nvPr>
        </p:nvGraphicFramePr>
        <p:xfrm>
          <a:off x="4114800" y="5386791"/>
          <a:ext cx="7602414" cy="320562"/>
        </p:xfrm>
        <a:graphic>
          <a:graphicData uri="http://schemas.openxmlformats.org/drawingml/2006/table">
            <a:tbl>
              <a:tblPr bandRow="1">
                <a:tableStyleId>{69012ECD-51FC-41F1-AA8D-1B2483CD663E}</a:tableStyleId>
              </a:tblPr>
              <a:tblGrid>
                <a:gridCol w="1250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8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1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1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0562">
                <a:tc>
                  <a:txBody>
                    <a:bodyPr/>
                    <a:lstStyle/>
                    <a:p>
                      <a:r>
                        <a:rPr lang="fr-FR" sz="1400" dirty="0"/>
                        <a:t>N at </a:t>
                      </a:r>
                      <a:r>
                        <a:rPr lang="fr-FR" sz="1400" dirty="0" err="1"/>
                        <a:t>risk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621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621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621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Text Box 3">
            <a:extLst>
              <a:ext uri="{FF2B5EF4-FFF2-40B4-BE49-F238E27FC236}">
                <a16:creationId xmlns:a16="http://schemas.microsoft.com/office/drawing/2014/main" id="{1BCB7F90-42A2-48CC-A3FF-D9069B0E0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7363" y="6442749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400" i="1" dirty="0"/>
              <a:t>Landman R, CROI 2021, Abs. 419</a:t>
            </a:r>
          </a:p>
        </p:txBody>
      </p:sp>
    </p:spTree>
    <p:extLst>
      <p:ext uri="{BB962C8B-B14F-4D97-AF65-F5344CB8AC3E}">
        <p14:creationId xmlns:p14="http://schemas.microsoft.com/office/powerpoint/2010/main" val="4252339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274237-BDAF-4BF2-A289-97958D977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71"/>
            <a:ext cx="10313324" cy="1481068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QUATUOR - Virological failure and Tolerance: Week 96</a:t>
            </a:r>
            <a:endParaRPr lang="fr-FR" sz="32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590202" y="4926130"/>
            <a:ext cx="10839797" cy="1516234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Tolerance</a:t>
            </a:r>
          </a:p>
          <a:p>
            <a:pPr lvl="1"/>
            <a:r>
              <a:rPr lang="en-US" dirty="0"/>
              <a:t>No significant adverse events, biological changes or changes in the level of pro-inflammatory markers were observed with the 4/7-days strategy until W96, except a gain of +4 mL/min (IQR -2;+6) in eGFR, p&lt;0.001 </a:t>
            </a:r>
          </a:p>
          <a:p>
            <a:pPr lvl="1"/>
            <a:r>
              <a:rPr lang="en-US" dirty="0"/>
              <a:t>Discontinuations for adverse event (N=3) and death (N=5 – 2 cancers, 1 domestic accident, 1 stroke, 1 myocardial infarction)</a:t>
            </a:r>
          </a:p>
          <a:p>
            <a:endParaRPr lang="en-US" b="1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4294967295"/>
          </p:nvPr>
        </p:nvSpPr>
        <p:spPr>
          <a:xfrm>
            <a:off x="590203" y="1528388"/>
            <a:ext cx="6808124" cy="484188"/>
          </a:xfrm>
        </p:spPr>
        <p:txBody>
          <a:bodyPr>
            <a:normAutofit fontScale="92500"/>
          </a:bodyPr>
          <a:lstStyle/>
          <a:p>
            <a:r>
              <a:rPr lang="en-US" b="1"/>
              <a:t>Virological failure / New drug resistance mutations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534204"/>
              </p:ext>
            </p:extLst>
          </p:nvPr>
        </p:nvGraphicFramePr>
        <p:xfrm>
          <a:off x="640080" y="1977221"/>
          <a:ext cx="10596808" cy="2832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0307">
                  <a:extLst>
                    <a:ext uri="{9D8B030D-6E8A-4147-A177-3AD203B41FA5}">
                      <a16:colId xmlns:a16="http://schemas.microsoft.com/office/drawing/2014/main" val="2988291994"/>
                    </a:ext>
                  </a:extLst>
                </a:gridCol>
                <a:gridCol w="3015472">
                  <a:extLst>
                    <a:ext uri="{9D8B030D-6E8A-4147-A177-3AD203B41FA5}">
                      <a16:colId xmlns:a16="http://schemas.microsoft.com/office/drawing/2014/main" val="519035222"/>
                    </a:ext>
                  </a:extLst>
                </a:gridCol>
                <a:gridCol w="5091029">
                  <a:extLst>
                    <a:ext uri="{9D8B030D-6E8A-4147-A177-3AD203B41FA5}">
                      <a16:colId xmlns:a16="http://schemas.microsoft.com/office/drawing/2014/main" val="2095434499"/>
                    </a:ext>
                  </a:extLst>
                </a:gridCol>
              </a:tblGrid>
              <a:tr h="454719">
                <a:tc>
                  <a:txBody>
                    <a:bodyPr/>
                    <a:lstStyle/>
                    <a:p>
                      <a:r>
                        <a:rPr lang="en-US" sz="1800" noProof="0"/>
                        <a:t>Follow-up period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/>
                        <a:t>Virological failure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/>
                        <a:t>Patients </a:t>
                      </a:r>
                      <a:r>
                        <a:rPr lang="en-US" sz="1800" baseline="0" noProof="0" dirty="0"/>
                        <a:t>with new DRM</a:t>
                      </a:r>
                      <a:endParaRPr lang="en-US" sz="18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397862"/>
                  </a:ext>
                </a:extLst>
              </a:tr>
              <a:tr h="837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D0-W48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/>
                    </a:p>
                    <a:p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6 /318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3 /6: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600" dirty="0">
                          <a:effectLst/>
                        </a:rPr>
                        <a:t>M184I, E138K, Y188L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t-BR" sz="1600" dirty="0">
                          <a:effectLst/>
                        </a:rPr>
                        <a:t>M184V, E138K, V179I, H221Y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600" dirty="0">
                          <a:effectLst/>
                        </a:rPr>
                        <a:t>M184I, N155H</a:t>
                      </a:r>
                      <a:endParaRPr lang="fr-FR" sz="1600" dirty="0">
                        <a:solidFill>
                          <a:srgbClr val="3D3C68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0876429"/>
                  </a:ext>
                </a:extLst>
              </a:tr>
              <a:tr h="1029100">
                <a:tc>
                  <a:txBody>
                    <a:bodyPr/>
                    <a:lstStyle/>
                    <a:p>
                      <a:r>
                        <a:rPr lang="fr-FR" sz="1600" dirty="0"/>
                        <a:t>W48-W96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13/621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4/13: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M184I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E138K,</a:t>
                      </a:r>
                      <a:r>
                        <a:rPr lang="fr-FR" sz="16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M184V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M184I/M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K65K/R, E138K/E, V179I, K219E, F227F/C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7807848"/>
                  </a:ext>
                </a:extLst>
              </a:tr>
            </a:tbl>
          </a:graphicData>
        </a:graphic>
      </p:graphicFrame>
      <p:sp>
        <p:nvSpPr>
          <p:cNvPr id="9" name="Text Box 3">
            <a:extLst>
              <a:ext uri="{FF2B5EF4-FFF2-40B4-BE49-F238E27FC236}">
                <a16:creationId xmlns:a16="http://schemas.microsoft.com/office/drawing/2014/main" id="{6249EC8B-BD40-46C9-80E4-665285EF4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7363" y="6442749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400" i="1" dirty="0"/>
              <a:t>Landman R, CROI 2021, Abs. 419</a:t>
            </a:r>
          </a:p>
        </p:txBody>
      </p:sp>
    </p:spTree>
    <p:extLst>
      <p:ext uri="{BB962C8B-B14F-4D97-AF65-F5344CB8AC3E}">
        <p14:creationId xmlns:p14="http://schemas.microsoft.com/office/powerpoint/2010/main" val="942787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609600" y="1541317"/>
            <a:ext cx="10972800" cy="2085239"/>
          </a:xfrm>
        </p:spPr>
        <p:txBody>
          <a:bodyPr>
            <a:normAutofit fontScale="92500"/>
          </a:bodyPr>
          <a:lstStyle/>
          <a:p>
            <a:r>
              <a:rPr lang="en-US" sz="2000" dirty="0"/>
              <a:t>Prospective European study (France, Italy, Spain)</a:t>
            </a:r>
          </a:p>
          <a:p>
            <a:r>
              <a:rPr lang="en-US" sz="2000" dirty="0"/>
              <a:t>HIV RNA &lt; 50 c/mL at DTG + 3TC switch, at least 1 historical resistance genotype available (RNA or DNA)</a:t>
            </a:r>
          </a:p>
          <a:p>
            <a:pPr marL="657226" lvl="1" indent="-357188"/>
            <a:r>
              <a:rPr lang="en-US" sz="1600" dirty="0"/>
              <a:t>VF: 2 consecutive HIV RNA &gt; 50 c/mL or 1 &gt; 200 c/mL</a:t>
            </a:r>
          </a:p>
          <a:p>
            <a:pPr marL="657226" lvl="1" indent="-357188"/>
            <a:r>
              <a:rPr lang="en-US" sz="1600" dirty="0"/>
              <a:t>Median follow-up: 22 months (IQR = 17 - 39)</a:t>
            </a:r>
          </a:p>
          <a:p>
            <a:r>
              <a:rPr lang="en-US" sz="2000" dirty="0"/>
              <a:t>Historical M184V detected in 6.9 % of patients (N=37) ; 78 % only plasma RNA, 19 only DNA, 3 % both</a:t>
            </a:r>
          </a:p>
          <a:p>
            <a:r>
              <a:rPr lang="en-US" sz="2000" dirty="0"/>
              <a:t>Median time between last M184V detection and DTG + 3TC switch: 11 years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2753902-BB6C-439B-BEBE-42C48F171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71"/>
            <a:ext cx="9407236" cy="1481068"/>
          </a:xfrm>
        </p:spPr>
        <p:txBody>
          <a:bodyPr/>
          <a:lstStyle/>
          <a:p>
            <a:pPr algn="l"/>
            <a:r>
              <a:rPr lang="en-US" dirty="0"/>
              <a:t>Switch to DTG + 3TC: Impact of historical M184V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6A37D211-3428-496B-BAA1-FCD68AC20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5004" y="6450988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400" i="1" dirty="0"/>
              <a:t>Santoro MM, CROI 2021, Abs. 429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6CA93A2-FCC6-4427-9332-82D91768E7D4}"/>
              </a:ext>
            </a:extLst>
          </p:cNvPr>
          <p:cNvSpPr txBox="1"/>
          <p:nvPr/>
        </p:nvSpPr>
        <p:spPr>
          <a:xfrm>
            <a:off x="3416975" y="3911481"/>
            <a:ext cx="5696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 of virologic failure after DTG+3TC switch</a:t>
            </a:r>
          </a:p>
        </p:txBody>
      </p:sp>
      <p:grpSp>
        <p:nvGrpSpPr>
          <p:cNvPr id="11" name="Grouper 10"/>
          <p:cNvGrpSpPr/>
          <p:nvPr/>
        </p:nvGrpSpPr>
        <p:grpSpPr>
          <a:xfrm>
            <a:off x="911834" y="3988507"/>
            <a:ext cx="10901613" cy="2707433"/>
            <a:chOff x="2883098" y="2964724"/>
            <a:chExt cx="10901613" cy="2707433"/>
          </a:xfrm>
        </p:grpSpPr>
        <p:grpSp>
          <p:nvGrpSpPr>
            <p:cNvPr id="12" name="Groupe 26">
              <a:extLst>
                <a:ext uri="{FF2B5EF4-FFF2-40B4-BE49-F238E27FC236}">
                  <a16:creationId xmlns:a16="http://schemas.microsoft.com/office/drawing/2014/main" id="{64A480AD-CC22-4D1D-8718-A5B85B0DAD61}"/>
                </a:ext>
              </a:extLst>
            </p:cNvPr>
            <p:cNvGrpSpPr/>
            <p:nvPr/>
          </p:nvGrpSpPr>
          <p:grpSpPr>
            <a:xfrm>
              <a:off x="3176992" y="3241723"/>
              <a:ext cx="7433716" cy="2186234"/>
              <a:chOff x="2508250" y="3755380"/>
              <a:chExt cx="8158399" cy="2399358"/>
            </a:xfrm>
          </p:grpSpPr>
          <p:sp>
            <p:nvSpPr>
              <p:cNvPr id="33" name="Freeform 5">
                <a:extLst>
                  <a:ext uri="{FF2B5EF4-FFF2-40B4-BE49-F238E27FC236}">
                    <a16:creationId xmlns:a16="http://schemas.microsoft.com/office/drawing/2014/main" id="{DF1C979E-3320-47BC-80ED-56E59206A2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3480" y="3755380"/>
                <a:ext cx="6310802" cy="2242197"/>
              </a:xfrm>
              <a:custGeom>
                <a:avLst/>
                <a:gdLst>
                  <a:gd name="T0" fmla="*/ 3950 w 3950"/>
                  <a:gd name="T1" fmla="*/ 2389 h 2389"/>
                  <a:gd name="T2" fmla="*/ 0 w 3950"/>
                  <a:gd name="T3" fmla="*/ 2389 h 2389"/>
                  <a:gd name="T4" fmla="*/ 0 w 3950"/>
                  <a:gd name="T5" fmla="*/ 0 h 2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50" h="2389">
                    <a:moveTo>
                      <a:pt x="3950" y="2389"/>
                    </a:moveTo>
                    <a:lnTo>
                      <a:pt x="0" y="2389"/>
                    </a:lnTo>
                    <a:lnTo>
                      <a:pt x="0" y="0"/>
                    </a:lnTo>
                  </a:path>
                </a:pathLst>
              </a:cu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4" name="Line 6">
                <a:extLst>
                  <a:ext uri="{FF2B5EF4-FFF2-40B4-BE49-F238E27FC236}">
                    <a16:creationId xmlns:a16="http://schemas.microsoft.com/office/drawing/2014/main" id="{F516DC91-B048-466D-B982-031E5F411E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32825" y="5997575"/>
                <a:ext cx="0" cy="157163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5" name="Line 7">
                <a:extLst>
                  <a:ext uri="{FF2B5EF4-FFF2-40B4-BE49-F238E27FC236}">
                    <a16:creationId xmlns:a16="http://schemas.microsoft.com/office/drawing/2014/main" id="{C111D6E6-A991-425F-B918-368B80B0B0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84675" y="5997575"/>
                <a:ext cx="0" cy="157163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6" name="Line 8">
                <a:extLst>
                  <a:ext uri="{FF2B5EF4-FFF2-40B4-BE49-F238E27FC236}">
                    <a16:creationId xmlns:a16="http://schemas.microsoft.com/office/drawing/2014/main" id="{05E9904E-A3E2-49C5-B58D-053E7E9A5B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02313" y="5997575"/>
                <a:ext cx="0" cy="157163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7" name="Line 9">
                <a:extLst>
                  <a:ext uri="{FF2B5EF4-FFF2-40B4-BE49-F238E27FC236}">
                    <a16:creationId xmlns:a16="http://schemas.microsoft.com/office/drawing/2014/main" id="{8068291C-DD40-48E2-BD28-B8CCBC1783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68625" y="5997575"/>
                <a:ext cx="0" cy="157163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8" name="Line 10">
                <a:extLst>
                  <a:ext uri="{FF2B5EF4-FFF2-40B4-BE49-F238E27FC236}">
                    <a16:creationId xmlns:a16="http://schemas.microsoft.com/office/drawing/2014/main" id="{7AED2EB8-CD20-4533-B299-A261A63865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18363" y="5997575"/>
                <a:ext cx="0" cy="157163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0" name="Line 12">
                <a:extLst>
                  <a:ext uri="{FF2B5EF4-FFF2-40B4-BE49-F238E27FC236}">
                    <a16:creationId xmlns:a16="http://schemas.microsoft.com/office/drawing/2014/main" id="{80F68D54-3671-4F49-9B23-227E2DADA7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8250" y="5124450"/>
                <a:ext cx="146050" cy="0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1" name="Line 13">
                <a:extLst>
                  <a:ext uri="{FF2B5EF4-FFF2-40B4-BE49-F238E27FC236}">
                    <a16:creationId xmlns:a16="http://schemas.microsoft.com/office/drawing/2014/main" id="{0AD62490-0F6A-4C91-90A8-C723BE01C3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8250" y="4441825"/>
                <a:ext cx="146050" cy="0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3" name="Line 15">
                <a:extLst>
                  <a:ext uri="{FF2B5EF4-FFF2-40B4-BE49-F238E27FC236}">
                    <a16:creationId xmlns:a16="http://schemas.microsoft.com/office/drawing/2014/main" id="{DC3CE0D0-BE4A-4835-B2AA-51546316C9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8250" y="5808663"/>
                <a:ext cx="146050" cy="0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4" name="Line 16">
                <a:extLst>
                  <a:ext uri="{FF2B5EF4-FFF2-40B4-BE49-F238E27FC236}">
                    <a16:creationId xmlns:a16="http://schemas.microsoft.com/office/drawing/2014/main" id="{596C61DA-E5E1-4CE9-B3AC-668420E300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8250" y="3759200"/>
                <a:ext cx="146050" cy="0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5" name="Line 17">
                <a:extLst>
                  <a:ext uri="{FF2B5EF4-FFF2-40B4-BE49-F238E27FC236}">
                    <a16:creationId xmlns:a16="http://schemas.microsoft.com/office/drawing/2014/main" id="{AFE044CD-FEA1-487C-8075-69FF1DAF70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215798" y="4904890"/>
                <a:ext cx="450851" cy="0"/>
              </a:xfrm>
              <a:prstGeom prst="line">
                <a:avLst/>
              </a:prstGeom>
              <a:noFill/>
              <a:ln w="31750" cap="rnd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6" name="Line 18">
                <a:extLst>
                  <a:ext uri="{FF2B5EF4-FFF2-40B4-BE49-F238E27FC236}">
                    <a16:creationId xmlns:a16="http://schemas.microsoft.com/office/drawing/2014/main" id="{9865E511-89FB-4DB9-A770-D6DAA33E41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215798" y="4215125"/>
                <a:ext cx="450851" cy="0"/>
              </a:xfrm>
              <a:prstGeom prst="line">
                <a:avLst/>
              </a:prstGeom>
              <a:noFill/>
              <a:ln w="31750" cap="rnd">
                <a:solidFill>
                  <a:srgbClr val="99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7" name="Line 19">
                <a:extLst>
                  <a:ext uri="{FF2B5EF4-FFF2-40B4-BE49-F238E27FC236}">
                    <a16:creationId xmlns:a16="http://schemas.microsoft.com/office/drawing/2014/main" id="{AF5A6EF2-0687-48ED-94A7-92D3823F3D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215798" y="4574480"/>
                <a:ext cx="450851" cy="0"/>
              </a:xfrm>
              <a:prstGeom prst="line">
                <a:avLst/>
              </a:prstGeom>
              <a:noFill/>
              <a:ln w="31750" cap="rnd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8" name="Freeform 20">
                <a:extLst>
                  <a:ext uri="{FF2B5EF4-FFF2-40B4-BE49-F238E27FC236}">
                    <a16:creationId xmlns:a16="http://schemas.microsoft.com/office/drawing/2014/main" id="{B9386E48-E582-49F7-B79B-D20E59443C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8625" y="5492750"/>
                <a:ext cx="6053138" cy="311150"/>
              </a:xfrm>
              <a:custGeom>
                <a:avLst/>
                <a:gdLst>
                  <a:gd name="T0" fmla="*/ 3813 w 3813"/>
                  <a:gd name="T1" fmla="*/ 0 h 196"/>
                  <a:gd name="T2" fmla="*/ 3195 w 3813"/>
                  <a:gd name="T3" fmla="*/ 0 h 196"/>
                  <a:gd name="T4" fmla="*/ 3195 w 3813"/>
                  <a:gd name="T5" fmla="*/ 39 h 196"/>
                  <a:gd name="T6" fmla="*/ 2501 w 3813"/>
                  <a:gd name="T7" fmla="*/ 39 h 196"/>
                  <a:gd name="T8" fmla="*/ 2501 w 3813"/>
                  <a:gd name="T9" fmla="*/ 71 h 196"/>
                  <a:gd name="T10" fmla="*/ 1480 w 3813"/>
                  <a:gd name="T11" fmla="*/ 71 h 196"/>
                  <a:gd name="T12" fmla="*/ 1480 w 3813"/>
                  <a:gd name="T13" fmla="*/ 85 h 196"/>
                  <a:gd name="T14" fmla="*/ 1324 w 3813"/>
                  <a:gd name="T15" fmla="*/ 85 h 196"/>
                  <a:gd name="T16" fmla="*/ 1324 w 3813"/>
                  <a:gd name="T17" fmla="*/ 95 h 196"/>
                  <a:gd name="T18" fmla="*/ 1257 w 3813"/>
                  <a:gd name="T19" fmla="*/ 95 h 196"/>
                  <a:gd name="T20" fmla="*/ 1257 w 3813"/>
                  <a:gd name="T21" fmla="*/ 110 h 196"/>
                  <a:gd name="T22" fmla="*/ 1174 w 3813"/>
                  <a:gd name="T23" fmla="*/ 110 h 196"/>
                  <a:gd name="T24" fmla="*/ 1174 w 3813"/>
                  <a:gd name="T25" fmla="*/ 127 h 196"/>
                  <a:gd name="T26" fmla="*/ 1080 w 3813"/>
                  <a:gd name="T27" fmla="*/ 127 h 196"/>
                  <a:gd name="T28" fmla="*/ 1080 w 3813"/>
                  <a:gd name="T29" fmla="*/ 140 h 196"/>
                  <a:gd name="T30" fmla="*/ 462 w 3813"/>
                  <a:gd name="T31" fmla="*/ 140 h 196"/>
                  <a:gd name="T32" fmla="*/ 462 w 3813"/>
                  <a:gd name="T33" fmla="*/ 163 h 196"/>
                  <a:gd name="T34" fmla="*/ 412 w 3813"/>
                  <a:gd name="T35" fmla="*/ 163 h 196"/>
                  <a:gd name="T36" fmla="*/ 412 w 3813"/>
                  <a:gd name="T37" fmla="*/ 178 h 196"/>
                  <a:gd name="T38" fmla="*/ 134 w 3813"/>
                  <a:gd name="T39" fmla="*/ 178 h 196"/>
                  <a:gd name="T40" fmla="*/ 134 w 3813"/>
                  <a:gd name="T41" fmla="*/ 196 h 196"/>
                  <a:gd name="T42" fmla="*/ 0 w 3813"/>
                  <a:gd name="T43" fmla="*/ 19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813" h="196">
                    <a:moveTo>
                      <a:pt x="3813" y="0"/>
                    </a:moveTo>
                    <a:lnTo>
                      <a:pt x="3195" y="0"/>
                    </a:lnTo>
                    <a:lnTo>
                      <a:pt x="3195" y="39"/>
                    </a:lnTo>
                    <a:lnTo>
                      <a:pt x="2501" y="39"/>
                    </a:lnTo>
                    <a:lnTo>
                      <a:pt x="2501" y="71"/>
                    </a:lnTo>
                    <a:lnTo>
                      <a:pt x="1480" y="71"/>
                    </a:lnTo>
                    <a:lnTo>
                      <a:pt x="1480" y="85"/>
                    </a:lnTo>
                    <a:lnTo>
                      <a:pt x="1324" y="85"/>
                    </a:lnTo>
                    <a:lnTo>
                      <a:pt x="1324" y="95"/>
                    </a:lnTo>
                    <a:lnTo>
                      <a:pt x="1257" y="95"/>
                    </a:lnTo>
                    <a:lnTo>
                      <a:pt x="1257" y="110"/>
                    </a:lnTo>
                    <a:lnTo>
                      <a:pt x="1174" y="110"/>
                    </a:lnTo>
                    <a:lnTo>
                      <a:pt x="1174" y="127"/>
                    </a:lnTo>
                    <a:lnTo>
                      <a:pt x="1080" y="127"/>
                    </a:lnTo>
                    <a:lnTo>
                      <a:pt x="1080" y="140"/>
                    </a:lnTo>
                    <a:lnTo>
                      <a:pt x="462" y="140"/>
                    </a:lnTo>
                    <a:lnTo>
                      <a:pt x="462" y="163"/>
                    </a:lnTo>
                    <a:lnTo>
                      <a:pt x="412" y="163"/>
                    </a:lnTo>
                    <a:lnTo>
                      <a:pt x="412" y="178"/>
                    </a:lnTo>
                    <a:lnTo>
                      <a:pt x="134" y="178"/>
                    </a:lnTo>
                    <a:lnTo>
                      <a:pt x="134" y="196"/>
                    </a:lnTo>
                    <a:lnTo>
                      <a:pt x="0" y="196"/>
                    </a:lnTo>
                  </a:path>
                </a:pathLst>
              </a:custGeom>
              <a:noFill/>
              <a:ln w="31750" cap="rnd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9" name="Freeform 22">
                <a:extLst>
                  <a:ext uri="{FF2B5EF4-FFF2-40B4-BE49-F238E27FC236}">
                    <a16:creationId xmlns:a16="http://schemas.microsoft.com/office/drawing/2014/main" id="{4583C52C-AEA7-4CDA-9A6F-2930D3465D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3388" y="5465763"/>
                <a:ext cx="5962650" cy="334963"/>
              </a:xfrm>
              <a:custGeom>
                <a:avLst/>
                <a:gdLst>
                  <a:gd name="T0" fmla="*/ 3756 w 3756"/>
                  <a:gd name="T1" fmla="*/ 0 h 211"/>
                  <a:gd name="T2" fmla="*/ 2958 w 3756"/>
                  <a:gd name="T3" fmla="*/ 0 h 211"/>
                  <a:gd name="T4" fmla="*/ 2958 w 3756"/>
                  <a:gd name="T5" fmla="*/ 211 h 211"/>
                  <a:gd name="T6" fmla="*/ 0 w 3756"/>
                  <a:gd name="T7" fmla="*/ 21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56" h="211">
                    <a:moveTo>
                      <a:pt x="3756" y="0"/>
                    </a:moveTo>
                    <a:lnTo>
                      <a:pt x="2958" y="0"/>
                    </a:lnTo>
                    <a:lnTo>
                      <a:pt x="2958" y="211"/>
                    </a:lnTo>
                    <a:lnTo>
                      <a:pt x="0" y="211"/>
                    </a:lnTo>
                  </a:path>
                </a:pathLst>
              </a:custGeom>
              <a:noFill/>
              <a:ln w="31750" cap="rnd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0" name="Freeform 23">
                <a:extLst>
                  <a:ext uri="{FF2B5EF4-FFF2-40B4-BE49-F238E27FC236}">
                    <a16:creationId xmlns:a16="http://schemas.microsoft.com/office/drawing/2014/main" id="{5E75947B-1499-4D0B-BB8C-7D81E60885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6563" y="4441825"/>
                <a:ext cx="5959475" cy="1354138"/>
              </a:xfrm>
              <a:custGeom>
                <a:avLst/>
                <a:gdLst>
                  <a:gd name="T0" fmla="*/ 3754 w 3754"/>
                  <a:gd name="T1" fmla="*/ 0 h 853"/>
                  <a:gd name="T2" fmla="*/ 879 w 3754"/>
                  <a:gd name="T3" fmla="*/ 0 h 853"/>
                  <a:gd name="T4" fmla="*/ 879 w 3754"/>
                  <a:gd name="T5" fmla="*/ 429 h 853"/>
                  <a:gd name="T6" fmla="*/ 153 w 3754"/>
                  <a:gd name="T7" fmla="*/ 429 h 853"/>
                  <a:gd name="T8" fmla="*/ 153 w 3754"/>
                  <a:gd name="T9" fmla="*/ 853 h 853"/>
                  <a:gd name="T10" fmla="*/ 0 w 3754"/>
                  <a:gd name="T11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54" h="853">
                    <a:moveTo>
                      <a:pt x="3754" y="0"/>
                    </a:moveTo>
                    <a:lnTo>
                      <a:pt x="879" y="0"/>
                    </a:lnTo>
                    <a:lnTo>
                      <a:pt x="879" y="429"/>
                    </a:lnTo>
                    <a:lnTo>
                      <a:pt x="153" y="429"/>
                    </a:lnTo>
                    <a:lnTo>
                      <a:pt x="153" y="853"/>
                    </a:lnTo>
                    <a:lnTo>
                      <a:pt x="0" y="853"/>
                    </a:lnTo>
                  </a:path>
                </a:pathLst>
              </a:custGeom>
              <a:noFill/>
              <a:ln w="31750" cap="rnd">
                <a:solidFill>
                  <a:srgbClr val="99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5F7CCCD3-5C01-4B81-9BBB-AA22F403C27B}"/>
                </a:ext>
              </a:extLst>
            </p:cNvPr>
            <p:cNvSpPr txBox="1"/>
            <p:nvPr/>
          </p:nvSpPr>
          <p:spPr>
            <a:xfrm>
              <a:off x="3461219" y="5395158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0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1E1DAC2A-2466-48E0-B43E-80434FCC8D11}"/>
                </a:ext>
              </a:extLst>
            </p:cNvPr>
            <p:cNvSpPr txBox="1"/>
            <p:nvPr/>
          </p:nvSpPr>
          <p:spPr>
            <a:xfrm>
              <a:off x="2968057" y="4974786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5EB1D048-5FD4-4496-9040-40D53F2BBE30}"/>
                </a:ext>
              </a:extLst>
            </p:cNvPr>
            <p:cNvSpPr txBox="1"/>
            <p:nvPr/>
          </p:nvSpPr>
          <p:spPr>
            <a:xfrm>
              <a:off x="2883098" y="4354833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10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BB471308-7302-40B6-A85F-0A4022C878AA}"/>
                </a:ext>
              </a:extLst>
            </p:cNvPr>
            <p:cNvSpPr txBox="1"/>
            <p:nvPr/>
          </p:nvSpPr>
          <p:spPr>
            <a:xfrm>
              <a:off x="2883098" y="3734878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20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27ACCE6F-5C6A-409A-8D5D-5AAAB2A17708}"/>
                </a:ext>
              </a:extLst>
            </p:cNvPr>
            <p:cNvSpPr txBox="1"/>
            <p:nvPr/>
          </p:nvSpPr>
          <p:spPr>
            <a:xfrm>
              <a:off x="2883098" y="3114923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30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84A7AEA6-3DDC-41D5-9099-798AA778ACD8}"/>
                </a:ext>
              </a:extLst>
            </p:cNvPr>
            <p:cNvSpPr txBox="1"/>
            <p:nvPr/>
          </p:nvSpPr>
          <p:spPr>
            <a:xfrm>
              <a:off x="10664498" y="3476316"/>
              <a:ext cx="30774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M184V </a:t>
              </a:r>
              <a:r>
                <a:rPr lang="en-US" sz="1400" b="1" u="sng" dirty="0"/>
                <a:t>&lt;</a:t>
              </a:r>
              <a:r>
                <a:rPr lang="en-US" sz="1400" b="1" dirty="0"/>
                <a:t> 5 years before switch </a:t>
              </a:r>
              <a:r>
                <a:rPr lang="en-US" sz="1400" dirty="0"/>
                <a:t>(N=10)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62177AB8-A984-4F76-AC5C-2E903BC71668}"/>
                </a:ext>
              </a:extLst>
            </p:cNvPr>
            <p:cNvSpPr txBox="1"/>
            <p:nvPr/>
          </p:nvSpPr>
          <p:spPr>
            <a:xfrm>
              <a:off x="10664498" y="3812547"/>
              <a:ext cx="31202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M184V &gt; 5 years before switch</a:t>
              </a:r>
              <a:r>
                <a:rPr lang="en-US" sz="1400" dirty="0"/>
                <a:t> (N=27)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BD955A5E-2FA1-49BB-9817-6DCE5176D576}"/>
                </a:ext>
              </a:extLst>
            </p:cNvPr>
            <p:cNvSpPr txBox="1"/>
            <p:nvPr/>
          </p:nvSpPr>
          <p:spPr>
            <a:xfrm>
              <a:off x="10664498" y="4149262"/>
              <a:ext cx="25786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M184V never detected </a:t>
              </a:r>
              <a:r>
                <a:rPr lang="en-US" sz="1400" dirty="0"/>
                <a:t>(N=496)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A46FD97F-4AF3-4ECB-AD20-97F12FE71486}"/>
                </a:ext>
              </a:extLst>
            </p:cNvPr>
            <p:cNvSpPr txBox="1"/>
            <p:nvPr/>
          </p:nvSpPr>
          <p:spPr>
            <a:xfrm>
              <a:off x="6224982" y="3050556"/>
              <a:ext cx="1847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FR" sz="1200" b="1" dirty="0"/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44A300D2-06DD-4899-B315-C9979A78A808}"/>
                </a:ext>
              </a:extLst>
            </p:cNvPr>
            <p:cNvSpPr txBox="1"/>
            <p:nvPr/>
          </p:nvSpPr>
          <p:spPr>
            <a:xfrm>
              <a:off x="4754255" y="5395158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6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83A936A9-CAF3-4FB5-AD4C-BADE9E77EADB}"/>
                </a:ext>
              </a:extLst>
            </p:cNvPr>
            <p:cNvSpPr txBox="1"/>
            <p:nvPr/>
          </p:nvSpPr>
          <p:spPr>
            <a:xfrm>
              <a:off x="6004812" y="5395158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12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DA1F3EB6-A7C0-4256-BFF4-3F3A15E212BB}"/>
                </a:ext>
              </a:extLst>
            </p:cNvPr>
            <p:cNvSpPr txBox="1"/>
            <p:nvPr/>
          </p:nvSpPr>
          <p:spPr>
            <a:xfrm>
              <a:off x="7297848" y="5395158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18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AEC08B66-3138-4DD9-8B97-2F2A5048144C}"/>
                </a:ext>
              </a:extLst>
            </p:cNvPr>
            <p:cNvSpPr txBox="1"/>
            <p:nvPr/>
          </p:nvSpPr>
          <p:spPr>
            <a:xfrm>
              <a:off x="8590883" y="5395158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24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EC2509FA-D80E-4E72-8245-10D49194E0AB}"/>
                </a:ext>
              </a:extLst>
            </p:cNvPr>
            <p:cNvSpPr txBox="1"/>
            <p:nvPr/>
          </p:nvSpPr>
          <p:spPr>
            <a:xfrm>
              <a:off x="8985114" y="5303871"/>
              <a:ext cx="19159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/>
                <a:t>Time after switch (months)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5F36E348-E2E7-45B1-B4E9-B22193702D7A}"/>
                </a:ext>
              </a:extLst>
            </p:cNvPr>
            <p:cNvSpPr txBox="1"/>
            <p:nvPr/>
          </p:nvSpPr>
          <p:spPr>
            <a:xfrm>
              <a:off x="9111932" y="3716144"/>
              <a:ext cx="5341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C00000"/>
                  </a:solidFill>
                </a:rPr>
                <a:t>20 %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F4C8BC63-1B79-4CCC-A147-A82866533DEC}"/>
                </a:ext>
              </a:extLst>
            </p:cNvPr>
            <p:cNvSpPr txBox="1"/>
            <p:nvPr/>
          </p:nvSpPr>
          <p:spPr>
            <a:xfrm>
              <a:off x="9051876" y="4559151"/>
              <a:ext cx="5309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FF9900"/>
                  </a:solidFill>
                </a:rPr>
                <a:t>5.0 %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E3D08A55-6C7A-4783-B5B9-216772999C02}"/>
                </a:ext>
              </a:extLst>
            </p:cNvPr>
            <p:cNvSpPr txBox="1"/>
            <p:nvPr/>
          </p:nvSpPr>
          <p:spPr>
            <a:xfrm>
              <a:off x="8995392" y="4846043"/>
              <a:ext cx="5309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00B050"/>
                  </a:solidFill>
                </a:rPr>
                <a:t>4.4 %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66A931AB-D0A2-4D18-B428-68798A5BA18B}"/>
                </a:ext>
              </a:extLst>
            </p:cNvPr>
            <p:cNvSpPr txBox="1"/>
            <p:nvPr/>
          </p:nvSpPr>
          <p:spPr>
            <a:xfrm>
              <a:off x="3146620" y="2964724"/>
              <a:ext cx="3443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3996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792EC8A4-3AD4-4681-96AE-5502E0F2D91F}"/>
              </a:ext>
            </a:extLst>
          </p:cNvPr>
          <p:cNvGrpSpPr/>
          <p:nvPr/>
        </p:nvGrpSpPr>
        <p:grpSpPr>
          <a:xfrm rot="21417619">
            <a:off x="2450095" y="868034"/>
            <a:ext cx="5811478" cy="5305626"/>
            <a:chOff x="3101317" y="645270"/>
            <a:chExt cx="5811478" cy="530562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8D41300-8DC3-4D73-9897-2A9AD820CFBB}"/>
                </a:ext>
              </a:extLst>
            </p:cNvPr>
            <p:cNvSpPr>
              <a:spLocks/>
            </p:cNvSpPr>
            <p:nvPr/>
          </p:nvSpPr>
          <p:spPr bwMode="auto">
            <a:xfrm rot="1050574">
              <a:off x="5516507" y="2564103"/>
              <a:ext cx="3396288" cy="2287551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B18667D-AB7E-4695-B3C4-7E6877348ECA}"/>
                </a:ext>
              </a:extLst>
            </p:cNvPr>
            <p:cNvSpPr>
              <a:spLocks/>
            </p:cNvSpPr>
            <p:nvPr/>
          </p:nvSpPr>
          <p:spPr bwMode="auto">
            <a:xfrm rot="6378837">
              <a:off x="4472221" y="3252859"/>
              <a:ext cx="2816639" cy="2579435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 rot="11125057">
              <a:off x="3101317" y="1871644"/>
              <a:ext cx="3397777" cy="2542281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25"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A8D41300-8DC3-4D73-9897-2A9AD820CFBB}"/>
                </a:ext>
              </a:extLst>
            </p:cNvPr>
            <p:cNvSpPr>
              <a:spLocks/>
            </p:cNvSpPr>
            <p:nvPr/>
          </p:nvSpPr>
          <p:spPr bwMode="auto">
            <a:xfrm rot="17965990">
              <a:off x="4605846" y="1121347"/>
              <a:ext cx="3396288" cy="2444134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  <p:sp>
          <p:nvSpPr>
            <p:cNvPr id="11" name="Ellipse 10"/>
            <p:cNvSpPr/>
            <p:nvPr/>
          </p:nvSpPr>
          <p:spPr>
            <a:xfrm>
              <a:off x="5039329" y="2165761"/>
              <a:ext cx="2021856" cy="203905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AA9C96C-C8A5-41F5-A475-3397B9580B98}"/>
                </a:ext>
              </a:extLst>
            </p:cNvPr>
            <p:cNvSpPr/>
            <p:nvPr/>
          </p:nvSpPr>
          <p:spPr>
            <a:xfrm>
              <a:off x="5096437" y="2971175"/>
              <a:ext cx="1946166" cy="4736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3200" b="1" dirty="0">
                  <a:solidFill>
                    <a:schemeClr val="bg1"/>
                  </a:solidFill>
                </a:rPr>
                <a:t>New ARVs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AA9C96C-C8A5-41F5-A475-3397B9580B98}"/>
                </a:ext>
              </a:extLst>
            </p:cNvPr>
            <p:cNvSpPr/>
            <p:nvPr/>
          </p:nvSpPr>
          <p:spPr>
            <a:xfrm>
              <a:off x="5806462" y="1164275"/>
              <a:ext cx="1340181" cy="8121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FF6600"/>
                  </a:solidFill>
                </a:rPr>
                <a:t>MK-8507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R profile</a:t>
              </a:r>
              <a:endParaRPr lang="en-US" sz="2400" b="1" dirty="0">
                <a:solidFill>
                  <a:srgbClr val="FF6600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A9C96C-C8A5-41F5-A475-3397B9580B98}"/>
                </a:ext>
              </a:extLst>
            </p:cNvPr>
            <p:cNvSpPr/>
            <p:nvPr/>
          </p:nvSpPr>
          <p:spPr>
            <a:xfrm>
              <a:off x="6815012" y="3662031"/>
              <a:ext cx="2030273" cy="8121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FF6600"/>
                  </a:solidFill>
                </a:rPr>
                <a:t>LEN</a:t>
              </a:r>
              <a:r>
                <a:rPr lang="en-US" sz="2400" b="1" dirty="0">
                  <a:solidFill>
                    <a:srgbClr val="002060"/>
                  </a:solidFill>
                </a:rPr>
                <a:t> as salvage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FF6600"/>
                  </a:solidFill>
                </a:rPr>
                <a:t>CAPELLA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AA9C96C-C8A5-41F5-A475-3397B9580B98}"/>
                </a:ext>
              </a:extLst>
            </p:cNvPr>
            <p:cNvSpPr/>
            <p:nvPr/>
          </p:nvSpPr>
          <p:spPr>
            <a:xfrm>
              <a:off x="3331094" y="2542339"/>
              <a:ext cx="1651714" cy="11712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Maturation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Inhibitor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FF6600"/>
                  </a:solidFill>
                </a:rPr>
                <a:t>GSK-254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552920" y="4670989"/>
            <a:ext cx="12710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6600"/>
                </a:solidFill>
              </a:rPr>
              <a:t>LEN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</a:rPr>
              <a:t>R profile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0988072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6A37D211-3428-496B-BAA1-FCD68AC20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70010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400" i="1" dirty="0"/>
              <a:t>Diamond TL, CROI 2021, Abs. 129</a:t>
            </a:r>
          </a:p>
        </p:txBody>
      </p:sp>
      <p:graphicFrame>
        <p:nvGraphicFramePr>
          <p:cNvPr id="9" name="Tableau 3">
            <a:extLst>
              <a:ext uri="{FF2B5EF4-FFF2-40B4-BE49-F238E27FC236}">
                <a16:creationId xmlns:a16="http://schemas.microsoft.com/office/drawing/2014/main" id="{7383BFBF-0EB7-4248-AA15-28D8BAA50C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425645"/>
              </p:ext>
            </p:extLst>
          </p:nvPr>
        </p:nvGraphicFramePr>
        <p:xfrm>
          <a:off x="5182257" y="1876501"/>
          <a:ext cx="6646100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886">
                  <a:extLst>
                    <a:ext uri="{9D8B030D-6E8A-4147-A177-3AD203B41FA5}">
                      <a16:colId xmlns:a16="http://schemas.microsoft.com/office/drawing/2014/main" val="960271444"/>
                    </a:ext>
                  </a:extLst>
                </a:gridCol>
                <a:gridCol w="1351280">
                  <a:extLst>
                    <a:ext uri="{9D8B030D-6E8A-4147-A177-3AD203B41FA5}">
                      <a16:colId xmlns:a16="http://schemas.microsoft.com/office/drawing/2014/main" val="2116165477"/>
                    </a:ext>
                  </a:extLst>
                </a:gridCol>
                <a:gridCol w="1603692">
                  <a:extLst>
                    <a:ext uri="{9D8B030D-6E8A-4147-A177-3AD203B41FA5}">
                      <a16:colId xmlns:a16="http://schemas.microsoft.com/office/drawing/2014/main" val="1452016957"/>
                    </a:ext>
                  </a:extLst>
                </a:gridCol>
                <a:gridCol w="2194242">
                  <a:extLst>
                    <a:ext uri="{9D8B030D-6E8A-4147-A177-3AD203B41FA5}">
                      <a16:colId xmlns:a16="http://schemas.microsoft.com/office/drawing/2014/main" val="709088563"/>
                    </a:ext>
                  </a:extLst>
                </a:gridCol>
              </a:tblGrid>
              <a:tr h="530785">
                <a:tc rowSpan="3"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chemeClr val="bg1"/>
                          </a:solidFill>
                        </a:rPr>
                        <a:t>MK-8507</a:t>
                      </a:r>
                      <a:endParaRPr lang="fr-FR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92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V106A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V106A/P225H</a:t>
                      </a:r>
                    </a:p>
                    <a:p>
                      <a:pPr algn="ctr"/>
                      <a:r>
                        <a:rPr lang="fr-FR" sz="14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V106A/H221Y</a:t>
                      </a:r>
                    </a:p>
                    <a:p>
                      <a:pPr algn="ctr"/>
                      <a:r>
                        <a:rPr lang="fr-FR" sz="14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V106A/P236L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13396288"/>
                  </a:ext>
                </a:extLst>
              </a:tr>
              <a:tr h="373515">
                <a:tc vMerge="1">
                  <a:txBody>
                    <a:bodyPr/>
                    <a:lstStyle/>
                    <a:p>
                      <a:endParaRPr lang="fr-FR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V106A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V106A/F227L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V106A/F227L/L234I</a:t>
                      </a:r>
                    </a:p>
                    <a:p>
                      <a:pPr algn="ctr"/>
                      <a:r>
                        <a:rPr lang="fr-FR" sz="14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V106A/F227L/Y318F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2041100"/>
                  </a:ext>
                </a:extLst>
              </a:tr>
              <a:tr h="530785">
                <a:tc vMerge="1">
                  <a:txBody>
                    <a:bodyPr/>
                    <a:lstStyle/>
                    <a:p>
                      <a:endParaRPr lang="fr-FR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V106A/Y318F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V106A/P225H/Y318F</a:t>
                      </a:r>
                    </a:p>
                    <a:p>
                      <a:pPr algn="ctr"/>
                      <a:r>
                        <a:rPr lang="fr-FR" sz="14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V106A/H221Y/Y318F</a:t>
                      </a:r>
                      <a:br>
                        <a:rPr lang="fr-FR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fr-FR" sz="14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V106A/F227L/Y318F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252210"/>
                  </a:ext>
                </a:extLst>
              </a:tr>
              <a:tr h="216246">
                <a:tc rowSpan="2">
                  <a:txBody>
                    <a:bodyPr/>
                    <a:lstStyle/>
                    <a:p>
                      <a:pPr algn="ctr"/>
                      <a:r>
                        <a:rPr lang="fr-FR" sz="1600" b="1" dirty="0" err="1">
                          <a:solidFill>
                            <a:schemeClr val="tx1"/>
                          </a:solidFill>
                        </a:rPr>
                        <a:t>Doravirine</a:t>
                      </a:r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D9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V106A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V106A/F227L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815314"/>
                  </a:ext>
                </a:extLst>
              </a:tr>
              <a:tr h="216246">
                <a:tc vMerge="1">
                  <a:txBody>
                    <a:bodyPr/>
                    <a:lstStyle/>
                    <a:p>
                      <a:endParaRPr lang="fr-FR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V106A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V106A/L234I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V106A/F227L/L234I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555955"/>
                  </a:ext>
                </a:extLst>
              </a:tr>
              <a:tr h="216246">
                <a:tc rowSpan="3">
                  <a:txBody>
                    <a:bodyPr/>
                    <a:lstStyle/>
                    <a:p>
                      <a:pPr algn="ctr"/>
                      <a:r>
                        <a:rPr lang="fr-FR" sz="1600" b="1" dirty="0" err="1">
                          <a:solidFill>
                            <a:schemeClr val="tx1"/>
                          </a:solidFill>
                        </a:rPr>
                        <a:t>Ripivirine</a:t>
                      </a:r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E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E138K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E138K/L100I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E138K/L100I/V179I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6434195"/>
                  </a:ext>
                </a:extLst>
              </a:tr>
              <a:tr h="216246">
                <a:tc vMerge="1">
                  <a:txBody>
                    <a:bodyPr/>
                    <a:lstStyle/>
                    <a:p>
                      <a:endParaRPr lang="fr-FR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E138K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E138K/V106A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609394"/>
                  </a:ext>
                </a:extLst>
              </a:tr>
              <a:tr h="216246">
                <a:tc vMerge="1">
                  <a:txBody>
                    <a:bodyPr/>
                    <a:lstStyle/>
                    <a:p>
                      <a:endParaRPr lang="fr-FR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K101P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K101P/V179I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627998"/>
                  </a:ext>
                </a:extLst>
              </a:tr>
              <a:tr h="216246">
                <a:tc rowSpan="3"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chemeClr val="tx1"/>
                          </a:solidFill>
                        </a:rPr>
                        <a:t>Efavirenz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L100I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L100I/K103N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535185"/>
                  </a:ext>
                </a:extLst>
              </a:tr>
              <a:tr h="373515">
                <a:tc vMerge="1">
                  <a:txBody>
                    <a:bodyPr/>
                    <a:lstStyle/>
                    <a:p>
                      <a:endParaRPr lang="fr-FR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L100I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L100I/V179D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L100I/V179D/P225H</a:t>
                      </a:r>
                    </a:p>
                    <a:p>
                      <a:pPr algn="ctr"/>
                      <a:r>
                        <a:rPr lang="fr-FR" sz="14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L100I/V179D/M230L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6291311"/>
                  </a:ext>
                </a:extLst>
              </a:tr>
              <a:tr h="216246">
                <a:tc vMerge="1">
                  <a:txBody>
                    <a:bodyPr/>
                    <a:lstStyle/>
                    <a:p>
                      <a:endParaRPr lang="fr-FR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K103N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K103N/L100I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330689"/>
                  </a:ext>
                </a:extLst>
              </a:tr>
            </a:tbl>
          </a:graphicData>
        </a:graphic>
      </p:graphicFrame>
      <p:sp>
        <p:nvSpPr>
          <p:cNvPr id="10" name="Rectangle 3">
            <a:extLst>
              <a:ext uri="{FF2B5EF4-FFF2-40B4-BE49-F238E27FC236}">
                <a16:creationId xmlns:a16="http://schemas.microsoft.com/office/drawing/2014/main" id="{781A22DD-0FB6-433C-9136-C15A0A463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700" y="2097508"/>
            <a:ext cx="4381672" cy="304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•"/>
              <a:defRPr sz="24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–"/>
              <a:defRPr sz="24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•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eaLnBrk="1" hangingPunct="1">
              <a:buClr>
                <a:schemeClr val="tx2"/>
              </a:buClr>
            </a:pPr>
            <a:r>
              <a:rPr lang="en-US">
                <a:solidFill>
                  <a:schemeClr val="tx1"/>
                </a:solidFill>
              </a:rPr>
              <a:t>V106A was common with subtype B, while V106M was more prevalent with subtypes A and C</a:t>
            </a:r>
            <a:br>
              <a:rPr lang="en-US">
                <a:solidFill>
                  <a:schemeClr val="tx1"/>
                </a:solidFill>
              </a:rPr>
            </a:br>
            <a:endParaRPr lang="en-US">
              <a:solidFill>
                <a:schemeClr val="tx1"/>
              </a:solidFill>
            </a:endParaRPr>
          </a:p>
          <a:p>
            <a:pPr eaLnBrk="1" hangingPunct="1">
              <a:buClr>
                <a:schemeClr val="tx2"/>
              </a:buClr>
            </a:pPr>
            <a:r>
              <a:rPr lang="en-US">
                <a:solidFill>
                  <a:schemeClr val="tx1"/>
                </a:solidFill>
              </a:rPr>
              <a:t>Other mutations observed: V106I, E138K, H221Y, P225H, F227C/L, M230L, L234I, P236L, Y318C/F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FAFE981-474A-464F-A601-D80918EFB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dirty="0"/>
              <a:t>MK-8507 in vitro pathways to resistance: </a:t>
            </a:r>
            <a:br>
              <a:rPr lang="en-US" sz="3600" dirty="0"/>
            </a:br>
            <a:r>
              <a:rPr lang="en-US" sz="3600" dirty="0"/>
              <a:t>similar to DOR and distinct from RPV and EFV 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5667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 txBox="1">
            <a:spLocks/>
          </p:cNvSpPr>
          <p:nvPr/>
        </p:nvSpPr>
        <p:spPr>
          <a:xfrm>
            <a:off x="2063751" y="115889"/>
            <a:ext cx="10030883" cy="9366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/>
              <a:t>Profil de résistance de MK-8507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555A365F-CFAB-427C-A1AF-2D580198A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70010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400" i="1" dirty="0"/>
              <a:t>Diamond TL, CROI 2021, Abs. 129</a:t>
            </a:r>
          </a:p>
        </p:txBody>
      </p:sp>
      <p:graphicFrame>
        <p:nvGraphicFramePr>
          <p:cNvPr id="8" name="Tableau 3">
            <a:extLst>
              <a:ext uri="{FF2B5EF4-FFF2-40B4-BE49-F238E27FC236}">
                <a16:creationId xmlns:a16="http://schemas.microsoft.com/office/drawing/2014/main" id="{8E6B9F51-8120-49CA-8B48-35D4298E8D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45539"/>
              </p:ext>
            </p:extLst>
          </p:nvPr>
        </p:nvGraphicFramePr>
        <p:xfrm>
          <a:off x="1271566" y="1812095"/>
          <a:ext cx="7886569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886">
                  <a:extLst>
                    <a:ext uri="{9D8B030D-6E8A-4147-A177-3AD203B41FA5}">
                      <a16:colId xmlns:a16="http://schemas.microsoft.com/office/drawing/2014/main" val="960271444"/>
                    </a:ext>
                  </a:extLst>
                </a:gridCol>
                <a:gridCol w="1174238">
                  <a:extLst>
                    <a:ext uri="{9D8B030D-6E8A-4147-A177-3AD203B41FA5}">
                      <a16:colId xmlns:a16="http://schemas.microsoft.com/office/drawing/2014/main" val="182979636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2116165477"/>
                    </a:ext>
                  </a:extLst>
                </a:gridCol>
                <a:gridCol w="1916684">
                  <a:extLst>
                    <a:ext uri="{9D8B030D-6E8A-4147-A177-3AD203B41FA5}">
                      <a16:colId xmlns:a16="http://schemas.microsoft.com/office/drawing/2014/main" val="1452016957"/>
                    </a:ext>
                  </a:extLst>
                </a:gridCol>
                <a:gridCol w="2074799">
                  <a:extLst>
                    <a:ext uri="{9D8B030D-6E8A-4147-A177-3AD203B41FA5}">
                      <a16:colId xmlns:a16="http://schemas.microsoft.com/office/drawing/2014/main" val="70908856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HIV-1 Variant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b="1" dirty="0" err="1">
                          <a:solidFill>
                            <a:schemeClr val="bg1"/>
                          </a:solidFill>
                        </a:rPr>
                        <a:t>Fold</a:t>
                      </a:r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 change vs WT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800" b="1" dirty="0" err="1">
                          <a:solidFill>
                            <a:schemeClr val="bg1"/>
                          </a:solidFill>
                        </a:rPr>
                        <a:t>Clinical</a:t>
                      </a:r>
                      <a:br>
                        <a:rPr lang="fr-FR" sz="18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Frequency</a:t>
                      </a:r>
                      <a:br>
                        <a:rPr lang="fr-FR" sz="18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(% of Total PLWH)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800" b="1" dirty="0" err="1">
                          <a:solidFill>
                            <a:schemeClr val="bg1"/>
                          </a:solidFill>
                        </a:rPr>
                        <a:t>Clinical</a:t>
                      </a:r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 Frequency</a:t>
                      </a:r>
                      <a:br>
                        <a:rPr lang="fr-FR" sz="18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(% of NNRTI-</a:t>
                      </a:r>
                      <a:br>
                        <a:rPr lang="fr-FR" sz="18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fr-FR" sz="1800" b="1" dirty="0" err="1">
                          <a:solidFill>
                            <a:schemeClr val="bg1"/>
                          </a:solidFill>
                        </a:rPr>
                        <a:t>experienced</a:t>
                      </a:r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 PLWH)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034038"/>
                  </a:ext>
                </a:extLst>
              </a:tr>
              <a:tr h="244929">
                <a:tc vMerge="1">
                  <a:txBody>
                    <a:bodyPr/>
                    <a:lstStyle/>
                    <a:p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HIV-1</a:t>
                      </a:r>
                      <a:br>
                        <a:rPr lang="fr-FR" sz="18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Variant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MK-8507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err="1">
                          <a:solidFill>
                            <a:schemeClr val="bg1"/>
                          </a:solidFill>
                        </a:rPr>
                        <a:t>Doravirine</a:t>
                      </a:r>
                      <a:endParaRPr lang="fr-FR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fr-FR" sz="1800" b="1" dirty="0" err="1">
                          <a:solidFill>
                            <a:schemeClr val="bg1"/>
                          </a:solidFill>
                        </a:rPr>
                        <a:t>Clinical</a:t>
                      </a:r>
                      <a:br>
                        <a:rPr lang="fr-FR" sz="18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Frequency</a:t>
                      </a:r>
                      <a:br>
                        <a:rPr lang="fr-FR" sz="18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(% of Total</a:t>
                      </a:r>
                      <a:br>
                        <a:rPr lang="fr-FR" sz="18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PLWH)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fr-FR" sz="1800" b="1" dirty="0" err="1">
                          <a:solidFill>
                            <a:schemeClr val="bg1"/>
                          </a:solidFill>
                        </a:rPr>
                        <a:t>Clinical</a:t>
                      </a:r>
                      <a:br>
                        <a:rPr lang="fr-FR" sz="18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Frequency</a:t>
                      </a:r>
                      <a:br>
                        <a:rPr lang="fr-FR" sz="18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(% of NNRTI-</a:t>
                      </a:r>
                      <a:br>
                        <a:rPr lang="fr-FR" sz="18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fr-FR" sz="1800" b="1" dirty="0" err="1">
                          <a:solidFill>
                            <a:schemeClr val="bg1"/>
                          </a:solidFill>
                        </a:rPr>
                        <a:t>experienced</a:t>
                      </a:r>
                      <a:br>
                        <a:rPr lang="fr-FR" sz="18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PLWH)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2595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800" b="1" dirty="0"/>
                        <a:t>V106A</a:t>
                      </a:r>
                      <a:endParaRPr lang="fr-FR" sz="1800" dirty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8.9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15.6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0.5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1.7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13396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800" b="1" dirty="0"/>
                        <a:t>V106I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2.87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3.61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20411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800" b="1" dirty="0"/>
                        <a:t>Y188L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&gt;100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&gt;100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1.55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4.66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3252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800" b="1" dirty="0"/>
                        <a:t>P225H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4.3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1.97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5.3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181531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800" b="1" dirty="0"/>
                        <a:t>F227C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0.03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0.08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555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800" b="1" dirty="0"/>
                        <a:t>F227L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0.9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4.7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0.99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3.34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780016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800" b="1" dirty="0"/>
                        <a:t>F227V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11.6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0.01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0.01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64341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800" b="1" dirty="0"/>
                        <a:t>M230L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37.4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52.7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0.69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2.13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360939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800" b="1" dirty="0"/>
                        <a:t>L234I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3.1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10.8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0.14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0.33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2627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800" b="1" dirty="0"/>
                        <a:t>Y318F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10.3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0.54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1.42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5535185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9F218315-8A31-4661-89FC-48EB7D9743AB}"/>
              </a:ext>
            </a:extLst>
          </p:cNvPr>
          <p:cNvSpPr/>
          <p:nvPr/>
        </p:nvSpPr>
        <p:spPr>
          <a:xfrm>
            <a:off x="2766163" y="2708442"/>
            <a:ext cx="1192192" cy="3675653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400B090-16CB-48B5-87BB-1CA16AFAA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dirty="0"/>
              <a:t>MK-8507 in vitro pathways to resistance: </a:t>
            </a:r>
            <a:br>
              <a:rPr lang="en-US" sz="3600" dirty="0"/>
            </a:br>
            <a:r>
              <a:rPr lang="en-US" sz="3600" dirty="0"/>
              <a:t>similar to DOR and distinct from RPV and EFV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70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CAPELLA Study: LEN as salvage therapy </a:t>
            </a:r>
            <a:br>
              <a:rPr lang="en-US" dirty="0"/>
            </a:br>
            <a:r>
              <a:rPr lang="en-US" dirty="0"/>
              <a:t>in multiple experienced patients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6A37D211-3428-496B-BAA1-FCD68AC20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4469" y="6450988"/>
            <a:ext cx="41975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GB" sz="1400" i="1" dirty="0"/>
              <a:t>Segal-Maurer S, CROI 2021, Abs. 127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592BF1F6-5328-469F-AEEE-CFEB12DAACB9}"/>
              </a:ext>
            </a:extLst>
          </p:cNvPr>
          <p:cNvGrpSpPr/>
          <p:nvPr/>
        </p:nvGrpSpPr>
        <p:grpSpPr>
          <a:xfrm>
            <a:off x="247651" y="1936003"/>
            <a:ext cx="11652249" cy="4356100"/>
            <a:chOff x="273779" y="3045806"/>
            <a:chExt cx="11087943" cy="2807320"/>
          </a:xfrm>
        </p:grpSpPr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F16FD9D0-314E-4F00-8BDE-806464ED5EDF}"/>
                </a:ext>
              </a:extLst>
            </p:cNvPr>
            <p:cNvSpPr/>
            <p:nvPr/>
          </p:nvSpPr>
          <p:spPr bwMode="auto">
            <a:xfrm>
              <a:off x="5929500" y="3081842"/>
              <a:ext cx="2198037" cy="1963933"/>
            </a:xfrm>
            <a:prstGeom prst="roundRect">
              <a:avLst>
                <a:gd name="adj" fmla="val 7542"/>
              </a:avLst>
            </a:prstGeom>
            <a:solidFill>
              <a:srgbClr val="D8E7F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226D6C3C-140A-489D-A159-8CC512149C41}"/>
                </a:ext>
              </a:extLst>
            </p:cNvPr>
            <p:cNvSpPr/>
            <p:nvPr/>
          </p:nvSpPr>
          <p:spPr bwMode="auto">
            <a:xfrm>
              <a:off x="8197318" y="3081842"/>
              <a:ext cx="3114853" cy="1963933"/>
            </a:xfrm>
            <a:prstGeom prst="roundRect">
              <a:avLst>
                <a:gd name="adj" fmla="val 7542"/>
              </a:avLst>
            </a:prstGeom>
            <a:solidFill>
              <a:srgbClr val="D8E7F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9C3AC8DF-D13F-4167-8AC0-B2FA4A2F64EC}"/>
                </a:ext>
              </a:extLst>
            </p:cNvPr>
            <p:cNvSpPr/>
            <p:nvPr/>
          </p:nvSpPr>
          <p:spPr bwMode="auto">
            <a:xfrm>
              <a:off x="1500401" y="4442594"/>
              <a:ext cx="3332906" cy="77807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Screening Period</a:t>
              </a:r>
            </a:p>
            <a:p>
              <a:pPr marR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Pre-randomization repeat HIV-1 RNA</a:t>
              </a:r>
            </a:p>
            <a:p>
              <a:pPr marR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• Decline of </a:t>
              </a:r>
              <a:r>
                <a:rPr kumimoji="0" lang="en-US" sz="1400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&gt;</a:t>
              </a:r>
              <a:r>
                <a:rPr kumimoji="0" lang="en-US" sz="1400" i="0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 </a:t>
              </a:r>
              <a:r>
                <a:rPr kumimoji="0" lang="en-US" sz="1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0.5 log</a:t>
              </a:r>
              <a:r>
                <a:rPr kumimoji="0" lang="en-US" sz="140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10</a:t>
              </a:r>
              <a:r>
                <a:rPr kumimoji="0" lang="en-US" sz="1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 copies/mL</a:t>
              </a:r>
            </a:p>
            <a:p>
              <a:pPr marR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(vs screening) or</a:t>
              </a:r>
            </a:p>
            <a:p>
              <a:pPr marR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• &lt;400 copies/mL</a:t>
              </a:r>
              <a:endParaRPr kumimoji="0" lang="fr-FR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345CB2CB-2929-4B6A-AB9B-27EF3A0C26A0}"/>
                </a:ext>
              </a:extLst>
            </p:cNvPr>
            <p:cNvSpPr txBox="1"/>
            <p:nvPr/>
          </p:nvSpPr>
          <p:spPr>
            <a:xfrm>
              <a:off x="3745540" y="4264080"/>
              <a:ext cx="370970" cy="1785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/>
                <a:t>NO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BF19BC30-D7DE-4B10-B059-6A4AAD01DBF3}"/>
                </a:ext>
              </a:extLst>
            </p:cNvPr>
            <p:cNvSpPr txBox="1"/>
            <p:nvPr/>
          </p:nvSpPr>
          <p:spPr>
            <a:xfrm>
              <a:off x="3745540" y="5226962"/>
              <a:ext cx="390922" cy="1785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/>
                <a:t>YES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F5291C5D-A48E-45AE-85DE-BD6EE07C3BCF}"/>
                </a:ext>
              </a:extLst>
            </p:cNvPr>
            <p:cNvSpPr txBox="1"/>
            <p:nvPr/>
          </p:nvSpPr>
          <p:spPr>
            <a:xfrm>
              <a:off x="4351070" y="4020656"/>
              <a:ext cx="1558258" cy="3371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rgbClr val="0070C0"/>
                  </a:solidFill>
                </a:rPr>
                <a:t>Randomized cohort</a:t>
              </a:r>
            </a:p>
            <a:p>
              <a:r>
                <a:rPr lang="en-US" sz="1400">
                  <a:solidFill>
                    <a:srgbClr val="0070C0"/>
                  </a:solidFill>
                </a:rPr>
                <a:t>(double blind)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F434CF17-9A1A-4BAC-B67B-867E5660E30D}"/>
                </a:ext>
              </a:extLst>
            </p:cNvPr>
            <p:cNvSpPr txBox="1"/>
            <p:nvPr/>
          </p:nvSpPr>
          <p:spPr>
            <a:xfrm>
              <a:off x="4351070" y="5251945"/>
              <a:ext cx="1853448" cy="3371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rgbClr val="0070C0"/>
                  </a:solidFill>
                </a:rPr>
                <a:t>Non randomized cohort</a:t>
              </a:r>
            </a:p>
            <a:p>
              <a:r>
                <a:rPr lang="en-US" sz="1400">
                  <a:solidFill>
                    <a:srgbClr val="0070C0"/>
                  </a:solidFill>
                </a:rPr>
                <a:t>(open label)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442FDDE-A62C-4CA0-B885-75747D1B0BC1}"/>
                </a:ext>
              </a:extLst>
            </p:cNvPr>
            <p:cNvSpPr/>
            <p:nvPr/>
          </p:nvSpPr>
          <p:spPr bwMode="auto">
            <a:xfrm>
              <a:off x="8316723" y="5303586"/>
              <a:ext cx="2846802" cy="274770"/>
            </a:xfrm>
            <a:prstGeom prst="rect">
              <a:avLst/>
            </a:prstGeom>
            <a:solidFill>
              <a:srgbClr val="0667A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rPr>
                <a:t> SC LEN Q6M </a:t>
              </a:r>
              <a:r>
                <a:rPr lang="en-US" sz="1400">
                  <a:solidFill>
                    <a:schemeClr val="bg1"/>
                  </a:solidFill>
                </a:rPr>
                <a:t>for</a:t>
              </a: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rPr>
                <a:t> 52 </a:t>
              </a:r>
              <a:r>
                <a:rPr lang="en-US" sz="1400">
                  <a:solidFill>
                    <a:schemeClr val="bg1"/>
                  </a:solidFill>
                </a:rPr>
                <a:t>weeks</a:t>
              </a: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4FE6AFD-DC51-498F-913F-5B4CE9BAAC19}"/>
                </a:ext>
              </a:extLst>
            </p:cNvPr>
            <p:cNvSpPr/>
            <p:nvPr/>
          </p:nvSpPr>
          <p:spPr bwMode="auto">
            <a:xfrm>
              <a:off x="8316723" y="5578356"/>
              <a:ext cx="2846802" cy="2747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>
                  <a:ln>
                    <a:noFill/>
                  </a:ln>
                  <a:effectLst/>
                </a:rPr>
                <a:t>OBR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4BAD95B-207D-4CA1-97AE-1693EFCCB246}"/>
                </a:ext>
              </a:extLst>
            </p:cNvPr>
            <p:cNvSpPr/>
            <p:nvPr/>
          </p:nvSpPr>
          <p:spPr bwMode="auto">
            <a:xfrm>
              <a:off x="6807738" y="5303586"/>
              <a:ext cx="1156631" cy="274770"/>
            </a:xfrm>
            <a:prstGeom prst="rect">
              <a:avLst/>
            </a:prstGeom>
            <a:solidFill>
              <a:srgbClr val="02A2D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400" dirty="0">
                  <a:solidFill>
                    <a:schemeClr val="bg1"/>
                  </a:solidFill>
                </a:rPr>
                <a:t>Oral LEN</a:t>
              </a:r>
              <a:endParaRPr kumimoji="0" lang="fr-FR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D274F81-E3D4-4C74-8248-1A3462D0E1DF}"/>
                </a:ext>
              </a:extLst>
            </p:cNvPr>
            <p:cNvSpPr/>
            <p:nvPr/>
          </p:nvSpPr>
          <p:spPr bwMode="auto">
            <a:xfrm>
              <a:off x="6807737" y="5578356"/>
              <a:ext cx="1156631" cy="2747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>
                  <a:ln>
                    <a:noFill/>
                  </a:ln>
                  <a:effectLst/>
                </a:rPr>
                <a:t>OBR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C3C39D5F-319C-4D86-A53B-F03B6A2EB037}"/>
                </a:ext>
              </a:extLst>
            </p:cNvPr>
            <p:cNvSpPr txBox="1"/>
            <p:nvPr/>
          </p:nvSpPr>
          <p:spPr>
            <a:xfrm>
              <a:off x="6228733" y="5440970"/>
              <a:ext cx="493000" cy="1785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N=36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B61E7D0-0478-46DC-8433-754DEB626F30}"/>
                </a:ext>
              </a:extLst>
            </p:cNvPr>
            <p:cNvSpPr/>
            <p:nvPr/>
          </p:nvSpPr>
          <p:spPr bwMode="auto">
            <a:xfrm>
              <a:off x="8316723" y="3563816"/>
              <a:ext cx="2846802" cy="274770"/>
            </a:xfrm>
            <a:prstGeom prst="rect">
              <a:avLst/>
            </a:prstGeom>
            <a:solidFill>
              <a:srgbClr val="0667A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rPr>
                <a:t>SC LEN Q6M </a:t>
              </a:r>
              <a:r>
                <a:rPr lang="en-US" sz="1400">
                  <a:solidFill>
                    <a:schemeClr val="bg1"/>
                  </a:solidFill>
                </a:rPr>
                <a:t>for</a:t>
              </a: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rPr>
                <a:t> 52 </a:t>
              </a:r>
              <a:r>
                <a:rPr lang="en-US" sz="1400">
                  <a:solidFill>
                    <a:schemeClr val="bg1"/>
                  </a:solidFill>
                </a:rPr>
                <a:t>weeks</a:t>
              </a: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8F2AC21-88C4-4E52-8342-6741782A8B78}"/>
                </a:ext>
              </a:extLst>
            </p:cNvPr>
            <p:cNvSpPr/>
            <p:nvPr/>
          </p:nvSpPr>
          <p:spPr bwMode="auto">
            <a:xfrm>
              <a:off x="8316723" y="3838586"/>
              <a:ext cx="2846802" cy="3203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>
                  <a:ln>
                    <a:noFill/>
                  </a:ln>
                  <a:effectLst/>
                </a:rPr>
                <a:t>OBR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1AFDDD5-CFA9-4B12-94D5-B40719641120}"/>
                </a:ext>
              </a:extLst>
            </p:cNvPr>
            <p:cNvSpPr/>
            <p:nvPr/>
          </p:nvSpPr>
          <p:spPr bwMode="auto">
            <a:xfrm>
              <a:off x="6807738" y="3563816"/>
              <a:ext cx="1240933" cy="274770"/>
            </a:xfrm>
            <a:prstGeom prst="rect">
              <a:avLst/>
            </a:prstGeom>
            <a:solidFill>
              <a:srgbClr val="02A2D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400" dirty="0">
                  <a:solidFill>
                    <a:schemeClr val="bg1"/>
                  </a:solidFill>
                </a:rPr>
                <a:t>Oral LEN</a:t>
              </a:r>
              <a:endParaRPr kumimoji="0" lang="fr-FR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C15421A-4167-4FBC-97F4-46F55D940D2F}"/>
                </a:ext>
              </a:extLst>
            </p:cNvPr>
            <p:cNvSpPr/>
            <p:nvPr/>
          </p:nvSpPr>
          <p:spPr bwMode="auto">
            <a:xfrm>
              <a:off x="6814164" y="3838586"/>
              <a:ext cx="1234506" cy="32032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kumimoji="0" lang="en-US" sz="1400" b="0" i="0" u="none" strike="noStrike" cap="none" normalizeH="0" baseline="0">
                  <a:ln>
                    <a:noFill/>
                  </a:ln>
                  <a:effectLst/>
                </a:rPr>
                <a:t>Failing regimen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BA7AB26-8EA9-41D6-B186-4C9DE6355D4F}"/>
                </a:ext>
              </a:extLst>
            </p:cNvPr>
            <p:cNvSpPr/>
            <p:nvPr/>
          </p:nvSpPr>
          <p:spPr bwMode="auto">
            <a:xfrm>
              <a:off x="9091339" y="4394885"/>
              <a:ext cx="2072186" cy="274770"/>
            </a:xfrm>
            <a:prstGeom prst="rect">
              <a:avLst/>
            </a:prstGeom>
            <a:solidFill>
              <a:srgbClr val="0667A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rPr>
                <a:t>SC LEN </a:t>
              </a: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rPr>
                <a:t>Q6M</a:t>
              </a:r>
              <a:r>
                <a:rPr kumimoji="0" lang="en-US" sz="12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rPr>
                <a:t> </a:t>
              </a:r>
              <a:r>
                <a:rPr lang="en-US" sz="1400">
                  <a:solidFill>
                    <a:schemeClr val="bg1"/>
                  </a:solidFill>
                </a:rPr>
                <a:t>for </a:t>
              </a: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rPr>
                <a:t>52 </a:t>
              </a:r>
              <a:r>
                <a:rPr lang="en-US" sz="1400">
                  <a:solidFill>
                    <a:schemeClr val="bg1"/>
                  </a:solidFill>
                </a:rPr>
                <a:t>week</a:t>
              </a: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rPr>
                <a:t>s</a:t>
              </a: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9A76ABC-1455-45CF-8B36-25725BD4DB80}"/>
                </a:ext>
              </a:extLst>
            </p:cNvPr>
            <p:cNvSpPr/>
            <p:nvPr/>
          </p:nvSpPr>
          <p:spPr bwMode="auto">
            <a:xfrm>
              <a:off x="8316723" y="4669654"/>
              <a:ext cx="2846802" cy="2872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>
                  <a:ln>
                    <a:noFill/>
                  </a:ln>
                  <a:effectLst/>
                </a:rPr>
                <a:t>OBR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8C42304-1533-475D-AB65-A25033F8A955}"/>
                </a:ext>
              </a:extLst>
            </p:cNvPr>
            <p:cNvSpPr/>
            <p:nvPr/>
          </p:nvSpPr>
          <p:spPr bwMode="auto">
            <a:xfrm>
              <a:off x="6807738" y="4394885"/>
              <a:ext cx="1240932" cy="274770"/>
            </a:xfrm>
            <a:prstGeom prst="rect">
              <a:avLst/>
            </a:prstGeom>
            <a:solidFill>
              <a:srgbClr val="02A2D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400" dirty="0">
                  <a:solidFill>
                    <a:schemeClr val="bg1"/>
                  </a:solidFill>
                </a:rPr>
                <a:t>Placebo</a:t>
              </a:r>
              <a:endParaRPr kumimoji="0" lang="fr-FR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E2DDB75-2948-4D0E-AA26-DAB26CFB87D5}"/>
                </a:ext>
              </a:extLst>
            </p:cNvPr>
            <p:cNvSpPr/>
            <p:nvPr/>
          </p:nvSpPr>
          <p:spPr bwMode="auto">
            <a:xfrm>
              <a:off x="6807737" y="4669654"/>
              <a:ext cx="1240931" cy="2872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kumimoji="0" lang="en-US" sz="1400" b="0" i="0" u="none" strike="noStrike" cap="none" normalizeH="0" baseline="0">
                  <a:ln>
                    <a:noFill/>
                  </a:ln>
                  <a:effectLst/>
                </a:rPr>
                <a:t>Failing regimen</a:t>
              </a:r>
            </a:p>
          </p:txBody>
        </p:sp>
        <p:cxnSp>
          <p:nvCxnSpPr>
            <p:cNvPr id="26" name="Connecteur : en angle 25">
              <a:extLst>
                <a:ext uri="{FF2B5EF4-FFF2-40B4-BE49-F238E27FC236}">
                  <a16:creationId xmlns:a16="http://schemas.microsoft.com/office/drawing/2014/main" id="{2B1B59B5-ECB9-449E-9319-A0831026B4F3}"/>
                </a:ext>
              </a:extLst>
            </p:cNvPr>
            <p:cNvCxnSpPr>
              <a:stCxn id="11" idx="3"/>
            </p:cNvCxnSpPr>
            <p:nvPr/>
          </p:nvCxnSpPr>
          <p:spPr bwMode="auto">
            <a:xfrm flipV="1">
              <a:off x="5909329" y="3838591"/>
              <a:ext cx="835055" cy="350661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" name="Connecteur : en angle 26">
              <a:extLst>
                <a:ext uri="{FF2B5EF4-FFF2-40B4-BE49-F238E27FC236}">
                  <a16:creationId xmlns:a16="http://schemas.microsoft.com/office/drawing/2014/main" id="{9D7F42E0-B489-4555-B875-0174A1D63D14}"/>
                </a:ext>
              </a:extLst>
            </p:cNvPr>
            <p:cNvCxnSpPr>
              <a:stCxn id="11" idx="3"/>
            </p:cNvCxnSpPr>
            <p:nvPr/>
          </p:nvCxnSpPr>
          <p:spPr bwMode="auto">
            <a:xfrm>
              <a:off x="5909329" y="4189252"/>
              <a:ext cx="835055" cy="480402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8" name="Connecteur droit avec flèche 27">
              <a:extLst>
                <a:ext uri="{FF2B5EF4-FFF2-40B4-BE49-F238E27FC236}">
                  <a16:creationId xmlns:a16="http://schemas.microsoft.com/office/drawing/2014/main" id="{0F5399DC-DCFC-4BAA-A108-2BDA879928E5}"/>
                </a:ext>
              </a:extLst>
            </p:cNvPr>
            <p:cNvCxnSpPr/>
            <p:nvPr/>
          </p:nvCxnSpPr>
          <p:spPr bwMode="auto">
            <a:xfrm>
              <a:off x="7843758" y="3838586"/>
              <a:ext cx="47296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D4C44BA0-8BCA-4894-87DF-07BD1522A63E}"/>
                </a:ext>
              </a:extLst>
            </p:cNvPr>
            <p:cNvCxnSpPr/>
            <p:nvPr/>
          </p:nvCxnSpPr>
          <p:spPr bwMode="auto">
            <a:xfrm>
              <a:off x="7843758" y="4669655"/>
              <a:ext cx="47296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0" name="Connecteur droit avec flèche 29">
              <a:extLst>
                <a:ext uri="{FF2B5EF4-FFF2-40B4-BE49-F238E27FC236}">
                  <a16:creationId xmlns:a16="http://schemas.microsoft.com/office/drawing/2014/main" id="{60A148C4-0C09-4D00-8214-56275727E02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843759" y="5578356"/>
              <a:ext cx="472964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" name="Connecteur droit avec flèche 30">
              <a:extLst>
                <a:ext uri="{FF2B5EF4-FFF2-40B4-BE49-F238E27FC236}">
                  <a16:creationId xmlns:a16="http://schemas.microsoft.com/office/drawing/2014/main" id="{58E53062-1DCD-4677-A106-22BACCB3A6F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131997" y="3834077"/>
              <a:ext cx="22972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2" name="Connecteur droit avec flèche 31">
              <a:extLst>
                <a:ext uri="{FF2B5EF4-FFF2-40B4-BE49-F238E27FC236}">
                  <a16:creationId xmlns:a16="http://schemas.microsoft.com/office/drawing/2014/main" id="{924F0E3F-16A4-4D77-B79B-2F0AFBE2904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131997" y="4660640"/>
              <a:ext cx="22972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3" name="Connecteur droit avec flèche 32">
              <a:extLst>
                <a:ext uri="{FF2B5EF4-FFF2-40B4-BE49-F238E27FC236}">
                  <a16:creationId xmlns:a16="http://schemas.microsoft.com/office/drawing/2014/main" id="{85EFD5D6-C411-4DD2-A1C1-04412C8EC27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131997" y="5567089"/>
              <a:ext cx="22972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F0760F7B-3AAC-49DA-B96A-ED6235ECBB7E}"/>
                </a:ext>
              </a:extLst>
            </p:cNvPr>
            <p:cNvSpPr txBox="1"/>
            <p:nvPr/>
          </p:nvSpPr>
          <p:spPr>
            <a:xfrm>
              <a:off x="6300951" y="4687305"/>
              <a:ext cx="493000" cy="1785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N=12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0860B36D-EF56-41F5-B4DA-125A09BE7575}"/>
                </a:ext>
              </a:extLst>
            </p:cNvPr>
            <p:cNvSpPr txBox="1"/>
            <p:nvPr/>
          </p:nvSpPr>
          <p:spPr>
            <a:xfrm>
              <a:off x="6300951" y="3655191"/>
              <a:ext cx="493000" cy="1785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N=24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668F31AD-0512-47E6-B309-43C082CDB1EB}"/>
                </a:ext>
              </a:extLst>
            </p:cNvPr>
            <p:cNvSpPr txBox="1"/>
            <p:nvPr/>
          </p:nvSpPr>
          <p:spPr>
            <a:xfrm>
              <a:off x="9183789" y="3045806"/>
              <a:ext cx="1108640" cy="198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Maintenance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2D756870-4ECD-4E6D-89F4-B6A83C9FBFA0}"/>
                </a:ext>
              </a:extLst>
            </p:cNvPr>
            <p:cNvSpPr txBox="1"/>
            <p:nvPr/>
          </p:nvSpPr>
          <p:spPr>
            <a:xfrm>
              <a:off x="6093203" y="3045806"/>
              <a:ext cx="1920626" cy="3371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/>
                <a:t>Functional monotherapy</a:t>
              </a:r>
              <a:br>
                <a:rPr lang="en-US" sz="1400" b="1"/>
              </a:br>
              <a:r>
                <a:rPr lang="en-US" sz="1400" b="1"/>
                <a:t>(14 days)</a:t>
              </a:r>
            </a:p>
          </p:txBody>
        </p:sp>
        <p:cxnSp>
          <p:nvCxnSpPr>
            <p:cNvPr id="38" name="Connecteur : en angle 37">
              <a:extLst>
                <a:ext uri="{FF2B5EF4-FFF2-40B4-BE49-F238E27FC236}">
                  <a16:creationId xmlns:a16="http://schemas.microsoft.com/office/drawing/2014/main" id="{07999F43-815E-45F5-94AC-3452B8ED7E33}"/>
                </a:ext>
              </a:extLst>
            </p:cNvPr>
            <p:cNvCxnSpPr>
              <a:cxnSpLocks/>
              <a:stCxn id="8" idx="0"/>
              <a:endCxn id="11" idx="1"/>
            </p:cNvCxnSpPr>
            <p:nvPr/>
          </p:nvCxnSpPr>
          <p:spPr bwMode="auto">
            <a:xfrm rot="5400000" flipH="1" flipV="1">
              <a:off x="3632291" y="3723816"/>
              <a:ext cx="253342" cy="1184216"/>
            </a:xfrm>
            <a:prstGeom prst="bentConnector2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9" name="Connecteur : en angle 38">
              <a:extLst>
                <a:ext uri="{FF2B5EF4-FFF2-40B4-BE49-F238E27FC236}">
                  <a16:creationId xmlns:a16="http://schemas.microsoft.com/office/drawing/2014/main" id="{5E2B7BDF-E978-48B4-A7B0-84D6DB49EFC6}"/>
                </a:ext>
              </a:extLst>
            </p:cNvPr>
            <p:cNvCxnSpPr>
              <a:cxnSpLocks/>
              <a:stCxn id="8" idx="2"/>
              <a:endCxn id="12" idx="1"/>
            </p:cNvCxnSpPr>
            <p:nvPr/>
          </p:nvCxnSpPr>
          <p:spPr bwMode="auto">
            <a:xfrm rot="16200000" flipH="1">
              <a:off x="3659026" y="4728497"/>
              <a:ext cx="199872" cy="1184216"/>
            </a:xfrm>
            <a:prstGeom prst="bentConnector2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5B3F52F-F247-4B9A-8DF1-7F791553CA10}"/>
                </a:ext>
              </a:extLst>
            </p:cNvPr>
            <p:cNvSpPr/>
            <p:nvPr/>
          </p:nvSpPr>
          <p:spPr bwMode="auto">
            <a:xfrm>
              <a:off x="8316723" y="4394885"/>
              <a:ext cx="774616" cy="274770"/>
            </a:xfrm>
            <a:prstGeom prst="rect">
              <a:avLst/>
            </a:prstGeom>
            <a:solidFill>
              <a:srgbClr val="02A2D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400" dirty="0">
                  <a:solidFill>
                    <a:schemeClr val="bg1"/>
                  </a:solidFill>
                </a:rPr>
                <a:t>Oral LEN</a:t>
              </a:r>
              <a:endParaRPr kumimoji="0" lang="fr-FR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41" name="Rectangle : coins arrondis 3">
              <a:extLst>
                <a:ext uri="{FF2B5EF4-FFF2-40B4-BE49-F238E27FC236}">
                  <a16:creationId xmlns:a16="http://schemas.microsoft.com/office/drawing/2014/main" id="{26E295EB-DC12-4BC6-B0D9-D7302EC56BE4}"/>
                </a:ext>
              </a:extLst>
            </p:cNvPr>
            <p:cNvSpPr/>
            <p:nvPr/>
          </p:nvSpPr>
          <p:spPr bwMode="auto">
            <a:xfrm>
              <a:off x="273779" y="3081843"/>
              <a:ext cx="2543883" cy="1036147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Key eligibility criteria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• HIV-1 RNA </a:t>
              </a:r>
              <a:r>
                <a:rPr kumimoji="0" lang="en-US" sz="1400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&gt;</a:t>
              </a:r>
              <a:r>
                <a:rPr kumimoji="0" lang="en-US" sz="1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400 copies/mL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• Resistance to </a:t>
              </a:r>
              <a:r>
                <a:rPr kumimoji="0" lang="en-US" sz="1400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&gt;</a:t>
              </a:r>
              <a:r>
                <a:rPr kumimoji="0" lang="en-US" sz="1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agents from 3 of 4 main ARV classes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• </a:t>
              </a:r>
              <a:r>
                <a:rPr kumimoji="0" lang="en-US" sz="1400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&lt;</a:t>
              </a:r>
              <a:r>
                <a:rPr kumimoji="0" lang="en-US" sz="1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2 fully active agents</a:t>
              </a:r>
              <a:endParaRPr kumimoji="0" lang="fr-FR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27811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CAPELLA Study: baseline characteristics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0040A45D-DF05-4001-974A-EB8984887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4469" y="6450988"/>
            <a:ext cx="41975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GB" sz="1400" i="1" dirty="0"/>
              <a:t>Segal-Maurer S, CROI 2021, Abs. 127</a:t>
            </a:r>
          </a:p>
        </p:txBody>
      </p:sp>
      <p:graphicFrame>
        <p:nvGraphicFramePr>
          <p:cNvPr id="2" name="Tableau 4">
            <a:extLst>
              <a:ext uri="{FF2B5EF4-FFF2-40B4-BE49-F238E27FC236}">
                <a16:creationId xmlns:a16="http://schemas.microsoft.com/office/drawing/2014/main" id="{838971ED-E2C0-4D06-8B73-7DB4C7A460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187356"/>
              </p:ext>
            </p:extLst>
          </p:nvPr>
        </p:nvGraphicFramePr>
        <p:xfrm>
          <a:off x="1110372" y="2309118"/>
          <a:ext cx="9901120" cy="4151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4872">
                  <a:extLst>
                    <a:ext uri="{9D8B030D-6E8A-4147-A177-3AD203B41FA5}">
                      <a16:colId xmlns:a16="http://schemas.microsoft.com/office/drawing/2014/main" val="1937326808"/>
                    </a:ext>
                  </a:extLst>
                </a:gridCol>
                <a:gridCol w="1430539">
                  <a:extLst>
                    <a:ext uri="{9D8B030D-6E8A-4147-A177-3AD203B41FA5}">
                      <a16:colId xmlns:a16="http://schemas.microsoft.com/office/drawing/2014/main" val="1656527634"/>
                    </a:ext>
                  </a:extLst>
                </a:gridCol>
                <a:gridCol w="1404530">
                  <a:extLst>
                    <a:ext uri="{9D8B030D-6E8A-4147-A177-3AD203B41FA5}">
                      <a16:colId xmlns:a16="http://schemas.microsoft.com/office/drawing/2014/main" val="37887661"/>
                    </a:ext>
                  </a:extLst>
                </a:gridCol>
                <a:gridCol w="1476891">
                  <a:extLst>
                    <a:ext uri="{9D8B030D-6E8A-4147-A177-3AD203B41FA5}">
                      <a16:colId xmlns:a16="http://schemas.microsoft.com/office/drawing/2014/main" val="1941908403"/>
                    </a:ext>
                  </a:extLst>
                </a:gridCol>
                <a:gridCol w="1644288">
                  <a:extLst>
                    <a:ext uri="{9D8B030D-6E8A-4147-A177-3AD203B41FA5}">
                      <a16:colId xmlns:a16="http://schemas.microsoft.com/office/drawing/2014/main" val="4141689510"/>
                    </a:ext>
                  </a:extLst>
                </a:gridCol>
              </a:tblGrid>
              <a:tr h="504956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LEN</a:t>
                      </a:r>
                    </a:p>
                    <a:p>
                      <a:pPr algn="ctr"/>
                      <a:r>
                        <a:rPr lang="fr-FR" sz="1600" dirty="0"/>
                        <a:t>N=24</a:t>
                      </a:r>
                    </a:p>
                  </a:txBody>
                  <a:tcPr marT="18000" marB="18000">
                    <a:solidFill>
                      <a:srgbClr val="0AA4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Placebo</a:t>
                      </a:r>
                    </a:p>
                    <a:p>
                      <a:pPr algn="ctr"/>
                      <a:r>
                        <a:rPr lang="fr-FR" sz="1600" dirty="0"/>
                        <a:t>N=12</a:t>
                      </a:r>
                    </a:p>
                  </a:txBody>
                  <a:tcPr marT="18000" marB="18000">
                    <a:solidFill>
                      <a:srgbClr val="7E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LEN</a:t>
                      </a:r>
                    </a:p>
                    <a:p>
                      <a:pPr algn="ctr"/>
                      <a:r>
                        <a:rPr lang="fr-FR" sz="1600" dirty="0"/>
                        <a:t>N=24</a:t>
                      </a:r>
                    </a:p>
                  </a:txBody>
                  <a:tcPr marT="18000" marB="18000">
                    <a:solidFill>
                      <a:srgbClr val="09A4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Placebo</a:t>
                      </a:r>
                    </a:p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N=12</a:t>
                      </a:r>
                    </a:p>
                  </a:txBody>
                  <a:tcPr marT="18000" marB="18000">
                    <a:solidFill>
                      <a:srgbClr val="CCC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669148"/>
                  </a:ext>
                </a:extLst>
              </a:tr>
              <a:tr h="279055">
                <a:tc>
                  <a:txBody>
                    <a:bodyPr/>
                    <a:lstStyle/>
                    <a:p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Age, </a:t>
                      </a:r>
                      <a:r>
                        <a:rPr lang="fr-FR" sz="15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median</a:t>
                      </a:r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(range), </a:t>
                      </a:r>
                      <a:r>
                        <a:rPr lang="fr-FR" sz="15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years</a:t>
                      </a:r>
                      <a:endParaRPr lang="fr-FR" sz="1500" dirty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 (24 - 71)</a:t>
                      </a:r>
                      <a:endParaRPr lang="fr-FR" sz="1500" dirty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 (27 - 59)</a:t>
                      </a:r>
                      <a:endParaRPr lang="fr-FR" sz="1500" dirty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 (23 - 78)</a:t>
                      </a:r>
                      <a:endParaRPr lang="fr-FR" sz="1500" dirty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 (23 - 78)</a:t>
                      </a:r>
                      <a:endParaRPr lang="fr-FR" sz="1500" dirty="0"/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754055479"/>
                  </a:ext>
                </a:extLst>
              </a:tr>
              <a:tr h="279055">
                <a:tc>
                  <a:txBody>
                    <a:bodyPr/>
                    <a:lstStyle/>
                    <a:p>
                      <a:r>
                        <a:rPr lang="fr-FR" sz="15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Sex</a:t>
                      </a:r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% </a:t>
                      </a:r>
                      <a:r>
                        <a:rPr lang="fr-FR" sz="15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female</a:t>
                      </a:r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at </a:t>
                      </a:r>
                      <a:r>
                        <a:rPr lang="fr-FR" sz="15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birth</a:t>
                      </a:r>
                      <a:endParaRPr lang="fr-FR" sz="1500" dirty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29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25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22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25</a:t>
                      </a:r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2406917176"/>
                  </a:ext>
                </a:extLst>
              </a:tr>
              <a:tr h="279055">
                <a:tc>
                  <a:txBody>
                    <a:bodyPr/>
                    <a:lstStyle/>
                    <a:p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HIV-1 RNA, </a:t>
                      </a:r>
                      <a:r>
                        <a:rPr lang="fr-FR" sz="15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median</a:t>
                      </a:r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(range), log</a:t>
                      </a:r>
                      <a:r>
                        <a:rPr lang="fr-FR" sz="1500" b="0" i="0" u="none" strike="noStrike" kern="1200" baseline="-25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copies/</a:t>
                      </a:r>
                      <a:r>
                        <a:rPr lang="fr-FR" sz="15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mL</a:t>
                      </a:r>
                      <a:endParaRPr lang="fr-FR" sz="1500" dirty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4.2 (2.3 - 5.4)</a:t>
                      </a:r>
                      <a:endParaRPr lang="fr-FR" sz="1500" dirty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4.9 (4.3 - 5.3)</a:t>
                      </a:r>
                      <a:endParaRPr lang="fr-FR" sz="1500" dirty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4.5 (1 .3 - 5.7)</a:t>
                      </a:r>
                      <a:endParaRPr lang="fr-FR" sz="1500" dirty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4.5 (1.3- 5.7)</a:t>
                      </a:r>
                      <a:endParaRPr lang="fr-FR" sz="1500" dirty="0"/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503852393"/>
                  </a:ext>
                </a:extLst>
              </a:tr>
              <a:tr h="279055">
                <a:tc>
                  <a:txBody>
                    <a:bodyPr/>
                    <a:lstStyle/>
                    <a:p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75 000 copies/</a:t>
                      </a:r>
                      <a:r>
                        <a:rPr lang="fr-FR" sz="15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mL</a:t>
                      </a:r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%</a:t>
                      </a:r>
                      <a:endParaRPr lang="fr-FR" sz="1500" dirty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17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50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28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28</a:t>
                      </a:r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1827014588"/>
                  </a:ext>
                </a:extLst>
              </a:tr>
              <a:tr h="279055">
                <a:tc>
                  <a:txBody>
                    <a:bodyPr/>
                    <a:lstStyle/>
                    <a:p>
                      <a:r>
                        <a:rPr lang="en-US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CD4 count, median (range), cells/</a:t>
                      </a:r>
                      <a:r>
                        <a:rPr lang="en-US" sz="15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μL</a:t>
                      </a:r>
                      <a:endParaRPr lang="fr-FR" sz="1500" dirty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172 (16 - 827)</a:t>
                      </a:r>
                      <a:endParaRPr lang="fr-FR" sz="1500" dirty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85 (6- 237)</a:t>
                      </a:r>
                      <a:endParaRPr lang="fr-FR" sz="1500" dirty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195 (3 - 1296)</a:t>
                      </a:r>
                      <a:endParaRPr lang="fr-FR" sz="1500" dirty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150(3-1296)</a:t>
                      </a:r>
                      <a:endParaRPr lang="fr-FR" sz="1500" dirty="0"/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262496956"/>
                  </a:ext>
                </a:extLst>
              </a:tr>
              <a:tr h="279055">
                <a:tc>
                  <a:txBody>
                    <a:bodyPr/>
                    <a:lstStyle/>
                    <a:p>
                      <a:r>
                        <a:rPr lang="fr-FR" sz="1500" b="0" i="0" u="sng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200 </a:t>
                      </a:r>
                      <a:r>
                        <a:rPr lang="fr-FR" sz="15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cells</a:t>
                      </a:r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l-G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L, %</a:t>
                      </a:r>
                      <a:endParaRPr lang="fr-FR" sz="1500" dirty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67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92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53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64</a:t>
                      </a:r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1701487312"/>
                  </a:ext>
                </a:extLst>
              </a:tr>
              <a:tr h="279055">
                <a:tc>
                  <a:txBody>
                    <a:bodyPr/>
                    <a:lstStyle/>
                    <a:p>
                      <a:r>
                        <a:rPr lang="en-US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Number of prior ARV agents, median (range)</a:t>
                      </a:r>
                      <a:endParaRPr lang="fr-FR" sz="1500" dirty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(2 - 24)</a:t>
                      </a:r>
                      <a:endParaRPr lang="fr-FR" sz="1500" dirty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(3 - 22)</a:t>
                      </a:r>
                      <a:endParaRPr lang="fr-FR" sz="1500" dirty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 (3 - 25)</a:t>
                      </a:r>
                      <a:endParaRPr lang="fr-FR" sz="1500" dirty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 (2 - 25)</a:t>
                      </a:r>
                      <a:endParaRPr lang="fr-FR" sz="1500" dirty="0"/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2075280483"/>
                  </a:ext>
                </a:extLst>
              </a:tr>
              <a:tr h="279055">
                <a:tc>
                  <a:txBody>
                    <a:bodyPr/>
                    <a:lstStyle/>
                    <a:p>
                      <a:r>
                        <a:rPr lang="en-US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Years since HIV diagnosis, median (range)</a:t>
                      </a:r>
                      <a:endParaRPr lang="fr-FR" sz="1500" dirty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 (13 - 39)</a:t>
                      </a:r>
                      <a:endParaRPr lang="fr-FR" sz="1500" dirty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 (14 - 35)</a:t>
                      </a:r>
                      <a:endParaRPr lang="fr-FR" sz="1500" dirty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23(9-44)</a:t>
                      </a:r>
                      <a:endParaRPr lang="fr-FR" sz="1500" dirty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 (9-44)</a:t>
                      </a:r>
                      <a:endParaRPr lang="fr-FR" sz="1500" dirty="0"/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3873545597"/>
                  </a:ext>
                </a:extLst>
              </a:tr>
              <a:tr h="279055">
                <a:tc>
                  <a:txBody>
                    <a:bodyPr/>
                    <a:lstStyle/>
                    <a:p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Prior ARV class </a:t>
                      </a:r>
                      <a:r>
                        <a:rPr lang="en-US" sz="15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exposure</a:t>
                      </a:r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%</a:t>
                      </a:r>
                      <a:endParaRPr lang="fr-FR" sz="1500" dirty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fr-FR" sz="150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fr-FR" sz="150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/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3785289822"/>
                  </a:ext>
                </a:extLst>
              </a:tr>
              <a:tr h="279055">
                <a:tc>
                  <a:txBody>
                    <a:bodyPr/>
                    <a:lstStyle/>
                    <a:p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NRTI</a:t>
                      </a:r>
                      <a:endParaRPr lang="fr-FR" sz="1500" dirty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96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92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97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96</a:t>
                      </a:r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3810024444"/>
                  </a:ext>
                </a:extLst>
              </a:tr>
              <a:tr h="279055">
                <a:tc>
                  <a:txBody>
                    <a:bodyPr/>
                    <a:lstStyle/>
                    <a:p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NNRTI</a:t>
                      </a:r>
                      <a:endParaRPr lang="fr-FR" sz="1500" dirty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92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83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92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90</a:t>
                      </a:r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650173570"/>
                  </a:ext>
                </a:extLst>
              </a:tr>
              <a:tr h="279055">
                <a:tc>
                  <a:txBody>
                    <a:bodyPr/>
                    <a:lstStyle/>
                    <a:p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</a:t>
                      </a:r>
                      <a:endParaRPr lang="fr-FR" sz="1500" dirty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88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75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94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89</a:t>
                      </a:r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698449852"/>
                  </a:ext>
                </a:extLst>
              </a:tr>
              <a:tr h="279055">
                <a:tc>
                  <a:txBody>
                    <a:bodyPr/>
                    <a:lstStyle/>
                    <a:p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INSTI</a:t>
                      </a:r>
                      <a:endParaRPr lang="fr-FR" sz="1500" dirty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100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92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83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90</a:t>
                      </a:r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3083267054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1C2B6883-89FB-4495-A7E5-A532F37A6D8A}"/>
              </a:ext>
            </a:extLst>
          </p:cNvPr>
          <p:cNvSpPr txBox="1"/>
          <p:nvPr/>
        </p:nvSpPr>
        <p:spPr>
          <a:xfrm>
            <a:off x="5734052" y="1850346"/>
            <a:ext cx="1563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rgbClr val="0070C0"/>
                </a:solidFill>
              </a:rPr>
              <a:t>Randomized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AF4129F-D9C0-4E0F-AEC2-600478E972BB}"/>
              </a:ext>
            </a:extLst>
          </p:cNvPr>
          <p:cNvSpPr txBox="1"/>
          <p:nvPr/>
        </p:nvSpPr>
        <p:spPr>
          <a:xfrm>
            <a:off x="8313535" y="1850346"/>
            <a:ext cx="2006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rgbClr val="0070C0"/>
                </a:solidFill>
              </a:rPr>
              <a:t>Non randomized </a:t>
            </a:r>
          </a:p>
        </p:txBody>
      </p:sp>
    </p:spTree>
    <p:extLst>
      <p:ext uri="{BB962C8B-B14F-4D97-AF65-F5344CB8AC3E}">
        <p14:creationId xmlns:p14="http://schemas.microsoft.com/office/powerpoint/2010/main" val="4256553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7519B8-7374-4F47-9021-631E91844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Disclosure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03D508-37FF-754B-951B-226E43153FF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979422"/>
            <a:ext cx="10972800" cy="4684667"/>
          </a:xfrm>
        </p:spPr>
        <p:txBody>
          <a:bodyPr>
            <a:normAutofit/>
          </a:bodyPr>
          <a:lstStyle/>
          <a:p>
            <a:r>
              <a:rPr lang="fr-FR" sz="2000" b="1" dirty="0"/>
              <a:t>Pedro Cahn</a:t>
            </a:r>
            <a:r>
              <a:rPr lang="fr-FR" sz="2000" dirty="0"/>
              <a:t> has </a:t>
            </a:r>
            <a:r>
              <a:rPr lang="fr-FR" sz="2000" dirty="0" err="1"/>
              <a:t>received</a:t>
            </a:r>
            <a:r>
              <a:rPr lang="fr-FR" sz="2000" dirty="0"/>
              <a:t> </a:t>
            </a:r>
            <a:r>
              <a:rPr lang="fr-FR" sz="2000" dirty="0" err="1"/>
              <a:t>research</a:t>
            </a:r>
            <a:r>
              <a:rPr lang="fr-FR" sz="2000" dirty="0"/>
              <a:t> support and/or </a:t>
            </a:r>
            <a:r>
              <a:rPr lang="fr-FR" sz="2000" dirty="0" err="1"/>
              <a:t>honoraria</a:t>
            </a:r>
            <a:r>
              <a:rPr lang="fr-FR" sz="2000" dirty="0"/>
              <a:t> for consulting and/or </a:t>
            </a:r>
            <a:r>
              <a:rPr lang="fr-FR" sz="2000" dirty="0" err="1"/>
              <a:t>advisory</a:t>
            </a:r>
            <a:r>
              <a:rPr lang="fr-FR" sz="2000" dirty="0"/>
              <a:t> </a:t>
            </a:r>
            <a:r>
              <a:rPr lang="fr-FR" sz="2000" dirty="0" err="1"/>
              <a:t>boards</a:t>
            </a:r>
            <a:r>
              <a:rPr lang="fr-FR" sz="2000" dirty="0"/>
              <a:t> </a:t>
            </a:r>
            <a:r>
              <a:rPr lang="fr-FR" sz="2000" dirty="0" err="1"/>
              <a:t>from</a:t>
            </a:r>
            <a:r>
              <a:rPr lang="fr-FR" sz="2000" dirty="0"/>
              <a:t>, Merck &amp; Co., Inc. ; </a:t>
            </a:r>
            <a:r>
              <a:rPr lang="fr-FR" sz="2000" dirty="0" err="1"/>
              <a:t>ViiV</a:t>
            </a:r>
            <a:r>
              <a:rPr lang="fr-FR" sz="2000" dirty="0"/>
              <a:t> Healthcare, Janssen</a:t>
            </a:r>
            <a:br>
              <a:rPr lang="fr-FR" sz="2000" dirty="0"/>
            </a:br>
            <a:endParaRPr lang="fr-FR" sz="2000" dirty="0"/>
          </a:p>
          <a:p>
            <a:r>
              <a:rPr lang="fr-FR" sz="2000" b="1" dirty="0"/>
              <a:t>Anton </a:t>
            </a:r>
            <a:r>
              <a:rPr lang="fr-FR" sz="2000" b="1" dirty="0" err="1"/>
              <a:t>Pozniak</a:t>
            </a:r>
            <a:r>
              <a:rPr lang="fr-FR" sz="2000" dirty="0"/>
              <a:t> has </a:t>
            </a:r>
            <a:r>
              <a:rPr lang="fr-FR" sz="2000" dirty="0" err="1"/>
              <a:t>received</a:t>
            </a:r>
            <a:r>
              <a:rPr lang="fr-FR" sz="2000" dirty="0"/>
              <a:t> </a:t>
            </a:r>
            <a:r>
              <a:rPr lang="fr-FR" sz="2000" dirty="0" err="1"/>
              <a:t>research</a:t>
            </a:r>
            <a:r>
              <a:rPr lang="fr-FR" sz="2000" dirty="0"/>
              <a:t> support and/or </a:t>
            </a:r>
            <a:r>
              <a:rPr lang="fr-FR" sz="2000" dirty="0" err="1"/>
              <a:t>honoraria</a:t>
            </a:r>
            <a:r>
              <a:rPr lang="fr-FR" sz="2000" dirty="0"/>
              <a:t> for consulting and/or </a:t>
            </a:r>
            <a:r>
              <a:rPr lang="fr-FR" sz="2000" dirty="0" err="1"/>
              <a:t>advisory</a:t>
            </a:r>
            <a:r>
              <a:rPr lang="fr-FR" sz="2000" dirty="0"/>
              <a:t> </a:t>
            </a:r>
            <a:r>
              <a:rPr lang="fr-FR" sz="2000" dirty="0" err="1"/>
              <a:t>boards</a:t>
            </a:r>
            <a:r>
              <a:rPr lang="fr-FR" sz="2000" dirty="0"/>
              <a:t> </a:t>
            </a:r>
            <a:r>
              <a:rPr lang="fr-FR" sz="2000" dirty="0" err="1"/>
              <a:t>from</a:t>
            </a:r>
            <a:r>
              <a:rPr lang="fr-FR" sz="2000" dirty="0"/>
              <a:t> ; </a:t>
            </a:r>
            <a:r>
              <a:rPr lang="fr-FR" sz="2000" dirty="0" err="1"/>
              <a:t>Gilead</a:t>
            </a:r>
            <a:r>
              <a:rPr lang="fr-FR" sz="2000" dirty="0"/>
              <a:t> Sciences </a:t>
            </a:r>
            <a:r>
              <a:rPr lang="fr-FR" sz="2000" dirty="0" err="1"/>
              <a:t>Medical</a:t>
            </a:r>
            <a:r>
              <a:rPr lang="fr-FR" sz="2000" dirty="0"/>
              <a:t> </a:t>
            </a:r>
            <a:r>
              <a:rPr lang="fr-FR" sz="2000" dirty="0" err="1"/>
              <a:t>Affairs</a:t>
            </a:r>
            <a:r>
              <a:rPr lang="fr-FR" sz="2000" dirty="0"/>
              <a:t> ; Merck &amp; Co., Inc. ; </a:t>
            </a:r>
            <a:r>
              <a:rPr lang="fr-FR" sz="2000" dirty="0" err="1"/>
              <a:t>ViiV</a:t>
            </a:r>
            <a:r>
              <a:rPr lang="fr-FR" sz="2000" dirty="0"/>
              <a:t> Healthcare, Janssen, </a:t>
            </a:r>
            <a:r>
              <a:rPr lang="fr-FR" sz="2000" dirty="0" err="1"/>
              <a:t>Theratechnologies</a:t>
            </a:r>
            <a:br>
              <a:rPr lang="fr-FR" sz="2000" dirty="0"/>
            </a:br>
            <a:endParaRPr lang="fr-FR" sz="2000" dirty="0"/>
          </a:p>
          <a:p>
            <a:r>
              <a:rPr lang="fr-FR" sz="2000" b="1" dirty="0"/>
              <a:t>François </a:t>
            </a:r>
            <a:r>
              <a:rPr lang="fr-FR" sz="2000" b="1" dirty="0" err="1"/>
              <a:t>Raffi</a:t>
            </a:r>
            <a:r>
              <a:rPr lang="fr-FR" sz="2000" dirty="0"/>
              <a:t> has </a:t>
            </a:r>
            <a:r>
              <a:rPr lang="fr-FR" sz="2000" dirty="0" err="1"/>
              <a:t>received</a:t>
            </a:r>
            <a:r>
              <a:rPr lang="fr-FR" sz="2000" dirty="0"/>
              <a:t> </a:t>
            </a:r>
            <a:r>
              <a:rPr lang="fr-FR" sz="2000" dirty="0" err="1"/>
              <a:t>research</a:t>
            </a:r>
            <a:r>
              <a:rPr lang="fr-FR" sz="2000" dirty="0"/>
              <a:t> support and/or </a:t>
            </a:r>
            <a:r>
              <a:rPr lang="fr-FR" sz="2000" dirty="0" err="1"/>
              <a:t>honoraria</a:t>
            </a:r>
            <a:r>
              <a:rPr lang="fr-FR" sz="2000" dirty="0"/>
              <a:t> for consulting and/or </a:t>
            </a:r>
            <a:r>
              <a:rPr lang="fr-FR" sz="2000" dirty="0" err="1"/>
              <a:t>advisory</a:t>
            </a:r>
            <a:r>
              <a:rPr lang="fr-FR" sz="2000" dirty="0"/>
              <a:t> </a:t>
            </a:r>
            <a:r>
              <a:rPr lang="fr-FR" sz="2000" dirty="0" err="1"/>
              <a:t>boards</a:t>
            </a:r>
            <a:r>
              <a:rPr lang="fr-FR" sz="2000" dirty="0"/>
              <a:t> </a:t>
            </a:r>
            <a:r>
              <a:rPr lang="fr-FR" sz="2000" dirty="0" err="1"/>
              <a:t>from</a:t>
            </a:r>
            <a:r>
              <a:rPr lang="fr-FR" sz="2000" dirty="0"/>
              <a:t> ; </a:t>
            </a:r>
            <a:r>
              <a:rPr lang="fr-FR" sz="2000" dirty="0" err="1"/>
              <a:t>Gilead</a:t>
            </a:r>
            <a:r>
              <a:rPr lang="fr-FR" sz="2000" dirty="0"/>
              <a:t> Sciences </a:t>
            </a:r>
            <a:r>
              <a:rPr lang="fr-FR" sz="2000" dirty="0" err="1"/>
              <a:t>Medical</a:t>
            </a:r>
            <a:r>
              <a:rPr lang="fr-FR" sz="2000" dirty="0"/>
              <a:t> </a:t>
            </a:r>
            <a:r>
              <a:rPr lang="fr-FR" sz="2000" dirty="0" err="1"/>
              <a:t>Affairs</a:t>
            </a:r>
            <a:r>
              <a:rPr lang="fr-FR" sz="2000" dirty="0"/>
              <a:t> ; Merck &amp; Co., Inc. ; </a:t>
            </a:r>
            <a:r>
              <a:rPr lang="fr-FR" sz="2000" dirty="0" err="1"/>
              <a:t>ViiV</a:t>
            </a:r>
            <a:r>
              <a:rPr lang="fr-FR" sz="2000" dirty="0"/>
              <a:t> Healthcare, Janssen, </a:t>
            </a:r>
            <a:r>
              <a:rPr lang="fr-FR" sz="2000" dirty="0" err="1"/>
              <a:t>Theratechnologies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1864697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dirty="0"/>
              <a:t>CAPELLA Study: </a:t>
            </a:r>
            <a:r>
              <a:rPr lang="en-US" dirty="0"/>
              <a:t>Antiviral Activity during Functional LEN </a:t>
            </a:r>
            <a:r>
              <a:rPr lang="en-US" dirty="0" err="1"/>
              <a:t>Monotherapy</a:t>
            </a:r>
            <a:endParaRPr lang="fr-FR" dirty="0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F2493A38-BF20-45AB-B332-D36B017FA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4469" y="6450988"/>
            <a:ext cx="41975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GB" sz="1400" i="1" dirty="0"/>
              <a:t>Segal-Maurer S, CROI 2021, Abs. 127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2FA05D1-1B29-4B33-B5C9-8ADD7D6B5B07}"/>
              </a:ext>
            </a:extLst>
          </p:cNvPr>
          <p:cNvSpPr txBox="1"/>
          <p:nvPr/>
        </p:nvSpPr>
        <p:spPr>
          <a:xfrm>
            <a:off x="6107886" y="1547139"/>
            <a:ext cx="298229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fr-FR"/>
            </a:defPPr>
            <a:lvl1pPr algn="ctr">
              <a:defRPr b="1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r>
              <a:rPr lang="en-US" dirty="0"/>
              <a:t>Mean Change</a:t>
            </a:r>
          </a:p>
          <a:p>
            <a:r>
              <a:rPr lang="en-US" dirty="0"/>
              <a:t>in HIV-1 RNA by visit (95% Cl)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20C40F0-61A4-4E3D-8C20-44F78EB8979F}"/>
              </a:ext>
            </a:extLst>
          </p:cNvPr>
          <p:cNvSpPr txBox="1"/>
          <p:nvPr/>
        </p:nvSpPr>
        <p:spPr>
          <a:xfrm>
            <a:off x="1060291" y="1547139"/>
            <a:ext cx="3152274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fr-FR"/>
            </a:defPPr>
            <a:lvl1pPr algn="ctr">
              <a:defRPr b="1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r>
              <a:rPr lang="en-US" dirty="0"/>
              <a:t>Primary Endpoint</a:t>
            </a:r>
          </a:p>
          <a:p>
            <a:r>
              <a:rPr lang="en-US" dirty="0"/>
              <a:t>% Achieving HIV-1 RNA Decline</a:t>
            </a:r>
          </a:p>
          <a:p>
            <a:r>
              <a:rPr lang="en-US" u="sng" dirty="0"/>
              <a:t>&gt;</a:t>
            </a:r>
            <a:r>
              <a:rPr lang="en-US" dirty="0"/>
              <a:t>0.5 log</a:t>
            </a:r>
            <a:r>
              <a:rPr lang="en-US" baseline="-25000" dirty="0"/>
              <a:t>10</a:t>
            </a:r>
            <a:r>
              <a:rPr lang="en-US" dirty="0"/>
              <a:t> copies/mL</a:t>
            </a:r>
            <a:endParaRPr lang="fr-FR" dirty="0"/>
          </a:p>
        </p:txBody>
      </p:sp>
      <p:grpSp>
        <p:nvGrpSpPr>
          <p:cNvPr id="80" name="Groupe 79">
            <a:extLst>
              <a:ext uri="{FF2B5EF4-FFF2-40B4-BE49-F238E27FC236}">
                <a16:creationId xmlns:a16="http://schemas.microsoft.com/office/drawing/2014/main" id="{81E010D3-76BC-40D2-8C1F-4DDDAE71C88A}"/>
              </a:ext>
            </a:extLst>
          </p:cNvPr>
          <p:cNvGrpSpPr/>
          <p:nvPr/>
        </p:nvGrpSpPr>
        <p:grpSpPr>
          <a:xfrm>
            <a:off x="1191878" y="2710028"/>
            <a:ext cx="3020688" cy="3816952"/>
            <a:chOff x="1382766" y="2710028"/>
            <a:chExt cx="2228291" cy="281567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2777BA1-539B-4ED1-B662-138C429BD504}"/>
                </a:ext>
              </a:extLst>
            </p:cNvPr>
            <p:cNvSpPr/>
            <p:nvPr/>
          </p:nvSpPr>
          <p:spPr bwMode="auto">
            <a:xfrm>
              <a:off x="2758862" y="4779410"/>
              <a:ext cx="528606" cy="33855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E421B62-D208-4C29-A8F5-99E3CC8C4849}"/>
                </a:ext>
              </a:extLst>
            </p:cNvPr>
            <p:cNvSpPr/>
            <p:nvPr/>
          </p:nvSpPr>
          <p:spPr bwMode="auto">
            <a:xfrm>
              <a:off x="1965898" y="3364384"/>
              <a:ext cx="528606" cy="1753580"/>
            </a:xfrm>
            <a:prstGeom prst="rect">
              <a:avLst/>
            </a:prstGeom>
            <a:solidFill>
              <a:srgbClr val="01A1D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53E29911-2EC0-4E2A-A98D-3CB885AC2A55}"/>
                </a:ext>
              </a:extLst>
            </p:cNvPr>
            <p:cNvSpPr/>
            <p:nvPr/>
          </p:nvSpPr>
          <p:spPr bwMode="auto">
            <a:xfrm>
              <a:off x="1698449" y="2867827"/>
              <a:ext cx="1912608" cy="2252663"/>
            </a:xfrm>
            <a:custGeom>
              <a:avLst/>
              <a:gdLst>
                <a:gd name="connsiteX0" fmla="*/ 0 w 590550"/>
                <a:gd name="connsiteY0" fmla="*/ 0 h 2252663"/>
                <a:gd name="connsiteX1" fmla="*/ 0 w 590550"/>
                <a:gd name="connsiteY1" fmla="*/ 2252663 h 2252663"/>
                <a:gd name="connsiteX2" fmla="*/ 590550 w 590550"/>
                <a:gd name="connsiteY2" fmla="*/ 2252663 h 225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0550" h="2252663">
                  <a:moveTo>
                    <a:pt x="0" y="0"/>
                  </a:moveTo>
                  <a:lnTo>
                    <a:pt x="0" y="2252663"/>
                  </a:lnTo>
                  <a:lnTo>
                    <a:pt x="590550" y="2252663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261E0EE5-E0B7-42EE-ABF9-1D0411C1B6A8}"/>
                </a:ext>
              </a:extLst>
            </p:cNvPr>
            <p:cNvSpPr txBox="1"/>
            <p:nvPr/>
          </p:nvSpPr>
          <p:spPr>
            <a:xfrm>
              <a:off x="1525907" y="4975250"/>
              <a:ext cx="273393" cy="227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0 -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C1957CA3-B200-436E-BB3D-FF97DD624CE1}"/>
                </a:ext>
              </a:extLst>
            </p:cNvPr>
            <p:cNvSpPr txBox="1"/>
            <p:nvPr/>
          </p:nvSpPr>
          <p:spPr>
            <a:xfrm>
              <a:off x="1450169" y="4582166"/>
              <a:ext cx="340796" cy="227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20 -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B57CE493-66E8-4E03-879B-6A54A059F00B}"/>
                </a:ext>
              </a:extLst>
            </p:cNvPr>
            <p:cNvSpPr txBox="1"/>
            <p:nvPr/>
          </p:nvSpPr>
          <p:spPr>
            <a:xfrm>
              <a:off x="1458504" y="4172769"/>
              <a:ext cx="340796" cy="227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40 -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FB895109-C2A6-4BE3-BA07-5465C98C8468}"/>
                </a:ext>
              </a:extLst>
            </p:cNvPr>
            <p:cNvSpPr txBox="1"/>
            <p:nvPr/>
          </p:nvSpPr>
          <p:spPr>
            <a:xfrm>
              <a:off x="1450169" y="3779685"/>
              <a:ext cx="340796" cy="227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60 -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925788EC-94B2-421E-872B-BD4A90C2A3EB}"/>
                </a:ext>
              </a:extLst>
            </p:cNvPr>
            <p:cNvSpPr txBox="1"/>
            <p:nvPr/>
          </p:nvSpPr>
          <p:spPr>
            <a:xfrm>
              <a:off x="1458504" y="3378445"/>
              <a:ext cx="340796" cy="227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80 -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D1451176-7CD3-4749-A10D-63447ADB8620}"/>
                </a:ext>
              </a:extLst>
            </p:cNvPr>
            <p:cNvSpPr txBox="1"/>
            <p:nvPr/>
          </p:nvSpPr>
          <p:spPr>
            <a:xfrm>
              <a:off x="1382766" y="2985361"/>
              <a:ext cx="408199" cy="227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100 -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260C4CA7-36A0-4698-AEE4-9709883485BA}"/>
                </a:ext>
              </a:extLst>
            </p:cNvPr>
            <p:cNvSpPr txBox="1"/>
            <p:nvPr/>
          </p:nvSpPr>
          <p:spPr>
            <a:xfrm>
              <a:off x="2082662" y="3087385"/>
              <a:ext cx="289949" cy="249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/>
                <a:t>88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8607E43A-A619-4FD4-ACEA-62BB71DC89EF}"/>
                </a:ext>
              </a:extLst>
            </p:cNvPr>
            <p:cNvSpPr txBox="1"/>
            <p:nvPr/>
          </p:nvSpPr>
          <p:spPr>
            <a:xfrm>
              <a:off x="2877997" y="4511242"/>
              <a:ext cx="289949" cy="249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/>
                <a:t>17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E98A43E4-7E9D-4E85-833A-0F74C646181C}"/>
                </a:ext>
              </a:extLst>
            </p:cNvPr>
            <p:cNvSpPr txBox="1"/>
            <p:nvPr/>
          </p:nvSpPr>
          <p:spPr>
            <a:xfrm>
              <a:off x="2223932" y="2710028"/>
              <a:ext cx="781869" cy="249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p &lt; 0.0001</a:t>
              </a: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5C6D010D-0A90-4D7C-8B56-3D8D2B3F406E}"/>
                </a:ext>
              </a:extLst>
            </p:cNvPr>
            <p:cNvSpPr/>
            <p:nvPr/>
          </p:nvSpPr>
          <p:spPr bwMode="auto">
            <a:xfrm>
              <a:off x="2221866" y="2969664"/>
              <a:ext cx="789384" cy="1213247"/>
            </a:xfrm>
            <a:custGeom>
              <a:avLst/>
              <a:gdLst>
                <a:gd name="connsiteX0" fmla="*/ 0 w 789384"/>
                <a:gd name="connsiteY0" fmla="*/ 133350 h 1213247"/>
                <a:gd name="connsiteX1" fmla="*/ 0 w 789384"/>
                <a:gd name="connsiteY1" fmla="*/ 0 h 1213247"/>
                <a:gd name="connsiteX2" fmla="*/ 789384 w 789384"/>
                <a:gd name="connsiteY2" fmla="*/ 0 h 1213247"/>
                <a:gd name="connsiteX3" fmla="*/ 789384 w 789384"/>
                <a:gd name="connsiteY3" fmla="*/ 1213247 h 121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384" h="1213247">
                  <a:moveTo>
                    <a:pt x="0" y="133350"/>
                  </a:moveTo>
                  <a:lnTo>
                    <a:pt x="0" y="0"/>
                  </a:lnTo>
                  <a:lnTo>
                    <a:pt x="789384" y="0"/>
                  </a:lnTo>
                  <a:lnTo>
                    <a:pt x="789384" y="1213247"/>
                  </a:lnTo>
                </a:path>
              </a:pathLst>
            </a:custGeom>
            <a:noFill/>
            <a:ln w="952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FE03C784-AD9A-4ECF-A095-571B8CCB0183}"/>
                </a:ext>
              </a:extLst>
            </p:cNvPr>
            <p:cNvSpPr txBox="1"/>
            <p:nvPr/>
          </p:nvSpPr>
          <p:spPr>
            <a:xfrm>
              <a:off x="1957360" y="5094330"/>
              <a:ext cx="556010" cy="431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/>
                <a:t>LEN </a:t>
              </a:r>
            </a:p>
            <a:p>
              <a:pPr algn="ctr"/>
              <a:r>
                <a:rPr lang="fr-FR" sz="1600" dirty="0"/>
                <a:t>(N=24)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3C7D80A3-47B3-45BF-A099-9B744DA92C73}"/>
                </a:ext>
              </a:extLst>
            </p:cNvPr>
            <p:cNvSpPr txBox="1"/>
            <p:nvPr/>
          </p:nvSpPr>
          <p:spPr>
            <a:xfrm>
              <a:off x="2712951" y="5094330"/>
              <a:ext cx="664801" cy="431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/>
                <a:t>Placebo </a:t>
              </a:r>
            </a:p>
            <a:p>
              <a:pPr algn="ctr"/>
              <a:r>
                <a:rPr lang="fr-FR" sz="1600" dirty="0"/>
                <a:t>(N=12)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371FD6A1-6E8F-4520-AA8D-9BD3D96EF0A1}"/>
                </a:ext>
              </a:extLst>
            </p:cNvPr>
            <p:cNvSpPr txBox="1"/>
            <p:nvPr/>
          </p:nvSpPr>
          <p:spPr>
            <a:xfrm>
              <a:off x="2810594" y="4888263"/>
              <a:ext cx="424754" cy="249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>
                  <a:solidFill>
                    <a:schemeClr val="bg1"/>
                  </a:solidFill>
                </a:rPr>
                <a:t>2/12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A189872B-14F3-446C-82B3-BC8B0EAD8C2E}"/>
                </a:ext>
              </a:extLst>
            </p:cNvPr>
            <p:cNvSpPr txBox="1"/>
            <p:nvPr/>
          </p:nvSpPr>
          <p:spPr>
            <a:xfrm>
              <a:off x="1984557" y="4888263"/>
              <a:ext cx="501616" cy="249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>
                  <a:solidFill>
                    <a:schemeClr val="bg1"/>
                  </a:solidFill>
                </a:rPr>
                <a:t>21/24</a:t>
              </a:r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10CE4089-7CF4-409A-A5BE-095CF29A87F3}"/>
              </a:ext>
            </a:extLst>
          </p:cNvPr>
          <p:cNvGrpSpPr/>
          <p:nvPr/>
        </p:nvGrpSpPr>
        <p:grpSpPr>
          <a:xfrm>
            <a:off x="5084846" y="2922486"/>
            <a:ext cx="6591804" cy="3039533"/>
            <a:chOff x="5082457" y="2922487"/>
            <a:chExt cx="5663616" cy="2611538"/>
          </a:xfrm>
        </p:grpSpPr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1AB48D02-75ED-49F5-863B-164DC90F47E9}"/>
                </a:ext>
              </a:extLst>
            </p:cNvPr>
            <p:cNvSpPr txBox="1"/>
            <p:nvPr/>
          </p:nvSpPr>
          <p:spPr>
            <a:xfrm>
              <a:off x="5269768" y="3271096"/>
              <a:ext cx="341843" cy="290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600" dirty="0"/>
                <a:t>0 -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66943C31-D8E7-4684-890F-F6257C1E8C74}"/>
                </a:ext>
              </a:extLst>
            </p:cNvPr>
            <p:cNvSpPr txBox="1"/>
            <p:nvPr/>
          </p:nvSpPr>
          <p:spPr>
            <a:xfrm>
              <a:off x="5136172" y="2922487"/>
              <a:ext cx="475439" cy="290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600" dirty="0"/>
                <a:t>0.5 -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4BF96CCB-B24A-43AD-89E2-6456377B4D94}"/>
                </a:ext>
              </a:extLst>
            </p:cNvPr>
            <p:cNvSpPr txBox="1"/>
            <p:nvPr/>
          </p:nvSpPr>
          <p:spPr>
            <a:xfrm>
              <a:off x="5082458" y="3590427"/>
              <a:ext cx="529153" cy="290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600" dirty="0"/>
                <a:t>-0.5 -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AB0A665-23E4-4F2D-9BCD-350AFCE559DB}"/>
                </a:ext>
              </a:extLst>
            </p:cNvPr>
            <p:cNvSpPr txBox="1"/>
            <p:nvPr/>
          </p:nvSpPr>
          <p:spPr>
            <a:xfrm>
              <a:off x="5216056" y="3939036"/>
              <a:ext cx="395556" cy="290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600" dirty="0"/>
                <a:t>-1 -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630C94E3-F305-4EB6-86A2-98FCD08735F0}"/>
                </a:ext>
              </a:extLst>
            </p:cNvPr>
            <p:cNvSpPr txBox="1"/>
            <p:nvPr/>
          </p:nvSpPr>
          <p:spPr>
            <a:xfrm>
              <a:off x="5082457" y="4272864"/>
              <a:ext cx="529153" cy="290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600" dirty="0"/>
                <a:t>-1.5 -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031A7AAF-7408-4301-811F-8E32ADB34F8A}"/>
                </a:ext>
              </a:extLst>
            </p:cNvPr>
            <p:cNvSpPr txBox="1"/>
            <p:nvPr/>
          </p:nvSpPr>
          <p:spPr>
            <a:xfrm>
              <a:off x="9478695" y="3696917"/>
              <a:ext cx="967130" cy="290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/>
                <a:t>LEN (N=24)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3F6C90C6-765A-454A-A29A-8DD98426F6BD}"/>
                </a:ext>
              </a:extLst>
            </p:cNvPr>
            <p:cNvSpPr txBox="1"/>
            <p:nvPr/>
          </p:nvSpPr>
          <p:spPr>
            <a:xfrm>
              <a:off x="5082458" y="4940520"/>
              <a:ext cx="529153" cy="290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600" dirty="0"/>
                <a:t>-2.5 -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3A3FF7F3-A5DB-4D32-B2B9-9FA06991269C}"/>
                </a:ext>
              </a:extLst>
            </p:cNvPr>
            <p:cNvSpPr txBox="1"/>
            <p:nvPr/>
          </p:nvSpPr>
          <p:spPr>
            <a:xfrm>
              <a:off x="5338197" y="5031592"/>
              <a:ext cx="356992" cy="502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I</a:t>
              </a:r>
            </a:p>
            <a:p>
              <a:pPr algn="ctr"/>
              <a:r>
                <a:rPr lang="fr-FR" sz="1600" dirty="0"/>
                <a:t>D1</a:t>
              </a: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7443C9F4-2B4F-4A81-B9D8-A5D3557EA4B9}"/>
                </a:ext>
              </a:extLst>
            </p:cNvPr>
            <p:cNvSpPr/>
            <p:nvPr/>
          </p:nvSpPr>
          <p:spPr bwMode="auto">
            <a:xfrm>
              <a:off x="5524387" y="3056580"/>
              <a:ext cx="0" cy="2026444"/>
            </a:xfrm>
            <a:custGeom>
              <a:avLst/>
              <a:gdLst>
                <a:gd name="connsiteX0" fmla="*/ 0 w 0"/>
                <a:gd name="connsiteY0" fmla="*/ 0 h 2026444"/>
                <a:gd name="connsiteX1" fmla="*/ 0 w 0"/>
                <a:gd name="connsiteY1" fmla="*/ 2026444 h 2026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026444">
                  <a:moveTo>
                    <a:pt x="0" y="0"/>
                  </a:moveTo>
                  <a:lnTo>
                    <a:pt x="0" y="2026444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63AC9EE9-1115-4F27-9132-C78F2B2C6B26}"/>
                </a:ext>
              </a:extLst>
            </p:cNvPr>
            <p:cNvSpPr/>
            <p:nvPr/>
          </p:nvSpPr>
          <p:spPr bwMode="auto">
            <a:xfrm>
              <a:off x="5519624" y="3416149"/>
              <a:ext cx="2812257" cy="0"/>
            </a:xfrm>
            <a:custGeom>
              <a:avLst/>
              <a:gdLst>
                <a:gd name="connsiteX0" fmla="*/ 0 w 2812257"/>
                <a:gd name="connsiteY0" fmla="*/ 0 h 0"/>
                <a:gd name="connsiteX1" fmla="*/ 2812257 w 2812257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12257">
                  <a:moveTo>
                    <a:pt x="0" y="0"/>
                  </a:moveTo>
                  <a:lnTo>
                    <a:pt x="2812257" y="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071095B6-E399-4233-8159-F7A30E0281E9}"/>
                </a:ext>
              </a:extLst>
            </p:cNvPr>
            <p:cNvSpPr/>
            <p:nvPr/>
          </p:nvSpPr>
          <p:spPr bwMode="auto">
            <a:xfrm>
              <a:off x="6903173" y="4403669"/>
              <a:ext cx="66932" cy="66932"/>
            </a:xfrm>
            <a:prstGeom prst="ellipse">
              <a:avLst/>
            </a:prstGeom>
            <a:solidFill>
              <a:srgbClr val="01A1DF"/>
            </a:solidFill>
            <a:ln w="9525" cap="flat" cmpd="sng" algn="ctr">
              <a:solidFill>
                <a:srgbClr val="01A1D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2F8F6DFA-A1AE-450D-8CD1-4E833A728C9D}"/>
                </a:ext>
              </a:extLst>
            </p:cNvPr>
            <p:cNvSpPr/>
            <p:nvPr/>
          </p:nvSpPr>
          <p:spPr bwMode="auto">
            <a:xfrm>
              <a:off x="8126369" y="4665114"/>
              <a:ext cx="66932" cy="66932"/>
            </a:xfrm>
            <a:prstGeom prst="ellipse">
              <a:avLst/>
            </a:prstGeom>
            <a:solidFill>
              <a:srgbClr val="01A1DF"/>
            </a:solidFill>
            <a:ln w="9525" cap="flat" cmpd="sng" algn="ctr">
              <a:solidFill>
                <a:srgbClr val="01A1D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AC7A81A1-A9C0-461A-B226-9AD150C05F70}"/>
                </a:ext>
              </a:extLst>
            </p:cNvPr>
            <p:cNvSpPr/>
            <p:nvPr/>
          </p:nvSpPr>
          <p:spPr bwMode="auto">
            <a:xfrm>
              <a:off x="5835424" y="3509355"/>
              <a:ext cx="66932" cy="66932"/>
            </a:xfrm>
            <a:prstGeom prst="ellipse">
              <a:avLst/>
            </a:prstGeom>
            <a:solidFill>
              <a:srgbClr val="01A1DF"/>
            </a:solidFill>
            <a:ln w="9525" cap="flat" cmpd="sng" algn="ctr">
              <a:solidFill>
                <a:srgbClr val="01A1D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05AF6212-D54D-4BBE-9714-57244D68C436}"/>
                </a:ext>
              </a:extLst>
            </p:cNvPr>
            <p:cNvSpPr/>
            <p:nvPr/>
          </p:nvSpPr>
          <p:spPr bwMode="auto">
            <a:xfrm>
              <a:off x="5839093" y="3429286"/>
              <a:ext cx="66932" cy="66932"/>
            </a:xfrm>
            <a:prstGeom prst="ellipse">
              <a:avLst/>
            </a:prstGeom>
            <a:solidFill>
              <a:srgbClr val="7E7E7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0488E881-9221-4F4D-BEB3-746B9AF0072F}"/>
                </a:ext>
              </a:extLst>
            </p:cNvPr>
            <p:cNvSpPr/>
            <p:nvPr/>
          </p:nvSpPr>
          <p:spPr bwMode="auto">
            <a:xfrm>
              <a:off x="6892286" y="3560678"/>
              <a:ext cx="66932" cy="66932"/>
            </a:xfrm>
            <a:prstGeom prst="ellipse">
              <a:avLst/>
            </a:prstGeom>
            <a:solidFill>
              <a:srgbClr val="7E7E7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0EAA7E76-4C31-4622-9207-923B305933FC}"/>
                </a:ext>
              </a:extLst>
            </p:cNvPr>
            <p:cNvSpPr/>
            <p:nvPr/>
          </p:nvSpPr>
          <p:spPr bwMode="auto">
            <a:xfrm>
              <a:off x="8126369" y="3567060"/>
              <a:ext cx="66932" cy="66932"/>
            </a:xfrm>
            <a:prstGeom prst="ellipse">
              <a:avLst/>
            </a:prstGeom>
            <a:solidFill>
              <a:srgbClr val="7E7E7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DBD404C1-B642-4938-A5C1-72D04787C8DE}"/>
                </a:ext>
              </a:extLst>
            </p:cNvPr>
            <p:cNvSpPr/>
            <p:nvPr/>
          </p:nvSpPr>
          <p:spPr bwMode="auto">
            <a:xfrm>
              <a:off x="5521355" y="3407360"/>
              <a:ext cx="2637945" cy="194064"/>
            </a:xfrm>
            <a:custGeom>
              <a:avLst/>
              <a:gdLst>
                <a:gd name="connsiteX0" fmla="*/ 2637945 w 2637945"/>
                <a:gd name="connsiteY0" fmla="*/ 194064 h 194064"/>
                <a:gd name="connsiteX1" fmla="*/ 1409425 w 2637945"/>
                <a:gd name="connsiteY1" fmla="*/ 184196 h 194064"/>
                <a:gd name="connsiteX2" fmla="*/ 351945 w 2637945"/>
                <a:gd name="connsiteY2" fmla="*/ 55917 h 194064"/>
                <a:gd name="connsiteX3" fmla="*/ 0 w 2637945"/>
                <a:gd name="connsiteY3" fmla="*/ 0 h 19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37945" h="194064">
                  <a:moveTo>
                    <a:pt x="2637945" y="194064"/>
                  </a:moveTo>
                  <a:lnTo>
                    <a:pt x="1409425" y="184196"/>
                  </a:lnTo>
                  <a:lnTo>
                    <a:pt x="351945" y="55917"/>
                  </a:lnTo>
                  <a:lnTo>
                    <a:pt x="0" y="0"/>
                  </a:lnTo>
                </a:path>
              </a:pathLst>
            </a:custGeom>
            <a:noFill/>
            <a:ln w="28575" cap="flat" cmpd="sng" algn="ctr">
              <a:solidFill>
                <a:srgbClr val="7E7E7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6BD6DBFA-0F94-4869-BCC1-3B414EAAC9EC}"/>
                </a:ext>
              </a:extLst>
            </p:cNvPr>
            <p:cNvSpPr/>
            <p:nvPr/>
          </p:nvSpPr>
          <p:spPr bwMode="auto">
            <a:xfrm>
              <a:off x="5521355" y="3405716"/>
              <a:ext cx="2642879" cy="1299237"/>
            </a:xfrm>
            <a:custGeom>
              <a:avLst/>
              <a:gdLst>
                <a:gd name="connsiteX0" fmla="*/ 2642879 w 2642879"/>
                <a:gd name="connsiteY0" fmla="*/ 1299237 h 1299237"/>
                <a:gd name="connsiteX1" fmla="*/ 1409425 w 2642879"/>
                <a:gd name="connsiteY1" fmla="*/ 1032811 h 1299237"/>
                <a:gd name="connsiteX2" fmla="*/ 347011 w 2642879"/>
                <a:gd name="connsiteY2" fmla="*/ 134857 h 1299237"/>
                <a:gd name="connsiteX3" fmla="*/ 0 w 2642879"/>
                <a:gd name="connsiteY3" fmla="*/ 0 h 129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2879" h="1299237">
                  <a:moveTo>
                    <a:pt x="2642879" y="1299237"/>
                  </a:moveTo>
                  <a:lnTo>
                    <a:pt x="1409425" y="1032811"/>
                  </a:lnTo>
                  <a:lnTo>
                    <a:pt x="347011" y="134857"/>
                  </a:lnTo>
                  <a:lnTo>
                    <a:pt x="0" y="0"/>
                  </a:lnTo>
                </a:path>
              </a:pathLst>
            </a:custGeom>
            <a:noFill/>
            <a:ln w="28575" cap="flat" cmpd="sng" algn="ctr">
              <a:solidFill>
                <a:srgbClr val="01A1D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BFBF451A-FF08-48CC-8571-A577DEFFBA47}"/>
                </a:ext>
              </a:extLst>
            </p:cNvPr>
            <p:cNvSpPr txBox="1"/>
            <p:nvPr/>
          </p:nvSpPr>
          <p:spPr>
            <a:xfrm>
              <a:off x="6753040" y="5031592"/>
              <a:ext cx="356992" cy="502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I</a:t>
              </a:r>
            </a:p>
            <a:p>
              <a:pPr algn="ctr"/>
              <a:r>
                <a:rPr lang="fr-FR" sz="1600" dirty="0"/>
                <a:t>D8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73DB01B3-A861-4F19-8213-ED9490C94EC1}"/>
                </a:ext>
              </a:extLst>
            </p:cNvPr>
            <p:cNvSpPr txBox="1"/>
            <p:nvPr/>
          </p:nvSpPr>
          <p:spPr>
            <a:xfrm>
              <a:off x="7940975" y="5031592"/>
              <a:ext cx="446516" cy="502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I</a:t>
              </a:r>
            </a:p>
            <a:p>
              <a:pPr algn="ctr"/>
              <a:r>
                <a:rPr lang="fr-FR" sz="1600" dirty="0"/>
                <a:t>D15</a:t>
              </a:r>
            </a:p>
          </p:txBody>
        </p:sp>
        <p:grpSp>
          <p:nvGrpSpPr>
            <p:cNvPr id="45" name="Groupe 44">
              <a:extLst>
                <a:ext uri="{FF2B5EF4-FFF2-40B4-BE49-F238E27FC236}">
                  <a16:creationId xmlns:a16="http://schemas.microsoft.com/office/drawing/2014/main" id="{620840FF-CBE1-4BA0-9C95-BB7A7BCB759B}"/>
                </a:ext>
              </a:extLst>
            </p:cNvPr>
            <p:cNvGrpSpPr/>
            <p:nvPr/>
          </p:nvGrpSpPr>
          <p:grpSpPr>
            <a:xfrm>
              <a:off x="6911685" y="4229371"/>
              <a:ext cx="45244" cy="435743"/>
              <a:chOff x="7304484" y="5174564"/>
              <a:chExt cx="45244" cy="435743"/>
            </a:xfrm>
          </p:grpSpPr>
          <p:cxnSp>
            <p:nvCxnSpPr>
              <p:cNvPr id="46" name="Connecteur droit 45">
                <a:extLst>
                  <a:ext uri="{FF2B5EF4-FFF2-40B4-BE49-F238E27FC236}">
                    <a16:creationId xmlns:a16="http://schemas.microsoft.com/office/drawing/2014/main" id="{94DE0F60-5497-4F68-BF74-8E3ADBCAF608}"/>
                  </a:ext>
                </a:extLst>
              </p:cNvPr>
              <p:cNvCxnSpPr/>
              <p:nvPr/>
            </p:nvCxnSpPr>
            <p:spPr bwMode="auto">
              <a:xfrm>
                <a:off x="7326008" y="5174564"/>
                <a:ext cx="0" cy="43574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1A1D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" name="Connecteur droit 46">
                <a:extLst>
                  <a:ext uri="{FF2B5EF4-FFF2-40B4-BE49-F238E27FC236}">
                    <a16:creationId xmlns:a16="http://schemas.microsoft.com/office/drawing/2014/main" id="{46A03EAA-7061-47D1-AA74-5C22F122B5D8}"/>
                  </a:ext>
                </a:extLst>
              </p:cNvPr>
              <p:cNvCxnSpPr/>
              <p:nvPr/>
            </p:nvCxnSpPr>
            <p:spPr bwMode="auto">
              <a:xfrm>
                <a:off x="7304484" y="5175755"/>
                <a:ext cx="4524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1A1D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" name="Connecteur droit 47">
                <a:extLst>
                  <a:ext uri="{FF2B5EF4-FFF2-40B4-BE49-F238E27FC236}">
                    <a16:creationId xmlns:a16="http://schemas.microsoft.com/office/drawing/2014/main" id="{6305F382-BAA4-443C-A7F7-FA37D14B24E6}"/>
                  </a:ext>
                </a:extLst>
              </p:cNvPr>
              <p:cNvCxnSpPr/>
              <p:nvPr/>
            </p:nvCxnSpPr>
            <p:spPr bwMode="auto">
              <a:xfrm>
                <a:off x="7304484" y="5604462"/>
                <a:ext cx="4524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1A1D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9" name="Groupe 48">
              <a:extLst>
                <a:ext uri="{FF2B5EF4-FFF2-40B4-BE49-F238E27FC236}">
                  <a16:creationId xmlns:a16="http://schemas.microsoft.com/office/drawing/2014/main" id="{E72C82CD-3192-4D7C-951F-E9EECBEF58BD}"/>
                </a:ext>
              </a:extLst>
            </p:cNvPr>
            <p:cNvGrpSpPr/>
            <p:nvPr/>
          </p:nvGrpSpPr>
          <p:grpSpPr>
            <a:xfrm>
              <a:off x="8141610" y="4434379"/>
              <a:ext cx="45719" cy="529644"/>
              <a:chOff x="7304484" y="5174564"/>
              <a:chExt cx="45244" cy="435743"/>
            </a:xfrm>
          </p:grpSpPr>
          <p:cxnSp>
            <p:nvCxnSpPr>
              <p:cNvPr id="50" name="Connecteur droit 49">
                <a:extLst>
                  <a:ext uri="{FF2B5EF4-FFF2-40B4-BE49-F238E27FC236}">
                    <a16:creationId xmlns:a16="http://schemas.microsoft.com/office/drawing/2014/main" id="{3A4F974B-557B-49AA-B751-214C7FEA9A3D}"/>
                  </a:ext>
                </a:extLst>
              </p:cNvPr>
              <p:cNvCxnSpPr/>
              <p:nvPr/>
            </p:nvCxnSpPr>
            <p:spPr bwMode="auto">
              <a:xfrm>
                <a:off x="7326008" y="5174564"/>
                <a:ext cx="0" cy="43574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1A1D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" name="Connecteur droit 50">
                <a:extLst>
                  <a:ext uri="{FF2B5EF4-FFF2-40B4-BE49-F238E27FC236}">
                    <a16:creationId xmlns:a16="http://schemas.microsoft.com/office/drawing/2014/main" id="{360D28E3-4AE1-406B-BD4E-174522A7FF97}"/>
                  </a:ext>
                </a:extLst>
              </p:cNvPr>
              <p:cNvCxnSpPr/>
              <p:nvPr/>
            </p:nvCxnSpPr>
            <p:spPr bwMode="auto">
              <a:xfrm>
                <a:off x="7304484" y="5175755"/>
                <a:ext cx="4524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1A1D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2" name="Connecteur droit 51">
                <a:extLst>
                  <a:ext uri="{FF2B5EF4-FFF2-40B4-BE49-F238E27FC236}">
                    <a16:creationId xmlns:a16="http://schemas.microsoft.com/office/drawing/2014/main" id="{0B394519-2F9E-4597-B1DE-9FFD47FC78EF}"/>
                  </a:ext>
                </a:extLst>
              </p:cNvPr>
              <p:cNvCxnSpPr/>
              <p:nvPr/>
            </p:nvCxnSpPr>
            <p:spPr bwMode="auto">
              <a:xfrm>
                <a:off x="7304484" y="5604462"/>
                <a:ext cx="4524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1A1D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3" name="Groupe 52">
              <a:extLst>
                <a:ext uri="{FF2B5EF4-FFF2-40B4-BE49-F238E27FC236}">
                  <a16:creationId xmlns:a16="http://schemas.microsoft.com/office/drawing/2014/main" id="{D3C7946E-4360-479E-A1F3-FE62A2B17C38}"/>
                </a:ext>
              </a:extLst>
            </p:cNvPr>
            <p:cNvGrpSpPr/>
            <p:nvPr/>
          </p:nvGrpSpPr>
          <p:grpSpPr>
            <a:xfrm>
              <a:off x="5852692" y="3490245"/>
              <a:ext cx="45719" cy="137365"/>
              <a:chOff x="7304484" y="5174564"/>
              <a:chExt cx="45244" cy="435743"/>
            </a:xfrm>
          </p:grpSpPr>
          <p:cxnSp>
            <p:nvCxnSpPr>
              <p:cNvPr id="54" name="Connecteur droit 53">
                <a:extLst>
                  <a:ext uri="{FF2B5EF4-FFF2-40B4-BE49-F238E27FC236}">
                    <a16:creationId xmlns:a16="http://schemas.microsoft.com/office/drawing/2014/main" id="{D61A988E-5A44-4864-B365-203F834DDA96}"/>
                  </a:ext>
                </a:extLst>
              </p:cNvPr>
              <p:cNvCxnSpPr/>
              <p:nvPr/>
            </p:nvCxnSpPr>
            <p:spPr bwMode="auto">
              <a:xfrm>
                <a:off x="7326008" y="5174564"/>
                <a:ext cx="0" cy="43574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1A1D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5" name="Connecteur droit 54">
                <a:extLst>
                  <a:ext uri="{FF2B5EF4-FFF2-40B4-BE49-F238E27FC236}">
                    <a16:creationId xmlns:a16="http://schemas.microsoft.com/office/drawing/2014/main" id="{9546909E-CC58-448E-B6EB-634954CE618B}"/>
                  </a:ext>
                </a:extLst>
              </p:cNvPr>
              <p:cNvCxnSpPr/>
              <p:nvPr/>
            </p:nvCxnSpPr>
            <p:spPr bwMode="auto">
              <a:xfrm>
                <a:off x="7304484" y="5175755"/>
                <a:ext cx="4524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1A1D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6" name="Connecteur droit 55">
                <a:extLst>
                  <a:ext uri="{FF2B5EF4-FFF2-40B4-BE49-F238E27FC236}">
                    <a16:creationId xmlns:a16="http://schemas.microsoft.com/office/drawing/2014/main" id="{5B3939FB-5CB9-416D-99DD-10D571413097}"/>
                  </a:ext>
                </a:extLst>
              </p:cNvPr>
              <p:cNvCxnSpPr/>
              <p:nvPr/>
            </p:nvCxnSpPr>
            <p:spPr bwMode="auto">
              <a:xfrm>
                <a:off x="7304484" y="5604462"/>
                <a:ext cx="4524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1A1D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7" name="Groupe 56">
              <a:extLst>
                <a:ext uri="{FF2B5EF4-FFF2-40B4-BE49-F238E27FC236}">
                  <a16:creationId xmlns:a16="http://schemas.microsoft.com/office/drawing/2014/main" id="{E566B672-E786-40C6-A961-B8EF6732D4AF}"/>
                </a:ext>
              </a:extLst>
            </p:cNvPr>
            <p:cNvGrpSpPr/>
            <p:nvPr/>
          </p:nvGrpSpPr>
          <p:grpSpPr>
            <a:xfrm>
              <a:off x="5851582" y="3366065"/>
              <a:ext cx="54443" cy="166641"/>
              <a:chOff x="7304484" y="5174564"/>
              <a:chExt cx="45244" cy="435743"/>
            </a:xfrm>
          </p:grpSpPr>
          <p:cxnSp>
            <p:nvCxnSpPr>
              <p:cNvPr id="58" name="Connecteur droit 57">
                <a:extLst>
                  <a:ext uri="{FF2B5EF4-FFF2-40B4-BE49-F238E27FC236}">
                    <a16:creationId xmlns:a16="http://schemas.microsoft.com/office/drawing/2014/main" id="{0D2BA6B0-FD89-498E-8E0E-98B5232BB18A}"/>
                  </a:ext>
                </a:extLst>
              </p:cNvPr>
              <p:cNvCxnSpPr/>
              <p:nvPr/>
            </p:nvCxnSpPr>
            <p:spPr bwMode="auto">
              <a:xfrm>
                <a:off x="7326008" y="5174564"/>
                <a:ext cx="0" cy="43574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7E7E7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" name="Connecteur droit 58">
                <a:extLst>
                  <a:ext uri="{FF2B5EF4-FFF2-40B4-BE49-F238E27FC236}">
                    <a16:creationId xmlns:a16="http://schemas.microsoft.com/office/drawing/2014/main" id="{0C492FCC-C3A0-4FB6-AB31-9F5789750A86}"/>
                  </a:ext>
                </a:extLst>
              </p:cNvPr>
              <p:cNvCxnSpPr/>
              <p:nvPr/>
            </p:nvCxnSpPr>
            <p:spPr bwMode="auto">
              <a:xfrm>
                <a:off x="7304484" y="5175755"/>
                <a:ext cx="4524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7E7E7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" name="Connecteur droit 59">
                <a:extLst>
                  <a:ext uri="{FF2B5EF4-FFF2-40B4-BE49-F238E27FC236}">
                    <a16:creationId xmlns:a16="http://schemas.microsoft.com/office/drawing/2014/main" id="{01A80D63-6925-4AB5-9599-F2EF8095FB26}"/>
                  </a:ext>
                </a:extLst>
              </p:cNvPr>
              <p:cNvCxnSpPr/>
              <p:nvPr/>
            </p:nvCxnSpPr>
            <p:spPr bwMode="auto">
              <a:xfrm>
                <a:off x="7304484" y="5604462"/>
                <a:ext cx="4524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7E7E7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61" name="Groupe 60">
              <a:extLst>
                <a:ext uri="{FF2B5EF4-FFF2-40B4-BE49-F238E27FC236}">
                  <a16:creationId xmlns:a16="http://schemas.microsoft.com/office/drawing/2014/main" id="{AA0CDB74-9033-419D-9831-2E0D6297FF7B}"/>
                </a:ext>
              </a:extLst>
            </p:cNvPr>
            <p:cNvGrpSpPr/>
            <p:nvPr/>
          </p:nvGrpSpPr>
          <p:grpSpPr>
            <a:xfrm>
              <a:off x="6911210" y="3386445"/>
              <a:ext cx="45719" cy="422610"/>
              <a:chOff x="7304484" y="5174564"/>
              <a:chExt cx="45244" cy="435743"/>
            </a:xfrm>
          </p:grpSpPr>
          <p:cxnSp>
            <p:nvCxnSpPr>
              <p:cNvPr id="62" name="Connecteur droit 61">
                <a:extLst>
                  <a:ext uri="{FF2B5EF4-FFF2-40B4-BE49-F238E27FC236}">
                    <a16:creationId xmlns:a16="http://schemas.microsoft.com/office/drawing/2014/main" id="{3D825106-9A8F-4630-85CA-75268B9FF294}"/>
                  </a:ext>
                </a:extLst>
              </p:cNvPr>
              <p:cNvCxnSpPr/>
              <p:nvPr/>
            </p:nvCxnSpPr>
            <p:spPr bwMode="auto">
              <a:xfrm>
                <a:off x="7318825" y="5174564"/>
                <a:ext cx="0" cy="43574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7E7E7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" name="Connecteur droit 62">
                <a:extLst>
                  <a:ext uri="{FF2B5EF4-FFF2-40B4-BE49-F238E27FC236}">
                    <a16:creationId xmlns:a16="http://schemas.microsoft.com/office/drawing/2014/main" id="{B7621995-5072-4BD4-A594-EFC340E7BCCE}"/>
                  </a:ext>
                </a:extLst>
              </p:cNvPr>
              <p:cNvCxnSpPr/>
              <p:nvPr/>
            </p:nvCxnSpPr>
            <p:spPr bwMode="auto">
              <a:xfrm>
                <a:off x="7304484" y="5175755"/>
                <a:ext cx="4524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7E7E7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" name="Connecteur droit 63">
                <a:extLst>
                  <a:ext uri="{FF2B5EF4-FFF2-40B4-BE49-F238E27FC236}">
                    <a16:creationId xmlns:a16="http://schemas.microsoft.com/office/drawing/2014/main" id="{FDDA23E0-AC12-4FA6-96DE-814108E877D3}"/>
                  </a:ext>
                </a:extLst>
              </p:cNvPr>
              <p:cNvCxnSpPr/>
              <p:nvPr/>
            </p:nvCxnSpPr>
            <p:spPr bwMode="auto">
              <a:xfrm>
                <a:off x="7304484" y="5604462"/>
                <a:ext cx="4524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7E7E7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65" name="Groupe 64">
              <a:extLst>
                <a:ext uri="{FF2B5EF4-FFF2-40B4-BE49-F238E27FC236}">
                  <a16:creationId xmlns:a16="http://schemas.microsoft.com/office/drawing/2014/main" id="{A2C754A7-B846-4C40-8190-5A9044DCCDF7}"/>
                </a:ext>
              </a:extLst>
            </p:cNvPr>
            <p:cNvGrpSpPr/>
            <p:nvPr/>
          </p:nvGrpSpPr>
          <p:grpSpPr>
            <a:xfrm>
              <a:off x="8139472" y="3321400"/>
              <a:ext cx="45719" cy="566233"/>
              <a:chOff x="7304484" y="5174564"/>
              <a:chExt cx="45244" cy="435743"/>
            </a:xfrm>
          </p:grpSpPr>
          <p:cxnSp>
            <p:nvCxnSpPr>
              <p:cNvPr id="66" name="Connecteur droit 65">
                <a:extLst>
                  <a:ext uri="{FF2B5EF4-FFF2-40B4-BE49-F238E27FC236}">
                    <a16:creationId xmlns:a16="http://schemas.microsoft.com/office/drawing/2014/main" id="{2916C14A-4BA2-478B-A9ED-FE9C768681C1}"/>
                  </a:ext>
                </a:extLst>
              </p:cNvPr>
              <p:cNvCxnSpPr/>
              <p:nvPr/>
            </p:nvCxnSpPr>
            <p:spPr bwMode="auto">
              <a:xfrm>
                <a:off x="7326008" y="5174564"/>
                <a:ext cx="0" cy="43574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7E7E7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7" name="Connecteur droit 66">
                <a:extLst>
                  <a:ext uri="{FF2B5EF4-FFF2-40B4-BE49-F238E27FC236}">
                    <a16:creationId xmlns:a16="http://schemas.microsoft.com/office/drawing/2014/main" id="{459879D7-8803-4BD0-B755-01556CCEF417}"/>
                  </a:ext>
                </a:extLst>
              </p:cNvPr>
              <p:cNvCxnSpPr/>
              <p:nvPr/>
            </p:nvCxnSpPr>
            <p:spPr bwMode="auto">
              <a:xfrm>
                <a:off x="7304484" y="5175755"/>
                <a:ext cx="4524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7E7E7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8" name="Connecteur droit 67">
                <a:extLst>
                  <a:ext uri="{FF2B5EF4-FFF2-40B4-BE49-F238E27FC236}">
                    <a16:creationId xmlns:a16="http://schemas.microsoft.com/office/drawing/2014/main" id="{414DC1C5-3105-4981-B3F0-FCAEB5657253}"/>
                  </a:ext>
                </a:extLst>
              </p:cNvPr>
              <p:cNvCxnSpPr/>
              <p:nvPr/>
            </p:nvCxnSpPr>
            <p:spPr bwMode="auto">
              <a:xfrm>
                <a:off x="7304484" y="5604462"/>
                <a:ext cx="4524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7E7E7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DF0ED9CD-7959-4FAB-800F-88337D6080F1}"/>
                </a:ext>
              </a:extLst>
            </p:cNvPr>
            <p:cNvSpPr txBox="1"/>
            <p:nvPr/>
          </p:nvSpPr>
          <p:spPr>
            <a:xfrm>
              <a:off x="9478695" y="3894048"/>
              <a:ext cx="1267378" cy="290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/>
                <a:t>Placebo (N=12)</a:t>
              </a:r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9A178807-BB86-475B-8A28-04447342D9F4}"/>
                </a:ext>
              </a:extLst>
            </p:cNvPr>
            <p:cNvSpPr/>
            <p:nvPr/>
          </p:nvSpPr>
          <p:spPr bwMode="auto">
            <a:xfrm>
              <a:off x="9376935" y="3835340"/>
              <a:ext cx="157163" cy="0"/>
            </a:xfrm>
            <a:custGeom>
              <a:avLst/>
              <a:gdLst>
                <a:gd name="connsiteX0" fmla="*/ 0 w 157163"/>
                <a:gd name="connsiteY0" fmla="*/ 0 h 0"/>
                <a:gd name="connsiteX1" fmla="*/ 157163 w 157163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7163">
                  <a:moveTo>
                    <a:pt x="0" y="0"/>
                  </a:moveTo>
                  <a:lnTo>
                    <a:pt x="157163" y="0"/>
                  </a:lnTo>
                </a:path>
              </a:pathLst>
            </a:custGeom>
            <a:noFill/>
            <a:ln w="28575" cap="flat" cmpd="sng" algn="ctr">
              <a:solidFill>
                <a:srgbClr val="01A1D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AB8F33C8-97F8-48FE-AD1F-066281C8D724}"/>
                </a:ext>
              </a:extLst>
            </p:cNvPr>
            <p:cNvSpPr/>
            <p:nvPr/>
          </p:nvSpPr>
          <p:spPr bwMode="auto">
            <a:xfrm>
              <a:off x="9376935" y="4018935"/>
              <a:ext cx="157163" cy="0"/>
            </a:xfrm>
            <a:custGeom>
              <a:avLst/>
              <a:gdLst>
                <a:gd name="connsiteX0" fmla="*/ 0 w 157163"/>
                <a:gd name="connsiteY0" fmla="*/ 0 h 0"/>
                <a:gd name="connsiteX1" fmla="*/ 157163 w 157163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7163">
                  <a:moveTo>
                    <a:pt x="0" y="0"/>
                  </a:moveTo>
                  <a:lnTo>
                    <a:pt x="157163" y="0"/>
                  </a:lnTo>
                </a:path>
              </a:pathLst>
            </a:custGeom>
            <a:noFill/>
            <a:ln w="28575" cap="flat" cmpd="sng" algn="ctr">
              <a:solidFill>
                <a:srgbClr val="7E7E7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DF65238F-3ECB-45EC-912F-C725BEB66AEB}"/>
                </a:ext>
              </a:extLst>
            </p:cNvPr>
            <p:cNvSpPr txBox="1"/>
            <p:nvPr/>
          </p:nvSpPr>
          <p:spPr>
            <a:xfrm>
              <a:off x="8165173" y="3455345"/>
              <a:ext cx="526399" cy="290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/>
                <a:t>-0.29</a:t>
              </a:r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639010B8-49B6-4AD3-A09D-71ADD6212D4A}"/>
                </a:ext>
              </a:extLst>
            </p:cNvPr>
            <p:cNvSpPr txBox="1"/>
            <p:nvPr/>
          </p:nvSpPr>
          <p:spPr>
            <a:xfrm>
              <a:off x="8165173" y="4550767"/>
              <a:ext cx="526399" cy="290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/>
                <a:t>-1.93</a:t>
              </a:r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CA5B68C8-77D3-46D3-8979-C5C306BA0CAF}"/>
                </a:ext>
              </a:extLst>
            </p:cNvPr>
            <p:cNvSpPr txBox="1"/>
            <p:nvPr/>
          </p:nvSpPr>
          <p:spPr>
            <a:xfrm>
              <a:off x="8311713" y="4008398"/>
              <a:ext cx="910661" cy="290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p &lt; 0.0001</a:t>
              </a:r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266A1567-B255-4308-8F32-803B1AE8DED9}"/>
                </a:ext>
              </a:extLst>
            </p:cNvPr>
            <p:cNvSpPr/>
            <p:nvPr/>
          </p:nvSpPr>
          <p:spPr bwMode="auto">
            <a:xfrm>
              <a:off x="8606518" y="3593155"/>
              <a:ext cx="85725" cy="434975"/>
            </a:xfrm>
            <a:custGeom>
              <a:avLst/>
              <a:gdLst>
                <a:gd name="connsiteX0" fmla="*/ 0 w 85725"/>
                <a:gd name="connsiteY0" fmla="*/ 0 h 434975"/>
                <a:gd name="connsiteX1" fmla="*/ 85725 w 85725"/>
                <a:gd name="connsiteY1" fmla="*/ 0 h 434975"/>
                <a:gd name="connsiteX2" fmla="*/ 85725 w 85725"/>
                <a:gd name="connsiteY2" fmla="*/ 434975 h 43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434975">
                  <a:moveTo>
                    <a:pt x="0" y="0"/>
                  </a:moveTo>
                  <a:lnTo>
                    <a:pt x="85725" y="0"/>
                  </a:lnTo>
                  <a:lnTo>
                    <a:pt x="85725" y="434975"/>
                  </a:lnTo>
                </a:path>
              </a:pathLst>
            </a:custGeom>
            <a:noFill/>
            <a:ln w="952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AEA946C2-BD9C-44A1-8368-7B7C47F9964B}"/>
                </a:ext>
              </a:extLst>
            </p:cNvPr>
            <p:cNvSpPr/>
            <p:nvPr/>
          </p:nvSpPr>
          <p:spPr bwMode="auto">
            <a:xfrm>
              <a:off x="8593818" y="4239268"/>
              <a:ext cx="107950" cy="468312"/>
            </a:xfrm>
            <a:custGeom>
              <a:avLst/>
              <a:gdLst>
                <a:gd name="connsiteX0" fmla="*/ 0 w 107950"/>
                <a:gd name="connsiteY0" fmla="*/ 468312 h 468312"/>
                <a:gd name="connsiteX1" fmla="*/ 107950 w 107950"/>
                <a:gd name="connsiteY1" fmla="*/ 468312 h 468312"/>
                <a:gd name="connsiteX2" fmla="*/ 107950 w 107950"/>
                <a:gd name="connsiteY2" fmla="*/ 0 h 468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950" h="468312">
                  <a:moveTo>
                    <a:pt x="0" y="468312"/>
                  </a:moveTo>
                  <a:lnTo>
                    <a:pt x="107950" y="468312"/>
                  </a:lnTo>
                  <a:lnTo>
                    <a:pt x="107950" y="0"/>
                  </a:lnTo>
                </a:path>
              </a:pathLst>
            </a:custGeom>
            <a:noFill/>
            <a:ln w="952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0A0FB64C-B07E-4393-AFDD-17B4F01960BA}"/>
                </a:ext>
              </a:extLst>
            </p:cNvPr>
            <p:cNvSpPr txBox="1"/>
            <p:nvPr/>
          </p:nvSpPr>
          <p:spPr>
            <a:xfrm>
              <a:off x="5216056" y="4603417"/>
              <a:ext cx="395556" cy="290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600" dirty="0"/>
                <a:t>-2 -</a:t>
              </a:r>
            </a:p>
          </p:txBody>
        </p:sp>
        <p:sp>
          <p:nvSpPr>
            <p:cNvPr id="78" name="Ellipse 77">
              <a:extLst>
                <a:ext uri="{FF2B5EF4-FFF2-40B4-BE49-F238E27FC236}">
                  <a16:creationId xmlns:a16="http://schemas.microsoft.com/office/drawing/2014/main" id="{37EF8B92-6D3D-4A2F-BB0B-F1E7AD938D26}"/>
                </a:ext>
              </a:extLst>
            </p:cNvPr>
            <p:cNvSpPr/>
            <p:nvPr/>
          </p:nvSpPr>
          <p:spPr bwMode="auto">
            <a:xfrm>
              <a:off x="5490921" y="3378445"/>
              <a:ext cx="66932" cy="66932"/>
            </a:xfrm>
            <a:prstGeom prst="ellipse">
              <a:avLst/>
            </a:prstGeom>
            <a:solidFill>
              <a:srgbClr val="7E7E7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40209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fr-FR" sz="3200" dirty="0"/>
              <a:t>CAPELLA Study: </a:t>
            </a:r>
            <a:r>
              <a:rPr lang="en-US" sz="3200" dirty="0"/>
              <a:t>HIV-1 RNA &lt; 50 copies/mL (M=F) in those who received SC LEN (N = 72)</a:t>
            </a:r>
            <a:endParaRPr lang="fr-FR" sz="3200" dirty="0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75DA932B-CDD5-43DE-8AAD-854D93A88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4469" y="6450988"/>
            <a:ext cx="41975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GB" sz="1400" i="1" dirty="0"/>
              <a:t>Segal-Maurer S, CROI 2021, Abs. 127</a:t>
            </a:r>
          </a:p>
        </p:txBody>
      </p:sp>
      <p:graphicFrame>
        <p:nvGraphicFramePr>
          <p:cNvPr id="50" name="Tableau 49">
            <a:extLst>
              <a:ext uri="{FF2B5EF4-FFF2-40B4-BE49-F238E27FC236}">
                <a16:creationId xmlns:a16="http://schemas.microsoft.com/office/drawing/2014/main" id="{9D7F07FA-796E-44B0-9140-C2F8D83761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758029"/>
              </p:ext>
            </p:extLst>
          </p:nvPr>
        </p:nvGraphicFramePr>
        <p:xfrm>
          <a:off x="900736" y="4948310"/>
          <a:ext cx="10019794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8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7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7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49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0893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noProof="0">
                          <a:solidFill>
                            <a:schemeClr val="bg1"/>
                          </a:solidFill>
                          <a:latin typeface="+mn-lt"/>
                        </a:rPr>
                        <a:t>Participant</a:t>
                      </a:r>
                      <a:endParaRPr lang="en-US" sz="2000" noProof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Fully active agents in OBR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Emergent capside mutations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At subsequent visits while </a:t>
                      </a:r>
                      <a:br>
                        <a:rPr kumimoji="0" lang="en-US" sz="1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US" sz="1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on LEN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en-US" sz="1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None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(OBR : MVC, T20, DTG bid, DRV/c, 3TC)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M66I, N74D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(at W10 : 2,870 copies/mL)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Resuppressed with </a:t>
                      </a:r>
                      <a:b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change in OBR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en-US" sz="1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DRV/c, DTG, RPV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(OBR : TAF/F, DRV/c bid, DTG bid, RPV)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M66I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(at W26 : 561 copies/mL)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Resuppressed with </a:t>
                      </a:r>
                      <a:b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 change in OBR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1" name="ZoneTexte 50">
            <a:extLst>
              <a:ext uri="{FF2B5EF4-FFF2-40B4-BE49-F238E27FC236}">
                <a16:creationId xmlns:a16="http://schemas.microsoft.com/office/drawing/2014/main" id="{3D327727-0CF2-4DE7-8BEC-D973A0CDADCB}"/>
              </a:ext>
            </a:extLst>
          </p:cNvPr>
          <p:cNvSpPr txBox="1"/>
          <p:nvPr/>
        </p:nvSpPr>
        <p:spPr>
          <a:xfrm>
            <a:off x="3125755" y="4592207"/>
            <a:ext cx="5046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Emergent LEN mutations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10BC0676-626A-40F8-8CD7-80B61CF618C7}"/>
              </a:ext>
            </a:extLst>
          </p:cNvPr>
          <p:cNvGrpSpPr/>
          <p:nvPr/>
        </p:nvGrpSpPr>
        <p:grpSpPr>
          <a:xfrm>
            <a:off x="1404939" y="1436126"/>
            <a:ext cx="8861538" cy="3224139"/>
            <a:chOff x="2498049" y="1244934"/>
            <a:chExt cx="6675317" cy="3224139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D0303D5-8A67-41F8-A950-4793468781EE}"/>
                </a:ext>
              </a:extLst>
            </p:cNvPr>
            <p:cNvSpPr txBox="1"/>
            <p:nvPr/>
          </p:nvSpPr>
          <p:spPr>
            <a:xfrm>
              <a:off x="4272773" y="1449594"/>
              <a:ext cx="319386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>
                  <a:solidFill>
                    <a:srgbClr val="0070C0"/>
                  </a:solidFill>
                  <a:latin typeface="Calibri" pitchFamily="34" charset="0"/>
                  <a:ea typeface="ＭＳ Ｐゴシック" pitchFamily="34" charset="-128"/>
                </a:rPr>
                <a:t>Randomized + non randomized cohort</a:t>
              </a:r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BB3EBD80-4B08-4D72-8A93-AC67C21FBFE0}"/>
                </a:ext>
              </a:extLst>
            </p:cNvPr>
            <p:cNvSpPr/>
            <p:nvPr/>
          </p:nvSpPr>
          <p:spPr bwMode="auto">
            <a:xfrm>
              <a:off x="2931319" y="1386430"/>
              <a:ext cx="590550" cy="2252663"/>
            </a:xfrm>
            <a:custGeom>
              <a:avLst/>
              <a:gdLst>
                <a:gd name="connsiteX0" fmla="*/ 0 w 590550"/>
                <a:gd name="connsiteY0" fmla="*/ 0 h 2252663"/>
                <a:gd name="connsiteX1" fmla="*/ 0 w 590550"/>
                <a:gd name="connsiteY1" fmla="*/ 2252663 h 2252663"/>
                <a:gd name="connsiteX2" fmla="*/ 590550 w 590550"/>
                <a:gd name="connsiteY2" fmla="*/ 2252663 h 225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0550" h="2252663">
                  <a:moveTo>
                    <a:pt x="0" y="0"/>
                  </a:moveTo>
                  <a:lnTo>
                    <a:pt x="0" y="2252663"/>
                  </a:lnTo>
                  <a:lnTo>
                    <a:pt x="590550" y="2252663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7FFC6E40-07A1-4468-A789-3521479DD796}"/>
                </a:ext>
              </a:extLst>
            </p:cNvPr>
            <p:cNvSpPr/>
            <p:nvPr/>
          </p:nvSpPr>
          <p:spPr bwMode="auto">
            <a:xfrm>
              <a:off x="3612356" y="3636712"/>
              <a:ext cx="5326857" cy="0"/>
            </a:xfrm>
            <a:custGeom>
              <a:avLst/>
              <a:gdLst>
                <a:gd name="connsiteX0" fmla="*/ 0 w 5326857"/>
                <a:gd name="connsiteY0" fmla="*/ 0 h 0"/>
                <a:gd name="connsiteX1" fmla="*/ 5326857 w 5326857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26857">
                  <a:moveTo>
                    <a:pt x="0" y="0"/>
                  </a:moveTo>
                  <a:lnTo>
                    <a:pt x="5326857" y="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C3577531-0A41-49E2-BD4D-3B539A187F89}"/>
                </a:ext>
              </a:extLst>
            </p:cNvPr>
            <p:cNvSpPr txBox="1"/>
            <p:nvPr/>
          </p:nvSpPr>
          <p:spPr>
            <a:xfrm>
              <a:off x="2667969" y="3479565"/>
              <a:ext cx="3642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0 -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2BF0E377-5A06-44E7-8413-CCE489A775AC}"/>
                </a:ext>
              </a:extLst>
            </p:cNvPr>
            <p:cNvSpPr txBox="1"/>
            <p:nvPr/>
          </p:nvSpPr>
          <p:spPr>
            <a:xfrm>
              <a:off x="2915838" y="3568752"/>
              <a:ext cx="269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I</a:t>
              </a:r>
            </a:p>
            <a:p>
              <a:pPr algn="ctr"/>
              <a:r>
                <a:rPr lang="fr-FR" sz="1200" dirty="0"/>
                <a:t>2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53515DB4-13E9-4CB3-A16A-4EF503136F25}"/>
                </a:ext>
              </a:extLst>
            </p:cNvPr>
            <p:cNvSpPr txBox="1"/>
            <p:nvPr/>
          </p:nvSpPr>
          <p:spPr>
            <a:xfrm>
              <a:off x="2583009" y="3040156"/>
              <a:ext cx="4491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20 -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95A93305-6A85-454B-A676-DE2DE7566D65}"/>
                </a:ext>
              </a:extLst>
            </p:cNvPr>
            <p:cNvSpPr txBox="1"/>
            <p:nvPr/>
          </p:nvSpPr>
          <p:spPr>
            <a:xfrm>
              <a:off x="2583009" y="2589485"/>
              <a:ext cx="4491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40 -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ADAACF26-3BBC-4BE1-B61C-EBE523AC809E}"/>
                </a:ext>
              </a:extLst>
            </p:cNvPr>
            <p:cNvSpPr txBox="1"/>
            <p:nvPr/>
          </p:nvSpPr>
          <p:spPr>
            <a:xfrm>
              <a:off x="2583009" y="2138774"/>
              <a:ext cx="4491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60 -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1E3C58D7-D129-4A83-A619-2EC37871A26A}"/>
                </a:ext>
              </a:extLst>
            </p:cNvPr>
            <p:cNvSpPr txBox="1"/>
            <p:nvPr/>
          </p:nvSpPr>
          <p:spPr>
            <a:xfrm>
              <a:off x="2583009" y="1688063"/>
              <a:ext cx="4491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80 -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CCE503FB-261B-4871-AF6D-14840737C2B0}"/>
                </a:ext>
              </a:extLst>
            </p:cNvPr>
            <p:cNvSpPr txBox="1"/>
            <p:nvPr/>
          </p:nvSpPr>
          <p:spPr>
            <a:xfrm>
              <a:off x="2498049" y="1244934"/>
              <a:ext cx="5341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100 -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B58D6649-ACDD-4D96-9133-75F5F9C48741}"/>
                </a:ext>
              </a:extLst>
            </p:cNvPr>
            <p:cNvSpPr txBox="1"/>
            <p:nvPr/>
          </p:nvSpPr>
          <p:spPr>
            <a:xfrm>
              <a:off x="3262312" y="3568752"/>
              <a:ext cx="269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I</a:t>
              </a:r>
            </a:p>
            <a:p>
              <a:pPr algn="ctr"/>
              <a:r>
                <a:rPr lang="fr-FR" sz="1200" dirty="0"/>
                <a:t>8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DE0047C7-E475-4320-A036-39673B6611C4}"/>
                </a:ext>
              </a:extLst>
            </p:cNvPr>
            <p:cNvSpPr txBox="1"/>
            <p:nvPr/>
          </p:nvSpPr>
          <p:spPr>
            <a:xfrm>
              <a:off x="3475834" y="3568752"/>
              <a:ext cx="2719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I</a:t>
              </a:r>
            </a:p>
            <a:p>
              <a:pPr algn="ctr"/>
              <a:r>
                <a:rPr lang="fr-FR" sz="1200" b="1" dirty="0"/>
                <a:t>D1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2F8CABD9-A48C-4C42-88B7-17DC239E15F9}"/>
                </a:ext>
              </a:extLst>
            </p:cNvPr>
            <p:cNvSpPr txBox="1"/>
            <p:nvPr/>
          </p:nvSpPr>
          <p:spPr>
            <a:xfrm>
              <a:off x="4408786" y="3568752"/>
              <a:ext cx="269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I</a:t>
              </a:r>
            </a:p>
            <a:p>
              <a:pPr algn="ctr"/>
              <a:r>
                <a:rPr lang="fr-FR" sz="1200" dirty="0"/>
                <a:t>4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08C5E38E-CB4B-4F28-ACA2-B291377ED482}"/>
                </a:ext>
              </a:extLst>
            </p:cNvPr>
            <p:cNvSpPr txBox="1"/>
            <p:nvPr/>
          </p:nvSpPr>
          <p:spPr>
            <a:xfrm>
              <a:off x="5537563" y="3568752"/>
              <a:ext cx="3545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I</a:t>
              </a:r>
            </a:p>
            <a:p>
              <a:pPr algn="ctr"/>
              <a:r>
                <a:rPr lang="fr-FR" sz="1200" dirty="0"/>
                <a:t>10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9FAF57E0-5473-455A-8D0B-786A4A1AE07A}"/>
                </a:ext>
              </a:extLst>
            </p:cNvPr>
            <p:cNvSpPr txBox="1"/>
            <p:nvPr/>
          </p:nvSpPr>
          <p:spPr>
            <a:xfrm>
              <a:off x="6721496" y="3568752"/>
              <a:ext cx="3545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I</a:t>
              </a:r>
            </a:p>
            <a:p>
              <a:pPr algn="ctr"/>
              <a:r>
                <a:rPr lang="fr-FR" sz="1200" dirty="0"/>
                <a:t>16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EC1A0CBD-BF74-49B9-A8C6-DA5F3D7C01F8}"/>
                </a:ext>
              </a:extLst>
            </p:cNvPr>
            <p:cNvSpPr txBox="1"/>
            <p:nvPr/>
          </p:nvSpPr>
          <p:spPr>
            <a:xfrm>
              <a:off x="7900263" y="3568752"/>
              <a:ext cx="3545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I</a:t>
              </a:r>
            </a:p>
            <a:p>
              <a:pPr algn="ctr"/>
              <a:r>
                <a:rPr lang="fr-FR" sz="1200" dirty="0"/>
                <a:t>22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A51845C4-941E-484A-BFD9-954C3BCF6F74}"/>
                </a:ext>
              </a:extLst>
            </p:cNvPr>
            <p:cNvSpPr txBox="1"/>
            <p:nvPr/>
          </p:nvSpPr>
          <p:spPr>
            <a:xfrm>
              <a:off x="8683694" y="3568752"/>
              <a:ext cx="3545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I</a:t>
              </a:r>
            </a:p>
            <a:p>
              <a:pPr algn="ctr"/>
              <a:r>
                <a:rPr lang="fr-FR" sz="1200" dirty="0"/>
                <a:t>26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73BBBEF2-5A7D-4343-B725-EF51EDBF6117}"/>
                </a:ext>
              </a:extLst>
            </p:cNvPr>
            <p:cNvSpPr txBox="1"/>
            <p:nvPr/>
          </p:nvSpPr>
          <p:spPr>
            <a:xfrm>
              <a:off x="3644740" y="3568752"/>
              <a:ext cx="397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I</a:t>
              </a:r>
            </a:p>
            <a:p>
              <a:r>
                <a:rPr lang="fr-FR" sz="1200" b="1" dirty="0"/>
                <a:t>SC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789F4486-08EE-4B97-8DB4-B549F59B4AFF}"/>
                </a:ext>
              </a:extLst>
            </p:cNvPr>
            <p:cNvSpPr txBox="1"/>
            <p:nvPr/>
          </p:nvSpPr>
          <p:spPr>
            <a:xfrm>
              <a:off x="3302395" y="2512761"/>
              <a:ext cx="5677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b="1" dirty="0"/>
                <a:t>28 %</a:t>
              </a:r>
            </a:p>
            <a:p>
              <a:pPr algn="r"/>
              <a:r>
                <a:rPr lang="fr-FR" sz="1200" b="1" dirty="0"/>
                <a:t>20/72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55DFBE88-64EF-42AE-AA89-B43EB0346AAF}"/>
                </a:ext>
              </a:extLst>
            </p:cNvPr>
            <p:cNvSpPr txBox="1"/>
            <p:nvPr/>
          </p:nvSpPr>
          <p:spPr>
            <a:xfrm>
              <a:off x="2893121" y="3042045"/>
              <a:ext cx="4828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b="1" dirty="0"/>
                <a:t>3 %</a:t>
              </a:r>
            </a:p>
            <a:p>
              <a:pPr algn="r"/>
              <a:r>
                <a:rPr lang="fr-FR" sz="1200" b="1" dirty="0"/>
                <a:t>2/72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77553991-78C3-43C5-8AF5-C17214672517}"/>
                </a:ext>
              </a:extLst>
            </p:cNvPr>
            <p:cNvSpPr txBox="1"/>
            <p:nvPr/>
          </p:nvSpPr>
          <p:spPr>
            <a:xfrm>
              <a:off x="8605582" y="1561979"/>
              <a:ext cx="5677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b="1" dirty="0"/>
                <a:t>73 %</a:t>
              </a:r>
            </a:p>
            <a:p>
              <a:pPr algn="r"/>
              <a:r>
                <a:rPr lang="fr-FR" sz="1200" b="1" dirty="0"/>
                <a:t>19/26</a:t>
              </a:r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18B88D7D-1ECD-4EC0-9742-79AA7690A456}"/>
                </a:ext>
              </a:extLst>
            </p:cNvPr>
            <p:cNvSpPr/>
            <p:nvPr/>
          </p:nvSpPr>
          <p:spPr bwMode="auto">
            <a:xfrm>
              <a:off x="6859497" y="1903255"/>
              <a:ext cx="78581" cy="78581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572BB9AE-DAB9-435A-B703-25B51DEAD871}"/>
                </a:ext>
              </a:extLst>
            </p:cNvPr>
            <p:cNvSpPr/>
            <p:nvPr/>
          </p:nvSpPr>
          <p:spPr bwMode="auto">
            <a:xfrm>
              <a:off x="8038264" y="1992866"/>
              <a:ext cx="78581" cy="78581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38580650-63EE-4573-8102-9B417CDC008C}"/>
                </a:ext>
              </a:extLst>
            </p:cNvPr>
            <p:cNvSpPr/>
            <p:nvPr/>
          </p:nvSpPr>
          <p:spPr bwMode="auto">
            <a:xfrm>
              <a:off x="8821695" y="1953575"/>
              <a:ext cx="78581" cy="78581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B6899583-870B-4E51-A3DC-85B6C4DBB05E}"/>
                </a:ext>
              </a:extLst>
            </p:cNvPr>
            <p:cNvSpPr/>
            <p:nvPr/>
          </p:nvSpPr>
          <p:spPr bwMode="auto">
            <a:xfrm>
              <a:off x="5677716" y="2230288"/>
              <a:ext cx="78581" cy="78581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A04C9D7C-434A-4335-80FA-AA9EB52DD2F2}"/>
                </a:ext>
              </a:extLst>
            </p:cNvPr>
            <p:cNvSpPr/>
            <p:nvPr/>
          </p:nvSpPr>
          <p:spPr bwMode="auto">
            <a:xfrm>
              <a:off x="4493486" y="2320065"/>
              <a:ext cx="78581" cy="78581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265CB8AA-8BFE-48A9-8282-F185E98BDBC0}"/>
                </a:ext>
              </a:extLst>
            </p:cNvPr>
            <p:cNvSpPr/>
            <p:nvPr/>
          </p:nvSpPr>
          <p:spPr bwMode="auto">
            <a:xfrm>
              <a:off x="3712847" y="2961575"/>
              <a:ext cx="78581" cy="78581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3651CFA4-920C-47E9-BCE3-B8144F6F49ED}"/>
                </a:ext>
              </a:extLst>
            </p:cNvPr>
            <p:cNvSpPr/>
            <p:nvPr/>
          </p:nvSpPr>
          <p:spPr bwMode="auto">
            <a:xfrm>
              <a:off x="3358922" y="3333134"/>
              <a:ext cx="78581" cy="78581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AB3AE9A1-6A6D-462A-9F71-55A049688028}"/>
                </a:ext>
              </a:extLst>
            </p:cNvPr>
            <p:cNvSpPr/>
            <p:nvPr/>
          </p:nvSpPr>
          <p:spPr bwMode="auto">
            <a:xfrm>
              <a:off x="3009788" y="3519650"/>
              <a:ext cx="78581" cy="78581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DC61D555-186D-409C-BA7D-0FA7CF998B62}"/>
                </a:ext>
              </a:extLst>
            </p:cNvPr>
            <p:cNvSpPr/>
            <p:nvPr/>
          </p:nvSpPr>
          <p:spPr bwMode="auto">
            <a:xfrm>
              <a:off x="2949905" y="3519650"/>
              <a:ext cx="78581" cy="78581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00E21E9D-EA12-42AE-9CAA-C6324B09637D}"/>
                </a:ext>
              </a:extLst>
            </p:cNvPr>
            <p:cNvSpPr/>
            <p:nvPr/>
          </p:nvSpPr>
          <p:spPr bwMode="auto">
            <a:xfrm>
              <a:off x="3043238" y="1941262"/>
              <a:ext cx="5824537" cy="1619250"/>
            </a:xfrm>
            <a:custGeom>
              <a:avLst/>
              <a:gdLst>
                <a:gd name="connsiteX0" fmla="*/ 0 w 5824537"/>
                <a:gd name="connsiteY0" fmla="*/ 1619250 h 1619250"/>
                <a:gd name="connsiteX1" fmla="*/ 359568 w 5824537"/>
                <a:gd name="connsiteY1" fmla="*/ 1431131 h 1619250"/>
                <a:gd name="connsiteX2" fmla="*/ 709612 w 5824537"/>
                <a:gd name="connsiteY2" fmla="*/ 1054893 h 1619250"/>
                <a:gd name="connsiteX3" fmla="*/ 1493043 w 5824537"/>
                <a:gd name="connsiteY3" fmla="*/ 407193 h 1619250"/>
                <a:gd name="connsiteX4" fmla="*/ 2674143 w 5824537"/>
                <a:gd name="connsiteY4" fmla="*/ 326231 h 1619250"/>
                <a:gd name="connsiteX5" fmla="*/ 3857625 w 5824537"/>
                <a:gd name="connsiteY5" fmla="*/ 0 h 1619250"/>
                <a:gd name="connsiteX6" fmla="*/ 5038725 w 5824537"/>
                <a:gd name="connsiteY6" fmla="*/ 92868 h 1619250"/>
                <a:gd name="connsiteX7" fmla="*/ 5824537 w 5824537"/>
                <a:gd name="connsiteY7" fmla="*/ 45243 h 161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24537" h="1619250">
                  <a:moveTo>
                    <a:pt x="0" y="1619250"/>
                  </a:moveTo>
                  <a:lnTo>
                    <a:pt x="359568" y="1431131"/>
                  </a:lnTo>
                  <a:lnTo>
                    <a:pt x="709612" y="1054893"/>
                  </a:lnTo>
                  <a:lnTo>
                    <a:pt x="1493043" y="407193"/>
                  </a:lnTo>
                  <a:lnTo>
                    <a:pt x="2674143" y="326231"/>
                  </a:lnTo>
                  <a:lnTo>
                    <a:pt x="3857625" y="0"/>
                  </a:lnTo>
                  <a:lnTo>
                    <a:pt x="5038725" y="92868"/>
                  </a:lnTo>
                  <a:lnTo>
                    <a:pt x="5824537" y="45243"/>
                  </a:lnTo>
                </a:path>
              </a:pathLst>
            </a:cu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FBCE9E1B-FF83-4D40-8C58-9A06079E4859}"/>
                </a:ext>
              </a:extLst>
            </p:cNvPr>
            <p:cNvSpPr txBox="1"/>
            <p:nvPr/>
          </p:nvSpPr>
          <p:spPr>
            <a:xfrm>
              <a:off x="6239780" y="3768063"/>
              <a:ext cx="4829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b="1"/>
                <a:t>Weeks 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545ECF0-A859-4CDE-B846-A24066F10ACB}"/>
                </a:ext>
              </a:extLst>
            </p:cNvPr>
            <p:cNvSpPr/>
            <p:nvPr/>
          </p:nvSpPr>
          <p:spPr bwMode="auto">
            <a:xfrm>
              <a:off x="3581400" y="4020190"/>
              <a:ext cx="5384006" cy="173734"/>
            </a:xfrm>
            <a:prstGeom prst="rect">
              <a:avLst/>
            </a:prstGeom>
            <a:solidFill>
              <a:srgbClr val="0667A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200" dirty="0">
                  <a:solidFill>
                    <a:schemeClr val="bg1"/>
                  </a:solidFill>
                </a:rPr>
                <a:t>sc</a:t>
              </a:r>
              <a:r>
                <a:rPr kumimoji="0" lang="fr-FR" sz="12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maintenance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5EF7A9B-9B21-4743-9175-2D36709098E6}"/>
                </a:ext>
              </a:extLst>
            </p:cNvPr>
            <p:cNvSpPr/>
            <p:nvPr/>
          </p:nvSpPr>
          <p:spPr bwMode="auto">
            <a:xfrm>
              <a:off x="2938231" y="4020190"/>
              <a:ext cx="643169" cy="173735"/>
            </a:xfrm>
            <a:prstGeom prst="rect">
              <a:avLst/>
            </a:prstGeom>
            <a:solidFill>
              <a:srgbClr val="02A2D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200" dirty="0">
                  <a:solidFill>
                    <a:schemeClr val="bg1"/>
                  </a:solidFill>
                </a:rPr>
                <a:t>Oral lead-in</a:t>
              </a: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D9054909-9948-4D68-A25C-3DB458011FA4}"/>
                </a:ext>
              </a:extLst>
            </p:cNvPr>
            <p:cNvSpPr txBox="1"/>
            <p:nvPr/>
          </p:nvSpPr>
          <p:spPr>
            <a:xfrm>
              <a:off x="2799832" y="4192074"/>
              <a:ext cx="3545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72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33098DAC-8E7A-47B7-BC34-3A49D260C523}"/>
                </a:ext>
              </a:extLst>
            </p:cNvPr>
            <p:cNvSpPr txBox="1"/>
            <p:nvPr/>
          </p:nvSpPr>
          <p:spPr>
            <a:xfrm>
              <a:off x="3205404" y="4192074"/>
              <a:ext cx="3545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72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14F040D6-D9CA-481B-9172-79558B434ACA}"/>
                </a:ext>
              </a:extLst>
            </p:cNvPr>
            <p:cNvSpPr txBox="1"/>
            <p:nvPr/>
          </p:nvSpPr>
          <p:spPr>
            <a:xfrm>
              <a:off x="3552545" y="4192074"/>
              <a:ext cx="3545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72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07B68913-8DCE-45C8-A023-1496D74CF46B}"/>
                </a:ext>
              </a:extLst>
            </p:cNvPr>
            <p:cNvSpPr txBox="1"/>
            <p:nvPr/>
          </p:nvSpPr>
          <p:spPr>
            <a:xfrm>
              <a:off x="4341056" y="4192074"/>
              <a:ext cx="3545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62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D1843B82-5CBF-48D6-BECC-1F2940DF8F0A}"/>
                </a:ext>
              </a:extLst>
            </p:cNvPr>
            <p:cNvSpPr txBox="1"/>
            <p:nvPr/>
          </p:nvSpPr>
          <p:spPr>
            <a:xfrm>
              <a:off x="5515121" y="4192074"/>
              <a:ext cx="3545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56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C933729F-1BEB-4885-A3D2-E975FDE78244}"/>
                </a:ext>
              </a:extLst>
            </p:cNvPr>
            <p:cNvSpPr txBox="1"/>
            <p:nvPr/>
          </p:nvSpPr>
          <p:spPr>
            <a:xfrm>
              <a:off x="6689186" y="4192074"/>
              <a:ext cx="3545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45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6C959428-84F0-44D4-B92A-D0F0B8ED17DA}"/>
                </a:ext>
              </a:extLst>
            </p:cNvPr>
            <p:cNvSpPr txBox="1"/>
            <p:nvPr/>
          </p:nvSpPr>
          <p:spPr>
            <a:xfrm>
              <a:off x="7877821" y="4192074"/>
              <a:ext cx="3545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34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0922C930-8D73-4ED9-956E-D64194C44AA5}"/>
                </a:ext>
              </a:extLst>
            </p:cNvPr>
            <p:cNvSpPr txBox="1"/>
            <p:nvPr/>
          </p:nvSpPr>
          <p:spPr>
            <a:xfrm>
              <a:off x="8654783" y="4192074"/>
              <a:ext cx="3545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26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1BEBCD13-7DBD-4CBD-A473-3947EB1E8BD2}"/>
                </a:ext>
              </a:extLst>
            </p:cNvPr>
            <p:cNvSpPr txBox="1"/>
            <p:nvPr/>
          </p:nvSpPr>
          <p:spPr>
            <a:xfrm>
              <a:off x="2846154" y="3567177"/>
              <a:ext cx="269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I</a:t>
              </a:r>
            </a:p>
            <a:p>
              <a:pPr algn="ctr"/>
              <a:r>
                <a:rPr lang="fr-FR" sz="1200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43029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5"/>
          <p:cNvSpPr txBox="1">
            <a:spLocks/>
          </p:cNvSpPr>
          <p:nvPr/>
        </p:nvSpPr>
        <p:spPr>
          <a:xfrm>
            <a:off x="2063751" y="115889"/>
            <a:ext cx="10030883" cy="9366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/>
              <a:t>Résistance à LEN 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6A37D211-3428-496B-BAA1-FCD68AC20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66844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400" i="1" dirty="0"/>
              <a:t>VanderVeen L, CROI 2021, Abs. 128</a:t>
            </a:r>
          </a:p>
        </p:txBody>
      </p:sp>
      <p:graphicFrame>
        <p:nvGraphicFramePr>
          <p:cNvPr id="6" name="Tableau 3">
            <a:extLst>
              <a:ext uri="{FF2B5EF4-FFF2-40B4-BE49-F238E27FC236}">
                <a16:creationId xmlns:a16="http://schemas.microsoft.com/office/drawing/2014/main" id="{0FB46551-E99C-4406-B564-8C489A0C0F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628065"/>
              </p:ext>
            </p:extLst>
          </p:nvPr>
        </p:nvGraphicFramePr>
        <p:xfrm>
          <a:off x="847296" y="2227485"/>
          <a:ext cx="4835873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0945">
                  <a:extLst>
                    <a:ext uri="{9D8B030D-6E8A-4147-A177-3AD203B41FA5}">
                      <a16:colId xmlns:a16="http://schemas.microsoft.com/office/drawing/2014/main" val="960271444"/>
                    </a:ext>
                  </a:extLst>
                </a:gridCol>
                <a:gridCol w="1359557">
                  <a:extLst>
                    <a:ext uri="{9D8B030D-6E8A-4147-A177-3AD203B41FA5}">
                      <a16:colId xmlns:a16="http://schemas.microsoft.com/office/drawing/2014/main" val="182979636"/>
                    </a:ext>
                  </a:extLst>
                </a:gridCol>
                <a:gridCol w="1825371">
                  <a:extLst>
                    <a:ext uri="{9D8B030D-6E8A-4147-A177-3AD203B41FA5}">
                      <a16:colId xmlns:a16="http://schemas.microsoft.com/office/drawing/2014/main" val="21161654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800" noProof="0"/>
                        <a:t>HIV-1 Capsid</a:t>
                      </a:r>
                      <a:br>
                        <a:rPr lang="en-US" sz="1800" noProof="0"/>
                      </a:br>
                      <a:r>
                        <a:rPr lang="en-US" sz="1800" noProof="0"/>
                        <a:t>Sequence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/>
                        <a:t>LEN Fold-</a:t>
                      </a:r>
                      <a:br>
                        <a:rPr lang="en-US" sz="1800" noProof="0"/>
                      </a:br>
                      <a:r>
                        <a:rPr lang="en-US" sz="1800" noProof="0"/>
                        <a:t>Resistance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/>
                        <a:t>Replication</a:t>
                      </a:r>
                      <a:br>
                        <a:rPr lang="en-US" sz="1800" noProof="0" dirty="0"/>
                      </a:br>
                      <a:r>
                        <a:rPr lang="en-US" sz="1800" noProof="0" dirty="0"/>
                        <a:t>capacity, % WT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22595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800" b="1" dirty="0"/>
                        <a:t>T107N</a:t>
                      </a:r>
                      <a:endParaRPr lang="fr-F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3.8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3396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800" b="1" dirty="0"/>
                        <a:t>Q67H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4.8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58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20411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800" b="1" dirty="0"/>
                        <a:t>N74D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ND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3252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800" b="1" dirty="0"/>
                        <a:t>Q67H + N74S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181531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800" b="1" dirty="0"/>
                        <a:t>Q67H + T107N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ND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555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800" b="1" dirty="0"/>
                        <a:t>L56I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204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3.6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780016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800" b="1" dirty="0"/>
                        <a:t>Q67H + M66I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1,594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ND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64341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800" b="1" dirty="0"/>
                        <a:t>Q67H + N74D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&gt; 2,700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ND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360939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800" b="1" dirty="0"/>
                        <a:t>M66I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&gt; 2,700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2627998"/>
                  </a:ext>
                </a:extLst>
              </a:tr>
            </a:tbl>
          </a:graphicData>
        </a:graphic>
      </p:graphicFrame>
      <p:sp>
        <p:nvSpPr>
          <p:cNvPr id="7" name="Text Box 2">
            <a:extLst>
              <a:ext uri="{FF2B5EF4-FFF2-40B4-BE49-F238E27FC236}">
                <a16:creationId xmlns:a16="http://schemas.microsoft.com/office/drawing/2014/main" id="{EC4ACBD8-3408-4CC6-A904-E3CE572D9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4544" y="1763282"/>
            <a:ext cx="28729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a-DK" sz="20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PhenoSense Gag-Pro (SC)</a:t>
            </a:r>
            <a:endParaRPr lang="fr-FR" sz="2000" b="1" dirty="0">
              <a:solidFill>
                <a:srgbClr val="0070C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71F476FD-FFBF-40DE-8397-84B9CF907D89}"/>
              </a:ext>
            </a:extLst>
          </p:cNvPr>
          <p:cNvGrpSpPr/>
          <p:nvPr/>
        </p:nvGrpSpPr>
        <p:grpSpPr>
          <a:xfrm>
            <a:off x="6021911" y="1763282"/>
            <a:ext cx="5670807" cy="4619154"/>
            <a:chOff x="6021911" y="1763282"/>
            <a:chExt cx="5670807" cy="4619154"/>
          </a:xfrm>
        </p:grpSpPr>
        <p:sp>
          <p:nvSpPr>
            <p:cNvPr id="12" name="Line 5">
              <a:extLst>
                <a:ext uri="{FF2B5EF4-FFF2-40B4-BE49-F238E27FC236}">
                  <a16:creationId xmlns:a16="http://schemas.microsoft.com/office/drawing/2014/main" id="{BD682B97-1AE7-48C5-882F-A0644253A8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423235" y="5729199"/>
              <a:ext cx="0" cy="80963"/>
            </a:xfrm>
            <a:prstGeom prst="line">
              <a:avLst/>
            </a:pr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13" name="Line 6">
              <a:extLst>
                <a:ext uri="{FF2B5EF4-FFF2-40B4-BE49-F238E27FC236}">
                  <a16:creationId xmlns:a16="http://schemas.microsoft.com/office/drawing/2014/main" id="{6AF63F8A-4E38-4BC7-AB10-478998CDDE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647198" y="5729199"/>
              <a:ext cx="0" cy="80963"/>
            </a:xfrm>
            <a:prstGeom prst="line">
              <a:avLst/>
            </a:pr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5EA9886E-11D9-4D1B-9A2F-1CCA9DDE5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1610" y="5729199"/>
              <a:ext cx="4065588" cy="0"/>
            </a:xfrm>
            <a:custGeom>
              <a:avLst/>
              <a:gdLst>
                <a:gd name="T0" fmla="*/ 2561 w 2561"/>
                <a:gd name="T1" fmla="*/ 1790 w 2561"/>
                <a:gd name="T2" fmla="*/ 1019 w 2561"/>
                <a:gd name="T3" fmla="*/ 248 w 2561"/>
                <a:gd name="T4" fmla="*/ 0 w 25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561">
                  <a:moveTo>
                    <a:pt x="2561" y="0"/>
                  </a:moveTo>
                  <a:lnTo>
                    <a:pt x="1790" y="0"/>
                  </a:lnTo>
                  <a:lnTo>
                    <a:pt x="1019" y="0"/>
                  </a:lnTo>
                  <a:lnTo>
                    <a:pt x="248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15" name="Line 8">
              <a:extLst>
                <a:ext uri="{FF2B5EF4-FFF2-40B4-BE49-F238E27FC236}">
                  <a16:creationId xmlns:a16="http://schemas.microsoft.com/office/drawing/2014/main" id="{40B7B5FA-722B-4EBD-BD10-C0DE788119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67210" y="2406561"/>
              <a:ext cx="82550" cy="0"/>
            </a:xfrm>
            <a:prstGeom prst="line">
              <a:avLst/>
            </a:pr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47CB5DF8-22DB-4D7D-BB9A-C7A005CB09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67210" y="3236824"/>
              <a:ext cx="82550" cy="0"/>
            </a:xfrm>
            <a:prstGeom prst="line">
              <a:avLst/>
            </a:pr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8CCF030-76CC-4E49-9061-69EC95B05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9760" y="2406561"/>
              <a:ext cx="0" cy="3322638"/>
            </a:xfrm>
            <a:custGeom>
              <a:avLst/>
              <a:gdLst>
                <a:gd name="T0" fmla="*/ 2093 h 2093"/>
                <a:gd name="T1" fmla="*/ 1570 h 2093"/>
                <a:gd name="T2" fmla="*/ 1046 h 2093"/>
                <a:gd name="T3" fmla="*/ 523 h 2093"/>
                <a:gd name="T4" fmla="*/ 0 h 209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093">
                  <a:moveTo>
                    <a:pt x="0" y="2093"/>
                  </a:moveTo>
                  <a:lnTo>
                    <a:pt x="0" y="1570"/>
                  </a:lnTo>
                  <a:lnTo>
                    <a:pt x="0" y="1046"/>
                  </a:lnTo>
                  <a:lnTo>
                    <a:pt x="0" y="52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18" name="Line 11">
              <a:extLst>
                <a:ext uri="{FF2B5EF4-FFF2-40B4-BE49-F238E27FC236}">
                  <a16:creationId xmlns:a16="http://schemas.microsoft.com/office/drawing/2014/main" id="{5AB1A057-39D8-46AA-A77E-FB3B958246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67210" y="4898936"/>
              <a:ext cx="82550" cy="0"/>
            </a:xfrm>
            <a:prstGeom prst="line">
              <a:avLst/>
            </a:pr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19" name="Line 12">
              <a:extLst>
                <a:ext uri="{FF2B5EF4-FFF2-40B4-BE49-F238E27FC236}">
                  <a16:creationId xmlns:a16="http://schemas.microsoft.com/office/drawing/2014/main" id="{5038769F-2035-42A9-B94E-BE53D40772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67210" y="4067086"/>
              <a:ext cx="82550" cy="0"/>
            </a:xfrm>
            <a:prstGeom prst="line">
              <a:avLst/>
            </a:pr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20" name="Line 13">
              <a:extLst>
                <a:ext uri="{FF2B5EF4-FFF2-40B4-BE49-F238E27FC236}">
                  <a16:creationId xmlns:a16="http://schemas.microsoft.com/office/drawing/2014/main" id="{30F44434-8DFC-4BFF-B871-D1BC6321B5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49760" y="5729199"/>
              <a:ext cx="0" cy="80963"/>
            </a:xfrm>
            <a:prstGeom prst="line">
              <a:avLst/>
            </a:pr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21" name="Line 14">
              <a:extLst>
                <a:ext uri="{FF2B5EF4-FFF2-40B4-BE49-F238E27FC236}">
                  <a16:creationId xmlns:a16="http://schemas.microsoft.com/office/drawing/2014/main" id="{ACC900CD-2925-4177-B207-A534AB2210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67210" y="5729199"/>
              <a:ext cx="82550" cy="0"/>
            </a:xfrm>
            <a:prstGeom prst="line">
              <a:avLst/>
            </a:pr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22" name="Line 15">
              <a:extLst>
                <a:ext uri="{FF2B5EF4-FFF2-40B4-BE49-F238E27FC236}">
                  <a16:creationId xmlns:a16="http://schemas.microsoft.com/office/drawing/2014/main" id="{4E495DDE-BBAB-4BD1-9970-CC72FE67F8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75310" y="5729199"/>
              <a:ext cx="0" cy="80963"/>
            </a:xfrm>
            <a:prstGeom prst="line">
              <a:avLst/>
            </a:pr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8411C0FD-2AFD-4169-A778-DE47CFA846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99273" y="5729199"/>
              <a:ext cx="0" cy="80963"/>
            </a:xfrm>
            <a:prstGeom prst="line">
              <a:avLst/>
            </a:pr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24" name="Line 17">
              <a:extLst>
                <a:ext uri="{FF2B5EF4-FFF2-40B4-BE49-F238E27FC236}">
                  <a16:creationId xmlns:a16="http://schemas.microsoft.com/office/drawing/2014/main" id="{26E12389-C977-423A-9036-9A5976E96E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9760" y="5729199"/>
              <a:ext cx="831850" cy="0"/>
            </a:xfrm>
            <a:prstGeom prst="line">
              <a:avLst/>
            </a:prstGeom>
            <a:noFill/>
            <a:ln w="142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25" name="Rectangle 18">
              <a:extLst>
                <a:ext uri="{FF2B5EF4-FFF2-40B4-BE49-F238E27FC236}">
                  <a16:creationId xmlns:a16="http://schemas.microsoft.com/office/drawing/2014/main" id="{D46E60BF-918B-439F-8A11-8D8A1581E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2552" y="2287181"/>
              <a:ext cx="10419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>
                  <a:ln>
                    <a:noFill/>
                  </a:ln>
                  <a:effectLst/>
                  <a:latin typeface="+mj-lt"/>
                </a:rPr>
                <a:t>4</a:t>
              </a:r>
            </a:p>
          </p:txBody>
        </p:sp>
        <p:sp>
          <p:nvSpPr>
            <p:cNvPr id="26" name="Rectangle 19">
              <a:extLst>
                <a:ext uri="{FF2B5EF4-FFF2-40B4-BE49-F238E27FC236}">
                  <a16:creationId xmlns:a16="http://schemas.microsoft.com/office/drawing/2014/main" id="{8E004AB0-4C53-4F2C-8649-09544008E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2552" y="3117444"/>
              <a:ext cx="10419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>
                  <a:ln>
                    <a:noFill/>
                  </a:ln>
                  <a:effectLst/>
                  <a:latin typeface="+mj-lt"/>
                </a:rPr>
                <a:t>3</a:t>
              </a:r>
            </a:p>
          </p:txBody>
        </p:sp>
        <p:sp>
          <p:nvSpPr>
            <p:cNvPr id="27" name="Rectangle 20">
              <a:extLst>
                <a:ext uri="{FF2B5EF4-FFF2-40B4-BE49-F238E27FC236}">
                  <a16:creationId xmlns:a16="http://schemas.microsoft.com/office/drawing/2014/main" id="{F470BBB9-C94A-45FA-BB4F-F52C2B168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2552" y="3947706"/>
              <a:ext cx="10419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>
                  <a:ln>
                    <a:noFill/>
                  </a:ln>
                  <a:effectLst/>
                  <a:latin typeface="+mj-lt"/>
                </a:rPr>
                <a:t>2</a:t>
              </a:r>
            </a:p>
          </p:txBody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5CC27F01-6D41-4CFE-9325-3E4B189F1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2552" y="4777969"/>
              <a:ext cx="10419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>
                  <a:ln>
                    <a:noFill/>
                  </a:ln>
                  <a:effectLst/>
                  <a:latin typeface="+mj-lt"/>
                </a:rPr>
                <a:t>1</a:t>
              </a:r>
            </a:p>
          </p:txBody>
        </p:sp>
        <p:sp>
          <p:nvSpPr>
            <p:cNvPr id="29" name="Rectangle 22">
              <a:extLst>
                <a:ext uri="{FF2B5EF4-FFF2-40B4-BE49-F238E27FC236}">
                  <a16:creationId xmlns:a16="http://schemas.microsoft.com/office/drawing/2014/main" id="{45670958-CC02-4673-A7EE-0FA8A809A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0964" y="5609819"/>
              <a:ext cx="10419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>
                  <a:ln>
                    <a:noFill/>
                  </a:ln>
                  <a:effectLst/>
                  <a:latin typeface="+mj-lt"/>
                </a:rPr>
                <a:t>0</a:t>
              </a:r>
            </a:p>
          </p:txBody>
        </p: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278DED50-99FE-42BB-AA71-2B79EA6B0D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2672" y="5822861"/>
              <a:ext cx="10419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>
                  <a:ln>
                    <a:noFill/>
                  </a:ln>
                  <a:effectLst/>
                  <a:latin typeface="+mj-lt"/>
                </a:rPr>
                <a:t>0</a:t>
              </a:r>
            </a:p>
          </p:txBody>
        </p:sp>
        <p:sp>
          <p:nvSpPr>
            <p:cNvPr id="31" name="Rectangle 24">
              <a:extLst>
                <a:ext uri="{FF2B5EF4-FFF2-40B4-BE49-F238E27FC236}">
                  <a16:creationId xmlns:a16="http://schemas.microsoft.com/office/drawing/2014/main" id="{A1450809-5C4B-4910-8C58-449179B32C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88522" y="5822861"/>
              <a:ext cx="10419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4</a:t>
              </a:r>
            </a:p>
          </p:txBody>
        </p:sp>
        <p:sp>
          <p:nvSpPr>
            <p:cNvPr id="32" name="Rectangle 25">
              <a:extLst>
                <a:ext uri="{FF2B5EF4-FFF2-40B4-BE49-F238E27FC236}">
                  <a16:creationId xmlns:a16="http://schemas.microsoft.com/office/drawing/2014/main" id="{92B38048-D190-4B63-ADCA-1EA7377CE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64560" y="5822861"/>
              <a:ext cx="10419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>
                  <a:ln>
                    <a:noFill/>
                  </a:ln>
                  <a:effectLst/>
                  <a:latin typeface="+mj-lt"/>
                </a:rPr>
                <a:t>3</a:t>
              </a:r>
            </a:p>
          </p:txBody>
        </p:sp>
        <p:sp>
          <p:nvSpPr>
            <p:cNvPr id="33" name="Rectangle 26">
              <a:extLst>
                <a:ext uri="{FF2B5EF4-FFF2-40B4-BE49-F238E27FC236}">
                  <a16:creationId xmlns:a16="http://schemas.microsoft.com/office/drawing/2014/main" id="{1065CAEF-634D-49A5-B1F8-C2C1AD3B8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0597" y="5822861"/>
              <a:ext cx="10419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>
                  <a:ln>
                    <a:noFill/>
                  </a:ln>
                  <a:effectLst/>
                  <a:latin typeface="+mj-lt"/>
                </a:rPr>
                <a:t>2</a:t>
              </a:r>
            </a:p>
          </p:txBody>
        </p:sp>
        <p:sp>
          <p:nvSpPr>
            <p:cNvPr id="34" name="Rectangle 27">
              <a:extLst>
                <a:ext uri="{FF2B5EF4-FFF2-40B4-BE49-F238E27FC236}">
                  <a16:creationId xmlns:a16="http://schemas.microsoft.com/office/drawing/2014/main" id="{0069A7E6-F1E3-442A-A165-7FD29367A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6635" y="5822861"/>
              <a:ext cx="10419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>
                  <a:ln>
                    <a:noFill/>
                  </a:ln>
                  <a:effectLst/>
                  <a:latin typeface="+mj-lt"/>
                </a:rPr>
                <a:t>1</a:t>
              </a:r>
            </a:p>
          </p:txBody>
        </p:sp>
        <p:sp>
          <p:nvSpPr>
            <p:cNvPr id="35" name="Line 28">
              <a:extLst>
                <a:ext uri="{FF2B5EF4-FFF2-40B4-BE49-F238E27FC236}">
                  <a16:creationId xmlns:a16="http://schemas.microsoft.com/office/drawing/2014/main" id="{A6927058-D694-4E72-BBCB-5AEC23E6E2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24385" y="2747874"/>
              <a:ext cx="4079875" cy="2981325"/>
            </a:xfrm>
            <a:prstGeom prst="line">
              <a:avLst/>
            </a:prstGeom>
            <a:noFill/>
            <a:ln w="14288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10B9F037-410C-4515-A4D4-C37E12738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8310" y="2789149"/>
              <a:ext cx="165100" cy="165100"/>
            </a:xfrm>
            <a:custGeom>
              <a:avLst/>
              <a:gdLst>
                <a:gd name="T0" fmla="*/ 92 w 104"/>
                <a:gd name="T1" fmla="*/ 85 h 104"/>
                <a:gd name="T2" fmla="*/ 94 w 104"/>
                <a:gd name="T3" fmla="*/ 82 h 104"/>
                <a:gd name="T4" fmla="*/ 98 w 104"/>
                <a:gd name="T5" fmla="*/ 76 h 104"/>
                <a:gd name="T6" fmla="*/ 100 w 104"/>
                <a:gd name="T7" fmla="*/ 72 h 104"/>
                <a:gd name="T8" fmla="*/ 103 w 104"/>
                <a:gd name="T9" fmla="*/ 63 h 104"/>
                <a:gd name="T10" fmla="*/ 104 w 104"/>
                <a:gd name="T11" fmla="*/ 55 h 104"/>
                <a:gd name="T12" fmla="*/ 104 w 104"/>
                <a:gd name="T13" fmla="*/ 52 h 104"/>
                <a:gd name="T14" fmla="*/ 103 w 104"/>
                <a:gd name="T15" fmla="*/ 42 h 104"/>
                <a:gd name="T16" fmla="*/ 100 w 104"/>
                <a:gd name="T17" fmla="*/ 32 h 104"/>
                <a:gd name="T18" fmla="*/ 95 w 104"/>
                <a:gd name="T19" fmla="*/ 23 h 104"/>
                <a:gd name="T20" fmla="*/ 88 w 104"/>
                <a:gd name="T21" fmla="*/ 15 h 104"/>
                <a:gd name="T22" fmla="*/ 80 w 104"/>
                <a:gd name="T23" fmla="*/ 9 h 104"/>
                <a:gd name="T24" fmla="*/ 72 w 104"/>
                <a:gd name="T25" fmla="*/ 4 h 104"/>
                <a:gd name="T26" fmla="*/ 62 w 104"/>
                <a:gd name="T27" fmla="*/ 1 h 104"/>
                <a:gd name="T28" fmla="*/ 52 w 104"/>
                <a:gd name="T29" fmla="*/ 0 h 104"/>
                <a:gd name="T30" fmla="*/ 32 w 104"/>
                <a:gd name="T31" fmla="*/ 4 h 104"/>
                <a:gd name="T32" fmla="*/ 23 w 104"/>
                <a:gd name="T33" fmla="*/ 9 h 104"/>
                <a:gd name="T34" fmla="*/ 15 w 104"/>
                <a:gd name="T35" fmla="*/ 15 h 104"/>
                <a:gd name="T36" fmla="*/ 5 w 104"/>
                <a:gd name="T37" fmla="*/ 28 h 104"/>
                <a:gd name="T38" fmla="*/ 0 w 104"/>
                <a:gd name="T39" fmla="*/ 42 h 104"/>
                <a:gd name="T40" fmla="*/ 0 w 104"/>
                <a:gd name="T41" fmla="*/ 57 h 104"/>
                <a:gd name="T42" fmla="*/ 1 w 104"/>
                <a:gd name="T43" fmla="*/ 67 h 104"/>
                <a:gd name="T44" fmla="*/ 5 w 104"/>
                <a:gd name="T45" fmla="*/ 76 h 104"/>
                <a:gd name="T46" fmla="*/ 11 w 104"/>
                <a:gd name="T47" fmla="*/ 85 h 104"/>
                <a:gd name="T48" fmla="*/ 19 w 104"/>
                <a:gd name="T49" fmla="*/ 92 h 104"/>
                <a:gd name="T50" fmla="*/ 27 w 104"/>
                <a:gd name="T51" fmla="*/ 98 h 104"/>
                <a:gd name="T52" fmla="*/ 36 w 104"/>
                <a:gd name="T53" fmla="*/ 102 h 104"/>
                <a:gd name="T54" fmla="*/ 46 w 104"/>
                <a:gd name="T55" fmla="*/ 104 h 104"/>
                <a:gd name="T56" fmla="*/ 53 w 104"/>
                <a:gd name="T57" fmla="*/ 104 h 104"/>
                <a:gd name="T58" fmla="*/ 57 w 104"/>
                <a:gd name="T59" fmla="*/ 104 h 104"/>
                <a:gd name="T60" fmla="*/ 67 w 104"/>
                <a:gd name="T61" fmla="*/ 102 h 104"/>
                <a:gd name="T62" fmla="*/ 76 w 104"/>
                <a:gd name="T63" fmla="*/ 98 h 104"/>
                <a:gd name="T64" fmla="*/ 84 w 104"/>
                <a:gd name="T65" fmla="*/ 9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4" h="104">
                  <a:moveTo>
                    <a:pt x="88" y="89"/>
                  </a:moveTo>
                  <a:lnTo>
                    <a:pt x="92" y="85"/>
                  </a:lnTo>
                  <a:lnTo>
                    <a:pt x="93" y="83"/>
                  </a:lnTo>
                  <a:lnTo>
                    <a:pt x="94" y="82"/>
                  </a:lnTo>
                  <a:lnTo>
                    <a:pt x="95" y="81"/>
                  </a:lnTo>
                  <a:lnTo>
                    <a:pt x="98" y="76"/>
                  </a:lnTo>
                  <a:lnTo>
                    <a:pt x="99" y="74"/>
                  </a:lnTo>
                  <a:lnTo>
                    <a:pt x="100" y="72"/>
                  </a:lnTo>
                  <a:lnTo>
                    <a:pt x="102" y="67"/>
                  </a:lnTo>
                  <a:lnTo>
                    <a:pt x="103" y="63"/>
                  </a:lnTo>
                  <a:lnTo>
                    <a:pt x="104" y="57"/>
                  </a:lnTo>
                  <a:lnTo>
                    <a:pt x="104" y="55"/>
                  </a:lnTo>
                  <a:lnTo>
                    <a:pt x="104" y="53"/>
                  </a:lnTo>
                  <a:lnTo>
                    <a:pt x="104" y="52"/>
                  </a:lnTo>
                  <a:lnTo>
                    <a:pt x="104" y="47"/>
                  </a:lnTo>
                  <a:lnTo>
                    <a:pt x="103" y="42"/>
                  </a:lnTo>
                  <a:lnTo>
                    <a:pt x="102" y="37"/>
                  </a:lnTo>
                  <a:lnTo>
                    <a:pt x="100" y="32"/>
                  </a:lnTo>
                  <a:lnTo>
                    <a:pt x="98" y="28"/>
                  </a:lnTo>
                  <a:lnTo>
                    <a:pt x="95" y="23"/>
                  </a:lnTo>
                  <a:lnTo>
                    <a:pt x="92" y="19"/>
                  </a:lnTo>
                  <a:lnTo>
                    <a:pt x="88" y="15"/>
                  </a:lnTo>
                  <a:lnTo>
                    <a:pt x="84" y="12"/>
                  </a:lnTo>
                  <a:lnTo>
                    <a:pt x="80" y="9"/>
                  </a:lnTo>
                  <a:lnTo>
                    <a:pt x="76" y="6"/>
                  </a:lnTo>
                  <a:lnTo>
                    <a:pt x="72" y="4"/>
                  </a:lnTo>
                  <a:lnTo>
                    <a:pt x="67" y="2"/>
                  </a:lnTo>
                  <a:lnTo>
                    <a:pt x="62" y="1"/>
                  </a:lnTo>
                  <a:lnTo>
                    <a:pt x="57" y="0"/>
                  </a:lnTo>
                  <a:lnTo>
                    <a:pt x="52" y="0"/>
                  </a:lnTo>
                  <a:lnTo>
                    <a:pt x="41" y="1"/>
                  </a:lnTo>
                  <a:lnTo>
                    <a:pt x="32" y="4"/>
                  </a:lnTo>
                  <a:lnTo>
                    <a:pt x="27" y="6"/>
                  </a:lnTo>
                  <a:lnTo>
                    <a:pt x="23" y="9"/>
                  </a:lnTo>
                  <a:lnTo>
                    <a:pt x="19" y="12"/>
                  </a:lnTo>
                  <a:lnTo>
                    <a:pt x="15" y="15"/>
                  </a:lnTo>
                  <a:lnTo>
                    <a:pt x="8" y="23"/>
                  </a:lnTo>
                  <a:lnTo>
                    <a:pt x="5" y="28"/>
                  </a:lnTo>
                  <a:lnTo>
                    <a:pt x="3" y="32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1" y="67"/>
                  </a:lnTo>
                  <a:lnTo>
                    <a:pt x="3" y="72"/>
                  </a:lnTo>
                  <a:lnTo>
                    <a:pt x="5" y="76"/>
                  </a:lnTo>
                  <a:lnTo>
                    <a:pt x="8" y="81"/>
                  </a:lnTo>
                  <a:lnTo>
                    <a:pt x="11" y="85"/>
                  </a:lnTo>
                  <a:lnTo>
                    <a:pt x="15" y="89"/>
                  </a:lnTo>
                  <a:lnTo>
                    <a:pt x="19" y="92"/>
                  </a:lnTo>
                  <a:lnTo>
                    <a:pt x="23" y="96"/>
                  </a:lnTo>
                  <a:lnTo>
                    <a:pt x="27" y="98"/>
                  </a:lnTo>
                  <a:lnTo>
                    <a:pt x="32" y="101"/>
                  </a:lnTo>
                  <a:lnTo>
                    <a:pt x="36" y="102"/>
                  </a:lnTo>
                  <a:lnTo>
                    <a:pt x="41" y="103"/>
                  </a:lnTo>
                  <a:lnTo>
                    <a:pt x="46" y="104"/>
                  </a:lnTo>
                  <a:lnTo>
                    <a:pt x="52" y="104"/>
                  </a:lnTo>
                  <a:lnTo>
                    <a:pt x="53" y="104"/>
                  </a:lnTo>
                  <a:lnTo>
                    <a:pt x="54" y="104"/>
                  </a:lnTo>
                  <a:lnTo>
                    <a:pt x="57" y="104"/>
                  </a:lnTo>
                  <a:lnTo>
                    <a:pt x="62" y="103"/>
                  </a:lnTo>
                  <a:lnTo>
                    <a:pt x="67" y="102"/>
                  </a:lnTo>
                  <a:lnTo>
                    <a:pt x="72" y="101"/>
                  </a:lnTo>
                  <a:lnTo>
                    <a:pt x="76" y="98"/>
                  </a:lnTo>
                  <a:lnTo>
                    <a:pt x="80" y="96"/>
                  </a:lnTo>
                  <a:lnTo>
                    <a:pt x="84" y="92"/>
                  </a:lnTo>
                  <a:lnTo>
                    <a:pt x="88" y="89"/>
                  </a:ln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C97C22C2-52D3-49FB-9603-83B587144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8310" y="2789149"/>
              <a:ext cx="165100" cy="165100"/>
            </a:xfrm>
            <a:custGeom>
              <a:avLst/>
              <a:gdLst>
                <a:gd name="T0" fmla="*/ 104 w 104"/>
                <a:gd name="T1" fmla="*/ 47 h 104"/>
                <a:gd name="T2" fmla="*/ 102 w 104"/>
                <a:gd name="T3" fmla="*/ 37 h 104"/>
                <a:gd name="T4" fmla="*/ 98 w 104"/>
                <a:gd name="T5" fmla="*/ 28 h 104"/>
                <a:gd name="T6" fmla="*/ 92 w 104"/>
                <a:gd name="T7" fmla="*/ 19 h 104"/>
                <a:gd name="T8" fmla="*/ 84 w 104"/>
                <a:gd name="T9" fmla="*/ 12 h 104"/>
                <a:gd name="T10" fmla="*/ 76 w 104"/>
                <a:gd name="T11" fmla="*/ 6 h 104"/>
                <a:gd name="T12" fmla="*/ 67 w 104"/>
                <a:gd name="T13" fmla="*/ 2 h 104"/>
                <a:gd name="T14" fmla="*/ 57 w 104"/>
                <a:gd name="T15" fmla="*/ 0 h 104"/>
                <a:gd name="T16" fmla="*/ 41 w 104"/>
                <a:gd name="T17" fmla="*/ 1 h 104"/>
                <a:gd name="T18" fmla="*/ 27 w 104"/>
                <a:gd name="T19" fmla="*/ 6 h 104"/>
                <a:gd name="T20" fmla="*/ 19 w 104"/>
                <a:gd name="T21" fmla="*/ 12 h 104"/>
                <a:gd name="T22" fmla="*/ 8 w 104"/>
                <a:gd name="T23" fmla="*/ 23 h 104"/>
                <a:gd name="T24" fmla="*/ 3 w 104"/>
                <a:gd name="T25" fmla="*/ 32 h 104"/>
                <a:gd name="T26" fmla="*/ 0 w 104"/>
                <a:gd name="T27" fmla="*/ 52 h 104"/>
                <a:gd name="T28" fmla="*/ 0 w 104"/>
                <a:gd name="T29" fmla="*/ 63 h 104"/>
                <a:gd name="T30" fmla="*/ 3 w 104"/>
                <a:gd name="T31" fmla="*/ 72 h 104"/>
                <a:gd name="T32" fmla="*/ 8 w 104"/>
                <a:gd name="T33" fmla="*/ 81 h 104"/>
                <a:gd name="T34" fmla="*/ 15 w 104"/>
                <a:gd name="T35" fmla="*/ 89 h 104"/>
                <a:gd name="T36" fmla="*/ 23 w 104"/>
                <a:gd name="T37" fmla="*/ 96 h 104"/>
                <a:gd name="T38" fmla="*/ 32 w 104"/>
                <a:gd name="T39" fmla="*/ 101 h 104"/>
                <a:gd name="T40" fmla="*/ 41 w 104"/>
                <a:gd name="T41" fmla="*/ 103 h 104"/>
                <a:gd name="T42" fmla="*/ 52 w 104"/>
                <a:gd name="T43" fmla="*/ 104 h 104"/>
                <a:gd name="T44" fmla="*/ 54 w 104"/>
                <a:gd name="T45" fmla="*/ 104 h 104"/>
                <a:gd name="T46" fmla="*/ 62 w 104"/>
                <a:gd name="T47" fmla="*/ 103 h 104"/>
                <a:gd name="T48" fmla="*/ 72 w 104"/>
                <a:gd name="T49" fmla="*/ 101 h 104"/>
                <a:gd name="T50" fmla="*/ 80 w 104"/>
                <a:gd name="T51" fmla="*/ 96 h 104"/>
                <a:gd name="T52" fmla="*/ 88 w 104"/>
                <a:gd name="T53" fmla="*/ 89 h 104"/>
                <a:gd name="T54" fmla="*/ 93 w 104"/>
                <a:gd name="T55" fmla="*/ 83 h 104"/>
                <a:gd name="T56" fmla="*/ 95 w 104"/>
                <a:gd name="T57" fmla="*/ 81 h 104"/>
                <a:gd name="T58" fmla="*/ 99 w 104"/>
                <a:gd name="T59" fmla="*/ 74 h 104"/>
                <a:gd name="T60" fmla="*/ 102 w 104"/>
                <a:gd name="T61" fmla="*/ 67 h 104"/>
                <a:gd name="T62" fmla="*/ 104 w 104"/>
                <a:gd name="T63" fmla="*/ 57 h 104"/>
                <a:gd name="T64" fmla="*/ 104 w 104"/>
                <a:gd name="T65" fmla="*/ 5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4" h="104">
                  <a:moveTo>
                    <a:pt x="104" y="52"/>
                  </a:moveTo>
                  <a:lnTo>
                    <a:pt x="104" y="47"/>
                  </a:lnTo>
                  <a:lnTo>
                    <a:pt x="103" y="42"/>
                  </a:lnTo>
                  <a:lnTo>
                    <a:pt x="102" y="37"/>
                  </a:lnTo>
                  <a:lnTo>
                    <a:pt x="100" y="32"/>
                  </a:lnTo>
                  <a:lnTo>
                    <a:pt x="98" y="28"/>
                  </a:lnTo>
                  <a:lnTo>
                    <a:pt x="95" y="23"/>
                  </a:lnTo>
                  <a:lnTo>
                    <a:pt x="92" y="19"/>
                  </a:lnTo>
                  <a:lnTo>
                    <a:pt x="88" y="15"/>
                  </a:lnTo>
                  <a:lnTo>
                    <a:pt x="84" y="12"/>
                  </a:lnTo>
                  <a:lnTo>
                    <a:pt x="80" y="9"/>
                  </a:lnTo>
                  <a:lnTo>
                    <a:pt x="76" y="6"/>
                  </a:lnTo>
                  <a:lnTo>
                    <a:pt x="72" y="4"/>
                  </a:lnTo>
                  <a:lnTo>
                    <a:pt x="67" y="2"/>
                  </a:lnTo>
                  <a:lnTo>
                    <a:pt x="62" y="1"/>
                  </a:lnTo>
                  <a:lnTo>
                    <a:pt x="57" y="0"/>
                  </a:lnTo>
                  <a:lnTo>
                    <a:pt x="52" y="0"/>
                  </a:lnTo>
                  <a:lnTo>
                    <a:pt x="41" y="1"/>
                  </a:lnTo>
                  <a:lnTo>
                    <a:pt x="32" y="4"/>
                  </a:lnTo>
                  <a:lnTo>
                    <a:pt x="27" y="6"/>
                  </a:lnTo>
                  <a:lnTo>
                    <a:pt x="23" y="9"/>
                  </a:lnTo>
                  <a:lnTo>
                    <a:pt x="19" y="12"/>
                  </a:lnTo>
                  <a:lnTo>
                    <a:pt x="15" y="15"/>
                  </a:lnTo>
                  <a:lnTo>
                    <a:pt x="8" y="23"/>
                  </a:lnTo>
                  <a:lnTo>
                    <a:pt x="5" y="28"/>
                  </a:lnTo>
                  <a:lnTo>
                    <a:pt x="3" y="32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1" y="67"/>
                  </a:lnTo>
                  <a:lnTo>
                    <a:pt x="3" y="72"/>
                  </a:lnTo>
                  <a:lnTo>
                    <a:pt x="5" y="76"/>
                  </a:lnTo>
                  <a:lnTo>
                    <a:pt x="8" y="81"/>
                  </a:lnTo>
                  <a:lnTo>
                    <a:pt x="11" y="85"/>
                  </a:lnTo>
                  <a:lnTo>
                    <a:pt x="15" y="89"/>
                  </a:lnTo>
                  <a:lnTo>
                    <a:pt x="19" y="92"/>
                  </a:lnTo>
                  <a:lnTo>
                    <a:pt x="23" y="96"/>
                  </a:lnTo>
                  <a:lnTo>
                    <a:pt x="27" y="98"/>
                  </a:lnTo>
                  <a:lnTo>
                    <a:pt x="32" y="101"/>
                  </a:lnTo>
                  <a:lnTo>
                    <a:pt x="36" y="102"/>
                  </a:lnTo>
                  <a:lnTo>
                    <a:pt x="41" y="103"/>
                  </a:lnTo>
                  <a:lnTo>
                    <a:pt x="46" y="104"/>
                  </a:lnTo>
                  <a:lnTo>
                    <a:pt x="52" y="104"/>
                  </a:lnTo>
                  <a:lnTo>
                    <a:pt x="53" y="104"/>
                  </a:lnTo>
                  <a:lnTo>
                    <a:pt x="54" y="104"/>
                  </a:lnTo>
                  <a:lnTo>
                    <a:pt x="57" y="104"/>
                  </a:lnTo>
                  <a:lnTo>
                    <a:pt x="62" y="103"/>
                  </a:lnTo>
                  <a:lnTo>
                    <a:pt x="67" y="102"/>
                  </a:lnTo>
                  <a:lnTo>
                    <a:pt x="72" y="101"/>
                  </a:lnTo>
                  <a:lnTo>
                    <a:pt x="76" y="98"/>
                  </a:lnTo>
                  <a:lnTo>
                    <a:pt x="80" y="96"/>
                  </a:lnTo>
                  <a:lnTo>
                    <a:pt x="84" y="92"/>
                  </a:lnTo>
                  <a:lnTo>
                    <a:pt x="88" y="89"/>
                  </a:lnTo>
                  <a:lnTo>
                    <a:pt x="92" y="85"/>
                  </a:lnTo>
                  <a:lnTo>
                    <a:pt x="93" y="83"/>
                  </a:lnTo>
                  <a:lnTo>
                    <a:pt x="94" y="82"/>
                  </a:lnTo>
                  <a:lnTo>
                    <a:pt x="95" y="81"/>
                  </a:lnTo>
                  <a:lnTo>
                    <a:pt x="98" y="76"/>
                  </a:lnTo>
                  <a:lnTo>
                    <a:pt x="99" y="74"/>
                  </a:lnTo>
                  <a:lnTo>
                    <a:pt x="100" y="72"/>
                  </a:lnTo>
                  <a:lnTo>
                    <a:pt x="102" y="67"/>
                  </a:lnTo>
                  <a:lnTo>
                    <a:pt x="103" y="63"/>
                  </a:lnTo>
                  <a:lnTo>
                    <a:pt x="104" y="57"/>
                  </a:lnTo>
                  <a:lnTo>
                    <a:pt x="104" y="55"/>
                  </a:lnTo>
                  <a:lnTo>
                    <a:pt x="104" y="53"/>
                  </a:lnTo>
                  <a:lnTo>
                    <a:pt x="104" y="52"/>
                  </a:lnTo>
                </a:path>
              </a:pathLst>
            </a:custGeom>
            <a:noFill/>
            <a:ln w="14288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864D3FFC-2B6D-460F-BAC1-8F348E4D0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1398" y="2793911"/>
              <a:ext cx="165100" cy="165100"/>
            </a:xfrm>
            <a:custGeom>
              <a:avLst/>
              <a:gdLst>
                <a:gd name="T0" fmla="*/ 92 w 104"/>
                <a:gd name="T1" fmla="*/ 84 h 104"/>
                <a:gd name="T2" fmla="*/ 94 w 104"/>
                <a:gd name="T3" fmla="*/ 81 h 104"/>
                <a:gd name="T4" fmla="*/ 98 w 104"/>
                <a:gd name="T5" fmla="*/ 76 h 104"/>
                <a:gd name="T6" fmla="*/ 100 w 104"/>
                <a:gd name="T7" fmla="*/ 71 h 104"/>
                <a:gd name="T8" fmla="*/ 103 w 104"/>
                <a:gd name="T9" fmla="*/ 62 h 104"/>
                <a:gd name="T10" fmla="*/ 104 w 104"/>
                <a:gd name="T11" fmla="*/ 54 h 104"/>
                <a:gd name="T12" fmla="*/ 104 w 104"/>
                <a:gd name="T13" fmla="*/ 52 h 104"/>
                <a:gd name="T14" fmla="*/ 103 w 104"/>
                <a:gd name="T15" fmla="*/ 41 h 104"/>
                <a:gd name="T16" fmla="*/ 100 w 104"/>
                <a:gd name="T17" fmla="*/ 32 h 104"/>
                <a:gd name="T18" fmla="*/ 95 w 104"/>
                <a:gd name="T19" fmla="*/ 23 h 104"/>
                <a:gd name="T20" fmla="*/ 89 w 104"/>
                <a:gd name="T21" fmla="*/ 15 h 104"/>
                <a:gd name="T22" fmla="*/ 80 w 104"/>
                <a:gd name="T23" fmla="*/ 8 h 104"/>
                <a:gd name="T24" fmla="*/ 72 w 104"/>
                <a:gd name="T25" fmla="*/ 3 h 104"/>
                <a:gd name="T26" fmla="*/ 62 w 104"/>
                <a:gd name="T27" fmla="*/ 1 h 104"/>
                <a:gd name="T28" fmla="*/ 52 w 104"/>
                <a:gd name="T29" fmla="*/ 0 h 104"/>
                <a:gd name="T30" fmla="*/ 32 w 104"/>
                <a:gd name="T31" fmla="*/ 3 h 104"/>
                <a:gd name="T32" fmla="*/ 23 w 104"/>
                <a:gd name="T33" fmla="*/ 8 h 104"/>
                <a:gd name="T34" fmla="*/ 15 w 104"/>
                <a:gd name="T35" fmla="*/ 15 h 104"/>
                <a:gd name="T36" fmla="*/ 5 w 104"/>
                <a:gd name="T37" fmla="*/ 27 h 104"/>
                <a:gd name="T38" fmla="*/ 0 w 104"/>
                <a:gd name="T39" fmla="*/ 41 h 104"/>
                <a:gd name="T40" fmla="*/ 0 w 104"/>
                <a:gd name="T41" fmla="*/ 57 h 104"/>
                <a:gd name="T42" fmla="*/ 2 w 104"/>
                <a:gd name="T43" fmla="*/ 66 h 104"/>
                <a:gd name="T44" fmla="*/ 5 w 104"/>
                <a:gd name="T45" fmla="*/ 76 h 104"/>
                <a:gd name="T46" fmla="*/ 11 w 104"/>
                <a:gd name="T47" fmla="*/ 84 h 104"/>
                <a:gd name="T48" fmla="*/ 19 w 104"/>
                <a:gd name="T49" fmla="*/ 92 h 104"/>
                <a:gd name="T50" fmla="*/ 27 w 104"/>
                <a:gd name="T51" fmla="*/ 98 h 104"/>
                <a:gd name="T52" fmla="*/ 37 w 104"/>
                <a:gd name="T53" fmla="*/ 101 h 104"/>
                <a:gd name="T54" fmla="*/ 47 w 104"/>
                <a:gd name="T55" fmla="*/ 103 h 104"/>
                <a:gd name="T56" fmla="*/ 53 w 104"/>
                <a:gd name="T57" fmla="*/ 103 h 104"/>
                <a:gd name="T58" fmla="*/ 57 w 104"/>
                <a:gd name="T59" fmla="*/ 103 h 104"/>
                <a:gd name="T60" fmla="*/ 67 w 104"/>
                <a:gd name="T61" fmla="*/ 101 h 104"/>
                <a:gd name="T62" fmla="*/ 76 w 104"/>
                <a:gd name="T63" fmla="*/ 98 h 104"/>
                <a:gd name="T64" fmla="*/ 84 w 104"/>
                <a:gd name="T65" fmla="*/ 9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4" h="104">
                  <a:moveTo>
                    <a:pt x="89" y="88"/>
                  </a:moveTo>
                  <a:lnTo>
                    <a:pt x="92" y="84"/>
                  </a:lnTo>
                  <a:lnTo>
                    <a:pt x="94" y="82"/>
                  </a:lnTo>
                  <a:lnTo>
                    <a:pt x="94" y="81"/>
                  </a:lnTo>
                  <a:lnTo>
                    <a:pt x="95" y="80"/>
                  </a:lnTo>
                  <a:lnTo>
                    <a:pt x="98" y="76"/>
                  </a:lnTo>
                  <a:lnTo>
                    <a:pt x="99" y="73"/>
                  </a:lnTo>
                  <a:lnTo>
                    <a:pt x="100" y="71"/>
                  </a:lnTo>
                  <a:lnTo>
                    <a:pt x="102" y="66"/>
                  </a:lnTo>
                  <a:lnTo>
                    <a:pt x="103" y="62"/>
                  </a:lnTo>
                  <a:lnTo>
                    <a:pt x="104" y="57"/>
                  </a:lnTo>
                  <a:lnTo>
                    <a:pt x="104" y="54"/>
                  </a:lnTo>
                  <a:lnTo>
                    <a:pt x="104" y="53"/>
                  </a:lnTo>
                  <a:lnTo>
                    <a:pt x="104" y="52"/>
                  </a:lnTo>
                  <a:lnTo>
                    <a:pt x="104" y="46"/>
                  </a:lnTo>
                  <a:lnTo>
                    <a:pt x="103" y="41"/>
                  </a:lnTo>
                  <a:lnTo>
                    <a:pt x="102" y="36"/>
                  </a:lnTo>
                  <a:lnTo>
                    <a:pt x="100" y="32"/>
                  </a:lnTo>
                  <a:lnTo>
                    <a:pt x="98" y="27"/>
                  </a:lnTo>
                  <a:lnTo>
                    <a:pt x="95" y="23"/>
                  </a:lnTo>
                  <a:lnTo>
                    <a:pt x="92" y="19"/>
                  </a:lnTo>
                  <a:lnTo>
                    <a:pt x="89" y="15"/>
                  </a:lnTo>
                  <a:lnTo>
                    <a:pt x="84" y="11"/>
                  </a:lnTo>
                  <a:lnTo>
                    <a:pt x="80" y="8"/>
                  </a:lnTo>
                  <a:lnTo>
                    <a:pt x="76" y="5"/>
                  </a:lnTo>
                  <a:lnTo>
                    <a:pt x="72" y="3"/>
                  </a:lnTo>
                  <a:lnTo>
                    <a:pt x="67" y="2"/>
                  </a:lnTo>
                  <a:lnTo>
                    <a:pt x="62" y="1"/>
                  </a:lnTo>
                  <a:lnTo>
                    <a:pt x="57" y="0"/>
                  </a:lnTo>
                  <a:lnTo>
                    <a:pt x="52" y="0"/>
                  </a:lnTo>
                  <a:lnTo>
                    <a:pt x="41" y="1"/>
                  </a:lnTo>
                  <a:lnTo>
                    <a:pt x="32" y="3"/>
                  </a:lnTo>
                  <a:lnTo>
                    <a:pt x="27" y="5"/>
                  </a:lnTo>
                  <a:lnTo>
                    <a:pt x="23" y="8"/>
                  </a:lnTo>
                  <a:lnTo>
                    <a:pt x="19" y="11"/>
                  </a:lnTo>
                  <a:lnTo>
                    <a:pt x="15" y="15"/>
                  </a:lnTo>
                  <a:lnTo>
                    <a:pt x="8" y="23"/>
                  </a:lnTo>
                  <a:lnTo>
                    <a:pt x="5" y="27"/>
                  </a:lnTo>
                  <a:lnTo>
                    <a:pt x="3" y="32"/>
                  </a:lnTo>
                  <a:lnTo>
                    <a:pt x="0" y="41"/>
                  </a:lnTo>
                  <a:lnTo>
                    <a:pt x="0" y="52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2" y="66"/>
                  </a:lnTo>
                  <a:lnTo>
                    <a:pt x="3" y="71"/>
                  </a:lnTo>
                  <a:lnTo>
                    <a:pt x="5" y="76"/>
                  </a:lnTo>
                  <a:lnTo>
                    <a:pt x="8" y="80"/>
                  </a:lnTo>
                  <a:lnTo>
                    <a:pt x="11" y="84"/>
                  </a:lnTo>
                  <a:lnTo>
                    <a:pt x="15" y="88"/>
                  </a:lnTo>
                  <a:lnTo>
                    <a:pt x="19" y="92"/>
                  </a:lnTo>
                  <a:lnTo>
                    <a:pt x="23" y="95"/>
                  </a:lnTo>
                  <a:lnTo>
                    <a:pt x="27" y="98"/>
                  </a:lnTo>
                  <a:lnTo>
                    <a:pt x="32" y="100"/>
                  </a:lnTo>
                  <a:lnTo>
                    <a:pt x="37" y="101"/>
                  </a:lnTo>
                  <a:lnTo>
                    <a:pt x="41" y="103"/>
                  </a:lnTo>
                  <a:lnTo>
                    <a:pt x="47" y="103"/>
                  </a:lnTo>
                  <a:lnTo>
                    <a:pt x="52" y="104"/>
                  </a:lnTo>
                  <a:lnTo>
                    <a:pt x="53" y="103"/>
                  </a:lnTo>
                  <a:lnTo>
                    <a:pt x="54" y="103"/>
                  </a:lnTo>
                  <a:lnTo>
                    <a:pt x="57" y="103"/>
                  </a:lnTo>
                  <a:lnTo>
                    <a:pt x="62" y="103"/>
                  </a:lnTo>
                  <a:lnTo>
                    <a:pt x="67" y="101"/>
                  </a:lnTo>
                  <a:lnTo>
                    <a:pt x="72" y="100"/>
                  </a:lnTo>
                  <a:lnTo>
                    <a:pt x="76" y="98"/>
                  </a:lnTo>
                  <a:lnTo>
                    <a:pt x="80" y="95"/>
                  </a:lnTo>
                  <a:lnTo>
                    <a:pt x="84" y="92"/>
                  </a:lnTo>
                  <a:lnTo>
                    <a:pt x="89" y="88"/>
                  </a:ln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B78DBD6C-B4D3-40A1-A349-9787F7399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1398" y="2793911"/>
              <a:ext cx="165100" cy="165100"/>
            </a:xfrm>
            <a:custGeom>
              <a:avLst/>
              <a:gdLst>
                <a:gd name="T0" fmla="*/ 104 w 104"/>
                <a:gd name="T1" fmla="*/ 46 h 104"/>
                <a:gd name="T2" fmla="*/ 102 w 104"/>
                <a:gd name="T3" fmla="*/ 36 h 104"/>
                <a:gd name="T4" fmla="*/ 98 w 104"/>
                <a:gd name="T5" fmla="*/ 27 h 104"/>
                <a:gd name="T6" fmla="*/ 92 w 104"/>
                <a:gd name="T7" fmla="*/ 19 h 104"/>
                <a:gd name="T8" fmla="*/ 84 w 104"/>
                <a:gd name="T9" fmla="*/ 11 h 104"/>
                <a:gd name="T10" fmla="*/ 76 w 104"/>
                <a:gd name="T11" fmla="*/ 5 h 104"/>
                <a:gd name="T12" fmla="*/ 67 w 104"/>
                <a:gd name="T13" fmla="*/ 2 h 104"/>
                <a:gd name="T14" fmla="*/ 57 w 104"/>
                <a:gd name="T15" fmla="*/ 0 h 104"/>
                <a:gd name="T16" fmla="*/ 41 w 104"/>
                <a:gd name="T17" fmla="*/ 1 h 104"/>
                <a:gd name="T18" fmla="*/ 27 w 104"/>
                <a:gd name="T19" fmla="*/ 5 h 104"/>
                <a:gd name="T20" fmla="*/ 19 w 104"/>
                <a:gd name="T21" fmla="*/ 11 h 104"/>
                <a:gd name="T22" fmla="*/ 8 w 104"/>
                <a:gd name="T23" fmla="*/ 23 h 104"/>
                <a:gd name="T24" fmla="*/ 3 w 104"/>
                <a:gd name="T25" fmla="*/ 32 h 104"/>
                <a:gd name="T26" fmla="*/ 0 w 104"/>
                <a:gd name="T27" fmla="*/ 52 h 104"/>
                <a:gd name="T28" fmla="*/ 0 w 104"/>
                <a:gd name="T29" fmla="*/ 62 h 104"/>
                <a:gd name="T30" fmla="*/ 3 w 104"/>
                <a:gd name="T31" fmla="*/ 71 h 104"/>
                <a:gd name="T32" fmla="*/ 8 w 104"/>
                <a:gd name="T33" fmla="*/ 80 h 104"/>
                <a:gd name="T34" fmla="*/ 15 w 104"/>
                <a:gd name="T35" fmla="*/ 88 h 104"/>
                <a:gd name="T36" fmla="*/ 23 w 104"/>
                <a:gd name="T37" fmla="*/ 95 h 104"/>
                <a:gd name="T38" fmla="*/ 32 w 104"/>
                <a:gd name="T39" fmla="*/ 100 h 104"/>
                <a:gd name="T40" fmla="*/ 41 w 104"/>
                <a:gd name="T41" fmla="*/ 103 h 104"/>
                <a:gd name="T42" fmla="*/ 52 w 104"/>
                <a:gd name="T43" fmla="*/ 104 h 104"/>
                <a:gd name="T44" fmla="*/ 54 w 104"/>
                <a:gd name="T45" fmla="*/ 103 h 104"/>
                <a:gd name="T46" fmla="*/ 62 w 104"/>
                <a:gd name="T47" fmla="*/ 103 h 104"/>
                <a:gd name="T48" fmla="*/ 72 w 104"/>
                <a:gd name="T49" fmla="*/ 100 h 104"/>
                <a:gd name="T50" fmla="*/ 80 w 104"/>
                <a:gd name="T51" fmla="*/ 95 h 104"/>
                <a:gd name="T52" fmla="*/ 89 w 104"/>
                <a:gd name="T53" fmla="*/ 88 h 104"/>
                <a:gd name="T54" fmla="*/ 94 w 104"/>
                <a:gd name="T55" fmla="*/ 82 h 104"/>
                <a:gd name="T56" fmla="*/ 95 w 104"/>
                <a:gd name="T57" fmla="*/ 80 h 104"/>
                <a:gd name="T58" fmla="*/ 99 w 104"/>
                <a:gd name="T59" fmla="*/ 73 h 104"/>
                <a:gd name="T60" fmla="*/ 102 w 104"/>
                <a:gd name="T61" fmla="*/ 66 h 104"/>
                <a:gd name="T62" fmla="*/ 104 w 104"/>
                <a:gd name="T63" fmla="*/ 57 h 104"/>
                <a:gd name="T64" fmla="*/ 104 w 104"/>
                <a:gd name="T65" fmla="*/ 5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4" h="104">
                  <a:moveTo>
                    <a:pt x="104" y="52"/>
                  </a:moveTo>
                  <a:lnTo>
                    <a:pt x="104" y="46"/>
                  </a:lnTo>
                  <a:lnTo>
                    <a:pt x="103" y="41"/>
                  </a:lnTo>
                  <a:lnTo>
                    <a:pt x="102" y="36"/>
                  </a:lnTo>
                  <a:lnTo>
                    <a:pt x="100" y="32"/>
                  </a:lnTo>
                  <a:lnTo>
                    <a:pt x="98" y="27"/>
                  </a:lnTo>
                  <a:lnTo>
                    <a:pt x="95" y="23"/>
                  </a:lnTo>
                  <a:lnTo>
                    <a:pt x="92" y="19"/>
                  </a:lnTo>
                  <a:lnTo>
                    <a:pt x="89" y="15"/>
                  </a:lnTo>
                  <a:lnTo>
                    <a:pt x="84" y="11"/>
                  </a:lnTo>
                  <a:lnTo>
                    <a:pt x="80" y="8"/>
                  </a:lnTo>
                  <a:lnTo>
                    <a:pt x="76" y="5"/>
                  </a:lnTo>
                  <a:lnTo>
                    <a:pt x="72" y="3"/>
                  </a:lnTo>
                  <a:lnTo>
                    <a:pt x="67" y="2"/>
                  </a:lnTo>
                  <a:lnTo>
                    <a:pt x="62" y="1"/>
                  </a:lnTo>
                  <a:lnTo>
                    <a:pt x="57" y="0"/>
                  </a:lnTo>
                  <a:lnTo>
                    <a:pt x="52" y="0"/>
                  </a:lnTo>
                  <a:lnTo>
                    <a:pt x="41" y="1"/>
                  </a:lnTo>
                  <a:lnTo>
                    <a:pt x="32" y="3"/>
                  </a:lnTo>
                  <a:lnTo>
                    <a:pt x="27" y="5"/>
                  </a:lnTo>
                  <a:lnTo>
                    <a:pt x="23" y="8"/>
                  </a:lnTo>
                  <a:lnTo>
                    <a:pt x="19" y="11"/>
                  </a:lnTo>
                  <a:lnTo>
                    <a:pt x="15" y="15"/>
                  </a:lnTo>
                  <a:lnTo>
                    <a:pt x="8" y="23"/>
                  </a:lnTo>
                  <a:lnTo>
                    <a:pt x="5" y="27"/>
                  </a:lnTo>
                  <a:lnTo>
                    <a:pt x="3" y="32"/>
                  </a:lnTo>
                  <a:lnTo>
                    <a:pt x="0" y="41"/>
                  </a:lnTo>
                  <a:lnTo>
                    <a:pt x="0" y="52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2" y="66"/>
                  </a:lnTo>
                  <a:lnTo>
                    <a:pt x="3" y="71"/>
                  </a:lnTo>
                  <a:lnTo>
                    <a:pt x="5" y="76"/>
                  </a:lnTo>
                  <a:lnTo>
                    <a:pt x="8" y="80"/>
                  </a:lnTo>
                  <a:lnTo>
                    <a:pt x="11" y="84"/>
                  </a:lnTo>
                  <a:lnTo>
                    <a:pt x="15" y="88"/>
                  </a:lnTo>
                  <a:lnTo>
                    <a:pt x="19" y="92"/>
                  </a:lnTo>
                  <a:lnTo>
                    <a:pt x="23" y="95"/>
                  </a:lnTo>
                  <a:lnTo>
                    <a:pt x="27" y="98"/>
                  </a:lnTo>
                  <a:lnTo>
                    <a:pt x="32" y="100"/>
                  </a:lnTo>
                  <a:lnTo>
                    <a:pt x="37" y="101"/>
                  </a:lnTo>
                  <a:lnTo>
                    <a:pt x="41" y="103"/>
                  </a:lnTo>
                  <a:lnTo>
                    <a:pt x="47" y="103"/>
                  </a:lnTo>
                  <a:lnTo>
                    <a:pt x="52" y="104"/>
                  </a:lnTo>
                  <a:lnTo>
                    <a:pt x="53" y="103"/>
                  </a:lnTo>
                  <a:lnTo>
                    <a:pt x="54" y="103"/>
                  </a:lnTo>
                  <a:lnTo>
                    <a:pt x="57" y="103"/>
                  </a:lnTo>
                  <a:lnTo>
                    <a:pt x="62" y="103"/>
                  </a:lnTo>
                  <a:lnTo>
                    <a:pt x="67" y="101"/>
                  </a:lnTo>
                  <a:lnTo>
                    <a:pt x="72" y="100"/>
                  </a:lnTo>
                  <a:lnTo>
                    <a:pt x="76" y="98"/>
                  </a:lnTo>
                  <a:lnTo>
                    <a:pt x="80" y="95"/>
                  </a:lnTo>
                  <a:lnTo>
                    <a:pt x="84" y="92"/>
                  </a:lnTo>
                  <a:lnTo>
                    <a:pt x="89" y="88"/>
                  </a:lnTo>
                  <a:lnTo>
                    <a:pt x="92" y="84"/>
                  </a:lnTo>
                  <a:lnTo>
                    <a:pt x="94" y="82"/>
                  </a:lnTo>
                  <a:lnTo>
                    <a:pt x="94" y="81"/>
                  </a:lnTo>
                  <a:lnTo>
                    <a:pt x="95" y="80"/>
                  </a:lnTo>
                  <a:lnTo>
                    <a:pt x="98" y="76"/>
                  </a:lnTo>
                  <a:lnTo>
                    <a:pt x="99" y="73"/>
                  </a:lnTo>
                  <a:lnTo>
                    <a:pt x="100" y="71"/>
                  </a:lnTo>
                  <a:lnTo>
                    <a:pt x="102" y="66"/>
                  </a:lnTo>
                  <a:lnTo>
                    <a:pt x="103" y="62"/>
                  </a:lnTo>
                  <a:lnTo>
                    <a:pt x="104" y="57"/>
                  </a:lnTo>
                  <a:lnTo>
                    <a:pt x="104" y="54"/>
                  </a:lnTo>
                  <a:lnTo>
                    <a:pt x="104" y="53"/>
                  </a:lnTo>
                  <a:lnTo>
                    <a:pt x="104" y="52"/>
                  </a:lnTo>
                </a:path>
              </a:pathLst>
            </a:custGeom>
            <a:noFill/>
            <a:ln w="14288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40" name="Freeform 33">
              <a:extLst>
                <a:ext uri="{FF2B5EF4-FFF2-40B4-BE49-F238E27FC236}">
                  <a16:creationId xmlns:a16="http://schemas.microsoft.com/office/drawing/2014/main" id="{95FFA7AE-CE60-4A5D-BD1D-49F9A98AC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5510" y="3728949"/>
              <a:ext cx="165100" cy="165100"/>
            </a:xfrm>
            <a:custGeom>
              <a:avLst/>
              <a:gdLst>
                <a:gd name="T0" fmla="*/ 92 w 104"/>
                <a:gd name="T1" fmla="*/ 84 h 104"/>
                <a:gd name="T2" fmla="*/ 94 w 104"/>
                <a:gd name="T3" fmla="*/ 81 h 104"/>
                <a:gd name="T4" fmla="*/ 98 w 104"/>
                <a:gd name="T5" fmla="*/ 76 h 104"/>
                <a:gd name="T6" fmla="*/ 100 w 104"/>
                <a:gd name="T7" fmla="*/ 72 h 104"/>
                <a:gd name="T8" fmla="*/ 103 w 104"/>
                <a:gd name="T9" fmla="*/ 62 h 104"/>
                <a:gd name="T10" fmla="*/ 104 w 104"/>
                <a:gd name="T11" fmla="*/ 54 h 104"/>
                <a:gd name="T12" fmla="*/ 104 w 104"/>
                <a:gd name="T13" fmla="*/ 52 h 104"/>
                <a:gd name="T14" fmla="*/ 103 w 104"/>
                <a:gd name="T15" fmla="*/ 41 h 104"/>
                <a:gd name="T16" fmla="*/ 100 w 104"/>
                <a:gd name="T17" fmla="*/ 32 h 104"/>
                <a:gd name="T18" fmla="*/ 95 w 104"/>
                <a:gd name="T19" fmla="*/ 23 h 104"/>
                <a:gd name="T20" fmla="*/ 89 w 104"/>
                <a:gd name="T21" fmla="*/ 15 h 104"/>
                <a:gd name="T22" fmla="*/ 80 w 104"/>
                <a:gd name="T23" fmla="*/ 8 h 104"/>
                <a:gd name="T24" fmla="*/ 72 w 104"/>
                <a:gd name="T25" fmla="*/ 4 h 104"/>
                <a:gd name="T26" fmla="*/ 62 w 104"/>
                <a:gd name="T27" fmla="*/ 1 h 104"/>
                <a:gd name="T28" fmla="*/ 52 w 104"/>
                <a:gd name="T29" fmla="*/ 0 h 104"/>
                <a:gd name="T30" fmla="*/ 32 w 104"/>
                <a:gd name="T31" fmla="*/ 4 h 104"/>
                <a:gd name="T32" fmla="*/ 23 w 104"/>
                <a:gd name="T33" fmla="*/ 8 h 104"/>
                <a:gd name="T34" fmla="*/ 15 w 104"/>
                <a:gd name="T35" fmla="*/ 15 h 104"/>
                <a:gd name="T36" fmla="*/ 5 w 104"/>
                <a:gd name="T37" fmla="*/ 27 h 104"/>
                <a:gd name="T38" fmla="*/ 1 w 104"/>
                <a:gd name="T39" fmla="*/ 41 h 104"/>
                <a:gd name="T40" fmla="*/ 0 w 104"/>
                <a:gd name="T41" fmla="*/ 57 h 104"/>
                <a:gd name="T42" fmla="*/ 2 w 104"/>
                <a:gd name="T43" fmla="*/ 67 h 104"/>
                <a:gd name="T44" fmla="*/ 5 w 104"/>
                <a:gd name="T45" fmla="*/ 76 h 104"/>
                <a:gd name="T46" fmla="*/ 11 w 104"/>
                <a:gd name="T47" fmla="*/ 84 h 104"/>
                <a:gd name="T48" fmla="*/ 19 w 104"/>
                <a:gd name="T49" fmla="*/ 92 h 104"/>
                <a:gd name="T50" fmla="*/ 27 w 104"/>
                <a:gd name="T51" fmla="*/ 98 h 104"/>
                <a:gd name="T52" fmla="*/ 37 w 104"/>
                <a:gd name="T53" fmla="*/ 102 h 104"/>
                <a:gd name="T54" fmla="*/ 47 w 104"/>
                <a:gd name="T55" fmla="*/ 104 h 104"/>
                <a:gd name="T56" fmla="*/ 53 w 104"/>
                <a:gd name="T57" fmla="*/ 104 h 104"/>
                <a:gd name="T58" fmla="*/ 57 w 104"/>
                <a:gd name="T59" fmla="*/ 104 h 104"/>
                <a:gd name="T60" fmla="*/ 67 w 104"/>
                <a:gd name="T61" fmla="*/ 102 h 104"/>
                <a:gd name="T62" fmla="*/ 76 w 104"/>
                <a:gd name="T63" fmla="*/ 98 h 104"/>
                <a:gd name="T64" fmla="*/ 85 w 104"/>
                <a:gd name="T65" fmla="*/ 9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4" h="104">
                  <a:moveTo>
                    <a:pt x="89" y="89"/>
                  </a:moveTo>
                  <a:lnTo>
                    <a:pt x="92" y="84"/>
                  </a:lnTo>
                  <a:lnTo>
                    <a:pt x="94" y="82"/>
                  </a:lnTo>
                  <a:lnTo>
                    <a:pt x="94" y="81"/>
                  </a:lnTo>
                  <a:lnTo>
                    <a:pt x="95" y="81"/>
                  </a:lnTo>
                  <a:lnTo>
                    <a:pt x="98" y="76"/>
                  </a:lnTo>
                  <a:lnTo>
                    <a:pt x="99" y="74"/>
                  </a:lnTo>
                  <a:lnTo>
                    <a:pt x="100" y="72"/>
                  </a:lnTo>
                  <a:lnTo>
                    <a:pt x="102" y="67"/>
                  </a:lnTo>
                  <a:lnTo>
                    <a:pt x="103" y="62"/>
                  </a:lnTo>
                  <a:lnTo>
                    <a:pt x="104" y="57"/>
                  </a:lnTo>
                  <a:lnTo>
                    <a:pt x="104" y="54"/>
                  </a:lnTo>
                  <a:lnTo>
                    <a:pt x="104" y="53"/>
                  </a:lnTo>
                  <a:lnTo>
                    <a:pt x="104" y="52"/>
                  </a:lnTo>
                  <a:lnTo>
                    <a:pt x="104" y="47"/>
                  </a:lnTo>
                  <a:lnTo>
                    <a:pt x="103" y="41"/>
                  </a:lnTo>
                  <a:lnTo>
                    <a:pt x="102" y="37"/>
                  </a:lnTo>
                  <a:lnTo>
                    <a:pt x="100" y="32"/>
                  </a:lnTo>
                  <a:lnTo>
                    <a:pt x="98" y="27"/>
                  </a:lnTo>
                  <a:lnTo>
                    <a:pt x="95" y="23"/>
                  </a:lnTo>
                  <a:lnTo>
                    <a:pt x="92" y="19"/>
                  </a:lnTo>
                  <a:lnTo>
                    <a:pt x="89" y="15"/>
                  </a:lnTo>
                  <a:lnTo>
                    <a:pt x="85" y="11"/>
                  </a:lnTo>
                  <a:lnTo>
                    <a:pt x="80" y="8"/>
                  </a:lnTo>
                  <a:lnTo>
                    <a:pt x="76" y="6"/>
                  </a:lnTo>
                  <a:lnTo>
                    <a:pt x="72" y="4"/>
                  </a:lnTo>
                  <a:lnTo>
                    <a:pt x="67" y="2"/>
                  </a:lnTo>
                  <a:lnTo>
                    <a:pt x="62" y="1"/>
                  </a:lnTo>
                  <a:lnTo>
                    <a:pt x="57" y="0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7" y="6"/>
                  </a:lnTo>
                  <a:lnTo>
                    <a:pt x="23" y="8"/>
                  </a:lnTo>
                  <a:lnTo>
                    <a:pt x="19" y="11"/>
                  </a:lnTo>
                  <a:lnTo>
                    <a:pt x="15" y="15"/>
                  </a:lnTo>
                  <a:lnTo>
                    <a:pt x="8" y="23"/>
                  </a:lnTo>
                  <a:lnTo>
                    <a:pt x="5" y="27"/>
                  </a:lnTo>
                  <a:lnTo>
                    <a:pt x="3" y="32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0" y="57"/>
                  </a:lnTo>
                  <a:lnTo>
                    <a:pt x="1" y="62"/>
                  </a:lnTo>
                  <a:lnTo>
                    <a:pt x="2" y="67"/>
                  </a:lnTo>
                  <a:lnTo>
                    <a:pt x="3" y="72"/>
                  </a:lnTo>
                  <a:lnTo>
                    <a:pt x="5" y="76"/>
                  </a:lnTo>
                  <a:lnTo>
                    <a:pt x="8" y="81"/>
                  </a:lnTo>
                  <a:lnTo>
                    <a:pt x="11" y="84"/>
                  </a:lnTo>
                  <a:lnTo>
                    <a:pt x="15" y="89"/>
                  </a:lnTo>
                  <a:lnTo>
                    <a:pt x="19" y="92"/>
                  </a:lnTo>
                  <a:lnTo>
                    <a:pt x="23" y="95"/>
                  </a:lnTo>
                  <a:lnTo>
                    <a:pt x="27" y="98"/>
                  </a:lnTo>
                  <a:lnTo>
                    <a:pt x="32" y="100"/>
                  </a:lnTo>
                  <a:lnTo>
                    <a:pt x="37" y="102"/>
                  </a:lnTo>
                  <a:lnTo>
                    <a:pt x="42" y="103"/>
                  </a:lnTo>
                  <a:lnTo>
                    <a:pt x="47" y="104"/>
                  </a:lnTo>
                  <a:lnTo>
                    <a:pt x="52" y="104"/>
                  </a:lnTo>
                  <a:lnTo>
                    <a:pt x="53" y="104"/>
                  </a:lnTo>
                  <a:lnTo>
                    <a:pt x="54" y="104"/>
                  </a:lnTo>
                  <a:lnTo>
                    <a:pt x="57" y="104"/>
                  </a:lnTo>
                  <a:lnTo>
                    <a:pt x="62" y="103"/>
                  </a:lnTo>
                  <a:lnTo>
                    <a:pt x="67" y="102"/>
                  </a:lnTo>
                  <a:lnTo>
                    <a:pt x="72" y="100"/>
                  </a:lnTo>
                  <a:lnTo>
                    <a:pt x="76" y="98"/>
                  </a:lnTo>
                  <a:lnTo>
                    <a:pt x="80" y="95"/>
                  </a:lnTo>
                  <a:lnTo>
                    <a:pt x="85" y="92"/>
                  </a:lnTo>
                  <a:lnTo>
                    <a:pt x="89" y="89"/>
                  </a:ln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868A02D4-E1AC-4C88-99EE-D5AE0898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5510" y="3728949"/>
              <a:ext cx="165100" cy="165100"/>
            </a:xfrm>
            <a:custGeom>
              <a:avLst/>
              <a:gdLst>
                <a:gd name="T0" fmla="*/ 104 w 104"/>
                <a:gd name="T1" fmla="*/ 47 h 104"/>
                <a:gd name="T2" fmla="*/ 102 w 104"/>
                <a:gd name="T3" fmla="*/ 37 h 104"/>
                <a:gd name="T4" fmla="*/ 98 w 104"/>
                <a:gd name="T5" fmla="*/ 27 h 104"/>
                <a:gd name="T6" fmla="*/ 92 w 104"/>
                <a:gd name="T7" fmla="*/ 19 h 104"/>
                <a:gd name="T8" fmla="*/ 85 w 104"/>
                <a:gd name="T9" fmla="*/ 11 h 104"/>
                <a:gd name="T10" fmla="*/ 76 w 104"/>
                <a:gd name="T11" fmla="*/ 6 h 104"/>
                <a:gd name="T12" fmla="*/ 67 w 104"/>
                <a:gd name="T13" fmla="*/ 2 h 104"/>
                <a:gd name="T14" fmla="*/ 57 w 104"/>
                <a:gd name="T15" fmla="*/ 0 h 104"/>
                <a:gd name="T16" fmla="*/ 42 w 104"/>
                <a:gd name="T17" fmla="*/ 1 h 104"/>
                <a:gd name="T18" fmla="*/ 27 w 104"/>
                <a:gd name="T19" fmla="*/ 6 h 104"/>
                <a:gd name="T20" fmla="*/ 19 w 104"/>
                <a:gd name="T21" fmla="*/ 11 h 104"/>
                <a:gd name="T22" fmla="*/ 8 w 104"/>
                <a:gd name="T23" fmla="*/ 23 h 104"/>
                <a:gd name="T24" fmla="*/ 3 w 104"/>
                <a:gd name="T25" fmla="*/ 32 h 104"/>
                <a:gd name="T26" fmla="*/ 0 w 104"/>
                <a:gd name="T27" fmla="*/ 52 h 104"/>
                <a:gd name="T28" fmla="*/ 1 w 104"/>
                <a:gd name="T29" fmla="*/ 62 h 104"/>
                <a:gd name="T30" fmla="*/ 3 w 104"/>
                <a:gd name="T31" fmla="*/ 72 h 104"/>
                <a:gd name="T32" fmla="*/ 8 w 104"/>
                <a:gd name="T33" fmla="*/ 81 h 104"/>
                <a:gd name="T34" fmla="*/ 15 w 104"/>
                <a:gd name="T35" fmla="*/ 89 h 104"/>
                <a:gd name="T36" fmla="*/ 23 w 104"/>
                <a:gd name="T37" fmla="*/ 95 h 104"/>
                <a:gd name="T38" fmla="*/ 32 w 104"/>
                <a:gd name="T39" fmla="*/ 100 h 104"/>
                <a:gd name="T40" fmla="*/ 42 w 104"/>
                <a:gd name="T41" fmla="*/ 103 h 104"/>
                <a:gd name="T42" fmla="*/ 52 w 104"/>
                <a:gd name="T43" fmla="*/ 104 h 104"/>
                <a:gd name="T44" fmla="*/ 54 w 104"/>
                <a:gd name="T45" fmla="*/ 104 h 104"/>
                <a:gd name="T46" fmla="*/ 62 w 104"/>
                <a:gd name="T47" fmla="*/ 103 h 104"/>
                <a:gd name="T48" fmla="*/ 72 w 104"/>
                <a:gd name="T49" fmla="*/ 100 h 104"/>
                <a:gd name="T50" fmla="*/ 80 w 104"/>
                <a:gd name="T51" fmla="*/ 95 h 104"/>
                <a:gd name="T52" fmla="*/ 89 w 104"/>
                <a:gd name="T53" fmla="*/ 89 h 104"/>
                <a:gd name="T54" fmla="*/ 94 w 104"/>
                <a:gd name="T55" fmla="*/ 82 h 104"/>
                <a:gd name="T56" fmla="*/ 95 w 104"/>
                <a:gd name="T57" fmla="*/ 81 h 104"/>
                <a:gd name="T58" fmla="*/ 99 w 104"/>
                <a:gd name="T59" fmla="*/ 74 h 104"/>
                <a:gd name="T60" fmla="*/ 102 w 104"/>
                <a:gd name="T61" fmla="*/ 67 h 104"/>
                <a:gd name="T62" fmla="*/ 104 w 104"/>
                <a:gd name="T63" fmla="*/ 57 h 104"/>
                <a:gd name="T64" fmla="*/ 104 w 104"/>
                <a:gd name="T65" fmla="*/ 5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4" h="104">
                  <a:moveTo>
                    <a:pt x="104" y="52"/>
                  </a:moveTo>
                  <a:lnTo>
                    <a:pt x="104" y="47"/>
                  </a:lnTo>
                  <a:lnTo>
                    <a:pt x="103" y="41"/>
                  </a:lnTo>
                  <a:lnTo>
                    <a:pt x="102" y="37"/>
                  </a:lnTo>
                  <a:lnTo>
                    <a:pt x="100" y="32"/>
                  </a:lnTo>
                  <a:lnTo>
                    <a:pt x="98" y="27"/>
                  </a:lnTo>
                  <a:lnTo>
                    <a:pt x="95" y="23"/>
                  </a:lnTo>
                  <a:lnTo>
                    <a:pt x="92" y="19"/>
                  </a:lnTo>
                  <a:lnTo>
                    <a:pt x="89" y="15"/>
                  </a:lnTo>
                  <a:lnTo>
                    <a:pt x="85" y="11"/>
                  </a:lnTo>
                  <a:lnTo>
                    <a:pt x="80" y="8"/>
                  </a:lnTo>
                  <a:lnTo>
                    <a:pt x="76" y="6"/>
                  </a:lnTo>
                  <a:lnTo>
                    <a:pt x="72" y="4"/>
                  </a:lnTo>
                  <a:lnTo>
                    <a:pt x="67" y="2"/>
                  </a:lnTo>
                  <a:lnTo>
                    <a:pt x="62" y="1"/>
                  </a:lnTo>
                  <a:lnTo>
                    <a:pt x="57" y="0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7" y="6"/>
                  </a:lnTo>
                  <a:lnTo>
                    <a:pt x="23" y="8"/>
                  </a:lnTo>
                  <a:lnTo>
                    <a:pt x="19" y="11"/>
                  </a:lnTo>
                  <a:lnTo>
                    <a:pt x="15" y="15"/>
                  </a:lnTo>
                  <a:lnTo>
                    <a:pt x="8" y="23"/>
                  </a:lnTo>
                  <a:lnTo>
                    <a:pt x="5" y="27"/>
                  </a:lnTo>
                  <a:lnTo>
                    <a:pt x="3" y="32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0" y="57"/>
                  </a:lnTo>
                  <a:lnTo>
                    <a:pt x="1" y="62"/>
                  </a:lnTo>
                  <a:lnTo>
                    <a:pt x="2" y="67"/>
                  </a:lnTo>
                  <a:lnTo>
                    <a:pt x="3" y="72"/>
                  </a:lnTo>
                  <a:lnTo>
                    <a:pt x="5" y="76"/>
                  </a:lnTo>
                  <a:lnTo>
                    <a:pt x="8" y="81"/>
                  </a:lnTo>
                  <a:lnTo>
                    <a:pt x="11" y="84"/>
                  </a:lnTo>
                  <a:lnTo>
                    <a:pt x="15" y="89"/>
                  </a:lnTo>
                  <a:lnTo>
                    <a:pt x="19" y="92"/>
                  </a:lnTo>
                  <a:lnTo>
                    <a:pt x="23" y="95"/>
                  </a:lnTo>
                  <a:lnTo>
                    <a:pt x="27" y="98"/>
                  </a:lnTo>
                  <a:lnTo>
                    <a:pt x="32" y="100"/>
                  </a:lnTo>
                  <a:lnTo>
                    <a:pt x="37" y="102"/>
                  </a:lnTo>
                  <a:lnTo>
                    <a:pt x="42" y="103"/>
                  </a:lnTo>
                  <a:lnTo>
                    <a:pt x="47" y="104"/>
                  </a:lnTo>
                  <a:lnTo>
                    <a:pt x="52" y="104"/>
                  </a:lnTo>
                  <a:lnTo>
                    <a:pt x="53" y="104"/>
                  </a:lnTo>
                  <a:lnTo>
                    <a:pt x="54" y="104"/>
                  </a:lnTo>
                  <a:lnTo>
                    <a:pt x="57" y="104"/>
                  </a:lnTo>
                  <a:lnTo>
                    <a:pt x="62" y="103"/>
                  </a:lnTo>
                  <a:lnTo>
                    <a:pt x="67" y="102"/>
                  </a:lnTo>
                  <a:lnTo>
                    <a:pt x="72" y="100"/>
                  </a:lnTo>
                  <a:lnTo>
                    <a:pt x="76" y="98"/>
                  </a:lnTo>
                  <a:lnTo>
                    <a:pt x="80" y="95"/>
                  </a:lnTo>
                  <a:lnTo>
                    <a:pt x="85" y="92"/>
                  </a:lnTo>
                  <a:lnTo>
                    <a:pt x="89" y="89"/>
                  </a:lnTo>
                  <a:lnTo>
                    <a:pt x="92" y="84"/>
                  </a:lnTo>
                  <a:lnTo>
                    <a:pt x="94" y="82"/>
                  </a:lnTo>
                  <a:lnTo>
                    <a:pt x="94" y="81"/>
                  </a:lnTo>
                  <a:lnTo>
                    <a:pt x="95" y="81"/>
                  </a:lnTo>
                  <a:lnTo>
                    <a:pt x="98" y="76"/>
                  </a:lnTo>
                  <a:lnTo>
                    <a:pt x="99" y="74"/>
                  </a:lnTo>
                  <a:lnTo>
                    <a:pt x="100" y="72"/>
                  </a:lnTo>
                  <a:lnTo>
                    <a:pt x="102" y="67"/>
                  </a:lnTo>
                  <a:lnTo>
                    <a:pt x="103" y="62"/>
                  </a:lnTo>
                  <a:lnTo>
                    <a:pt x="104" y="57"/>
                  </a:lnTo>
                  <a:lnTo>
                    <a:pt x="104" y="54"/>
                  </a:lnTo>
                  <a:lnTo>
                    <a:pt x="104" y="53"/>
                  </a:lnTo>
                  <a:lnTo>
                    <a:pt x="104" y="52"/>
                  </a:lnTo>
                </a:path>
              </a:pathLst>
            </a:custGeom>
            <a:noFill/>
            <a:ln w="14288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36F60E23-F5AF-4661-A14E-599E2527B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9548" y="4036924"/>
              <a:ext cx="166688" cy="165100"/>
            </a:xfrm>
            <a:custGeom>
              <a:avLst/>
              <a:gdLst>
                <a:gd name="T0" fmla="*/ 92 w 105"/>
                <a:gd name="T1" fmla="*/ 84 h 104"/>
                <a:gd name="T2" fmla="*/ 95 w 105"/>
                <a:gd name="T3" fmla="*/ 81 h 104"/>
                <a:gd name="T4" fmla="*/ 98 w 105"/>
                <a:gd name="T5" fmla="*/ 76 h 104"/>
                <a:gd name="T6" fmla="*/ 101 w 105"/>
                <a:gd name="T7" fmla="*/ 72 h 104"/>
                <a:gd name="T8" fmla="*/ 104 w 105"/>
                <a:gd name="T9" fmla="*/ 62 h 104"/>
                <a:gd name="T10" fmla="*/ 104 w 105"/>
                <a:gd name="T11" fmla="*/ 54 h 104"/>
                <a:gd name="T12" fmla="*/ 105 w 105"/>
                <a:gd name="T13" fmla="*/ 52 h 104"/>
                <a:gd name="T14" fmla="*/ 104 w 105"/>
                <a:gd name="T15" fmla="*/ 41 h 104"/>
                <a:gd name="T16" fmla="*/ 101 w 105"/>
                <a:gd name="T17" fmla="*/ 32 h 104"/>
                <a:gd name="T18" fmla="*/ 96 w 105"/>
                <a:gd name="T19" fmla="*/ 23 h 104"/>
                <a:gd name="T20" fmla="*/ 89 w 105"/>
                <a:gd name="T21" fmla="*/ 15 h 104"/>
                <a:gd name="T22" fmla="*/ 81 w 105"/>
                <a:gd name="T23" fmla="*/ 8 h 104"/>
                <a:gd name="T24" fmla="*/ 72 w 105"/>
                <a:gd name="T25" fmla="*/ 4 h 104"/>
                <a:gd name="T26" fmla="*/ 63 w 105"/>
                <a:gd name="T27" fmla="*/ 1 h 104"/>
                <a:gd name="T28" fmla="*/ 53 w 105"/>
                <a:gd name="T29" fmla="*/ 0 h 104"/>
                <a:gd name="T30" fmla="*/ 32 w 105"/>
                <a:gd name="T31" fmla="*/ 4 h 104"/>
                <a:gd name="T32" fmla="*/ 24 w 105"/>
                <a:gd name="T33" fmla="*/ 8 h 104"/>
                <a:gd name="T34" fmla="*/ 15 w 105"/>
                <a:gd name="T35" fmla="*/ 15 h 104"/>
                <a:gd name="T36" fmla="*/ 6 w 105"/>
                <a:gd name="T37" fmla="*/ 27 h 104"/>
                <a:gd name="T38" fmla="*/ 1 w 105"/>
                <a:gd name="T39" fmla="*/ 41 h 104"/>
                <a:gd name="T40" fmla="*/ 0 w 105"/>
                <a:gd name="T41" fmla="*/ 57 h 104"/>
                <a:gd name="T42" fmla="*/ 2 w 105"/>
                <a:gd name="T43" fmla="*/ 67 h 104"/>
                <a:gd name="T44" fmla="*/ 6 w 105"/>
                <a:gd name="T45" fmla="*/ 76 h 104"/>
                <a:gd name="T46" fmla="*/ 12 w 105"/>
                <a:gd name="T47" fmla="*/ 84 h 104"/>
                <a:gd name="T48" fmla="*/ 19 w 105"/>
                <a:gd name="T49" fmla="*/ 92 h 104"/>
                <a:gd name="T50" fmla="*/ 28 w 105"/>
                <a:gd name="T51" fmla="*/ 98 h 104"/>
                <a:gd name="T52" fmla="*/ 37 w 105"/>
                <a:gd name="T53" fmla="*/ 102 h 104"/>
                <a:gd name="T54" fmla="*/ 47 w 105"/>
                <a:gd name="T55" fmla="*/ 104 h 104"/>
                <a:gd name="T56" fmla="*/ 54 w 105"/>
                <a:gd name="T57" fmla="*/ 104 h 104"/>
                <a:gd name="T58" fmla="*/ 57 w 105"/>
                <a:gd name="T59" fmla="*/ 104 h 104"/>
                <a:gd name="T60" fmla="*/ 67 w 105"/>
                <a:gd name="T61" fmla="*/ 102 h 104"/>
                <a:gd name="T62" fmla="*/ 76 w 105"/>
                <a:gd name="T63" fmla="*/ 98 h 104"/>
                <a:gd name="T64" fmla="*/ 85 w 105"/>
                <a:gd name="T65" fmla="*/ 9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5" h="104">
                  <a:moveTo>
                    <a:pt x="89" y="88"/>
                  </a:moveTo>
                  <a:lnTo>
                    <a:pt x="92" y="84"/>
                  </a:lnTo>
                  <a:lnTo>
                    <a:pt x="94" y="82"/>
                  </a:lnTo>
                  <a:lnTo>
                    <a:pt x="95" y="81"/>
                  </a:lnTo>
                  <a:lnTo>
                    <a:pt x="96" y="80"/>
                  </a:lnTo>
                  <a:lnTo>
                    <a:pt x="98" y="76"/>
                  </a:lnTo>
                  <a:lnTo>
                    <a:pt x="99" y="74"/>
                  </a:lnTo>
                  <a:lnTo>
                    <a:pt x="101" y="72"/>
                  </a:lnTo>
                  <a:lnTo>
                    <a:pt x="102" y="67"/>
                  </a:lnTo>
                  <a:lnTo>
                    <a:pt x="104" y="62"/>
                  </a:lnTo>
                  <a:lnTo>
                    <a:pt x="104" y="57"/>
                  </a:lnTo>
                  <a:lnTo>
                    <a:pt x="104" y="54"/>
                  </a:lnTo>
                  <a:lnTo>
                    <a:pt x="104" y="53"/>
                  </a:lnTo>
                  <a:lnTo>
                    <a:pt x="105" y="52"/>
                  </a:lnTo>
                  <a:lnTo>
                    <a:pt x="104" y="47"/>
                  </a:lnTo>
                  <a:lnTo>
                    <a:pt x="104" y="41"/>
                  </a:lnTo>
                  <a:lnTo>
                    <a:pt x="102" y="36"/>
                  </a:lnTo>
                  <a:lnTo>
                    <a:pt x="101" y="32"/>
                  </a:lnTo>
                  <a:lnTo>
                    <a:pt x="98" y="27"/>
                  </a:lnTo>
                  <a:lnTo>
                    <a:pt x="96" y="23"/>
                  </a:lnTo>
                  <a:lnTo>
                    <a:pt x="92" y="19"/>
                  </a:lnTo>
                  <a:lnTo>
                    <a:pt x="89" y="15"/>
                  </a:lnTo>
                  <a:lnTo>
                    <a:pt x="85" y="11"/>
                  </a:lnTo>
                  <a:lnTo>
                    <a:pt x="81" y="8"/>
                  </a:lnTo>
                  <a:lnTo>
                    <a:pt x="76" y="5"/>
                  </a:lnTo>
                  <a:lnTo>
                    <a:pt x="72" y="4"/>
                  </a:lnTo>
                  <a:lnTo>
                    <a:pt x="67" y="2"/>
                  </a:lnTo>
                  <a:lnTo>
                    <a:pt x="63" y="1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8" y="5"/>
                  </a:lnTo>
                  <a:lnTo>
                    <a:pt x="24" y="8"/>
                  </a:lnTo>
                  <a:lnTo>
                    <a:pt x="19" y="11"/>
                  </a:lnTo>
                  <a:lnTo>
                    <a:pt x="15" y="15"/>
                  </a:lnTo>
                  <a:lnTo>
                    <a:pt x="8" y="23"/>
                  </a:lnTo>
                  <a:lnTo>
                    <a:pt x="6" y="27"/>
                  </a:lnTo>
                  <a:lnTo>
                    <a:pt x="4" y="32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0" y="57"/>
                  </a:lnTo>
                  <a:lnTo>
                    <a:pt x="1" y="62"/>
                  </a:lnTo>
                  <a:lnTo>
                    <a:pt x="2" y="67"/>
                  </a:lnTo>
                  <a:lnTo>
                    <a:pt x="4" y="72"/>
                  </a:lnTo>
                  <a:lnTo>
                    <a:pt x="6" y="76"/>
                  </a:lnTo>
                  <a:lnTo>
                    <a:pt x="8" y="80"/>
                  </a:lnTo>
                  <a:lnTo>
                    <a:pt x="12" y="84"/>
                  </a:lnTo>
                  <a:lnTo>
                    <a:pt x="15" y="88"/>
                  </a:lnTo>
                  <a:lnTo>
                    <a:pt x="19" y="92"/>
                  </a:lnTo>
                  <a:lnTo>
                    <a:pt x="24" y="95"/>
                  </a:lnTo>
                  <a:lnTo>
                    <a:pt x="28" y="98"/>
                  </a:lnTo>
                  <a:lnTo>
                    <a:pt x="32" y="100"/>
                  </a:lnTo>
                  <a:lnTo>
                    <a:pt x="37" y="102"/>
                  </a:lnTo>
                  <a:lnTo>
                    <a:pt x="42" y="103"/>
                  </a:lnTo>
                  <a:lnTo>
                    <a:pt x="47" y="104"/>
                  </a:lnTo>
                  <a:lnTo>
                    <a:pt x="53" y="104"/>
                  </a:lnTo>
                  <a:lnTo>
                    <a:pt x="54" y="104"/>
                  </a:lnTo>
                  <a:lnTo>
                    <a:pt x="55" y="104"/>
                  </a:lnTo>
                  <a:lnTo>
                    <a:pt x="57" y="104"/>
                  </a:lnTo>
                  <a:lnTo>
                    <a:pt x="63" y="103"/>
                  </a:lnTo>
                  <a:lnTo>
                    <a:pt x="67" y="102"/>
                  </a:lnTo>
                  <a:lnTo>
                    <a:pt x="72" y="100"/>
                  </a:lnTo>
                  <a:lnTo>
                    <a:pt x="76" y="98"/>
                  </a:lnTo>
                  <a:lnTo>
                    <a:pt x="81" y="95"/>
                  </a:lnTo>
                  <a:lnTo>
                    <a:pt x="85" y="92"/>
                  </a:lnTo>
                  <a:lnTo>
                    <a:pt x="89" y="88"/>
                  </a:ln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0A0AB92D-9C92-462D-92CC-DEC841AB3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9548" y="4036924"/>
              <a:ext cx="166688" cy="165100"/>
            </a:xfrm>
            <a:custGeom>
              <a:avLst/>
              <a:gdLst>
                <a:gd name="T0" fmla="*/ 104 w 105"/>
                <a:gd name="T1" fmla="*/ 47 h 104"/>
                <a:gd name="T2" fmla="*/ 102 w 105"/>
                <a:gd name="T3" fmla="*/ 36 h 104"/>
                <a:gd name="T4" fmla="*/ 98 w 105"/>
                <a:gd name="T5" fmla="*/ 27 h 104"/>
                <a:gd name="T6" fmla="*/ 92 w 105"/>
                <a:gd name="T7" fmla="*/ 19 h 104"/>
                <a:gd name="T8" fmla="*/ 85 w 105"/>
                <a:gd name="T9" fmla="*/ 11 h 104"/>
                <a:gd name="T10" fmla="*/ 76 w 105"/>
                <a:gd name="T11" fmla="*/ 5 h 104"/>
                <a:gd name="T12" fmla="*/ 67 w 105"/>
                <a:gd name="T13" fmla="*/ 2 h 104"/>
                <a:gd name="T14" fmla="*/ 57 w 105"/>
                <a:gd name="T15" fmla="*/ 0 h 104"/>
                <a:gd name="T16" fmla="*/ 42 w 105"/>
                <a:gd name="T17" fmla="*/ 1 h 104"/>
                <a:gd name="T18" fmla="*/ 28 w 105"/>
                <a:gd name="T19" fmla="*/ 5 h 104"/>
                <a:gd name="T20" fmla="*/ 19 w 105"/>
                <a:gd name="T21" fmla="*/ 11 h 104"/>
                <a:gd name="T22" fmla="*/ 8 w 105"/>
                <a:gd name="T23" fmla="*/ 23 h 104"/>
                <a:gd name="T24" fmla="*/ 4 w 105"/>
                <a:gd name="T25" fmla="*/ 32 h 104"/>
                <a:gd name="T26" fmla="*/ 0 w 105"/>
                <a:gd name="T27" fmla="*/ 52 h 104"/>
                <a:gd name="T28" fmla="*/ 1 w 105"/>
                <a:gd name="T29" fmla="*/ 62 h 104"/>
                <a:gd name="T30" fmla="*/ 4 w 105"/>
                <a:gd name="T31" fmla="*/ 72 h 104"/>
                <a:gd name="T32" fmla="*/ 8 w 105"/>
                <a:gd name="T33" fmla="*/ 80 h 104"/>
                <a:gd name="T34" fmla="*/ 15 w 105"/>
                <a:gd name="T35" fmla="*/ 88 h 104"/>
                <a:gd name="T36" fmla="*/ 24 w 105"/>
                <a:gd name="T37" fmla="*/ 95 h 104"/>
                <a:gd name="T38" fmla="*/ 32 w 105"/>
                <a:gd name="T39" fmla="*/ 100 h 104"/>
                <a:gd name="T40" fmla="*/ 42 w 105"/>
                <a:gd name="T41" fmla="*/ 103 h 104"/>
                <a:gd name="T42" fmla="*/ 53 w 105"/>
                <a:gd name="T43" fmla="*/ 104 h 104"/>
                <a:gd name="T44" fmla="*/ 55 w 105"/>
                <a:gd name="T45" fmla="*/ 104 h 104"/>
                <a:gd name="T46" fmla="*/ 63 w 105"/>
                <a:gd name="T47" fmla="*/ 103 h 104"/>
                <a:gd name="T48" fmla="*/ 72 w 105"/>
                <a:gd name="T49" fmla="*/ 100 h 104"/>
                <a:gd name="T50" fmla="*/ 81 w 105"/>
                <a:gd name="T51" fmla="*/ 95 h 104"/>
                <a:gd name="T52" fmla="*/ 89 w 105"/>
                <a:gd name="T53" fmla="*/ 88 h 104"/>
                <a:gd name="T54" fmla="*/ 94 w 105"/>
                <a:gd name="T55" fmla="*/ 82 h 104"/>
                <a:gd name="T56" fmla="*/ 96 w 105"/>
                <a:gd name="T57" fmla="*/ 80 h 104"/>
                <a:gd name="T58" fmla="*/ 99 w 105"/>
                <a:gd name="T59" fmla="*/ 74 h 104"/>
                <a:gd name="T60" fmla="*/ 102 w 105"/>
                <a:gd name="T61" fmla="*/ 67 h 104"/>
                <a:gd name="T62" fmla="*/ 104 w 105"/>
                <a:gd name="T63" fmla="*/ 57 h 104"/>
                <a:gd name="T64" fmla="*/ 104 w 105"/>
                <a:gd name="T65" fmla="*/ 5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5" h="104">
                  <a:moveTo>
                    <a:pt x="105" y="52"/>
                  </a:moveTo>
                  <a:lnTo>
                    <a:pt x="104" y="47"/>
                  </a:lnTo>
                  <a:lnTo>
                    <a:pt x="104" y="41"/>
                  </a:lnTo>
                  <a:lnTo>
                    <a:pt x="102" y="36"/>
                  </a:lnTo>
                  <a:lnTo>
                    <a:pt x="101" y="32"/>
                  </a:lnTo>
                  <a:lnTo>
                    <a:pt x="98" y="27"/>
                  </a:lnTo>
                  <a:lnTo>
                    <a:pt x="96" y="23"/>
                  </a:lnTo>
                  <a:lnTo>
                    <a:pt x="92" y="19"/>
                  </a:lnTo>
                  <a:lnTo>
                    <a:pt x="89" y="15"/>
                  </a:lnTo>
                  <a:lnTo>
                    <a:pt x="85" y="11"/>
                  </a:lnTo>
                  <a:lnTo>
                    <a:pt x="81" y="8"/>
                  </a:lnTo>
                  <a:lnTo>
                    <a:pt x="76" y="5"/>
                  </a:lnTo>
                  <a:lnTo>
                    <a:pt x="72" y="4"/>
                  </a:lnTo>
                  <a:lnTo>
                    <a:pt x="67" y="2"/>
                  </a:lnTo>
                  <a:lnTo>
                    <a:pt x="63" y="1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8" y="5"/>
                  </a:lnTo>
                  <a:lnTo>
                    <a:pt x="24" y="8"/>
                  </a:lnTo>
                  <a:lnTo>
                    <a:pt x="19" y="11"/>
                  </a:lnTo>
                  <a:lnTo>
                    <a:pt x="15" y="15"/>
                  </a:lnTo>
                  <a:lnTo>
                    <a:pt x="8" y="23"/>
                  </a:lnTo>
                  <a:lnTo>
                    <a:pt x="6" y="27"/>
                  </a:lnTo>
                  <a:lnTo>
                    <a:pt x="4" y="32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0" y="57"/>
                  </a:lnTo>
                  <a:lnTo>
                    <a:pt x="1" y="62"/>
                  </a:lnTo>
                  <a:lnTo>
                    <a:pt x="2" y="67"/>
                  </a:lnTo>
                  <a:lnTo>
                    <a:pt x="4" y="72"/>
                  </a:lnTo>
                  <a:lnTo>
                    <a:pt x="6" y="76"/>
                  </a:lnTo>
                  <a:lnTo>
                    <a:pt x="8" y="80"/>
                  </a:lnTo>
                  <a:lnTo>
                    <a:pt x="12" y="84"/>
                  </a:lnTo>
                  <a:lnTo>
                    <a:pt x="15" y="88"/>
                  </a:lnTo>
                  <a:lnTo>
                    <a:pt x="19" y="92"/>
                  </a:lnTo>
                  <a:lnTo>
                    <a:pt x="24" y="95"/>
                  </a:lnTo>
                  <a:lnTo>
                    <a:pt x="28" y="98"/>
                  </a:lnTo>
                  <a:lnTo>
                    <a:pt x="32" y="100"/>
                  </a:lnTo>
                  <a:lnTo>
                    <a:pt x="37" y="102"/>
                  </a:lnTo>
                  <a:lnTo>
                    <a:pt x="42" y="103"/>
                  </a:lnTo>
                  <a:lnTo>
                    <a:pt x="47" y="104"/>
                  </a:lnTo>
                  <a:lnTo>
                    <a:pt x="53" y="104"/>
                  </a:lnTo>
                  <a:lnTo>
                    <a:pt x="54" y="104"/>
                  </a:lnTo>
                  <a:lnTo>
                    <a:pt x="55" y="104"/>
                  </a:lnTo>
                  <a:lnTo>
                    <a:pt x="57" y="104"/>
                  </a:lnTo>
                  <a:lnTo>
                    <a:pt x="63" y="103"/>
                  </a:lnTo>
                  <a:lnTo>
                    <a:pt x="67" y="102"/>
                  </a:lnTo>
                  <a:lnTo>
                    <a:pt x="72" y="100"/>
                  </a:lnTo>
                  <a:lnTo>
                    <a:pt x="76" y="98"/>
                  </a:lnTo>
                  <a:lnTo>
                    <a:pt x="81" y="95"/>
                  </a:lnTo>
                  <a:lnTo>
                    <a:pt x="85" y="92"/>
                  </a:lnTo>
                  <a:lnTo>
                    <a:pt x="89" y="88"/>
                  </a:lnTo>
                  <a:lnTo>
                    <a:pt x="92" y="84"/>
                  </a:lnTo>
                  <a:lnTo>
                    <a:pt x="94" y="82"/>
                  </a:lnTo>
                  <a:lnTo>
                    <a:pt x="95" y="81"/>
                  </a:lnTo>
                  <a:lnTo>
                    <a:pt x="96" y="80"/>
                  </a:lnTo>
                  <a:lnTo>
                    <a:pt x="98" y="76"/>
                  </a:lnTo>
                  <a:lnTo>
                    <a:pt x="99" y="74"/>
                  </a:lnTo>
                  <a:lnTo>
                    <a:pt x="101" y="72"/>
                  </a:lnTo>
                  <a:lnTo>
                    <a:pt x="102" y="67"/>
                  </a:lnTo>
                  <a:lnTo>
                    <a:pt x="104" y="62"/>
                  </a:lnTo>
                  <a:lnTo>
                    <a:pt x="104" y="57"/>
                  </a:lnTo>
                  <a:lnTo>
                    <a:pt x="104" y="54"/>
                  </a:lnTo>
                  <a:lnTo>
                    <a:pt x="104" y="53"/>
                  </a:lnTo>
                  <a:lnTo>
                    <a:pt x="105" y="52"/>
                  </a:lnTo>
                </a:path>
              </a:pathLst>
            </a:custGeom>
            <a:noFill/>
            <a:ln w="14288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FEFF32F1-1543-4D86-BC3A-A98909E13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8710" y="4568736"/>
              <a:ext cx="165100" cy="165100"/>
            </a:xfrm>
            <a:custGeom>
              <a:avLst/>
              <a:gdLst>
                <a:gd name="T0" fmla="*/ 92 w 104"/>
                <a:gd name="T1" fmla="*/ 84 h 104"/>
                <a:gd name="T2" fmla="*/ 94 w 104"/>
                <a:gd name="T3" fmla="*/ 81 h 104"/>
                <a:gd name="T4" fmla="*/ 98 w 104"/>
                <a:gd name="T5" fmla="*/ 76 h 104"/>
                <a:gd name="T6" fmla="*/ 100 w 104"/>
                <a:gd name="T7" fmla="*/ 72 h 104"/>
                <a:gd name="T8" fmla="*/ 103 w 104"/>
                <a:gd name="T9" fmla="*/ 62 h 104"/>
                <a:gd name="T10" fmla="*/ 104 w 104"/>
                <a:gd name="T11" fmla="*/ 54 h 104"/>
                <a:gd name="T12" fmla="*/ 104 w 104"/>
                <a:gd name="T13" fmla="*/ 52 h 104"/>
                <a:gd name="T14" fmla="*/ 103 w 104"/>
                <a:gd name="T15" fmla="*/ 42 h 104"/>
                <a:gd name="T16" fmla="*/ 100 w 104"/>
                <a:gd name="T17" fmla="*/ 32 h 104"/>
                <a:gd name="T18" fmla="*/ 95 w 104"/>
                <a:gd name="T19" fmla="*/ 23 h 104"/>
                <a:gd name="T20" fmla="*/ 88 w 104"/>
                <a:gd name="T21" fmla="*/ 15 h 104"/>
                <a:gd name="T22" fmla="*/ 80 w 104"/>
                <a:gd name="T23" fmla="*/ 8 h 104"/>
                <a:gd name="T24" fmla="*/ 72 w 104"/>
                <a:gd name="T25" fmla="*/ 4 h 104"/>
                <a:gd name="T26" fmla="*/ 62 w 104"/>
                <a:gd name="T27" fmla="*/ 1 h 104"/>
                <a:gd name="T28" fmla="*/ 52 w 104"/>
                <a:gd name="T29" fmla="*/ 0 h 104"/>
                <a:gd name="T30" fmla="*/ 32 w 104"/>
                <a:gd name="T31" fmla="*/ 4 h 104"/>
                <a:gd name="T32" fmla="*/ 23 w 104"/>
                <a:gd name="T33" fmla="*/ 8 h 104"/>
                <a:gd name="T34" fmla="*/ 15 w 104"/>
                <a:gd name="T35" fmla="*/ 15 h 104"/>
                <a:gd name="T36" fmla="*/ 5 w 104"/>
                <a:gd name="T37" fmla="*/ 27 h 104"/>
                <a:gd name="T38" fmla="*/ 0 w 104"/>
                <a:gd name="T39" fmla="*/ 42 h 104"/>
                <a:gd name="T40" fmla="*/ 0 w 104"/>
                <a:gd name="T41" fmla="*/ 57 h 104"/>
                <a:gd name="T42" fmla="*/ 1 w 104"/>
                <a:gd name="T43" fmla="*/ 67 h 104"/>
                <a:gd name="T44" fmla="*/ 5 w 104"/>
                <a:gd name="T45" fmla="*/ 76 h 104"/>
                <a:gd name="T46" fmla="*/ 11 w 104"/>
                <a:gd name="T47" fmla="*/ 84 h 104"/>
                <a:gd name="T48" fmla="*/ 19 w 104"/>
                <a:gd name="T49" fmla="*/ 92 h 104"/>
                <a:gd name="T50" fmla="*/ 27 w 104"/>
                <a:gd name="T51" fmla="*/ 98 h 104"/>
                <a:gd name="T52" fmla="*/ 36 w 104"/>
                <a:gd name="T53" fmla="*/ 102 h 104"/>
                <a:gd name="T54" fmla="*/ 46 w 104"/>
                <a:gd name="T55" fmla="*/ 104 h 104"/>
                <a:gd name="T56" fmla="*/ 53 w 104"/>
                <a:gd name="T57" fmla="*/ 104 h 104"/>
                <a:gd name="T58" fmla="*/ 57 w 104"/>
                <a:gd name="T59" fmla="*/ 104 h 104"/>
                <a:gd name="T60" fmla="*/ 67 w 104"/>
                <a:gd name="T61" fmla="*/ 102 h 104"/>
                <a:gd name="T62" fmla="*/ 76 w 104"/>
                <a:gd name="T63" fmla="*/ 98 h 104"/>
                <a:gd name="T64" fmla="*/ 84 w 104"/>
                <a:gd name="T65" fmla="*/ 9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4" h="104">
                  <a:moveTo>
                    <a:pt x="88" y="89"/>
                  </a:moveTo>
                  <a:lnTo>
                    <a:pt x="92" y="84"/>
                  </a:lnTo>
                  <a:lnTo>
                    <a:pt x="93" y="82"/>
                  </a:lnTo>
                  <a:lnTo>
                    <a:pt x="94" y="81"/>
                  </a:lnTo>
                  <a:lnTo>
                    <a:pt x="95" y="81"/>
                  </a:lnTo>
                  <a:lnTo>
                    <a:pt x="98" y="76"/>
                  </a:lnTo>
                  <a:lnTo>
                    <a:pt x="99" y="74"/>
                  </a:lnTo>
                  <a:lnTo>
                    <a:pt x="100" y="72"/>
                  </a:lnTo>
                  <a:lnTo>
                    <a:pt x="102" y="67"/>
                  </a:lnTo>
                  <a:lnTo>
                    <a:pt x="103" y="62"/>
                  </a:lnTo>
                  <a:lnTo>
                    <a:pt x="104" y="57"/>
                  </a:lnTo>
                  <a:lnTo>
                    <a:pt x="104" y="54"/>
                  </a:lnTo>
                  <a:lnTo>
                    <a:pt x="104" y="53"/>
                  </a:lnTo>
                  <a:lnTo>
                    <a:pt x="104" y="52"/>
                  </a:lnTo>
                  <a:lnTo>
                    <a:pt x="104" y="47"/>
                  </a:lnTo>
                  <a:lnTo>
                    <a:pt x="103" y="42"/>
                  </a:lnTo>
                  <a:lnTo>
                    <a:pt x="102" y="37"/>
                  </a:lnTo>
                  <a:lnTo>
                    <a:pt x="100" y="32"/>
                  </a:lnTo>
                  <a:lnTo>
                    <a:pt x="98" y="27"/>
                  </a:lnTo>
                  <a:lnTo>
                    <a:pt x="95" y="23"/>
                  </a:lnTo>
                  <a:lnTo>
                    <a:pt x="92" y="19"/>
                  </a:lnTo>
                  <a:lnTo>
                    <a:pt x="88" y="15"/>
                  </a:lnTo>
                  <a:lnTo>
                    <a:pt x="84" y="11"/>
                  </a:lnTo>
                  <a:lnTo>
                    <a:pt x="80" y="8"/>
                  </a:lnTo>
                  <a:lnTo>
                    <a:pt x="76" y="6"/>
                  </a:lnTo>
                  <a:lnTo>
                    <a:pt x="72" y="4"/>
                  </a:lnTo>
                  <a:lnTo>
                    <a:pt x="67" y="2"/>
                  </a:lnTo>
                  <a:lnTo>
                    <a:pt x="62" y="1"/>
                  </a:lnTo>
                  <a:lnTo>
                    <a:pt x="57" y="0"/>
                  </a:lnTo>
                  <a:lnTo>
                    <a:pt x="52" y="0"/>
                  </a:lnTo>
                  <a:lnTo>
                    <a:pt x="41" y="1"/>
                  </a:lnTo>
                  <a:lnTo>
                    <a:pt x="32" y="4"/>
                  </a:lnTo>
                  <a:lnTo>
                    <a:pt x="27" y="6"/>
                  </a:lnTo>
                  <a:lnTo>
                    <a:pt x="23" y="8"/>
                  </a:lnTo>
                  <a:lnTo>
                    <a:pt x="19" y="11"/>
                  </a:lnTo>
                  <a:lnTo>
                    <a:pt x="15" y="15"/>
                  </a:lnTo>
                  <a:lnTo>
                    <a:pt x="8" y="23"/>
                  </a:lnTo>
                  <a:lnTo>
                    <a:pt x="5" y="27"/>
                  </a:lnTo>
                  <a:lnTo>
                    <a:pt x="3" y="32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1" y="67"/>
                  </a:lnTo>
                  <a:lnTo>
                    <a:pt x="3" y="72"/>
                  </a:lnTo>
                  <a:lnTo>
                    <a:pt x="5" y="76"/>
                  </a:lnTo>
                  <a:lnTo>
                    <a:pt x="8" y="81"/>
                  </a:lnTo>
                  <a:lnTo>
                    <a:pt x="11" y="84"/>
                  </a:lnTo>
                  <a:lnTo>
                    <a:pt x="15" y="89"/>
                  </a:lnTo>
                  <a:lnTo>
                    <a:pt x="19" y="92"/>
                  </a:lnTo>
                  <a:lnTo>
                    <a:pt x="23" y="95"/>
                  </a:lnTo>
                  <a:lnTo>
                    <a:pt x="27" y="98"/>
                  </a:lnTo>
                  <a:lnTo>
                    <a:pt x="32" y="100"/>
                  </a:lnTo>
                  <a:lnTo>
                    <a:pt x="36" y="102"/>
                  </a:lnTo>
                  <a:lnTo>
                    <a:pt x="41" y="103"/>
                  </a:lnTo>
                  <a:lnTo>
                    <a:pt x="46" y="104"/>
                  </a:lnTo>
                  <a:lnTo>
                    <a:pt x="52" y="104"/>
                  </a:lnTo>
                  <a:lnTo>
                    <a:pt x="53" y="104"/>
                  </a:lnTo>
                  <a:lnTo>
                    <a:pt x="54" y="104"/>
                  </a:lnTo>
                  <a:lnTo>
                    <a:pt x="57" y="104"/>
                  </a:lnTo>
                  <a:lnTo>
                    <a:pt x="62" y="103"/>
                  </a:lnTo>
                  <a:lnTo>
                    <a:pt x="67" y="102"/>
                  </a:lnTo>
                  <a:lnTo>
                    <a:pt x="72" y="100"/>
                  </a:lnTo>
                  <a:lnTo>
                    <a:pt x="76" y="98"/>
                  </a:lnTo>
                  <a:lnTo>
                    <a:pt x="80" y="95"/>
                  </a:lnTo>
                  <a:lnTo>
                    <a:pt x="84" y="92"/>
                  </a:lnTo>
                  <a:lnTo>
                    <a:pt x="88" y="89"/>
                  </a:ln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743D3399-239F-40BA-B861-EE544C75C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8710" y="4568736"/>
              <a:ext cx="165100" cy="165100"/>
            </a:xfrm>
            <a:custGeom>
              <a:avLst/>
              <a:gdLst>
                <a:gd name="T0" fmla="*/ 104 w 104"/>
                <a:gd name="T1" fmla="*/ 47 h 104"/>
                <a:gd name="T2" fmla="*/ 102 w 104"/>
                <a:gd name="T3" fmla="*/ 37 h 104"/>
                <a:gd name="T4" fmla="*/ 98 w 104"/>
                <a:gd name="T5" fmla="*/ 27 h 104"/>
                <a:gd name="T6" fmla="*/ 92 w 104"/>
                <a:gd name="T7" fmla="*/ 19 h 104"/>
                <a:gd name="T8" fmla="*/ 84 w 104"/>
                <a:gd name="T9" fmla="*/ 11 h 104"/>
                <a:gd name="T10" fmla="*/ 76 w 104"/>
                <a:gd name="T11" fmla="*/ 6 h 104"/>
                <a:gd name="T12" fmla="*/ 67 w 104"/>
                <a:gd name="T13" fmla="*/ 2 h 104"/>
                <a:gd name="T14" fmla="*/ 57 w 104"/>
                <a:gd name="T15" fmla="*/ 0 h 104"/>
                <a:gd name="T16" fmla="*/ 41 w 104"/>
                <a:gd name="T17" fmla="*/ 1 h 104"/>
                <a:gd name="T18" fmla="*/ 27 w 104"/>
                <a:gd name="T19" fmla="*/ 6 h 104"/>
                <a:gd name="T20" fmla="*/ 19 w 104"/>
                <a:gd name="T21" fmla="*/ 11 h 104"/>
                <a:gd name="T22" fmla="*/ 8 w 104"/>
                <a:gd name="T23" fmla="*/ 23 h 104"/>
                <a:gd name="T24" fmla="*/ 3 w 104"/>
                <a:gd name="T25" fmla="*/ 32 h 104"/>
                <a:gd name="T26" fmla="*/ 0 w 104"/>
                <a:gd name="T27" fmla="*/ 52 h 104"/>
                <a:gd name="T28" fmla="*/ 0 w 104"/>
                <a:gd name="T29" fmla="*/ 62 h 104"/>
                <a:gd name="T30" fmla="*/ 3 w 104"/>
                <a:gd name="T31" fmla="*/ 72 h 104"/>
                <a:gd name="T32" fmla="*/ 8 w 104"/>
                <a:gd name="T33" fmla="*/ 81 h 104"/>
                <a:gd name="T34" fmla="*/ 15 w 104"/>
                <a:gd name="T35" fmla="*/ 89 h 104"/>
                <a:gd name="T36" fmla="*/ 23 w 104"/>
                <a:gd name="T37" fmla="*/ 95 h 104"/>
                <a:gd name="T38" fmla="*/ 32 w 104"/>
                <a:gd name="T39" fmla="*/ 100 h 104"/>
                <a:gd name="T40" fmla="*/ 41 w 104"/>
                <a:gd name="T41" fmla="*/ 103 h 104"/>
                <a:gd name="T42" fmla="*/ 52 w 104"/>
                <a:gd name="T43" fmla="*/ 104 h 104"/>
                <a:gd name="T44" fmla="*/ 54 w 104"/>
                <a:gd name="T45" fmla="*/ 104 h 104"/>
                <a:gd name="T46" fmla="*/ 62 w 104"/>
                <a:gd name="T47" fmla="*/ 103 h 104"/>
                <a:gd name="T48" fmla="*/ 72 w 104"/>
                <a:gd name="T49" fmla="*/ 100 h 104"/>
                <a:gd name="T50" fmla="*/ 80 w 104"/>
                <a:gd name="T51" fmla="*/ 95 h 104"/>
                <a:gd name="T52" fmla="*/ 88 w 104"/>
                <a:gd name="T53" fmla="*/ 89 h 104"/>
                <a:gd name="T54" fmla="*/ 93 w 104"/>
                <a:gd name="T55" fmla="*/ 82 h 104"/>
                <a:gd name="T56" fmla="*/ 95 w 104"/>
                <a:gd name="T57" fmla="*/ 81 h 104"/>
                <a:gd name="T58" fmla="*/ 99 w 104"/>
                <a:gd name="T59" fmla="*/ 74 h 104"/>
                <a:gd name="T60" fmla="*/ 102 w 104"/>
                <a:gd name="T61" fmla="*/ 67 h 104"/>
                <a:gd name="T62" fmla="*/ 104 w 104"/>
                <a:gd name="T63" fmla="*/ 57 h 104"/>
                <a:gd name="T64" fmla="*/ 104 w 104"/>
                <a:gd name="T65" fmla="*/ 5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4" h="104">
                  <a:moveTo>
                    <a:pt x="104" y="52"/>
                  </a:moveTo>
                  <a:lnTo>
                    <a:pt x="104" y="47"/>
                  </a:lnTo>
                  <a:lnTo>
                    <a:pt x="103" y="42"/>
                  </a:lnTo>
                  <a:lnTo>
                    <a:pt x="102" y="37"/>
                  </a:lnTo>
                  <a:lnTo>
                    <a:pt x="100" y="32"/>
                  </a:lnTo>
                  <a:lnTo>
                    <a:pt x="98" y="27"/>
                  </a:lnTo>
                  <a:lnTo>
                    <a:pt x="95" y="23"/>
                  </a:lnTo>
                  <a:lnTo>
                    <a:pt x="92" y="19"/>
                  </a:lnTo>
                  <a:lnTo>
                    <a:pt x="88" y="15"/>
                  </a:lnTo>
                  <a:lnTo>
                    <a:pt x="84" y="11"/>
                  </a:lnTo>
                  <a:lnTo>
                    <a:pt x="80" y="8"/>
                  </a:lnTo>
                  <a:lnTo>
                    <a:pt x="76" y="6"/>
                  </a:lnTo>
                  <a:lnTo>
                    <a:pt x="72" y="4"/>
                  </a:lnTo>
                  <a:lnTo>
                    <a:pt x="67" y="2"/>
                  </a:lnTo>
                  <a:lnTo>
                    <a:pt x="62" y="1"/>
                  </a:lnTo>
                  <a:lnTo>
                    <a:pt x="57" y="0"/>
                  </a:lnTo>
                  <a:lnTo>
                    <a:pt x="52" y="0"/>
                  </a:lnTo>
                  <a:lnTo>
                    <a:pt x="41" y="1"/>
                  </a:lnTo>
                  <a:lnTo>
                    <a:pt x="32" y="4"/>
                  </a:lnTo>
                  <a:lnTo>
                    <a:pt x="27" y="6"/>
                  </a:lnTo>
                  <a:lnTo>
                    <a:pt x="23" y="8"/>
                  </a:lnTo>
                  <a:lnTo>
                    <a:pt x="19" y="11"/>
                  </a:lnTo>
                  <a:lnTo>
                    <a:pt x="15" y="15"/>
                  </a:lnTo>
                  <a:lnTo>
                    <a:pt x="8" y="23"/>
                  </a:lnTo>
                  <a:lnTo>
                    <a:pt x="5" y="27"/>
                  </a:lnTo>
                  <a:lnTo>
                    <a:pt x="3" y="32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1" y="67"/>
                  </a:lnTo>
                  <a:lnTo>
                    <a:pt x="3" y="72"/>
                  </a:lnTo>
                  <a:lnTo>
                    <a:pt x="5" y="76"/>
                  </a:lnTo>
                  <a:lnTo>
                    <a:pt x="8" y="81"/>
                  </a:lnTo>
                  <a:lnTo>
                    <a:pt x="11" y="84"/>
                  </a:lnTo>
                  <a:lnTo>
                    <a:pt x="15" y="89"/>
                  </a:lnTo>
                  <a:lnTo>
                    <a:pt x="19" y="92"/>
                  </a:lnTo>
                  <a:lnTo>
                    <a:pt x="23" y="95"/>
                  </a:lnTo>
                  <a:lnTo>
                    <a:pt x="27" y="98"/>
                  </a:lnTo>
                  <a:lnTo>
                    <a:pt x="32" y="100"/>
                  </a:lnTo>
                  <a:lnTo>
                    <a:pt x="36" y="102"/>
                  </a:lnTo>
                  <a:lnTo>
                    <a:pt x="41" y="103"/>
                  </a:lnTo>
                  <a:lnTo>
                    <a:pt x="46" y="104"/>
                  </a:lnTo>
                  <a:lnTo>
                    <a:pt x="52" y="104"/>
                  </a:lnTo>
                  <a:lnTo>
                    <a:pt x="53" y="104"/>
                  </a:lnTo>
                  <a:lnTo>
                    <a:pt x="54" y="104"/>
                  </a:lnTo>
                  <a:lnTo>
                    <a:pt x="57" y="104"/>
                  </a:lnTo>
                  <a:lnTo>
                    <a:pt x="62" y="103"/>
                  </a:lnTo>
                  <a:lnTo>
                    <a:pt x="67" y="102"/>
                  </a:lnTo>
                  <a:lnTo>
                    <a:pt x="72" y="100"/>
                  </a:lnTo>
                  <a:lnTo>
                    <a:pt x="76" y="98"/>
                  </a:lnTo>
                  <a:lnTo>
                    <a:pt x="80" y="95"/>
                  </a:lnTo>
                  <a:lnTo>
                    <a:pt x="84" y="92"/>
                  </a:lnTo>
                  <a:lnTo>
                    <a:pt x="88" y="89"/>
                  </a:lnTo>
                  <a:lnTo>
                    <a:pt x="92" y="84"/>
                  </a:lnTo>
                  <a:lnTo>
                    <a:pt x="93" y="82"/>
                  </a:lnTo>
                  <a:lnTo>
                    <a:pt x="94" y="81"/>
                  </a:lnTo>
                  <a:lnTo>
                    <a:pt x="95" y="81"/>
                  </a:lnTo>
                  <a:lnTo>
                    <a:pt x="98" y="76"/>
                  </a:lnTo>
                  <a:lnTo>
                    <a:pt x="99" y="74"/>
                  </a:lnTo>
                  <a:lnTo>
                    <a:pt x="100" y="72"/>
                  </a:lnTo>
                  <a:lnTo>
                    <a:pt x="102" y="67"/>
                  </a:lnTo>
                  <a:lnTo>
                    <a:pt x="103" y="62"/>
                  </a:lnTo>
                  <a:lnTo>
                    <a:pt x="104" y="57"/>
                  </a:lnTo>
                  <a:lnTo>
                    <a:pt x="104" y="54"/>
                  </a:lnTo>
                  <a:lnTo>
                    <a:pt x="104" y="53"/>
                  </a:lnTo>
                  <a:lnTo>
                    <a:pt x="104" y="52"/>
                  </a:lnTo>
                </a:path>
              </a:pathLst>
            </a:custGeom>
            <a:noFill/>
            <a:ln w="14288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8316D7F7-E831-4989-8A42-B58E0C056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8685" y="4648111"/>
              <a:ext cx="165100" cy="165100"/>
            </a:xfrm>
            <a:custGeom>
              <a:avLst/>
              <a:gdLst>
                <a:gd name="T0" fmla="*/ 92 w 104"/>
                <a:gd name="T1" fmla="*/ 85 h 104"/>
                <a:gd name="T2" fmla="*/ 94 w 104"/>
                <a:gd name="T3" fmla="*/ 82 h 104"/>
                <a:gd name="T4" fmla="*/ 98 w 104"/>
                <a:gd name="T5" fmla="*/ 76 h 104"/>
                <a:gd name="T6" fmla="*/ 100 w 104"/>
                <a:gd name="T7" fmla="*/ 72 h 104"/>
                <a:gd name="T8" fmla="*/ 103 w 104"/>
                <a:gd name="T9" fmla="*/ 62 h 104"/>
                <a:gd name="T10" fmla="*/ 104 w 104"/>
                <a:gd name="T11" fmla="*/ 55 h 104"/>
                <a:gd name="T12" fmla="*/ 104 w 104"/>
                <a:gd name="T13" fmla="*/ 52 h 104"/>
                <a:gd name="T14" fmla="*/ 103 w 104"/>
                <a:gd name="T15" fmla="*/ 42 h 104"/>
                <a:gd name="T16" fmla="*/ 100 w 104"/>
                <a:gd name="T17" fmla="*/ 32 h 104"/>
                <a:gd name="T18" fmla="*/ 95 w 104"/>
                <a:gd name="T19" fmla="*/ 23 h 104"/>
                <a:gd name="T20" fmla="*/ 89 w 104"/>
                <a:gd name="T21" fmla="*/ 15 h 104"/>
                <a:gd name="T22" fmla="*/ 80 w 104"/>
                <a:gd name="T23" fmla="*/ 9 h 104"/>
                <a:gd name="T24" fmla="*/ 72 w 104"/>
                <a:gd name="T25" fmla="*/ 4 h 104"/>
                <a:gd name="T26" fmla="*/ 62 w 104"/>
                <a:gd name="T27" fmla="*/ 1 h 104"/>
                <a:gd name="T28" fmla="*/ 52 w 104"/>
                <a:gd name="T29" fmla="*/ 0 h 104"/>
                <a:gd name="T30" fmla="*/ 32 w 104"/>
                <a:gd name="T31" fmla="*/ 4 h 104"/>
                <a:gd name="T32" fmla="*/ 23 w 104"/>
                <a:gd name="T33" fmla="*/ 9 h 104"/>
                <a:gd name="T34" fmla="*/ 15 w 104"/>
                <a:gd name="T35" fmla="*/ 15 h 104"/>
                <a:gd name="T36" fmla="*/ 5 w 104"/>
                <a:gd name="T37" fmla="*/ 27 h 104"/>
                <a:gd name="T38" fmla="*/ 1 w 104"/>
                <a:gd name="T39" fmla="*/ 42 h 104"/>
                <a:gd name="T40" fmla="*/ 0 w 104"/>
                <a:gd name="T41" fmla="*/ 57 h 104"/>
                <a:gd name="T42" fmla="*/ 2 w 104"/>
                <a:gd name="T43" fmla="*/ 67 h 104"/>
                <a:gd name="T44" fmla="*/ 5 w 104"/>
                <a:gd name="T45" fmla="*/ 76 h 104"/>
                <a:gd name="T46" fmla="*/ 11 w 104"/>
                <a:gd name="T47" fmla="*/ 85 h 104"/>
                <a:gd name="T48" fmla="*/ 19 w 104"/>
                <a:gd name="T49" fmla="*/ 92 h 104"/>
                <a:gd name="T50" fmla="*/ 27 w 104"/>
                <a:gd name="T51" fmla="*/ 98 h 104"/>
                <a:gd name="T52" fmla="*/ 37 w 104"/>
                <a:gd name="T53" fmla="*/ 102 h 104"/>
                <a:gd name="T54" fmla="*/ 47 w 104"/>
                <a:gd name="T55" fmla="*/ 104 h 104"/>
                <a:gd name="T56" fmla="*/ 53 w 104"/>
                <a:gd name="T57" fmla="*/ 104 h 104"/>
                <a:gd name="T58" fmla="*/ 57 w 104"/>
                <a:gd name="T59" fmla="*/ 104 h 104"/>
                <a:gd name="T60" fmla="*/ 67 w 104"/>
                <a:gd name="T61" fmla="*/ 102 h 104"/>
                <a:gd name="T62" fmla="*/ 76 w 104"/>
                <a:gd name="T63" fmla="*/ 98 h 104"/>
                <a:gd name="T64" fmla="*/ 85 w 104"/>
                <a:gd name="T65" fmla="*/ 9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4" h="104">
                  <a:moveTo>
                    <a:pt x="89" y="89"/>
                  </a:moveTo>
                  <a:lnTo>
                    <a:pt x="92" y="85"/>
                  </a:lnTo>
                  <a:lnTo>
                    <a:pt x="94" y="83"/>
                  </a:lnTo>
                  <a:lnTo>
                    <a:pt x="94" y="82"/>
                  </a:lnTo>
                  <a:lnTo>
                    <a:pt x="95" y="81"/>
                  </a:lnTo>
                  <a:lnTo>
                    <a:pt x="98" y="76"/>
                  </a:lnTo>
                  <a:lnTo>
                    <a:pt x="99" y="74"/>
                  </a:lnTo>
                  <a:lnTo>
                    <a:pt x="100" y="72"/>
                  </a:lnTo>
                  <a:lnTo>
                    <a:pt x="102" y="67"/>
                  </a:lnTo>
                  <a:lnTo>
                    <a:pt x="103" y="62"/>
                  </a:lnTo>
                  <a:lnTo>
                    <a:pt x="104" y="57"/>
                  </a:lnTo>
                  <a:lnTo>
                    <a:pt x="104" y="55"/>
                  </a:lnTo>
                  <a:lnTo>
                    <a:pt x="104" y="53"/>
                  </a:lnTo>
                  <a:lnTo>
                    <a:pt x="104" y="52"/>
                  </a:lnTo>
                  <a:lnTo>
                    <a:pt x="104" y="47"/>
                  </a:lnTo>
                  <a:lnTo>
                    <a:pt x="103" y="42"/>
                  </a:lnTo>
                  <a:lnTo>
                    <a:pt x="102" y="37"/>
                  </a:lnTo>
                  <a:lnTo>
                    <a:pt x="100" y="32"/>
                  </a:lnTo>
                  <a:lnTo>
                    <a:pt x="98" y="27"/>
                  </a:lnTo>
                  <a:lnTo>
                    <a:pt x="95" y="23"/>
                  </a:lnTo>
                  <a:lnTo>
                    <a:pt x="92" y="19"/>
                  </a:lnTo>
                  <a:lnTo>
                    <a:pt x="89" y="15"/>
                  </a:lnTo>
                  <a:lnTo>
                    <a:pt x="85" y="11"/>
                  </a:lnTo>
                  <a:lnTo>
                    <a:pt x="80" y="9"/>
                  </a:lnTo>
                  <a:lnTo>
                    <a:pt x="76" y="6"/>
                  </a:lnTo>
                  <a:lnTo>
                    <a:pt x="72" y="4"/>
                  </a:lnTo>
                  <a:lnTo>
                    <a:pt x="67" y="2"/>
                  </a:lnTo>
                  <a:lnTo>
                    <a:pt x="62" y="1"/>
                  </a:lnTo>
                  <a:lnTo>
                    <a:pt x="57" y="0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7" y="6"/>
                  </a:lnTo>
                  <a:lnTo>
                    <a:pt x="23" y="9"/>
                  </a:lnTo>
                  <a:lnTo>
                    <a:pt x="19" y="11"/>
                  </a:lnTo>
                  <a:lnTo>
                    <a:pt x="15" y="15"/>
                  </a:lnTo>
                  <a:lnTo>
                    <a:pt x="8" y="23"/>
                  </a:lnTo>
                  <a:lnTo>
                    <a:pt x="5" y="27"/>
                  </a:lnTo>
                  <a:lnTo>
                    <a:pt x="3" y="32"/>
                  </a:lnTo>
                  <a:lnTo>
                    <a:pt x="1" y="42"/>
                  </a:lnTo>
                  <a:lnTo>
                    <a:pt x="0" y="52"/>
                  </a:lnTo>
                  <a:lnTo>
                    <a:pt x="0" y="57"/>
                  </a:lnTo>
                  <a:lnTo>
                    <a:pt x="1" y="62"/>
                  </a:lnTo>
                  <a:lnTo>
                    <a:pt x="2" y="67"/>
                  </a:lnTo>
                  <a:lnTo>
                    <a:pt x="3" y="72"/>
                  </a:lnTo>
                  <a:lnTo>
                    <a:pt x="5" y="76"/>
                  </a:lnTo>
                  <a:lnTo>
                    <a:pt x="8" y="81"/>
                  </a:lnTo>
                  <a:lnTo>
                    <a:pt x="11" y="85"/>
                  </a:lnTo>
                  <a:lnTo>
                    <a:pt x="15" y="89"/>
                  </a:lnTo>
                  <a:lnTo>
                    <a:pt x="19" y="92"/>
                  </a:lnTo>
                  <a:lnTo>
                    <a:pt x="23" y="95"/>
                  </a:lnTo>
                  <a:lnTo>
                    <a:pt x="27" y="98"/>
                  </a:lnTo>
                  <a:lnTo>
                    <a:pt x="32" y="100"/>
                  </a:lnTo>
                  <a:lnTo>
                    <a:pt x="37" y="102"/>
                  </a:lnTo>
                  <a:lnTo>
                    <a:pt x="42" y="103"/>
                  </a:lnTo>
                  <a:lnTo>
                    <a:pt x="47" y="104"/>
                  </a:lnTo>
                  <a:lnTo>
                    <a:pt x="52" y="104"/>
                  </a:lnTo>
                  <a:lnTo>
                    <a:pt x="53" y="104"/>
                  </a:lnTo>
                  <a:lnTo>
                    <a:pt x="54" y="104"/>
                  </a:lnTo>
                  <a:lnTo>
                    <a:pt x="57" y="104"/>
                  </a:lnTo>
                  <a:lnTo>
                    <a:pt x="62" y="103"/>
                  </a:lnTo>
                  <a:lnTo>
                    <a:pt x="67" y="102"/>
                  </a:lnTo>
                  <a:lnTo>
                    <a:pt x="72" y="100"/>
                  </a:lnTo>
                  <a:lnTo>
                    <a:pt x="76" y="98"/>
                  </a:lnTo>
                  <a:lnTo>
                    <a:pt x="80" y="95"/>
                  </a:lnTo>
                  <a:lnTo>
                    <a:pt x="85" y="92"/>
                  </a:lnTo>
                  <a:lnTo>
                    <a:pt x="89" y="89"/>
                  </a:ln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id="{50F77D97-4568-4460-9F7A-D6B475B67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8685" y="4648111"/>
              <a:ext cx="165100" cy="165100"/>
            </a:xfrm>
            <a:custGeom>
              <a:avLst/>
              <a:gdLst>
                <a:gd name="T0" fmla="*/ 104 w 104"/>
                <a:gd name="T1" fmla="*/ 47 h 104"/>
                <a:gd name="T2" fmla="*/ 102 w 104"/>
                <a:gd name="T3" fmla="*/ 37 h 104"/>
                <a:gd name="T4" fmla="*/ 98 w 104"/>
                <a:gd name="T5" fmla="*/ 27 h 104"/>
                <a:gd name="T6" fmla="*/ 92 w 104"/>
                <a:gd name="T7" fmla="*/ 19 h 104"/>
                <a:gd name="T8" fmla="*/ 85 w 104"/>
                <a:gd name="T9" fmla="*/ 11 h 104"/>
                <a:gd name="T10" fmla="*/ 76 w 104"/>
                <a:gd name="T11" fmla="*/ 6 h 104"/>
                <a:gd name="T12" fmla="*/ 67 w 104"/>
                <a:gd name="T13" fmla="*/ 2 h 104"/>
                <a:gd name="T14" fmla="*/ 57 w 104"/>
                <a:gd name="T15" fmla="*/ 0 h 104"/>
                <a:gd name="T16" fmla="*/ 42 w 104"/>
                <a:gd name="T17" fmla="*/ 1 h 104"/>
                <a:gd name="T18" fmla="*/ 27 w 104"/>
                <a:gd name="T19" fmla="*/ 6 h 104"/>
                <a:gd name="T20" fmla="*/ 19 w 104"/>
                <a:gd name="T21" fmla="*/ 11 h 104"/>
                <a:gd name="T22" fmla="*/ 8 w 104"/>
                <a:gd name="T23" fmla="*/ 23 h 104"/>
                <a:gd name="T24" fmla="*/ 3 w 104"/>
                <a:gd name="T25" fmla="*/ 32 h 104"/>
                <a:gd name="T26" fmla="*/ 0 w 104"/>
                <a:gd name="T27" fmla="*/ 52 h 104"/>
                <a:gd name="T28" fmla="*/ 1 w 104"/>
                <a:gd name="T29" fmla="*/ 62 h 104"/>
                <a:gd name="T30" fmla="*/ 3 w 104"/>
                <a:gd name="T31" fmla="*/ 72 h 104"/>
                <a:gd name="T32" fmla="*/ 8 w 104"/>
                <a:gd name="T33" fmla="*/ 81 h 104"/>
                <a:gd name="T34" fmla="*/ 15 w 104"/>
                <a:gd name="T35" fmla="*/ 89 h 104"/>
                <a:gd name="T36" fmla="*/ 23 w 104"/>
                <a:gd name="T37" fmla="*/ 95 h 104"/>
                <a:gd name="T38" fmla="*/ 32 w 104"/>
                <a:gd name="T39" fmla="*/ 100 h 104"/>
                <a:gd name="T40" fmla="*/ 42 w 104"/>
                <a:gd name="T41" fmla="*/ 103 h 104"/>
                <a:gd name="T42" fmla="*/ 52 w 104"/>
                <a:gd name="T43" fmla="*/ 104 h 104"/>
                <a:gd name="T44" fmla="*/ 54 w 104"/>
                <a:gd name="T45" fmla="*/ 104 h 104"/>
                <a:gd name="T46" fmla="*/ 62 w 104"/>
                <a:gd name="T47" fmla="*/ 103 h 104"/>
                <a:gd name="T48" fmla="*/ 72 w 104"/>
                <a:gd name="T49" fmla="*/ 100 h 104"/>
                <a:gd name="T50" fmla="*/ 80 w 104"/>
                <a:gd name="T51" fmla="*/ 95 h 104"/>
                <a:gd name="T52" fmla="*/ 89 w 104"/>
                <a:gd name="T53" fmla="*/ 89 h 104"/>
                <a:gd name="T54" fmla="*/ 94 w 104"/>
                <a:gd name="T55" fmla="*/ 83 h 104"/>
                <a:gd name="T56" fmla="*/ 95 w 104"/>
                <a:gd name="T57" fmla="*/ 81 h 104"/>
                <a:gd name="T58" fmla="*/ 99 w 104"/>
                <a:gd name="T59" fmla="*/ 74 h 104"/>
                <a:gd name="T60" fmla="*/ 102 w 104"/>
                <a:gd name="T61" fmla="*/ 67 h 104"/>
                <a:gd name="T62" fmla="*/ 104 w 104"/>
                <a:gd name="T63" fmla="*/ 57 h 104"/>
                <a:gd name="T64" fmla="*/ 104 w 104"/>
                <a:gd name="T65" fmla="*/ 5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4" h="104">
                  <a:moveTo>
                    <a:pt x="104" y="52"/>
                  </a:moveTo>
                  <a:lnTo>
                    <a:pt x="104" y="47"/>
                  </a:lnTo>
                  <a:lnTo>
                    <a:pt x="103" y="42"/>
                  </a:lnTo>
                  <a:lnTo>
                    <a:pt x="102" y="37"/>
                  </a:lnTo>
                  <a:lnTo>
                    <a:pt x="100" y="32"/>
                  </a:lnTo>
                  <a:lnTo>
                    <a:pt x="98" y="27"/>
                  </a:lnTo>
                  <a:lnTo>
                    <a:pt x="95" y="23"/>
                  </a:lnTo>
                  <a:lnTo>
                    <a:pt x="92" y="19"/>
                  </a:lnTo>
                  <a:lnTo>
                    <a:pt x="89" y="15"/>
                  </a:lnTo>
                  <a:lnTo>
                    <a:pt x="85" y="11"/>
                  </a:lnTo>
                  <a:lnTo>
                    <a:pt x="80" y="9"/>
                  </a:lnTo>
                  <a:lnTo>
                    <a:pt x="76" y="6"/>
                  </a:lnTo>
                  <a:lnTo>
                    <a:pt x="72" y="4"/>
                  </a:lnTo>
                  <a:lnTo>
                    <a:pt x="67" y="2"/>
                  </a:lnTo>
                  <a:lnTo>
                    <a:pt x="62" y="1"/>
                  </a:lnTo>
                  <a:lnTo>
                    <a:pt x="57" y="0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7" y="6"/>
                  </a:lnTo>
                  <a:lnTo>
                    <a:pt x="23" y="9"/>
                  </a:lnTo>
                  <a:lnTo>
                    <a:pt x="19" y="11"/>
                  </a:lnTo>
                  <a:lnTo>
                    <a:pt x="15" y="15"/>
                  </a:lnTo>
                  <a:lnTo>
                    <a:pt x="8" y="23"/>
                  </a:lnTo>
                  <a:lnTo>
                    <a:pt x="5" y="27"/>
                  </a:lnTo>
                  <a:lnTo>
                    <a:pt x="3" y="32"/>
                  </a:lnTo>
                  <a:lnTo>
                    <a:pt x="1" y="42"/>
                  </a:lnTo>
                  <a:lnTo>
                    <a:pt x="0" y="52"/>
                  </a:lnTo>
                  <a:lnTo>
                    <a:pt x="0" y="57"/>
                  </a:lnTo>
                  <a:lnTo>
                    <a:pt x="1" y="62"/>
                  </a:lnTo>
                  <a:lnTo>
                    <a:pt x="2" y="67"/>
                  </a:lnTo>
                  <a:lnTo>
                    <a:pt x="3" y="72"/>
                  </a:lnTo>
                  <a:lnTo>
                    <a:pt x="5" y="76"/>
                  </a:lnTo>
                  <a:lnTo>
                    <a:pt x="8" y="81"/>
                  </a:lnTo>
                  <a:lnTo>
                    <a:pt x="11" y="85"/>
                  </a:lnTo>
                  <a:lnTo>
                    <a:pt x="15" y="89"/>
                  </a:lnTo>
                  <a:lnTo>
                    <a:pt x="19" y="92"/>
                  </a:lnTo>
                  <a:lnTo>
                    <a:pt x="23" y="95"/>
                  </a:lnTo>
                  <a:lnTo>
                    <a:pt x="27" y="98"/>
                  </a:lnTo>
                  <a:lnTo>
                    <a:pt x="32" y="100"/>
                  </a:lnTo>
                  <a:lnTo>
                    <a:pt x="37" y="102"/>
                  </a:lnTo>
                  <a:lnTo>
                    <a:pt x="42" y="103"/>
                  </a:lnTo>
                  <a:lnTo>
                    <a:pt x="47" y="104"/>
                  </a:lnTo>
                  <a:lnTo>
                    <a:pt x="52" y="104"/>
                  </a:lnTo>
                  <a:lnTo>
                    <a:pt x="53" y="104"/>
                  </a:lnTo>
                  <a:lnTo>
                    <a:pt x="54" y="104"/>
                  </a:lnTo>
                  <a:lnTo>
                    <a:pt x="57" y="104"/>
                  </a:lnTo>
                  <a:lnTo>
                    <a:pt x="62" y="103"/>
                  </a:lnTo>
                  <a:lnTo>
                    <a:pt x="67" y="102"/>
                  </a:lnTo>
                  <a:lnTo>
                    <a:pt x="72" y="100"/>
                  </a:lnTo>
                  <a:lnTo>
                    <a:pt x="76" y="98"/>
                  </a:lnTo>
                  <a:lnTo>
                    <a:pt x="80" y="95"/>
                  </a:lnTo>
                  <a:lnTo>
                    <a:pt x="85" y="92"/>
                  </a:lnTo>
                  <a:lnTo>
                    <a:pt x="89" y="89"/>
                  </a:lnTo>
                  <a:lnTo>
                    <a:pt x="92" y="85"/>
                  </a:lnTo>
                  <a:lnTo>
                    <a:pt x="94" y="83"/>
                  </a:lnTo>
                  <a:lnTo>
                    <a:pt x="94" y="82"/>
                  </a:lnTo>
                  <a:lnTo>
                    <a:pt x="95" y="81"/>
                  </a:lnTo>
                  <a:lnTo>
                    <a:pt x="98" y="76"/>
                  </a:lnTo>
                  <a:lnTo>
                    <a:pt x="99" y="74"/>
                  </a:lnTo>
                  <a:lnTo>
                    <a:pt x="100" y="72"/>
                  </a:lnTo>
                  <a:lnTo>
                    <a:pt x="102" y="67"/>
                  </a:lnTo>
                  <a:lnTo>
                    <a:pt x="103" y="62"/>
                  </a:lnTo>
                  <a:lnTo>
                    <a:pt x="104" y="57"/>
                  </a:lnTo>
                  <a:lnTo>
                    <a:pt x="104" y="55"/>
                  </a:lnTo>
                  <a:lnTo>
                    <a:pt x="104" y="53"/>
                  </a:lnTo>
                  <a:lnTo>
                    <a:pt x="104" y="52"/>
                  </a:lnTo>
                </a:path>
              </a:pathLst>
            </a:custGeom>
            <a:noFill/>
            <a:ln w="14288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845849FC-3D7B-4BDE-B566-F0FF9E30D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6060" y="5083086"/>
              <a:ext cx="165100" cy="165100"/>
            </a:xfrm>
            <a:custGeom>
              <a:avLst/>
              <a:gdLst>
                <a:gd name="T0" fmla="*/ 92 w 104"/>
                <a:gd name="T1" fmla="*/ 84 h 104"/>
                <a:gd name="T2" fmla="*/ 95 w 104"/>
                <a:gd name="T3" fmla="*/ 81 h 104"/>
                <a:gd name="T4" fmla="*/ 98 w 104"/>
                <a:gd name="T5" fmla="*/ 76 h 104"/>
                <a:gd name="T6" fmla="*/ 101 w 104"/>
                <a:gd name="T7" fmla="*/ 72 h 104"/>
                <a:gd name="T8" fmla="*/ 103 w 104"/>
                <a:gd name="T9" fmla="*/ 62 h 104"/>
                <a:gd name="T10" fmla="*/ 104 w 104"/>
                <a:gd name="T11" fmla="*/ 54 h 104"/>
                <a:gd name="T12" fmla="*/ 104 w 104"/>
                <a:gd name="T13" fmla="*/ 52 h 104"/>
                <a:gd name="T14" fmla="*/ 103 w 104"/>
                <a:gd name="T15" fmla="*/ 41 h 104"/>
                <a:gd name="T16" fmla="*/ 101 w 104"/>
                <a:gd name="T17" fmla="*/ 32 h 104"/>
                <a:gd name="T18" fmla="*/ 96 w 104"/>
                <a:gd name="T19" fmla="*/ 23 h 104"/>
                <a:gd name="T20" fmla="*/ 89 w 104"/>
                <a:gd name="T21" fmla="*/ 15 h 104"/>
                <a:gd name="T22" fmla="*/ 81 w 104"/>
                <a:gd name="T23" fmla="*/ 8 h 104"/>
                <a:gd name="T24" fmla="*/ 72 w 104"/>
                <a:gd name="T25" fmla="*/ 4 h 104"/>
                <a:gd name="T26" fmla="*/ 62 w 104"/>
                <a:gd name="T27" fmla="*/ 1 h 104"/>
                <a:gd name="T28" fmla="*/ 52 w 104"/>
                <a:gd name="T29" fmla="*/ 0 h 104"/>
                <a:gd name="T30" fmla="*/ 32 w 104"/>
                <a:gd name="T31" fmla="*/ 4 h 104"/>
                <a:gd name="T32" fmla="*/ 23 w 104"/>
                <a:gd name="T33" fmla="*/ 8 h 104"/>
                <a:gd name="T34" fmla="*/ 15 w 104"/>
                <a:gd name="T35" fmla="*/ 15 h 104"/>
                <a:gd name="T36" fmla="*/ 5 w 104"/>
                <a:gd name="T37" fmla="*/ 27 h 104"/>
                <a:gd name="T38" fmla="*/ 1 w 104"/>
                <a:gd name="T39" fmla="*/ 41 h 104"/>
                <a:gd name="T40" fmla="*/ 0 w 104"/>
                <a:gd name="T41" fmla="*/ 57 h 104"/>
                <a:gd name="T42" fmla="*/ 2 w 104"/>
                <a:gd name="T43" fmla="*/ 67 h 104"/>
                <a:gd name="T44" fmla="*/ 5 w 104"/>
                <a:gd name="T45" fmla="*/ 76 h 104"/>
                <a:gd name="T46" fmla="*/ 11 w 104"/>
                <a:gd name="T47" fmla="*/ 84 h 104"/>
                <a:gd name="T48" fmla="*/ 19 w 104"/>
                <a:gd name="T49" fmla="*/ 92 h 104"/>
                <a:gd name="T50" fmla="*/ 27 w 104"/>
                <a:gd name="T51" fmla="*/ 98 h 104"/>
                <a:gd name="T52" fmla="*/ 37 w 104"/>
                <a:gd name="T53" fmla="*/ 102 h 104"/>
                <a:gd name="T54" fmla="*/ 47 w 104"/>
                <a:gd name="T55" fmla="*/ 104 h 104"/>
                <a:gd name="T56" fmla="*/ 53 w 104"/>
                <a:gd name="T57" fmla="*/ 104 h 104"/>
                <a:gd name="T58" fmla="*/ 57 w 104"/>
                <a:gd name="T59" fmla="*/ 104 h 104"/>
                <a:gd name="T60" fmla="*/ 67 w 104"/>
                <a:gd name="T61" fmla="*/ 102 h 104"/>
                <a:gd name="T62" fmla="*/ 76 w 104"/>
                <a:gd name="T63" fmla="*/ 98 h 104"/>
                <a:gd name="T64" fmla="*/ 85 w 104"/>
                <a:gd name="T65" fmla="*/ 9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4" h="104">
                  <a:moveTo>
                    <a:pt x="89" y="88"/>
                  </a:moveTo>
                  <a:lnTo>
                    <a:pt x="92" y="84"/>
                  </a:lnTo>
                  <a:lnTo>
                    <a:pt x="94" y="82"/>
                  </a:lnTo>
                  <a:lnTo>
                    <a:pt x="95" y="81"/>
                  </a:lnTo>
                  <a:lnTo>
                    <a:pt x="96" y="80"/>
                  </a:lnTo>
                  <a:lnTo>
                    <a:pt x="98" y="76"/>
                  </a:lnTo>
                  <a:lnTo>
                    <a:pt x="99" y="74"/>
                  </a:lnTo>
                  <a:lnTo>
                    <a:pt x="101" y="72"/>
                  </a:lnTo>
                  <a:lnTo>
                    <a:pt x="102" y="67"/>
                  </a:lnTo>
                  <a:lnTo>
                    <a:pt x="103" y="62"/>
                  </a:lnTo>
                  <a:lnTo>
                    <a:pt x="104" y="57"/>
                  </a:lnTo>
                  <a:lnTo>
                    <a:pt x="104" y="54"/>
                  </a:lnTo>
                  <a:lnTo>
                    <a:pt x="104" y="53"/>
                  </a:lnTo>
                  <a:lnTo>
                    <a:pt x="104" y="52"/>
                  </a:lnTo>
                  <a:lnTo>
                    <a:pt x="104" y="46"/>
                  </a:lnTo>
                  <a:lnTo>
                    <a:pt x="103" y="41"/>
                  </a:lnTo>
                  <a:lnTo>
                    <a:pt x="102" y="36"/>
                  </a:lnTo>
                  <a:lnTo>
                    <a:pt x="101" y="32"/>
                  </a:lnTo>
                  <a:lnTo>
                    <a:pt x="98" y="27"/>
                  </a:lnTo>
                  <a:lnTo>
                    <a:pt x="96" y="23"/>
                  </a:lnTo>
                  <a:lnTo>
                    <a:pt x="92" y="19"/>
                  </a:lnTo>
                  <a:lnTo>
                    <a:pt x="89" y="15"/>
                  </a:lnTo>
                  <a:lnTo>
                    <a:pt x="85" y="11"/>
                  </a:lnTo>
                  <a:lnTo>
                    <a:pt x="81" y="8"/>
                  </a:lnTo>
                  <a:lnTo>
                    <a:pt x="76" y="5"/>
                  </a:lnTo>
                  <a:lnTo>
                    <a:pt x="72" y="4"/>
                  </a:lnTo>
                  <a:lnTo>
                    <a:pt x="67" y="2"/>
                  </a:lnTo>
                  <a:lnTo>
                    <a:pt x="62" y="1"/>
                  </a:lnTo>
                  <a:lnTo>
                    <a:pt x="57" y="0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7" y="5"/>
                  </a:lnTo>
                  <a:lnTo>
                    <a:pt x="23" y="8"/>
                  </a:lnTo>
                  <a:lnTo>
                    <a:pt x="19" y="11"/>
                  </a:lnTo>
                  <a:lnTo>
                    <a:pt x="15" y="15"/>
                  </a:lnTo>
                  <a:lnTo>
                    <a:pt x="8" y="23"/>
                  </a:lnTo>
                  <a:lnTo>
                    <a:pt x="5" y="27"/>
                  </a:lnTo>
                  <a:lnTo>
                    <a:pt x="4" y="32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0" y="57"/>
                  </a:lnTo>
                  <a:lnTo>
                    <a:pt x="1" y="62"/>
                  </a:lnTo>
                  <a:lnTo>
                    <a:pt x="2" y="67"/>
                  </a:lnTo>
                  <a:lnTo>
                    <a:pt x="4" y="72"/>
                  </a:lnTo>
                  <a:lnTo>
                    <a:pt x="5" y="76"/>
                  </a:lnTo>
                  <a:lnTo>
                    <a:pt x="8" y="80"/>
                  </a:lnTo>
                  <a:lnTo>
                    <a:pt x="11" y="84"/>
                  </a:lnTo>
                  <a:lnTo>
                    <a:pt x="15" y="88"/>
                  </a:lnTo>
                  <a:lnTo>
                    <a:pt x="19" y="92"/>
                  </a:lnTo>
                  <a:lnTo>
                    <a:pt x="23" y="95"/>
                  </a:lnTo>
                  <a:lnTo>
                    <a:pt x="27" y="98"/>
                  </a:lnTo>
                  <a:lnTo>
                    <a:pt x="32" y="100"/>
                  </a:lnTo>
                  <a:lnTo>
                    <a:pt x="37" y="102"/>
                  </a:lnTo>
                  <a:lnTo>
                    <a:pt x="42" y="103"/>
                  </a:lnTo>
                  <a:lnTo>
                    <a:pt x="47" y="104"/>
                  </a:lnTo>
                  <a:lnTo>
                    <a:pt x="52" y="104"/>
                  </a:lnTo>
                  <a:lnTo>
                    <a:pt x="53" y="104"/>
                  </a:lnTo>
                  <a:lnTo>
                    <a:pt x="55" y="104"/>
                  </a:lnTo>
                  <a:lnTo>
                    <a:pt x="57" y="104"/>
                  </a:lnTo>
                  <a:lnTo>
                    <a:pt x="62" y="103"/>
                  </a:lnTo>
                  <a:lnTo>
                    <a:pt x="67" y="102"/>
                  </a:lnTo>
                  <a:lnTo>
                    <a:pt x="72" y="100"/>
                  </a:lnTo>
                  <a:lnTo>
                    <a:pt x="76" y="98"/>
                  </a:lnTo>
                  <a:lnTo>
                    <a:pt x="81" y="95"/>
                  </a:lnTo>
                  <a:lnTo>
                    <a:pt x="85" y="92"/>
                  </a:lnTo>
                  <a:lnTo>
                    <a:pt x="89" y="88"/>
                  </a:ln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C78BDB00-DE90-4927-9662-5BAEA06D3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6060" y="5083086"/>
              <a:ext cx="165100" cy="165100"/>
            </a:xfrm>
            <a:custGeom>
              <a:avLst/>
              <a:gdLst>
                <a:gd name="T0" fmla="*/ 104 w 104"/>
                <a:gd name="T1" fmla="*/ 46 h 104"/>
                <a:gd name="T2" fmla="*/ 102 w 104"/>
                <a:gd name="T3" fmla="*/ 36 h 104"/>
                <a:gd name="T4" fmla="*/ 98 w 104"/>
                <a:gd name="T5" fmla="*/ 27 h 104"/>
                <a:gd name="T6" fmla="*/ 92 w 104"/>
                <a:gd name="T7" fmla="*/ 19 h 104"/>
                <a:gd name="T8" fmla="*/ 85 w 104"/>
                <a:gd name="T9" fmla="*/ 11 h 104"/>
                <a:gd name="T10" fmla="*/ 76 w 104"/>
                <a:gd name="T11" fmla="*/ 5 h 104"/>
                <a:gd name="T12" fmla="*/ 67 w 104"/>
                <a:gd name="T13" fmla="*/ 2 h 104"/>
                <a:gd name="T14" fmla="*/ 57 w 104"/>
                <a:gd name="T15" fmla="*/ 0 h 104"/>
                <a:gd name="T16" fmla="*/ 42 w 104"/>
                <a:gd name="T17" fmla="*/ 1 h 104"/>
                <a:gd name="T18" fmla="*/ 27 w 104"/>
                <a:gd name="T19" fmla="*/ 5 h 104"/>
                <a:gd name="T20" fmla="*/ 19 w 104"/>
                <a:gd name="T21" fmla="*/ 11 h 104"/>
                <a:gd name="T22" fmla="*/ 8 w 104"/>
                <a:gd name="T23" fmla="*/ 23 h 104"/>
                <a:gd name="T24" fmla="*/ 4 w 104"/>
                <a:gd name="T25" fmla="*/ 32 h 104"/>
                <a:gd name="T26" fmla="*/ 0 w 104"/>
                <a:gd name="T27" fmla="*/ 52 h 104"/>
                <a:gd name="T28" fmla="*/ 1 w 104"/>
                <a:gd name="T29" fmla="*/ 62 h 104"/>
                <a:gd name="T30" fmla="*/ 4 w 104"/>
                <a:gd name="T31" fmla="*/ 72 h 104"/>
                <a:gd name="T32" fmla="*/ 8 w 104"/>
                <a:gd name="T33" fmla="*/ 80 h 104"/>
                <a:gd name="T34" fmla="*/ 15 w 104"/>
                <a:gd name="T35" fmla="*/ 88 h 104"/>
                <a:gd name="T36" fmla="*/ 23 w 104"/>
                <a:gd name="T37" fmla="*/ 95 h 104"/>
                <a:gd name="T38" fmla="*/ 32 w 104"/>
                <a:gd name="T39" fmla="*/ 100 h 104"/>
                <a:gd name="T40" fmla="*/ 42 w 104"/>
                <a:gd name="T41" fmla="*/ 103 h 104"/>
                <a:gd name="T42" fmla="*/ 52 w 104"/>
                <a:gd name="T43" fmla="*/ 104 h 104"/>
                <a:gd name="T44" fmla="*/ 55 w 104"/>
                <a:gd name="T45" fmla="*/ 104 h 104"/>
                <a:gd name="T46" fmla="*/ 62 w 104"/>
                <a:gd name="T47" fmla="*/ 103 h 104"/>
                <a:gd name="T48" fmla="*/ 72 w 104"/>
                <a:gd name="T49" fmla="*/ 100 h 104"/>
                <a:gd name="T50" fmla="*/ 81 w 104"/>
                <a:gd name="T51" fmla="*/ 95 h 104"/>
                <a:gd name="T52" fmla="*/ 89 w 104"/>
                <a:gd name="T53" fmla="*/ 88 h 104"/>
                <a:gd name="T54" fmla="*/ 94 w 104"/>
                <a:gd name="T55" fmla="*/ 82 h 104"/>
                <a:gd name="T56" fmla="*/ 96 w 104"/>
                <a:gd name="T57" fmla="*/ 80 h 104"/>
                <a:gd name="T58" fmla="*/ 99 w 104"/>
                <a:gd name="T59" fmla="*/ 74 h 104"/>
                <a:gd name="T60" fmla="*/ 102 w 104"/>
                <a:gd name="T61" fmla="*/ 67 h 104"/>
                <a:gd name="T62" fmla="*/ 104 w 104"/>
                <a:gd name="T63" fmla="*/ 57 h 104"/>
                <a:gd name="T64" fmla="*/ 104 w 104"/>
                <a:gd name="T65" fmla="*/ 5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4" h="104">
                  <a:moveTo>
                    <a:pt x="104" y="52"/>
                  </a:moveTo>
                  <a:lnTo>
                    <a:pt x="104" y="46"/>
                  </a:lnTo>
                  <a:lnTo>
                    <a:pt x="103" y="41"/>
                  </a:lnTo>
                  <a:lnTo>
                    <a:pt x="102" y="36"/>
                  </a:lnTo>
                  <a:lnTo>
                    <a:pt x="101" y="32"/>
                  </a:lnTo>
                  <a:lnTo>
                    <a:pt x="98" y="27"/>
                  </a:lnTo>
                  <a:lnTo>
                    <a:pt x="96" y="23"/>
                  </a:lnTo>
                  <a:lnTo>
                    <a:pt x="92" y="19"/>
                  </a:lnTo>
                  <a:lnTo>
                    <a:pt x="89" y="15"/>
                  </a:lnTo>
                  <a:lnTo>
                    <a:pt x="85" y="11"/>
                  </a:lnTo>
                  <a:lnTo>
                    <a:pt x="81" y="8"/>
                  </a:lnTo>
                  <a:lnTo>
                    <a:pt x="76" y="5"/>
                  </a:lnTo>
                  <a:lnTo>
                    <a:pt x="72" y="4"/>
                  </a:lnTo>
                  <a:lnTo>
                    <a:pt x="67" y="2"/>
                  </a:lnTo>
                  <a:lnTo>
                    <a:pt x="62" y="1"/>
                  </a:lnTo>
                  <a:lnTo>
                    <a:pt x="57" y="0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7" y="5"/>
                  </a:lnTo>
                  <a:lnTo>
                    <a:pt x="23" y="8"/>
                  </a:lnTo>
                  <a:lnTo>
                    <a:pt x="19" y="11"/>
                  </a:lnTo>
                  <a:lnTo>
                    <a:pt x="15" y="15"/>
                  </a:lnTo>
                  <a:lnTo>
                    <a:pt x="8" y="23"/>
                  </a:lnTo>
                  <a:lnTo>
                    <a:pt x="5" y="27"/>
                  </a:lnTo>
                  <a:lnTo>
                    <a:pt x="4" y="32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0" y="57"/>
                  </a:lnTo>
                  <a:lnTo>
                    <a:pt x="1" y="62"/>
                  </a:lnTo>
                  <a:lnTo>
                    <a:pt x="2" y="67"/>
                  </a:lnTo>
                  <a:lnTo>
                    <a:pt x="4" y="72"/>
                  </a:lnTo>
                  <a:lnTo>
                    <a:pt x="5" y="76"/>
                  </a:lnTo>
                  <a:lnTo>
                    <a:pt x="8" y="80"/>
                  </a:lnTo>
                  <a:lnTo>
                    <a:pt x="11" y="84"/>
                  </a:lnTo>
                  <a:lnTo>
                    <a:pt x="15" y="88"/>
                  </a:lnTo>
                  <a:lnTo>
                    <a:pt x="19" y="92"/>
                  </a:lnTo>
                  <a:lnTo>
                    <a:pt x="23" y="95"/>
                  </a:lnTo>
                  <a:lnTo>
                    <a:pt x="27" y="98"/>
                  </a:lnTo>
                  <a:lnTo>
                    <a:pt x="32" y="100"/>
                  </a:lnTo>
                  <a:lnTo>
                    <a:pt x="37" y="102"/>
                  </a:lnTo>
                  <a:lnTo>
                    <a:pt x="42" y="103"/>
                  </a:lnTo>
                  <a:lnTo>
                    <a:pt x="47" y="104"/>
                  </a:lnTo>
                  <a:lnTo>
                    <a:pt x="52" y="104"/>
                  </a:lnTo>
                  <a:lnTo>
                    <a:pt x="53" y="104"/>
                  </a:lnTo>
                  <a:lnTo>
                    <a:pt x="55" y="104"/>
                  </a:lnTo>
                  <a:lnTo>
                    <a:pt x="57" y="104"/>
                  </a:lnTo>
                  <a:lnTo>
                    <a:pt x="62" y="103"/>
                  </a:lnTo>
                  <a:lnTo>
                    <a:pt x="67" y="102"/>
                  </a:lnTo>
                  <a:lnTo>
                    <a:pt x="72" y="100"/>
                  </a:lnTo>
                  <a:lnTo>
                    <a:pt x="76" y="98"/>
                  </a:lnTo>
                  <a:lnTo>
                    <a:pt x="81" y="95"/>
                  </a:lnTo>
                  <a:lnTo>
                    <a:pt x="85" y="92"/>
                  </a:lnTo>
                  <a:lnTo>
                    <a:pt x="89" y="88"/>
                  </a:lnTo>
                  <a:lnTo>
                    <a:pt x="92" y="84"/>
                  </a:lnTo>
                  <a:lnTo>
                    <a:pt x="94" y="82"/>
                  </a:lnTo>
                  <a:lnTo>
                    <a:pt x="95" y="81"/>
                  </a:lnTo>
                  <a:lnTo>
                    <a:pt x="96" y="80"/>
                  </a:lnTo>
                  <a:lnTo>
                    <a:pt x="98" y="76"/>
                  </a:lnTo>
                  <a:lnTo>
                    <a:pt x="99" y="74"/>
                  </a:lnTo>
                  <a:lnTo>
                    <a:pt x="101" y="72"/>
                  </a:lnTo>
                  <a:lnTo>
                    <a:pt x="102" y="67"/>
                  </a:lnTo>
                  <a:lnTo>
                    <a:pt x="103" y="62"/>
                  </a:lnTo>
                  <a:lnTo>
                    <a:pt x="104" y="57"/>
                  </a:lnTo>
                  <a:lnTo>
                    <a:pt x="104" y="54"/>
                  </a:lnTo>
                  <a:lnTo>
                    <a:pt x="104" y="53"/>
                  </a:lnTo>
                  <a:lnTo>
                    <a:pt x="104" y="52"/>
                  </a:lnTo>
                </a:path>
              </a:pathLst>
            </a:custGeom>
            <a:noFill/>
            <a:ln w="14288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424FCFA2-3323-4AAC-9AB9-91CD57031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8573" y="5162461"/>
              <a:ext cx="165100" cy="165100"/>
            </a:xfrm>
            <a:custGeom>
              <a:avLst/>
              <a:gdLst>
                <a:gd name="T0" fmla="*/ 92 w 104"/>
                <a:gd name="T1" fmla="*/ 84 h 104"/>
                <a:gd name="T2" fmla="*/ 94 w 104"/>
                <a:gd name="T3" fmla="*/ 81 h 104"/>
                <a:gd name="T4" fmla="*/ 98 w 104"/>
                <a:gd name="T5" fmla="*/ 76 h 104"/>
                <a:gd name="T6" fmla="*/ 100 w 104"/>
                <a:gd name="T7" fmla="*/ 72 h 104"/>
                <a:gd name="T8" fmla="*/ 103 w 104"/>
                <a:gd name="T9" fmla="*/ 62 h 104"/>
                <a:gd name="T10" fmla="*/ 104 w 104"/>
                <a:gd name="T11" fmla="*/ 54 h 104"/>
                <a:gd name="T12" fmla="*/ 104 w 104"/>
                <a:gd name="T13" fmla="*/ 52 h 104"/>
                <a:gd name="T14" fmla="*/ 103 w 104"/>
                <a:gd name="T15" fmla="*/ 41 h 104"/>
                <a:gd name="T16" fmla="*/ 100 w 104"/>
                <a:gd name="T17" fmla="*/ 32 h 104"/>
                <a:gd name="T18" fmla="*/ 95 w 104"/>
                <a:gd name="T19" fmla="*/ 23 h 104"/>
                <a:gd name="T20" fmla="*/ 88 w 104"/>
                <a:gd name="T21" fmla="*/ 15 h 104"/>
                <a:gd name="T22" fmla="*/ 80 w 104"/>
                <a:gd name="T23" fmla="*/ 8 h 104"/>
                <a:gd name="T24" fmla="*/ 72 w 104"/>
                <a:gd name="T25" fmla="*/ 4 h 104"/>
                <a:gd name="T26" fmla="*/ 62 w 104"/>
                <a:gd name="T27" fmla="*/ 1 h 104"/>
                <a:gd name="T28" fmla="*/ 52 w 104"/>
                <a:gd name="T29" fmla="*/ 0 h 104"/>
                <a:gd name="T30" fmla="*/ 32 w 104"/>
                <a:gd name="T31" fmla="*/ 4 h 104"/>
                <a:gd name="T32" fmla="*/ 23 w 104"/>
                <a:gd name="T33" fmla="*/ 8 h 104"/>
                <a:gd name="T34" fmla="*/ 15 w 104"/>
                <a:gd name="T35" fmla="*/ 15 h 104"/>
                <a:gd name="T36" fmla="*/ 5 w 104"/>
                <a:gd name="T37" fmla="*/ 27 h 104"/>
                <a:gd name="T38" fmla="*/ 0 w 104"/>
                <a:gd name="T39" fmla="*/ 41 h 104"/>
                <a:gd name="T40" fmla="*/ 0 w 104"/>
                <a:gd name="T41" fmla="*/ 57 h 104"/>
                <a:gd name="T42" fmla="*/ 1 w 104"/>
                <a:gd name="T43" fmla="*/ 67 h 104"/>
                <a:gd name="T44" fmla="*/ 5 w 104"/>
                <a:gd name="T45" fmla="*/ 76 h 104"/>
                <a:gd name="T46" fmla="*/ 11 w 104"/>
                <a:gd name="T47" fmla="*/ 84 h 104"/>
                <a:gd name="T48" fmla="*/ 19 w 104"/>
                <a:gd name="T49" fmla="*/ 92 h 104"/>
                <a:gd name="T50" fmla="*/ 27 w 104"/>
                <a:gd name="T51" fmla="*/ 98 h 104"/>
                <a:gd name="T52" fmla="*/ 36 w 104"/>
                <a:gd name="T53" fmla="*/ 102 h 104"/>
                <a:gd name="T54" fmla="*/ 46 w 104"/>
                <a:gd name="T55" fmla="*/ 104 h 104"/>
                <a:gd name="T56" fmla="*/ 53 w 104"/>
                <a:gd name="T57" fmla="*/ 104 h 104"/>
                <a:gd name="T58" fmla="*/ 57 w 104"/>
                <a:gd name="T59" fmla="*/ 104 h 104"/>
                <a:gd name="T60" fmla="*/ 67 w 104"/>
                <a:gd name="T61" fmla="*/ 102 h 104"/>
                <a:gd name="T62" fmla="*/ 76 w 104"/>
                <a:gd name="T63" fmla="*/ 98 h 104"/>
                <a:gd name="T64" fmla="*/ 84 w 104"/>
                <a:gd name="T65" fmla="*/ 9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4" h="104">
                  <a:moveTo>
                    <a:pt x="88" y="88"/>
                  </a:moveTo>
                  <a:lnTo>
                    <a:pt x="92" y="84"/>
                  </a:lnTo>
                  <a:lnTo>
                    <a:pt x="93" y="82"/>
                  </a:lnTo>
                  <a:lnTo>
                    <a:pt x="94" y="81"/>
                  </a:lnTo>
                  <a:lnTo>
                    <a:pt x="95" y="80"/>
                  </a:lnTo>
                  <a:lnTo>
                    <a:pt x="98" y="76"/>
                  </a:lnTo>
                  <a:lnTo>
                    <a:pt x="99" y="74"/>
                  </a:lnTo>
                  <a:lnTo>
                    <a:pt x="100" y="72"/>
                  </a:lnTo>
                  <a:lnTo>
                    <a:pt x="102" y="67"/>
                  </a:lnTo>
                  <a:lnTo>
                    <a:pt x="103" y="62"/>
                  </a:lnTo>
                  <a:lnTo>
                    <a:pt x="104" y="57"/>
                  </a:lnTo>
                  <a:lnTo>
                    <a:pt x="104" y="54"/>
                  </a:lnTo>
                  <a:lnTo>
                    <a:pt x="104" y="53"/>
                  </a:lnTo>
                  <a:lnTo>
                    <a:pt x="104" y="52"/>
                  </a:lnTo>
                  <a:lnTo>
                    <a:pt x="104" y="47"/>
                  </a:lnTo>
                  <a:lnTo>
                    <a:pt x="103" y="41"/>
                  </a:lnTo>
                  <a:lnTo>
                    <a:pt x="102" y="37"/>
                  </a:lnTo>
                  <a:lnTo>
                    <a:pt x="100" y="32"/>
                  </a:lnTo>
                  <a:lnTo>
                    <a:pt x="98" y="27"/>
                  </a:lnTo>
                  <a:lnTo>
                    <a:pt x="95" y="23"/>
                  </a:lnTo>
                  <a:lnTo>
                    <a:pt x="92" y="19"/>
                  </a:lnTo>
                  <a:lnTo>
                    <a:pt x="88" y="15"/>
                  </a:lnTo>
                  <a:lnTo>
                    <a:pt x="84" y="11"/>
                  </a:lnTo>
                  <a:lnTo>
                    <a:pt x="80" y="8"/>
                  </a:lnTo>
                  <a:lnTo>
                    <a:pt x="76" y="5"/>
                  </a:lnTo>
                  <a:lnTo>
                    <a:pt x="72" y="4"/>
                  </a:lnTo>
                  <a:lnTo>
                    <a:pt x="67" y="2"/>
                  </a:lnTo>
                  <a:lnTo>
                    <a:pt x="62" y="1"/>
                  </a:lnTo>
                  <a:lnTo>
                    <a:pt x="57" y="0"/>
                  </a:lnTo>
                  <a:lnTo>
                    <a:pt x="52" y="0"/>
                  </a:lnTo>
                  <a:lnTo>
                    <a:pt x="41" y="1"/>
                  </a:lnTo>
                  <a:lnTo>
                    <a:pt x="32" y="4"/>
                  </a:lnTo>
                  <a:lnTo>
                    <a:pt x="27" y="5"/>
                  </a:lnTo>
                  <a:lnTo>
                    <a:pt x="23" y="8"/>
                  </a:lnTo>
                  <a:lnTo>
                    <a:pt x="19" y="11"/>
                  </a:lnTo>
                  <a:lnTo>
                    <a:pt x="15" y="15"/>
                  </a:lnTo>
                  <a:lnTo>
                    <a:pt x="8" y="23"/>
                  </a:lnTo>
                  <a:lnTo>
                    <a:pt x="5" y="27"/>
                  </a:lnTo>
                  <a:lnTo>
                    <a:pt x="3" y="32"/>
                  </a:lnTo>
                  <a:lnTo>
                    <a:pt x="0" y="41"/>
                  </a:lnTo>
                  <a:lnTo>
                    <a:pt x="0" y="52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1" y="67"/>
                  </a:lnTo>
                  <a:lnTo>
                    <a:pt x="3" y="72"/>
                  </a:lnTo>
                  <a:lnTo>
                    <a:pt x="5" y="76"/>
                  </a:lnTo>
                  <a:lnTo>
                    <a:pt x="8" y="80"/>
                  </a:lnTo>
                  <a:lnTo>
                    <a:pt x="11" y="84"/>
                  </a:lnTo>
                  <a:lnTo>
                    <a:pt x="15" y="88"/>
                  </a:lnTo>
                  <a:lnTo>
                    <a:pt x="19" y="92"/>
                  </a:lnTo>
                  <a:lnTo>
                    <a:pt x="23" y="95"/>
                  </a:lnTo>
                  <a:lnTo>
                    <a:pt x="27" y="98"/>
                  </a:lnTo>
                  <a:lnTo>
                    <a:pt x="32" y="100"/>
                  </a:lnTo>
                  <a:lnTo>
                    <a:pt x="36" y="102"/>
                  </a:lnTo>
                  <a:lnTo>
                    <a:pt x="41" y="103"/>
                  </a:lnTo>
                  <a:lnTo>
                    <a:pt x="46" y="104"/>
                  </a:lnTo>
                  <a:lnTo>
                    <a:pt x="52" y="104"/>
                  </a:lnTo>
                  <a:lnTo>
                    <a:pt x="53" y="104"/>
                  </a:lnTo>
                  <a:lnTo>
                    <a:pt x="54" y="104"/>
                  </a:lnTo>
                  <a:lnTo>
                    <a:pt x="57" y="104"/>
                  </a:lnTo>
                  <a:lnTo>
                    <a:pt x="62" y="103"/>
                  </a:lnTo>
                  <a:lnTo>
                    <a:pt x="67" y="102"/>
                  </a:lnTo>
                  <a:lnTo>
                    <a:pt x="72" y="100"/>
                  </a:lnTo>
                  <a:lnTo>
                    <a:pt x="76" y="98"/>
                  </a:lnTo>
                  <a:lnTo>
                    <a:pt x="80" y="95"/>
                  </a:lnTo>
                  <a:lnTo>
                    <a:pt x="84" y="92"/>
                  </a:lnTo>
                  <a:lnTo>
                    <a:pt x="88" y="88"/>
                  </a:ln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51" name="Freeform 44">
              <a:extLst>
                <a:ext uri="{FF2B5EF4-FFF2-40B4-BE49-F238E27FC236}">
                  <a16:creationId xmlns:a16="http://schemas.microsoft.com/office/drawing/2014/main" id="{60803524-C9F0-40AD-A2F0-47DF170FA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8573" y="5162461"/>
              <a:ext cx="165100" cy="165100"/>
            </a:xfrm>
            <a:custGeom>
              <a:avLst/>
              <a:gdLst>
                <a:gd name="T0" fmla="*/ 104 w 104"/>
                <a:gd name="T1" fmla="*/ 47 h 104"/>
                <a:gd name="T2" fmla="*/ 102 w 104"/>
                <a:gd name="T3" fmla="*/ 37 h 104"/>
                <a:gd name="T4" fmla="*/ 98 w 104"/>
                <a:gd name="T5" fmla="*/ 27 h 104"/>
                <a:gd name="T6" fmla="*/ 92 w 104"/>
                <a:gd name="T7" fmla="*/ 19 h 104"/>
                <a:gd name="T8" fmla="*/ 84 w 104"/>
                <a:gd name="T9" fmla="*/ 11 h 104"/>
                <a:gd name="T10" fmla="*/ 76 w 104"/>
                <a:gd name="T11" fmla="*/ 5 h 104"/>
                <a:gd name="T12" fmla="*/ 67 w 104"/>
                <a:gd name="T13" fmla="*/ 2 h 104"/>
                <a:gd name="T14" fmla="*/ 57 w 104"/>
                <a:gd name="T15" fmla="*/ 0 h 104"/>
                <a:gd name="T16" fmla="*/ 41 w 104"/>
                <a:gd name="T17" fmla="*/ 1 h 104"/>
                <a:gd name="T18" fmla="*/ 27 w 104"/>
                <a:gd name="T19" fmla="*/ 5 h 104"/>
                <a:gd name="T20" fmla="*/ 19 w 104"/>
                <a:gd name="T21" fmla="*/ 11 h 104"/>
                <a:gd name="T22" fmla="*/ 8 w 104"/>
                <a:gd name="T23" fmla="*/ 23 h 104"/>
                <a:gd name="T24" fmla="*/ 3 w 104"/>
                <a:gd name="T25" fmla="*/ 32 h 104"/>
                <a:gd name="T26" fmla="*/ 0 w 104"/>
                <a:gd name="T27" fmla="*/ 52 h 104"/>
                <a:gd name="T28" fmla="*/ 0 w 104"/>
                <a:gd name="T29" fmla="*/ 62 h 104"/>
                <a:gd name="T30" fmla="*/ 3 w 104"/>
                <a:gd name="T31" fmla="*/ 72 h 104"/>
                <a:gd name="T32" fmla="*/ 8 w 104"/>
                <a:gd name="T33" fmla="*/ 80 h 104"/>
                <a:gd name="T34" fmla="*/ 15 w 104"/>
                <a:gd name="T35" fmla="*/ 88 h 104"/>
                <a:gd name="T36" fmla="*/ 23 w 104"/>
                <a:gd name="T37" fmla="*/ 95 h 104"/>
                <a:gd name="T38" fmla="*/ 32 w 104"/>
                <a:gd name="T39" fmla="*/ 100 h 104"/>
                <a:gd name="T40" fmla="*/ 41 w 104"/>
                <a:gd name="T41" fmla="*/ 103 h 104"/>
                <a:gd name="T42" fmla="*/ 52 w 104"/>
                <a:gd name="T43" fmla="*/ 104 h 104"/>
                <a:gd name="T44" fmla="*/ 54 w 104"/>
                <a:gd name="T45" fmla="*/ 104 h 104"/>
                <a:gd name="T46" fmla="*/ 62 w 104"/>
                <a:gd name="T47" fmla="*/ 103 h 104"/>
                <a:gd name="T48" fmla="*/ 72 w 104"/>
                <a:gd name="T49" fmla="*/ 100 h 104"/>
                <a:gd name="T50" fmla="*/ 80 w 104"/>
                <a:gd name="T51" fmla="*/ 95 h 104"/>
                <a:gd name="T52" fmla="*/ 88 w 104"/>
                <a:gd name="T53" fmla="*/ 88 h 104"/>
                <a:gd name="T54" fmla="*/ 93 w 104"/>
                <a:gd name="T55" fmla="*/ 82 h 104"/>
                <a:gd name="T56" fmla="*/ 95 w 104"/>
                <a:gd name="T57" fmla="*/ 80 h 104"/>
                <a:gd name="T58" fmla="*/ 99 w 104"/>
                <a:gd name="T59" fmla="*/ 74 h 104"/>
                <a:gd name="T60" fmla="*/ 102 w 104"/>
                <a:gd name="T61" fmla="*/ 67 h 104"/>
                <a:gd name="T62" fmla="*/ 104 w 104"/>
                <a:gd name="T63" fmla="*/ 57 h 104"/>
                <a:gd name="T64" fmla="*/ 104 w 104"/>
                <a:gd name="T65" fmla="*/ 5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4" h="104">
                  <a:moveTo>
                    <a:pt x="104" y="52"/>
                  </a:moveTo>
                  <a:lnTo>
                    <a:pt x="104" y="47"/>
                  </a:lnTo>
                  <a:lnTo>
                    <a:pt x="103" y="41"/>
                  </a:lnTo>
                  <a:lnTo>
                    <a:pt x="102" y="37"/>
                  </a:lnTo>
                  <a:lnTo>
                    <a:pt x="100" y="32"/>
                  </a:lnTo>
                  <a:lnTo>
                    <a:pt x="98" y="27"/>
                  </a:lnTo>
                  <a:lnTo>
                    <a:pt x="95" y="23"/>
                  </a:lnTo>
                  <a:lnTo>
                    <a:pt x="92" y="19"/>
                  </a:lnTo>
                  <a:lnTo>
                    <a:pt x="88" y="15"/>
                  </a:lnTo>
                  <a:lnTo>
                    <a:pt x="84" y="11"/>
                  </a:lnTo>
                  <a:lnTo>
                    <a:pt x="80" y="8"/>
                  </a:lnTo>
                  <a:lnTo>
                    <a:pt x="76" y="5"/>
                  </a:lnTo>
                  <a:lnTo>
                    <a:pt x="72" y="4"/>
                  </a:lnTo>
                  <a:lnTo>
                    <a:pt x="67" y="2"/>
                  </a:lnTo>
                  <a:lnTo>
                    <a:pt x="62" y="1"/>
                  </a:lnTo>
                  <a:lnTo>
                    <a:pt x="57" y="0"/>
                  </a:lnTo>
                  <a:lnTo>
                    <a:pt x="52" y="0"/>
                  </a:lnTo>
                  <a:lnTo>
                    <a:pt x="41" y="1"/>
                  </a:lnTo>
                  <a:lnTo>
                    <a:pt x="32" y="4"/>
                  </a:lnTo>
                  <a:lnTo>
                    <a:pt x="27" y="5"/>
                  </a:lnTo>
                  <a:lnTo>
                    <a:pt x="23" y="8"/>
                  </a:lnTo>
                  <a:lnTo>
                    <a:pt x="19" y="11"/>
                  </a:lnTo>
                  <a:lnTo>
                    <a:pt x="15" y="15"/>
                  </a:lnTo>
                  <a:lnTo>
                    <a:pt x="8" y="23"/>
                  </a:lnTo>
                  <a:lnTo>
                    <a:pt x="5" y="27"/>
                  </a:lnTo>
                  <a:lnTo>
                    <a:pt x="3" y="32"/>
                  </a:lnTo>
                  <a:lnTo>
                    <a:pt x="0" y="41"/>
                  </a:lnTo>
                  <a:lnTo>
                    <a:pt x="0" y="52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1" y="67"/>
                  </a:lnTo>
                  <a:lnTo>
                    <a:pt x="3" y="72"/>
                  </a:lnTo>
                  <a:lnTo>
                    <a:pt x="5" y="76"/>
                  </a:lnTo>
                  <a:lnTo>
                    <a:pt x="8" y="80"/>
                  </a:lnTo>
                  <a:lnTo>
                    <a:pt x="11" y="84"/>
                  </a:lnTo>
                  <a:lnTo>
                    <a:pt x="15" y="88"/>
                  </a:lnTo>
                  <a:lnTo>
                    <a:pt x="19" y="92"/>
                  </a:lnTo>
                  <a:lnTo>
                    <a:pt x="23" y="95"/>
                  </a:lnTo>
                  <a:lnTo>
                    <a:pt x="27" y="98"/>
                  </a:lnTo>
                  <a:lnTo>
                    <a:pt x="32" y="100"/>
                  </a:lnTo>
                  <a:lnTo>
                    <a:pt x="36" y="102"/>
                  </a:lnTo>
                  <a:lnTo>
                    <a:pt x="41" y="103"/>
                  </a:lnTo>
                  <a:lnTo>
                    <a:pt x="46" y="104"/>
                  </a:lnTo>
                  <a:lnTo>
                    <a:pt x="52" y="104"/>
                  </a:lnTo>
                  <a:lnTo>
                    <a:pt x="53" y="104"/>
                  </a:lnTo>
                  <a:lnTo>
                    <a:pt x="54" y="104"/>
                  </a:lnTo>
                  <a:lnTo>
                    <a:pt x="57" y="104"/>
                  </a:lnTo>
                  <a:lnTo>
                    <a:pt x="62" y="103"/>
                  </a:lnTo>
                  <a:lnTo>
                    <a:pt x="67" y="102"/>
                  </a:lnTo>
                  <a:lnTo>
                    <a:pt x="72" y="100"/>
                  </a:lnTo>
                  <a:lnTo>
                    <a:pt x="76" y="98"/>
                  </a:lnTo>
                  <a:lnTo>
                    <a:pt x="80" y="95"/>
                  </a:lnTo>
                  <a:lnTo>
                    <a:pt x="84" y="92"/>
                  </a:lnTo>
                  <a:lnTo>
                    <a:pt x="88" y="88"/>
                  </a:lnTo>
                  <a:lnTo>
                    <a:pt x="92" y="84"/>
                  </a:lnTo>
                  <a:lnTo>
                    <a:pt x="93" y="82"/>
                  </a:lnTo>
                  <a:lnTo>
                    <a:pt x="94" y="81"/>
                  </a:lnTo>
                  <a:lnTo>
                    <a:pt x="95" y="80"/>
                  </a:lnTo>
                  <a:lnTo>
                    <a:pt x="98" y="76"/>
                  </a:lnTo>
                  <a:lnTo>
                    <a:pt x="99" y="74"/>
                  </a:lnTo>
                  <a:lnTo>
                    <a:pt x="100" y="72"/>
                  </a:lnTo>
                  <a:lnTo>
                    <a:pt x="102" y="67"/>
                  </a:lnTo>
                  <a:lnTo>
                    <a:pt x="103" y="62"/>
                  </a:lnTo>
                  <a:lnTo>
                    <a:pt x="104" y="57"/>
                  </a:lnTo>
                  <a:lnTo>
                    <a:pt x="104" y="54"/>
                  </a:lnTo>
                  <a:lnTo>
                    <a:pt x="104" y="53"/>
                  </a:lnTo>
                  <a:lnTo>
                    <a:pt x="104" y="52"/>
                  </a:lnTo>
                </a:path>
              </a:pathLst>
            </a:custGeom>
            <a:noFill/>
            <a:ln w="14288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52" name="Rectangle 45">
              <a:extLst>
                <a:ext uri="{FF2B5EF4-FFF2-40B4-BE49-F238E27FC236}">
                  <a16:creationId xmlns:a16="http://schemas.microsoft.com/office/drawing/2014/main" id="{1F203D76-C521-4193-A152-4FF7C58875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7103" y="5097374"/>
              <a:ext cx="54822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T107N</a:t>
              </a:r>
              <a:endParaRPr kumimoji="0" lang="fr-FR" altLang="fr-FR" sz="16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53" name="Rectangle 46">
              <a:extLst>
                <a:ext uri="{FF2B5EF4-FFF2-40B4-BE49-F238E27FC236}">
                  <a16:creationId xmlns:a16="http://schemas.microsoft.com/office/drawing/2014/main" id="{B283869A-143B-480B-B0A2-8F6F0DEAF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1485" y="5057686"/>
              <a:ext cx="53860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800" b="1" i="0" u="none" strike="noStrike" cap="none" normalizeH="0" baseline="0">
                  <a:ln>
                    <a:noFill/>
                  </a:ln>
                  <a:effectLst/>
                  <a:latin typeface="+mj-lt"/>
                </a:rPr>
                <a:t>Q67H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54" name="Rectangle 47">
              <a:extLst>
                <a:ext uri="{FF2B5EF4-FFF2-40B4-BE49-F238E27FC236}">
                  <a16:creationId xmlns:a16="http://schemas.microsoft.com/office/drawing/2014/main" id="{6F453A07-EA2B-4671-A666-E506D340E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0121" y="4554449"/>
              <a:ext cx="47288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N74D</a:t>
              </a:r>
              <a:endParaRPr kumimoji="0" lang="fr-FR" altLang="fr-FR" sz="16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55" name="Rectangle 48">
              <a:extLst>
                <a:ext uri="{FF2B5EF4-FFF2-40B4-BE49-F238E27FC236}">
                  <a16:creationId xmlns:a16="http://schemas.microsoft.com/office/drawing/2014/main" id="{DA6E99D3-4788-4263-A98C-340F163712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6306" y="4520477"/>
              <a:ext cx="111569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Q67H + N74S</a:t>
              </a:r>
              <a:endParaRPr kumimoji="0" lang="fr-FR" altLang="fr-FR" sz="16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56" name="Rectangle 49">
              <a:extLst>
                <a:ext uri="{FF2B5EF4-FFF2-40B4-BE49-F238E27FC236}">
                  <a16:creationId xmlns:a16="http://schemas.microsoft.com/office/drawing/2014/main" id="{DAB8FB30-01B9-4362-BC25-978E6953DA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7704" y="4044643"/>
              <a:ext cx="122309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Q67H + T107N</a:t>
              </a:r>
              <a:endParaRPr kumimoji="0" lang="fr-FR" altLang="fr-FR" sz="16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57" name="Rectangle 50">
              <a:extLst>
                <a:ext uri="{FF2B5EF4-FFF2-40B4-BE49-F238E27FC236}">
                  <a16:creationId xmlns:a16="http://schemas.microsoft.com/office/drawing/2014/main" id="{4D59CC6B-366C-48CA-A234-4DF31A526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31098" y="3703549"/>
              <a:ext cx="34945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>
                  <a:ln>
                    <a:noFill/>
                  </a:ln>
                  <a:effectLst/>
                  <a:latin typeface="+mj-lt"/>
                </a:rPr>
                <a:t>L56I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58" name="Rectangle 51">
              <a:extLst>
                <a:ext uri="{FF2B5EF4-FFF2-40B4-BE49-F238E27FC236}">
                  <a16:creationId xmlns:a16="http://schemas.microsoft.com/office/drawing/2014/main" id="{6B54FEB2-8F64-4AA4-9D7F-BF84E45459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0709" y="2751049"/>
              <a:ext cx="114775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Q67H + N74D</a:t>
              </a:r>
              <a:endParaRPr kumimoji="0" lang="fr-FR" altLang="fr-FR" sz="16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59" name="Rectangle 52">
              <a:extLst>
                <a:ext uri="{FF2B5EF4-FFF2-40B4-BE49-F238E27FC236}">
                  <a16:creationId xmlns:a16="http://schemas.microsoft.com/office/drawing/2014/main" id="{3DCBB5F6-F77F-4AC3-A7DA-10E642808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94760" y="2751049"/>
              <a:ext cx="44242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M66I</a:t>
              </a:r>
              <a:endParaRPr kumimoji="0" lang="fr-FR" altLang="fr-FR" sz="16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60" name="Rectangle 53">
              <a:extLst>
                <a:ext uri="{FF2B5EF4-FFF2-40B4-BE49-F238E27FC236}">
                  <a16:creationId xmlns:a16="http://schemas.microsoft.com/office/drawing/2014/main" id="{8F524B77-9CC5-4AF3-9CD0-AEAE395D9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1185" y="5306924"/>
              <a:ext cx="80470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r² = 0.976</a:t>
              </a:r>
            </a:p>
          </p:txBody>
        </p:sp>
        <p:sp>
          <p:nvSpPr>
            <p:cNvPr id="61" name="Rectangle 26">
              <a:extLst>
                <a:ext uri="{FF2B5EF4-FFF2-40B4-BE49-F238E27FC236}">
                  <a16:creationId xmlns:a16="http://schemas.microsoft.com/office/drawing/2014/main" id="{07FFDFA7-A646-42BB-B5EB-9416F0F13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8545" y="6105437"/>
              <a:ext cx="93134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MT-2 (SC)</a:t>
              </a:r>
            </a:p>
          </p:txBody>
        </p:sp>
        <p:sp>
          <p:nvSpPr>
            <p:cNvPr id="62" name="Rectangle 26">
              <a:extLst>
                <a:ext uri="{FF2B5EF4-FFF2-40B4-BE49-F238E27FC236}">
                  <a16:creationId xmlns:a16="http://schemas.microsoft.com/office/drawing/2014/main" id="{1E67D935-0EE0-4631-A08D-F5823C21162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954760" y="3939133"/>
              <a:ext cx="241130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b="1" i="0" u="none" strike="noStrike" cap="none" normalizeH="0" baseline="0">
                  <a:ln>
                    <a:noFill/>
                  </a:ln>
                  <a:effectLst/>
                  <a:latin typeface="+mj-lt"/>
                </a:rPr>
                <a:t>PhenoSense Gag-Pro (SC)</a:t>
              </a:r>
            </a:p>
          </p:txBody>
        </p:sp>
        <p:sp>
          <p:nvSpPr>
            <p:cNvPr id="63" name="Text Box 2">
              <a:extLst>
                <a:ext uri="{FF2B5EF4-FFF2-40B4-BE49-F238E27FC236}">
                  <a16:creationId xmlns:a16="http://schemas.microsoft.com/office/drawing/2014/main" id="{BD0A09D7-3297-4AAF-B54C-35165C7E96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7445" y="1763282"/>
              <a:ext cx="243739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a-DK" sz="2000" b="1" dirty="0">
                  <a:solidFill>
                    <a:srgbClr val="0070C0"/>
                  </a:solidFill>
                  <a:latin typeface="Calibri" pitchFamily="34" charset="0"/>
                  <a:ea typeface="ＭＳ Ｐゴシック" pitchFamily="34" charset="-128"/>
                </a:rPr>
                <a:t>Log</a:t>
              </a:r>
              <a:r>
                <a:rPr lang="da-DK" sz="2000" b="1" baseline="-25000" dirty="0">
                  <a:solidFill>
                    <a:srgbClr val="0070C0"/>
                  </a:solidFill>
                  <a:latin typeface="Calibri" pitchFamily="34" charset="0"/>
                  <a:ea typeface="ＭＳ Ｐゴシック" pitchFamily="34" charset="-128"/>
                </a:rPr>
                <a:t>10</a:t>
              </a:r>
              <a:r>
                <a:rPr lang="da-DK" sz="2000" b="1" dirty="0">
                  <a:solidFill>
                    <a:srgbClr val="0070C0"/>
                  </a:solidFill>
                  <a:latin typeface="Calibri" pitchFamily="34" charset="0"/>
                  <a:ea typeface="ＭＳ Ｐゴシック" pitchFamily="34" charset="-128"/>
                </a:rPr>
                <a:t> Fold-Resistance</a:t>
              </a:r>
              <a:endParaRPr lang="fr-FR" sz="20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BA81779E-CE5E-4DDA-A2D4-4120490F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600" dirty="0"/>
              <a:t>LEN-Selected mutations confer reduced susceptibility to LEN</a:t>
            </a:r>
            <a:br>
              <a:rPr lang="en-US" sz="2600" dirty="0"/>
            </a:br>
            <a:r>
              <a:rPr lang="en-US" sz="2600" dirty="0" err="1"/>
              <a:t>PhenoSense</a:t>
            </a:r>
            <a:r>
              <a:rPr lang="en-US" sz="2600" dirty="0"/>
              <a:t> Gag-Pro (Single-cycle) vs MT-2 (Single-cycle)</a:t>
            </a:r>
          </a:p>
        </p:txBody>
      </p:sp>
    </p:spTree>
    <p:extLst>
      <p:ext uri="{BB962C8B-B14F-4D97-AF65-F5344CB8AC3E}">
        <p14:creationId xmlns:p14="http://schemas.microsoft.com/office/powerpoint/2010/main" val="10760396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Maturation inhibitor GSK’254, Phase </a:t>
            </a:r>
            <a:r>
              <a:rPr lang="en-US" dirty="0" err="1"/>
              <a:t>IIa</a:t>
            </a:r>
            <a:r>
              <a:rPr lang="en-US" dirty="0"/>
              <a:t> treatment-naive patients (1)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BF6113A9-F99C-439E-9C14-6CF77252F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54013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400" i="1" dirty="0"/>
              <a:t>Spinner C, CROI 2021, Abs. 126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6F2DD812-5FDB-4A38-BAD9-28907027CFFF}"/>
              </a:ext>
            </a:extLst>
          </p:cNvPr>
          <p:cNvGrpSpPr/>
          <p:nvPr/>
        </p:nvGrpSpPr>
        <p:grpSpPr>
          <a:xfrm>
            <a:off x="684579" y="1827114"/>
            <a:ext cx="10002095" cy="4445287"/>
            <a:chOff x="684579" y="1827114"/>
            <a:chExt cx="10002095" cy="444528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A67F48-0D83-4BF5-9698-FB4C5080AC55}"/>
                </a:ext>
              </a:extLst>
            </p:cNvPr>
            <p:cNvSpPr/>
            <p:nvPr/>
          </p:nvSpPr>
          <p:spPr bwMode="auto">
            <a:xfrm>
              <a:off x="2183961" y="3100452"/>
              <a:ext cx="2827442" cy="782693"/>
            </a:xfrm>
            <a:prstGeom prst="rect">
              <a:avLst/>
            </a:prstGeom>
            <a:solidFill>
              <a:srgbClr val="E20043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GSK’254 200 mg</a:t>
              </a:r>
              <a:b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</a:b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once daily</a:t>
              </a:r>
              <a:b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</a:b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N=6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6670E82-A42F-4724-94E9-0DE6237CDE97}"/>
                </a:ext>
              </a:extLst>
            </p:cNvPr>
            <p:cNvSpPr/>
            <p:nvPr/>
          </p:nvSpPr>
          <p:spPr bwMode="auto">
            <a:xfrm>
              <a:off x="2183961" y="3943240"/>
              <a:ext cx="2827442" cy="782693"/>
            </a:xfrm>
            <a:prstGeom prst="rect">
              <a:avLst/>
            </a:prstGeom>
            <a:solidFill>
              <a:srgbClr val="FD8CAF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GSK’254 10 mg</a:t>
              </a:r>
              <a:b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</a:b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once daily</a:t>
              </a:r>
              <a:b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</a:b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N=6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D56C7FD-8D3B-475B-86FF-5792987634DD}"/>
                </a:ext>
              </a:extLst>
            </p:cNvPr>
            <p:cNvSpPr/>
            <p:nvPr/>
          </p:nvSpPr>
          <p:spPr bwMode="auto">
            <a:xfrm>
              <a:off x="2183961" y="4786028"/>
              <a:ext cx="2827442" cy="78269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Placebo</a:t>
              </a:r>
              <a:b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</a:b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N=2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045DD85-1AC7-4CF8-9ACE-FDA9F4DB8E3F}"/>
                </a:ext>
              </a:extLst>
            </p:cNvPr>
            <p:cNvSpPr/>
            <p:nvPr/>
          </p:nvSpPr>
          <p:spPr bwMode="auto">
            <a:xfrm>
              <a:off x="7741622" y="3943240"/>
              <a:ext cx="2215292" cy="782693"/>
            </a:xfrm>
            <a:prstGeom prst="rect">
              <a:avLst/>
            </a:prstGeom>
            <a:solidFill>
              <a:srgbClr val="9BB8F5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GSK’254 40 mg</a:t>
              </a:r>
              <a:b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</a:b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once daily</a:t>
              </a:r>
              <a:b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</a:b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N=6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B525BF8-6450-4CE7-9DFC-283EE112AD40}"/>
                </a:ext>
              </a:extLst>
            </p:cNvPr>
            <p:cNvSpPr/>
            <p:nvPr/>
          </p:nvSpPr>
          <p:spPr bwMode="auto">
            <a:xfrm>
              <a:off x="7741622" y="4786028"/>
              <a:ext cx="2215292" cy="78269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Placebo</a:t>
              </a:r>
              <a:b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</a:b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N=2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504DDEB-22E1-4509-9E33-79BED3BAA4BD}"/>
                </a:ext>
              </a:extLst>
            </p:cNvPr>
            <p:cNvSpPr/>
            <p:nvPr/>
          </p:nvSpPr>
          <p:spPr bwMode="auto">
            <a:xfrm>
              <a:off x="7741622" y="2257663"/>
              <a:ext cx="2215292" cy="782693"/>
            </a:xfrm>
            <a:prstGeom prst="rect">
              <a:avLst/>
            </a:prstGeom>
            <a:solidFill>
              <a:srgbClr val="002060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GSK’254 140 mg</a:t>
              </a:r>
              <a:b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</a:b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once daily</a:t>
              </a:r>
              <a:b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</a:b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N=6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072E578-6882-447C-9A02-803BA9593658}"/>
                </a:ext>
              </a:extLst>
            </p:cNvPr>
            <p:cNvSpPr/>
            <p:nvPr/>
          </p:nvSpPr>
          <p:spPr bwMode="auto">
            <a:xfrm>
              <a:off x="7741622" y="3100452"/>
              <a:ext cx="2215292" cy="782693"/>
            </a:xfrm>
            <a:prstGeom prst="rect">
              <a:avLst/>
            </a:prstGeom>
            <a:solidFill>
              <a:srgbClr val="3A75ED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GSK’254 80 mg</a:t>
              </a:r>
              <a:b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</a:b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once daily</a:t>
              </a:r>
              <a:b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</a:b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N=6</a:t>
              </a:r>
            </a:p>
          </p:txBody>
        </p:sp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3297A434-1FF5-4100-BA48-DB7D0F6A1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5653" y="4009212"/>
              <a:ext cx="470593" cy="1067885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7533DF47-794B-416C-8BA4-479977B1B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82061" y="4009212"/>
              <a:ext cx="470593" cy="1067885"/>
            </a:xfrm>
            <a:prstGeom prst="rect">
              <a:avLst/>
            </a:prstGeom>
          </p:spPr>
        </p:pic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D92CA826-F807-4FD5-8443-BA284D76281D}"/>
                </a:ext>
              </a:extLst>
            </p:cNvPr>
            <p:cNvCxnSpPr>
              <a:cxnSpLocks/>
              <a:stCxn id="13" idx="3"/>
              <a:endCxn id="6" idx="1"/>
            </p:cNvCxnSpPr>
            <p:nvPr/>
          </p:nvCxnSpPr>
          <p:spPr bwMode="auto">
            <a:xfrm flipV="1">
              <a:off x="1246246" y="3491799"/>
              <a:ext cx="937715" cy="105135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id="{761CB36E-A25F-4080-803E-75737FF50E4A}"/>
                </a:ext>
              </a:extLst>
            </p:cNvPr>
            <p:cNvCxnSpPr>
              <a:cxnSpLocks/>
              <a:stCxn id="13" idx="3"/>
              <a:endCxn id="7" idx="1"/>
            </p:cNvCxnSpPr>
            <p:nvPr/>
          </p:nvCxnSpPr>
          <p:spPr bwMode="auto">
            <a:xfrm flipV="1">
              <a:off x="1246246" y="4334587"/>
              <a:ext cx="937715" cy="20856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FE27EB31-E3F9-4EC6-A463-E41EFA926527}"/>
                </a:ext>
              </a:extLst>
            </p:cNvPr>
            <p:cNvCxnSpPr>
              <a:cxnSpLocks/>
              <a:stCxn id="13" idx="3"/>
              <a:endCxn id="8" idx="1"/>
            </p:cNvCxnSpPr>
            <p:nvPr/>
          </p:nvCxnSpPr>
          <p:spPr bwMode="auto">
            <a:xfrm>
              <a:off x="1246246" y="4543155"/>
              <a:ext cx="937715" cy="63422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CE73101F-5DFA-44C0-A8A1-4CEF98DE2008}"/>
                </a:ext>
              </a:extLst>
            </p:cNvPr>
            <p:cNvCxnSpPr>
              <a:cxnSpLocks/>
              <a:stCxn id="14" idx="3"/>
              <a:endCxn id="11" idx="1"/>
            </p:cNvCxnSpPr>
            <p:nvPr/>
          </p:nvCxnSpPr>
          <p:spPr bwMode="auto">
            <a:xfrm flipV="1">
              <a:off x="6852654" y="2649010"/>
              <a:ext cx="888968" cy="189414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" name="Connecteur droit avec flèche 18">
              <a:extLst>
                <a:ext uri="{FF2B5EF4-FFF2-40B4-BE49-F238E27FC236}">
                  <a16:creationId xmlns:a16="http://schemas.microsoft.com/office/drawing/2014/main" id="{F02C0641-695A-4D10-B715-C2D685088E10}"/>
                </a:ext>
              </a:extLst>
            </p:cNvPr>
            <p:cNvCxnSpPr>
              <a:cxnSpLocks/>
              <a:stCxn id="14" idx="3"/>
              <a:endCxn id="12" idx="1"/>
            </p:cNvCxnSpPr>
            <p:nvPr/>
          </p:nvCxnSpPr>
          <p:spPr bwMode="auto">
            <a:xfrm flipV="1">
              <a:off x="6852654" y="3491798"/>
              <a:ext cx="888968" cy="105135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Connecteur droit avec flèche 19">
              <a:extLst>
                <a:ext uri="{FF2B5EF4-FFF2-40B4-BE49-F238E27FC236}">
                  <a16:creationId xmlns:a16="http://schemas.microsoft.com/office/drawing/2014/main" id="{4ADF5FFC-38E5-44EE-AB72-5260F6359CEE}"/>
                </a:ext>
              </a:extLst>
            </p:cNvPr>
            <p:cNvCxnSpPr>
              <a:cxnSpLocks/>
              <a:stCxn id="14" idx="3"/>
              <a:endCxn id="9" idx="1"/>
            </p:cNvCxnSpPr>
            <p:nvPr/>
          </p:nvCxnSpPr>
          <p:spPr bwMode="auto">
            <a:xfrm flipV="1">
              <a:off x="6852654" y="4334587"/>
              <a:ext cx="888968" cy="20856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649F4831-C228-4589-99E1-DB1704D4F8FB}"/>
                </a:ext>
              </a:extLst>
            </p:cNvPr>
            <p:cNvCxnSpPr>
              <a:cxnSpLocks/>
              <a:stCxn id="14" idx="3"/>
              <a:endCxn id="10" idx="1"/>
            </p:cNvCxnSpPr>
            <p:nvPr/>
          </p:nvCxnSpPr>
          <p:spPr bwMode="auto">
            <a:xfrm>
              <a:off x="6852654" y="4543156"/>
              <a:ext cx="888968" cy="63421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2" name="Espace réservé du contenu 2">
              <a:extLst>
                <a:ext uri="{FF2B5EF4-FFF2-40B4-BE49-F238E27FC236}">
                  <a16:creationId xmlns:a16="http://schemas.microsoft.com/office/drawing/2014/main" id="{904BB358-390D-47B9-ADE3-255B7E5AB8B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84579" y="5128427"/>
              <a:ext cx="65274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0"/>
                </a:buClr>
                <a:buChar char="•"/>
                <a:defRPr sz="2400">
                  <a:solidFill>
                    <a:srgbClr val="000066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0"/>
                </a:buClr>
                <a:buChar char="–"/>
                <a:defRPr sz="2400">
                  <a:solidFill>
                    <a:srgbClr val="000066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0"/>
                </a:buClr>
                <a:buChar char="•"/>
                <a:defRPr sz="2000">
                  <a:solidFill>
                    <a:srgbClr val="000066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0"/>
                </a:buClr>
                <a:buChar char="–"/>
                <a:defRPr sz="2000">
                  <a:solidFill>
                    <a:srgbClr val="000066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0"/>
                </a:buClr>
                <a:buChar char="»"/>
                <a:defRPr sz="2000">
                  <a:solidFill>
                    <a:srgbClr val="000066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indent="0" algn="ctr">
                <a:buNone/>
              </a:pPr>
              <a:r>
                <a:rPr lang="fr-FR" sz="1400" kern="0" dirty="0">
                  <a:solidFill>
                    <a:schemeClr val="tx1"/>
                  </a:solidFill>
                </a:rPr>
                <a:t>N = 14</a:t>
              </a:r>
            </a:p>
          </p:txBody>
        </p:sp>
        <p:sp>
          <p:nvSpPr>
            <p:cNvPr id="23" name="Espace réservé du contenu 2">
              <a:extLst>
                <a:ext uri="{FF2B5EF4-FFF2-40B4-BE49-F238E27FC236}">
                  <a16:creationId xmlns:a16="http://schemas.microsoft.com/office/drawing/2014/main" id="{A8F7A16B-8508-44B7-AE13-D06CC60A030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331062" y="5128427"/>
              <a:ext cx="57259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0"/>
                </a:buClr>
                <a:buChar char="•"/>
                <a:defRPr sz="2400">
                  <a:solidFill>
                    <a:srgbClr val="000066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0"/>
                </a:buClr>
                <a:buChar char="–"/>
                <a:defRPr sz="2400">
                  <a:solidFill>
                    <a:srgbClr val="000066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0"/>
                </a:buClr>
                <a:buChar char="•"/>
                <a:defRPr sz="2000">
                  <a:solidFill>
                    <a:srgbClr val="000066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0"/>
                </a:buClr>
                <a:buChar char="–"/>
                <a:defRPr sz="2000">
                  <a:solidFill>
                    <a:srgbClr val="000066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0"/>
                </a:buClr>
                <a:buChar char="»"/>
                <a:defRPr sz="2000">
                  <a:solidFill>
                    <a:srgbClr val="000066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indent="0" algn="ctr">
                <a:buNone/>
              </a:pPr>
              <a:r>
                <a:rPr lang="fr-FR" sz="1400" kern="0" dirty="0"/>
                <a:t>N=20</a:t>
              </a:r>
            </a:p>
          </p:txBody>
        </p:sp>
        <p:cxnSp>
          <p:nvCxnSpPr>
            <p:cNvPr id="24" name="Connecteur droit avec flèche 23">
              <a:extLst>
                <a:ext uri="{FF2B5EF4-FFF2-40B4-BE49-F238E27FC236}">
                  <a16:creationId xmlns:a16="http://schemas.microsoft.com/office/drawing/2014/main" id="{74FBD14A-F574-4C0E-A1F3-E5205EB5181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83961" y="5846713"/>
              <a:ext cx="8502713" cy="0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12E63700-9B24-4C2A-B587-94092EE5898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83961" y="5846713"/>
              <a:ext cx="0" cy="15337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A288580F-E471-4420-9F72-8C96391D6F4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55478" y="5846713"/>
              <a:ext cx="0" cy="15337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B72DFF1C-8106-4FDC-B06E-BEB05EAC021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956914" y="5846713"/>
              <a:ext cx="0" cy="15337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C0C109E4-8F6D-4C4B-AF62-AF5CD84CF93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41622" y="5846713"/>
              <a:ext cx="0" cy="15337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Espace réservé du contenu 2">
              <a:extLst>
                <a:ext uri="{FF2B5EF4-FFF2-40B4-BE49-F238E27FC236}">
                  <a16:creationId xmlns:a16="http://schemas.microsoft.com/office/drawing/2014/main" id="{F26424CD-6C89-4BAA-A479-2370C55B692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886442" y="5964624"/>
              <a:ext cx="59503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0"/>
                </a:buClr>
                <a:buChar char="•"/>
                <a:defRPr sz="2400">
                  <a:solidFill>
                    <a:srgbClr val="000066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0"/>
                </a:buClr>
                <a:buChar char="–"/>
                <a:defRPr sz="2400">
                  <a:solidFill>
                    <a:srgbClr val="000066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0"/>
                </a:buClr>
                <a:buChar char="•"/>
                <a:defRPr sz="2000">
                  <a:solidFill>
                    <a:srgbClr val="000066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0"/>
                </a:buClr>
                <a:buChar char="–"/>
                <a:defRPr sz="2000">
                  <a:solidFill>
                    <a:srgbClr val="000066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0"/>
                </a:buClr>
                <a:buChar char="»"/>
                <a:defRPr sz="2000">
                  <a:solidFill>
                    <a:srgbClr val="000066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indent="0" algn="ctr">
                <a:buNone/>
              </a:pPr>
              <a:r>
                <a:rPr lang="fr-FR" sz="1400" kern="0" dirty="0">
                  <a:solidFill>
                    <a:schemeClr val="tx1"/>
                  </a:solidFill>
                </a:rPr>
                <a:t>Day 1</a:t>
              </a:r>
            </a:p>
          </p:txBody>
        </p:sp>
        <p:sp>
          <p:nvSpPr>
            <p:cNvPr id="30" name="Espace réservé du contenu 2">
              <a:extLst>
                <a:ext uri="{FF2B5EF4-FFF2-40B4-BE49-F238E27FC236}">
                  <a16:creationId xmlns:a16="http://schemas.microsoft.com/office/drawing/2014/main" id="{C4E13A8A-6FB1-4EDF-AEC3-E55AD99C593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601978" y="5964624"/>
              <a:ext cx="68640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0"/>
                </a:buClr>
                <a:buChar char="•"/>
                <a:defRPr sz="2400">
                  <a:solidFill>
                    <a:srgbClr val="000066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0"/>
                </a:buClr>
                <a:buChar char="–"/>
                <a:defRPr sz="2400">
                  <a:solidFill>
                    <a:srgbClr val="000066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0"/>
                </a:buClr>
                <a:buChar char="•"/>
                <a:defRPr sz="2000">
                  <a:solidFill>
                    <a:srgbClr val="000066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0"/>
                </a:buClr>
                <a:buChar char="–"/>
                <a:defRPr sz="2000">
                  <a:solidFill>
                    <a:srgbClr val="000066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0"/>
                </a:buClr>
                <a:buChar char="»"/>
                <a:defRPr sz="2000">
                  <a:solidFill>
                    <a:srgbClr val="000066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indent="0" algn="ctr">
                <a:buNone/>
              </a:pPr>
              <a:r>
                <a:rPr lang="fr-FR" sz="1400" kern="0" dirty="0">
                  <a:solidFill>
                    <a:schemeClr val="tx1"/>
                  </a:solidFill>
                </a:rPr>
                <a:t>Day 10</a:t>
              </a:r>
            </a:p>
          </p:txBody>
        </p:sp>
        <p:sp>
          <p:nvSpPr>
            <p:cNvPr id="31" name="Espace réservé du contenu 2">
              <a:extLst>
                <a:ext uri="{FF2B5EF4-FFF2-40B4-BE49-F238E27FC236}">
                  <a16:creationId xmlns:a16="http://schemas.microsoft.com/office/drawing/2014/main" id="{5B105E5E-4BA0-42FB-AB07-C32EE28E1DC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444104" y="5964624"/>
              <a:ext cx="59503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0"/>
                </a:buClr>
                <a:buChar char="•"/>
                <a:defRPr sz="2400">
                  <a:solidFill>
                    <a:srgbClr val="000066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0"/>
                </a:buClr>
                <a:buChar char="–"/>
                <a:defRPr sz="2400">
                  <a:solidFill>
                    <a:srgbClr val="000066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0"/>
                </a:buClr>
                <a:buChar char="•"/>
                <a:defRPr sz="2000">
                  <a:solidFill>
                    <a:srgbClr val="000066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0"/>
                </a:buClr>
                <a:buChar char="–"/>
                <a:defRPr sz="2000">
                  <a:solidFill>
                    <a:srgbClr val="000066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0"/>
                </a:buClr>
                <a:buChar char="»"/>
                <a:defRPr sz="2000">
                  <a:solidFill>
                    <a:srgbClr val="000066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indent="0" algn="ctr">
                <a:buNone/>
              </a:pPr>
              <a:r>
                <a:rPr lang="fr-FR" sz="1400" kern="0" dirty="0">
                  <a:solidFill>
                    <a:schemeClr val="tx1"/>
                  </a:solidFill>
                </a:rPr>
                <a:t>Day 1</a:t>
              </a:r>
            </a:p>
          </p:txBody>
        </p:sp>
        <p:sp>
          <p:nvSpPr>
            <p:cNvPr id="32" name="Espace réservé du contenu 2">
              <a:extLst>
                <a:ext uri="{FF2B5EF4-FFF2-40B4-BE49-F238E27FC236}">
                  <a16:creationId xmlns:a16="http://schemas.microsoft.com/office/drawing/2014/main" id="{A231B664-68B3-4D57-B829-15D280A29FE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659396" y="5964624"/>
              <a:ext cx="59503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0"/>
                </a:buClr>
                <a:buChar char="•"/>
                <a:defRPr sz="2400">
                  <a:solidFill>
                    <a:srgbClr val="000066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0"/>
                </a:buClr>
                <a:buChar char="–"/>
                <a:defRPr sz="2400">
                  <a:solidFill>
                    <a:srgbClr val="000066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0"/>
                </a:buClr>
                <a:buChar char="•"/>
                <a:defRPr sz="2000">
                  <a:solidFill>
                    <a:srgbClr val="000066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0"/>
                </a:buClr>
                <a:buChar char="–"/>
                <a:defRPr sz="2000">
                  <a:solidFill>
                    <a:srgbClr val="000066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0"/>
                </a:buClr>
                <a:buChar char="»"/>
                <a:defRPr sz="2000">
                  <a:solidFill>
                    <a:srgbClr val="000066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indent="0" algn="ctr">
                <a:buNone/>
              </a:pPr>
              <a:r>
                <a:rPr lang="fr-FR" sz="1400" kern="0" dirty="0">
                  <a:solidFill>
                    <a:schemeClr val="tx1"/>
                  </a:solidFill>
                </a:rPr>
                <a:t>Day 7</a:t>
              </a:r>
            </a:p>
          </p:txBody>
        </p:sp>
        <p:sp>
          <p:nvSpPr>
            <p:cNvPr id="33" name="Espace réservé du contenu 2">
              <a:extLst>
                <a:ext uri="{FF2B5EF4-FFF2-40B4-BE49-F238E27FC236}">
                  <a16:creationId xmlns:a16="http://schemas.microsoft.com/office/drawing/2014/main" id="{40844B50-23C2-4282-9B4A-D53F6CD3DE7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518015" y="5558347"/>
              <a:ext cx="1656223" cy="5232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0"/>
                </a:buClr>
                <a:buChar char="•"/>
                <a:defRPr sz="2400">
                  <a:solidFill>
                    <a:srgbClr val="000066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0"/>
                </a:buClr>
                <a:buChar char="–"/>
                <a:defRPr sz="2400">
                  <a:solidFill>
                    <a:srgbClr val="000066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0"/>
                </a:buClr>
                <a:buChar char="•"/>
                <a:defRPr sz="2000">
                  <a:solidFill>
                    <a:srgbClr val="000066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0"/>
                </a:buClr>
                <a:buChar char="–"/>
                <a:defRPr sz="2000">
                  <a:solidFill>
                    <a:srgbClr val="000066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0"/>
                </a:buClr>
                <a:buChar char="»"/>
                <a:defRPr sz="2000">
                  <a:solidFill>
                    <a:srgbClr val="000066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indent="0" algn="ctr">
                <a:buNone/>
              </a:pPr>
              <a:r>
                <a:rPr lang="en-US" sz="1400" b="1" kern="0">
                  <a:solidFill>
                    <a:srgbClr val="0070C0"/>
                  </a:solidFill>
                </a:rPr>
                <a:t>Unblinded, planned</a:t>
              </a:r>
              <a:br>
                <a:rPr lang="en-US" sz="1400" b="1" kern="0">
                  <a:solidFill>
                    <a:srgbClr val="0070C0"/>
                  </a:solidFill>
                </a:rPr>
              </a:br>
              <a:r>
                <a:rPr lang="en-US" sz="1400" b="1" kern="0">
                  <a:solidFill>
                    <a:srgbClr val="0070C0"/>
                  </a:solidFill>
                </a:rPr>
                <a:t>interim analysis</a:t>
              </a:r>
            </a:p>
          </p:txBody>
        </p:sp>
        <p:sp>
          <p:nvSpPr>
            <p:cNvPr id="34" name="Text Box 2">
              <a:extLst>
                <a:ext uri="{FF2B5EF4-FFF2-40B4-BE49-F238E27FC236}">
                  <a16:creationId xmlns:a16="http://schemas.microsoft.com/office/drawing/2014/main" id="{403F98AB-6A49-43FD-BD75-B8A9E7899E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2861" y="2678334"/>
              <a:ext cx="80964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a-DK" sz="2000" b="1" dirty="0">
                  <a:solidFill>
                    <a:srgbClr val="0070C0"/>
                  </a:solidFill>
                  <a:latin typeface="Calibri" pitchFamily="34" charset="0"/>
                  <a:ea typeface="ＭＳ Ｐゴシック" pitchFamily="34" charset="-128"/>
                </a:rPr>
                <a:t>Part 1</a:t>
              </a:r>
              <a:endParaRPr lang="fr-FR" sz="20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35" name="Text Box 2">
              <a:extLst>
                <a:ext uri="{FF2B5EF4-FFF2-40B4-BE49-F238E27FC236}">
                  <a16:creationId xmlns:a16="http://schemas.microsoft.com/office/drawing/2014/main" id="{2A0A3B45-0BBC-4389-AECE-A5268C9480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4445" y="1827114"/>
              <a:ext cx="80964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a-DK" sz="2000" b="1" dirty="0">
                  <a:solidFill>
                    <a:srgbClr val="0070C0"/>
                  </a:solidFill>
                  <a:latin typeface="Calibri" pitchFamily="34" charset="0"/>
                  <a:ea typeface="ＭＳ Ｐゴシック" pitchFamily="34" charset="-128"/>
                </a:rPr>
                <a:t>Part 2</a:t>
              </a:r>
              <a:endParaRPr lang="fr-FR" sz="20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92984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>
            <a:extLst>
              <a:ext uri="{FF2B5EF4-FFF2-40B4-BE49-F238E27FC236}">
                <a16:creationId xmlns:a16="http://schemas.microsoft.com/office/drawing/2014/main" id="{CDC87C25-B47A-4FFD-8952-9269FBA64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Maturation inhibitor GSK’254, Phase </a:t>
            </a:r>
            <a:r>
              <a:rPr lang="en-US" dirty="0" err="1"/>
              <a:t>IIa</a:t>
            </a:r>
            <a:r>
              <a:rPr lang="en-US" dirty="0"/>
              <a:t> treatment-naive patients (2)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CB13DBFB-58D8-4E89-B026-2D7681EAB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54013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400" i="1" dirty="0"/>
              <a:t>Spinner C, CROI 2021, Abs. 126</a:t>
            </a:r>
          </a:p>
        </p:txBody>
      </p:sp>
      <p:sp>
        <p:nvSpPr>
          <p:cNvPr id="229" name="Text Box 2">
            <a:extLst>
              <a:ext uri="{FF2B5EF4-FFF2-40B4-BE49-F238E27FC236}">
                <a16:creationId xmlns:a16="http://schemas.microsoft.com/office/drawing/2014/main" id="{CD81C609-6F80-4988-BB12-3BA56C89B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2432" y="1828994"/>
            <a:ext cx="9352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solidFill>
                  <a:srgbClr val="0070C0"/>
                </a:solidFill>
                <a:latin typeface="Calibri"/>
                <a:ea typeface="ＭＳ Ｐゴシック" pitchFamily="34" charset="-128"/>
                <a:cs typeface="Calibri"/>
              </a:rPr>
              <a:t>Part 2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37EFF7E8-FB3B-467B-B6BD-5A68712D668F}"/>
              </a:ext>
            </a:extLst>
          </p:cNvPr>
          <p:cNvGrpSpPr/>
          <p:nvPr/>
        </p:nvGrpSpPr>
        <p:grpSpPr>
          <a:xfrm>
            <a:off x="143353" y="1828994"/>
            <a:ext cx="5772372" cy="4330031"/>
            <a:chOff x="143353" y="1828994"/>
            <a:chExt cx="5772372" cy="4330031"/>
          </a:xfrm>
        </p:grpSpPr>
        <p:sp>
          <p:nvSpPr>
            <p:cNvPr id="228" name="Text Box 2">
              <a:extLst>
                <a:ext uri="{FF2B5EF4-FFF2-40B4-BE49-F238E27FC236}">
                  <a16:creationId xmlns:a16="http://schemas.microsoft.com/office/drawing/2014/main" id="{11E4C0BE-D530-497C-B744-65BDA3D231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0490" y="1828994"/>
              <a:ext cx="9352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>
                  <a:solidFill>
                    <a:srgbClr val="0070C0"/>
                  </a:solidFill>
                  <a:latin typeface="Calibri"/>
                  <a:ea typeface="ＭＳ Ｐゴシック" pitchFamily="34" charset="-128"/>
                  <a:cs typeface="Calibri"/>
                </a:rPr>
                <a:t>Part 1</a:t>
              </a:r>
            </a:p>
          </p:txBody>
        </p: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6A4F8D9E-5B91-45F4-BD08-97972BCB98A7}"/>
                </a:ext>
              </a:extLst>
            </p:cNvPr>
            <p:cNvGrpSpPr/>
            <p:nvPr/>
          </p:nvGrpSpPr>
          <p:grpSpPr>
            <a:xfrm>
              <a:off x="1148785" y="2410323"/>
              <a:ext cx="4766936" cy="3047033"/>
              <a:chOff x="1416050" y="2527300"/>
              <a:chExt cx="4236965" cy="2708275"/>
            </a:xfrm>
          </p:grpSpPr>
          <p:sp>
            <p:nvSpPr>
              <p:cNvPr id="26" name="Line 6">
                <a:extLst>
                  <a:ext uri="{FF2B5EF4-FFF2-40B4-BE49-F238E27FC236}">
                    <a16:creationId xmlns:a16="http://schemas.microsoft.com/office/drawing/2014/main" id="{E5B7F36B-981B-489A-A76E-D756D25D0E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9388" y="5200650"/>
                <a:ext cx="0" cy="3492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27" name="Line 7">
                <a:extLst>
                  <a:ext uri="{FF2B5EF4-FFF2-40B4-BE49-F238E27FC236}">
                    <a16:creationId xmlns:a16="http://schemas.microsoft.com/office/drawing/2014/main" id="{01C6CCAD-0F81-43F2-943B-0EF1BB89C2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16050" y="4754563"/>
                <a:ext cx="3333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28" name="Line 8">
                <a:extLst>
                  <a:ext uri="{FF2B5EF4-FFF2-40B4-BE49-F238E27FC236}">
                    <a16:creationId xmlns:a16="http://schemas.microsoft.com/office/drawing/2014/main" id="{53A3C21E-5130-4925-948B-9C8B6F0EBD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16050" y="4308475"/>
                <a:ext cx="3333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29" name="Line 9">
                <a:extLst>
                  <a:ext uri="{FF2B5EF4-FFF2-40B4-BE49-F238E27FC236}">
                    <a16:creationId xmlns:a16="http://schemas.microsoft.com/office/drawing/2014/main" id="{F2CC4918-58D9-4FDC-BEA4-3C4BDE8848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16050" y="3863975"/>
                <a:ext cx="3333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A4AC8B6F-FCE0-42E2-BF69-BF84BD2E3C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9388" y="2527300"/>
                <a:ext cx="0" cy="2673350"/>
              </a:xfrm>
              <a:custGeom>
                <a:avLst/>
                <a:gdLst>
                  <a:gd name="T0" fmla="*/ 1684 h 1684"/>
                  <a:gd name="T1" fmla="*/ 1403 h 1684"/>
                  <a:gd name="T2" fmla="*/ 1122 h 1684"/>
                  <a:gd name="T3" fmla="*/ 842 h 1684"/>
                  <a:gd name="T4" fmla="*/ 561 h 1684"/>
                  <a:gd name="T5" fmla="*/ 281 h 1684"/>
                  <a:gd name="T6" fmla="*/ 0 h 168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1684">
                    <a:moveTo>
                      <a:pt x="0" y="1684"/>
                    </a:moveTo>
                    <a:lnTo>
                      <a:pt x="0" y="1403"/>
                    </a:lnTo>
                    <a:lnTo>
                      <a:pt x="0" y="1122"/>
                    </a:lnTo>
                    <a:lnTo>
                      <a:pt x="0" y="842"/>
                    </a:lnTo>
                    <a:lnTo>
                      <a:pt x="0" y="561"/>
                    </a:lnTo>
                    <a:lnTo>
                      <a:pt x="0" y="281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31" name="Line 16">
                <a:extLst>
                  <a:ext uri="{FF2B5EF4-FFF2-40B4-BE49-F238E27FC236}">
                    <a16:creationId xmlns:a16="http://schemas.microsoft.com/office/drawing/2014/main" id="{E73DAED4-F21C-40F7-84F7-B200AAEBBA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16050" y="3417888"/>
                <a:ext cx="3333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32" name="Line 17">
                <a:extLst>
                  <a:ext uri="{FF2B5EF4-FFF2-40B4-BE49-F238E27FC236}">
                    <a16:creationId xmlns:a16="http://schemas.microsoft.com/office/drawing/2014/main" id="{63665E43-2C13-4EF7-B5A1-D0FF86709A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16050" y="2973388"/>
                <a:ext cx="3333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33" name="Line 24">
                <a:extLst>
                  <a:ext uri="{FF2B5EF4-FFF2-40B4-BE49-F238E27FC236}">
                    <a16:creationId xmlns:a16="http://schemas.microsoft.com/office/drawing/2014/main" id="{EB435C00-20AD-441D-BDE6-226E460F87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16050" y="5200650"/>
                <a:ext cx="3333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34" name="Line 25">
                <a:extLst>
                  <a:ext uri="{FF2B5EF4-FFF2-40B4-BE49-F238E27FC236}">
                    <a16:creationId xmlns:a16="http://schemas.microsoft.com/office/drawing/2014/main" id="{7B85BB0C-1530-46B0-BA81-D833B23591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16050" y="2527300"/>
                <a:ext cx="3333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35" name="Line 29">
                <a:extLst>
                  <a:ext uri="{FF2B5EF4-FFF2-40B4-BE49-F238E27FC236}">
                    <a16:creationId xmlns:a16="http://schemas.microsoft.com/office/drawing/2014/main" id="{47F630CD-5917-4572-8BC5-A8B960F452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17950" y="5200650"/>
                <a:ext cx="0" cy="3492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36" name="Line 30">
                <a:extLst>
                  <a:ext uri="{FF2B5EF4-FFF2-40B4-BE49-F238E27FC236}">
                    <a16:creationId xmlns:a16="http://schemas.microsoft.com/office/drawing/2014/main" id="{1A1F2D1C-50DA-4B2E-9579-CAD1601330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71713" y="5200650"/>
                <a:ext cx="0" cy="3492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37" name="Line 31">
                <a:extLst>
                  <a:ext uri="{FF2B5EF4-FFF2-40B4-BE49-F238E27FC236}">
                    <a16:creationId xmlns:a16="http://schemas.microsoft.com/office/drawing/2014/main" id="{CAAEA866-CE63-48EA-BC47-0CDC83F658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95625" y="5200650"/>
                <a:ext cx="0" cy="3492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38" name="Freeform 32">
                <a:extLst>
                  <a:ext uri="{FF2B5EF4-FFF2-40B4-BE49-F238E27FC236}">
                    <a16:creationId xmlns:a16="http://schemas.microsoft.com/office/drawing/2014/main" id="{FA80B22C-C74F-4842-B0BB-C5EF8E657945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449388" y="5160013"/>
                <a:ext cx="4203627" cy="40636"/>
              </a:xfrm>
              <a:custGeom>
                <a:avLst/>
                <a:gdLst>
                  <a:gd name="T0" fmla="*/ 2842 w 2842"/>
                  <a:gd name="T1" fmla="*/ 2592 w 2842"/>
                  <a:gd name="T2" fmla="*/ 2073 w 2842"/>
                  <a:gd name="T3" fmla="*/ 1555 w 2842"/>
                  <a:gd name="T4" fmla="*/ 1037 w 2842"/>
                  <a:gd name="T5" fmla="*/ 518 w 2842"/>
                  <a:gd name="T6" fmla="*/ 0 w 284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842">
                    <a:moveTo>
                      <a:pt x="2842" y="0"/>
                    </a:moveTo>
                    <a:lnTo>
                      <a:pt x="2592" y="0"/>
                    </a:lnTo>
                    <a:lnTo>
                      <a:pt x="2073" y="0"/>
                    </a:lnTo>
                    <a:lnTo>
                      <a:pt x="1555" y="0"/>
                    </a:lnTo>
                    <a:lnTo>
                      <a:pt x="1037" y="0"/>
                    </a:lnTo>
                    <a:lnTo>
                      <a:pt x="518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39" name="Line 33">
                <a:extLst>
                  <a:ext uri="{FF2B5EF4-FFF2-40B4-BE49-F238E27FC236}">
                    <a16:creationId xmlns:a16="http://schemas.microsoft.com/office/drawing/2014/main" id="{67C3654B-4668-4816-97D8-A59A858C7E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40275" y="5200650"/>
                <a:ext cx="0" cy="3492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40" name="Line 34">
                <a:extLst>
                  <a:ext uri="{FF2B5EF4-FFF2-40B4-BE49-F238E27FC236}">
                    <a16:creationId xmlns:a16="http://schemas.microsoft.com/office/drawing/2014/main" id="{173D73DE-F464-4CCE-A324-999F23093B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64188" y="5200650"/>
                <a:ext cx="0" cy="3492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</p:grpSp>
        <p:sp>
          <p:nvSpPr>
            <p:cNvPr id="127" name="Freeform 121">
              <a:extLst>
                <a:ext uri="{FF2B5EF4-FFF2-40B4-BE49-F238E27FC236}">
                  <a16:creationId xmlns:a16="http://schemas.microsoft.com/office/drawing/2014/main" id="{D08B18D4-01D2-46B3-8824-1DDA10928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2374" y="2687164"/>
              <a:ext cx="92876" cy="0"/>
            </a:xfrm>
            <a:custGeom>
              <a:avLst/>
              <a:gdLst>
                <a:gd name="T0" fmla="*/ 52 w 52"/>
                <a:gd name="T1" fmla="*/ 26 w 52"/>
                <a:gd name="T2" fmla="*/ 0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28" name="Freeform 122">
              <a:extLst>
                <a:ext uri="{FF2B5EF4-FFF2-40B4-BE49-F238E27FC236}">
                  <a16:creationId xmlns:a16="http://schemas.microsoft.com/office/drawing/2014/main" id="{58231B54-C1E0-4587-B6D2-35C72B736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9345" y="2647871"/>
              <a:ext cx="92876" cy="0"/>
            </a:xfrm>
            <a:custGeom>
              <a:avLst/>
              <a:gdLst>
                <a:gd name="T0" fmla="*/ 52 w 52"/>
                <a:gd name="T1" fmla="*/ 26 w 52"/>
                <a:gd name="T2" fmla="*/ 0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29" name="Line 123">
              <a:extLst>
                <a:ext uri="{FF2B5EF4-FFF2-40B4-BE49-F238E27FC236}">
                  <a16:creationId xmlns:a16="http://schemas.microsoft.com/office/drawing/2014/main" id="{CE948599-7A77-45BA-8597-5814907635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69345" y="2906850"/>
              <a:ext cx="46437" cy="0"/>
            </a:xfrm>
            <a:prstGeom prst="line">
              <a:avLst/>
            </a:pr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30" name="Line 124">
              <a:extLst>
                <a:ext uri="{FF2B5EF4-FFF2-40B4-BE49-F238E27FC236}">
                  <a16:creationId xmlns:a16="http://schemas.microsoft.com/office/drawing/2014/main" id="{983E05BD-2197-4E36-9B5E-C5560434C4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15783" y="2906850"/>
              <a:ext cx="46437" cy="0"/>
            </a:xfrm>
            <a:prstGeom prst="line">
              <a:avLst/>
            </a:pr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31" name="Line 125">
              <a:extLst>
                <a:ext uri="{FF2B5EF4-FFF2-40B4-BE49-F238E27FC236}">
                  <a16:creationId xmlns:a16="http://schemas.microsoft.com/office/drawing/2014/main" id="{33E9B7EC-F884-44F4-B563-66DDE8ABDD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15783" y="2781825"/>
              <a:ext cx="0" cy="125025"/>
            </a:xfrm>
            <a:prstGeom prst="line">
              <a:avLst/>
            </a:pr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32" name="Freeform 126">
              <a:extLst>
                <a:ext uri="{FF2B5EF4-FFF2-40B4-BE49-F238E27FC236}">
                  <a16:creationId xmlns:a16="http://schemas.microsoft.com/office/drawing/2014/main" id="{B9392950-87C3-489C-A870-D29568E5D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2374" y="2796113"/>
              <a:ext cx="92876" cy="0"/>
            </a:xfrm>
            <a:custGeom>
              <a:avLst/>
              <a:gdLst>
                <a:gd name="T0" fmla="*/ 52 w 52"/>
                <a:gd name="T1" fmla="*/ 26 w 52"/>
                <a:gd name="T2" fmla="*/ 0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33" name="Line 127">
              <a:extLst>
                <a:ext uri="{FF2B5EF4-FFF2-40B4-BE49-F238E27FC236}">
                  <a16:creationId xmlns:a16="http://schemas.microsoft.com/office/drawing/2014/main" id="{7DF60BBF-8955-407F-95A1-9472D05F0E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8811" y="2744320"/>
              <a:ext cx="0" cy="51797"/>
            </a:xfrm>
            <a:prstGeom prst="line">
              <a:avLst/>
            </a:pr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34" name="Line 128">
              <a:extLst>
                <a:ext uri="{FF2B5EF4-FFF2-40B4-BE49-F238E27FC236}">
                  <a16:creationId xmlns:a16="http://schemas.microsoft.com/office/drawing/2014/main" id="{9D5DBE8C-2EC2-421D-A39C-36E9EB29FE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8811" y="2744320"/>
              <a:ext cx="926969" cy="37509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35" name="Line 129">
              <a:extLst>
                <a:ext uri="{FF2B5EF4-FFF2-40B4-BE49-F238E27FC236}">
                  <a16:creationId xmlns:a16="http://schemas.microsoft.com/office/drawing/2014/main" id="{F6374A9E-BD4D-48D5-B38D-AE76392760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8811" y="2687164"/>
              <a:ext cx="0" cy="57154"/>
            </a:xfrm>
            <a:prstGeom prst="line">
              <a:avLst/>
            </a:pr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36" name="Line 130">
              <a:extLst>
                <a:ext uri="{FF2B5EF4-FFF2-40B4-BE49-F238E27FC236}">
                  <a16:creationId xmlns:a16="http://schemas.microsoft.com/office/drawing/2014/main" id="{818A72F2-3323-46FC-AB7B-EB78D40E5F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15783" y="2647871"/>
              <a:ext cx="0" cy="133956"/>
            </a:xfrm>
            <a:prstGeom prst="line">
              <a:avLst/>
            </a:pr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37" name="Freeform 131">
              <a:extLst>
                <a:ext uri="{FF2B5EF4-FFF2-40B4-BE49-F238E27FC236}">
                  <a16:creationId xmlns:a16="http://schemas.microsoft.com/office/drawing/2014/main" id="{1D6DA7CA-D915-4824-8DBA-FFE89460C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7191" y="2637155"/>
              <a:ext cx="92876" cy="0"/>
            </a:xfrm>
            <a:custGeom>
              <a:avLst/>
              <a:gdLst>
                <a:gd name="T0" fmla="*/ 52 w 52"/>
                <a:gd name="T1" fmla="*/ 26 w 52"/>
                <a:gd name="T2" fmla="*/ 0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38" name="Line 132">
              <a:extLst>
                <a:ext uri="{FF2B5EF4-FFF2-40B4-BE49-F238E27FC236}">
                  <a16:creationId xmlns:a16="http://schemas.microsoft.com/office/drawing/2014/main" id="{A45FFF32-AA7F-4169-9725-DA60514C78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2007" y="2749676"/>
              <a:ext cx="46437" cy="0"/>
            </a:xfrm>
            <a:prstGeom prst="line">
              <a:avLst/>
            </a:pr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39" name="Freeform 133">
              <a:extLst>
                <a:ext uri="{FF2B5EF4-FFF2-40B4-BE49-F238E27FC236}">
                  <a16:creationId xmlns:a16="http://schemas.microsoft.com/office/drawing/2014/main" id="{E7E262CD-5039-4B2C-8497-07E2EF590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007" y="2878274"/>
              <a:ext cx="92876" cy="0"/>
            </a:xfrm>
            <a:custGeom>
              <a:avLst/>
              <a:gdLst>
                <a:gd name="T0" fmla="*/ 52 w 52"/>
                <a:gd name="T1" fmla="*/ 26 w 52"/>
                <a:gd name="T2" fmla="*/ 0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40" name="Line 134">
              <a:extLst>
                <a:ext uri="{FF2B5EF4-FFF2-40B4-BE49-F238E27FC236}">
                  <a16:creationId xmlns:a16="http://schemas.microsoft.com/office/drawing/2014/main" id="{AC720AF7-578E-435B-A396-411D3379D3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8445" y="2813976"/>
              <a:ext cx="0" cy="64298"/>
            </a:xfrm>
            <a:prstGeom prst="line">
              <a:avLst/>
            </a:pr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41" name="Line 135">
              <a:extLst>
                <a:ext uri="{FF2B5EF4-FFF2-40B4-BE49-F238E27FC236}">
                  <a16:creationId xmlns:a16="http://schemas.microsoft.com/office/drawing/2014/main" id="{BFDC2ACF-C431-4565-81D5-594A7F41AD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38445" y="2749676"/>
              <a:ext cx="0" cy="64298"/>
            </a:xfrm>
            <a:prstGeom prst="line">
              <a:avLst/>
            </a:pr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42" name="Line 136">
              <a:extLst>
                <a:ext uri="{FF2B5EF4-FFF2-40B4-BE49-F238E27FC236}">
                  <a16:creationId xmlns:a16="http://schemas.microsoft.com/office/drawing/2014/main" id="{33314768-35C3-412A-8BAD-6D1EA120CB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8445" y="2749676"/>
              <a:ext cx="46437" cy="0"/>
            </a:xfrm>
            <a:prstGeom prst="line">
              <a:avLst/>
            </a:pr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43" name="Freeform 137">
              <a:extLst>
                <a:ext uri="{FF2B5EF4-FFF2-40B4-BE49-F238E27FC236}">
                  <a16:creationId xmlns:a16="http://schemas.microsoft.com/office/drawing/2014/main" id="{F28054C1-02A7-4C75-A1CF-79A6D19BF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292" y="2813976"/>
              <a:ext cx="1852154" cy="123239"/>
            </a:xfrm>
            <a:custGeom>
              <a:avLst/>
              <a:gdLst>
                <a:gd name="T0" fmla="*/ 0 w 1037"/>
                <a:gd name="T1" fmla="*/ 55 h 69"/>
                <a:gd name="T2" fmla="*/ 534 w 1037"/>
                <a:gd name="T3" fmla="*/ 69 h 69"/>
                <a:gd name="T4" fmla="*/ 1037 w 1037"/>
                <a:gd name="T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7" h="69">
                  <a:moveTo>
                    <a:pt x="0" y="55"/>
                  </a:moveTo>
                  <a:lnTo>
                    <a:pt x="534" y="69"/>
                  </a:lnTo>
                  <a:lnTo>
                    <a:pt x="1037" y="0"/>
                  </a:lnTo>
                </a:path>
              </a:pathLst>
            </a:custGeom>
            <a:noFill/>
            <a:ln w="1905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44" name="Freeform 138">
              <a:extLst>
                <a:ext uri="{FF2B5EF4-FFF2-40B4-BE49-F238E27FC236}">
                  <a16:creationId xmlns:a16="http://schemas.microsoft.com/office/drawing/2014/main" id="{FDEBABD9-8DA4-47C8-AF7E-41858192F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7191" y="3421238"/>
              <a:ext cx="92876" cy="0"/>
            </a:xfrm>
            <a:custGeom>
              <a:avLst/>
              <a:gdLst>
                <a:gd name="T0" fmla="*/ 52 w 52"/>
                <a:gd name="T1" fmla="*/ 26 w 52"/>
                <a:gd name="T2" fmla="*/ 0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45" name="Line 139">
              <a:extLst>
                <a:ext uri="{FF2B5EF4-FFF2-40B4-BE49-F238E27FC236}">
                  <a16:creationId xmlns:a16="http://schemas.microsoft.com/office/drawing/2014/main" id="{A9A4096E-782B-4223-8A50-243EECF5CA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63628" y="3039020"/>
              <a:ext cx="0" cy="382218"/>
            </a:xfrm>
            <a:prstGeom prst="line">
              <a:avLst/>
            </a:pr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46" name="Line 140">
              <a:extLst>
                <a:ext uri="{FF2B5EF4-FFF2-40B4-BE49-F238E27FC236}">
                  <a16:creationId xmlns:a16="http://schemas.microsoft.com/office/drawing/2014/main" id="{DD9AF166-8AA7-442A-B508-CF62B3E483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3628" y="2637155"/>
              <a:ext cx="0" cy="401867"/>
            </a:xfrm>
            <a:prstGeom prst="line">
              <a:avLst/>
            </a:pr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47" name="Line 141">
              <a:extLst>
                <a:ext uri="{FF2B5EF4-FFF2-40B4-BE49-F238E27FC236}">
                  <a16:creationId xmlns:a16="http://schemas.microsoft.com/office/drawing/2014/main" id="{BFF78D48-336B-460B-874D-403DC08C07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38445" y="2813976"/>
              <a:ext cx="925183" cy="225044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48" name="Line 142">
              <a:extLst>
                <a:ext uri="{FF2B5EF4-FFF2-40B4-BE49-F238E27FC236}">
                  <a16:creationId xmlns:a16="http://schemas.microsoft.com/office/drawing/2014/main" id="{AEFFF024-6320-49BC-AA14-DAEC5A7A99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63628" y="2744320"/>
              <a:ext cx="925183" cy="294702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49" name="Freeform 143">
              <a:extLst>
                <a:ext uri="{FF2B5EF4-FFF2-40B4-BE49-F238E27FC236}">
                  <a16:creationId xmlns:a16="http://schemas.microsoft.com/office/drawing/2014/main" id="{BE23C19C-53B4-480B-94A4-36A019BB4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2374" y="2678234"/>
              <a:ext cx="92876" cy="0"/>
            </a:xfrm>
            <a:custGeom>
              <a:avLst/>
              <a:gdLst>
                <a:gd name="T0" fmla="*/ 52 w 52"/>
                <a:gd name="T1" fmla="*/ 26 w 52"/>
                <a:gd name="T2" fmla="*/ 0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D8CA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50" name="Line 144">
              <a:extLst>
                <a:ext uri="{FF2B5EF4-FFF2-40B4-BE49-F238E27FC236}">
                  <a16:creationId xmlns:a16="http://schemas.microsoft.com/office/drawing/2014/main" id="{E777BB13-1435-494B-BBC7-D29A04AEE5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15783" y="2835408"/>
              <a:ext cx="0" cy="307204"/>
            </a:xfrm>
            <a:prstGeom prst="line">
              <a:avLst/>
            </a:prstGeom>
            <a:noFill/>
            <a:ln w="19050">
              <a:solidFill>
                <a:srgbClr val="FD8CA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51" name="Freeform 145">
              <a:extLst>
                <a:ext uri="{FF2B5EF4-FFF2-40B4-BE49-F238E27FC236}">
                  <a16:creationId xmlns:a16="http://schemas.microsoft.com/office/drawing/2014/main" id="{E0F83954-5D8D-4E6F-842F-E050D8CC4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9345" y="2835408"/>
              <a:ext cx="92876" cy="0"/>
            </a:xfrm>
            <a:custGeom>
              <a:avLst/>
              <a:gdLst>
                <a:gd name="T0" fmla="*/ 52 w 52"/>
                <a:gd name="T1" fmla="*/ 26 w 52"/>
                <a:gd name="T2" fmla="*/ 0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D8CA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52" name="Freeform 146">
              <a:extLst>
                <a:ext uri="{FF2B5EF4-FFF2-40B4-BE49-F238E27FC236}">
                  <a16:creationId xmlns:a16="http://schemas.microsoft.com/office/drawing/2014/main" id="{54F1687F-1E2F-495E-9F4D-FCEB66B36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9345" y="3449815"/>
              <a:ext cx="92876" cy="0"/>
            </a:xfrm>
            <a:custGeom>
              <a:avLst/>
              <a:gdLst>
                <a:gd name="T0" fmla="*/ 52 w 52"/>
                <a:gd name="T1" fmla="*/ 26 w 52"/>
                <a:gd name="T2" fmla="*/ 0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D8CA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53" name="Line 147">
              <a:extLst>
                <a:ext uri="{FF2B5EF4-FFF2-40B4-BE49-F238E27FC236}">
                  <a16:creationId xmlns:a16="http://schemas.microsoft.com/office/drawing/2014/main" id="{C32A3A50-AB0F-43B2-8E78-330AF19E08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15783" y="3142611"/>
              <a:ext cx="0" cy="307204"/>
            </a:xfrm>
            <a:prstGeom prst="line">
              <a:avLst/>
            </a:prstGeom>
            <a:noFill/>
            <a:ln w="19050">
              <a:solidFill>
                <a:srgbClr val="FD8CA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54" name="Freeform 148">
              <a:extLst>
                <a:ext uri="{FF2B5EF4-FFF2-40B4-BE49-F238E27FC236}">
                  <a16:creationId xmlns:a16="http://schemas.microsoft.com/office/drawing/2014/main" id="{939040A1-9F32-487A-BCD0-AF8DB2FAB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2374" y="3424810"/>
              <a:ext cx="92876" cy="0"/>
            </a:xfrm>
            <a:custGeom>
              <a:avLst/>
              <a:gdLst>
                <a:gd name="T0" fmla="*/ 52 w 52"/>
                <a:gd name="T1" fmla="*/ 26 w 52"/>
                <a:gd name="T2" fmla="*/ 0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D8CA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55" name="Line 149">
              <a:extLst>
                <a:ext uri="{FF2B5EF4-FFF2-40B4-BE49-F238E27FC236}">
                  <a16:creationId xmlns:a16="http://schemas.microsoft.com/office/drawing/2014/main" id="{5DBD65E1-D18D-42BF-94ED-1F9CD0367C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8811" y="3053308"/>
              <a:ext cx="0" cy="371502"/>
            </a:xfrm>
            <a:prstGeom prst="line">
              <a:avLst/>
            </a:prstGeom>
            <a:noFill/>
            <a:ln w="19050">
              <a:solidFill>
                <a:srgbClr val="FD8CA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56" name="Line 150">
              <a:extLst>
                <a:ext uri="{FF2B5EF4-FFF2-40B4-BE49-F238E27FC236}">
                  <a16:creationId xmlns:a16="http://schemas.microsoft.com/office/drawing/2014/main" id="{01A7A9DE-C127-44B5-9787-3B6B9643C3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8811" y="3053308"/>
              <a:ext cx="926969" cy="89303"/>
            </a:xfrm>
            <a:prstGeom prst="line">
              <a:avLst/>
            </a:prstGeom>
            <a:noFill/>
            <a:ln w="19050">
              <a:solidFill>
                <a:srgbClr val="FD8CA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57" name="Line 151">
              <a:extLst>
                <a:ext uri="{FF2B5EF4-FFF2-40B4-BE49-F238E27FC236}">
                  <a16:creationId xmlns:a16="http://schemas.microsoft.com/office/drawing/2014/main" id="{2D6AE4E2-D239-4627-A952-7B0D774CF8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8811" y="2678234"/>
              <a:ext cx="0" cy="375074"/>
            </a:xfrm>
            <a:prstGeom prst="line">
              <a:avLst/>
            </a:prstGeom>
            <a:noFill/>
            <a:ln w="19050">
              <a:solidFill>
                <a:srgbClr val="FD8CA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58" name="Line 152">
              <a:extLst>
                <a:ext uri="{FF2B5EF4-FFF2-40B4-BE49-F238E27FC236}">
                  <a16:creationId xmlns:a16="http://schemas.microsoft.com/office/drawing/2014/main" id="{1FA30E96-54D9-4FF2-BD63-E0B9A4618A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8445" y="2922927"/>
              <a:ext cx="0" cy="76802"/>
            </a:xfrm>
            <a:prstGeom prst="line">
              <a:avLst/>
            </a:prstGeom>
            <a:noFill/>
            <a:ln w="19050">
              <a:solidFill>
                <a:srgbClr val="FD8CA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59" name="Freeform 153">
              <a:extLst>
                <a:ext uri="{FF2B5EF4-FFF2-40B4-BE49-F238E27FC236}">
                  <a16:creationId xmlns:a16="http://schemas.microsoft.com/office/drawing/2014/main" id="{C4ED4399-54B6-40E0-B612-A61147A3F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007" y="2922927"/>
              <a:ext cx="92876" cy="0"/>
            </a:xfrm>
            <a:custGeom>
              <a:avLst/>
              <a:gdLst>
                <a:gd name="T0" fmla="*/ 52 w 52"/>
                <a:gd name="T1" fmla="*/ 26 w 52"/>
                <a:gd name="T2" fmla="*/ 0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D8CA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60" name="Freeform 154">
              <a:extLst>
                <a:ext uri="{FF2B5EF4-FFF2-40B4-BE49-F238E27FC236}">
                  <a16:creationId xmlns:a16="http://schemas.microsoft.com/office/drawing/2014/main" id="{3B7511D4-C3B8-4C85-9232-10B56317A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007" y="3078313"/>
              <a:ext cx="92876" cy="0"/>
            </a:xfrm>
            <a:custGeom>
              <a:avLst/>
              <a:gdLst>
                <a:gd name="T0" fmla="*/ 52 w 52"/>
                <a:gd name="T1" fmla="*/ 26 w 52"/>
                <a:gd name="T2" fmla="*/ 0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D8CA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61" name="Line 155">
              <a:extLst>
                <a:ext uri="{FF2B5EF4-FFF2-40B4-BE49-F238E27FC236}">
                  <a16:creationId xmlns:a16="http://schemas.microsoft.com/office/drawing/2014/main" id="{47834C83-6879-4957-808F-1F641A461B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8445" y="2999727"/>
              <a:ext cx="0" cy="78586"/>
            </a:xfrm>
            <a:prstGeom prst="line">
              <a:avLst/>
            </a:prstGeom>
            <a:noFill/>
            <a:ln w="19050">
              <a:solidFill>
                <a:srgbClr val="FD8CA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62" name="Line 156">
              <a:extLst>
                <a:ext uri="{FF2B5EF4-FFF2-40B4-BE49-F238E27FC236}">
                  <a16:creationId xmlns:a16="http://schemas.microsoft.com/office/drawing/2014/main" id="{31B2BE2B-C912-4FCF-95AB-514ACC6559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1475" y="2860413"/>
              <a:ext cx="0" cy="101807"/>
            </a:xfrm>
            <a:prstGeom prst="line">
              <a:avLst/>
            </a:prstGeom>
            <a:noFill/>
            <a:ln w="19050">
              <a:solidFill>
                <a:srgbClr val="FD8CA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63" name="Freeform 157">
              <a:extLst>
                <a:ext uri="{FF2B5EF4-FFF2-40B4-BE49-F238E27FC236}">
                  <a16:creationId xmlns:a16="http://schemas.microsoft.com/office/drawing/2014/main" id="{133CAB18-F0DB-4389-92EF-53582079C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038" y="3074741"/>
              <a:ext cx="92876" cy="0"/>
            </a:xfrm>
            <a:custGeom>
              <a:avLst/>
              <a:gdLst>
                <a:gd name="T0" fmla="*/ 52 w 52"/>
                <a:gd name="T1" fmla="*/ 26 w 52"/>
                <a:gd name="T2" fmla="*/ 0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D8CA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64" name="Freeform 158">
              <a:extLst>
                <a:ext uri="{FF2B5EF4-FFF2-40B4-BE49-F238E27FC236}">
                  <a16:creationId xmlns:a16="http://schemas.microsoft.com/office/drawing/2014/main" id="{D61A721B-78A5-4217-9597-EEE9BD466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038" y="2860413"/>
              <a:ext cx="92876" cy="0"/>
            </a:xfrm>
            <a:custGeom>
              <a:avLst/>
              <a:gdLst>
                <a:gd name="T0" fmla="*/ 52 w 52"/>
                <a:gd name="T1" fmla="*/ 26 w 52"/>
                <a:gd name="T2" fmla="*/ 0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D8CA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65" name="Line 159">
              <a:extLst>
                <a:ext uri="{FF2B5EF4-FFF2-40B4-BE49-F238E27FC236}">
                  <a16:creationId xmlns:a16="http://schemas.microsoft.com/office/drawing/2014/main" id="{D0275C71-8025-48A3-A64E-4775AB845B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1475" y="2962220"/>
              <a:ext cx="0" cy="112523"/>
            </a:xfrm>
            <a:prstGeom prst="line">
              <a:avLst/>
            </a:prstGeom>
            <a:noFill/>
            <a:ln w="19050">
              <a:solidFill>
                <a:srgbClr val="FD8CA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66" name="Line 160">
              <a:extLst>
                <a:ext uri="{FF2B5EF4-FFF2-40B4-BE49-F238E27FC236}">
                  <a16:creationId xmlns:a16="http://schemas.microsoft.com/office/drawing/2014/main" id="{0C3599C0-8579-4E71-9938-334A49209D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1475" y="2962220"/>
              <a:ext cx="926969" cy="37509"/>
            </a:xfrm>
            <a:prstGeom prst="line">
              <a:avLst/>
            </a:prstGeom>
            <a:noFill/>
            <a:ln w="19050">
              <a:solidFill>
                <a:srgbClr val="FD8CA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67" name="Line 161">
              <a:extLst>
                <a:ext uri="{FF2B5EF4-FFF2-40B4-BE49-F238E27FC236}">
                  <a16:creationId xmlns:a16="http://schemas.microsoft.com/office/drawing/2014/main" id="{2F98A72C-21A9-4454-A943-DD011B03EF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63628" y="2733602"/>
              <a:ext cx="0" cy="244692"/>
            </a:xfrm>
            <a:prstGeom prst="line">
              <a:avLst/>
            </a:prstGeom>
            <a:noFill/>
            <a:ln w="19050">
              <a:solidFill>
                <a:srgbClr val="FD8CA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68" name="Freeform 162">
              <a:extLst>
                <a:ext uri="{FF2B5EF4-FFF2-40B4-BE49-F238E27FC236}">
                  <a16:creationId xmlns:a16="http://schemas.microsoft.com/office/drawing/2014/main" id="{AC16593A-650C-4118-B9FA-3D3F9493D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7191" y="2733602"/>
              <a:ext cx="92876" cy="0"/>
            </a:xfrm>
            <a:custGeom>
              <a:avLst/>
              <a:gdLst>
                <a:gd name="T0" fmla="*/ 52 w 52"/>
                <a:gd name="T1" fmla="*/ 26 w 52"/>
                <a:gd name="T2" fmla="*/ 0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D8CA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69" name="Line 163">
              <a:extLst>
                <a:ext uri="{FF2B5EF4-FFF2-40B4-BE49-F238E27FC236}">
                  <a16:creationId xmlns:a16="http://schemas.microsoft.com/office/drawing/2014/main" id="{E5D91710-0F15-474C-80F7-5EFB25D092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3628" y="2978292"/>
              <a:ext cx="0" cy="248265"/>
            </a:xfrm>
            <a:prstGeom prst="line">
              <a:avLst/>
            </a:prstGeom>
            <a:noFill/>
            <a:ln w="19050">
              <a:solidFill>
                <a:srgbClr val="FD8CA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70" name="Freeform 164">
              <a:extLst>
                <a:ext uri="{FF2B5EF4-FFF2-40B4-BE49-F238E27FC236}">
                  <a16:creationId xmlns:a16="http://schemas.microsoft.com/office/drawing/2014/main" id="{6CB8DA78-410A-44C8-AAFF-3DA2BA427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7191" y="3226557"/>
              <a:ext cx="92876" cy="0"/>
            </a:xfrm>
            <a:custGeom>
              <a:avLst/>
              <a:gdLst>
                <a:gd name="T0" fmla="*/ 52 w 52"/>
                <a:gd name="T1" fmla="*/ 26 w 52"/>
                <a:gd name="T2" fmla="*/ 0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D8CA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71" name="Line 165">
              <a:extLst>
                <a:ext uri="{FF2B5EF4-FFF2-40B4-BE49-F238E27FC236}">
                  <a16:creationId xmlns:a16="http://schemas.microsoft.com/office/drawing/2014/main" id="{CCAE1505-E3D1-4515-BBCD-2EB97F3802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38445" y="2978292"/>
              <a:ext cx="925183" cy="21433"/>
            </a:xfrm>
            <a:prstGeom prst="line">
              <a:avLst/>
            </a:prstGeom>
            <a:noFill/>
            <a:ln w="19050">
              <a:solidFill>
                <a:srgbClr val="FD8CA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72" name="Line 166">
              <a:extLst>
                <a:ext uri="{FF2B5EF4-FFF2-40B4-BE49-F238E27FC236}">
                  <a16:creationId xmlns:a16="http://schemas.microsoft.com/office/drawing/2014/main" id="{7C2F1582-57D9-401B-B95A-B31CF7072D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63628" y="2978292"/>
              <a:ext cx="925183" cy="75014"/>
            </a:xfrm>
            <a:prstGeom prst="line">
              <a:avLst/>
            </a:prstGeom>
            <a:noFill/>
            <a:ln w="19050">
              <a:solidFill>
                <a:srgbClr val="FD8CA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73" name="Line 167">
              <a:extLst>
                <a:ext uri="{FF2B5EF4-FFF2-40B4-BE49-F238E27FC236}">
                  <a16:creationId xmlns:a16="http://schemas.microsoft.com/office/drawing/2014/main" id="{1CEDDCC2-31F1-4C0B-890F-83D2FABD16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6292" y="2912209"/>
              <a:ext cx="925183" cy="50009"/>
            </a:xfrm>
            <a:prstGeom prst="line">
              <a:avLst/>
            </a:prstGeom>
            <a:noFill/>
            <a:ln w="19050">
              <a:solidFill>
                <a:srgbClr val="FD8CA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74" name="Freeform 168">
              <a:extLst>
                <a:ext uri="{FF2B5EF4-FFF2-40B4-BE49-F238E27FC236}">
                  <a16:creationId xmlns:a16="http://schemas.microsoft.com/office/drawing/2014/main" id="{EF8A7B65-B202-4C71-B5B5-4403F56BB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2374" y="4267835"/>
              <a:ext cx="92876" cy="0"/>
            </a:xfrm>
            <a:custGeom>
              <a:avLst/>
              <a:gdLst>
                <a:gd name="T0" fmla="*/ 52 w 52"/>
                <a:gd name="T1" fmla="*/ 26 w 52"/>
                <a:gd name="T2" fmla="*/ 0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E2004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75" name="Freeform 169">
              <a:extLst>
                <a:ext uri="{FF2B5EF4-FFF2-40B4-BE49-F238E27FC236}">
                  <a16:creationId xmlns:a16="http://schemas.microsoft.com/office/drawing/2014/main" id="{3D89DDEA-0DBD-4237-B1AA-BCCAFF5D1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007" y="3096174"/>
              <a:ext cx="92876" cy="0"/>
            </a:xfrm>
            <a:custGeom>
              <a:avLst/>
              <a:gdLst>
                <a:gd name="T0" fmla="*/ 52 w 52"/>
                <a:gd name="T1" fmla="*/ 26 w 52"/>
                <a:gd name="T2" fmla="*/ 0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E2004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76" name="Line 170">
              <a:extLst>
                <a:ext uri="{FF2B5EF4-FFF2-40B4-BE49-F238E27FC236}">
                  <a16:creationId xmlns:a16="http://schemas.microsoft.com/office/drawing/2014/main" id="{4EA588FA-9D00-4E34-8037-2F597F6DC0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38445" y="3096174"/>
              <a:ext cx="0" cy="332209"/>
            </a:xfrm>
            <a:prstGeom prst="line">
              <a:avLst/>
            </a:prstGeom>
            <a:noFill/>
            <a:ln w="19050">
              <a:solidFill>
                <a:srgbClr val="E2004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77" name="Freeform 171">
              <a:extLst>
                <a:ext uri="{FF2B5EF4-FFF2-40B4-BE49-F238E27FC236}">
                  <a16:creationId xmlns:a16="http://schemas.microsoft.com/office/drawing/2014/main" id="{5FA92B76-022D-47CE-9649-8499068B1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038" y="3021159"/>
              <a:ext cx="92876" cy="0"/>
            </a:xfrm>
            <a:custGeom>
              <a:avLst/>
              <a:gdLst>
                <a:gd name="T0" fmla="*/ 52 w 52"/>
                <a:gd name="T1" fmla="*/ 26 w 52"/>
                <a:gd name="T2" fmla="*/ 0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E2004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78" name="Line 172">
              <a:extLst>
                <a:ext uri="{FF2B5EF4-FFF2-40B4-BE49-F238E27FC236}">
                  <a16:creationId xmlns:a16="http://schemas.microsoft.com/office/drawing/2014/main" id="{DC27E9D5-42C9-444E-9840-786B529C73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1475" y="2906850"/>
              <a:ext cx="0" cy="114309"/>
            </a:xfrm>
            <a:prstGeom prst="line">
              <a:avLst/>
            </a:prstGeom>
            <a:noFill/>
            <a:ln w="19050">
              <a:solidFill>
                <a:srgbClr val="E2004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79" name="Freeform 173">
              <a:extLst>
                <a:ext uri="{FF2B5EF4-FFF2-40B4-BE49-F238E27FC236}">
                  <a16:creationId xmlns:a16="http://schemas.microsoft.com/office/drawing/2014/main" id="{CDCFD893-B3E5-47A6-B369-44CC56A10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038" y="2783613"/>
              <a:ext cx="92876" cy="0"/>
            </a:xfrm>
            <a:custGeom>
              <a:avLst/>
              <a:gdLst>
                <a:gd name="T0" fmla="*/ 52 w 52"/>
                <a:gd name="T1" fmla="*/ 26 w 52"/>
                <a:gd name="T2" fmla="*/ 0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E2004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80" name="Line 174">
              <a:extLst>
                <a:ext uri="{FF2B5EF4-FFF2-40B4-BE49-F238E27FC236}">
                  <a16:creationId xmlns:a16="http://schemas.microsoft.com/office/drawing/2014/main" id="{52B712EA-2940-495F-A7B4-DA4684BAFA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1475" y="2783613"/>
              <a:ext cx="0" cy="123239"/>
            </a:xfrm>
            <a:prstGeom prst="line">
              <a:avLst/>
            </a:prstGeom>
            <a:noFill/>
            <a:ln w="19050">
              <a:solidFill>
                <a:srgbClr val="E2004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81" name="Freeform 175">
              <a:extLst>
                <a:ext uri="{FF2B5EF4-FFF2-40B4-BE49-F238E27FC236}">
                  <a16:creationId xmlns:a16="http://schemas.microsoft.com/office/drawing/2014/main" id="{F4DFD4EE-4D5D-4F26-A90A-14CC5476F3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007" y="3799885"/>
              <a:ext cx="92876" cy="0"/>
            </a:xfrm>
            <a:custGeom>
              <a:avLst/>
              <a:gdLst>
                <a:gd name="T0" fmla="*/ 52 w 52"/>
                <a:gd name="T1" fmla="*/ 26 w 52"/>
                <a:gd name="T2" fmla="*/ 0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E2004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82" name="Line 176">
              <a:extLst>
                <a:ext uri="{FF2B5EF4-FFF2-40B4-BE49-F238E27FC236}">
                  <a16:creationId xmlns:a16="http://schemas.microsoft.com/office/drawing/2014/main" id="{CB770BEF-5487-49C7-9AC1-502565B47A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1475" y="2906850"/>
              <a:ext cx="926969" cy="521532"/>
            </a:xfrm>
            <a:prstGeom prst="line">
              <a:avLst/>
            </a:prstGeom>
            <a:noFill/>
            <a:ln w="19050">
              <a:solidFill>
                <a:srgbClr val="E2004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83" name="Line 177">
              <a:extLst>
                <a:ext uri="{FF2B5EF4-FFF2-40B4-BE49-F238E27FC236}">
                  <a16:creationId xmlns:a16="http://schemas.microsoft.com/office/drawing/2014/main" id="{B4C69784-03CE-42D1-8A06-E87E9FF900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8445" y="3428383"/>
              <a:ext cx="0" cy="371502"/>
            </a:xfrm>
            <a:prstGeom prst="line">
              <a:avLst/>
            </a:prstGeom>
            <a:noFill/>
            <a:ln w="19050">
              <a:solidFill>
                <a:srgbClr val="E2004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84" name="Freeform 178">
              <a:extLst>
                <a:ext uri="{FF2B5EF4-FFF2-40B4-BE49-F238E27FC236}">
                  <a16:creationId xmlns:a16="http://schemas.microsoft.com/office/drawing/2014/main" id="{89A5BBB8-8454-4F68-A094-C469204A0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7191" y="3921338"/>
              <a:ext cx="92876" cy="0"/>
            </a:xfrm>
            <a:custGeom>
              <a:avLst/>
              <a:gdLst>
                <a:gd name="T0" fmla="*/ 0 w 52"/>
                <a:gd name="T1" fmla="*/ 26 w 52"/>
                <a:gd name="T2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">
                  <a:moveTo>
                    <a:pt x="0" y="0"/>
                  </a:moveTo>
                  <a:lnTo>
                    <a:pt x="26" y="0"/>
                  </a:lnTo>
                  <a:lnTo>
                    <a:pt x="52" y="0"/>
                  </a:lnTo>
                </a:path>
              </a:pathLst>
            </a:custGeom>
            <a:noFill/>
            <a:ln w="19050">
              <a:solidFill>
                <a:srgbClr val="E2004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85" name="Line 179">
              <a:extLst>
                <a:ext uri="{FF2B5EF4-FFF2-40B4-BE49-F238E27FC236}">
                  <a16:creationId xmlns:a16="http://schemas.microsoft.com/office/drawing/2014/main" id="{F0A8B7BF-B3BA-4A36-9D13-219265C952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3628" y="3921338"/>
              <a:ext cx="0" cy="244692"/>
            </a:xfrm>
            <a:prstGeom prst="line">
              <a:avLst/>
            </a:prstGeom>
            <a:noFill/>
            <a:ln w="19050">
              <a:solidFill>
                <a:srgbClr val="E2004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86" name="Line 180">
              <a:extLst>
                <a:ext uri="{FF2B5EF4-FFF2-40B4-BE49-F238E27FC236}">
                  <a16:creationId xmlns:a16="http://schemas.microsoft.com/office/drawing/2014/main" id="{5435F44F-2E31-4887-A9E1-EA6B0FC992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38445" y="3428383"/>
              <a:ext cx="925183" cy="737646"/>
            </a:xfrm>
            <a:prstGeom prst="line">
              <a:avLst/>
            </a:prstGeom>
            <a:noFill/>
            <a:ln w="19050">
              <a:solidFill>
                <a:srgbClr val="E2004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87" name="Line 181">
              <a:extLst>
                <a:ext uri="{FF2B5EF4-FFF2-40B4-BE49-F238E27FC236}">
                  <a16:creationId xmlns:a16="http://schemas.microsoft.com/office/drawing/2014/main" id="{E9F620D9-DDC5-491C-82AC-370D7A9E45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2872" y="4450173"/>
              <a:ext cx="46437" cy="0"/>
            </a:xfrm>
            <a:prstGeom prst="line">
              <a:avLst/>
            </a:prstGeom>
            <a:noFill/>
            <a:ln w="19050">
              <a:solidFill>
                <a:srgbClr val="E2004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88" name="Line 182">
              <a:extLst>
                <a:ext uri="{FF2B5EF4-FFF2-40B4-BE49-F238E27FC236}">
                  <a16:creationId xmlns:a16="http://schemas.microsoft.com/office/drawing/2014/main" id="{6FEA3A9A-6D06-41B1-99E8-CC28687BFA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79309" y="4450173"/>
              <a:ext cx="46437" cy="0"/>
            </a:xfrm>
            <a:prstGeom prst="line">
              <a:avLst/>
            </a:prstGeom>
            <a:noFill/>
            <a:ln w="19050">
              <a:solidFill>
                <a:srgbClr val="E2004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89" name="Freeform 183">
              <a:extLst>
                <a:ext uri="{FF2B5EF4-FFF2-40B4-BE49-F238E27FC236}">
                  <a16:creationId xmlns:a16="http://schemas.microsoft.com/office/drawing/2014/main" id="{5EE85AED-3983-4C06-90E2-C3ECC7869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9345" y="4541103"/>
              <a:ext cx="92876" cy="0"/>
            </a:xfrm>
            <a:custGeom>
              <a:avLst/>
              <a:gdLst>
                <a:gd name="T0" fmla="*/ 52 w 52"/>
                <a:gd name="T1" fmla="*/ 26 w 52"/>
                <a:gd name="T2" fmla="*/ 0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E2004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90" name="Line 184">
              <a:extLst>
                <a:ext uri="{FF2B5EF4-FFF2-40B4-BE49-F238E27FC236}">
                  <a16:creationId xmlns:a16="http://schemas.microsoft.com/office/drawing/2014/main" id="{AA62689D-FA74-49B2-B186-59D1A97DDE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15783" y="4541103"/>
              <a:ext cx="0" cy="323279"/>
            </a:xfrm>
            <a:prstGeom prst="line">
              <a:avLst/>
            </a:prstGeom>
            <a:noFill/>
            <a:ln w="19050">
              <a:solidFill>
                <a:srgbClr val="E2004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91" name="Freeform 185">
              <a:extLst>
                <a:ext uri="{FF2B5EF4-FFF2-40B4-BE49-F238E27FC236}">
                  <a16:creationId xmlns:a16="http://schemas.microsoft.com/office/drawing/2014/main" id="{2045A6E3-7895-40EC-8884-30FDF3384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2374" y="4953684"/>
              <a:ext cx="92876" cy="0"/>
            </a:xfrm>
            <a:custGeom>
              <a:avLst/>
              <a:gdLst>
                <a:gd name="T0" fmla="*/ 52 w 52"/>
                <a:gd name="T1" fmla="*/ 26 w 52"/>
                <a:gd name="T2" fmla="*/ 0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E2004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92" name="Line 186">
              <a:extLst>
                <a:ext uri="{FF2B5EF4-FFF2-40B4-BE49-F238E27FC236}">
                  <a16:creationId xmlns:a16="http://schemas.microsoft.com/office/drawing/2014/main" id="{3A73C30B-B025-4002-ABE0-EBBC796FA5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8811" y="4616119"/>
              <a:ext cx="0" cy="337567"/>
            </a:xfrm>
            <a:prstGeom prst="line">
              <a:avLst/>
            </a:prstGeom>
            <a:noFill/>
            <a:ln w="19050">
              <a:solidFill>
                <a:srgbClr val="E2004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93" name="Freeform 187">
              <a:extLst>
                <a:ext uri="{FF2B5EF4-FFF2-40B4-BE49-F238E27FC236}">
                  <a16:creationId xmlns:a16="http://schemas.microsoft.com/office/drawing/2014/main" id="{1803235A-899D-4724-BB8A-70827E7BF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9345" y="5207307"/>
              <a:ext cx="92876" cy="0"/>
            </a:xfrm>
            <a:custGeom>
              <a:avLst/>
              <a:gdLst>
                <a:gd name="T0" fmla="*/ 52 w 52"/>
                <a:gd name="T1" fmla="*/ 26 w 52"/>
                <a:gd name="T2" fmla="*/ 0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E2004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94" name="Line 188">
              <a:extLst>
                <a:ext uri="{FF2B5EF4-FFF2-40B4-BE49-F238E27FC236}">
                  <a16:creationId xmlns:a16="http://schemas.microsoft.com/office/drawing/2014/main" id="{1D458F40-2C06-485A-8597-35611D6E2C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15783" y="4864382"/>
              <a:ext cx="0" cy="342925"/>
            </a:xfrm>
            <a:prstGeom prst="line">
              <a:avLst/>
            </a:prstGeom>
            <a:noFill/>
            <a:ln w="19050">
              <a:solidFill>
                <a:srgbClr val="E2004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95" name="Line 189">
              <a:extLst>
                <a:ext uri="{FF2B5EF4-FFF2-40B4-BE49-F238E27FC236}">
                  <a16:creationId xmlns:a16="http://schemas.microsoft.com/office/drawing/2014/main" id="{79F7332A-C653-4EA4-956D-D36774D15F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888811" y="4616119"/>
              <a:ext cx="926969" cy="248265"/>
            </a:xfrm>
            <a:prstGeom prst="line">
              <a:avLst/>
            </a:prstGeom>
            <a:noFill/>
            <a:ln w="19050">
              <a:solidFill>
                <a:srgbClr val="E2004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96" name="Line 190">
              <a:extLst>
                <a:ext uri="{FF2B5EF4-FFF2-40B4-BE49-F238E27FC236}">
                  <a16:creationId xmlns:a16="http://schemas.microsoft.com/office/drawing/2014/main" id="{01F4DE8C-1B4C-443E-AF0D-5AEBF524FD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3628" y="4166029"/>
              <a:ext cx="925183" cy="450088"/>
            </a:xfrm>
            <a:prstGeom prst="line">
              <a:avLst/>
            </a:prstGeom>
            <a:noFill/>
            <a:ln w="19050">
              <a:solidFill>
                <a:srgbClr val="E2004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97" name="Line 191">
              <a:extLst>
                <a:ext uri="{FF2B5EF4-FFF2-40B4-BE49-F238E27FC236}">
                  <a16:creationId xmlns:a16="http://schemas.microsoft.com/office/drawing/2014/main" id="{6865CF6F-240E-491C-8CDB-FA060B0F57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8811" y="4267835"/>
              <a:ext cx="0" cy="348283"/>
            </a:xfrm>
            <a:prstGeom prst="line">
              <a:avLst/>
            </a:prstGeom>
            <a:noFill/>
            <a:ln w="19050">
              <a:solidFill>
                <a:srgbClr val="E2004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98" name="Line 192">
              <a:extLst>
                <a:ext uri="{FF2B5EF4-FFF2-40B4-BE49-F238E27FC236}">
                  <a16:creationId xmlns:a16="http://schemas.microsoft.com/office/drawing/2014/main" id="{5088714E-FFF4-4FD9-9EE8-44C886FD31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3628" y="4166029"/>
              <a:ext cx="0" cy="282200"/>
            </a:xfrm>
            <a:prstGeom prst="line">
              <a:avLst/>
            </a:prstGeom>
            <a:noFill/>
            <a:ln w="19050">
              <a:solidFill>
                <a:srgbClr val="E2004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99" name="Line 193">
              <a:extLst>
                <a:ext uri="{FF2B5EF4-FFF2-40B4-BE49-F238E27FC236}">
                  <a16:creationId xmlns:a16="http://schemas.microsoft.com/office/drawing/2014/main" id="{E8238056-0E6F-4C7A-93F1-49383315E3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86292" y="2906850"/>
              <a:ext cx="925183" cy="5358"/>
            </a:xfrm>
            <a:prstGeom prst="line">
              <a:avLst/>
            </a:prstGeom>
            <a:noFill/>
            <a:ln w="19050">
              <a:solidFill>
                <a:srgbClr val="E2004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200" name="Rectangle 194">
              <a:extLst>
                <a:ext uri="{FF2B5EF4-FFF2-40B4-BE49-F238E27FC236}">
                  <a16:creationId xmlns:a16="http://schemas.microsoft.com/office/drawing/2014/main" id="{9B2542DA-995D-43FE-A27E-C56139EC1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076" y="2302445"/>
              <a:ext cx="22762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0.5</a:t>
              </a:r>
            </a:p>
          </p:txBody>
        </p:sp>
        <p:sp>
          <p:nvSpPr>
            <p:cNvPr id="201" name="Rectangle 195">
              <a:extLst>
                <a:ext uri="{FF2B5EF4-FFF2-40B4-BE49-F238E27FC236}">
                  <a16:creationId xmlns:a16="http://schemas.microsoft.com/office/drawing/2014/main" id="{349D7AFB-B924-4865-B546-F0C4285A6C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076" y="2804331"/>
              <a:ext cx="22762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0.0</a:t>
              </a:r>
            </a:p>
          </p:txBody>
        </p:sp>
        <p:sp>
          <p:nvSpPr>
            <p:cNvPr id="202" name="Rectangle 196">
              <a:extLst>
                <a:ext uri="{FF2B5EF4-FFF2-40B4-BE49-F238E27FC236}">
                  <a16:creationId xmlns:a16="http://schemas.microsoft.com/office/drawing/2014/main" id="{C22E0287-DBBE-4C9C-A07D-5E50173DDC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574" y="3304430"/>
              <a:ext cx="28212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-0.5</a:t>
              </a:r>
            </a:p>
          </p:txBody>
        </p:sp>
        <p:sp>
          <p:nvSpPr>
            <p:cNvPr id="203" name="Rectangle 197">
              <a:extLst>
                <a:ext uri="{FF2B5EF4-FFF2-40B4-BE49-F238E27FC236}">
                  <a16:creationId xmlns:a16="http://schemas.microsoft.com/office/drawing/2014/main" id="{DE41A074-42A6-4F90-B043-730792D76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573" y="3806314"/>
              <a:ext cx="28213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-1.0</a:t>
              </a:r>
            </a:p>
          </p:txBody>
        </p:sp>
        <p:sp>
          <p:nvSpPr>
            <p:cNvPr id="204" name="Rectangle 198">
              <a:extLst>
                <a:ext uri="{FF2B5EF4-FFF2-40B4-BE49-F238E27FC236}">
                  <a16:creationId xmlns:a16="http://schemas.microsoft.com/office/drawing/2014/main" id="{1A93D570-F6A3-4038-AD98-FDD51687B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573" y="4306414"/>
              <a:ext cx="28213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-1.5</a:t>
              </a:r>
            </a:p>
          </p:txBody>
        </p:sp>
        <p:sp>
          <p:nvSpPr>
            <p:cNvPr id="205" name="Rectangle 199">
              <a:extLst>
                <a:ext uri="{FF2B5EF4-FFF2-40B4-BE49-F238E27FC236}">
                  <a16:creationId xmlns:a16="http://schemas.microsoft.com/office/drawing/2014/main" id="{997EE087-3B5A-4A00-8A4E-E4F0A58E7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573" y="4808299"/>
              <a:ext cx="28213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-2.0</a:t>
              </a:r>
            </a:p>
          </p:txBody>
        </p:sp>
        <p:sp>
          <p:nvSpPr>
            <p:cNvPr id="206" name="Rectangle 200">
              <a:extLst>
                <a:ext uri="{FF2B5EF4-FFF2-40B4-BE49-F238E27FC236}">
                  <a16:creationId xmlns:a16="http://schemas.microsoft.com/office/drawing/2014/main" id="{A4DA5D40-5D20-43BC-9DB1-C16D4DB78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573" y="5310183"/>
              <a:ext cx="28213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-2.5</a:t>
              </a:r>
            </a:p>
          </p:txBody>
        </p:sp>
        <p:sp>
          <p:nvSpPr>
            <p:cNvPr id="207" name="Rectangle 201">
              <a:extLst>
                <a:ext uri="{FF2B5EF4-FFF2-40B4-BE49-F238E27FC236}">
                  <a16:creationId xmlns:a16="http://schemas.microsoft.com/office/drawing/2014/main" id="{557D691B-FB97-430D-9F5A-D7D636126E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143" y="5534158"/>
              <a:ext cx="91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1</a:t>
              </a:r>
            </a:p>
          </p:txBody>
        </p:sp>
        <p:sp>
          <p:nvSpPr>
            <p:cNvPr id="208" name="Rectangle 202">
              <a:extLst>
                <a:ext uri="{FF2B5EF4-FFF2-40B4-BE49-F238E27FC236}">
                  <a16:creationId xmlns:a16="http://schemas.microsoft.com/office/drawing/2014/main" id="{408C5E7B-11C0-487B-86C1-D413636AE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8113" y="5534158"/>
              <a:ext cx="91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2</a:t>
              </a:r>
            </a:p>
          </p:txBody>
        </p:sp>
        <p:sp>
          <p:nvSpPr>
            <p:cNvPr id="209" name="Rectangle 203">
              <a:extLst>
                <a:ext uri="{FF2B5EF4-FFF2-40B4-BE49-F238E27FC236}">
                  <a16:creationId xmlns:a16="http://schemas.microsoft.com/office/drawing/2014/main" id="{422310B7-C184-401C-81B7-9B9E9E022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9467" y="5534158"/>
              <a:ext cx="23724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3-4</a:t>
              </a:r>
            </a:p>
          </p:txBody>
        </p:sp>
        <p:sp>
          <p:nvSpPr>
            <p:cNvPr id="210" name="Rectangle 204">
              <a:extLst>
                <a:ext uri="{FF2B5EF4-FFF2-40B4-BE49-F238E27FC236}">
                  <a16:creationId xmlns:a16="http://schemas.microsoft.com/office/drawing/2014/main" id="{BBD1724B-35C3-4C75-94D6-C9322DB12B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4650" y="5534158"/>
              <a:ext cx="23724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5-7</a:t>
              </a:r>
            </a:p>
          </p:txBody>
        </p:sp>
        <p:sp>
          <p:nvSpPr>
            <p:cNvPr id="211" name="Rectangle 206">
              <a:extLst>
                <a:ext uri="{FF2B5EF4-FFF2-40B4-BE49-F238E27FC236}">
                  <a16:creationId xmlns:a16="http://schemas.microsoft.com/office/drawing/2014/main" id="{C61D9B69-7E27-43F5-90D5-CA7F0A6720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6825" y="5534158"/>
              <a:ext cx="32861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8-10</a:t>
              </a:r>
            </a:p>
          </p:txBody>
        </p:sp>
        <p:sp>
          <p:nvSpPr>
            <p:cNvPr id="212" name="Rectangle 207">
              <a:extLst>
                <a:ext uri="{FF2B5EF4-FFF2-40B4-BE49-F238E27FC236}">
                  <a16:creationId xmlns:a16="http://schemas.microsoft.com/office/drawing/2014/main" id="{E82DF06B-8418-4641-BB74-F9AD38A73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2983" y="5534158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11</a:t>
              </a:r>
            </a:p>
          </p:txBody>
        </p:sp>
        <p:sp>
          <p:nvSpPr>
            <p:cNvPr id="226" name="Rectangle 221">
              <a:extLst>
                <a:ext uri="{FF2B5EF4-FFF2-40B4-BE49-F238E27FC236}">
                  <a16:creationId xmlns:a16="http://schemas.microsoft.com/office/drawing/2014/main" id="{08B0D4ED-7B25-4582-AD6C-D24DE5C45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982" y="5912804"/>
              <a:ext cx="91993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Study days</a:t>
              </a:r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E8C2AE7D-D3EB-4ADB-A2F1-63583A87A1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8011" y="4503667"/>
              <a:ext cx="176811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GSK’254 10 mg (N=6)</a:t>
              </a:r>
            </a:p>
          </p:txBody>
        </p:sp>
        <p:cxnSp>
          <p:nvCxnSpPr>
            <p:cNvPr id="239" name="Connecteur droit 238">
              <a:extLst>
                <a:ext uri="{FF2B5EF4-FFF2-40B4-BE49-F238E27FC236}">
                  <a16:creationId xmlns:a16="http://schemas.microsoft.com/office/drawing/2014/main" id="{6F144EE2-E31C-47B5-B569-D26F9A4811B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345366" y="4626778"/>
              <a:ext cx="244056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D8CA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6" name="Rectangle 221">
              <a:extLst>
                <a:ext uri="{FF2B5EF4-FFF2-40B4-BE49-F238E27FC236}">
                  <a16:creationId xmlns:a16="http://schemas.microsoft.com/office/drawing/2014/main" id="{B46140F8-8250-447F-AE58-34B79AA5A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8011" y="4792650"/>
              <a:ext cx="187230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GSK’254 200 mg (N=6)</a:t>
              </a:r>
            </a:p>
          </p:txBody>
        </p:sp>
        <p:cxnSp>
          <p:nvCxnSpPr>
            <p:cNvPr id="237" name="Connecteur droit 236">
              <a:extLst>
                <a:ext uri="{FF2B5EF4-FFF2-40B4-BE49-F238E27FC236}">
                  <a16:creationId xmlns:a16="http://schemas.microsoft.com/office/drawing/2014/main" id="{C6B5911E-8325-4406-985A-5D05AAB440D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345366" y="4915761"/>
              <a:ext cx="244056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E2004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4" name="Rectangle 221">
              <a:extLst>
                <a:ext uri="{FF2B5EF4-FFF2-40B4-BE49-F238E27FC236}">
                  <a16:creationId xmlns:a16="http://schemas.microsoft.com/office/drawing/2014/main" id="{DF71F99C-1EC9-4602-ABEC-C435AF1F40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8011" y="5081633"/>
              <a:ext cx="116698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Placebo (N=2)</a:t>
              </a:r>
            </a:p>
          </p:txBody>
        </p:sp>
        <p:cxnSp>
          <p:nvCxnSpPr>
            <p:cNvPr id="235" name="Connecteur droit 234">
              <a:extLst>
                <a:ext uri="{FF2B5EF4-FFF2-40B4-BE49-F238E27FC236}">
                  <a16:creationId xmlns:a16="http://schemas.microsoft.com/office/drawing/2014/main" id="{14ACE5F9-37A5-4691-8365-0A9546647BB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345366" y="5204743"/>
              <a:ext cx="244056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3" name="Rectangle 221">
              <a:extLst>
                <a:ext uri="{FF2B5EF4-FFF2-40B4-BE49-F238E27FC236}">
                  <a16:creationId xmlns:a16="http://schemas.microsoft.com/office/drawing/2014/main" id="{85C5C020-F744-44AA-843D-47B995FD92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993080" y="3566614"/>
              <a:ext cx="2765309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Mean (SD) change from baseline</a:t>
              </a:r>
              <a:br>
                <a:rPr kumimoji="0" lang="en-US" altLang="fr-FR" sz="1600" b="1" i="0" u="none" strike="noStrike" cap="none" normalizeH="0" baseline="0">
                  <a:ln>
                    <a:noFill/>
                  </a:ln>
                  <a:effectLst/>
                  <a:latin typeface="+mn-lt"/>
                </a:rPr>
              </a:br>
              <a:r>
                <a:rPr kumimoji="0" lang="en-US" altLang="fr-FR" sz="1600" b="1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in plasma HIV-1 RNA, log</a:t>
              </a:r>
              <a:r>
                <a:rPr kumimoji="0" lang="en-US" altLang="fr-FR" sz="1600" b="1" i="0" u="none" strike="noStrike" cap="none" normalizeH="0" baseline="-25000">
                  <a:ln>
                    <a:noFill/>
                  </a:ln>
                  <a:effectLst/>
                  <a:latin typeface="+mn-lt"/>
                </a:rPr>
                <a:t>10</a:t>
              </a:r>
              <a:r>
                <a:rPr kumimoji="0" lang="en-US" altLang="fr-FR" sz="1600" b="1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 c/mL</a:t>
              </a: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B9F99CBA-061F-470B-85A6-49A766DE2E0B}"/>
              </a:ext>
            </a:extLst>
          </p:cNvPr>
          <p:cNvGrpSpPr/>
          <p:nvPr/>
        </p:nvGrpSpPr>
        <p:grpSpPr>
          <a:xfrm>
            <a:off x="6198277" y="2350123"/>
            <a:ext cx="5770580" cy="3856580"/>
            <a:chOff x="6198277" y="2350123"/>
            <a:chExt cx="5770580" cy="3856580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FC2159DC-E56D-476D-861F-5F13DC929A9E}"/>
                </a:ext>
              </a:extLst>
            </p:cNvPr>
            <p:cNvGrpSpPr/>
            <p:nvPr/>
          </p:nvGrpSpPr>
          <p:grpSpPr>
            <a:xfrm>
              <a:off x="7201914" y="2421272"/>
              <a:ext cx="4766828" cy="3047033"/>
              <a:chOff x="7261225" y="2527300"/>
              <a:chExt cx="4236869" cy="2708275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05FBC97F-B2F8-4018-802D-0EBCE342FE2D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294563" y="5160013"/>
                <a:ext cx="4203531" cy="40636"/>
              </a:xfrm>
              <a:custGeom>
                <a:avLst/>
                <a:gdLst>
                  <a:gd name="T0" fmla="*/ 2842 w 2842"/>
                  <a:gd name="T1" fmla="*/ 2592 w 2842"/>
                  <a:gd name="T2" fmla="*/ 2074 w 2842"/>
                  <a:gd name="T3" fmla="*/ 1556 w 2842"/>
                  <a:gd name="T4" fmla="*/ 1037 w 2842"/>
                  <a:gd name="T5" fmla="*/ 519 w 2842"/>
                  <a:gd name="T6" fmla="*/ 0 w 284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842">
                    <a:moveTo>
                      <a:pt x="2842" y="0"/>
                    </a:moveTo>
                    <a:lnTo>
                      <a:pt x="2592" y="0"/>
                    </a:lnTo>
                    <a:lnTo>
                      <a:pt x="2074" y="0"/>
                    </a:lnTo>
                    <a:lnTo>
                      <a:pt x="1556" y="0"/>
                    </a:lnTo>
                    <a:lnTo>
                      <a:pt x="1037" y="0"/>
                    </a:lnTo>
                    <a:lnTo>
                      <a:pt x="519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" name="Line 11">
                <a:extLst>
                  <a:ext uri="{FF2B5EF4-FFF2-40B4-BE49-F238E27FC236}">
                    <a16:creationId xmlns:a16="http://schemas.microsoft.com/office/drawing/2014/main" id="{9F0E5EAC-6419-43F4-9CB6-B94C01D6E0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61225" y="2527300"/>
                <a:ext cx="3333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2" name="Line 12">
                <a:extLst>
                  <a:ext uri="{FF2B5EF4-FFF2-40B4-BE49-F238E27FC236}">
                    <a16:creationId xmlns:a16="http://schemas.microsoft.com/office/drawing/2014/main" id="{A43FBE1E-5C2C-4B94-8E14-B0B750189F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61225" y="2973388"/>
                <a:ext cx="3333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3" name="Line 13">
                <a:extLst>
                  <a:ext uri="{FF2B5EF4-FFF2-40B4-BE49-F238E27FC236}">
                    <a16:creationId xmlns:a16="http://schemas.microsoft.com/office/drawing/2014/main" id="{72FAEE51-5C78-409F-81DE-C0FB52DCD7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61225" y="3417888"/>
                <a:ext cx="3333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0844FB8B-D5D1-4AC5-AF33-765F966D3B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94563" y="2527300"/>
                <a:ext cx="0" cy="2673350"/>
              </a:xfrm>
              <a:custGeom>
                <a:avLst/>
                <a:gdLst>
                  <a:gd name="T0" fmla="*/ 1684 h 1684"/>
                  <a:gd name="T1" fmla="*/ 1403 h 1684"/>
                  <a:gd name="T2" fmla="*/ 1122 h 1684"/>
                  <a:gd name="T3" fmla="*/ 842 h 1684"/>
                  <a:gd name="T4" fmla="*/ 561 h 1684"/>
                  <a:gd name="T5" fmla="*/ 281 h 1684"/>
                  <a:gd name="T6" fmla="*/ 0 h 168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1684">
                    <a:moveTo>
                      <a:pt x="0" y="1684"/>
                    </a:moveTo>
                    <a:lnTo>
                      <a:pt x="0" y="1403"/>
                    </a:lnTo>
                    <a:lnTo>
                      <a:pt x="0" y="1122"/>
                    </a:lnTo>
                    <a:lnTo>
                      <a:pt x="0" y="842"/>
                    </a:lnTo>
                    <a:lnTo>
                      <a:pt x="0" y="561"/>
                    </a:lnTo>
                    <a:lnTo>
                      <a:pt x="0" y="281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5" name="Line 15">
                <a:extLst>
                  <a:ext uri="{FF2B5EF4-FFF2-40B4-BE49-F238E27FC236}">
                    <a16:creationId xmlns:a16="http://schemas.microsoft.com/office/drawing/2014/main" id="{A452357D-A9DB-4987-A351-43FEB33708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61225" y="3863975"/>
                <a:ext cx="3333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6" name="Line 18">
                <a:extLst>
                  <a:ext uri="{FF2B5EF4-FFF2-40B4-BE49-F238E27FC236}">
                    <a16:creationId xmlns:a16="http://schemas.microsoft.com/office/drawing/2014/main" id="{60562795-3535-40EB-9291-F32BDB3B72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940800" y="5200650"/>
                <a:ext cx="0" cy="3492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7" name="Line 19">
                <a:extLst>
                  <a:ext uri="{FF2B5EF4-FFF2-40B4-BE49-F238E27FC236}">
                    <a16:creationId xmlns:a16="http://schemas.microsoft.com/office/drawing/2014/main" id="{192B7C7A-6FDD-4B0E-93B3-C34EF8D958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61225" y="4308475"/>
                <a:ext cx="3333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8" name="Line 20">
                <a:extLst>
                  <a:ext uri="{FF2B5EF4-FFF2-40B4-BE49-F238E27FC236}">
                    <a16:creationId xmlns:a16="http://schemas.microsoft.com/office/drawing/2014/main" id="{A8113C4D-A0F5-4FE6-9F77-C5AFAAFEC0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61225" y="4754563"/>
                <a:ext cx="3333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9" name="Line 21">
                <a:extLst>
                  <a:ext uri="{FF2B5EF4-FFF2-40B4-BE49-F238E27FC236}">
                    <a16:creationId xmlns:a16="http://schemas.microsoft.com/office/drawing/2014/main" id="{6DA57A93-8119-45CA-A65A-815490BDCD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94563" y="5200650"/>
                <a:ext cx="0" cy="3492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20" name="Line 22">
                <a:extLst>
                  <a:ext uri="{FF2B5EF4-FFF2-40B4-BE49-F238E27FC236}">
                    <a16:creationId xmlns:a16="http://schemas.microsoft.com/office/drawing/2014/main" id="{DA0FD8F0-D94C-4156-A685-C5A980C1BC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61225" y="5200650"/>
                <a:ext cx="3333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21" name="Line 23">
                <a:extLst>
                  <a:ext uri="{FF2B5EF4-FFF2-40B4-BE49-F238E27FC236}">
                    <a16:creationId xmlns:a16="http://schemas.microsoft.com/office/drawing/2014/main" id="{DAF84EAF-0AE8-492C-AA67-E2E3D75BC2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18475" y="5200650"/>
                <a:ext cx="0" cy="3492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22" name="Line 26">
                <a:extLst>
                  <a:ext uri="{FF2B5EF4-FFF2-40B4-BE49-F238E27FC236}">
                    <a16:creationId xmlns:a16="http://schemas.microsoft.com/office/drawing/2014/main" id="{17EF889E-4C4A-4B2F-8FEF-6AC3C96D38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409363" y="5200650"/>
                <a:ext cx="0" cy="3492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23" name="Line 27">
                <a:extLst>
                  <a:ext uri="{FF2B5EF4-FFF2-40B4-BE49-F238E27FC236}">
                    <a16:creationId xmlns:a16="http://schemas.microsoft.com/office/drawing/2014/main" id="{D0BDED92-6598-4F5A-809C-81D1A9FE00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764713" y="5200650"/>
                <a:ext cx="0" cy="3492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24" name="Line 28">
                <a:extLst>
                  <a:ext uri="{FF2B5EF4-FFF2-40B4-BE49-F238E27FC236}">
                    <a16:creationId xmlns:a16="http://schemas.microsoft.com/office/drawing/2014/main" id="{D13DDD6F-08EE-4620-AE31-E850E27120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587038" y="5200650"/>
                <a:ext cx="0" cy="3492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</p:grpSp>
        <p:sp>
          <p:nvSpPr>
            <p:cNvPr id="41" name="Line 35">
              <a:extLst>
                <a:ext uri="{FF2B5EF4-FFF2-40B4-BE49-F238E27FC236}">
                  <a16:creationId xmlns:a16="http://schemas.microsoft.com/office/drawing/2014/main" id="{02265E33-6BC9-4327-9E8D-3444B7EBA2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822476" y="4565562"/>
              <a:ext cx="92876" cy="0"/>
            </a:xfrm>
            <a:prstGeom prst="line">
              <a:avLst/>
            </a:prstGeom>
            <a:noFill/>
            <a:ln w="19050">
              <a:solidFill>
                <a:srgbClr val="9BB8F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42" name="Line 36">
              <a:extLst>
                <a:ext uri="{FF2B5EF4-FFF2-40B4-BE49-F238E27FC236}">
                  <a16:creationId xmlns:a16="http://schemas.microsoft.com/office/drawing/2014/main" id="{4FC31924-BEA4-41DE-B788-D4352947FD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045138" y="3109916"/>
              <a:ext cx="92876" cy="0"/>
            </a:xfrm>
            <a:prstGeom prst="line">
              <a:avLst/>
            </a:prstGeom>
            <a:noFill/>
            <a:ln w="19050">
              <a:solidFill>
                <a:srgbClr val="9BB8F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43" name="Line 37">
              <a:extLst>
                <a:ext uri="{FF2B5EF4-FFF2-40B4-BE49-F238E27FC236}">
                  <a16:creationId xmlns:a16="http://schemas.microsoft.com/office/drawing/2014/main" id="{29DD4E58-F9FF-41E0-B6CD-E1A4991B33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045138" y="3008110"/>
              <a:ext cx="92876" cy="0"/>
            </a:xfrm>
            <a:prstGeom prst="line">
              <a:avLst/>
            </a:prstGeom>
            <a:noFill/>
            <a:ln w="19050">
              <a:solidFill>
                <a:srgbClr val="9BB8F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44" name="Line 38">
              <a:extLst>
                <a:ext uri="{FF2B5EF4-FFF2-40B4-BE49-F238E27FC236}">
                  <a16:creationId xmlns:a16="http://schemas.microsoft.com/office/drawing/2014/main" id="{252AD689-4511-4F5A-929E-AFFED5DA46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97292" y="3615374"/>
              <a:ext cx="92876" cy="0"/>
            </a:xfrm>
            <a:prstGeom prst="line">
              <a:avLst/>
            </a:prstGeom>
            <a:noFill/>
            <a:ln w="19050">
              <a:solidFill>
                <a:srgbClr val="9BB8F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45" name="Line 39">
              <a:extLst>
                <a:ext uri="{FF2B5EF4-FFF2-40B4-BE49-F238E27FC236}">
                  <a16:creationId xmlns:a16="http://schemas.microsoft.com/office/drawing/2014/main" id="{4119E5AD-40BC-4907-845B-F0DCCB868F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97292" y="4279790"/>
              <a:ext cx="92876" cy="0"/>
            </a:xfrm>
            <a:prstGeom prst="line">
              <a:avLst/>
            </a:prstGeom>
            <a:noFill/>
            <a:ln w="19050">
              <a:solidFill>
                <a:srgbClr val="9BB8F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46" name="Line 40">
              <a:extLst>
                <a:ext uri="{FF2B5EF4-FFF2-40B4-BE49-F238E27FC236}">
                  <a16:creationId xmlns:a16="http://schemas.microsoft.com/office/drawing/2014/main" id="{C11E35B0-EB37-4490-8E54-985F4C087D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822476" y="3704677"/>
              <a:ext cx="92876" cy="0"/>
            </a:xfrm>
            <a:prstGeom prst="line">
              <a:avLst/>
            </a:prstGeom>
            <a:noFill/>
            <a:ln w="19050">
              <a:solidFill>
                <a:srgbClr val="9BB8F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B610B126-343C-48DB-85B5-C495C7BD9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9424" y="2947384"/>
              <a:ext cx="4629490" cy="1184164"/>
            </a:xfrm>
            <a:custGeom>
              <a:avLst/>
              <a:gdLst>
                <a:gd name="T0" fmla="*/ 0 w 2592"/>
                <a:gd name="T1" fmla="*/ 7 h 663"/>
                <a:gd name="T2" fmla="*/ 519 w 2592"/>
                <a:gd name="T3" fmla="*/ 0 h 663"/>
                <a:gd name="T4" fmla="*/ 1037 w 2592"/>
                <a:gd name="T5" fmla="*/ 64 h 663"/>
                <a:gd name="T6" fmla="*/ 1556 w 2592"/>
                <a:gd name="T7" fmla="*/ 421 h 663"/>
                <a:gd name="T8" fmla="*/ 2074 w 2592"/>
                <a:gd name="T9" fmla="*/ 567 h 663"/>
                <a:gd name="T10" fmla="*/ 2592 w 2592"/>
                <a:gd name="T11" fmla="*/ 663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92" h="663">
                  <a:moveTo>
                    <a:pt x="0" y="7"/>
                  </a:moveTo>
                  <a:lnTo>
                    <a:pt x="519" y="0"/>
                  </a:lnTo>
                  <a:lnTo>
                    <a:pt x="1037" y="64"/>
                  </a:lnTo>
                  <a:lnTo>
                    <a:pt x="1556" y="421"/>
                  </a:lnTo>
                  <a:lnTo>
                    <a:pt x="2074" y="567"/>
                  </a:lnTo>
                  <a:lnTo>
                    <a:pt x="2592" y="663"/>
                  </a:lnTo>
                </a:path>
              </a:pathLst>
            </a:custGeom>
            <a:noFill/>
            <a:ln w="19050">
              <a:solidFill>
                <a:srgbClr val="9BB8F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48" name="Line 42">
              <a:extLst>
                <a:ext uri="{FF2B5EF4-FFF2-40B4-BE49-F238E27FC236}">
                  <a16:creationId xmlns:a16="http://schemas.microsoft.com/office/drawing/2014/main" id="{21DFF6CE-4F1B-44C4-A676-BC58219AD4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972109" y="4044030"/>
              <a:ext cx="91090" cy="0"/>
            </a:xfrm>
            <a:prstGeom prst="line">
              <a:avLst/>
            </a:prstGeom>
            <a:noFill/>
            <a:ln w="19050">
              <a:solidFill>
                <a:srgbClr val="9BB8F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49" name="Line 43">
              <a:extLst>
                <a:ext uri="{FF2B5EF4-FFF2-40B4-BE49-F238E27FC236}">
                  <a16:creationId xmlns:a16="http://schemas.microsoft.com/office/drawing/2014/main" id="{B1F001B9-3A6F-4D05-B3E8-10038C4E89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972109" y="3351035"/>
              <a:ext cx="91090" cy="0"/>
            </a:xfrm>
            <a:prstGeom prst="line">
              <a:avLst/>
            </a:prstGeom>
            <a:noFill/>
            <a:ln w="19050">
              <a:solidFill>
                <a:srgbClr val="9BB8F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0F894468-97F7-4FF1-B644-D74C149C2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2476" y="2581240"/>
              <a:ext cx="92876" cy="0"/>
            </a:xfrm>
            <a:custGeom>
              <a:avLst/>
              <a:gdLst>
                <a:gd name="T0" fmla="*/ 52 w 52"/>
                <a:gd name="T1" fmla="*/ 26 w 52"/>
                <a:gd name="T2" fmla="*/ 0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51" name="Line 45">
              <a:extLst>
                <a:ext uri="{FF2B5EF4-FFF2-40B4-BE49-F238E27FC236}">
                  <a16:creationId xmlns:a16="http://schemas.microsoft.com/office/drawing/2014/main" id="{099AE145-7D3C-4029-9668-8C4D1FC004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43730" y="2820574"/>
              <a:ext cx="0" cy="157174"/>
            </a:xfrm>
            <a:prstGeom prst="line">
              <a:avLst/>
            </a:pr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5D55E9F0-4F55-4447-AE8A-D19481761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7292" y="2820574"/>
              <a:ext cx="92876" cy="0"/>
            </a:xfrm>
            <a:custGeom>
              <a:avLst/>
              <a:gdLst>
                <a:gd name="T0" fmla="*/ 52 w 52"/>
                <a:gd name="T1" fmla="*/ 26 w 52"/>
                <a:gd name="T2" fmla="*/ 0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53" name="Line 47">
              <a:extLst>
                <a:ext uri="{FF2B5EF4-FFF2-40B4-BE49-F238E27FC236}">
                  <a16:creationId xmlns:a16="http://schemas.microsoft.com/office/drawing/2014/main" id="{E49F3A4F-C6DE-4B45-A456-CBCE2702A5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43730" y="2977748"/>
              <a:ext cx="0" cy="142886"/>
            </a:xfrm>
            <a:prstGeom prst="line">
              <a:avLst/>
            </a:pr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EB71ED3D-EC5A-4E9A-90FF-9230AF834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7292" y="3120633"/>
              <a:ext cx="92876" cy="0"/>
            </a:xfrm>
            <a:custGeom>
              <a:avLst/>
              <a:gdLst>
                <a:gd name="T0" fmla="*/ 52 w 52"/>
                <a:gd name="T1" fmla="*/ 26 w 52"/>
                <a:gd name="T2" fmla="*/ 0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55" name="Line 49">
              <a:extLst>
                <a:ext uri="{FF2B5EF4-FFF2-40B4-BE49-F238E27FC236}">
                  <a16:creationId xmlns:a16="http://schemas.microsoft.com/office/drawing/2014/main" id="{B20BA8D3-04F2-4B8D-B75C-2DB63A9B0B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18546" y="2892016"/>
              <a:ext cx="0" cy="69658"/>
            </a:xfrm>
            <a:prstGeom prst="line">
              <a:avLst/>
            </a:pr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56" name="Line 50">
              <a:extLst>
                <a:ext uri="{FF2B5EF4-FFF2-40B4-BE49-F238E27FC236}">
                  <a16:creationId xmlns:a16="http://schemas.microsoft.com/office/drawing/2014/main" id="{009E99D7-2A3E-4872-9E9A-B69F4384D4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18546" y="2840219"/>
              <a:ext cx="0" cy="51797"/>
            </a:xfrm>
            <a:prstGeom prst="line">
              <a:avLst/>
            </a:pr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B7FD63E1-4D5B-454A-8B8E-28ABF84AE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2109" y="2840219"/>
              <a:ext cx="91090" cy="0"/>
            </a:xfrm>
            <a:custGeom>
              <a:avLst/>
              <a:gdLst>
                <a:gd name="T0" fmla="*/ 51 w 51"/>
                <a:gd name="T1" fmla="*/ 26 w 51"/>
                <a:gd name="T2" fmla="*/ 0 w 5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1">
                  <a:moveTo>
                    <a:pt x="51" y="0"/>
                  </a:move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58" name="Line 52">
              <a:extLst>
                <a:ext uri="{FF2B5EF4-FFF2-40B4-BE49-F238E27FC236}">
                  <a16:creationId xmlns:a16="http://schemas.microsoft.com/office/drawing/2014/main" id="{80FAB77C-9233-4CDB-9509-540CC6C564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018546" y="2961672"/>
              <a:ext cx="44653" cy="0"/>
            </a:xfrm>
            <a:prstGeom prst="line">
              <a:avLst/>
            </a:pr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59" name="Line 53">
              <a:extLst>
                <a:ext uri="{FF2B5EF4-FFF2-40B4-BE49-F238E27FC236}">
                  <a16:creationId xmlns:a16="http://schemas.microsoft.com/office/drawing/2014/main" id="{72D5D794-F028-4AFE-B67E-6875E2DA99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972109" y="2961672"/>
              <a:ext cx="46437" cy="0"/>
            </a:xfrm>
            <a:prstGeom prst="line">
              <a:avLst/>
            </a:pr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60" name="Line 54">
              <a:extLst>
                <a:ext uri="{FF2B5EF4-FFF2-40B4-BE49-F238E27FC236}">
                  <a16:creationId xmlns:a16="http://schemas.microsoft.com/office/drawing/2014/main" id="{FDA63809-B2C8-49F8-9436-63F7F7D7A0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018546" y="2892016"/>
              <a:ext cx="925183" cy="85730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61" name="Line 55">
              <a:extLst>
                <a:ext uri="{FF2B5EF4-FFF2-40B4-BE49-F238E27FC236}">
                  <a16:creationId xmlns:a16="http://schemas.microsoft.com/office/drawing/2014/main" id="{CB6753C0-F64B-4F99-AACF-EF18761AB4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68915" y="2808070"/>
              <a:ext cx="0" cy="223260"/>
            </a:xfrm>
            <a:prstGeom prst="line">
              <a:avLst/>
            </a:pr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id="{20571A84-F3AA-4357-8F7D-F95928FC4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2476" y="3031330"/>
              <a:ext cx="92876" cy="0"/>
            </a:xfrm>
            <a:custGeom>
              <a:avLst/>
              <a:gdLst>
                <a:gd name="T0" fmla="*/ 52 w 52"/>
                <a:gd name="T1" fmla="*/ 26 w 52"/>
                <a:gd name="T2" fmla="*/ 0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63" name="Line 57">
              <a:extLst>
                <a:ext uri="{FF2B5EF4-FFF2-40B4-BE49-F238E27FC236}">
                  <a16:creationId xmlns:a16="http://schemas.microsoft.com/office/drawing/2014/main" id="{2D02246A-8D7C-46CD-AA28-FCC6C9F09C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68915" y="2581240"/>
              <a:ext cx="0" cy="226832"/>
            </a:xfrm>
            <a:prstGeom prst="line">
              <a:avLst/>
            </a:pr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64" name="Line 58">
              <a:extLst>
                <a:ext uri="{FF2B5EF4-FFF2-40B4-BE49-F238E27FC236}">
                  <a16:creationId xmlns:a16="http://schemas.microsoft.com/office/drawing/2014/main" id="{6D98C467-3EF7-4F73-BF27-450849B0F8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943730" y="2808070"/>
              <a:ext cx="925183" cy="169677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65" name="Line 59">
              <a:extLst>
                <a:ext uri="{FF2B5EF4-FFF2-40B4-BE49-F238E27FC236}">
                  <a16:creationId xmlns:a16="http://schemas.microsoft.com/office/drawing/2014/main" id="{E3F3E79F-1DA8-4AAA-B8CC-7F869619B9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6394" y="2922379"/>
              <a:ext cx="0" cy="100021"/>
            </a:xfrm>
            <a:prstGeom prst="line">
              <a:avLst/>
            </a:pr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66" name="Line 60">
              <a:extLst>
                <a:ext uri="{FF2B5EF4-FFF2-40B4-BE49-F238E27FC236}">
                  <a16:creationId xmlns:a16="http://schemas.microsoft.com/office/drawing/2014/main" id="{B2784A31-CAEC-4EB6-B9AA-B768768EA7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6394" y="2833075"/>
              <a:ext cx="0" cy="89303"/>
            </a:xfrm>
            <a:prstGeom prst="line">
              <a:avLst/>
            </a:pr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67" name="Freeform 61">
              <a:extLst>
                <a:ext uri="{FF2B5EF4-FFF2-40B4-BE49-F238E27FC236}">
                  <a16:creationId xmlns:a16="http://schemas.microsoft.com/office/drawing/2014/main" id="{3874070D-9442-4A89-A0BC-E4E33073D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9955" y="2833075"/>
              <a:ext cx="92876" cy="0"/>
            </a:xfrm>
            <a:custGeom>
              <a:avLst/>
              <a:gdLst>
                <a:gd name="T0" fmla="*/ 52 w 52"/>
                <a:gd name="T1" fmla="*/ 26 w 52"/>
                <a:gd name="T2" fmla="*/ 0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68" name="Freeform 62">
              <a:extLst>
                <a:ext uri="{FF2B5EF4-FFF2-40B4-BE49-F238E27FC236}">
                  <a16:creationId xmlns:a16="http://schemas.microsoft.com/office/drawing/2014/main" id="{FFAAC001-AD85-4874-A422-7EDFE0F94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9955" y="3022398"/>
              <a:ext cx="92876" cy="0"/>
            </a:xfrm>
            <a:custGeom>
              <a:avLst/>
              <a:gdLst>
                <a:gd name="T0" fmla="*/ 52 w 52"/>
                <a:gd name="T1" fmla="*/ 26 w 52"/>
                <a:gd name="T2" fmla="*/ 0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69" name="Line 63">
              <a:extLst>
                <a:ext uri="{FF2B5EF4-FFF2-40B4-BE49-F238E27FC236}">
                  <a16:creationId xmlns:a16="http://schemas.microsoft.com/office/drawing/2014/main" id="{25CB7005-C6D5-4454-8B23-C1C2A59051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39424" y="2922379"/>
              <a:ext cx="926969" cy="37509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70" name="Line 64">
              <a:extLst>
                <a:ext uri="{FF2B5EF4-FFF2-40B4-BE49-F238E27FC236}">
                  <a16:creationId xmlns:a16="http://schemas.microsoft.com/office/drawing/2014/main" id="{6798B0ED-7EE3-4D89-B754-082C4D3090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91577" y="2927737"/>
              <a:ext cx="0" cy="53582"/>
            </a:xfrm>
            <a:prstGeom prst="line">
              <a:avLst/>
            </a:pr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71" name="Line 65">
              <a:extLst>
                <a:ext uri="{FF2B5EF4-FFF2-40B4-BE49-F238E27FC236}">
                  <a16:creationId xmlns:a16="http://schemas.microsoft.com/office/drawing/2014/main" id="{30FD57FA-DA98-4D3D-9253-330BF3FA8F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91577" y="2881300"/>
              <a:ext cx="0" cy="46437"/>
            </a:xfrm>
            <a:prstGeom prst="line">
              <a:avLst/>
            </a:pr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72" name="Freeform 66">
              <a:extLst>
                <a:ext uri="{FF2B5EF4-FFF2-40B4-BE49-F238E27FC236}">
                  <a16:creationId xmlns:a16="http://schemas.microsoft.com/office/drawing/2014/main" id="{0A334FBC-6C48-4E58-8042-A8BD10124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5138" y="2881300"/>
              <a:ext cx="92876" cy="0"/>
            </a:xfrm>
            <a:custGeom>
              <a:avLst/>
              <a:gdLst>
                <a:gd name="T0" fmla="*/ 52 w 52"/>
                <a:gd name="T1" fmla="*/ 26 w 52"/>
                <a:gd name="T2" fmla="*/ 0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73" name="Freeform 67">
              <a:extLst>
                <a:ext uri="{FF2B5EF4-FFF2-40B4-BE49-F238E27FC236}">
                  <a16:creationId xmlns:a16="http://schemas.microsoft.com/office/drawing/2014/main" id="{15D07645-44D1-4F53-82E0-BCE124E58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5138" y="2981320"/>
              <a:ext cx="92876" cy="0"/>
            </a:xfrm>
            <a:custGeom>
              <a:avLst/>
              <a:gdLst>
                <a:gd name="T0" fmla="*/ 52 w 52"/>
                <a:gd name="T1" fmla="*/ 26 w 52"/>
                <a:gd name="T2" fmla="*/ 0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74" name="Line 68">
              <a:extLst>
                <a:ext uri="{FF2B5EF4-FFF2-40B4-BE49-F238E27FC236}">
                  <a16:creationId xmlns:a16="http://schemas.microsoft.com/office/drawing/2014/main" id="{145907AB-7B4D-43EC-85E8-69A543A221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66394" y="2922379"/>
              <a:ext cx="925183" cy="5358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75" name="Line 69">
              <a:extLst>
                <a:ext uri="{FF2B5EF4-FFF2-40B4-BE49-F238E27FC236}">
                  <a16:creationId xmlns:a16="http://schemas.microsoft.com/office/drawing/2014/main" id="{BC6EF630-2CA3-4C78-B2D3-F6E0CCC9AE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091577" y="2892016"/>
              <a:ext cx="926969" cy="35721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76" name="Freeform 70">
              <a:extLst>
                <a:ext uri="{FF2B5EF4-FFF2-40B4-BE49-F238E27FC236}">
                  <a16:creationId xmlns:a16="http://schemas.microsoft.com/office/drawing/2014/main" id="{18FB4737-2C85-422E-86CC-1ABC78A33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2109" y="3524285"/>
              <a:ext cx="91090" cy="0"/>
            </a:xfrm>
            <a:custGeom>
              <a:avLst/>
              <a:gdLst>
                <a:gd name="T0" fmla="*/ 51 w 51"/>
                <a:gd name="T1" fmla="*/ 26 w 51"/>
                <a:gd name="T2" fmla="*/ 0 w 5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1">
                  <a:moveTo>
                    <a:pt x="51" y="0"/>
                  </a:move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51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77" name="Freeform 71">
              <a:extLst>
                <a:ext uri="{FF2B5EF4-FFF2-40B4-BE49-F238E27FC236}">
                  <a16:creationId xmlns:a16="http://schemas.microsoft.com/office/drawing/2014/main" id="{25FD7581-8DBC-4A76-96D1-4DD258E27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2109" y="4392313"/>
              <a:ext cx="91090" cy="0"/>
            </a:xfrm>
            <a:custGeom>
              <a:avLst/>
              <a:gdLst>
                <a:gd name="T0" fmla="*/ 51 w 51"/>
                <a:gd name="T1" fmla="*/ 26 w 51"/>
                <a:gd name="T2" fmla="*/ 0 w 5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1">
                  <a:moveTo>
                    <a:pt x="51" y="0"/>
                  </a:move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51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78" name="Line 72">
              <a:extLst>
                <a:ext uri="{FF2B5EF4-FFF2-40B4-BE49-F238E27FC236}">
                  <a16:creationId xmlns:a16="http://schemas.microsoft.com/office/drawing/2014/main" id="{72FCF250-4B4D-4894-ADAF-1F9DE66C70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18546" y="3952941"/>
              <a:ext cx="0" cy="439372"/>
            </a:xfrm>
            <a:prstGeom prst="line">
              <a:avLst/>
            </a:prstGeom>
            <a:noFill/>
            <a:ln w="19050">
              <a:solidFill>
                <a:srgbClr val="051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79" name="Freeform 73">
              <a:extLst>
                <a:ext uri="{FF2B5EF4-FFF2-40B4-BE49-F238E27FC236}">
                  <a16:creationId xmlns:a16="http://schemas.microsoft.com/office/drawing/2014/main" id="{72FB3F44-1D96-49DE-8872-18F858D8E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7292" y="3960085"/>
              <a:ext cx="92876" cy="0"/>
            </a:xfrm>
            <a:custGeom>
              <a:avLst/>
              <a:gdLst>
                <a:gd name="T0" fmla="*/ 0 w 52"/>
                <a:gd name="T1" fmla="*/ 26 w 52"/>
                <a:gd name="T2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">
                  <a:moveTo>
                    <a:pt x="0" y="0"/>
                  </a:moveTo>
                  <a:lnTo>
                    <a:pt x="26" y="0"/>
                  </a:lnTo>
                  <a:lnTo>
                    <a:pt x="52" y="0"/>
                  </a:lnTo>
                </a:path>
              </a:pathLst>
            </a:custGeom>
            <a:noFill/>
            <a:ln w="19050">
              <a:solidFill>
                <a:srgbClr val="051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80" name="Line 74">
              <a:extLst>
                <a:ext uri="{FF2B5EF4-FFF2-40B4-BE49-F238E27FC236}">
                  <a16:creationId xmlns:a16="http://schemas.microsoft.com/office/drawing/2014/main" id="{D95D59F3-4057-4558-8B48-C03E9E13BD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43730" y="3960085"/>
              <a:ext cx="0" cy="355428"/>
            </a:xfrm>
            <a:prstGeom prst="line">
              <a:avLst/>
            </a:prstGeom>
            <a:noFill/>
            <a:ln w="19050">
              <a:solidFill>
                <a:srgbClr val="051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81" name="Line 75">
              <a:extLst>
                <a:ext uri="{FF2B5EF4-FFF2-40B4-BE49-F238E27FC236}">
                  <a16:creationId xmlns:a16="http://schemas.microsoft.com/office/drawing/2014/main" id="{22FB4608-7F1F-4AD4-88BE-8FCCA2E95D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18546" y="3524285"/>
              <a:ext cx="0" cy="428656"/>
            </a:xfrm>
            <a:prstGeom prst="line">
              <a:avLst/>
            </a:prstGeom>
            <a:noFill/>
            <a:ln w="19050">
              <a:solidFill>
                <a:srgbClr val="051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82" name="Line 76">
              <a:extLst>
                <a:ext uri="{FF2B5EF4-FFF2-40B4-BE49-F238E27FC236}">
                  <a16:creationId xmlns:a16="http://schemas.microsoft.com/office/drawing/2014/main" id="{902562A6-E77D-48A1-89D7-2E3CE8810A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18546" y="3952941"/>
              <a:ext cx="925183" cy="362572"/>
            </a:xfrm>
            <a:prstGeom prst="line">
              <a:avLst/>
            </a:prstGeom>
            <a:noFill/>
            <a:ln w="19050">
              <a:solidFill>
                <a:srgbClr val="051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83" name="Freeform 77">
              <a:extLst>
                <a:ext uri="{FF2B5EF4-FFF2-40B4-BE49-F238E27FC236}">
                  <a16:creationId xmlns:a16="http://schemas.microsoft.com/office/drawing/2014/main" id="{1848F066-5BCD-4F6C-8E04-BA5A1E337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2476" y="4163697"/>
              <a:ext cx="92876" cy="0"/>
            </a:xfrm>
            <a:custGeom>
              <a:avLst/>
              <a:gdLst>
                <a:gd name="T0" fmla="*/ 52 w 52"/>
                <a:gd name="T1" fmla="*/ 26 w 52"/>
                <a:gd name="T2" fmla="*/ 0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51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84" name="Freeform 78">
              <a:extLst>
                <a:ext uri="{FF2B5EF4-FFF2-40B4-BE49-F238E27FC236}">
                  <a16:creationId xmlns:a16="http://schemas.microsoft.com/office/drawing/2014/main" id="{F24B1631-1B04-4283-B1EA-6EAC39707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9955" y="2968816"/>
              <a:ext cx="92876" cy="0"/>
            </a:xfrm>
            <a:custGeom>
              <a:avLst/>
              <a:gdLst>
                <a:gd name="T0" fmla="*/ 52 w 52"/>
                <a:gd name="T1" fmla="*/ 26 w 52"/>
                <a:gd name="T2" fmla="*/ 0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51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85" name="Freeform 79">
              <a:extLst>
                <a:ext uri="{FF2B5EF4-FFF2-40B4-BE49-F238E27FC236}">
                  <a16:creationId xmlns:a16="http://schemas.microsoft.com/office/drawing/2014/main" id="{B80FCD60-8552-4782-B837-7E8E13962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9955" y="3229583"/>
              <a:ext cx="92876" cy="0"/>
            </a:xfrm>
            <a:custGeom>
              <a:avLst/>
              <a:gdLst>
                <a:gd name="T0" fmla="*/ 52 w 52"/>
                <a:gd name="T1" fmla="*/ 26 w 52"/>
                <a:gd name="T2" fmla="*/ 0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51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86" name="Line 80">
              <a:extLst>
                <a:ext uri="{FF2B5EF4-FFF2-40B4-BE49-F238E27FC236}">
                  <a16:creationId xmlns:a16="http://schemas.microsoft.com/office/drawing/2014/main" id="{9A553C29-19A7-4729-AA98-767BC5C39B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6394" y="3099200"/>
              <a:ext cx="0" cy="130383"/>
            </a:xfrm>
            <a:prstGeom prst="line">
              <a:avLst/>
            </a:prstGeom>
            <a:noFill/>
            <a:ln w="19050">
              <a:solidFill>
                <a:srgbClr val="051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87" name="Line 81">
              <a:extLst>
                <a:ext uri="{FF2B5EF4-FFF2-40B4-BE49-F238E27FC236}">
                  <a16:creationId xmlns:a16="http://schemas.microsoft.com/office/drawing/2014/main" id="{70C99330-DD55-40A9-A35F-F8A158E062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6394" y="2968816"/>
              <a:ext cx="0" cy="130383"/>
            </a:xfrm>
            <a:prstGeom prst="line">
              <a:avLst/>
            </a:prstGeom>
            <a:noFill/>
            <a:ln w="19050">
              <a:solidFill>
                <a:srgbClr val="051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88" name="Line 82">
              <a:extLst>
                <a:ext uri="{FF2B5EF4-FFF2-40B4-BE49-F238E27FC236}">
                  <a16:creationId xmlns:a16="http://schemas.microsoft.com/office/drawing/2014/main" id="{025F58D0-0896-4FDD-9B79-2E2EE0C826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239424" y="2959886"/>
              <a:ext cx="926969" cy="139314"/>
            </a:xfrm>
            <a:prstGeom prst="line">
              <a:avLst/>
            </a:prstGeom>
            <a:noFill/>
            <a:ln w="19050">
              <a:solidFill>
                <a:srgbClr val="051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89" name="Freeform 83">
              <a:extLst>
                <a:ext uri="{FF2B5EF4-FFF2-40B4-BE49-F238E27FC236}">
                  <a16:creationId xmlns:a16="http://schemas.microsoft.com/office/drawing/2014/main" id="{E0F1ECE9-F11A-4C35-BDC9-F51C7B94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5138" y="3034902"/>
              <a:ext cx="92876" cy="0"/>
            </a:xfrm>
            <a:custGeom>
              <a:avLst/>
              <a:gdLst>
                <a:gd name="T0" fmla="*/ 52 w 52"/>
                <a:gd name="T1" fmla="*/ 26 w 52"/>
                <a:gd name="T2" fmla="*/ 0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51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90" name="Line 84">
              <a:extLst>
                <a:ext uri="{FF2B5EF4-FFF2-40B4-BE49-F238E27FC236}">
                  <a16:creationId xmlns:a16="http://schemas.microsoft.com/office/drawing/2014/main" id="{E1D7E15E-B4A1-4A67-BC87-1F8D4A8B19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91577" y="3034902"/>
              <a:ext cx="0" cy="273269"/>
            </a:xfrm>
            <a:prstGeom prst="line">
              <a:avLst/>
            </a:prstGeom>
            <a:noFill/>
            <a:ln w="19050">
              <a:solidFill>
                <a:srgbClr val="051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91" name="Freeform 85">
              <a:extLst>
                <a:ext uri="{FF2B5EF4-FFF2-40B4-BE49-F238E27FC236}">
                  <a16:creationId xmlns:a16="http://schemas.microsoft.com/office/drawing/2014/main" id="{1E434583-8664-4FC9-A347-A6E4C0F44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5138" y="3608230"/>
              <a:ext cx="92876" cy="0"/>
            </a:xfrm>
            <a:custGeom>
              <a:avLst/>
              <a:gdLst>
                <a:gd name="T0" fmla="*/ 52 w 52"/>
                <a:gd name="T1" fmla="*/ 26 w 52"/>
                <a:gd name="T2" fmla="*/ 0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51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92" name="Line 86">
              <a:extLst>
                <a:ext uri="{FF2B5EF4-FFF2-40B4-BE49-F238E27FC236}">
                  <a16:creationId xmlns:a16="http://schemas.microsoft.com/office/drawing/2014/main" id="{0649493F-77FB-4B4A-B55C-AE7B99056E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91577" y="3308170"/>
              <a:ext cx="0" cy="300060"/>
            </a:xfrm>
            <a:prstGeom prst="line">
              <a:avLst/>
            </a:prstGeom>
            <a:noFill/>
            <a:ln w="19050">
              <a:solidFill>
                <a:srgbClr val="051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93" name="Line 87">
              <a:extLst>
                <a:ext uri="{FF2B5EF4-FFF2-40B4-BE49-F238E27FC236}">
                  <a16:creationId xmlns:a16="http://schemas.microsoft.com/office/drawing/2014/main" id="{00E69A3B-5070-40C6-B463-23F67E37D6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66394" y="3099200"/>
              <a:ext cx="925183" cy="208970"/>
            </a:xfrm>
            <a:prstGeom prst="line">
              <a:avLst/>
            </a:prstGeom>
            <a:noFill/>
            <a:ln w="19050">
              <a:solidFill>
                <a:srgbClr val="051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94" name="Freeform 88">
              <a:extLst>
                <a:ext uri="{FF2B5EF4-FFF2-40B4-BE49-F238E27FC236}">
                  <a16:creationId xmlns:a16="http://schemas.microsoft.com/office/drawing/2014/main" id="{0F52F712-907C-413E-B1B1-ADBFA02DD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2476" y="4644148"/>
              <a:ext cx="92876" cy="0"/>
            </a:xfrm>
            <a:custGeom>
              <a:avLst/>
              <a:gdLst>
                <a:gd name="T0" fmla="*/ 52 w 52"/>
                <a:gd name="T1" fmla="*/ 26 w 52"/>
                <a:gd name="T2" fmla="*/ 0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51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95" name="Line 89">
              <a:extLst>
                <a:ext uri="{FF2B5EF4-FFF2-40B4-BE49-F238E27FC236}">
                  <a16:creationId xmlns:a16="http://schemas.microsoft.com/office/drawing/2014/main" id="{0654FEC7-AC0D-4FBD-ABB6-E070D3EC1D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68915" y="4411960"/>
              <a:ext cx="0" cy="232188"/>
            </a:xfrm>
            <a:prstGeom prst="line">
              <a:avLst/>
            </a:prstGeom>
            <a:noFill/>
            <a:ln w="19050">
              <a:solidFill>
                <a:srgbClr val="051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96" name="Freeform 90">
              <a:extLst>
                <a:ext uri="{FF2B5EF4-FFF2-40B4-BE49-F238E27FC236}">
                  <a16:creationId xmlns:a16="http://schemas.microsoft.com/office/drawing/2014/main" id="{A3D6F8CA-D437-4BB4-9338-8BAFF18F0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7292" y="4663797"/>
              <a:ext cx="92876" cy="0"/>
            </a:xfrm>
            <a:custGeom>
              <a:avLst/>
              <a:gdLst>
                <a:gd name="T0" fmla="*/ 52 w 52"/>
                <a:gd name="T1" fmla="*/ 26 w 52"/>
                <a:gd name="T2" fmla="*/ 0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51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97" name="Line 91">
              <a:extLst>
                <a:ext uri="{FF2B5EF4-FFF2-40B4-BE49-F238E27FC236}">
                  <a16:creationId xmlns:a16="http://schemas.microsoft.com/office/drawing/2014/main" id="{C3774782-DE50-471D-9462-B2FE5917C4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091577" y="3308170"/>
              <a:ext cx="926969" cy="644771"/>
            </a:xfrm>
            <a:prstGeom prst="line">
              <a:avLst/>
            </a:prstGeom>
            <a:noFill/>
            <a:ln w="19050">
              <a:solidFill>
                <a:srgbClr val="051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98" name="Line 92">
              <a:extLst>
                <a:ext uri="{FF2B5EF4-FFF2-40B4-BE49-F238E27FC236}">
                  <a16:creationId xmlns:a16="http://schemas.microsoft.com/office/drawing/2014/main" id="{95C4B5A4-7256-4E7B-9FDF-9FA36FE1CA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68915" y="4163697"/>
              <a:ext cx="0" cy="248265"/>
            </a:xfrm>
            <a:prstGeom prst="line">
              <a:avLst/>
            </a:prstGeom>
            <a:noFill/>
            <a:ln w="19050">
              <a:solidFill>
                <a:srgbClr val="051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99" name="Line 93">
              <a:extLst>
                <a:ext uri="{FF2B5EF4-FFF2-40B4-BE49-F238E27FC236}">
                  <a16:creationId xmlns:a16="http://schemas.microsoft.com/office/drawing/2014/main" id="{9170B5EF-17F7-4642-8C69-69D55A46C5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43730" y="4315513"/>
              <a:ext cx="925183" cy="96448"/>
            </a:xfrm>
            <a:prstGeom prst="line">
              <a:avLst/>
            </a:prstGeom>
            <a:noFill/>
            <a:ln w="19050">
              <a:solidFill>
                <a:srgbClr val="051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00" name="Line 94">
              <a:extLst>
                <a:ext uri="{FF2B5EF4-FFF2-40B4-BE49-F238E27FC236}">
                  <a16:creationId xmlns:a16="http://schemas.microsoft.com/office/drawing/2014/main" id="{03E9D354-AD67-4B19-AFE2-3FC6E0417D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43730" y="4315513"/>
              <a:ext cx="0" cy="348283"/>
            </a:xfrm>
            <a:prstGeom prst="line">
              <a:avLst/>
            </a:prstGeom>
            <a:noFill/>
            <a:ln w="19050">
              <a:solidFill>
                <a:srgbClr val="051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01" name="Line 95">
              <a:extLst>
                <a:ext uri="{FF2B5EF4-FFF2-40B4-BE49-F238E27FC236}">
                  <a16:creationId xmlns:a16="http://schemas.microsoft.com/office/drawing/2014/main" id="{F2D2ACA4-D805-4B49-A8C7-1732CFBF92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97292" y="3551074"/>
              <a:ext cx="46437" cy="0"/>
            </a:xfrm>
            <a:prstGeom prst="line">
              <a:avLst/>
            </a:prstGeom>
            <a:noFill/>
            <a:ln w="19050">
              <a:solidFill>
                <a:srgbClr val="3A75E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02" name="Freeform 96">
              <a:extLst>
                <a:ext uri="{FF2B5EF4-FFF2-40B4-BE49-F238E27FC236}">
                  <a16:creationId xmlns:a16="http://schemas.microsoft.com/office/drawing/2014/main" id="{C5C6F0BF-A297-4304-B2CB-FC69574FA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2109" y="3417120"/>
              <a:ext cx="91090" cy="0"/>
            </a:xfrm>
            <a:custGeom>
              <a:avLst/>
              <a:gdLst>
                <a:gd name="T0" fmla="*/ 51 w 51"/>
                <a:gd name="T1" fmla="*/ 26 w 51"/>
                <a:gd name="T2" fmla="*/ 0 w 5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1">
                  <a:moveTo>
                    <a:pt x="51" y="0"/>
                  </a:move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3A75E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03" name="Freeform 97">
              <a:extLst>
                <a:ext uri="{FF2B5EF4-FFF2-40B4-BE49-F238E27FC236}">
                  <a16:creationId xmlns:a16="http://schemas.microsoft.com/office/drawing/2014/main" id="{98D0FCEF-917D-459F-8CE3-C40F51F9A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2109" y="3981518"/>
              <a:ext cx="91090" cy="0"/>
            </a:xfrm>
            <a:custGeom>
              <a:avLst/>
              <a:gdLst>
                <a:gd name="T0" fmla="*/ 51 w 51"/>
                <a:gd name="T1" fmla="*/ 26 w 51"/>
                <a:gd name="T2" fmla="*/ 0 w 5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1">
                  <a:moveTo>
                    <a:pt x="51" y="0"/>
                  </a:move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3A75E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04" name="Line 98">
              <a:extLst>
                <a:ext uri="{FF2B5EF4-FFF2-40B4-BE49-F238E27FC236}">
                  <a16:creationId xmlns:a16="http://schemas.microsoft.com/office/drawing/2014/main" id="{00F3B6F8-6162-480B-B984-ECF64B2D15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18546" y="3699320"/>
              <a:ext cx="0" cy="282200"/>
            </a:xfrm>
            <a:prstGeom prst="line">
              <a:avLst/>
            </a:prstGeom>
            <a:noFill/>
            <a:ln w="19050">
              <a:solidFill>
                <a:srgbClr val="3A75E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05" name="Line 99">
              <a:extLst>
                <a:ext uri="{FF2B5EF4-FFF2-40B4-BE49-F238E27FC236}">
                  <a16:creationId xmlns:a16="http://schemas.microsoft.com/office/drawing/2014/main" id="{2CA3B06E-1E67-44B5-B68B-CFB789B52F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43730" y="3849348"/>
              <a:ext cx="0" cy="296488"/>
            </a:xfrm>
            <a:prstGeom prst="line">
              <a:avLst/>
            </a:prstGeom>
            <a:noFill/>
            <a:ln w="19050">
              <a:solidFill>
                <a:srgbClr val="3A75E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06" name="Freeform 100">
              <a:extLst>
                <a:ext uri="{FF2B5EF4-FFF2-40B4-BE49-F238E27FC236}">
                  <a16:creationId xmlns:a16="http://schemas.microsoft.com/office/drawing/2014/main" id="{74C0188E-8A8D-4D35-88C2-110FBD034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7292" y="4145836"/>
              <a:ext cx="92876" cy="0"/>
            </a:xfrm>
            <a:custGeom>
              <a:avLst/>
              <a:gdLst>
                <a:gd name="T0" fmla="*/ 52 w 52"/>
                <a:gd name="T1" fmla="*/ 26 w 52"/>
                <a:gd name="T2" fmla="*/ 0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3A75E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07" name="Line 101">
              <a:extLst>
                <a:ext uri="{FF2B5EF4-FFF2-40B4-BE49-F238E27FC236}">
                  <a16:creationId xmlns:a16="http://schemas.microsoft.com/office/drawing/2014/main" id="{27222484-5F77-4605-A170-C221C6B1A4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943730" y="3551074"/>
              <a:ext cx="0" cy="298274"/>
            </a:xfrm>
            <a:prstGeom prst="line">
              <a:avLst/>
            </a:prstGeom>
            <a:noFill/>
            <a:ln w="19050">
              <a:solidFill>
                <a:srgbClr val="3A75E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08" name="Line 102">
              <a:extLst>
                <a:ext uri="{FF2B5EF4-FFF2-40B4-BE49-F238E27FC236}">
                  <a16:creationId xmlns:a16="http://schemas.microsoft.com/office/drawing/2014/main" id="{D3F2D17E-814D-4330-A3EF-5D08750F77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18546" y="3417120"/>
              <a:ext cx="0" cy="282200"/>
            </a:xfrm>
            <a:prstGeom prst="line">
              <a:avLst/>
            </a:prstGeom>
            <a:noFill/>
            <a:ln w="19050">
              <a:solidFill>
                <a:srgbClr val="3A75E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09" name="Line 103">
              <a:extLst>
                <a:ext uri="{FF2B5EF4-FFF2-40B4-BE49-F238E27FC236}">
                  <a16:creationId xmlns:a16="http://schemas.microsoft.com/office/drawing/2014/main" id="{93387D76-95F7-4962-BC31-6A05805088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18546" y="3699320"/>
              <a:ext cx="925183" cy="150030"/>
            </a:xfrm>
            <a:prstGeom prst="line">
              <a:avLst/>
            </a:prstGeom>
            <a:noFill/>
            <a:ln w="19050">
              <a:solidFill>
                <a:srgbClr val="3A75E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0" name="Freeform 104">
              <a:extLst>
                <a:ext uri="{FF2B5EF4-FFF2-40B4-BE49-F238E27FC236}">
                  <a16:creationId xmlns:a16="http://schemas.microsoft.com/office/drawing/2014/main" id="{CD61F6E8-B66C-43B9-B33E-2DC8D2511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2476" y="4301223"/>
              <a:ext cx="92876" cy="0"/>
            </a:xfrm>
            <a:custGeom>
              <a:avLst/>
              <a:gdLst>
                <a:gd name="T0" fmla="*/ 52 w 52"/>
                <a:gd name="T1" fmla="*/ 26 w 52"/>
                <a:gd name="T2" fmla="*/ 0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3A75E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1" name="Freeform 105">
              <a:extLst>
                <a:ext uri="{FF2B5EF4-FFF2-40B4-BE49-F238E27FC236}">
                  <a16:creationId xmlns:a16="http://schemas.microsoft.com/office/drawing/2014/main" id="{1FC42C44-9AA3-4927-8531-C41895111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2476" y="3638593"/>
              <a:ext cx="92876" cy="0"/>
            </a:xfrm>
            <a:custGeom>
              <a:avLst/>
              <a:gdLst>
                <a:gd name="T0" fmla="*/ 52 w 52"/>
                <a:gd name="T1" fmla="*/ 26 w 52"/>
                <a:gd name="T2" fmla="*/ 0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3A75E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2" name="Line 106">
              <a:extLst>
                <a:ext uri="{FF2B5EF4-FFF2-40B4-BE49-F238E27FC236}">
                  <a16:creationId xmlns:a16="http://schemas.microsoft.com/office/drawing/2014/main" id="{5E043438-E152-46E7-999F-FBFF745C13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68915" y="3970802"/>
              <a:ext cx="0" cy="330423"/>
            </a:xfrm>
            <a:prstGeom prst="line">
              <a:avLst/>
            </a:prstGeom>
            <a:noFill/>
            <a:ln w="19050">
              <a:solidFill>
                <a:srgbClr val="3A75E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3" name="Line 107">
              <a:extLst>
                <a:ext uri="{FF2B5EF4-FFF2-40B4-BE49-F238E27FC236}">
                  <a16:creationId xmlns:a16="http://schemas.microsoft.com/office/drawing/2014/main" id="{7EA43E8B-02A4-40A1-A8C2-B7ADB76576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68915" y="3638593"/>
              <a:ext cx="0" cy="332209"/>
            </a:xfrm>
            <a:prstGeom prst="line">
              <a:avLst/>
            </a:prstGeom>
            <a:noFill/>
            <a:ln w="19050">
              <a:solidFill>
                <a:srgbClr val="3A75E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4" name="Line 108">
              <a:extLst>
                <a:ext uri="{FF2B5EF4-FFF2-40B4-BE49-F238E27FC236}">
                  <a16:creationId xmlns:a16="http://schemas.microsoft.com/office/drawing/2014/main" id="{DCD475CA-A714-4195-81CB-E7C559FDF7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943730" y="3849348"/>
              <a:ext cx="925183" cy="121453"/>
            </a:xfrm>
            <a:prstGeom prst="line">
              <a:avLst/>
            </a:prstGeom>
            <a:noFill/>
            <a:ln w="19050">
              <a:solidFill>
                <a:srgbClr val="3A75E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5" name="Line 109">
              <a:extLst>
                <a:ext uri="{FF2B5EF4-FFF2-40B4-BE49-F238E27FC236}">
                  <a16:creationId xmlns:a16="http://schemas.microsoft.com/office/drawing/2014/main" id="{AAC0AE49-1350-4E2A-A256-3B4AB23178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943730" y="3551074"/>
              <a:ext cx="46437" cy="0"/>
            </a:xfrm>
            <a:prstGeom prst="line">
              <a:avLst/>
            </a:prstGeom>
            <a:noFill/>
            <a:ln w="19050">
              <a:solidFill>
                <a:srgbClr val="3A75E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6" name="Freeform 110">
              <a:extLst>
                <a:ext uri="{FF2B5EF4-FFF2-40B4-BE49-F238E27FC236}">
                  <a16:creationId xmlns:a16="http://schemas.microsoft.com/office/drawing/2014/main" id="{58CE4BAD-23E3-480C-87D9-8C7959FFB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9955" y="3133135"/>
              <a:ext cx="92876" cy="0"/>
            </a:xfrm>
            <a:custGeom>
              <a:avLst/>
              <a:gdLst>
                <a:gd name="T0" fmla="*/ 52 w 52"/>
                <a:gd name="T1" fmla="*/ 26 w 52"/>
                <a:gd name="T2" fmla="*/ 0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3A75E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7" name="Line 111">
              <a:extLst>
                <a:ext uri="{FF2B5EF4-FFF2-40B4-BE49-F238E27FC236}">
                  <a16:creationId xmlns:a16="http://schemas.microsoft.com/office/drawing/2014/main" id="{5737B85E-4944-47A9-AEC4-DC89DFE405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6394" y="2856295"/>
              <a:ext cx="0" cy="132170"/>
            </a:xfrm>
            <a:prstGeom prst="line">
              <a:avLst/>
            </a:prstGeom>
            <a:noFill/>
            <a:ln w="19050">
              <a:solidFill>
                <a:srgbClr val="3A75E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8" name="Freeform 112">
              <a:extLst>
                <a:ext uri="{FF2B5EF4-FFF2-40B4-BE49-F238E27FC236}">
                  <a16:creationId xmlns:a16="http://schemas.microsoft.com/office/drawing/2014/main" id="{02C031FC-B465-4FDA-80B5-95575BFA3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9955" y="2856295"/>
              <a:ext cx="92876" cy="0"/>
            </a:xfrm>
            <a:custGeom>
              <a:avLst/>
              <a:gdLst>
                <a:gd name="T0" fmla="*/ 52 w 52"/>
                <a:gd name="T1" fmla="*/ 26 w 52"/>
                <a:gd name="T2" fmla="*/ 0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3A75E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9" name="Line 113">
              <a:extLst>
                <a:ext uri="{FF2B5EF4-FFF2-40B4-BE49-F238E27FC236}">
                  <a16:creationId xmlns:a16="http://schemas.microsoft.com/office/drawing/2014/main" id="{4890FE23-A792-457C-B7AA-21E98C2D6A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6394" y="2988465"/>
              <a:ext cx="0" cy="144672"/>
            </a:xfrm>
            <a:prstGeom prst="line">
              <a:avLst/>
            </a:prstGeom>
            <a:noFill/>
            <a:ln w="19050">
              <a:solidFill>
                <a:srgbClr val="3A75E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20" name="Line 114">
              <a:extLst>
                <a:ext uri="{FF2B5EF4-FFF2-40B4-BE49-F238E27FC236}">
                  <a16:creationId xmlns:a16="http://schemas.microsoft.com/office/drawing/2014/main" id="{75BEDCD2-F0BA-4074-B77D-FE9F724C14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39424" y="2959886"/>
              <a:ext cx="926969" cy="28577"/>
            </a:xfrm>
            <a:prstGeom prst="line">
              <a:avLst/>
            </a:prstGeom>
            <a:noFill/>
            <a:ln w="19050">
              <a:solidFill>
                <a:srgbClr val="3A75E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21" name="Freeform 115">
              <a:extLst>
                <a:ext uri="{FF2B5EF4-FFF2-40B4-BE49-F238E27FC236}">
                  <a16:creationId xmlns:a16="http://schemas.microsoft.com/office/drawing/2014/main" id="{15844F3A-9F47-4288-B5A6-E670F76C3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5138" y="3234942"/>
              <a:ext cx="92876" cy="0"/>
            </a:xfrm>
            <a:custGeom>
              <a:avLst/>
              <a:gdLst>
                <a:gd name="T0" fmla="*/ 52 w 52"/>
                <a:gd name="T1" fmla="*/ 26 w 52"/>
                <a:gd name="T2" fmla="*/ 0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3A75E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22" name="Freeform 116">
              <a:extLst>
                <a:ext uri="{FF2B5EF4-FFF2-40B4-BE49-F238E27FC236}">
                  <a16:creationId xmlns:a16="http://schemas.microsoft.com/office/drawing/2014/main" id="{3047096D-FF93-4BE9-A087-FFFAFBC82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5138" y="3061693"/>
              <a:ext cx="92876" cy="0"/>
            </a:xfrm>
            <a:custGeom>
              <a:avLst/>
              <a:gdLst>
                <a:gd name="T0" fmla="*/ 52 w 52"/>
                <a:gd name="T1" fmla="*/ 26 w 52"/>
                <a:gd name="T2" fmla="*/ 0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3A75E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23" name="Line 117">
              <a:extLst>
                <a:ext uri="{FF2B5EF4-FFF2-40B4-BE49-F238E27FC236}">
                  <a16:creationId xmlns:a16="http://schemas.microsoft.com/office/drawing/2014/main" id="{BBF97079-4F66-4F95-8DDE-CCB8075CBA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91577" y="3061693"/>
              <a:ext cx="0" cy="80374"/>
            </a:xfrm>
            <a:prstGeom prst="line">
              <a:avLst/>
            </a:prstGeom>
            <a:noFill/>
            <a:ln w="19050">
              <a:solidFill>
                <a:srgbClr val="3A75E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24" name="Line 118">
              <a:extLst>
                <a:ext uri="{FF2B5EF4-FFF2-40B4-BE49-F238E27FC236}">
                  <a16:creationId xmlns:a16="http://schemas.microsoft.com/office/drawing/2014/main" id="{A3394EA6-100C-4B5B-B615-99253F60AC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91577" y="3142065"/>
              <a:ext cx="0" cy="92876"/>
            </a:xfrm>
            <a:prstGeom prst="line">
              <a:avLst/>
            </a:prstGeom>
            <a:noFill/>
            <a:ln w="19050">
              <a:solidFill>
                <a:srgbClr val="3A75E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25" name="Line 119">
              <a:extLst>
                <a:ext uri="{FF2B5EF4-FFF2-40B4-BE49-F238E27FC236}">
                  <a16:creationId xmlns:a16="http://schemas.microsoft.com/office/drawing/2014/main" id="{ACFB0085-60D3-4E64-9DB3-93A3282982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66394" y="2988465"/>
              <a:ext cx="925183" cy="153602"/>
            </a:xfrm>
            <a:prstGeom prst="line">
              <a:avLst/>
            </a:prstGeom>
            <a:noFill/>
            <a:ln w="19050">
              <a:solidFill>
                <a:srgbClr val="3A75E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26" name="Line 120">
              <a:extLst>
                <a:ext uri="{FF2B5EF4-FFF2-40B4-BE49-F238E27FC236}">
                  <a16:creationId xmlns:a16="http://schemas.microsoft.com/office/drawing/2014/main" id="{E7E39A7E-1920-4A0F-88BB-35C1AFEC7F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91577" y="3142065"/>
              <a:ext cx="926969" cy="557253"/>
            </a:xfrm>
            <a:prstGeom prst="line">
              <a:avLst/>
            </a:prstGeom>
            <a:noFill/>
            <a:ln w="19050">
              <a:solidFill>
                <a:srgbClr val="3A75E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213" name="Rectangle 208">
              <a:extLst>
                <a:ext uri="{FF2B5EF4-FFF2-40B4-BE49-F238E27FC236}">
                  <a16:creationId xmlns:a16="http://schemas.microsoft.com/office/drawing/2014/main" id="{3C430A47-E25F-4A4D-AD50-C22B2EB53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9992" y="2350123"/>
              <a:ext cx="22762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0.5</a:t>
              </a:r>
            </a:p>
          </p:txBody>
        </p:sp>
        <p:sp>
          <p:nvSpPr>
            <p:cNvPr id="214" name="Rectangle 209">
              <a:extLst>
                <a:ext uri="{FF2B5EF4-FFF2-40B4-BE49-F238E27FC236}">
                  <a16:creationId xmlns:a16="http://schemas.microsoft.com/office/drawing/2014/main" id="{F5D9FB0E-5A3B-4F6F-B47D-74C36330D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9992" y="2852008"/>
              <a:ext cx="22762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0.0</a:t>
              </a:r>
            </a:p>
          </p:txBody>
        </p:sp>
        <p:sp>
          <p:nvSpPr>
            <p:cNvPr id="215" name="Rectangle 210">
              <a:extLst>
                <a:ext uri="{FF2B5EF4-FFF2-40B4-BE49-F238E27FC236}">
                  <a16:creationId xmlns:a16="http://schemas.microsoft.com/office/drawing/2014/main" id="{4416CEF2-DA05-44CB-B771-683DCD4FD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3703" y="3352108"/>
              <a:ext cx="28213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-0.5</a:t>
              </a:r>
            </a:p>
          </p:txBody>
        </p:sp>
        <p:sp>
          <p:nvSpPr>
            <p:cNvPr id="216" name="Rectangle 211">
              <a:extLst>
                <a:ext uri="{FF2B5EF4-FFF2-40B4-BE49-F238E27FC236}">
                  <a16:creationId xmlns:a16="http://schemas.microsoft.com/office/drawing/2014/main" id="{C4D220E3-A727-40CF-839F-4AB4BBFC1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3703" y="3853992"/>
              <a:ext cx="28213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-1.0</a:t>
              </a:r>
            </a:p>
          </p:txBody>
        </p:sp>
        <p:sp>
          <p:nvSpPr>
            <p:cNvPr id="217" name="Rectangle 212">
              <a:extLst>
                <a:ext uri="{FF2B5EF4-FFF2-40B4-BE49-F238E27FC236}">
                  <a16:creationId xmlns:a16="http://schemas.microsoft.com/office/drawing/2014/main" id="{AD182505-546D-4BC6-A8B5-62B65D4B6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3704" y="4354091"/>
              <a:ext cx="28212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-1.5</a:t>
              </a:r>
            </a:p>
          </p:txBody>
        </p:sp>
        <p:sp>
          <p:nvSpPr>
            <p:cNvPr id="218" name="Rectangle 213">
              <a:extLst>
                <a:ext uri="{FF2B5EF4-FFF2-40B4-BE49-F238E27FC236}">
                  <a16:creationId xmlns:a16="http://schemas.microsoft.com/office/drawing/2014/main" id="{CE6B61C6-1B13-4555-8DBB-1B5557A9F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3703" y="4855977"/>
              <a:ext cx="28213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-2.0</a:t>
              </a:r>
            </a:p>
          </p:txBody>
        </p:sp>
        <p:sp>
          <p:nvSpPr>
            <p:cNvPr id="219" name="Rectangle 214">
              <a:extLst>
                <a:ext uri="{FF2B5EF4-FFF2-40B4-BE49-F238E27FC236}">
                  <a16:creationId xmlns:a16="http://schemas.microsoft.com/office/drawing/2014/main" id="{09BC36BA-92BB-4C64-B3E1-2C0442BEE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3703" y="5357861"/>
              <a:ext cx="28213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-2.5</a:t>
              </a:r>
            </a:p>
          </p:txBody>
        </p:sp>
        <p:sp>
          <p:nvSpPr>
            <p:cNvPr id="220" name="Rectangle 215">
              <a:extLst>
                <a:ext uri="{FF2B5EF4-FFF2-40B4-BE49-F238E27FC236}">
                  <a16:creationId xmlns:a16="http://schemas.microsoft.com/office/drawing/2014/main" id="{47E080AA-5C70-43AD-B61C-F2E132CFD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6060" y="5581836"/>
              <a:ext cx="91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1</a:t>
              </a:r>
            </a:p>
          </p:txBody>
        </p:sp>
        <p:sp>
          <p:nvSpPr>
            <p:cNvPr id="221" name="Rectangle 216">
              <a:extLst>
                <a:ext uri="{FF2B5EF4-FFF2-40B4-BE49-F238E27FC236}">
                  <a16:creationId xmlns:a16="http://schemas.microsoft.com/office/drawing/2014/main" id="{52AB9789-E521-49A4-9E29-D99DBE605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1243" y="5581836"/>
              <a:ext cx="91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2</a:t>
              </a:r>
            </a:p>
          </p:txBody>
        </p:sp>
        <p:sp>
          <p:nvSpPr>
            <p:cNvPr id="222" name="Rectangle 217">
              <a:extLst>
                <a:ext uri="{FF2B5EF4-FFF2-40B4-BE49-F238E27FC236}">
                  <a16:creationId xmlns:a16="http://schemas.microsoft.com/office/drawing/2014/main" id="{F99C2B81-2F7A-401A-B86C-E7A40FE9CF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4383" y="5581836"/>
              <a:ext cx="23724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3-4</a:t>
              </a:r>
            </a:p>
          </p:txBody>
        </p:sp>
        <p:sp>
          <p:nvSpPr>
            <p:cNvPr id="223" name="Rectangle 218">
              <a:extLst>
                <a:ext uri="{FF2B5EF4-FFF2-40B4-BE49-F238E27FC236}">
                  <a16:creationId xmlns:a16="http://schemas.microsoft.com/office/drawing/2014/main" id="{8D863880-BE6C-4F10-ABBE-DB622EC8C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99568" y="5581836"/>
              <a:ext cx="23724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5-7</a:t>
              </a:r>
            </a:p>
          </p:txBody>
        </p:sp>
        <p:sp>
          <p:nvSpPr>
            <p:cNvPr id="224" name="Rectangle 219">
              <a:extLst>
                <a:ext uri="{FF2B5EF4-FFF2-40B4-BE49-F238E27FC236}">
                  <a16:creationId xmlns:a16="http://schemas.microsoft.com/office/drawing/2014/main" id="{7D477DA9-260A-47CC-B859-8415A3098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9958" y="5581836"/>
              <a:ext cx="32861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8-10</a:t>
              </a:r>
            </a:p>
          </p:txBody>
        </p:sp>
        <p:sp>
          <p:nvSpPr>
            <p:cNvPr id="225" name="Rectangle 220">
              <a:extLst>
                <a:ext uri="{FF2B5EF4-FFF2-40B4-BE49-F238E27FC236}">
                  <a16:creationId xmlns:a16="http://schemas.microsoft.com/office/drawing/2014/main" id="{8C4F4424-B40C-48BC-B81B-B6833B028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86115" y="5581836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11</a:t>
              </a:r>
            </a:p>
          </p:txBody>
        </p:sp>
        <p:sp>
          <p:nvSpPr>
            <p:cNvPr id="227" name="Rectangle 222">
              <a:extLst>
                <a:ext uri="{FF2B5EF4-FFF2-40B4-BE49-F238E27FC236}">
                  <a16:creationId xmlns:a16="http://schemas.microsoft.com/office/drawing/2014/main" id="{7ACCBF55-A43A-49AB-9A12-DE8CC59A3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1900" y="5960482"/>
              <a:ext cx="91993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Study days</a:t>
              </a:r>
            </a:p>
          </p:txBody>
        </p:sp>
        <p:sp>
          <p:nvSpPr>
            <p:cNvPr id="251" name="Rectangle 222">
              <a:extLst>
                <a:ext uri="{FF2B5EF4-FFF2-40B4-BE49-F238E27FC236}">
                  <a16:creationId xmlns:a16="http://schemas.microsoft.com/office/drawing/2014/main" id="{7EC624A2-7494-4356-911C-30CB46AA2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3369" y="4214685"/>
              <a:ext cx="176811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GSK’254 40 mg (N=6)</a:t>
              </a:r>
            </a:p>
          </p:txBody>
        </p:sp>
        <p:cxnSp>
          <p:nvCxnSpPr>
            <p:cNvPr id="252" name="Connecteur droit 251">
              <a:extLst>
                <a:ext uri="{FF2B5EF4-FFF2-40B4-BE49-F238E27FC236}">
                  <a16:creationId xmlns:a16="http://schemas.microsoft.com/office/drawing/2014/main" id="{C8EC7DC9-EA7B-4ED7-914F-D56044B6980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489657" y="4337795"/>
              <a:ext cx="244056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9BB8F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9" name="Rectangle 222">
              <a:extLst>
                <a:ext uri="{FF2B5EF4-FFF2-40B4-BE49-F238E27FC236}">
                  <a16:creationId xmlns:a16="http://schemas.microsoft.com/office/drawing/2014/main" id="{B2E722DB-6356-4E42-8E40-3F78B489F1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3369" y="4503668"/>
              <a:ext cx="176811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GSK’254 80 mg (N=6)</a:t>
              </a:r>
            </a:p>
          </p:txBody>
        </p:sp>
        <p:cxnSp>
          <p:nvCxnSpPr>
            <p:cNvPr id="250" name="Connecteur droit 249">
              <a:extLst>
                <a:ext uri="{FF2B5EF4-FFF2-40B4-BE49-F238E27FC236}">
                  <a16:creationId xmlns:a16="http://schemas.microsoft.com/office/drawing/2014/main" id="{DCFDED88-8C8C-46DD-9676-0CFA0546C89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489657" y="4626778"/>
              <a:ext cx="244056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3A75E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7" name="Rectangle 222">
              <a:extLst>
                <a:ext uri="{FF2B5EF4-FFF2-40B4-BE49-F238E27FC236}">
                  <a16:creationId xmlns:a16="http://schemas.microsoft.com/office/drawing/2014/main" id="{6B1DA6AD-6C01-4EAB-8D81-7EB22CF7C8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3369" y="4792651"/>
              <a:ext cx="187230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GSK’254 140 mg (N=6)</a:t>
              </a:r>
            </a:p>
          </p:txBody>
        </p:sp>
        <p:cxnSp>
          <p:nvCxnSpPr>
            <p:cNvPr id="248" name="Connecteur droit 247">
              <a:extLst>
                <a:ext uri="{FF2B5EF4-FFF2-40B4-BE49-F238E27FC236}">
                  <a16:creationId xmlns:a16="http://schemas.microsoft.com/office/drawing/2014/main" id="{BF928F10-96B4-4921-B87F-6CC4BBEE9A7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489653" y="4915761"/>
              <a:ext cx="244056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51C4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5" name="Rectangle 222">
              <a:extLst>
                <a:ext uri="{FF2B5EF4-FFF2-40B4-BE49-F238E27FC236}">
                  <a16:creationId xmlns:a16="http://schemas.microsoft.com/office/drawing/2014/main" id="{58B9C1F6-6F28-47A0-A51A-B395CF50D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3369" y="5081633"/>
              <a:ext cx="116698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Placebo (N=2)</a:t>
              </a:r>
            </a:p>
          </p:txBody>
        </p:sp>
        <p:cxnSp>
          <p:nvCxnSpPr>
            <p:cNvPr id="246" name="Connecteur droit 245">
              <a:extLst>
                <a:ext uri="{FF2B5EF4-FFF2-40B4-BE49-F238E27FC236}">
                  <a16:creationId xmlns:a16="http://schemas.microsoft.com/office/drawing/2014/main" id="{A816D6B1-75E1-4284-AA47-58258E500A7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489650" y="5204743"/>
              <a:ext cx="244056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4" name="Rectangle 222">
              <a:extLst>
                <a:ext uri="{FF2B5EF4-FFF2-40B4-BE49-F238E27FC236}">
                  <a16:creationId xmlns:a16="http://schemas.microsoft.com/office/drawing/2014/main" id="{77B96B03-4520-4569-AE2A-2B2F73F1D16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061845" y="3614292"/>
              <a:ext cx="276530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Mean (SD) change from baseline</a:t>
              </a:r>
              <a:br>
                <a:rPr kumimoji="0" lang="en-US" altLang="fr-FR" sz="1600" b="1" i="0" u="none" strike="noStrike" cap="none" normalizeH="0" baseline="0">
                  <a:ln>
                    <a:noFill/>
                  </a:ln>
                  <a:effectLst/>
                  <a:latin typeface="+mn-lt"/>
                </a:rPr>
              </a:br>
              <a:r>
                <a:rPr kumimoji="0" lang="en-US" altLang="fr-FR" sz="1600" b="1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in plasma HIV-1 RNA, log</a:t>
              </a:r>
              <a:r>
                <a:rPr kumimoji="0" lang="en-US" altLang="fr-FR" sz="1600" b="1" i="0" u="none" strike="noStrike" cap="none" normalizeH="0" baseline="-25000">
                  <a:ln>
                    <a:noFill/>
                  </a:ln>
                  <a:effectLst/>
                  <a:latin typeface="+mn-lt"/>
                </a:rPr>
                <a:t>10</a:t>
              </a:r>
              <a:r>
                <a:rPr kumimoji="0" lang="en-US" altLang="fr-FR" sz="1600" b="1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 c/mL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24960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3">
            <a:extLst>
              <a:ext uri="{FF2B5EF4-FFF2-40B4-BE49-F238E27FC236}">
                <a16:creationId xmlns:a16="http://schemas.microsoft.com/office/drawing/2014/main" id="{D7BE773A-767F-48FD-8CA1-889D53280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Maturation inhibitor GSK’254, Phase </a:t>
            </a:r>
            <a:r>
              <a:rPr lang="en-US" dirty="0" err="1"/>
              <a:t>IIa</a:t>
            </a:r>
            <a:r>
              <a:rPr lang="en-US" dirty="0"/>
              <a:t> treatment-naive patients (3)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003ED431-A1EF-4912-AE41-92D5E6E3E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54013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400" i="1" dirty="0"/>
              <a:t>Spinner C, CROI 2021, Abs. 126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F7D25D7-19D2-4AC6-8122-83BACA9374E3}"/>
              </a:ext>
            </a:extLst>
          </p:cNvPr>
          <p:cNvSpPr txBox="1"/>
          <p:nvPr/>
        </p:nvSpPr>
        <p:spPr>
          <a:xfrm>
            <a:off x="7812340" y="1835067"/>
            <a:ext cx="2547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rgbClr val="0070C0"/>
                </a:solidFill>
              </a:rPr>
              <a:t>Safety and Tolerability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88DC702F-A21F-4C53-8858-C432FB92AD1D}"/>
              </a:ext>
            </a:extLst>
          </p:cNvPr>
          <p:cNvGrpSpPr/>
          <p:nvPr/>
        </p:nvGrpSpPr>
        <p:grpSpPr>
          <a:xfrm>
            <a:off x="337960" y="2086514"/>
            <a:ext cx="5614217" cy="3702481"/>
            <a:chOff x="814223" y="2092913"/>
            <a:chExt cx="6627720" cy="4370865"/>
          </a:xfrm>
        </p:grpSpPr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57447A63-9084-4F52-9192-EEA35EC1832E}"/>
                </a:ext>
              </a:extLst>
            </p:cNvPr>
            <p:cNvGrpSpPr/>
            <p:nvPr/>
          </p:nvGrpSpPr>
          <p:grpSpPr>
            <a:xfrm>
              <a:off x="1323718" y="2092913"/>
              <a:ext cx="6118225" cy="4143375"/>
              <a:chOff x="3265488" y="1843088"/>
              <a:chExt cx="6118225" cy="4143375"/>
            </a:xfrm>
          </p:grpSpPr>
          <p:sp>
            <p:nvSpPr>
              <p:cNvPr id="16" name="AutoShape 3">
                <a:extLst>
                  <a:ext uri="{FF2B5EF4-FFF2-40B4-BE49-F238E27FC236}">
                    <a16:creationId xmlns:a16="http://schemas.microsoft.com/office/drawing/2014/main" id="{7A828B00-AA50-4B16-8D03-20A4E4FF35F6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3265488" y="1843088"/>
                <a:ext cx="6118225" cy="4143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554C078E-7D9E-494E-A07A-D1F36993EB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8563" y="1919288"/>
                <a:ext cx="2346325" cy="3716338"/>
              </a:xfrm>
              <a:custGeom>
                <a:avLst/>
                <a:gdLst>
                  <a:gd name="T0" fmla="*/ 1478 w 1478"/>
                  <a:gd name="T1" fmla="*/ 0 h 2341"/>
                  <a:gd name="T2" fmla="*/ 1299 w 1478"/>
                  <a:gd name="T3" fmla="*/ 0 h 2341"/>
                  <a:gd name="T4" fmla="*/ 960 w 1478"/>
                  <a:gd name="T5" fmla="*/ 0 h 2341"/>
                  <a:gd name="T6" fmla="*/ 0 w 1478"/>
                  <a:gd name="T7" fmla="*/ 0 h 2341"/>
                  <a:gd name="T8" fmla="*/ 0 w 1478"/>
                  <a:gd name="T9" fmla="*/ 2341 h 2341"/>
                  <a:gd name="T10" fmla="*/ 1478 w 1478"/>
                  <a:gd name="T11" fmla="*/ 2341 h 2341"/>
                  <a:gd name="T12" fmla="*/ 1478 w 1478"/>
                  <a:gd name="T13" fmla="*/ 0 h 2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78" h="2341">
                    <a:moveTo>
                      <a:pt x="1478" y="0"/>
                    </a:moveTo>
                    <a:lnTo>
                      <a:pt x="1299" y="0"/>
                    </a:lnTo>
                    <a:lnTo>
                      <a:pt x="960" y="0"/>
                    </a:lnTo>
                    <a:lnTo>
                      <a:pt x="0" y="0"/>
                    </a:lnTo>
                    <a:lnTo>
                      <a:pt x="0" y="2341"/>
                    </a:lnTo>
                    <a:lnTo>
                      <a:pt x="1478" y="2341"/>
                    </a:lnTo>
                    <a:lnTo>
                      <a:pt x="1478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18" name="Line 8">
                <a:extLst>
                  <a:ext uri="{FF2B5EF4-FFF2-40B4-BE49-F238E27FC236}">
                    <a16:creationId xmlns:a16="http://schemas.microsoft.com/office/drawing/2014/main" id="{E5818947-9E2F-4E6A-8F43-C4E394B969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59688" y="5635626"/>
                <a:ext cx="0" cy="57150"/>
              </a:xfrm>
              <a:prstGeom prst="line">
                <a:avLst/>
              </a:prstGeom>
              <a:noFill/>
              <a:ln w="14288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19" name="Freeform 9">
                <a:extLst>
                  <a:ext uri="{FF2B5EF4-FFF2-40B4-BE49-F238E27FC236}">
                    <a16:creationId xmlns:a16="http://schemas.microsoft.com/office/drawing/2014/main" id="{C45903A4-7176-4DD5-A433-8F49BB25C6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8563" y="1922463"/>
                <a:ext cx="5334000" cy="3713163"/>
              </a:xfrm>
              <a:custGeom>
                <a:avLst/>
                <a:gdLst>
                  <a:gd name="T0" fmla="*/ 0 w 3360"/>
                  <a:gd name="T1" fmla="*/ 0 h 2339"/>
                  <a:gd name="T2" fmla="*/ 0 w 3360"/>
                  <a:gd name="T3" fmla="*/ 45 h 2339"/>
                  <a:gd name="T4" fmla="*/ 0 w 3360"/>
                  <a:gd name="T5" fmla="*/ 372 h 2339"/>
                  <a:gd name="T6" fmla="*/ 0 w 3360"/>
                  <a:gd name="T7" fmla="*/ 700 h 2339"/>
                  <a:gd name="T8" fmla="*/ 0 w 3360"/>
                  <a:gd name="T9" fmla="*/ 1028 h 2339"/>
                  <a:gd name="T10" fmla="*/ 0 w 3360"/>
                  <a:gd name="T11" fmla="*/ 1355 h 2339"/>
                  <a:gd name="T12" fmla="*/ 0 w 3360"/>
                  <a:gd name="T13" fmla="*/ 1683 h 2339"/>
                  <a:gd name="T14" fmla="*/ 0 w 3360"/>
                  <a:gd name="T15" fmla="*/ 2011 h 2339"/>
                  <a:gd name="T16" fmla="*/ 0 w 3360"/>
                  <a:gd name="T17" fmla="*/ 2339 h 2339"/>
                  <a:gd name="T18" fmla="*/ 0 w 3360"/>
                  <a:gd name="T19" fmla="*/ 2339 h 2339"/>
                  <a:gd name="T20" fmla="*/ 165 w 3360"/>
                  <a:gd name="T21" fmla="*/ 2339 h 2339"/>
                  <a:gd name="T22" fmla="*/ 330 w 3360"/>
                  <a:gd name="T23" fmla="*/ 2339 h 2339"/>
                  <a:gd name="T24" fmla="*/ 494 w 3360"/>
                  <a:gd name="T25" fmla="*/ 2339 h 2339"/>
                  <a:gd name="T26" fmla="*/ 659 w 3360"/>
                  <a:gd name="T27" fmla="*/ 2339 h 2339"/>
                  <a:gd name="T28" fmla="*/ 824 w 3360"/>
                  <a:gd name="T29" fmla="*/ 2339 h 2339"/>
                  <a:gd name="T30" fmla="*/ 988 w 3360"/>
                  <a:gd name="T31" fmla="*/ 2339 h 2339"/>
                  <a:gd name="T32" fmla="*/ 1153 w 3360"/>
                  <a:gd name="T33" fmla="*/ 2339 h 2339"/>
                  <a:gd name="T34" fmla="*/ 1317 w 3360"/>
                  <a:gd name="T35" fmla="*/ 2339 h 2339"/>
                  <a:gd name="T36" fmla="*/ 1482 w 3360"/>
                  <a:gd name="T37" fmla="*/ 2339 h 2339"/>
                  <a:gd name="T38" fmla="*/ 1647 w 3360"/>
                  <a:gd name="T39" fmla="*/ 2339 h 2339"/>
                  <a:gd name="T40" fmla="*/ 1811 w 3360"/>
                  <a:gd name="T41" fmla="*/ 2339 h 2339"/>
                  <a:gd name="T42" fmla="*/ 1976 w 3360"/>
                  <a:gd name="T43" fmla="*/ 2339 h 2339"/>
                  <a:gd name="T44" fmla="*/ 2140 w 3360"/>
                  <a:gd name="T45" fmla="*/ 2339 h 2339"/>
                  <a:gd name="T46" fmla="*/ 2305 w 3360"/>
                  <a:gd name="T47" fmla="*/ 2339 h 2339"/>
                  <a:gd name="T48" fmla="*/ 2470 w 3360"/>
                  <a:gd name="T49" fmla="*/ 2339 h 2339"/>
                  <a:gd name="T50" fmla="*/ 2634 w 3360"/>
                  <a:gd name="T51" fmla="*/ 2339 h 2339"/>
                  <a:gd name="T52" fmla="*/ 2799 w 3360"/>
                  <a:gd name="T53" fmla="*/ 2339 h 2339"/>
                  <a:gd name="T54" fmla="*/ 2963 w 3360"/>
                  <a:gd name="T55" fmla="*/ 2339 h 2339"/>
                  <a:gd name="T56" fmla="*/ 3128 w 3360"/>
                  <a:gd name="T57" fmla="*/ 2339 h 2339"/>
                  <a:gd name="T58" fmla="*/ 3293 w 3360"/>
                  <a:gd name="T59" fmla="*/ 2339 h 2339"/>
                  <a:gd name="T60" fmla="*/ 3360 w 3360"/>
                  <a:gd name="T61" fmla="*/ 2339 h 2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60" h="2339">
                    <a:moveTo>
                      <a:pt x="0" y="0"/>
                    </a:moveTo>
                    <a:lnTo>
                      <a:pt x="0" y="45"/>
                    </a:lnTo>
                    <a:lnTo>
                      <a:pt x="0" y="372"/>
                    </a:lnTo>
                    <a:lnTo>
                      <a:pt x="0" y="700"/>
                    </a:lnTo>
                    <a:lnTo>
                      <a:pt x="0" y="1028"/>
                    </a:lnTo>
                    <a:lnTo>
                      <a:pt x="0" y="1355"/>
                    </a:lnTo>
                    <a:lnTo>
                      <a:pt x="0" y="1683"/>
                    </a:lnTo>
                    <a:lnTo>
                      <a:pt x="0" y="2011"/>
                    </a:lnTo>
                    <a:lnTo>
                      <a:pt x="0" y="2339"/>
                    </a:lnTo>
                    <a:lnTo>
                      <a:pt x="0" y="2339"/>
                    </a:lnTo>
                    <a:lnTo>
                      <a:pt x="165" y="2339"/>
                    </a:lnTo>
                    <a:lnTo>
                      <a:pt x="330" y="2339"/>
                    </a:lnTo>
                    <a:lnTo>
                      <a:pt x="494" y="2339"/>
                    </a:lnTo>
                    <a:lnTo>
                      <a:pt x="659" y="2339"/>
                    </a:lnTo>
                    <a:lnTo>
                      <a:pt x="824" y="2339"/>
                    </a:lnTo>
                    <a:lnTo>
                      <a:pt x="988" y="2339"/>
                    </a:lnTo>
                    <a:lnTo>
                      <a:pt x="1153" y="2339"/>
                    </a:lnTo>
                    <a:lnTo>
                      <a:pt x="1317" y="2339"/>
                    </a:lnTo>
                    <a:lnTo>
                      <a:pt x="1482" y="2339"/>
                    </a:lnTo>
                    <a:lnTo>
                      <a:pt x="1647" y="2339"/>
                    </a:lnTo>
                    <a:lnTo>
                      <a:pt x="1811" y="2339"/>
                    </a:lnTo>
                    <a:lnTo>
                      <a:pt x="1976" y="2339"/>
                    </a:lnTo>
                    <a:lnTo>
                      <a:pt x="2140" y="2339"/>
                    </a:lnTo>
                    <a:lnTo>
                      <a:pt x="2305" y="2339"/>
                    </a:lnTo>
                    <a:lnTo>
                      <a:pt x="2470" y="2339"/>
                    </a:lnTo>
                    <a:lnTo>
                      <a:pt x="2634" y="2339"/>
                    </a:lnTo>
                    <a:lnTo>
                      <a:pt x="2799" y="2339"/>
                    </a:lnTo>
                    <a:lnTo>
                      <a:pt x="2963" y="2339"/>
                    </a:lnTo>
                    <a:lnTo>
                      <a:pt x="3128" y="2339"/>
                    </a:lnTo>
                    <a:lnTo>
                      <a:pt x="3293" y="2339"/>
                    </a:lnTo>
                    <a:lnTo>
                      <a:pt x="3360" y="2339"/>
                    </a:lnTo>
                  </a:path>
                </a:pathLst>
              </a:custGeom>
              <a:noFill/>
              <a:ln w="14288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20" name="Line 10">
                <a:extLst>
                  <a:ext uri="{FF2B5EF4-FFF2-40B4-BE49-F238E27FC236}">
                    <a16:creationId xmlns:a16="http://schemas.microsoft.com/office/drawing/2014/main" id="{99697DC6-1AEE-480F-9444-D15B51171F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97751" y="5635626"/>
                <a:ext cx="0" cy="57150"/>
              </a:xfrm>
              <a:prstGeom prst="line">
                <a:avLst/>
              </a:prstGeom>
              <a:noFill/>
              <a:ln w="14288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21" name="Line 11">
                <a:extLst>
                  <a:ext uri="{FF2B5EF4-FFF2-40B4-BE49-F238E27FC236}">
                    <a16:creationId xmlns:a16="http://schemas.microsoft.com/office/drawing/2014/main" id="{2400E141-CF78-42D7-A306-A59921E7DC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75463" y="5635626"/>
                <a:ext cx="0" cy="57150"/>
              </a:xfrm>
              <a:prstGeom prst="line">
                <a:avLst/>
              </a:prstGeom>
              <a:noFill/>
              <a:ln w="14288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22" name="Line 12">
                <a:extLst>
                  <a:ext uri="{FF2B5EF4-FFF2-40B4-BE49-F238E27FC236}">
                    <a16:creationId xmlns:a16="http://schemas.microsoft.com/office/drawing/2014/main" id="{25679A62-3355-49E8-8F8D-5902F7ECF4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35813" y="5635626"/>
                <a:ext cx="0" cy="57150"/>
              </a:xfrm>
              <a:prstGeom prst="line">
                <a:avLst/>
              </a:prstGeom>
              <a:noFill/>
              <a:ln w="14288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23" name="Line 13">
                <a:extLst>
                  <a:ext uri="{FF2B5EF4-FFF2-40B4-BE49-F238E27FC236}">
                    <a16:creationId xmlns:a16="http://schemas.microsoft.com/office/drawing/2014/main" id="{6F0A980A-EE60-4AD7-AD16-FFC4461DE2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04263" y="5635626"/>
                <a:ext cx="0" cy="57150"/>
              </a:xfrm>
              <a:prstGeom prst="line">
                <a:avLst/>
              </a:prstGeom>
              <a:noFill/>
              <a:ln w="14288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24" name="Line 14">
                <a:extLst>
                  <a:ext uri="{FF2B5EF4-FFF2-40B4-BE49-F238E27FC236}">
                    <a16:creationId xmlns:a16="http://schemas.microsoft.com/office/drawing/2014/main" id="{06AD1FB6-D482-4901-BA9A-CD6B9332B9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42326" y="5635626"/>
                <a:ext cx="0" cy="57150"/>
              </a:xfrm>
              <a:prstGeom prst="line">
                <a:avLst/>
              </a:prstGeom>
              <a:noFill/>
              <a:ln w="14288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25" name="Line 15">
                <a:extLst>
                  <a:ext uri="{FF2B5EF4-FFF2-40B4-BE49-F238E27FC236}">
                    <a16:creationId xmlns:a16="http://schemas.microsoft.com/office/drawing/2014/main" id="{A4539C38-A17F-4065-8B12-CFD3E7EF6E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20038" y="5635626"/>
                <a:ext cx="0" cy="57150"/>
              </a:xfrm>
              <a:prstGeom prst="line">
                <a:avLst/>
              </a:prstGeom>
              <a:noFill/>
              <a:ln w="14288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26" name="Line 16">
                <a:extLst>
                  <a:ext uri="{FF2B5EF4-FFF2-40B4-BE49-F238E27FC236}">
                    <a16:creationId xmlns:a16="http://schemas.microsoft.com/office/drawing/2014/main" id="{4332E341-F350-44CB-B364-53BC042EED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81976" y="5635626"/>
                <a:ext cx="0" cy="57150"/>
              </a:xfrm>
              <a:prstGeom prst="line">
                <a:avLst/>
              </a:prstGeom>
              <a:noFill/>
              <a:ln w="14288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27" name="Freeform 17">
                <a:extLst>
                  <a:ext uri="{FF2B5EF4-FFF2-40B4-BE49-F238E27FC236}">
                    <a16:creationId xmlns:a16="http://schemas.microsoft.com/office/drawing/2014/main" id="{3D822632-DC8E-4116-8C95-52F6F67A7D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26551" y="5635626"/>
                <a:ext cx="1588" cy="39688"/>
              </a:xfrm>
              <a:custGeom>
                <a:avLst/>
                <a:gdLst>
                  <a:gd name="T0" fmla="*/ 0 w 1"/>
                  <a:gd name="T1" fmla="*/ 0 h 25"/>
                  <a:gd name="T2" fmla="*/ 1 w 1"/>
                  <a:gd name="T3" fmla="*/ 0 h 25"/>
                  <a:gd name="T4" fmla="*/ 0 w 1"/>
                  <a:gd name="T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1" y="0"/>
                    </a:lnTo>
                    <a:lnTo>
                      <a:pt x="0" y="25"/>
                    </a:lnTo>
                  </a:path>
                </a:pathLst>
              </a:custGeom>
              <a:noFill/>
              <a:ln w="14288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28" name="Line 18">
                <a:extLst>
                  <a:ext uri="{FF2B5EF4-FFF2-40B4-BE49-F238E27FC236}">
                    <a16:creationId xmlns:a16="http://schemas.microsoft.com/office/drawing/2014/main" id="{650B6693-FE1A-488F-8BB6-7DFA1F0B18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226551" y="5675313"/>
                <a:ext cx="0" cy="17463"/>
              </a:xfrm>
              <a:prstGeom prst="line">
                <a:avLst/>
              </a:prstGeom>
              <a:noFill/>
              <a:ln w="14288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29" name="Line 19">
                <a:extLst>
                  <a:ext uri="{FF2B5EF4-FFF2-40B4-BE49-F238E27FC236}">
                    <a16:creationId xmlns:a16="http://schemas.microsoft.com/office/drawing/2014/main" id="{2482CA51-9D9B-448C-89D3-CDD68510EA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226551" y="5635626"/>
                <a:ext cx="0" cy="39688"/>
              </a:xfrm>
              <a:prstGeom prst="line">
                <a:avLst/>
              </a:prstGeom>
              <a:noFill/>
              <a:ln w="14288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30" name="Line 20">
                <a:extLst>
                  <a:ext uri="{FF2B5EF4-FFF2-40B4-BE49-F238E27FC236}">
                    <a16:creationId xmlns:a16="http://schemas.microsoft.com/office/drawing/2014/main" id="{553CA2B9-012C-474F-B9BF-632988BFBC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072563" y="5635626"/>
                <a:ext cx="153988" cy="0"/>
              </a:xfrm>
              <a:prstGeom prst="line">
                <a:avLst/>
              </a:prstGeom>
              <a:noFill/>
              <a:ln w="14288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31" name="Line 21">
                <a:extLst>
                  <a:ext uri="{FF2B5EF4-FFF2-40B4-BE49-F238E27FC236}">
                    <a16:creationId xmlns:a16="http://schemas.microsoft.com/office/drawing/2014/main" id="{C3032531-7C18-4DA0-9E80-0E09388600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966201" y="5635626"/>
                <a:ext cx="0" cy="57150"/>
              </a:xfrm>
              <a:prstGeom prst="line">
                <a:avLst/>
              </a:prstGeom>
              <a:noFill/>
              <a:ln w="14288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32" name="Line 22">
                <a:extLst>
                  <a:ext uri="{FF2B5EF4-FFF2-40B4-BE49-F238E27FC236}">
                    <a16:creationId xmlns:a16="http://schemas.microsoft.com/office/drawing/2014/main" id="{F5BD20FB-694C-415A-9F73-0C4261ABEC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86176" y="1993901"/>
                <a:ext cx="52388" cy="0"/>
              </a:xfrm>
              <a:prstGeom prst="line">
                <a:avLst/>
              </a:prstGeom>
              <a:noFill/>
              <a:ln w="14288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33" name="Line 23">
                <a:extLst>
                  <a:ext uri="{FF2B5EF4-FFF2-40B4-BE49-F238E27FC236}">
                    <a16:creationId xmlns:a16="http://schemas.microsoft.com/office/drawing/2014/main" id="{67361AC9-293D-4CEF-AB36-21AC7D7681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86176" y="2513013"/>
                <a:ext cx="52388" cy="0"/>
              </a:xfrm>
              <a:prstGeom prst="line">
                <a:avLst/>
              </a:prstGeom>
              <a:noFill/>
              <a:ln w="14288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34" name="Line 24">
                <a:extLst>
                  <a:ext uri="{FF2B5EF4-FFF2-40B4-BE49-F238E27FC236}">
                    <a16:creationId xmlns:a16="http://schemas.microsoft.com/office/drawing/2014/main" id="{9238ED1C-4087-4320-B995-8822CF014C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86176" y="3033713"/>
                <a:ext cx="52388" cy="0"/>
              </a:xfrm>
              <a:prstGeom prst="line">
                <a:avLst/>
              </a:prstGeom>
              <a:noFill/>
              <a:ln w="14288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35" name="Line 25">
                <a:extLst>
                  <a:ext uri="{FF2B5EF4-FFF2-40B4-BE49-F238E27FC236}">
                    <a16:creationId xmlns:a16="http://schemas.microsoft.com/office/drawing/2014/main" id="{05F8E797-9E1C-467B-B5F5-F1B38A4EB3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86176" y="3554413"/>
                <a:ext cx="52388" cy="0"/>
              </a:xfrm>
              <a:prstGeom prst="line">
                <a:avLst/>
              </a:prstGeom>
              <a:noFill/>
              <a:ln w="14288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36" name="Line 26">
                <a:extLst>
                  <a:ext uri="{FF2B5EF4-FFF2-40B4-BE49-F238E27FC236}">
                    <a16:creationId xmlns:a16="http://schemas.microsoft.com/office/drawing/2014/main" id="{5D7F57AC-CAB7-43D4-9769-1D84CEE38B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86176" y="4073526"/>
                <a:ext cx="52388" cy="0"/>
              </a:xfrm>
              <a:prstGeom prst="line">
                <a:avLst/>
              </a:prstGeom>
              <a:noFill/>
              <a:ln w="14288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37" name="Line 27">
                <a:extLst>
                  <a:ext uri="{FF2B5EF4-FFF2-40B4-BE49-F238E27FC236}">
                    <a16:creationId xmlns:a16="http://schemas.microsoft.com/office/drawing/2014/main" id="{D11EDAF8-F8AA-49C5-AA46-F3B9145492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86176" y="4594226"/>
                <a:ext cx="52388" cy="0"/>
              </a:xfrm>
              <a:prstGeom prst="line">
                <a:avLst/>
              </a:prstGeom>
              <a:noFill/>
              <a:ln w="14288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38" name="Line 28">
                <a:extLst>
                  <a:ext uri="{FF2B5EF4-FFF2-40B4-BE49-F238E27FC236}">
                    <a16:creationId xmlns:a16="http://schemas.microsoft.com/office/drawing/2014/main" id="{98B2BBA0-9291-4EC1-ACD2-5DAA0B7B17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86176" y="5114926"/>
                <a:ext cx="52388" cy="0"/>
              </a:xfrm>
              <a:prstGeom prst="line">
                <a:avLst/>
              </a:prstGeom>
              <a:noFill/>
              <a:ln w="14288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39" name="Line 29">
                <a:extLst>
                  <a:ext uri="{FF2B5EF4-FFF2-40B4-BE49-F238E27FC236}">
                    <a16:creationId xmlns:a16="http://schemas.microsoft.com/office/drawing/2014/main" id="{F5BA3F7F-1044-4FB3-A9D0-9712C62BE1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62438" y="5635626"/>
                <a:ext cx="0" cy="57150"/>
              </a:xfrm>
              <a:prstGeom prst="line">
                <a:avLst/>
              </a:prstGeom>
              <a:noFill/>
              <a:ln w="14288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0" name="Line 30">
                <a:extLst>
                  <a:ext uri="{FF2B5EF4-FFF2-40B4-BE49-F238E27FC236}">
                    <a16:creationId xmlns:a16="http://schemas.microsoft.com/office/drawing/2014/main" id="{C3FF9D8C-1E8A-40E0-BA5F-0191DCA137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00501" y="5635626"/>
                <a:ext cx="0" cy="57150"/>
              </a:xfrm>
              <a:prstGeom prst="line">
                <a:avLst/>
              </a:prstGeom>
              <a:noFill/>
              <a:ln w="14288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1" name="Line 31">
                <a:extLst>
                  <a:ext uri="{FF2B5EF4-FFF2-40B4-BE49-F238E27FC236}">
                    <a16:creationId xmlns:a16="http://schemas.microsoft.com/office/drawing/2014/main" id="{1A2BDF3C-9BA0-42CF-8C96-46E1F34A09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38563" y="5635626"/>
                <a:ext cx="0" cy="57150"/>
              </a:xfrm>
              <a:prstGeom prst="line">
                <a:avLst/>
              </a:prstGeom>
              <a:noFill/>
              <a:ln w="14288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2" name="Line 32">
                <a:extLst>
                  <a:ext uri="{FF2B5EF4-FFF2-40B4-BE49-F238E27FC236}">
                    <a16:creationId xmlns:a16="http://schemas.microsoft.com/office/drawing/2014/main" id="{EF3DFBF7-89C4-4E1A-A73C-5F62DDB923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86176" y="5635626"/>
                <a:ext cx="52388" cy="0"/>
              </a:xfrm>
              <a:prstGeom prst="line">
                <a:avLst/>
              </a:prstGeom>
              <a:noFill/>
              <a:ln w="14288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3" name="Line 33">
                <a:extLst>
                  <a:ext uri="{FF2B5EF4-FFF2-40B4-BE49-F238E27FC236}">
                    <a16:creationId xmlns:a16="http://schemas.microsoft.com/office/drawing/2014/main" id="{A917A44B-F881-4871-BD3E-AEA3DF7C86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07013" y="5635626"/>
                <a:ext cx="0" cy="57150"/>
              </a:xfrm>
              <a:prstGeom prst="line">
                <a:avLst/>
              </a:prstGeom>
              <a:noFill/>
              <a:ln w="14288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4" name="Line 34">
                <a:extLst>
                  <a:ext uri="{FF2B5EF4-FFF2-40B4-BE49-F238E27FC236}">
                    <a16:creationId xmlns:a16="http://schemas.microsoft.com/office/drawing/2014/main" id="{3BFDF3EF-4E8B-4A58-90FB-F5DB6AF3CD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46663" y="5635626"/>
                <a:ext cx="0" cy="57150"/>
              </a:xfrm>
              <a:prstGeom prst="line">
                <a:avLst/>
              </a:prstGeom>
              <a:noFill/>
              <a:ln w="14288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5" name="Line 35">
                <a:extLst>
                  <a:ext uri="{FF2B5EF4-FFF2-40B4-BE49-F238E27FC236}">
                    <a16:creationId xmlns:a16="http://schemas.microsoft.com/office/drawing/2014/main" id="{005393A4-3243-4B60-B2FA-17F2F5209D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84726" y="5635626"/>
                <a:ext cx="0" cy="57150"/>
              </a:xfrm>
              <a:prstGeom prst="line">
                <a:avLst/>
              </a:prstGeom>
              <a:noFill/>
              <a:ln w="14288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6" name="Line 36">
                <a:extLst>
                  <a:ext uri="{FF2B5EF4-FFF2-40B4-BE49-F238E27FC236}">
                    <a16:creationId xmlns:a16="http://schemas.microsoft.com/office/drawing/2014/main" id="{B8E260C1-20A1-4C73-83D8-4913053AD3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22788" y="5635626"/>
                <a:ext cx="0" cy="57150"/>
              </a:xfrm>
              <a:prstGeom prst="line">
                <a:avLst/>
              </a:prstGeom>
              <a:noFill/>
              <a:ln w="14288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7" name="Line 37">
                <a:extLst>
                  <a:ext uri="{FF2B5EF4-FFF2-40B4-BE49-F238E27FC236}">
                    <a16:creationId xmlns:a16="http://schemas.microsoft.com/office/drawing/2014/main" id="{506F8EFF-6A67-46C9-BF12-CDAF70A798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13526" y="5635626"/>
                <a:ext cx="0" cy="57150"/>
              </a:xfrm>
              <a:prstGeom prst="line">
                <a:avLst/>
              </a:prstGeom>
              <a:noFill/>
              <a:ln w="14288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" name="Line 38">
                <a:extLst>
                  <a:ext uri="{FF2B5EF4-FFF2-40B4-BE49-F238E27FC236}">
                    <a16:creationId xmlns:a16="http://schemas.microsoft.com/office/drawing/2014/main" id="{C04C8C19-7373-47D3-98F8-A0495D6316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53176" y="5635626"/>
                <a:ext cx="0" cy="57150"/>
              </a:xfrm>
              <a:prstGeom prst="line">
                <a:avLst/>
              </a:prstGeom>
              <a:noFill/>
              <a:ln w="14288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" name="Line 39">
                <a:extLst>
                  <a:ext uri="{FF2B5EF4-FFF2-40B4-BE49-F238E27FC236}">
                    <a16:creationId xmlns:a16="http://schemas.microsoft.com/office/drawing/2014/main" id="{B76E3A40-7093-426A-8EF7-4A65178108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91238" y="5635626"/>
                <a:ext cx="0" cy="57150"/>
              </a:xfrm>
              <a:prstGeom prst="line">
                <a:avLst/>
              </a:prstGeom>
              <a:noFill/>
              <a:ln w="14288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" name="Line 40">
                <a:extLst>
                  <a:ext uri="{FF2B5EF4-FFF2-40B4-BE49-F238E27FC236}">
                    <a16:creationId xmlns:a16="http://schemas.microsoft.com/office/drawing/2014/main" id="{1F706ECE-A739-449B-A956-05F230AB64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29301" y="5635626"/>
                <a:ext cx="0" cy="57150"/>
              </a:xfrm>
              <a:prstGeom prst="line">
                <a:avLst/>
              </a:prstGeom>
              <a:noFill/>
              <a:ln w="14288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" name="Line 41">
                <a:extLst>
                  <a:ext uri="{FF2B5EF4-FFF2-40B4-BE49-F238E27FC236}">
                    <a16:creationId xmlns:a16="http://schemas.microsoft.com/office/drawing/2014/main" id="{F5746ADA-900F-4EF2-A2D8-87B1FD6EC3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68951" y="5635626"/>
                <a:ext cx="0" cy="57150"/>
              </a:xfrm>
              <a:prstGeom prst="line">
                <a:avLst/>
              </a:prstGeom>
              <a:noFill/>
              <a:ln w="14288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2" name="Rectangle 42">
                <a:extLst>
                  <a:ext uri="{FF2B5EF4-FFF2-40B4-BE49-F238E27FC236}">
                    <a16:creationId xmlns:a16="http://schemas.microsoft.com/office/drawing/2014/main" id="{5D74FC08-CB54-4712-881F-7F1DCA8053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4226" y="5540376"/>
                <a:ext cx="312244" cy="2180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fr-FR" sz="1200" b="0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-3.0</a:t>
                </a:r>
              </a:p>
            </p:txBody>
          </p:sp>
          <p:sp>
            <p:nvSpPr>
              <p:cNvPr id="53" name="Rectangle 43">
                <a:extLst>
                  <a:ext uri="{FF2B5EF4-FFF2-40B4-BE49-F238E27FC236}">
                    <a16:creationId xmlns:a16="http://schemas.microsoft.com/office/drawing/2014/main" id="{133A2B4D-FF8D-4D03-829C-47C3629372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4226" y="5019676"/>
                <a:ext cx="312244" cy="2180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fr-FR" sz="1200" b="0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-2.5</a:t>
                </a:r>
              </a:p>
            </p:txBody>
          </p:sp>
          <p:sp>
            <p:nvSpPr>
              <p:cNvPr id="54" name="Rectangle 44">
                <a:extLst>
                  <a:ext uri="{FF2B5EF4-FFF2-40B4-BE49-F238E27FC236}">
                    <a16:creationId xmlns:a16="http://schemas.microsoft.com/office/drawing/2014/main" id="{4636DF2C-AA37-42E6-8FD1-452EBA98F6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4226" y="4498976"/>
                <a:ext cx="312244" cy="2180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fr-FR" sz="1200" b="0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-2.0</a:t>
                </a:r>
              </a:p>
            </p:txBody>
          </p:sp>
          <p:sp>
            <p:nvSpPr>
              <p:cNvPr id="55" name="Rectangle 45">
                <a:extLst>
                  <a:ext uri="{FF2B5EF4-FFF2-40B4-BE49-F238E27FC236}">
                    <a16:creationId xmlns:a16="http://schemas.microsoft.com/office/drawing/2014/main" id="{ABBF356C-5395-45EA-A0FB-D2A3ED9036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4226" y="3979862"/>
                <a:ext cx="312244" cy="2180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fr-FR" sz="1200" b="0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-1.5</a:t>
                </a:r>
              </a:p>
            </p:txBody>
          </p:sp>
          <p:sp>
            <p:nvSpPr>
              <p:cNvPr id="56" name="Rectangle 46">
                <a:extLst>
                  <a:ext uri="{FF2B5EF4-FFF2-40B4-BE49-F238E27FC236}">
                    <a16:creationId xmlns:a16="http://schemas.microsoft.com/office/drawing/2014/main" id="{FF7412F6-8B71-4543-9C19-1958E68D56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4226" y="3459163"/>
                <a:ext cx="312244" cy="2180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fr-FR" sz="1200" b="0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-1.0</a:t>
                </a:r>
              </a:p>
            </p:txBody>
          </p:sp>
          <p:sp>
            <p:nvSpPr>
              <p:cNvPr id="57" name="Rectangle 47">
                <a:extLst>
                  <a:ext uri="{FF2B5EF4-FFF2-40B4-BE49-F238E27FC236}">
                    <a16:creationId xmlns:a16="http://schemas.microsoft.com/office/drawing/2014/main" id="{E61B42B3-B4B9-45B5-B19A-391306A7C2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4226" y="2940052"/>
                <a:ext cx="312244" cy="2180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fr-FR" sz="1200" b="0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-0.5</a:t>
                </a:r>
              </a:p>
            </p:txBody>
          </p:sp>
          <p:sp>
            <p:nvSpPr>
              <p:cNvPr id="58" name="Rectangle 48">
                <a:extLst>
                  <a:ext uri="{FF2B5EF4-FFF2-40B4-BE49-F238E27FC236}">
                    <a16:creationId xmlns:a16="http://schemas.microsoft.com/office/drawing/2014/main" id="{1E0ECBA3-6E7E-4DAF-ACB0-254D22B96B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1376" y="2419351"/>
                <a:ext cx="251688" cy="2180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fr-FR" sz="1200" b="0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0.0</a:t>
                </a:r>
              </a:p>
            </p:txBody>
          </p:sp>
          <p:sp>
            <p:nvSpPr>
              <p:cNvPr id="59" name="Rectangle 49">
                <a:extLst>
                  <a:ext uri="{FF2B5EF4-FFF2-40B4-BE49-F238E27FC236}">
                    <a16:creationId xmlns:a16="http://schemas.microsoft.com/office/drawing/2014/main" id="{ABB159A1-C578-4042-A165-1A31C1BE4C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1376" y="1898651"/>
                <a:ext cx="251688" cy="2180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fr-FR" sz="1200" b="0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0.5</a:t>
                </a:r>
              </a:p>
            </p:txBody>
          </p:sp>
          <p:sp>
            <p:nvSpPr>
              <p:cNvPr id="60" name="Rectangle 50">
                <a:extLst>
                  <a:ext uri="{FF2B5EF4-FFF2-40B4-BE49-F238E27FC236}">
                    <a16:creationId xmlns:a16="http://schemas.microsoft.com/office/drawing/2014/main" id="{DF9AA3C6-D647-4389-970E-B1D44C409F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526" y="5738813"/>
                <a:ext cx="100297" cy="2180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fr-FR" sz="1200" b="0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61" name="Rectangle 51">
                <a:extLst>
                  <a:ext uri="{FF2B5EF4-FFF2-40B4-BE49-F238E27FC236}">
                    <a16:creationId xmlns:a16="http://schemas.microsoft.com/office/drawing/2014/main" id="{8C83F061-DDC8-46EA-84B5-1A77CA9605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2876" y="5738813"/>
                <a:ext cx="100297" cy="2180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fr-FR" sz="1200" b="0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62" name="Rectangle 52">
                <a:extLst>
                  <a:ext uri="{FF2B5EF4-FFF2-40B4-BE49-F238E27FC236}">
                    <a16:creationId xmlns:a16="http://schemas.microsoft.com/office/drawing/2014/main" id="{12521CD3-0D53-4087-8B0E-1212AF436E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4813" y="5738813"/>
                <a:ext cx="100297" cy="2180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fr-FR" sz="1200" b="0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63" name="Rectangle 53">
                <a:extLst>
                  <a:ext uri="{FF2B5EF4-FFF2-40B4-BE49-F238E27FC236}">
                    <a16:creationId xmlns:a16="http://schemas.microsoft.com/office/drawing/2014/main" id="{12FC8C85-63C5-402E-BCE0-D4F7E40668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6751" y="5738813"/>
                <a:ext cx="100297" cy="2180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fr-FR" sz="1200" b="0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64" name="Rectangle 54">
                <a:extLst>
                  <a:ext uri="{FF2B5EF4-FFF2-40B4-BE49-F238E27FC236}">
                    <a16:creationId xmlns:a16="http://schemas.microsoft.com/office/drawing/2014/main" id="{97531991-7618-4CE1-B979-567FD677E3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7101" y="5738813"/>
                <a:ext cx="100297" cy="2180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fr-FR" sz="1200" b="0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65" name="Rectangle 55">
                <a:extLst>
                  <a:ext uri="{FF2B5EF4-FFF2-40B4-BE49-F238E27FC236}">
                    <a16:creationId xmlns:a16="http://schemas.microsoft.com/office/drawing/2014/main" id="{95557F10-3FB4-4431-A221-E977F7C1DA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9038" y="5738813"/>
                <a:ext cx="100297" cy="2180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fr-FR" sz="1200" b="0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66" name="Rectangle 56">
                <a:extLst>
                  <a:ext uri="{FF2B5EF4-FFF2-40B4-BE49-F238E27FC236}">
                    <a16:creationId xmlns:a16="http://schemas.microsoft.com/office/drawing/2014/main" id="{6920B148-AB41-4935-B371-2F993FEE60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9388" y="5738813"/>
                <a:ext cx="100297" cy="2180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fr-FR" sz="1200" b="0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67" name="Rectangle 57">
                <a:extLst>
                  <a:ext uri="{FF2B5EF4-FFF2-40B4-BE49-F238E27FC236}">
                    <a16:creationId xmlns:a16="http://schemas.microsoft.com/office/drawing/2014/main" id="{84E73456-8D3A-42AD-9C67-24879E3628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1326" y="5738813"/>
                <a:ext cx="100297" cy="2180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fr-FR" sz="1200" b="0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68" name="Rectangle 58">
                <a:extLst>
                  <a:ext uri="{FF2B5EF4-FFF2-40B4-BE49-F238E27FC236}">
                    <a16:creationId xmlns:a16="http://schemas.microsoft.com/office/drawing/2014/main" id="{2A4B2F7D-506C-4F07-B1F9-9B6F88E28D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81676" y="5738813"/>
                <a:ext cx="100297" cy="2180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fr-FR" sz="1200" b="0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9</a:t>
                </a:r>
              </a:p>
            </p:txBody>
          </p:sp>
          <p:sp>
            <p:nvSpPr>
              <p:cNvPr id="69" name="Rectangle 59">
                <a:extLst>
                  <a:ext uri="{FF2B5EF4-FFF2-40B4-BE49-F238E27FC236}">
                    <a16:creationId xmlns:a16="http://schemas.microsoft.com/office/drawing/2014/main" id="{E1BDF09D-776E-4CDF-A681-6DB1406E81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7576" y="5738813"/>
                <a:ext cx="200592" cy="2180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fr-FR" sz="1200" b="0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70" name="Rectangle 60">
                <a:extLst>
                  <a:ext uri="{FF2B5EF4-FFF2-40B4-BE49-F238E27FC236}">
                    <a16:creationId xmlns:a16="http://schemas.microsoft.com/office/drawing/2014/main" id="{52A63FBF-582B-4B1B-B275-10FCE66CA9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4276" y="5738813"/>
                <a:ext cx="187119" cy="2180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fr-FR" sz="1200" b="0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11</a:t>
                </a:r>
              </a:p>
            </p:txBody>
          </p:sp>
          <p:sp>
            <p:nvSpPr>
              <p:cNvPr id="71" name="Rectangle 61">
                <a:extLst>
                  <a:ext uri="{FF2B5EF4-FFF2-40B4-BE49-F238E27FC236}">
                    <a16:creationId xmlns:a16="http://schemas.microsoft.com/office/drawing/2014/main" id="{F8FA787A-CDB2-4ABB-9B65-95F6179CDB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9863" y="5738813"/>
                <a:ext cx="200592" cy="2180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fr-FR" sz="1200" b="0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12</a:t>
                </a:r>
              </a:p>
            </p:txBody>
          </p:sp>
          <p:sp>
            <p:nvSpPr>
              <p:cNvPr id="72" name="Rectangle 62">
                <a:extLst>
                  <a:ext uri="{FF2B5EF4-FFF2-40B4-BE49-F238E27FC236}">
                    <a16:creationId xmlns:a16="http://schemas.microsoft.com/office/drawing/2014/main" id="{8BFA7576-B8D2-4C73-BE05-B424163476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2151" y="5738813"/>
                <a:ext cx="200592" cy="2180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fr-FR" sz="1200" b="0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14</a:t>
                </a:r>
              </a:p>
            </p:txBody>
          </p:sp>
          <p:sp>
            <p:nvSpPr>
              <p:cNvPr id="73" name="Rectangle 63">
                <a:extLst>
                  <a:ext uri="{FF2B5EF4-FFF2-40B4-BE49-F238E27FC236}">
                    <a16:creationId xmlns:a16="http://schemas.microsoft.com/office/drawing/2014/main" id="{CB19DC84-25C6-4177-819D-C77463A6E9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0213" y="5738813"/>
                <a:ext cx="200592" cy="2180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fr-FR" sz="1200" b="0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13</a:t>
                </a:r>
              </a:p>
            </p:txBody>
          </p:sp>
          <p:sp>
            <p:nvSpPr>
              <p:cNvPr id="74" name="Rectangle 64">
                <a:extLst>
                  <a:ext uri="{FF2B5EF4-FFF2-40B4-BE49-F238E27FC236}">
                    <a16:creationId xmlns:a16="http://schemas.microsoft.com/office/drawing/2014/main" id="{60F4CC10-615F-484D-89A1-AECAACD5F8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04088" y="5738813"/>
                <a:ext cx="200592" cy="2180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fr-FR" sz="1200" b="0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15</a:t>
                </a:r>
              </a:p>
            </p:txBody>
          </p:sp>
          <p:sp>
            <p:nvSpPr>
              <p:cNvPr id="75" name="Rectangle 65">
                <a:extLst>
                  <a:ext uri="{FF2B5EF4-FFF2-40B4-BE49-F238E27FC236}">
                    <a16:creationId xmlns:a16="http://schemas.microsoft.com/office/drawing/2014/main" id="{2FC4E7B0-BD2F-486F-9277-F0C67ED9E4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64438" y="5738813"/>
                <a:ext cx="200592" cy="2180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fr-FR" sz="1200" b="0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16</a:t>
                </a:r>
              </a:p>
            </p:txBody>
          </p:sp>
          <p:sp>
            <p:nvSpPr>
              <p:cNvPr id="76" name="Rectangle 66">
                <a:extLst>
                  <a:ext uri="{FF2B5EF4-FFF2-40B4-BE49-F238E27FC236}">
                    <a16:creationId xmlns:a16="http://schemas.microsoft.com/office/drawing/2014/main" id="{6EDB7A35-1C00-4378-9283-1F80C31979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88313" y="5738813"/>
                <a:ext cx="200592" cy="2180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fr-FR" sz="1200" b="0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18</a:t>
                </a:r>
              </a:p>
            </p:txBody>
          </p:sp>
          <p:sp>
            <p:nvSpPr>
              <p:cNvPr id="77" name="Rectangle 67">
                <a:extLst>
                  <a:ext uri="{FF2B5EF4-FFF2-40B4-BE49-F238E27FC236}">
                    <a16:creationId xmlns:a16="http://schemas.microsoft.com/office/drawing/2014/main" id="{998DF8AB-B22B-4984-90C6-9A6DE3B8DF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26376" y="5738813"/>
                <a:ext cx="200592" cy="2180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fr-FR" sz="1200" b="0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17</a:t>
                </a:r>
              </a:p>
            </p:txBody>
          </p:sp>
          <p:sp>
            <p:nvSpPr>
              <p:cNvPr id="78" name="Rectangle 68">
                <a:extLst>
                  <a:ext uri="{FF2B5EF4-FFF2-40B4-BE49-F238E27FC236}">
                    <a16:creationId xmlns:a16="http://schemas.microsoft.com/office/drawing/2014/main" id="{9CF9809D-FCFB-49A4-B17F-A87ED868EE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48663" y="5738813"/>
                <a:ext cx="200592" cy="2180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fr-FR" sz="1200" b="0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19</a:t>
                </a:r>
              </a:p>
            </p:txBody>
          </p:sp>
          <p:sp>
            <p:nvSpPr>
              <p:cNvPr id="79" name="Rectangle 69">
                <a:extLst>
                  <a:ext uri="{FF2B5EF4-FFF2-40B4-BE49-F238E27FC236}">
                    <a16:creationId xmlns:a16="http://schemas.microsoft.com/office/drawing/2014/main" id="{2EA29598-41CA-41CC-A29D-A81E729E79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10601" y="5738813"/>
                <a:ext cx="200592" cy="2180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fr-FR" sz="1200" b="0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20</a:t>
                </a:r>
              </a:p>
            </p:txBody>
          </p:sp>
          <p:sp>
            <p:nvSpPr>
              <p:cNvPr id="80" name="Rectangle 70">
                <a:extLst>
                  <a:ext uri="{FF2B5EF4-FFF2-40B4-BE49-F238E27FC236}">
                    <a16:creationId xmlns:a16="http://schemas.microsoft.com/office/drawing/2014/main" id="{162105AF-25E0-4662-8EC2-E8A2E7CEC5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70950" y="5738813"/>
                <a:ext cx="200592" cy="2180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fr-FR" sz="1200" b="0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21</a:t>
                </a:r>
              </a:p>
            </p:txBody>
          </p:sp>
          <p:sp>
            <p:nvSpPr>
              <p:cNvPr id="81" name="Rectangle 71">
                <a:extLst>
                  <a:ext uri="{FF2B5EF4-FFF2-40B4-BE49-F238E27FC236}">
                    <a16:creationId xmlns:a16="http://schemas.microsoft.com/office/drawing/2014/main" id="{64402328-0639-4FA9-893C-DB6CEB44D8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32889" y="5738813"/>
                <a:ext cx="200592" cy="2180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fr-FR" sz="1200" b="0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22</a:t>
                </a:r>
              </a:p>
            </p:txBody>
          </p:sp>
          <p:sp>
            <p:nvSpPr>
              <p:cNvPr id="82" name="Freeform 72">
                <a:extLst>
                  <a:ext uri="{FF2B5EF4-FFF2-40B4-BE49-F238E27FC236}">
                    <a16:creationId xmlns:a16="http://schemas.microsoft.com/office/drawing/2014/main" id="{DE59FC19-F943-4BDA-B747-BA275B2D43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8563" y="2513013"/>
                <a:ext cx="4454525" cy="2174875"/>
              </a:xfrm>
              <a:custGeom>
                <a:avLst/>
                <a:gdLst>
                  <a:gd name="T0" fmla="*/ 2806 w 2806"/>
                  <a:gd name="T1" fmla="*/ 731 h 1370"/>
                  <a:gd name="T2" fmla="*/ 2305 w 2806"/>
                  <a:gd name="T3" fmla="*/ 1370 h 1370"/>
                  <a:gd name="T4" fmla="*/ 1813 w 2806"/>
                  <a:gd name="T5" fmla="*/ 1321 h 1370"/>
                  <a:gd name="T6" fmla="*/ 1644 w 2806"/>
                  <a:gd name="T7" fmla="*/ 1250 h 1370"/>
                  <a:gd name="T8" fmla="*/ 1152 w 2806"/>
                  <a:gd name="T9" fmla="*/ 1019 h 1370"/>
                  <a:gd name="T10" fmla="*/ 997 w 2806"/>
                  <a:gd name="T11" fmla="*/ 890 h 1370"/>
                  <a:gd name="T12" fmla="*/ 658 w 2806"/>
                  <a:gd name="T13" fmla="*/ 619 h 1370"/>
                  <a:gd name="T14" fmla="*/ 494 w 2806"/>
                  <a:gd name="T15" fmla="*/ 441 h 1370"/>
                  <a:gd name="T16" fmla="*/ 170 w 2806"/>
                  <a:gd name="T17" fmla="*/ 0 h 1370"/>
                  <a:gd name="T18" fmla="*/ 0 w 2806"/>
                  <a:gd name="T19" fmla="*/ 0 h 1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06" h="1370">
                    <a:moveTo>
                      <a:pt x="2806" y="731"/>
                    </a:moveTo>
                    <a:lnTo>
                      <a:pt x="2305" y="1370"/>
                    </a:lnTo>
                    <a:lnTo>
                      <a:pt x="1813" y="1321"/>
                    </a:lnTo>
                    <a:lnTo>
                      <a:pt x="1644" y="1250"/>
                    </a:lnTo>
                    <a:lnTo>
                      <a:pt x="1152" y="1019"/>
                    </a:lnTo>
                    <a:lnTo>
                      <a:pt x="997" y="890"/>
                    </a:lnTo>
                    <a:lnTo>
                      <a:pt x="658" y="619"/>
                    </a:lnTo>
                    <a:lnTo>
                      <a:pt x="494" y="441"/>
                    </a:lnTo>
                    <a:lnTo>
                      <a:pt x="170" y="0"/>
                    </a:ln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E2004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3" name="Freeform 73">
                <a:extLst>
                  <a:ext uri="{FF2B5EF4-FFF2-40B4-BE49-F238E27FC236}">
                    <a16:creationId xmlns:a16="http://schemas.microsoft.com/office/drawing/2014/main" id="{D671320C-2DD8-4B93-BC19-8519685187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8563" y="2513013"/>
                <a:ext cx="5464175" cy="1903413"/>
              </a:xfrm>
              <a:custGeom>
                <a:avLst/>
                <a:gdLst>
                  <a:gd name="T0" fmla="*/ 3442 w 3442"/>
                  <a:gd name="T1" fmla="*/ 5 h 1199"/>
                  <a:gd name="T2" fmla="*/ 2310 w 3442"/>
                  <a:gd name="T3" fmla="*/ 1163 h 1199"/>
                  <a:gd name="T4" fmla="*/ 1646 w 3442"/>
                  <a:gd name="T5" fmla="*/ 1199 h 1199"/>
                  <a:gd name="T6" fmla="*/ 1330 w 3442"/>
                  <a:gd name="T7" fmla="*/ 1066 h 1199"/>
                  <a:gd name="T8" fmla="*/ 1170 w 3442"/>
                  <a:gd name="T9" fmla="*/ 986 h 1199"/>
                  <a:gd name="T10" fmla="*/ 835 w 3442"/>
                  <a:gd name="T11" fmla="*/ 716 h 1199"/>
                  <a:gd name="T12" fmla="*/ 329 w 3442"/>
                  <a:gd name="T13" fmla="*/ 191 h 1199"/>
                  <a:gd name="T14" fmla="*/ 179 w 3442"/>
                  <a:gd name="T15" fmla="*/ 80 h 1199"/>
                  <a:gd name="T16" fmla="*/ 0 w 3442"/>
                  <a:gd name="T17" fmla="*/ 0 h 1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42" h="1199">
                    <a:moveTo>
                      <a:pt x="3442" y="5"/>
                    </a:moveTo>
                    <a:lnTo>
                      <a:pt x="2310" y="1163"/>
                    </a:lnTo>
                    <a:lnTo>
                      <a:pt x="1646" y="1199"/>
                    </a:lnTo>
                    <a:lnTo>
                      <a:pt x="1330" y="1066"/>
                    </a:lnTo>
                    <a:lnTo>
                      <a:pt x="1170" y="986"/>
                    </a:lnTo>
                    <a:lnTo>
                      <a:pt x="835" y="716"/>
                    </a:lnTo>
                    <a:lnTo>
                      <a:pt x="329" y="191"/>
                    </a:lnTo>
                    <a:lnTo>
                      <a:pt x="179" y="80"/>
                    </a:ln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" name="Freeform 74">
                <a:extLst>
                  <a:ext uri="{FF2B5EF4-FFF2-40B4-BE49-F238E27FC236}">
                    <a16:creationId xmlns:a16="http://schemas.microsoft.com/office/drawing/2014/main" id="{5EA6EE6D-C4D6-4FE2-A68D-42CD759D36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8563" y="2484438"/>
                <a:ext cx="4956175" cy="1816100"/>
              </a:xfrm>
              <a:custGeom>
                <a:avLst/>
                <a:gdLst>
                  <a:gd name="T0" fmla="*/ 3122 w 3122"/>
                  <a:gd name="T1" fmla="*/ 353 h 1144"/>
                  <a:gd name="T2" fmla="*/ 2139 w 3122"/>
                  <a:gd name="T3" fmla="*/ 1144 h 1144"/>
                  <a:gd name="T4" fmla="*/ 1817 w 3122"/>
                  <a:gd name="T5" fmla="*/ 1042 h 1144"/>
                  <a:gd name="T6" fmla="*/ 1646 w 3122"/>
                  <a:gd name="T7" fmla="*/ 1074 h 1144"/>
                  <a:gd name="T8" fmla="*/ 1318 w 3122"/>
                  <a:gd name="T9" fmla="*/ 1059 h 1144"/>
                  <a:gd name="T10" fmla="*/ 1165 w 3122"/>
                  <a:gd name="T11" fmla="*/ 1018 h 1144"/>
                  <a:gd name="T12" fmla="*/ 997 w 3122"/>
                  <a:gd name="T13" fmla="*/ 908 h 1144"/>
                  <a:gd name="T14" fmla="*/ 497 w 3122"/>
                  <a:gd name="T15" fmla="*/ 431 h 1144"/>
                  <a:gd name="T16" fmla="*/ 172 w 3122"/>
                  <a:gd name="T17" fmla="*/ 0 h 1144"/>
                  <a:gd name="T18" fmla="*/ 0 w 3122"/>
                  <a:gd name="T19" fmla="*/ 18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22" h="1144">
                    <a:moveTo>
                      <a:pt x="3122" y="353"/>
                    </a:moveTo>
                    <a:lnTo>
                      <a:pt x="2139" y="1144"/>
                    </a:lnTo>
                    <a:lnTo>
                      <a:pt x="1817" y="1042"/>
                    </a:lnTo>
                    <a:lnTo>
                      <a:pt x="1646" y="1074"/>
                    </a:lnTo>
                    <a:lnTo>
                      <a:pt x="1318" y="1059"/>
                    </a:lnTo>
                    <a:lnTo>
                      <a:pt x="1165" y="1018"/>
                    </a:lnTo>
                    <a:lnTo>
                      <a:pt x="997" y="908"/>
                    </a:lnTo>
                    <a:lnTo>
                      <a:pt x="497" y="431"/>
                    </a:lnTo>
                    <a:lnTo>
                      <a:pt x="172" y="0"/>
                    </a:lnTo>
                    <a:lnTo>
                      <a:pt x="0" y="18"/>
                    </a:lnTo>
                  </a:path>
                </a:pathLst>
              </a:custGeom>
              <a:noFill/>
              <a:ln w="28575">
                <a:solidFill>
                  <a:srgbClr val="3A75E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" name="Freeform 75">
                <a:extLst>
                  <a:ext uri="{FF2B5EF4-FFF2-40B4-BE49-F238E27FC236}">
                    <a16:creationId xmlns:a16="http://schemas.microsoft.com/office/drawing/2014/main" id="{577576DA-1202-4964-8229-081D1ACF95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8563" y="2279651"/>
                <a:ext cx="4449763" cy="2819400"/>
              </a:xfrm>
              <a:custGeom>
                <a:avLst/>
                <a:gdLst>
                  <a:gd name="T0" fmla="*/ 2803 w 2803"/>
                  <a:gd name="T1" fmla="*/ 1234 h 1776"/>
                  <a:gd name="T2" fmla="*/ 2303 w 2803"/>
                  <a:gd name="T3" fmla="*/ 1664 h 1776"/>
                  <a:gd name="T4" fmla="*/ 1811 w 2803"/>
                  <a:gd name="T5" fmla="*/ 1776 h 1776"/>
                  <a:gd name="T6" fmla="*/ 1643 w 2803"/>
                  <a:gd name="T7" fmla="*/ 1750 h 1776"/>
                  <a:gd name="T8" fmla="*/ 1155 w 2803"/>
                  <a:gd name="T9" fmla="*/ 1500 h 1776"/>
                  <a:gd name="T10" fmla="*/ 651 w 2803"/>
                  <a:gd name="T11" fmla="*/ 976 h 1776"/>
                  <a:gd name="T12" fmla="*/ 485 w 2803"/>
                  <a:gd name="T13" fmla="*/ 599 h 1776"/>
                  <a:gd name="T14" fmla="*/ 319 w 2803"/>
                  <a:gd name="T15" fmla="*/ 300 h 1776"/>
                  <a:gd name="T16" fmla="*/ 166 w 2803"/>
                  <a:gd name="T17" fmla="*/ 0 h 1776"/>
                  <a:gd name="T18" fmla="*/ 0 w 2803"/>
                  <a:gd name="T19" fmla="*/ 147 h 1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03" h="1776">
                    <a:moveTo>
                      <a:pt x="2803" y="1234"/>
                    </a:moveTo>
                    <a:lnTo>
                      <a:pt x="2303" y="1664"/>
                    </a:lnTo>
                    <a:lnTo>
                      <a:pt x="1811" y="1776"/>
                    </a:lnTo>
                    <a:lnTo>
                      <a:pt x="1643" y="1750"/>
                    </a:lnTo>
                    <a:lnTo>
                      <a:pt x="1155" y="1500"/>
                    </a:lnTo>
                    <a:lnTo>
                      <a:pt x="651" y="976"/>
                    </a:lnTo>
                    <a:lnTo>
                      <a:pt x="485" y="599"/>
                    </a:lnTo>
                    <a:lnTo>
                      <a:pt x="319" y="300"/>
                    </a:lnTo>
                    <a:lnTo>
                      <a:pt x="166" y="0"/>
                    </a:lnTo>
                    <a:lnTo>
                      <a:pt x="0" y="147"/>
                    </a:lnTo>
                  </a:path>
                </a:pathLst>
              </a:custGeom>
              <a:noFill/>
              <a:ln w="28575">
                <a:solidFill>
                  <a:srgbClr val="051C4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6" name="Freeform 76">
                <a:extLst>
                  <a:ext uri="{FF2B5EF4-FFF2-40B4-BE49-F238E27FC236}">
                    <a16:creationId xmlns:a16="http://schemas.microsoft.com/office/drawing/2014/main" id="{929CE936-9B39-4ACB-95EC-175F6A6416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8563" y="2513013"/>
                <a:ext cx="5489575" cy="1738313"/>
              </a:xfrm>
              <a:custGeom>
                <a:avLst/>
                <a:gdLst>
                  <a:gd name="T0" fmla="*/ 3458 w 3458"/>
                  <a:gd name="T1" fmla="*/ 428 h 1095"/>
                  <a:gd name="T2" fmla="*/ 2310 w 3458"/>
                  <a:gd name="T3" fmla="*/ 819 h 1095"/>
                  <a:gd name="T4" fmla="*/ 1817 w 3458"/>
                  <a:gd name="T5" fmla="*/ 1003 h 1095"/>
                  <a:gd name="T6" fmla="*/ 1646 w 3458"/>
                  <a:gd name="T7" fmla="*/ 1095 h 1095"/>
                  <a:gd name="T8" fmla="*/ 1154 w 3458"/>
                  <a:gd name="T9" fmla="*/ 857 h 1095"/>
                  <a:gd name="T10" fmla="*/ 655 w 3458"/>
                  <a:gd name="T11" fmla="*/ 857 h 1095"/>
                  <a:gd name="T12" fmla="*/ 456 w 3458"/>
                  <a:gd name="T13" fmla="*/ 431 h 1095"/>
                  <a:gd name="T14" fmla="*/ 339 w 3458"/>
                  <a:gd name="T15" fmla="*/ 151 h 1095"/>
                  <a:gd name="T16" fmla="*/ 166 w 3458"/>
                  <a:gd name="T17" fmla="*/ 47 h 1095"/>
                  <a:gd name="T18" fmla="*/ 0 w 3458"/>
                  <a:gd name="T19" fmla="*/ 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58" h="1095">
                    <a:moveTo>
                      <a:pt x="3458" y="428"/>
                    </a:moveTo>
                    <a:lnTo>
                      <a:pt x="2310" y="819"/>
                    </a:lnTo>
                    <a:lnTo>
                      <a:pt x="1817" y="1003"/>
                    </a:lnTo>
                    <a:lnTo>
                      <a:pt x="1646" y="1095"/>
                    </a:lnTo>
                    <a:lnTo>
                      <a:pt x="1154" y="857"/>
                    </a:lnTo>
                    <a:lnTo>
                      <a:pt x="655" y="857"/>
                    </a:lnTo>
                    <a:lnTo>
                      <a:pt x="456" y="431"/>
                    </a:lnTo>
                    <a:lnTo>
                      <a:pt x="339" y="151"/>
                    </a:lnTo>
                    <a:lnTo>
                      <a:pt x="166" y="47"/>
                    </a:ln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FD8CA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7" name="Freeform 77">
                <a:extLst>
                  <a:ext uri="{FF2B5EF4-FFF2-40B4-BE49-F238E27FC236}">
                    <a16:creationId xmlns:a16="http://schemas.microsoft.com/office/drawing/2014/main" id="{FC051940-BB4C-468D-B1C8-48A657CBA6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8563" y="2513013"/>
                <a:ext cx="5219700" cy="2366963"/>
              </a:xfrm>
              <a:custGeom>
                <a:avLst/>
                <a:gdLst>
                  <a:gd name="T0" fmla="*/ 3288 w 3288"/>
                  <a:gd name="T1" fmla="*/ 85 h 1491"/>
                  <a:gd name="T2" fmla="*/ 2306 w 3288"/>
                  <a:gd name="T3" fmla="*/ 1117 h 1491"/>
                  <a:gd name="T4" fmla="*/ 1809 w 3288"/>
                  <a:gd name="T5" fmla="*/ 1491 h 1491"/>
                  <a:gd name="T6" fmla="*/ 1642 w 3288"/>
                  <a:gd name="T7" fmla="*/ 1491 h 1491"/>
                  <a:gd name="T8" fmla="*/ 1160 w 3288"/>
                  <a:gd name="T9" fmla="*/ 1432 h 1491"/>
                  <a:gd name="T10" fmla="*/ 820 w 3288"/>
                  <a:gd name="T11" fmla="*/ 1135 h 1491"/>
                  <a:gd name="T12" fmla="*/ 496 w 3288"/>
                  <a:gd name="T13" fmla="*/ 734 h 1491"/>
                  <a:gd name="T14" fmla="*/ 174 w 3288"/>
                  <a:gd name="T15" fmla="*/ 32 h 1491"/>
                  <a:gd name="T16" fmla="*/ 0 w 3288"/>
                  <a:gd name="T17" fmla="*/ 0 h 1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88" h="1491">
                    <a:moveTo>
                      <a:pt x="3288" y="85"/>
                    </a:moveTo>
                    <a:lnTo>
                      <a:pt x="2306" y="1117"/>
                    </a:lnTo>
                    <a:lnTo>
                      <a:pt x="1809" y="1491"/>
                    </a:lnTo>
                    <a:lnTo>
                      <a:pt x="1642" y="1491"/>
                    </a:lnTo>
                    <a:lnTo>
                      <a:pt x="1160" y="1432"/>
                    </a:lnTo>
                    <a:lnTo>
                      <a:pt x="820" y="1135"/>
                    </a:lnTo>
                    <a:lnTo>
                      <a:pt x="496" y="734"/>
                    </a:lnTo>
                    <a:lnTo>
                      <a:pt x="174" y="32"/>
                    </a:ln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9BB8F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8" name="Freeform 78">
                <a:extLst>
                  <a:ext uri="{FF2B5EF4-FFF2-40B4-BE49-F238E27FC236}">
                    <a16:creationId xmlns:a16="http://schemas.microsoft.com/office/drawing/2014/main" id="{E9BAF743-D67A-4E1D-BF2E-A5EC93BB89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8138" y="3754438"/>
                <a:ext cx="227013" cy="225425"/>
              </a:xfrm>
              <a:custGeom>
                <a:avLst/>
                <a:gdLst>
                  <a:gd name="T0" fmla="*/ 142 w 143"/>
                  <a:gd name="T1" fmla="*/ 63 h 142"/>
                  <a:gd name="T2" fmla="*/ 140 w 143"/>
                  <a:gd name="T3" fmla="*/ 50 h 142"/>
                  <a:gd name="T4" fmla="*/ 134 w 143"/>
                  <a:gd name="T5" fmla="*/ 37 h 142"/>
                  <a:gd name="T6" fmla="*/ 127 w 143"/>
                  <a:gd name="T7" fmla="*/ 25 h 142"/>
                  <a:gd name="T8" fmla="*/ 116 w 143"/>
                  <a:gd name="T9" fmla="*/ 15 h 142"/>
                  <a:gd name="T10" fmla="*/ 105 w 143"/>
                  <a:gd name="T11" fmla="*/ 7 h 142"/>
                  <a:gd name="T12" fmla="*/ 92 w 143"/>
                  <a:gd name="T13" fmla="*/ 2 h 142"/>
                  <a:gd name="T14" fmla="*/ 82 w 143"/>
                  <a:gd name="T15" fmla="*/ 0 h 142"/>
                  <a:gd name="T16" fmla="*/ 72 w 143"/>
                  <a:gd name="T17" fmla="*/ 0 h 142"/>
                  <a:gd name="T18" fmla="*/ 58 w 143"/>
                  <a:gd name="T19" fmla="*/ 1 h 142"/>
                  <a:gd name="T20" fmla="*/ 44 w 143"/>
                  <a:gd name="T21" fmla="*/ 5 h 142"/>
                  <a:gd name="T22" fmla="*/ 32 w 143"/>
                  <a:gd name="T23" fmla="*/ 11 h 142"/>
                  <a:gd name="T24" fmla="*/ 21 w 143"/>
                  <a:gd name="T25" fmla="*/ 20 h 142"/>
                  <a:gd name="T26" fmla="*/ 12 w 143"/>
                  <a:gd name="T27" fmla="*/ 31 h 142"/>
                  <a:gd name="T28" fmla="*/ 5 w 143"/>
                  <a:gd name="T29" fmla="*/ 43 h 142"/>
                  <a:gd name="T30" fmla="*/ 2 w 143"/>
                  <a:gd name="T31" fmla="*/ 56 h 142"/>
                  <a:gd name="T32" fmla="*/ 0 w 143"/>
                  <a:gd name="T33" fmla="*/ 71 h 142"/>
                  <a:gd name="T34" fmla="*/ 1 w 143"/>
                  <a:gd name="T35" fmla="*/ 81 h 142"/>
                  <a:gd name="T36" fmla="*/ 3 w 143"/>
                  <a:gd name="T37" fmla="*/ 91 h 142"/>
                  <a:gd name="T38" fmla="*/ 8 w 143"/>
                  <a:gd name="T39" fmla="*/ 104 h 142"/>
                  <a:gd name="T40" fmla="*/ 16 w 143"/>
                  <a:gd name="T41" fmla="*/ 115 h 142"/>
                  <a:gd name="T42" fmla="*/ 26 w 143"/>
                  <a:gd name="T43" fmla="*/ 125 h 142"/>
                  <a:gd name="T44" fmla="*/ 38 w 143"/>
                  <a:gd name="T45" fmla="*/ 133 h 142"/>
                  <a:gd name="T46" fmla="*/ 51 w 143"/>
                  <a:gd name="T47" fmla="*/ 138 h 142"/>
                  <a:gd name="T48" fmla="*/ 64 w 143"/>
                  <a:gd name="T49" fmla="*/ 141 h 142"/>
                  <a:gd name="T50" fmla="*/ 79 w 143"/>
                  <a:gd name="T51" fmla="*/ 141 h 142"/>
                  <a:gd name="T52" fmla="*/ 86 w 143"/>
                  <a:gd name="T53" fmla="*/ 140 h 142"/>
                  <a:gd name="T54" fmla="*/ 99 w 143"/>
                  <a:gd name="T55" fmla="*/ 136 h 142"/>
                  <a:gd name="T56" fmla="*/ 111 w 143"/>
                  <a:gd name="T57" fmla="*/ 130 h 142"/>
                  <a:gd name="T58" fmla="*/ 122 w 143"/>
                  <a:gd name="T59" fmla="*/ 121 h 142"/>
                  <a:gd name="T60" fmla="*/ 131 w 143"/>
                  <a:gd name="T61" fmla="*/ 110 h 142"/>
                  <a:gd name="T62" fmla="*/ 138 w 143"/>
                  <a:gd name="T63" fmla="*/ 98 h 142"/>
                  <a:gd name="T64" fmla="*/ 141 w 143"/>
                  <a:gd name="T65" fmla="*/ 84 h 142"/>
                  <a:gd name="T66" fmla="*/ 142 w 143"/>
                  <a:gd name="T67" fmla="*/ 7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3" h="142">
                    <a:moveTo>
                      <a:pt x="143" y="71"/>
                    </a:moveTo>
                    <a:lnTo>
                      <a:pt x="142" y="63"/>
                    </a:lnTo>
                    <a:lnTo>
                      <a:pt x="141" y="56"/>
                    </a:lnTo>
                    <a:lnTo>
                      <a:pt x="140" y="50"/>
                    </a:lnTo>
                    <a:lnTo>
                      <a:pt x="138" y="43"/>
                    </a:lnTo>
                    <a:lnTo>
                      <a:pt x="134" y="37"/>
                    </a:lnTo>
                    <a:lnTo>
                      <a:pt x="131" y="31"/>
                    </a:lnTo>
                    <a:lnTo>
                      <a:pt x="127" y="25"/>
                    </a:lnTo>
                    <a:lnTo>
                      <a:pt x="122" y="20"/>
                    </a:lnTo>
                    <a:lnTo>
                      <a:pt x="116" y="15"/>
                    </a:lnTo>
                    <a:lnTo>
                      <a:pt x="111" y="11"/>
                    </a:lnTo>
                    <a:lnTo>
                      <a:pt x="105" y="7"/>
                    </a:lnTo>
                    <a:lnTo>
                      <a:pt x="99" y="5"/>
                    </a:lnTo>
                    <a:lnTo>
                      <a:pt x="92" y="2"/>
                    </a:lnTo>
                    <a:lnTo>
                      <a:pt x="86" y="1"/>
                    </a:lnTo>
                    <a:lnTo>
                      <a:pt x="82" y="0"/>
                    </a:lnTo>
                    <a:lnTo>
                      <a:pt x="79" y="0"/>
                    </a:lnTo>
                    <a:lnTo>
                      <a:pt x="72" y="0"/>
                    </a:lnTo>
                    <a:lnTo>
                      <a:pt x="64" y="0"/>
                    </a:lnTo>
                    <a:lnTo>
                      <a:pt x="58" y="1"/>
                    </a:lnTo>
                    <a:lnTo>
                      <a:pt x="51" y="2"/>
                    </a:lnTo>
                    <a:lnTo>
                      <a:pt x="44" y="5"/>
                    </a:lnTo>
                    <a:lnTo>
                      <a:pt x="38" y="7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1" y="20"/>
                    </a:lnTo>
                    <a:lnTo>
                      <a:pt x="16" y="25"/>
                    </a:lnTo>
                    <a:lnTo>
                      <a:pt x="12" y="31"/>
                    </a:lnTo>
                    <a:lnTo>
                      <a:pt x="8" y="37"/>
                    </a:lnTo>
                    <a:lnTo>
                      <a:pt x="5" y="43"/>
                    </a:lnTo>
                    <a:lnTo>
                      <a:pt x="3" y="50"/>
                    </a:lnTo>
                    <a:lnTo>
                      <a:pt x="2" y="56"/>
                    </a:lnTo>
                    <a:lnTo>
                      <a:pt x="1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1" y="81"/>
                    </a:lnTo>
                    <a:lnTo>
                      <a:pt x="2" y="84"/>
                    </a:lnTo>
                    <a:lnTo>
                      <a:pt x="3" y="91"/>
                    </a:lnTo>
                    <a:lnTo>
                      <a:pt x="5" y="98"/>
                    </a:lnTo>
                    <a:lnTo>
                      <a:pt x="8" y="104"/>
                    </a:lnTo>
                    <a:lnTo>
                      <a:pt x="12" y="110"/>
                    </a:lnTo>
                    <a:lnTo>
                      <a:pt x="16" y="115"/>
                    </a:lnTo>
                    <a:lnTo>
                      <a:pt x="21" y="121"/>
                    </a:lnTo>
                    <a:lnTo>
                      <a:pt x="26" y="125"/>
                    </a:lnTo>
                    <a:lnTo>
                      <a:pt x="32" y="130"/>
                    </a:lnTo>
                    <a:lnTo>
                      <a:pt x="38" y="133"/>
                    </a:lnTo>
                    <a:lnTo>
                      <a:pt x="44" y="136"/>
                    </a:lnTo>
                    <a:lnTo>
                      <a:pt x="51" y="138"/>
                    </a:lnTo>
                    <a:lnTo>
                      <a:pt x="58" y="140"/>
                    </a:lnTo>
                    <a:lnTo>
                      <a:pt x="64" y="141"/>
                    </a:lnTo>
                    <a:lnTo>
                      <a:pt x="72" y="142"/>
                    </a:lnTo>
                    <a:lnTo>
                      <a:pt x="79" y="141"/>
                    </a:lnTo>
                    <a:lnTo>
                      <a:pt x="82" y="141"/>
                    </a:lnTo>
                    <a:lnTo>
                      <a:pt x="86" y="140"/>
                    </a:lnTo>
                    <a:lnTo>
                      <a:pt x="92" y="138"/>
                    </a:lnTo>
                    <a:lnTo>
                      <a:pt x="99" y="136"/>
                    </a:lnTo>
                    <a:lnTo>
                      <a:pt x="105" y="133"/>
                    </a:lnTo>
                    <a:lnTo>
                      <a:pt x="111" y="130"/>
                    </a:lnTo>
                    <a:lnTo>
                      <a:pt x="116" y="125"/>
                    </a:lnTo>
                    <a:lnTo>
                      <a:pt x="122" y="121"/>
                    </a:lnTo>
                    <a:lnTo>
                      <a:pt x="127" y="115"/>
                    </a:lnTo>
                    <a:lnTo>
                      <a:pt x="131" y="110"/>
                    </a:lnTo>
                    <a:lnTo>
                      <a:pt x="134" y="104"/>
                    </a:lnTo>
                    <a:lnTo>
                      <a:pt x="138" y="98"/>
                    </a:lnTo>
                    <a:lnTo>
                      <a:pt x="140" y="91"/>
                    </a:lnTo>
                    <a:lnTo>
                      <a:pt x="141" y="84"/>
                    </a:lnTo>
                    <a:lnTo>
                      <a:pt x="142" y="81"/>
                    </a:lnTo>
                    <a:lnTo>
                      <a:pt x="142" y="78"/>
                    </a:lnTo>
                    <a:lnTo>
                      <a:pt x="143" y="71"/>
                    </a:lnTo>
                  </a:path>
                </a:pathLst>
              </a:custGeom>
              <a:noFill/>
              <a:ln w="42863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9" name="Freeform 79">
                <a:extLst>
                  <a:ext uri="{FF2B5EF4-FFF2-40B4-BE49-F238E27FC236}">
                    <a16:creationId xmlns:a16="http://schemas.microsoft.com/office/drawing/2014/main" id="{59C4C74C-0A30-4C79-B0FA-0328B5C66C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8138" y="3917951"/>
                <a:ext cx="227013" cy="225425"/>
              </a:xfrm>
              <a:custGeom>
                <a:avLst/>
                <a:gdLst>
                  <a:gd name="T0" fmla="*/ 142 w 143"/>
                  <a:gd name="T1" fmla="*/ 64 h 142"/>
                  <a:gd name="T2" fmla="*/ 140 w 143"/>
                  <a:gd name="T3" fmla="*/ 50 h 142"/>
                  <a:gd name="T4" fmla="*/ 134 w 143"/>
                  <a:gd name="T5" fmla="*/ 37 h 142"/>
                  <a:gd name="T6" fmla="*/ 127 w 143"/>
                  <a:gd name="T7" fmla="*/ 26 h 142"/>
                  <a:gd name="T8" fmla="*/ 116 w 143"/>
                  <a:gd name="T9" fmla="*/ 16 h 142"/>
                  <a:gd name="T10" fmla="*/ 105 w 143"/>
                  <a:gd name="T11" fmla="*/ 8 h 142"/>
                  <a:gd name="T12" fmla="*/ 92 w 143"/>
                  <a:gd name="T13" fmla="*/ 3 h 142"/>
                  <a:gd name="T14" fmla="*/ 82 w 143"/>
                  <a:gd name="T15" fmla="*/ 0 h 142"/>
                  <a:gd name="T16" fmla="*/ 72 w 143"/>
                  <a:gd name="T17" fmla="*/ 0 h 142"/>
                  <a:gd name="T18" fmla="*/ 58 w 143"/>
                  <a:gd name="T19" fmla="*/ 1 h 142"/>
                  <a:gd name="T20" fmla="*/ 44 w 143"/>
                  <a:gd name="T21" fmla="*/ 5 h 142"/>
                  <a:gd name="T22" fmla="*/ 32 w 143"/>
                  <a:gd name="T23" fmla="*/ 11 h 142"/>
                  <a:gd name="T24" fmla="*/ 21 w 143"/>
                  <a:gd name="T25" fmla="*/ 21 h 142"/>
                  <a:gd name="T26" fmla="*/ 12 w 143"/>
                  <a:gd name="T27" fmla="*/ 32 h 142"/>
                  <a:gd name="T28" fmla="*/ 5 w 143"/>
                  <a:gd name="T29" fmla="*/ 44 h 142"/>
                  <a:gd name="T30" fmla="*/ 2 w 143"/>
                  <a:gd name="T31" fmla="*/ 57 h 142"/>
                  <a:gd name="T32" fmla="*/ 0 w 143"/>
                  <a:gd name="T33" fmla="*/ 71 h 142"/>
                  <a:gd name="T34" fmla="*/ 1 w 143"/>
                  <a:gd name="T35" fmla="*/ 81 h 142"/>
                  <a:gd name="T36" fmla="*/ 3 w 143"/>
                  <a:gd name="T37" fmla="*/ 91 h 142"/>
                  <a:gd name="T38" fmla="*/ 8 w 143"/>
                  <a:gd name="T39" fmla="*/ 104 h 142"/>
                  <a:gd name="T40" fmla="*/ 16 w 143"/>
                  <a:gd name="T41" fmla="*/ 116 h 142"/>
                  <a:gd name="T42" fmla="*/ 26 w 143"/>
                  <a:gd name="T43" fmla="*/ 126 h 142"/>
                  <a:gd name="T44" fmla="*/ 38 w 143"/>
                  <a:gd name="T45" fmla="*/ 133 h 142"/>
                  <a:gd name="T46" fmla="*/ 51 w 143"/>
                  <a:gd name="T47" fmla="*/ 139 h 142"/>
                  <a:gd name="T48" fmla="*/ 64 w 143"/>
                  <a:gd name="T49" fmla="*/ 142 h 142"/>
                  <a:gd name="T50" fmla="*/ 79 w 143"/>
                  <a:gd name="T51" fmla="*/ 142 h 142"/>
                  <a:gd name="T52" fmla="*/ 86 w 143"/>
                  <a:gd name="T53" fmla="*/ 141 h 142"/>
                  <a:gd name="T54" fmla="*/ 99 w 143"/>
                  <a:gd name="T55" fmla="*/ 137 h 142"/>
                  <a:gd name="T56" fmla="*/ 111 w 143"/>
                  <a:gd name="T57" fmla="*/ 130 h 142"/>
                  <a:gd name="T58" fmla="*/ 122 w 143"/>
                  <a:gd name="T59" fmla="*/ 121 h 142"/>
                  <a:gd name="T60" fmla="*/ 131 w 143"/>
                  <a:gd name="T61" fmla="*/ 110 h 142"/>
                  <a:gd name="T62" fmla="*/ 138 w 143"/>
                  <a:gd name="T63" fmla="*/ 98 h 142"/>
                  <a:gd name="T64" fmla="*/ 141 w 143"/>
                  <a:gd name="T65" fmla="*/ 85 h 142"/>
                  <a:gd name="T66" fmla="*/ 142 w 143"/>
                  <a:gd name="T67" fmla="*/ 7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3" h="142">
                    <a:moveTo>
                      <a:pt x="143" y="71"/>
                    </a:moveTo>
                    <a:lnTo>
                      <a:pt x="142" y="64"/>
                    </a:lnTo>
                    <a:lnTo>
                      <a:pt x="141" y="57"/>
                    </a:lnTo>
                    <a:lnTo>
                      <a:pt x="140" y="50"/>
                    </a:lnTo>
                    <a:lnTo>
                      <a:pt x="138" y="44"/>
                    </a:lnTo>
                    <a:lnTo>
                      <a:pt x="134" y="37"/>
                    </a:lnTo>
                    <a:lnTo>
                      <a:pt x="131" y="32"/>
                    </a:lnTo>
                    <a:lnTo>
                      <a:pt x="127" y="26"/>
                    </a:lnTo>
                    <a:lnTo>
                      <a:pt x="122" y="21"/>
                    </a:lnTo>
                    <a:lnTo>
                      <a:pt x="116" y="16"/>
                    </a:lnTo>
                    <a:lnTo>
                      <a:pt x="111" y="11"/>
                    </a:lnTo>
                    <a:lnTo>
                      <a:pt x="105" y="8"/>
                    </a:lnTo>
                    <a:lnTo>
                      <a:pt x="99" y="5"/>
                    </a:lnTo>
                    <a:lnTo>
                      <a:pt x="92" y="3"/>
                    </a:lnTo>
                    <a:lnTo>
                      <a:pt x="86" y="1"/>
                    </a:lnTo>
                    <a:lnTo>
                      <a:pt x="82" y="0"/>
                    </a:lnTo>
                    <a:lnTo>
                      <a:pt x="79" y="0"/>
                    </a:lnTo>
                    <a:lnTo>
                      <a:pt x="72" y="0"/>
                    </a:lnTo>
                    <a:lnTo>
                      <a:pt x="64" y="0"/>
                    </a:lnTo>
                    <a:lnTo>
                      <a:pt x="58" y="1"/>
                    </a:lnTo>
                    <a:lnTo>
                      <a:pt x="51" y="3"/>
                    </a:lnTo>
                    <a:lnTo>
                      <a:pt x="44" y="5"/>
                    </a:lnTo>
                    <a:lnTo>
                      <a:pt x="38" y="8"/>
                    </a:lnTo>
                    <a:lnTo>
                      <a:pt x="32" y="11"/>
                    </a:lnTo>
                    <a:lnTo>
                      <a:pt x="26" y="16"/>
                    </a:lnTo>
                    <a:lnTo>
                      <a:pt x="21" y="21"/>
                    </a:lnTo>
                    <a:lnTo>
                      <a:pt x="16" y="26"/>
                    </a:lnTo>
                    <a:lnTo>
                      <a:pt x="12" y="32"/>
                    </a:lnTo>
                    <a:lnTo>
                      <a:pt x="8" y="37"/>
                    </a:lnTo>
                    <a:lnTo>
                      <a:pt x="5" y="44"/>
                    </a:lnTo>
                    <a:lnTo>
                      <a:pt x="3" y="50"/>
                    </a:lnTo>
                    <a:lnTo>
                      <a:pt x="2" y="57"/>
                    </a:lnTo>
                    <a:lnTo>
                      <a:pt x="1" y="64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1" y="81"/>
                    </a:lnTo>
                    <a:lnTo>
                      <a:pt x="2" y="85"/>
                    </a:lnTo>
                    <a:lnTo>
                      <a:pt x="3" y="91"/>
                    </a:lnTo>
                    <a:lnTo>
                      <a:pt x="5" y="98"/>
                    </a:lnTo>
                    <a:lnTo>
                      <a:pt x="8" y="104"/>
                    </a:lnTo>
                    <a:lnTo>
                      <a:pt x="12" y="110"/>
                    </a:lnTo>
                    <a:lnTo>
                      <a:pt x="16" y="116"/>
                    </a:lnTo>
                    <a:lnTo>
                      <a:pt x="21" y="121"/>
                    </a:lnTo>
                    <a:lnTo>
                      <a:pt x="26" y="126"/>
                    </a:lnTo>
                    <a:lnTo>
                      <a:pt x="32" y="130"/>
                    </a:lnTo>
                    <a:lnTo>
                      <a:pt x="38" y="133"/>
                    </a:lnTo>
                    <a:lnTo>
                      <a:pt x="44" y="137"/>
                    </a:lnTo>
                    <a:lnTo>
                      <a:pt x="51" y="139"/>
                    </a:lnTo>
                    <a:lnTo>
                      <a:pt x="58" y="141"/>
                    </a:lnTo>
                    <a:lnTo>
                      <a:pt x="64" y="142"/>
                    </a:lnTo>
                    <a:lnTo>
                      <a:pt x="72" y="142"/>
                    </a:lnTo>
                    <a:lnTo>
                      <a:pt x="79" y="142"/>
                    </a:lnTo>
                    <a:lnTo>
                      <a:pt x="82" y="141"/>
                    </a:lnTo>
                    <a:lnTo>
                      <a:pt x="86" y="141"/>
                    </a:lnTo>
                    <a:lnTo>
                      <a:pt x="92" y="139"/>
                    </a:lnTo>
                    <a:lnTo>
                      <a:pt x="99" y="137"/>
                    </a:lnTo>
                    <a:lnTo>
                      <a:pt x="105" y="133"/>
                    </a:lnTo>
                    <a:lnTo>
                      <a:pt x="111" y="130"/>
                    </a:lnTo>
                    <a:lnTo>
                      <a:pt x="116" y="126"/>
                    </a:lnTo>
                    <a:lnTo>
                      <a:pt x="122" y="121"/>
                    </a:lnTo>
                    <a:lnTo>
                      <a:pt x="127" y="116"/>
                    </a:lnTo>
                    <a:lnTo>
                      <a:pt x="131" y="110"/>
                    </a:lnTo>
                    <a:lnTo>
                      <a:pt x="134" y="104"/>
                    </a:lnTo>
                    <a:lnTo>
                      <a:pt x="138" y="98"/>
                    </a:lnTo>
                    <a:lnTo>
                      <a:pt x="140" y="91"/>
                    </a:lnTo>
                    <a:lnTo>
                      <a:pt x="141" y="85"/>
                    </a:lnTo>
                    <a:lnTo>
                      <a:pt x="142" y="81"/>
                    </a:lnTo>
                    <a:lnTo>
                      <a:pt x="142" y="78"/>
                    </a:lnTo>
                    <a:lnTo>
                      <a:pt x="143" y="71"/>
                    </a:lnTo>
                  </a:path>
                </a:pathLst>
              </a:custGeom>
              <a:noFill/>
              <a:ln w="42863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90" name="Freeform 80">
                <a:extLst>
                  <a:ext uri="{FF2B5EF4-FFF2-40B4-BE49-F238E27FC236}">
                    <a16:creationId xmlns:a16="http://schemas.microsoft.com/office/drawing/2014/main" id="{B7E98FA7-7895-4BBF-9A8B-FA58511C1B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8138" y="4017963"/>
                <a:ext cx="227013" cy="227013"/>
              </a:xfrm>
              <a:custGeom>
                <a:avLst/>
                <a:gdLst>
                  <a:gd name="T0" fmla="*/ 142 w 143"/>
                  <a:gd name="T1" fmla="*/ 64 h 143"/>
                  <a:gd name="T2" fmla="*/ 140 w 143"/>
                  <a:gd name="T3" fmla="*/ 51 h 143"/>
                  <a:gd name="T4" fmla="*/ 134 w 143"/>
                  <a:gd name="T5" fmla="*/ 38 h 143"/>
                  <a:gd name="T6" fmla="*/ 127 w 143"/>
                  <a:gd name="T7" fmla="*/ 26 h 143"/>
                  <a:gd name="T8" fmla="*/ 116 w 143"/>
                  <a:gd name="T9" fmla="*/ 16 h 143"/>
                  <a:gd name="T10" fmla="*/ 105 w 143"/>
                  <a:gd name="T11" fmla="*/ 8 h 143"/>
                  <a:gd name="T12" fmla="*/ 92 w 143"/>
                  <a:gd name="T13" fmla="*/ 3 h 143"/>
                  <a:gd name="T14" fmla="*/ 82 w 143"/>
                  <a:gd name="T15" fmla="*/ 1 h 143"/>
                  <a:gd name="T16" fmla="*/ 72 w 143"/>
                  <a:gd name="T17" fmla="*/ 0 h 143"/>
                  <a:gd name="T18" fmla="*/ 58 w 143"/>
                  <a:gd name="T19" fmla="*/ 2 h 143"/>
                  <a:gd name="T20" fmla="*/ 44 w 143"/>
                  <a:gd name="T21" fmla="*/ 5 h 143"/>
                  <a:gd name="T22" fmla="*/ 32 w 143"/>
                  <a:gd name="T23" fmla="*/ 12 h 143"/>
                  <a:gd name="T24" fmla="*/ 21 w 143"/>
                  <a:gd name="T25" fmla="*/ 21 h 143"/>
                  <a:gd name="T26" fmla="*/ 12 w 143"/>
                  <a:gd name="T27" fmla="*/ 32 h 143"/>
                  <a:gd name="T28" fmla="*/ 5 w 143"/>
                  <a:gd name="T29" fmla="*/ 44 h 143"/>
                  <a:gd name="T30" fmla="*/ 2 w 143"/>
                  <a:gd name="T31" fmla="*/ 57 h 143"/>
                  <a:gd name="T32" fmla="*/ 0 w 143"/>
                  <a:gd name="T33" fmla="*/ 71 h 143"/>
                  <a:gd name="T34" fmla="*/ 1 w 143"/>
                  <a:gd name="T35" fmla="*/ 82 h 143"/>
                  <a:gd name="T36" fmla="*/ 3 w 143"/>
                  <a:gd name="T37" fmla="*/ 92 h 143"/>
                  <a:gd name="T38" fmla="*/ 8 w 143"/>
                  <a:gd name="T39" fmla="*/ 105 h 143"/>
                  <a:gd name="T40" fmla="*/ 16 w 143"/>
                  <a:gd name="T41" fmla="*/ 116 h 143"/>
                  <a:gd name="T42" fmla="*/ 26 w 143"/>
                  <a:gd name="T43" fmla="*/ 126 h 143"/>
                  <a:gd name="T44" fmla="*/ 38 w 143"/>
                  <a:gd name="T45" fmla="*/ 134 h 143"/>
                  <a:gd name="T46" fmla="*/ 51 w 143"/>
                  <a:gd name="T47" fmla="*/ 139 h 143"/>
                  <a:gd name="T48" fmla="*/ 64 w 143"/>
                  <a:gd name="T49" fmla="*/ 142 h 143"/>
                  <a:gd name="T50" fmla="*/ 79 w 143"/>
                  <a:gd name="T51" fmla="*/ 142 h 143"/>
                  <a:gd name="T52" fmla="*/ 86 w 143"/>
                  <a:gd name="T53" fmla="*/ 141 h 143"/>
                  <a:gd name="T54" fmla="*/ 99 w 143"/>
                  <a:gd name="T55" fmla="*/ 137 h 143"/>
                  <a:gd name="T56" fmla="*/ 111 w 143"/>
                  <a:gd name="T57" fmla="*/ 130 h 143"/>
                  <a:gd name="T58" fmla="*/ 122 w 143"/>
                  <a:gd name="T59" fmla="*/ 122 h 143"/>
                  <a:gd name="T60" fmla="*/ 131 w 143"/>
                  <a:gd name="T61" fmla="*/ 111 h 143"/>
                  <a:gd name="T62" fmla="*/ 138 w 143"/>
                  <a:gd name="T63" fmla="*/ 98 h 143"/>
                  <a:gd name="T64" fmla="*/ 141 w 143"/>
                  <a:gd name="T65" fmla="*/ 85 h 143"/>
                  <a:gd name="T66" fmla="*/ 142 w 143"/>
                  <a:gd name="T67" fmla="*/ 79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3" h="143">
                    <a:moveTo>
                      <a:pt x="143" y="71"/>
                    </a:moveTo>
                    <a:lnTo>
                      <a:pt x="142" y="64"/>
                    </a:lnTo>
                    <a:lnTo>
                      <a:pt x="141" y="57"/>
                    </a:lnTo>
                    <a:lnTo>
                      <a:pt x="140" y="51"/>
                    </a:lnTo>
                    <a:lnTo>
                      <a:pt x="138" y="44"/>
                    </a:lnTo>
                    <a:lnTo>
                      <a:pt x="134" y="38"/>
                    </a:lnTo>
                    <a:lnTo>
                      <a:pt x="131" y="32"/>
                    </a:lnTo>
                    <a:lnTo>
                      <a:pt x="127" y="26"/>
                    </a:lnTo>
                    <a:lnTo>
                      <a:pt x="122" y="21"/>
                    </a:lnTo>
                    <a:lnTo>
                      <a:pt x="116" y="16"/>
                    </a:lnTo>
                    <a:lnTo>
                      <a:pt x="111" y="12"/>
                    </a:lnTo>
                    <a:lnTo>
                      <a:pt x="105" y="8"/>
                    </a:lnTo>
                    <a:lnTo>
                      <a:pt x="99" y="5"/>
                    </a:lnTo>
                    <a:lnTo>
                      <a:pt x="92" y="3"/>
                    </a:lnTo>
                    <a:lnTo>
                      <a:pt x="86" y="2"/>
                    </a:lnTo>
                    <a:lnTo>
                      <a:pt x="82" y="1"/>
                    </a:lnTo>
                    <a:lnTo>
                      <a:pt x="79" y="1"/>
                    </a:lnTo>
                    <a:lnTo>
                      <a:pt x="72" y="0"/>
                    </a:lnTo>
                    <a:lnTo>
                      <a:pt x="64" y="1"/>
                    </a:lnTo>
                    <a:lnTo>
                      <a:pt x="58" y="2"/>
                    </a:lnTo>
                    <a:lnTo>
                      <a:pt x="51" y="3"/>
                    </a:lnTo>
                    <a:lnTo>
                      <a:pt x="44" y="5"/>
                    </a:lnTo>
                    <a:lnTo>
                      <a:pt x="38" y="8"/>
                    </a:lnTo>
                    <a:lnTo>
                      <a:pt x="32" y="12"/>
                    </a:lnTo>
                    <a:lnTo>
                      <a:pt x="26" y="16"/>
                    </a:lnTo>
                    <a:lnTo>
                      <a:pt x="21" y="21"/>
                    </a:lnTo>
                    <a:lnTo>
                      <a:pt x="16" y="26"/>
                    </a:lnTo>
                    <a:lnTo>
                      <a:pt x="12" y="32"/>
                    </a:lnTo>
                    <a:lnTo>
                      <a:pt x="8" y="38"/>
                    </a:lnTo>
                    <a:lnTo>
                      <a:pt x="5" y="44"/>
                    </a:lnTo>
                    <a:lnTo>
                      <a:pt x="3" y="51"/>
                    </a:lnTo>
                    <a:lnTo>
                      <a:pt x="2" y="57"/>
                    </a:lnTo>
                    <a:lnTo>
                      <a:pt x="1" y="64"/>
                    </a:lnTo>
                    <a:lnTo>
                      <a:pt x="0" y="71"/>
                    </a:lnTo>
                    <a:lnTo>
                      <a:pt x="1" y="79"/>
                    </a:lnTo>
                    <a:lnTo>
                      <a:pt x="1" y="82"/>
                    </a:lnTo>
                    <a:lnTo>
                      <a:pt x="2" y="85"/>
                    </a:lnTo>
                    <a:lnTo>
                      <a:pt x="3" y="92"/>
                    </a:lnTo>
                    <a:lnTo>
                      <a:pt x="5" y="98"/>
                    </a:lnTo>
                    <a:lnTo>
                      <a:pt x="8" y="105"/>
                    </a:lnTo>
                    <a:lnTo>
                      <a:pt x="12" y="111"/>
                    </a:lnTo>
                    <a:lnTo>
                      <a:pt x="16" y="116"/>
                    </a:lnTo>
                    <a:lnTo>
                      <a:pt x="21" y="122"/>
                    </a:lnTo>
                    <a:lnTo>
                      <a:pt x="26" y="126"/>
                    </a:lnTo>
                    <a:lnTo>
                      <a:pt x="32" y="130"/>
                    </a:lnTo>
                    <a:lnTo>
                      <a:pt x="38" y="134"/>
                    </a:lnTo>
                    <a:lnTo>
                      <a:pt x="44" y="137"/>
                    </a:lnTo>
                    <a:lnTo>
                      <a:pt x="51" y="139"/>
                    </a:lnTo>
                    <a:lnTo>
                      <a:pt x="58" y="141"/>
                    </a:lnTo>
                    <a:lnTo>
                      <a:pt x="64" y="142"/>
                    </a:lnTo>
                    <a:lnTo>
                      <a:pt x="72" y="143"/>
                    </a:lnTo>
                    <a:lnTo>
                      <a:pt x="79" y="142"/>
                    </a:lnTo>
                    <a:lnTo>
                      <a:pt x="82" y="142"/>
                    </a:lnTo>
                    <a:lnTo>
                      <a:pt x="86" y="141"/>
                    </a:lnTo>
                    <a:lnTo>
                      <a:pt x="92" y="139"/>
                    </a:lnTo>
                    <a:lnTo>
                      <a:pt x="99" y="137"/>
                    </a:lnTo>
                    <a:lnTo>
                      <a:pt x="105" y="134"/>
                    </a:lnTo>
                    <a:lnTo>
                      <a:pt x="111" y="130"/>
                    </a:lnTo>
                    <a:lnTo>
                      <a:pt x="116" y="126"/>
                    </a:lnTo>
                    <a:lnTo>
                      <a:pt x="122" y="122"/>
                    </a:lnTo>
                    <a:lnTo>
                      <a:pt x="127" y="116"/>
                    </a:lnTo>
                    <a:lnTo>
                      <a:pt x="131" y="111"/>
                    </a:lnTo>
                    <a:lnTo>
                      <a:pt x="134" y="105"/>
                    </a:lnTo>
                    <a:lnTo>
                      <a:pt x="138" y="98"/>
                    </a:lnTo>
                    <a:lnTo>
                      <a:pt x="140" y="92"/>
                    </a:lnTo>
                    <a:lnTo>
                      <a:pt x="141" y="85"/>
                    </a:lnTo>
                    <a:lnTo>
                      <a:pt x="142" y="82"/>
                    </a:lnTo>
                    <a:lnTo>
                      <a:pt x="142" y="79"/>
                    </a:lnTo>
                    <a:lnTo>
                      <a:pt x="143" y="71"/>
                    </a:lnTo>
                  </a:path>
                </a:pathLst>
              </a:custGeom>
              <a:noFill/>
              <a:ln w="42863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91" name="Freeform 81">
                <a:extLst>
                  <a:ext uri="{FF2B5EF4-FFF2-40B4-BE49-F238E27FC236}">
                    <a16:creationId xmlns:a16="http://schemas.microsoft.com/office/drawing/2014/main" id="{107F20F9-106D-4FFE-9A25-24F572E1C2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3413" y="4041776"/>
                <a:ext cx="225425" cy="225425"/>
              </a:xfrm>
              <a:custGeom>
                <a:avLst/>
                <a:gdLst>
                  <a:gd name="T0" fmla="*/ 142 w 142"/>
                  <a:gd name="T1" fmla="*/ 64 h 142"/>
                  <a:gd name="T2" fmla="*/ 139 w 142"/>
                  <a:gd name="T3" fmla="*/ 50 h 142"/>
                  <a:gd name="T4" fmla="*/ 134 w 142"/>
                  <a:gd name="T5" fmla="*/ 38 h 142"/>
                  <a:gd name="T6" fmla="*/ 126 w 142"/>
                  <a:gd name="T7" fmla="*/ 26 h 142"/>
                  <a:gd name="T8" fmla="*/ 116 w 142"/>
                  <a:gd name="T9" fmla="*/ 16 h 142"/>
                  <a:gd name="T10" fmla="*/ 104 w 142"/>
                  <a:gd name="T11" fmla="*/ 8 h 142"/>
                  <a:gd name="T12" fmla="*/ 92 w 142"/>
                  <a:gd name="T13" fmla="*/ 3 h 142"/>
                  <a:gd name="T14" fmla="*/ 81 w 142"/>
                  <a:gd name="T15" fmla="*/ 1 h 142"/>
                  <a:gd name="T16" fmla="*/ 71 w 142"/>
                  <a:gd name="T17" fmla="*/ 0 h 142"/>
                  <a:gd name="T18" fmla="*/ 57 w 142"/>
                  <a:gd name="T19" fmla="*/ 1 h 142"/>
                  <a:gd name="T20" fmla="*/ 44 w 142"/>
                  <a:gd name="T21" fmla="*/ 5 h 142"/>
                  <a:gd name="T22" fmla="*/ 32 w 142"/>
                  <a:gd name="T23" fmla="*/ 12 h 142"/>
                  <a:gd name="T24" fmla="*/ 21 w 142"/>
                  <a:gd name="T25" fmla="*/ 21 h 142"/>
                  <a:gd name="T26" fmla="*/ 11 w 142"/>
                  <a:gd name="T27" fmla="*/ 32 h 142"/>
                  <a:gd name="T28" fmla="*/ 5 w 142"/>
                  <a:gd name="T29" fmla="*/ 44 h 142"/>
                  <a:gd name="T30" fmla="*/ 1 w 142"/>
                  <a:gd name="T31" fmla="*/ 57 h 142"/>
                  <a:gd name="T32" fmla="*/ 0 w 142"/>
                  <a:gd name="T33" fmla="*/ 71 h 142"/>
                  <a:gd name="T34" fmla="*/ 0 w 142"/>
                  <a:gd name="T35" fmla="*/ 81 h 142"/>
                  <a:gd name="T36" fmla="*/ 3 w 142"/>
                  <a:gd name="T37" fmla="*/ 92 h 142"/>
                  <a:gd name="T38" fmla="*/ 8 w 142"/>
                  <a:gd name="T39" fmla="*/ 104 h 142"/>
                  <a:gd name="T40" fmla="*/ 16 w 142"/>
                  <a:gd name="T41" fmla="*/ 116 h 142"/>
                  <a:gd name="T42" fmla="*/ 26 w 142"/>
                  <a:gd name="T43" fmla="*/ 126 h 142"/>
                  <a:gd name="T44" fmla="*/ 37 w 142"/>
                  <a:gd name="T45" fmla="*/ 134 h 142"/>
                  <a:gd name="T46" fmla="*/ 50 w 142"/>
                  <a:gd name="T47" fmla="*/ 139 h 142"/>
                  <a:gd name="T48" fmla="*/ 64 w 142"/>
                  <a:gd name="T49" fmla="*/ 142 h 142"/>
                  <a:gd name="T50" fmla="*/ 78 w 142"/>
                  <a:gd name="T51" fmla="*/ 142 h 142"/>
                  <a:gd name="T52" fmla="*/ 85 w 142"/>
                  <a:gd name="T53" fmla="*/ 141 h 142"/>
                  <a:gd name="T54" fmla="*/ 98 w 142"/>
                  <a:gd name="T55" fmla="*/ 137 h 142"/>
                  <a:gd name="T56" fmla="*/ 110 w 142"/>
                  <a:gd name="T57" fmla="*/ 130 h 142"/>
                  <a:gd name="T58" fmla="*/ 121 w 142"/>
                  <a:gd name="T59" fmla="*/ 121 h 142"/>
                  <a:gd name="T60" fmla="*/ 130 w 142"/>
                  <a:gd name="T61" fmla="*/ 110 h 142"/>
                  <a:gd name="T62" fmla="*/ 137 w 142"/>
                  <a:gd name="T63" fmla="*/ 98 h 142"/>
                  <a:gd name="T64" fmla="*/ 141 w 142"/>
                  <a:gd name="T65" fmla="*/ 85 h 142"/>
                  <a:gd name="T66" fmla="*/ 142 w 142"/>
                  <a:gd name="T67" fmla="*/ 7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2" h="142">
                    <a:moveTo>
                      <a:pt x="142" y="71"/>
                    </a:moveTo>
                    <a:lnTo>
                      <a:pt x="142" y="64"/>
                    </a:lnTo>
                    <a:lnTo>
                      <a:pt x="141" y="57"/>
                    </a:lnTo>
                    <a:lnTo>
                      <a:pt x="139" y="50"/>
                    </a:lnTo>
                    <a:lnTo>
                      <a:pt x="137" y="44"/>
                    </a:lnTo>
                    <a:lnTo>
                      <a:pt x="134" y="38"/>
                    </a:lnTo>
                    <a:lnTo>
                      <a:pt x="130" y="32"/>
                    </a:lnTo>
                    <a:lnTo>
                      <a:pt x="126" y="26"/>
                    </a:lnTo>
                    <a:lnTo>
                      <a:pt x="121" y="21"/>
                    </a:lnTo>
                    <a:lnTo>
                      <a:pt x="116" y="16"/>
                    </a:lnTo>
                    <a:lnTo>
                      <a:pt x="110" y="12"/>
                    </a:lnTo>
                    <a:lnTo>
                      <a:pt x="104" y="8"/>
                    </a:lnTo>
                    <a:lnTo>
                      <a:pt x="98" y="5"/>
                    </a:lnTo>
                    <a:lnTo>
                      <a:pt x="92" y="3"/>
                    </a:lnTo>
                    <a:lnTo>
                      <a:pt x="85" y="1"/>
                    </a:lnTo>
                    <a:lnTo>
                      <a:pt x="81" y="1"/>
                    </a:lnTo>
                    <a:lnTo>
                      <a:pt x="78" y="0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1"/>
                    </a:lnTo>
                    <a:lnTo>
                      <a:pt x="50" y="3"/>
                    </a:lnTo>
                    <a:lnTo>
                      <a:pt x="44" y="5"/>
                    </a:lnTo>
                    <a:lnTo>
                      <a:pt x="37" y="8"/>
                    </a:lnTo>
                    <a:lnTo>
                      <a:pt x="32" y="12"/>
                    </a:lnTo>
                    <a:lnTo>
                      <a:pt x="26" y="16"/>
                    </a:lnTo>
                    <a:lnTo>
                      <a:pt x="21" y="21"/>
                    </a:lnTo>
                    <a:lnTo>
                      <a:pt x="16" y="26"/>
                    </a:lnTo>
                    <a:lnTo>
                      <a:pt x="11" y="32"/>
                    </a:lnTo>
                    <a:lnTo>
                      <a:pt x="8" y="38"/>
                    </a:lnTo>
                    <a:lnTo>
                      <a:pt x="5" y="44"/>
                    </a:lnTo>
                    <a:lnTo>
                      <a:pt x="3" y="50"/>
                    </a:lnTo>
                    <a:lnTo>
                      <a:pt x="1" y="57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0" y="81"/>
                    </a:lnTo>
                    <a:lnTo>
                      <a:pt x="1" y="85"/>
                    </a:lnTo>
                    <a:lnTo>
                      <a:pt x="3" y="92"/>
                    </a:lnTo>
                    <a:lnTo>
                      <a:pt x="5" y="98"/>
                    </a:lnTo>
                    <a:lnTo>
                      <a:pt x="8" y="104"/>
                    </a:lnTo>
                    <a:lnTo>
                      <a:pt x="11" y="110"/>
                    </a:lnTo>
                    <a:lnTo>
                      <a:pt x="16" y="116"/>
                    </a:lnTo>
                    <a:lnTo>
                      <a:pt x="21" y="121"/>
                    </a:lnTo>
                    <a:lnTo>
                      <a:pt x="26" y="126"/>
                    </a:lnTo>
                    <a:lnTo>
                      <a:pt x="32" y="130"/>
                    </a:lnTo>
                    <a:lnTo>
                      <a:pt x="37" y="134"/>
                    </a:lnTo>
                    <a:lnTo>
                      <a:pt x="44" y="137"/>
                    </a:lnTo>
                    <a:lnTo>
                      <a:pt x="50" y="139"/>
                    </a:lnTo>
                    <a:lnTo>
                      <a:pt x="57" y="141"/>
                    </a:lnTo>
                    <a:lnTo>
                      <a:pt x="64" y="142"/>
                    </a:lnTo>
                    <a:lnTo>
                      <a:pt x="71" y="142"/>
                    </a:lnTo>
                    <a:lnTo>
                      <a:pt x="78" y="142"/>
                    </a:lnTo>
                    <a:lnTo>
                      <a:pt x="81" y="141"/>
                    </a:lnTo>
                    <a:lnTo>
                      <a:pt x="85" y="141"/>
                    </a:lnTo>
                    <a:lnTo>
                      <a:pt x="92" y="139"/>
                    </a:lnTo>
                    <a:lnTo>
                      <a:pt x="98" y="137"/>
                    </a:lnTo>
                    <a:lnTo>
                      <a:pt x="104" y="134"/>
                    </a:lnTo>
                    <a:lnTo>
                      <a:pt x="110" y="130"/>
                    </a:lnTo>
                    <a:lnTo>
                      <a:pt x="116" y="126"/>
                    </a:lnTo>
                    <a:lnTo>
                      <a:pt x="121" y="121"/>
                    </a:lnTo>
                    <a:lnTo>
                      <a:pt x="126" y="116"/>
                    </a:lnTo>
                    <a:lnTo>
                      <a:pt x="130" y="110"/>
                    </a:lnTo>
                    <a:lnTo>
                      <a:pt x="134" y="104"/>
                    </a:lnTo>
                    <a:lnTo>
                      <a:pt x="137" y="98"/>
                    </a:lnTo>
                    <a:lnTo>
                      <a:pt x="139" y="92"/>
                    </a:lnTo>
                    <a:lnTo>
                      <a:pt x="141" y="85"/>
                    </a:lnTo>
                    <a:lnTo>
                      <a:pt x="141" y="81"/>
                    </a:lnTo>
                    <a:lnTo>
                      <a:pt x="142" y="78"/>
                    </a:lnTo>
                    <a:lnTo>
                      <a:pt x="142" y="71"/>
                    </a:lnTo>
                  </a:path>
                </a:pathLst>
              </a:custGeom>
              <a:noFill/>
              <a:ln w="42863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92" name="Freeform 82">
                <a:extLst>
                  <a:ext uri="{FF2B5EF4-FFF2-40B4-BE49-F238E27FC236}">
                    <a16:creationId xmlns:a16="http://schemas.microsoft.com/office/drawing/2014/main" id="{90D6CD9C-A95C-46D8-94AB-A0B2A12602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8401" y="4408488"/>
                <a:ext cx="225425" cy="225425"/>
              </a:xfrm>
              <a:custGeom>
                <a:avLst/>
                <a:gdLst>
                  <a:gd name="T0" fmla="*/ 142 w 142"/>
                  <a:gd name="T1" fmla="*/ 64 h 142"/>
                  <a:gd name="T2" fmla="*/ 139 w 142"/>
                  <a:gd name="T3" fmla="*/ 50 h 142"/>
                  <a:gd name="T4" fmla="*/ 134 w 142"/>
                  <a:gd name="T5" fmla="*/ 38 h 142"/>
                  <a:gd name="T6" fmla="*/ 126 w 142"/>
                  <a:gd name="T7" fmla="*/ 26 h 142"/>
                  <a:gd name="T8" fmla="*/ 116 w 142"/>
                  <a:gd name="T9" fmla="*/ 16 h 142"/>
                  <a:gd name="T10" fmla="*/ 104 w 142"/>
                  <a:gd name="T11" fmla="*/ 8 h 142"/>
                  <a:gd name="T12" fmla="*/ 91 w 142"/>
                  <a:gd name="T13" fmla="*/ 3 h 142"/>
                  <a:gd name="T14" fmla="*/ 81 w 142"/>
                  <a:gd name="T15" fmla="*/ 0 h 142"/>
                  <a:gd name="T16" fmla="*/ 71 w 142"/>
                  <a:gd name="T17" fmla="*/ 0 h 142"/>
                  <a:gd name="T18" fmla="*/ 57 w 142"/>
                  <a:gd name="T19" fmla="*/ 1 h 142"/>
                  <a:gd name="T20" fmla="*/ 44 w 142"/>
                  <a:gd name="T21" fmla="*/ 5 h 142"/>
                  <a:gd name="T22" fmla="*/ 31 w 142"/>
                  <a:gd name="T23" fmla="*/ 12 h 142"/>
                  <a:gd name="T24" fmla="*/ 21 w 142"/>
                  <a:gd name="T25" fmla="*/ 21 h 142"/>
                  <a:gd name="T26" fmla="*/ 11 w 142"/>
                  <a:gd name="T27" fmla="*/ 32 h 142"/>
                  <a:gd name="T28" fmla="*/ 5 w 142"/>
                  <a:gd name="T29" fmla="*/ 44 h 142"/>
                  <a:gd name="T30" fmla="*/ 1 w 142"/>
                  <a:gd name="T31" fmla="*/ 57 h 142"/>
                  <a:gd name="T32" fmla="*/ 0 w 142"/>
                  <a:gd name="T33" fmla="*/ 71 h 142"/>
                  <a:gd name="T34" fmla="*/ 0 w 142"/>
                  <a:gd name="T35" fmla="*/ 81 h 142"/>
                  <a:gd name="T36" fmla="*/ 2 w 142"/>
                  <a:gd name="T37" fmla="*/ 91 h 142"/>
                  <a:gd name="T38" fmla="*/ 7 w 142"/>
                  <a:gd name="T39" fmla="*/ 104 h 142"/>
                  <a:gd name="T40" fmla="*/ 16 w 142"/>
                  <a:gd name="T41" fmla="*/ 116 h 142"/>
                  <a:gd name="T42" fmla="*/ 26 w 142"/>
                  <a:gd name="T43" fmla="*/ 126 h 142"/>
                  <a:gd name="T44" fmla="*/ 37 w 142"/>
                  <a:gd name="T45" fmla="*/ 134 h 142"/>
                  <a:gd name="T46" fmla="*/ 50 w 142"/>
                  <a:gd name="T47" fmla="*/ 139 h 142"/>
                  <a:gd name="T48" fmla="*/ 64 w 142"/>
                  <a:gd name="T49" fmla="*/ 142 h 142"/>
                  <a:gd name="T50" fmla="*/ 78 w 142"/>
                  <a:gd name="T51" fmla="*/ 142 h 142"/>
                  <a:gd name="T52" fmla="*/ 85 w 142"/>
                  <a:gd name="T53" fmla="*/ 141 h 142"/>
                  <a:gd name="T54" fmla="*/ 98 w 142"/>
                  <a:gd name="T55" fmla="*/ 137 h 142"/>
                  <a:gd name="T56" fmla="*/ 110 w 142"/>
                  <a:gd name="T57" fmla="*/ 130 h 142"/>
                  <a:gd name="T58" fmla="*/ 121 w 142"/>
                  <a:gd name="T59" fmla="*/ 121 h 142"/>
                  <a:gd name="T60" fmla="*/ 130 w 142"/>
                  <a:gd name="T61" fmla="*/ 110 h 142"/>
                  <a:gd name="T62" fmla="*/ 137 w 142"/>
                  <a:gd name="T63" fmla="*/ 98 h 142"/>
                  <a:gd name="T64" fmla="*/ 141 w 142"/>
                  <a:gd name="T65" fmla="*/ 85 h 142"/>
                  <a:gd name="T66" fmla="*/ 142 w 142"/>
                  <a:gd name="T67" fmla="*/ 7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2" h="142">
                    <a:moveTo>
                      <a:pt x="142" y="71"/>
                    </a:moveTo>
                    <a:lnTo>
                      <a:pt x="142" y="64"/>
                    </a:lnTo>
                    <a:lnTo>
                      <a:pt x="141" y="57"/>
                    </a:lnTo>
                    <a:lnTo>
                      <a:pt x="139" y="50"/>
                    </a:lnTo>
                    <a:lnTo>
                      <a:pt x="137" y="44"/>
                    </a:lnTo>
                    <a:lnTo>
                      <a:pt x="134" y="38"/>
                    </a:lnTo>
                    <a:lnTo>
                      <a:pt x="130" y="32"/>
                    </a:lnTo>
                    <a:lnTo>
                      <a:pt x="126" y="26"/>
                    </a:lnTo>
                    <a:lnTo>
                      <a:pt x="121" y="21"/>
                    </a:lnTo>
                    <a:lnTo>
                      <a:pt x="116" y="16"/>
                    </a:lnTo>
                    <a:lnTo>
                      <a:pt x="110" y="12"/>
                    </a:lnTo>
                    <a:lnTo>
                      <a:pt x="104" y="8"/>
                    </a:lnTo>
                    <a:lnTo>
                      <a:pt x="98" y="5"/>
                    </a:lnTo>
                    <a:lnTo>
                      <a:pt x="91" y="3"/>
                    </a:lnTo>
                    <a:lnTo>
                      <a:pt x="85" y="1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1"/>
                    </a:lnTo>
                    <a:lnTo>
                      <a:pt x="50" y="3"/>
                    </a:lnTo>
                    <a:lnTo>
                      <a:pt x="44" y="5"/>
                    </a:lnTo>
                    <a:lnTo>
                      <a:pt x="37" y="8"/>
                    </a:lnTo>
                    <a:lnTo>
                      <a:pt x="31" y="12"/>
                    </a:lnTo>
                    <a:lnTo>
                      <a:pt x="26" y="16"/>
                    </a:lnTo>
                    <a:lnTo>
                      <a:pt x="21" y="21"/>
                    </a:lnTo>
                    <a:lnTo>
                      <a:pt x="16" y="26"/>
                    </a:lnTo>
                    <a:lnTo>
                      <a:pt x="11" y="32"/>
                    </a:lnTo>
                    <a:lnTo>
                      <a:pt x="7" y="38"/>
                    </a:lnTo>
                    <a:lnTo>
                      <a:pt x="5" y="44"/>
                    </a:lnTo>
                    <a:lnTo>
                      <a:pt x="2" y="50"/>
                    </a:lnTo>
                    <a:lnTo>
                      <a:pt x="1" y="57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0" y="81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5" y="98"/>
                    </a:lnTo>
                    <a:lnTo>
                      <a:pt x="7" y="104"/>
                    </a:lnTo>
                    <a:lnTo>
                      <a:pt x="11" y="110"/>
                    </a:lnTo>
                    <a:lnTo>
                      <a:pt x="16" y="116"/>
                    </a:lnTo>
                    <a:lnTo>
                      <a:pt x="21" y="121"/>
                    </a:lnTo>
                    <a:lnTo>
                      <a:pt x="26" y="126"/>
                    </a:lnTo>
                    <a:lnTo>
                      <a:pt x="31" y="130"/>
                    </a:lnTo>
                    <a:lnTo>
                      <a:pt x="37" y="134"/>
                    </a:lnTo>
                    <a:lnTo>
                      <a:pt x="44" y="137"/>
                    </a:lnTo>
                    <a:lnTo>
                      <a:pt x="50" y="139"/>
                    </a:lnTo>
                    <a:lnTo>
                      <a:pt x="57" y="141"/>
                    </a:lnTo>
                    <a:lnTo>
                      <a:pt x="64" y="142"/>
                    </a:lnTo>
                    <a:lnTo>
                      <a:pt x="71" y="142"/>
                    </a:lnTo>
                    <a:lnTo>
                      <a:pt x="78" y="142"/>
                    </a:lnTo>
                    <a:lnTo>
                      <a:pt x="81" y="141"/>
                    </a:lnTo>
                    <a:lnTo>
                      <a:pt x="85" y="141"/>
                    </a:lnTo>
                    <a:lnTo>
                      <a:pt x="91" y="139"/>
                    </a:lnTo>
                    <a:lnTo>
                      <a:pt x="98" y="137"/>
                    </a:lnTo>
                    <a:lnTo>
                      <a:pt x="104" y="134"/>
                    </a:lnTo>
                    <a:lnTo>
                      <a:pt x="110" y="130"/>
                    </a:lnTo>
                    <a:lnTo>
                      <a:pt x="116" y="126"/>
                    </a:lnTo>
                    <a:lnTo>
                      <a:pt x="121" y="121"/>
                    </a:lnTo>
                    <a:lnTo>
                      <a:pt x="126" y="116"/>
                    </a:lnTo>
                    <a:lnTo>
                      <a:pt x="130" y="110"/>
                    </a:lnTo>
                    <a:lnTo>
                      <a:pt x="134" y="104"/>
                    </a:lnTo>
                    <a:lnTo>
                      <a:pt x="137" y="98"/>
                    </a:lnTo>
                    <a:lnTo>
                      <a:pt x="139" y="91"/>
                    </a:lnTo>
                    <a:lnTo>
                      <a:pt x="141" y="85"/>
                    </a:lnTo>
                    <a:lnTo>
                      <a:pt x="141" y="81"/>
                    </a:lnTo>
                    <a:lnTo>
                      <a:pt x="142" y="78"/>
                    </a:lnTo>
                    <a:lnTo>
                      <a:pt x="142" y="71"/>
                    </a:lnTo>
                  </a:path>
                </a:pathLst>
              </a:custGeom>
              <a:noFill/>
              <a:ln w="42863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93" name="Freeform 83">
                <a:extLst>
                  <a:ext uri="{FF2B5EF4-FFF2-40B4-BE49-F238E27FC236}">
                    <a16:creationId xmlns:a16="http://schemas.microsoft.com/office/drawing/2014/main" id="{50D4A493-A208-48B7-B16E-3CCFF4F44C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8401" y="4295776"/>
                <a:ext cx="225425" cy="225425"/>
              </a:xfrm>
              <a:custGeom>
                <a:avLst/>
                <a:gdLst>
                  <a:gd name="T0" fmla="*/ 142 w 142"/>
                  <a:gd name="T1" fmla="*/ 63 h 142"/>
                  <a:gd name="T2" fmla="*/ 139 w 142"/>
                  <a:gd name="T3" fmla="*/ 50 h 142"/>
                  <a:gd name="T4" fmla="*/ 134 w 142"/>
                  <a:gd name="T5" fmla="*/ 37 h 142"/>
                  <a:gd name="T6" fmla="*/ 126 w 142"/>
                  <a:gd name="T7" fmla="*/ 26 h 142"/>
                  <a:gd name="T8" fmla="*/ 116 w 142"/>
                  <a:gd name="T9" fmla="*/ 15 h 142"/>
                  <a:gd name="T10" fmla="*/ 104 w 142"/>
                  <a:gd name="T11" fmla="*/ 7 h 142"/>
                  <a:gd name="T12" fmla="*/ 91 w 142"/>
                  <a:gd name="T13" fmla="*/ 2 h 142"/>
                  <a:gd name="T14" fmla="*/ 81 w 142"/>
                  <a:gd name="T15" fmla="*/ 0 h 142"/>
                  <a:gd name="T16" fmla="*/ 71 w 142"/>
                  <a:gd name="T17" fmla="*/ 0 h 142"/>
                  <a:gd name="T18" fmla="*/ 57 w 142"/>
                  <a:gd name="T19" fmla="*/ 1 h 142"/>
                  <a:gd name="T20" fmla="*/ 44 w 142"/>
                  <a:gd name="T21" fmla="*/ 5 h 142"/>
                  <a:gd name="T22" fmla="*/ 31 w 142"/>
                  <a:gd name="T23" fmla="*/ 11 h 142"/>
                  <a:gd name="T24" fmla="*/ 21 w 142"/>
                  <a:gd name="T25" fmla="*/ 21 h 142"/>
                  <a:gd name="T26" fmla="*/ 11 w 142"/>
                  <a:gd name="T27" fmla="*/ 31 h 142"/>
                  <a:gd name="T28" fmla="*/ 5 w 142"/>
                  <a:gd name="T29" fmla="*/ 43 h 142"/>
                  <a:gd name="T30" fmla="*/ 1 w 142"/>
                  <a:gd name="T31" fmla="*/ 57 h 142"/>
                  <a:gd name="T32" fmla="*/ 0 w 142"/>
                  <a:gd name="T33" fmla="*/ 71 h 142"/>
                  <a:gd name="T34" fmla="*/ 0 w 142"/>
                  <a:gd name="T35" fmla="*/ 81 h 142"/>
                  <a:gd name="T36" fmla="*/ 2 w 142"/>
                  <a:gd name="T37" fmla="*/ 91 h 142"/>
                  <a:gd name="T38" fmla="*/ 7 w 142"/>
                  <a:gd name="T39" fmla="*/ 104 h 142"/>
                  <a:gd name="T40" fmla="*/ 16 w 142"/>
                  <a:gd name="T41" fmla="*/ 115 h 142"/>
                  <a:gd name="T42" fmla="*/ 26 w 142"/>
                  <a:gd name="T43" fmla="*/ 125 h 142"/>
                  <a:gd name="T44" fmla="*/ 37 w 142"/>
                  <a:gd name="T45" fmla="*/ 133 h 142"/>
                  <a:gd name="T46" fmla="*/ 50 w 142"/>
                  <a:gd name="T47" fmla="*/ 139 h 142"/>
                  <a:gd name="T48" fmla="*/ 64 w 142"/>
                  <a:gd name="T49" fmla="*/ 141 h 142"/>
                  <a:gd name="T50" fmla="*/ 78 w 142"/>
                  <a:gd name="T51" fmla="*/ 141 h 142"/>
                  <a:gd name="T52" fmla="*/ 85 w 142"/>
                  <a:gd name="T53" fmla="*/ 140 h 142"/>
                  <a:gd name="T54" fmla="*/ 98 w 142"/>
                  <a:gd name="T55" fmla="*/ 136 h 142"/>
                  <a:gd name="T56" fmla="*/ 110 w 142"/>
                  <a:gd name="T57" fmla="*/ 130 h 142"/>
                  <a:gd name="T58" fmla="*/ 121 w 142"/>
                  <a:gd name="T59" fmla="*/ 121 h 142"/>
                  <a:gd name="T60" fmla="*/ 130 w 142"/>
                  <a:gd name="T61" fmla="*/ 110 h 142"/>
                  <a:gd name="T62" fmla="*/ 137 w 142"/>
                  <a:gd name="T63" fmla="*/ 98 h 142"/>
                  <a:gd name="T64" fmla="*/ 141 w 142"/>
                  <a:gd name="T65" fmla="*/ 85 h 142"/>
                  <a:gd name="T66" fmla="*/ 142 w 142"/>
                  <a:gd name="T67" fmla="*/ 7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2" h="142">
                    <a:moveTo>
                      <a:pt x="142" y="71"/>
                    </a:moveTo>
                    <a:lnTo>
                      <a:pt x="142" y="63"/>
                    </a:lnTo>
                    <a:lnTo>
                      <a:pt x="141" y="57"/>
                    </a:lnTo>
                    <a:lnTo>
                      <a:pt x="139" y="50"/>
                    </a:lnTo>
                    <a:lnTo>
                      <a:pt x="137" y="43"/>
                    </a:lnTo>
                    <a:lnTo>
                      <a:pt x="134" y="37"/>
                    </a:lnTo>
                    <a:lnTo>
                      <a:pt x="130" y="31"/>
                    </a:lnTo>
                    <a:lnTo>
                      <a:pt x="126" y="26"/>
                    </a:lnTo>
                    <a:lnTo>
                      <a:pt x="121" y="21"/>
                    </a:lnTo>
                    <a:lnTo>
                      <a:pt x="116" y="15"/>
                    </a:lnTo>
                    <a:lnTo>
                      <a:pt x="110" y="11"/>
                    </a:lnTo>
                    <a:lnTo>
                      <a:pt x="104" y="7"/>
                    </a:lnTo>
                    <a:lnTo>
                      <a:pt x="98" y="5"/>
                    </a:lnTo>
                    <a:lnTo>
                      <a:pt x="91" y="2"/>
                    </a:lnTo>
                    <a:lnTo>
                      <a:pt x="85" y="1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1"/>
                    </a:lnTo>
                    <a:lnTo>
                      <a:pt x="50" y="2"/>
                    </a:lnTo>
                    <a:lnTo>
                      <a:pt x="44" y="5"/>
                    </a:lnTo>
                    <a:lnTo>
                      <a:pt x="37" y="7"/>
                    </a:lnTo>
                    <a:lnTo>
                      <a:pt x="31" y="11"/>
                    </a:lnTo>
                    <a:lnTo>
                      <a:pt x="26" y="15"/>
                    </a:lnTo>
                    <a:lnTo>
                      <a:pt x="21" y="21"/>
                    </a:lnTo>
                    <a:lnTo>
                      <a:pt x="16" y="26"/>
                    </a:lnTo>
                    <a:lnTo>
                      <a:pt x="11" y="31"/>
                    </a:lnTo>
                    <a:lnTo>
                      <a:pt x="7" y="37"/>
                    </a:lnTo>
                    <a:lnTo>
                      <a:pt x="5" y="43"/>
                    </a:lnTo>
                    <a:lnTo>
                      <a:pt x="2" y="50"/>
                    </a:lnTo>
                    <a:lnTo>
                      <a:pt x="1" y="57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0" y="81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5" y="98"/>
                    </a:lnTo>
                    <a:lnTo>
                      <a:pt x="7" y="104"/>
                    </a:lnTo>
                    <a:lnTo>
                      <a:pt x="11" y="110"/>
                    </a:lnTo>
                    <a:lnTo>
                      <a:pt x="16" y="115"/>
                    </a:lnTo>
                    <a:lnTo>
                      <a:pt x="21" y="121"/>
                    </a:lnTo>
                    <a:lnTo>
                      <a:pt x="26" y="125"/>
                    </a:lnTo>
                    <a:lnTo>
                      <a:pt x="31" y="130"/>
                    </a:lnTo>
                    <a:lnTo>
                      <a:pt x="37" y="133"/>
                    </a:lnTo>
                    <a:lnTo>
                      <a:pt x="44" y="136"/>
                    </a:lnTo>
                    <a:lnTo>
                      <a:pt x="50" y="139"/>
                    </a:lnTo>
                    <a:lnTo>
                      <a:pt x="57" y="140"/>
                    </a:lnTo>
                    <a:lnTo>
                      <a:pt x="64" y="141"/>
                    </a:lnTo>
                    <a:lnTo>
                      <a:pt x="71" y="142"/>
                    </a:lnTo>
                    <a:lnTo>
                      <a:pt x="78" y="141"/>
                    </a:lnTo>
                    <a:lnTo>
                      <a:pt x="81" y="141"/>
                    </a:lnTo>
                    <a:lnTo>
                      <a:pt x="85" y="140"/>
                    </a:lnTo>
                    <a:lnTo>
                      <a:pt x="91" y="139"/>
                    </a:lnTo>
                    <a:lnTo>
                      <a:pt x="98" y="136"/>
                    </a:lnTo>
                    <a:lnTo>
                      <a:pt x="104" y="133"/>
                    </a:lnTo>
                    <a:lnTo>
                      <a:pt x="110" y="130"/>
                    </a:lnTo>
                    <a:lnTo>
                      <a:pt x="116" y="125"/>
                    </a:lnTo>
                    <a:lnTo>
                      <a:pt x="121" y="121"/>
                    </a:lnTo>
                    <a:lnTo>
                      <a:pt x="126" y="115"/>
                    </a:lnTo>
                    <a:lnTo>
                      <a:pt x="130" y="110"/>
                    </a:lnTo>
                    <a:lnTo>
                      <a:pt x="134" y="104"/>
                    </a:lnTo>
                    <a:lnTo>
                      <a:pt x="137" y="98"/>
                    </a:lnTo>
                    <a:lnTo>
                      <a:pt x="139" y="91"/>
                    </a:lnTo>
                    <a:lnTo>
                      <a:pt x="141" y="85"/>
                    </a:lnTo>
                    <a:lnTo>
                      <a:pt x="141" y="81"/>
                    </a:lnTo>
                    <a:lnTo>
                      <a:pt x="142" y="78"/>
                    </a:lnTo>
                    <a:lnTo>
                      <a:pt x="142" y="71"/>
                    </a:lnTo>
                  </a:path>
                </a:pathLst>
              </a:custGeom>
              <a:noFill/>
              <a:ln w="42863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94" name="Freeform 84">
                <a:extLst>
                  <a:ext uri="{FF2B5EF4-FFF2-40B4-BE49-F238E27FC236}">
                    <a16:creationId xmlns:a16="http://schemas.microsoft.com/office/drawing/2014/main" id="{BFE74750-9F65-4CDB-BCAC-BDD450C10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8138" y="4679951"/>
                <a:ext cx="227013" cy="225425"/>
              </a:xfrm>
              <a:custGeom>
                <a:avLst/>
                <a:gdLst>
                  <a:gd name="T0" fmla="*/ 142 w 143"/>
                  <a:gd name="T1" fmla="*/ 64 h 142"/>
                  <a:gd name="T2" fmla="*/ 140 w 143"/>
                  <a:gd name="T3" fmla="*/ 50 h 142"/>
                  <a:gd name="T4" fmla="*/ 134 w 143"/>
                  <a:gd name="T5" fmla="*/ 38 h 142"/>
                  <a:gd name="T6" fmla="*/ 127 w 143"/>
                  <a:gd name="T7" fmla="*/ 26 h 142"/>
                  <a:gd name="T8" fmla="*/ 116 w 143"/>
                  <a:gd name="T9" fmla="*/ 16 h 142"/>
                  <a:gd name="T10" fmla="*/ 105 w 143"/>
                  <a:gd name="T11" fmla="*/ 8 h 142"/>
                  <a:gd name="T12" fmla="*/ 92 w 143"/>
                  <a:gd name="T13" fmla="*/ 3 h 142"/>
                  <a:gd name="T14" fmla="*/ 82 w 143"/>
                  <a:gd name="T15" fmla="*/ 1 h 142"/>
                  <a:gd name="T16" fmla="*/ 72 w 143"/>
                  <a:gd name="T17" fmla="*/ 0 h 142"/>
                  <a:gd name="T18" fmla="*/ 58 w 143"/>
                  <a:gd name="T19" fmla="*/ 1 h 142"/>
                  <a:gd name="T20" fmla="*/ 44 w 143"/>
                  <a:gd name="T21" fmla="*/ 5 h 142"/>
                  <a:gd name="T22" fmla="*/ 32 w 143"/>
                  <a:gd name="T23" fmla="*/ 12 h 142"/>
                  <a:gd name="T24" fmla="*/ 21 w 143"/>
                  <a:gd name="T25" fmla="*/ 21 h 142"/>
                  <a:gd name="T26" fmla="*/ 12 w 143"/>
                  <a:gd name="T27" fmla="*/ 32 h 142"/>
                  <a:gd name="T28" fmla="*/ 5 w 143"/>
                  <a:gd name="T29" fmla="*/ 44 h 142"/>
                  <a:gd name="T30" fmla="*/ 2 w 143"/>
                  <a:gd name="T31" fmla="*/ 57 h 142"/>
                  <a:gd name="T32" fmla="*/ 0 w 143"/>
                  <a:gd name="T33" fmla="*/ 71 h 142"/>
                  <a:gd name="T34" fmla="*/ 1 w 143"/>
                  <a:gd name="T35" fmla="*/ 82 h 142"/>
                  <a:gd name="T36" fmla="*/ 3 w 143"/>
                  <a:gd name="T37" fmla="*/ 92 h 142"/>
                  <a:gd name="T38" fmla="*/ 8 w 143"/>
                  <a:gd name="T39" fmla="*/ 104 h 142"/>
                  <a:gd name="T40" fmla="*/ 16 w 143"/>
                  <a:gd name="T41" fmla="*/ 116 h 142"/>
                  <a:gd name="T42" fmla="*/ 26 w 143"/>
                  <a:gd name="T43" fmla="*/ 126 h 142"/>
                  <a:gd name="T44" fmla="*/ 38 w 143"/>
                  <a:gd name="T45" fmla="*/ 134 h 142"/>
                  <a:gd name="T46" fmla="*/ 51 w 143"/>
                  <a:gd name="T47" fmla="*/ 139 h 142"/>
                  <a:gd name="T48" fmla="*/ 64 w 143"/>
                  <a:gd name="T49" fmla="*/ 142 h 142"/>
                  <a:gd name="T50" fmla="*/ 79 w 143"/>
                  <a:gd name="T51" fmla="*/ 142 h 142"/>
                  <a:gd name="T52" fmla="*/ 86 w 143"/>
                  <a:gd name="T53" fmla="*/ 141 h 142"/>
                  <a:gd name="T54" fmla="*/ 99 w 143"/>
                  <a:gd name="T55" fmla="*/ 137 h 142"/>
                  <a:gd name="T56" fmla="*/ 111 w 143"/>
                  <a:gd name="T57" fmla="*/ 130 h 142"/>
                  <a:gd name="T58" fmla="*/ 122 w 143"/>
                  <a:gd name="T59" fmla="*/ 121 h 142"/>
                  <a:gd name="T60" fmla="*/ 131 w 143"/>
                  <a:gd name="T61" fmla="*/ 110 h 142"/>
                  <a:gd name="T62" fmla="*/ 138 w 143"/>
                  <a:gd name="T63" fmla="*/ 98 h 142"/>
                  <a:gd name="T64" fmla="*/ 141 w 143"/>
                  <a:gd name="T65" fmla="*/ 85 h 142"/>
                  <a:gd name="T66" fmla="*/ 142 w 143"/>
                  <a:gd name="T67" fmla="*/ 7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3" h="142">
                    <a:moveTo>
                      <a:pt x="143" y="71"/>
                    </a:moveTo>
                    <a:lnTo>
                      <a:pt x="142" y="64"/>
                    </a:lnTo>
                    <a:lnTo>
                      <a:pt x="141" y="57"/>
                    </a:lnTo>
                    <a:lnTo>
                      <a:pt x="140" y="50"/>
                    </a:lnTo>
                    <a:lnTo>
                      <a:pt x="138" y="44"/>
                    </a:lnTo>
                    <a:lnTo>
                      <a:pt x="134" y="38"/>
                    </a:lnTo>
                    <a:lnTo>
                      <a:pt x="131" y="32"/>
                    </a:lnTo>
                    <a:lnTo>
                      <a:pt x="127" y="26"/>
                    </a:lnTo>
                    <a:lnTo>
                      <a:pt x="122" y="21"/>
                    </a:lnTo>
                    <a:lnTo>
                      <a:pt x="116" y="16"/>
                    </a:lnTo>
                    <a:lnTo>
                      <a:pt x="111" y="12"/>
                    </a:lnTo>
                    <a:lnTo>
                      <a:pt x="105" y="8"/>
                    </a:lnTo>
                    <a:lnTo>
                      <a:pt x="99" y="5"/>
                    </a:lnTo>
                    <a:lnTo>
                      <a:pt x="92" y="3"/>
                    </a:lnTo>
                    <a:lnTo>
                      <a:pt x="86" y="1"/>
                    </a:lnTo>
                    <a:lnTo>
                      <a:pt x="82" y="1"/>
                    </a:lnTo>
                    <a:lnTo>
                      <a:pt x="79" y="0"/>
                    </a:lnTo>
                    <a:lnTo>
                      <a:pt x="72" y="0"/>
                    </a:lnTo>
                    <a:lnTo>
                      <a:pt x="64" y="0"/>
                    </a:lnTo>
                    <a:lnTo>
                      <a:pt x="58" y="1"/>
                    </a:lnTo>
                    <a:lnTo>
                      <a:pt x="51" y="3"/>
                    </a:lnTo>
                    <a:lnTo>
                      <a:pt x="44" y="5"/>
                    </a:lnTo>
                    <a:lnTo>
                      <a:pt x="38" y="8"/>
                    </a:lnTo>
                    <a:lnTo>
                      <a:pt x="32" y="12"/>
                    </a:lnTo>
                    <a:lnTo>
                      <a:pt x="26" y="16"/>
                    </a:lnTo>
                    <a:lnTo>
                      <a:pt x="21" y="21"/>
                    </a:lnTo>
                    <a:lnTo>
                      <a:pt x="16" y="26"/>
                    </a:lnTo>
                    <a:lnTo>
                      <a:pt x="12" y="32"/>
                    </a:lnTo>
                    <a:lnTo>
                      <a:pt x="8" y="38"/>
                    </a:lnTo>
                    <a:lnTo>
                      <a:pt x="5" y="44"/>
                    </a:lnTo>
                    <a:lnTo>
                      <a:pt x="3" y="50"/>
                    </a:lnTo>
                    <a:lnTo>
                      <a:pt x="2" y="57"/>
                    </a:lnTo>
                    <a:lnTo>
                      <a:pt x="1" y="64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1" y="82"/>
                    </a:lnTo>
                    <a:lnTo>
                      <a:pt x="2" y="85"/>
                    </a:lnTo>
                    <a:lnTo>
                      <a:pt x="3" y="92"/>
                    </a:lnTo>
                    <a:lnTo>
                      <a:pt x="5" y="98"/>
                    </a:lnTo>
                    <a:lnTo>
                      <a:pt x="8" y="104"/>
                    </a:lnTo>
                    <a:lnTo>
                      <a:pt x="12" y="110"/>
                    </a:lnTo>
                    <a:lnTo>
                      <a:pt x="16" y="116"/>
                    </a:lnTo>
                    <a:lnTo>
                      <a:pt x="21" y="121"/>
                    </a:lnTo>
                    <a:lnTo>
                      <a:pt x="26" y="126"/>
                    </a:lnTo>
                    <a:lnTo>
                      <a:pt x="32" y="130"/>
                    </a:lnTo>
                    <a:lnTo>
                      <a:pt x="38" y="134"/>
                    </a:lnTo>
                    <a:lnTo>
                      <a:pt x="44" y="137"/>
                    </a:lnTo>
                    <a:lnTo>
                      <a:pt x="51" y="139"/>
                    </a:lnTo>
                    <a:lnTo>
                      <a:pt x="58" y="141"/>
                    </a:lnTo>
                    <a:lnTo>
                      <a:pt x="64" y="142"/>
                    </a:lnTo>
                    <a:lnTo>
                      <a:pt x="72" y="142"/>
                    </a:lnTo>
                    <a:lnTo>
                      <a:pt x="79" y="142"/>
                    </a:lnTo>
                    <a:lnTo>
                      <a:pt x="82" y="141"/>
                    </a:lnTo>
                    <a:lnTo>
                      <a:pt x="86" y="141"/>
                    </a:lnTo>
                    <a:lnTo>
                      <a:pt x="92" y="139"/>
                    </a:lnTo>
                    <a:lnTo>
                      <a:pt x="99" y="137"/>
                    </a:lnTo>
                    <a:lnTo>
                      <a:pt x="105" y="134"/>
                    </a:lnTo>
                    <a:lnTo>
                      <a:pt x="111" y="130"/>
                    </a:lnTo>
                    <a:lnTo>
                      <a:pt x="116" y="126"/>
                    </a:lnTo>
                    <a:lnTo>
                      <a:pt x="122" y="121"/>
                    </a:lnTo>
                    <a:lnTo>
                      <a:pt x="127" y="116"/>
                    </a:lnTo>
                    <a:lnTo>
                      <a:pt x="131" y="110"/>
                    </a:lnTo>
                    <a:lnTo>
                      <a:pt x="134" y="104"/>
                    </a:lnTo>
                    <a:lnTo>
                      <a:pt x="138" y="98"/>
                    </a:lnTo>
                    <a:lnTo>
                      <a:pt x="140" y="92"/>
                    </a:lnTo>
                    <a:lnTo>
                      <a:pt x="141" y="85"/>
                    </a:lnTo>
                    <a:lnTo>
                      <a:pt x="142" y="82"/>
                    </a:lnTo>
                    <a:lnTo>
                      <a:pt x="142" y="78"/>
                    </a:lnTo>
                    <a:lnTo>
                      <a:pt x="143" y="71"/>
                    </a:lnTo>
                  </a:path>
                </a:pathLst>
              </a:custGeom>
              <a:noFill/>
              <a:ln w="42863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95" name="Freeform 85">
                <a:extLst>
                  <a:ext uri="{FF2B5EF4-FFF2-40B4-BE49-F238E27FC236}">
                    <a16:creationId xmlns:a16="http://schemas.microsoft.com/office/drawing/2014/main" id="{2C501B77-22CC-40CC-B4A1-7E570ABD85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8138" y="4540251"/>
                <a:ext cx="227013" cy="225425"/>
              </a:xfrm>
              <a:custGeom>
                <a:avLst/>
                <a:gdLst>
                  <a:gd name="T0" fmla="*/ 142 w 143"/>
                  <a:gd name="T1" fmla="*/ 64 h 142"/>
                  <a:gd name="T2" fmla="*/ 140 w 143"/>
                  <a:gd name="T3" fmla="*/ 50 h 142"/>
                  <a:gd name="T4" fmla="*/ 134 w 143"/>
                  <a:gd name="T5" fmla="*/ 37 h 142"/>
                  <a:gd name="T6" fmla="*/ 127 w 143"/>
                  <a:gd name="T7" fmla="*/ 26 h 142"/>
                  <a:gd name="T8" fmla="*/ 116 w 143"/>
                  <a:gd name="T9" fmla="*/ 16 h 142"/>
                  <a:gd name="T10" fmla="*/ 105 w 143"/>
                  <a:gd name="T11" fmla="*/ 8 h 142"/>
                  <a:gd name="T12" fmla="*/ 92 w 143"/>
                  <a:gd name="T13" fmla="*/ 3 h 142"/>
                  <a:gd name="T14" fmla="*/ 82 w 143"/>
                  <a:gd name="T15" fmla="*/ 0 h 142"/>
                  <a:gd name="T16" fmla="*/ 72 w 143"/>
                  <a:gd name="T17" fmla="*/ 0 h 142"/>
                  <a:gd name="T18" fmla="*/ 58 w 143"/>
                  <a:gd name="T19" fmla="*/ 1 h 142"/>
                  <a:gd name="T20" fmla="*/ 44 w 143"/>
                  <a:gd name="T21" fmla="*/ 5 h 142"/>
                  <a:gd name="T22" fmla="*/ 32 w 143"/>
                  <a:gd name="T23" fmla="*/ 11 h 142"/>
                  <a:gd name="T24" fmla="*/ 21 w 143"/>
                  <a:gd name="T25" fmla="*/ 21 h 142"/>
                  <a:gd name="T26" fmla="*/ 12 w 143"/>
                  <a:gd name="T27" fmla="*/ 32 h 142"/>
                  <a:gd name="T28" fmla="*/ 5 w 143"/>
                  <a:gd name="T29" fmla="*/ 44 h 142"/>
                  <a:gd name="T30" fmla="*/ 2 w 143"/>
                  <a:gd name="T31" fmla="*/ 57 h 142"/>
                  <a:gd name="T32" fmla="*/ 0 w 143"/>
                  <a:gd name="T33" fmla="*/ 71 h 142"/>
                  <a:gd name="T34" fmla="*/ 1 w 143"/>
                  <a:gd name="T35" fmla="*/ 81 h 142"/>
                  <a:gd name="T36" fmla="*/ 3 w 143"/>
                  <a:gd name="T37" fmla="*/ 91 h 142"/>
                  <a:gd name="T38" fmla="*/ 8 w 143"/>
                  <a:gd name="T39" fmla="*/ 104 h 142"/>
                  <a:gd name="T40" fmla="*/ 16 w 143"/>
                  <a:gd name="T41" fmla="*/ 116 h 142"/>
                  <a:gd name="T42" fmla="*/ 26 w 143"/>
                  <a:gd name="T43" fmla="*/ 126 h 142"/>
                  <a:gd name="T44" fmla="*/ 38 w 143"/>
                  <a:gd name="T45" fmla="*/ 133 h 142"/>
                  <a:gd name="T46" fmla="*/ 51 w 143"/>
                  <a:gd name="T47" fmla="*/ 139 h 142"/>
                  <a:gd name="T48" fmla="*/ 64 w 143"/>
                  <a:gd name="T49" fmla="*/ 142 h 142"/>
                  <a:gd name="T50" fmla="*/ 79 w 143"/>
                  <a:gd name="T51" fmla="*/ 142 h 142"/>
                  <a:gd name="T52" fmla="*/ 86 w 143"/>
                  <a:gd name="T53" fmla="*/ 141 h 142"/>
                  <a:gd name="T54" fmla="*/ 99 w 143"/>
                  <a:gd name="T55" fmla="*/ 137 h 142"/>
                  <a:gd name="T56" fmla="*/ 111 w 143"/>
                  <a:gd name="T57" fmla="*/ 130 h 142"/>
                  <a:gd name="T58" fmla="*/ 122 w 143"/>
                  <a:gd name="T59" fmla="*/ 121 h 142"/>
                  <a:gd name="T60" fmla="*/ 131 w 143"/>
                  <a:gd name="T61" fmla="*/ 110 h 142"/>
                  <a:gd name="T62" fmla="*/ 138 w 143"/>
                  <a:gd name="T63" fmla="*/ 98 h 142"/>
                  <a:gd name="T64" fmla="*/ 141 w 143"/>
                  <a:gd name="T65" fmla="*/ 85 h 142"/>
                  <a:gd name="T66" fmla="*/ 142 w 143"/>
                  <a:gd name="T67" fmla="*/ 7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3" h="142">
                    <a:moveTo>
                      <a:pt x="143" y="71"/>
                    </a:moveTo>
                    <a:lnTo>
                      <a:pt x="142" y="64"/>
                    </a:lnTo>
                    <a:lnTo>
                      <a:pt x="141" y="57"/>
                    </a:lnTo>
                    <a:lnTo>
                      <a:pt x="140" y="50"/>
                    </a:lnTo>
                    <a:lnTo>
                      <a:pt x="138" y="44"/>
                    </a:lnTo>
                    <a:lnTo>
                      <a:pt x="134" y="37"/>
                    </a:lnTo>
                    <a:lnTo>
                      <a:pt x="131" y="32"/>
                    </a:lnTo>
                    <a:lnTo>
                      <a:pt x="127" y="26"/>
                    </a:lnTo>
                    <a:lnTo>
                      <a:pt x="122" y="21"/>
                    </a:lnTo>
                    <a:lnTo>
                      <a:pt x="116" y="16"/>
                    </a:lnTo>
                    <a:lnTo>
                      <a:pt x="111" y="11"/>
                    </a:lnTo>
                    <a:lnTo>
                      <a:pt x="105" y="8"/>
                    </a:lnTo>
                    <a:lnTo>
                      <a:pt x="99" y="5"/>
                    </a:lnTo>
                    <a:lnTo>
                      <a:pt x="92" y="3"/>
                    </a:lnTo>
                    <a:lnTo>
                      <a:pt x="86" y="1"/>
                    </a:lnTo>
                    <a:lnTo>
                      <a:pt x="82" y="0"/>
                    </a:lnTo>
                    <a:lnTo>
                      <a:pt x="79" y="0"/>
                    </a:lnTo>
                    <a:lnTo>
                      <a:pt x="72" y="0"/>
                    </a:lnTo>
                    <a:lnTo>
                      <a:pt x="64" y="0"/>
                    </a:lnTo>
                    <a:lnTo>
                      <a:pt x="58" y="1"/>
                    </a:lnTo>
                    <a:lnTo>
                      <a:pt x="51" y="3"/>
                    </a:lnTo>
                    <a:lnTo>
                      <a:pt x="44" y="5"/>
                    </a:lnTo>
                    <a:lnTo>
                      <a:pt x="38" y="8"/>
                    </a:lnTo>
                    <a:lnTo>
                      <a:pt x="32" y="11"/>
                    </a:lnTo>
                    <a:lnTo>
                      <a:pt x="26" y="16"/>
                    </a:lnTo>
                    <a:lnTo>
                      <a:pt x="21" y="21"/>
                    </a:lnTo>
                    <a:lnTo>
                      <a:pt x="16" y="26"/>
                    </a:lnTo>
                    <a:lnTo>
                      <a:pt x="12" y="32"/>
                    </a:lnTo>
                    <a:lnTo>
                      <a:pt x="8" y="37"/>
                    </a:lnTo>
                    <a:lnTo>
                      <a:pt x="5" y="44"/>
                    </a:lnTo>
                    <a:lnTo>
                      <a:pt x="3" y="50"/>
                    </a:lnTo>
                    <a:lnTo>
                      <a:pt x="2" y="57"/>
                    </a:lnTo>
                    <a:lnTo>
                      <a:pt x="1" y="64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1" y="81"/>
                    </a:lnTo>
                    <a:lnTo>
                      <a:pt x="2" y="85"/>
                    </a:lnTo>
                    <a:lnTo>
                      <a:pt x="3" y="91"/>
                    </a:lnTo>
                    <a:lnTo>
                      <a:pt x="5" y="98"/>
                    </a:lnTo>
                    <a:lnTo>
                      <a:pt x="8" y="104"/>
                    </a:lnTo>
                    <a:lnTo>
                      <a:pt x="12" y="110"/>
                    </a:lnTo>
                    <a:lnTo>
                      <a:pt x="16" y="116"/>
                    </a:lnTo>
                    <a:lnTo>
                      <a:pt x="21" y="121"/>
                    </a:lnTo>
                    <a:lnTo>
                      <a:pt x="26" y="126"/>
                    </a:lnTo>
                    <a:lnTo>
                      <a:pt x="32" y="130"/>
                    </a:lnTo>
                    <a:lnTo>
                      <a:pt x="38" y="133"/>
                    </a:lnTo>
                    <a:lnTo>
                      <a:pt x="44" y="137"/>
                    </a:lnTo>
                    <a:lnTo>
                      <a:pt x="51" y="139"/>
                    </a:lnTo>
                    <a:lnTo>
                      <a:pt x="58" y="141"/>
                    </a:lnTo>
                    <a:lnTo>
                      <a:pt x="64" y="142"/>
                    </a:lnTo>
                    <a:lnTo>
                      <a:pt x="72" y="142"/>
                    </a:lnTo>
                    <a:lnTo>
                      <a:pt x="79" y="142"/>
                    </a:lnTo>
                    <a:lnTo>
                      <a:pt x="82" y="141"/>
                    </a:lnTo>
                    <a:lnTo>
                      <a:pt x="86" y="141"/>
                    </a:lnTo>
                    <a:lnTo>
                      <a:pt x="92" y="139"/>
                    </a:lnTo>
                    <a:lnTo>
                      <a:pt x="99" y="137"/>
                    </a:lnTo>
                    <a:lnTo>
                      <a:pt x="105" y="133"/>
                    </a:lnTo>
                    <a:lnTo>
                      <a:pt x="111" y="130"/>
                    </a:lnTo>
                    <a:lnTo>
                      <a:pt x="116" y="126"/>
                    </a:lnTo>
                    <a:lnTo>
                      <a:pt x="122" y="121"/>
                    </a:lnTo>
                    <a:lnTo>
                      <a:pt x="127" y="116"/>
                    </a:lnTo>
                    <a:lnTo>
                      <a:pt x="131" y="110"/>
                    </a:lnTo>
                    <a:lnTo>
                      <a:pt x="134" y="104"/>
                    </a:lnTo>
                    <a:lnTo>
                      <a:pt x="138" y="98"/>
                    </a:lnTo>
                    <a:lnTo>
                      <a:pt x="140" y="91"/>
                    </a:lnTo>
                    <a:lnTo>
                      <a:pt x="141" y="85"/>
                    </a:lnTo>
                    <a:lnTo>
                      <a:pt x="142" y="81"/>
                    </a:lnTo>
                    <a:lnTo>
                      <a:pt x="142" y="78"/>
                    </a:lnTo>
                    <a:lnTo>
                      <a:pt x="143" y="71"/>
                    </a:lnTo>
                  </a:path>
                </a:pathLst>
              </a:custGeom>
              <a:noFill/>
              <a:ln w="42863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96" name="Freeform 86">
                <a:extLst>
                  <a:ext uri="{FF2B5EF4-FFF2-40B4-BE49-F238E27FC236}">
                    <a16:creationId xmlns:a16="http://schemas.microsoft.com/office/drawing/2014/main" id="{1C6C62DB-EFA3-4C6C-819A-C0842366D8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6313" y="2917826"/>
                <a:ext cx="225425" cy="225425"/>
              </a:xfrm>
              <a:custGeom>
                <a:avLst/>
                <a:gdLst>
                  <a:gd name="T0" fmla="*/ 126 w 142"/>
                  <a:gd name="T1" fmla="*/ 116 h 142"/>
                  <a:gd name="T2" fmla="*/ 134 w 142"/>
                  <a:gd name="T3" fmla="*/ 104 h 142"/>
                  <a:gd name="T4" fmla="*/ 139 w 142"/>
                  <a:gd name="T5" fmla="*/ 92 h 142"/>
                  <a:gd name="T6" fmla="*/ 141 w 142"/>
                  <a:gd name="T7" fmla="*/ 82 h 142"/>
                  <a:gd name="T8" fmla="*/ 142 w 142"/>
                  <a:gd name="T9" fmla="*/ 71 h 142"/>
                  <a:gd name="T10" fmla="*/ 141 w 142"/>
                  <a:gd name="T11" fmla="*/ 57 h 142"/>
                  <a:gd name="T12" fmla="*/ 137 w 142"/>
                  <a:gd name="T13" fmla="*/ 44 h 142"/>
                  <a:gd name="T14" fmla="*/ 130 w 142"/>
                  <a:gd name="T15" fmla="*/ 32 h 142"/>
                  <a:gd name="T16" fmla="*/ 121 w 142"/>
                  <a:gd name="T17" fmla="*/ 21 h 142"/>
                  <a:gd name="T18" fmla="*/ 110 w 142"/>
                  <a:gd name="T19" fmla="*/ 12 h 142"/>
                  <a:gd name="T20" fmla="*/ 98 w 142"/>
                  <a:gd name="T21" fmla="*/ 5 h 142"/>
                  <a:gd name="T22" fmla="*/ 85 w 142"/>
                  <a:gd name="T23" fmla="*/ 1 h 142"/>
                  <a:gd name="T24" fmla="*/ 78 w 142"/>
                  <a:gd name="T25" fmla="*/ 0 h 142"/>
                  <a:gd name="T26" fmla="*/ 64 w 142"/>
                  <a:gd name="T27" fmla="*/ 0 h 142"/>
                  <a:gd name="T28" fmla="*/ 50 w 142"/>
                  <a:gd name="T29" fmla="*/ 3 h 142"/>
                  <a:gd name="T30" fmla="*/ 37 w 142"/>
                  <a:gd name="T31" fmla="*/ 8 h 142"/>
                  <a:gd name="T32" fmla="*/ 26 w 142"/>
                  <a:gd name="T33" fmla="*/ 16 h 142"/>
                  <a:gd name="T34" fmla="*/ 16 w 142"/>
                  <a:gd name="T35" fmla="*/ 26 h 142"/>
                  <a:gd name="T36" fmla="*/ 8 w 142"/>
                  <a:gd name="T37" fmla="*/ 38 h 142"/>
                  <a:gd name="T38" fmla="*/ 3 w 142"/>
                  <a:gd name="T39" fmla="*/ 50 h 142"/>
                  <a:gd name="T40" fmla="*/ 0 w 142"/>
                  <a:gd name="T41" fmla="*/ 64 h 142"/>
                  <a:gd name="T42" fmla="*/ 0 w 142"/>
                  <a:gd name="T43" fmla="*/ 78 h 142"/>
                  <a:gd name="T44" fmla="*/ 1 w 142"/>
                  <a:gd name="T45" fmla="*/ 85 h 142"/>
                  <a:gd name="T46" fmla="*/ 5 w 142"/>
                  <a:gd name="T47" fmla="*/ 98 h 142"/>
                  <a:gd name="T48" fmla="*/ 11 w 142"/>
                  <a:gd name="T49" fmla="*/ 110 h 142"/>
                  <a:gd name="T50" fmla="*/ 21 w 142"/>
                  <a:gd name="T51" fmla="*/ 121 h 142"/>
                  <a:gd name="T52" fmla="*/ 31 w 142"/>
                  <a:gd name="T53" fmla="*/ 130 h 142"/>
                  <a:gd name="T54" fmla="*/ 44 w 142"/>
                  <a:gd name="T55" fmla="*/ 137 h 142"/>
                  <a:gd name="T56" fmla="*/ 57 w 142"/>
                  <a:gd name="T57" fmla="*/ 141 h 142"/>
                  <a:gd name="T58" fmla="*/ 71 w 142"/>
                  <a:gd name="T59" fmla="*/ 142 h 142"/>
                  <a:gd name="T60" fmla="*/ 82 w 142"/>
                  <a:gd name="T61" fmla="*/ 141 h 142"/>
                  <a:gd name="T62" fmla="*/ 92 w 142"/>
                  <a:gd name="T63" fmla="*/ 139 h 142"/>
                  <a:gd name="T64" fmla="*/ 104 w 142"/>
                  <a:gd name="T65" fmla="*/ 134 h 142"/>
                  <a:gd name="T66" fmla="*/ 116 w 142"/>
                  <a:gd name="T67" fmla="*/ 126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2" h="142">
                    <a:moveTo>
                      <a:pt x="121" y="121"/>
                    </a:moveTo>
                    <a:lnTo>
                      <a:pt x="126" y="116"/>
                    </a:lnTo>
                    <a:lnTo>
                      <a:pt x="130" y="110"/>
                    </a:lnTo>
                    <a:lnTo>
                      <a:pt x="134" y="104"/>
                    </a:lnTo>
                    <a:lnTo>
                      <a:pt x="137" y="98"/>
                    </a:lnTo>
                    <a:lnTo>
                      <a:pt x="139" y="92"/>
                    </a:lnTo>
                    <a:lnTo>
                      <a:pt x="141" y="85"/>
                    </a:lnTo>
                    <a:lnTo>
                      <a:pt x="141" y="82"/>
                    </a:lnTo>
                    <a:lnTo>
                      <a:pt x="142" y="78"/>
                    </a:lnTo>
                    <a:lnTo>
                      <a:pt x="142" y="71"/>
                    </a:lnTo>
                    <a:lnTo>
                      <a:pt x="142" y="64"/>
                    </a:lnTo>
                    <a:lnTo>
                      <a:pt x="141" y="57"/>
                    </a:lnTo>
                    <a:lnTo>
                      <a:pt x="139" y="50"/>
                    </a:lnTo>
                    <a:lnTo>
                      <a:pt x="137" y="44"/>
                    </a:lnTo>
                    <a:lnTo>
                      <a:pt x="134" y="38"/>
                    </a:lnTo>
                    <a:lnTo>
                      <a:pt x="130" y="32"/>
                    </a:lnTo>
                    <a:lnTo>
                      <a:pt x="126" y="26"/>
                    </a:lnTo>
                    <a:lnTo>
                      <a:pt x="121" y="21"/>
                    </a:lnTo>
                    <a:lnTo>
                      <a:pt x="116" y="16"/>
                    </a:lnTo>
                    <a:lnTo>
                      <a:pt x="110" y="12"/>
                    </a:lnTo>
                    <a:lnTo>
                      <a:pt x="104" y="8"/>
                    </a:lnTo>
                    <a:lnTo>
                      <a:pt x="98" y="5"/>
                    </a:lnTo>
                    <a:lnTo>
                      <a:pt x="92" y="3"/>
                    </a:lnTo>
                    <a:lnTo>
                      <a:pt x="85" y="1"/>
                    </a:lnTo>
                    <a:lnTo>
                      <a:pt x="82" y="1"/>
                    </a:lnTo>
                    <a:lnTo>
                      <a:pt x="78" y="0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1"/>
                    </a:lnTo>
                    <a:lnTo>
                      <a:pt x="50" y="3"/>
                    </a:lnTo>
                    <a:lnTo>
                      <a:pt x="44" y="5"/>
                    </a:lnTo>
                    <a:lnTo>
                      <a:pt x="37" y="8"/>
                    </a:lnTo>
                    <a:lnTo>
                      <a:pt x="31" y="12"/>
                    </a:lnTo>
                    <a:lnTo>
                      <a:pt x="26" y="16"/>
                    </a:lnTo>
                    <a:lnTo>
                      <a:pt x="21" y="21"/>
                    </a:lnTo>
                    <a:lnTo>
                      <a:pt x="16" y="26"/>
                    </a:lnTo>
                    <a:lnTo>
                      <a:pt x="11" y="32"/>
                    </a:lnTo>
                    <a:lnTo>
                      <a:pt x="8" y="38"/>
                    </a:lnTo>
                    <a:lnTo>
                      <a:pt x="5" y="44"/>
                    </a:lnTo>
                    <a:lnTo>
                      <a:pt x="3" y="50"/>
                    </a:lnTo>
                    <a:lnTo>
                      <a:pt x="1" y="57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0" y="82"/>
                    </a:lnTo>
                    <a:lnTo>
                      <a:pt x="1" y="85"/>
                    </a:lnTo>
                    <a:lnTo>
                      <a:pt x="3" y="92"/>
                    </a:lnTo>
                    <a:lnTo>
                      <a:pt x="5" y="98"/>
                    </a:lnTo>
                    <a:lnTo>
                      <a:pt x="8" y="104"/>
                    </a:lnTo>
                    <a:lnTo>
                      <a:pt x="11" y="110"/>
                    </a:lnTo>
                    <a:lnTo>
                      <a:pt x="16" y="116"/>
                    </a:lnTo>
                    <a:lnTo>
                      <a:pt x="21" y="121"/>
                    </a:lnTo>
                    <a:lnTo>
                      <a:pt x="26" y="126"/>
                    </a:lnTo>
                    <a:lnTo>
                      <a:pt x="31" y="130"/>
                    </a:lnTo>
                    <a:lnTo>
                      <a:pt x="37" y="134"/>
                    </a:lnTo>
                    <a:lnTo>
                      <a:pt x="44" y="137"/>
                    </a:lnTo>
                    <a:lnTo>
                      <a:pt x="50" y="139"/>
                    </a:lnTo>
                    <a:lnTo>
                      <a:pt x="57" y="141"/>
                    </a:lnTo>
                    <a:lnTo>
                      <a:pt x="64" y="142"/>
                    </a:lnTo>
                    <a:lnTo>
                      <a:pt x="71" y="142"/>
                    </a:lnTo>
                    <a:lnTo>
                      <a:pt x="78" y="142"/>
                    </a:lnTo>
                    <a:lnTo>
                      <a:pt x="82" y="141"/>
                    </a:lnTo>
                    <a:lnTo>
                      <a:pt x="85" y="141"/>
                    </a:lnTo>
                    <a:lnTo>
                      <a:pt x="92" y="139"/>
                    </a:lnTo>
                    <a:lnTo>
                      <a:pt x="98" y="137"/>
                    </a:lnTo>
                    <a:lnTo>
                      <a:pt x="104" y="134"/>
                    </a:lnTo>
                    <a:lnTo>
                      <a:pt x="110" y="130"/>
                    </a:lnTo>
                    <a:lnTo>
                      <a:pt x="116" y="126"/>
                    </a:lnTo>
                    <a:lnTo>
                      <a:pt x="121" y="121"/>
                    </a:lnTo>
                  </a:path>
                </a:pathLst>
              </a:custGeom>
              <a:noFill/>
              <a:ln w="42863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97" name="Freeform 87">
                <a:extLst>
                  <a:ext uri="{FF2B5EF4-FFF2-40B4-BE49-F238E27FC236}">
                    <a16:creationId xmlns:a16="http://schemas.microsoft.com/office/drawing/2014/main" id="{39141F8E-AE52-4F17-80D9-3BE18CD168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9076" y="2389188"/>
                <a:ext cx="227013" cy="225425"/>
              </a:xfrm>
              <a:custGeom>
                <a:avLst/>
                <a:gdLst>
                  <a:gd name="T0" fmla="*/ 127 w 143"/>
                  <a:gd name="T1" fmla="*/ 115 h 142"/>
                  <a:gd name="T2" fmla="*/ 134 w 143"/>
                  <a:gd name="T3" fmla="*/ 104 h 142"/>
                  <a:gd name="T4" fmla="*/ 140 w 143"/>
                  <a:gd name="T5" fmla="*/ 91 h 142"/>
                  <a:gd name="T6" fmla="*/ 142 w 143"/>
                  <a:gd name="T7" fmla="*/ 81 h 142"/>
                  <a:gd name="T8" fmla="*/ 143 w 143"/>
                  <a:gd name="T9" fmla="*/ 71 h 142"/>
                  <a:gd name="T10" fmla="*/ 141 w 143"/>
                  <a:gd name="T11" fmla="*/ 57 h 142"/>
                  <a:gd name="T12" fmla="*/ 138 w 143"/>
                  <a:gd name="T13" fmla="*/ 43 h 142"/>
                  <a:gd name="T14" fmla="*/ 131 w 143"/>
                  <a:gd name="T15" fmla="*/ 31 h 142"/>
                  <a:gd name="T16" fmla="*/ 122 w 143"/>
                  <a:gd name="T17" fmla="*/ 21 h 142"/>
                  <a:gd name="T18" fmla="*/ 111 w 143"/>
                  <a:gd name="T19" fmla="*/ 11 h 142"/>
                  <a:gd name="T20" fmla="*/ 99 w 143"/>
                  <a:gd name="T21" fmla="*/ 5 h 142"/>
                  <a:gd name="T22" fmla="*/ 86 w 143"/>
                  <a:gd name="T23" fmla="*/ 1 h 142"/>
                  <a:gd name="T24" fmla="*/ 79 w 143"/>
                  <a:gd name="T25" fmla="*/ 0 h 142"/>
                  <a:gd name="T26" fmla="*/ 64 w 143"/>
                  <a:gd name="T27" fmla="*/ 0 h 142"/>
                  <a:gd name="T28" fmla="*/ 50 w 143"/>
                  <a:gd name="T29" fmla="*/ 2 h 142"/>
                  <a:gd name="T30" fmla="*/ 38 w 143"/>
                  <a:gd name="T31" fmla="*/ 7 h 142"/>
                  <a:gd name="T32" fmla="*/ 26 w 143"/>
                  <a:gd name="T33" fmla="*/ 16 h 142"/>
                  <a:gd name="T34" fmla="*/ 16 w 143"/>
                  <a:gd name="T35" fmla="*/ 26 h 142"/>
                  <a:gd name="T36" fmla="*/ 8 w 143"/>
                  <a:gd name="T37" fmla="*/ 37 h 142"/>
                  <a:gd name="T38" fmla="*/ 3 w 143"/>
                  <a:gd name="T39" fmla="*/ 50 h 142"/>
                  <a:gd name="T40" fmla="*/ 1 w 143"/>
                  <a:gd name="T41" fmla="*/ 63 h 142"/>
                  <a:gd name="T42" fmla="*/ 1 w 143"/>
                  <a:gd name="T43" fmla="*/ 78 h 142"/>
                  <a:gd name="T44" fmla="*/ 2 w 143"/>
                  <a:gd name="T45" fmla="*/ 85 h 142"/>
                  <a:gd name="T46" fmla="*/ 5 w 143"/>
                  <a:gd name="T47" fmla="*/ 98 h 142"/>
                  <a:gd name="T48" fmla="*/ 12 w 143"/>
                  <a:gd name="T49" fmla="*/ 110 h 142"/>
                  <a:gd name="T50" fmla="*/ 21 w 143"/>
                  <a:gd name="T51" fmla="*/ 121 h 142"/>
                  <a:gd name="T52" fmla="*/ 32 w 143"/>
                  <a:gd name="T53" fmla="*/ 130 h 142"/>
                  <a:gd name="T54" fmla="*/ 44 w 143"/>
                  <a:gd name="T55" fmla="*/ 137 h 142"/>
                  <a:gd name="T56" fmla="*/ 57 w 143"/>
                  <a:gd name="T57" fmla="*/ 140 h 142"/>
                  <a:gd name="T58" fmla="*/ 72 w 143"/>
                  <a:gd name="T59" fmla="*/ 142 h 142"/>
                  <a:gd name="T60" fmla="*/ 82 w 143"/>
                  <a:gd name="T61" fmla="*/ 141 h 142"/>
                  <a:gd name="T62" fmla="*/ 92 w 143"/>
                  <a:gd name="T63" fmla="*/ 139 h 142"/>
                  <a:gd name="T64" fmla="*/ 105 w 143"/>
                  <a:gd name="T65" fmla="*/ 133 h 142"/>
                  <a:gd name="T66" fmla="*/ 116 w 143"/>
                  <a:gd name="T67" fmla="*/ 125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3" h="142">
                    <a:moveTo>
                      <a:pt x="122" y="121"/>
                    </a:moveTo>
                    <a:lnTo>
                      <a:pt x="127" y="115"/>
                    </a:lnTo>
                    <a:lnTo>
                      <a:pt x="131" y="110"/>
                    </a:lnTo>
                    <a:lnTo>
                      <a:pt x="134" y="104"/>
                    </a:lnTo>
                    <a:lnTo>
                      <a:pt x="138" y="98"/>
                    </a:lnTo>
                    <a:lnTo>
                      <a:pt x="140" y="91"/>
                    </a:lnTo>
                    <a:lnTo>
                      <a:pt x="141" y="85"/>
                    </a:lnTo>
                    <a:lnTo>
                      <a:pt x="142" y="81"/>
                    </a:lnTo>
                    <a:lnTo>
                      <a:pt x="142" y="78"/>
                    </a:lnTo>
                    <a:lnTo>
                      <a:pt x="143" y="71"/>
                    </a:lnTo>
                    <a:lnTo>
                      <a:pt x="142" y="63"/>
                    </a:lnTo>
                    <a:lnTo>
                      <a:pt x="141" y="57"/>
                    </a:lnTo>
                    <a:lnTo>
                      <a:pt x="140" y="50"/>
                    </a:lnTo>
                    <a:lnTo>
                      <a:pt x="138" y="43"/>
                    </a:lnTo>
                    <a:lnTo>
                      <a:pt x="134" y="37"/>
                    </a:lnTo>
                    <a:lnTo>
                      <a:pt x="131" y="31"/>
                    </a:lnTo>
                    <a:lnTo>
                      <a:pt x="127" y="26"/>
                    </a:lnTo>
                    <a:lnTo>
                      <a:pt x="122" y="21"/>
                    </a:lnTo>
                    <a:lnTo>
                      <a:pt x="116" y="16"/>
                    </a:lnTo>
                    <a:lnTo>
                      <a:pt x="111" y="11"/>
                    </a:lnTo>
                    <a:lnTo>
                      <a:pt x="105" y="7"/>
                    </a:lnTo>
                    <a:lnTo>
                      <a:pt x="99" y="5"/>
                    </a:lnTo>
                    <a:lnTo>
                      <a:pt x="92" y="2"/>
                    </a:lnTo>
                    <a:lnTo>
                      <a:pt x="86" y="1"/>
                    </a:lnTo>
                    <a:lnTo>
                      <a:pt x="82" y="0"/>
                    </a:lnTo>
                    <a:lnTo>
                      <a:pt x="79" y="0"/>
                    </a:lnTo>
                    <a:lnTo>
                      <a:pt x="72" y="0"/>
                    </a:lnTo>
                    <a:lnTo>
                      <a:pt x="64" y="0"/>
                    </a:lnTo>
                    <a:lnTo>
                      <a:pt x="57" y="1"/>
                    </a:lnTo>
                    <a:lnTo>
                      <a:pt x="50" y="2"/>
                    </a:lnTo>
                    <a:lnTo>
                      <a:pt x="44" y="5"/>
                    </a:lnTo>
                    <a:lnTo>
                      <a:pt x="38" y="7"/>
                    </a:lnTo>
                    <a:lnTo>
                      <a:pt x="32" y="11"/>
                    </a:lnTo>
                    <a:lnTo>
                      <a:pt x="26" y="16"/>
                    </a:lnTo>
                    <a:lnTo>
                      <a:pt x="21" y="21"/>
                    </a:lnTo>
                    <a:lnTo>
                      <a:pt x="16" y="26"/>
                    </a:lnTo>
                    <a:lnTo>
                      <a:pt x="12" y="31"/>
                    </a:lnTo>
                    <a:lnTo>
                      <a:pt x="8" y="37"/>
                    </a:lnTo>
                    <a:lnTo>
                      <a:pt x="5" y="43"/>
                    </a:lnTo>
                    <a:lnTo>
                      <a:pt x="3" y="50"/>
                    </a:lnTo>
                    <a:lnTo>
                      <a:pt x="2" y="57"/>
                    </a:lnTo>
                    <a:lnTo>
                      <a:pt x="1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1" y="81"/>
                    </a:lnTo>
                    <a:lnTo>
                      <a:pt x="2" y="85"/>
                    </a:lnTo>
                    <a:lnTo>
                      <a:pt x="3" y="91"/>
                    </a:lnTo>
                    <a:lnTo>
                      <a:pt x="5" y="98"/>
                    </a:lnTo>
                    <a:lnTo>
                      <a:pt x="8" y="104"/>
                    </a:lnTo>
                    <a:lnTo>
                      <a:pt x="12" y="110"/>
                    </a:lnTo>
                    <a:lnTo>
                      <a:pt x="16" y="115"/>
                    </a:lnTo>
                    <a:lnTo>
                      <a:pt x="21" y="121"/>
                    </a:lnTo>
                    <a:lnTo>
                      <a:pt x="26" y="125"/>
                    </a:lnTo>
                    <a:lnTo>
                      <a:pt x="32" y="130"/>
                    </a:lnTo>
                    <a:lnTo>
                      <a:pt x="38" y="133"/>
                    </a:lnTo>
                    <a:lnTo>
                      <a:pt x="44" y="137"/>
                    </a:lnTo>
                    <a:lnTo>
                      <a:pt x="50" y="139"/>
                    </a:lnTo>
                    <a:lnTo>
                      <a:pt x="57" y="140"/>
                    </a:lnTo>
                    <a:lnTo>
                      <a:pt x="64" y="141"/>
                    </a:lnTo>
                    <a:lnTo>
                      <a:pt x="72" y="142"/>
                    </a:lnTo>
                    <a:lnTo>
                      <a:pt x="79" y="141"/>
                    </a:lnTo>
                    <a:lnTo>
                      <a:pt x="82" y="141"/>
                    </a:lnTo>
                    <a:lnTo>
                      <a:pt x="86" y="140"/>
                    </a:lnTo>
                    <a:lnTo>
                      <a:pt x="92" y="139"/>
                    </a:lnTo>
                    <a:lnTo>
                      <a:pt x="99" y="137"/>
                    </a:lnTo>
                    <a:lnTo>
                      <a:pt x="105" y="133"/>
                    </a:lnTo>
                    <a:lnTo>
                      <a:pt x="111" y="130"/>
                    </a:lnTo>
                    <a:lnTo>
                      <a:pt x="116" y="125"/>
                    </a:lnTo>
                    <a:lnTo>
                      <a:pt x="122" y="121"/>
                    </a:lnTo>
                  </a:path>
                </a:pathLst>
              </a:custGeom>
              <a:noFill/>
              <a:ln w="42863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98" name="Freeform 88">
                <a:extLst>
                  <a:ext uri="{FF2B5EF4-FFF2-40B4-BE49-F238E27FC236}">
                    <a16:creationId xmlns:a16="http://schemas.microsoft.com/office/drawing/2014/main" id="{268C11E1-D9BA-44F6-80C1-CF79ED238F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6051" y="4022726"/>
                <a:ext cx="225425" cy="227013"/>
              </a:xfrm>
              <a:custGeom>
                <a:avLst/>
                <a:gdLst>
                  <a:gd name="T0" fmla="*/ 126 w 142"/>
                  <a:gd name="T1" fmla="*/ 116 h 143"/>
                  <a:gd name="T2" fmla="*/ 134 w 142"/>
                  <a:gd name="T3" fmla="*/ 105 h 143"/>
                  <a:gd name="T4" fmla="*/ 139 w 142"/>
                  <a:gd name="T5" fmla="*/ 92 h 143"/>
                  <a:gd name="T6" fmla="*/ 141 w 142"/>
                  <a:gd name="T7" fmla="*/ 82 h 143"/>
                  <a:gd name="T8" fmla="*/ 142 w 142"/>
                  <a:gd name="T9" fmla="*/ 72 h 143"/>
                  <a:gd name="T10" fmla="*/ 141 w 142"/>
                  <a:gd name="T11" fmla="*/ 57 h 143"/>
                  <a:gd name="T12" fmla="*/ 137 w 142"/>
                  <a:gd name="T13" fmla="*/ 44 h 143"/>
                  <a:gd name="T14" fmla="*/ 130 w 142"/>
                  <a:gd name="T15" fmla="*/ 32 h 143"/>
                  <a:gd name="T16" fmla="*/ 121 w 142"/>
                  <a:gd name="T17" fmla="*/ 21 h 143"/>
                  <a:gd name="T18" fmla="*/ 110 w 142"/>
                  <a:gd name="T19" fmla="*/ 12 h 143"/>
                  <a:gd name="T20" fmla="*/ 98 w 142"/>
                  <a:gd name="T21" fmla="*/ 5 h 143"/>
                  <a:gd name="T22" fmla="*/ 85 w 142"/>
                  <a:gd name="T23" fmla="*/ 2 h 143"/>
                  <a:gd name="T24" fmla="*/ 78 w 142"/>
                  <a:gd name="T25" fmla="*/ 1 h 143"/>
                  <a:gd name="T26" fmla="*/ 63 w 142"/>
                  <a:gd name="T27" fmla="*/ 1 h 143"/>
                  <a:gd name="T28" fmla="*/ 50 w 142"/>
                  <a:gd name="T29" fmla="*/ 3 h 143"/>
                  <a:gd name="T30" fmla="*/ 37 w 142"/>
                  <a:gd name="T31" fmla="*/ 8 h 143"/>
                  <a:gd name="T32" fmla="*/ 25 w 142"/>
                  <a:gd name="T33" fmla="*/ 16 h 143"/>
                  <a:gd name="T34" fmla="*/ 15 w 142"/>
                  <a:gd name="T35" fmla="*/ 26 h 143"/>
                  <a:gd name="T36" fmla="*/ 7 w 142"/>
                  <a:gd name="T37" fmla="*/ 38 h 143"/>
                  <a:gd name="T38" fmla="*/ 2 w 142"/>
                  <a:gd name="T39" fmla="*/ 51 h 143"/>
                  <a:gd name="T40" fmla="*/ 0 w 142"/>
                  <a:gd name="T41" fmla="*/ 64 h 143"/>
                  <a:gd name="T42" fmla="*/ 0 w 142"/>
                  <a:gd name="T43" fmla="*/ 79 h 143"/>
                  <a:gd name="T44" fmla="*/ 1 w 142"/>
                  <a:gd name="T45" fmla="*/ 85 h 143"/>
                  <a:gd name="T46" fmla="*/ 5 w 142"/>
                  <a:gd name="T47" fmla="*/ 98 h 143"/>
                  <a:gd name="T48" fmla="*/ 11 w 142"/>
                  <a:gd name="T49" fmla="*/ 111 h 143"/>
                  <a:gd name="T50" fmla="*/ 20 w 142"/>
                  <a:gd name="T51" fmla="*/ 122 h 143"/>
                  <a:gd name="T52" fmla="*/ 31 w 142"/>
                  <a:gd name="T53" fmla="*/ 131 h 143"/>
                  <a:gd name="T54" fmla="*/ 43 w 142"/>
                  <a:gd name="T55" fmla="*/ 137 h 143"/>
                  <a:gd name="T56" fmla="*/ 57 w 142"/>
                  <a:gd name="T57" fmla="*/ 141 h 143"/>
                  <a:gd name="T58" fmla="*/ 71 w 142"/>
                  <a:gd name="T59" fmla="*/ 143 h 143"/>
                  <a:gd name="T60" fmla="*/ 81 w 142"/>
                  <a:gd name="T61" fmla="*/ 142 h 143"/>
                  <a:gd name="T62" fmla="*/ 91 w 142"/>
                  <a:gd name="T63" fmla="*/ 139 h 143"/>
                  <a:gd name="T64" fmla="*/ 104 w 142"/>
                  <a:gd name="T65" fmla="*/ 134 h 143"/>
                  <a:gd name="T66" fmla="*/ 116 w 142"/>
                  <a:gd name="T67" fmla="*/ 12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2" h="143">
                    <a:moveTo>
                      <a:pt x="121" y="122"/>
                    </a:moveTo>
                    <a:lnTo>
                      <a:pt x="126" y="116"/>
                    </a:lnTo>
                    <a:lnTo>
                      <a:pt x="130" y="111"/>
                    </a:lnTo>
                    <a:lnTo>
                      <a:pt x="134" y="105"/>
                    </a:lnTo>
                    <a:lnTo>
                      <a:pt x="137" y="98"/>
                    </a:lnTo>
                    <a:lnTo>
                      <a:pt x="139" y="92"/>
                    </a:lnTo>
                    <a:lnTo>
                      <a:pt x="141" y="85"/>
                    </a:lnTo>
                    <a:lnTo>
                      <a:pt x="141" y="82"/>
                    </a:lnTo>
                    <a:lnTo>
                      <a:pt x="142" y="79"/>
                    </a:lnTo>
                    <a:lnTo>
                      <a:pt x="142" y="72"/>
                    </a:lnTo>
                    <a:lnTo>
                      <a:pt x="142" y="64"/>
                    </a:lnTo>
                    <a:lnTo>
                      <a:pt x="141" y="57"/>
                    </a:lnTo>
                    <a:lnTo>
                      <a:pt x="139" y="51"/>
                    </a:lnTo>
                    <a:lnTo>
                      <a:pt x="137" y="44"/>
                    </a:lnTo>
                    <a:lnTo>
                      <a:pt x="134" y="38"/>
                    </a:lnTo>
                    <a:lnTo>
                      <a:pt x="130" y="32"/>
                    </a:lnTo>
                    <a:lnTo>
                      <a:pt x="126" y="26"/>
                    </a:lnTo>
                    <a:lnTo>
                      <a:pt x="121" y="21"/>
                    </a:lnTo>
                    <a:lnTo>
                      <a:pt x="116" y="16"/>
                    </a:lnTo>
                    <a:lnTo>
                      <a:pt x="110" y="12"/>
                    </a:lnTo>
                    <a:lnTo>
                      <a:pt x="104" y="8"/>
                    </a:lnTo>
                    <a:lnTo>
                      <a:pt x="98" y="5"/>
                    </a:lnTo>
                    <a:lnTo>
                      <a:pt x="91" y="3"/>
                    </a:lnTo>
                    <a:lnTo>
                      <a:pt x="85" y="2"/>
                    </a:lnTo>
                    <a:lnTo>
                      <a:pt x="81" y="1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3" y="1"/>
                    </a:lnTo>
                    <a:lnTo>
                      <a:pt x="57" y="2"/>
                    </a:lnTo>
                    <a:lnTo>
                      <a:pt x="50" y="3"/>
                    </a:lnTo>
                    <a:lnTo>
                      <a:pt x="43" y="5"/>
                    </a:lnTo>
                    <a:lnTo>
                      <a:pt x="37" y="8"/>
                    </a:lnTo>
                    <a:lnTo>
                      <a:pt x="31" y="12"/>
                    </a:lnTo>
                    <a:lnTo>
                      <a:pt x="25" y="16"/>
                    </a:lnTo>
                    <a:lnTo>
                      <a:pt x="20" y="21"/>
                    </a:lnTo>
                    <a:lnTo>
                      <a:pt x="15" y="26"/>
                    </a:lnTo>
                    <a:lnTo>
                      <a:pt x="11" y="32"/>
                    </a:lnTo>
                    <a:lnTo>
                      <a:pt x="7" y="38"/>
                    </a:lnTo>
                    <a:lnTo>
                      <a:pt x="5" y="44"/>
                    </a:lnTo>
                    <a:lnTo>
                      <a:pt x="2" y="51"/>
                    </a:lnTo>
                    <a:lnTo>
                      <a:pt x="1" y="57"/>
                    </a:lnTo>
                    <a:lnTo>
                      <a:pt x="0" y="64"/>
                    </a:lnTo>
                    <a:lnTo>
                      <a:pt x="0" y="72"/>
                    </a:lnTo>
                    <a:lnTo>
                      <a:pt x="0" y="79"/>
                    </a:lnTo>
                    <a:lnTo>
                      <a:pt x="0" y="82"/>
                    </a:lnTo>
                    <a:lnTo>
                      <a:pt x="1" y="85"/>
                    </a:lnTo>
                    <a:lnTo>
                      <a:pt x="2" y="92"/>
                    </a:lnTo>
                    <a:lnTo>
                      <a:pt x="5" y="98"/>
                    </a:lnTo>
                    <a:lnTo>
                      <a:pt x="7" y="105"/>
                    </a:lnTo>
                    <a:lnTo>
                      <a:pt x="11" y="111"/>
                    </a:lnTo>
                    <a:lnTo>
                      <a:pt x="15" y="116"/>
                    </a:lnTo>
                    <a:lnTo>
                      <a:pt x="20" y="122"/>
                    </a:lnTo>
                    <a:lnTo>
                      <a:pt x="25" y="126"/>
                    </a:lnTo>
                    <a:lnTo>
                      <a:pt x="31" y="131"/>
                    </a:lnTo>
                    <a:lnTo>
                      <a:pt x="37" y="134"/>
                    </a:lnTo>
                    <a:lnTo>
                      <a:pt x="43" y="137"/>
                    </a:lnTo>
                    <a:lnTo>
                      <a:pt x="50" y="139"/>
                    </a:lnTo>
                    <a:lnTo>
                      <a:pt x="57" y="141"/>
                    </a:lnTo>
                    <a:lnTo>
                      <a:pt x="63" y="142"/>
                    </a:lnTo>
                    <a:lnTo>
                      <a:pt x="71" y="143"/>
                    </a:lnTo>
                    <a:lnTo>
                      <a:pt x="78" y="142"/>
                    </a:lnTo>
                    <a:lnTo>
                      <a:pt x="81" y="142"/>
                    </a:lnTo>
                    <a:lnTo>
                      <a:pt x="85" y="141"/>
                    </a:lnTo>
                    <a:lnTo>
                      <a:pt x="91" y="139"/>
                    </a:lnTo>
                    <a:lnTo>
                      <a:pt x="98" y="137"/>
                    </a:lnTo>
                    <a:lnTo>
                      <a:pt x="104" y="134"/>
                    </a:lnTo>
                    <a:lnTo>
                      <a:pt x="110" y="131"/>
                    </a:lnTo>
                    <a:lnTo>
                      <a:pt x="116" y="126"/>
                    </a:lnTo>
                    <a:lnTo>
                      <a:pt x="121" y="122"/>
                    </a:lnTo>
                  </a:path>
                </a:pathLst>
              </a:custGeom>
              <a:noFill/>
              <a:ln w="42863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99" name="Freeform 89">
                <a:extLst>
                  <a:ext uri="{FF2B5EF4-FFF2-40B4-BE49-F238E27FC236}">
                    <a16:creationId xmlns:a16="http://schemas.microsoft.com/office/drawing/2014/main" id="{16B1A6F4-F46C-4C3E-A717-39E1DAA791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6051" y="3932238"/>
                <a:ext cx="225425" cy="227013"/>
              </a:xfrm>
              <a:custGeom>
                <a:avLst/>
                <a:gdLst>
                  <a:gd name="T0" fmla="*/ 126 w 142"/>
                  <a:gd name="T1" fmla="*/ 116 h 143"/>
                  <a:gd name="T2" fmla="*/ 134 w 142"/>
                  <a:gd name="T3" fmla="*/ 105 h 143"/>
                  <a:gd name="T4" fmla="*/ 139 w 142"/>
                  <a:gd name="T5" fmla="*/ 92 h 143"/>
                  <a:gd name="T6" fmla="*/ 141 w 142"/>
                  <a:gd name="T7" fmla="*/ 82 h 143"/>
                  <a:gd name="T8" fmla="*/ 142 w 142"/>
                  <a:gd name="T9" fmla="*/ 72 h 143"/>
                  <a:gd name="T10" fmla="*/ 141 w 142"/>
                  <a:gd name="T11" fmla="*/ 57 h 143"/>
                  <a:gd name="T12" fmla="*/ 137 w 142"/>
                  <a:gd name="T13" fmla="*/ 44 h 143"/>
                  <a:gd name="T14" fmla="*/ 130 w 142"/>
                  <a:gd name="T15" fmla="*/ 32 h 143"/>
                  <a:gd name="T16" fmla="*/ 121 w 142"/>
                  <a:gd name="T17" fmla="*/ 21 h 143"/>
                  <a:gd name="T18" fmla="*/ 110 w 142"/>
                  <a:gd name="T19" fmla="*/ 12 h 143"/>
                  <a:gd name="T20" fmla="*/ 98 w 142"/>
                  <a:gd name="T21" fmla="*/ 6 h 143"/>
                  <a:gd name="T22" fmla="*/ 85 w 142"/>
                  <a:gd name="T23" fmla="*/ 2 h 143"/>
                  <a:gd name="T24" fmla="*/ 78 w 142"/>
                  <a:gd name="T25" fmla="*/ 1 h 143"/>
                  <a:gd name="T26" fmla="*/ 63 w 142"/>
                  <a:gd name="T27" fmla="*/ 1 h 143"/>
                  <a:gd name="T28" fmla="*/ 50 w 142"/>
                  <a:gd name="T29" fmla="*/ 3 h 143"/>
                  <a:gd name="T30" fmla="*/ 37 w 142"/>
                  <a:gd name="T31" fmla="*/ 8 h 143"/>
                  <a:gd name="T32" fmla="*/ 25 w 142"/>
                  <a:gd name="T33" fmla="*/ 16 h 143"/>
                  <a:gd name="T34" fmla="*/ 15 w 142"/>
                  <a:gd name="T35" fmla="*/ 26 h 143"/>
                  <a:gd name="T36" fmla="*/ 7 w 142"/>
                  <a:gd name="T37" fmla="*/ 38 h 143"/>
                  <a:gd name="T38" fmla="*/ 2 w 142"/>
                  <a:gd name="T39" fmla="*/ 51 h 143"/>
                  <a:gd name="T40" fmla="*/ 0 w 142"/>
                  <a:gd name="T41" fmla="*/ 64 h 143"/>
                  <a:gd name="T42" fmla="*/ 0 w 142"/>
                  <a:gd name="T43" fmla="*/ 79 h 143"/>
                  <a:gd name="T44" fmla="*/ 1 w 142"/>
                  <a:gd name="T45" fmla="*/ 85 h 143"/>
                  <a:gd name="T46" fmla="*/ 5 w 142"/>
                  <a:gd name="T47" fmla="*/ 99 h 143"/>
                  <a:gd name="T48" fmla="*/ 11 w 142"/>
                  <a:gd name="T49" fmla="*/ 111 h 143"/>
                  <a:gd name="T50" fmla="*/ 20 w 142"/>
                  <a:gd name="T51" fmla="*/ 122 h 143"/>
                  <a:gd name="T52" fmla="*/ 31 w 142"/>
                  <a:gd name="T53" fmla="*/ 131 h 143"/>
                  <a:gd name="T54" fmla="*/ 43 w 142"/>
                  <a:gd name="T55" fmla="*/ 137 h 143"/>
                  <a:gd name="T56" fmla="*/ 57 w 142"/>
                  <a:gd name="T57" fmla="*/ 141 h 143"/>
                  <a:gd name="T58" fmla="*/ 71 w 142"/>
                  <a:gd name="T59" fmla="*/ 143 h 143"/>
                  <a:gd name="T60" fmla="*/ 81 w 142"/>
                  <a:gd name="T61" fmla="*/ 142 h 143"/>
                  <a:gd name="T62" fmla="*/ 91 w 142"/>
                  <a:gd name="T63" fmla="*/ 139 h 143"/>
                  <a:gd name="T64" fmla="*/ 104 w 142"/>
                  <a:gd name="T65" fmla="*/ 134 h 143"/>
                  <a:gd name="T66" fmla="*/ 116 w 142"/>
                  <a:gd name="T67" fmla="*/ 12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2" h="143">
                    <a:moveTo>
                      <a:pt x="121" y="122"/>
                    </a:moveTo>
                    <a:lnTo>
                      <a:pt x="126" y="116"/>
                    </a:lnTo>
                    <a:lnTo>
                      <a:pt x="130" y="111"/>
                    </a:lnTo>
                    <a:lnTo>
                      <a:pt x="134" y="105"/>
                    </a:lnTo>
                    <a:lnTo>
                      <a:pt x="137" y="99"/>
                    </a:lnTo>
                    <a:lnTo>
                      <a:pt x="139" y="92"/>
                    </a:lnTo>
                    <a:lnTo>
                      <a:pt x="141" y="85"/>
                    </a:lnTo>
                    <a:lnTo>
                      <a:pt x="141" y="82"/>
                    </a:lnTo>
                    <a:lnTo>
                      <a:pt x="142" y="79"/>
                    </a:lnTo>
                    <a:lnTo>
                      <a:pt x="142" y="72"/>
                    </a:lnTo>
                    <a:lnTo>
                      <a:pt x="142" y="64"/>
                    </a:lnTo>
                    <a:lnTo>
                      <a:pt x="141" y="57"/>
                    </a:lnTo>
                    <a:lnTo>
                      <a:pt x="139" y="51"/>
                    </a:lnTo>
                    <a:lnTo>
                      <a:pt x="137" y="44"/>
                    </a:lnTo>
                    <a:lnTo>
                      <a:pt x="134" y="38"/>
                    </a:lnTo>
                    <a:lnTo>
                      <a:pt x="130" y="32"/>
                    </a:lnTo>
                    <a:lnTo>
                      <a:pt x="126" y="26"/>
                    </a:lnTo>
                    <a:lnTo>
                      <a:pt x="121" y="21"/>
                    </a:lnTo>
                    <a:lnTo>
                      <a:pt x="116" y="16"/>
                    </a:lnTo>
                    <a:lnTo>
                      <a:pt x="110" y="12"/>
                    </a:lnTo>
                    <a:lnTo>
                      <a:pt x="104" y="8"/>
                    </a:lnTo>
                    <a:lnTo>
                      <a:pt x="98" y="6"/>
                    </a:lnTo>
                    <a:lnTo>
                      <a:pt x="91" y="3"/>
                    </a:lnTo>
                    <a:lnTo>
                      <a:pt x="85" y="2"/>
                    </a:lnTo>
                    <a:lnTo>
                      <a:pt x="81" y="1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3" y="1"/>
                    </a:lnTo>
                    <a:lnTo>
                      <a:pt x="57" y="2"/>
                    </a:lnTo>
                    <a:lnTo>
                      <a:pt x="50" y="3"/>
                    </a:lnTo>
                    <a:lnTo>
                      <a:pt x="43" y="6"/>
                    </a:lnTo>
                    <a:lnTo>
                      <a:pt x="37" y="8"/>
                    </a:lnTo>
                    <a:lnTo>
                      <a:pt x="31" y="12"/>
                    </a:lnTo>
                    <a:lnTo>
                      <a:pt x="25" y="16"/>
                    </a:lnTo>
                    <a:lnTo>
                      <a:pt x="20" y="21"/>
                    </a:lnTo>
                    <a:lnTo>
                      <a:pt x="15" y="26"/>
                    </a:lnTo>
                    <a:lnTo>
                      <a:pt x="11" y="32"/>
                    </a:lnTo>
                    <a:lnTo>
                      <a:pt x="7" y="38"/>
                    </a:lnTo>
                    <a:lnTo>
                      <a:pt x="5" y="44"/>
                    </a:lnTo>
                    <a:lnTo>
                      <a:pt x="2" y="51"/>
                    </a:lnTo>
                    <a:lnTo>
                      <a:pt x="1" y="57"/>
                    </a:lnTo>
                    <a:lnTo>
                      <a:pt x="0" y="64"/>
                    </a:lnTo>
                    <a:lnTo>
                      <a:pt x="0" y="72"/>
                    </a:lnTo>
                    <a:lnTo>
                      <a:pt x="0" y="79"/>
                    </a:lnTo>
                    <a:lnTo>
                      <a:pt x="0" y="82"/>
                    </a:lnTo>
                    <a:lnTo>
                      <a:pt x="1" y="85"/>
                    </a:lnTo>
                    <a:lnTo>
                      <a:pt x="2" y="92"/>
                    </a:lnTo>
                    <a:lnTo>
                      <a:pt x="5" y="99"/>
                    </a:lnTo>
                    <a:lnTo>
                      <a:pt x="7" y="105"/>
                    </a:lnTo>
                    <a:lnTo>
                      <a:pt x="11" y="111"/>
                    </a:lnTo>
                    <a:lnTo>
                      <a:pt x="15" y="116"/>
                    </a:lnTo>
                    <a:lnTo>
                      <a:pt x="20" y="122"/>
                    </a:lnTo>
                    <a:lnTo>
                      <a:pt x="25" y="126"/>
                    </a:lnTo>
                    <a:lnTo>
                      <a:pt x="31" y="131"/>
                    </a:lnTo>
                    <a:lnTo>
                      <a:pt x="37" y="134"/>
                    </a:lnTo>
                    <a:lnTo>
                      <a:pt x="43" y="137"/>
                    </a:lnTo>
                    <a:lnTo>
                      <a:pt x="50" y="139"/>
                    </a:lnTo>
                    <a:lnTo>
                      <a:pt x="57" y="141"/>
                    </a:lnTo>
                    <a:lnTo>
                      <a:pt x="63" y="142"/>
                    </a:lnTo>
                    <a:lnTo>
                      <a:pt x="71" y="143"/>
                    </a:lnTo>
                    <a:lnTo>
                      <a:pt x="78" y="142"/>
                    </a:lnTo>
                    <a:lnTo>
                      <a:pt x="81" y="142"/>
                    </a:lnTo>
                    <a:lnTo>
                      <a:pt x="85" y="141"/>
                    </a:lnTo>
                    <a:lnTo>
                      <a:pt x="91" y="139"/>
                    </a:lnTo>
                    <a:lnTo>
                      <a:pt x="98" y="137"/>
                    </a:lnTo>
                    <a:lnTo>
                      <a:pt x="104" y="134"/>
                    </a:lnTo>
                    <a:lnTo>
                      <a:pt x="110" y="131"/>
                    </a:lnTo>
                    <a:lnTo>
                      <a:pt x="116" y="126"/>
                    </a:lnTo>
                    <a:lnTo>
                      <a:pt x="121" y="122"/>
                    </a:lnTo>
                  </a:path>
                </a:pathLst>
              </a:custGeom>
              <a:noFill/>
              <a:ln w="42863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100" name="Freeform 90">
                <a:extLst>
                  <a:ext uri="{FF2B5EF4-FFF2-40B4-BE49-F238E27FC236}">
                    <a16:creationId xmlns:a16="http://schemas.microsoft.com/office/drawing/2014/main" id="{3C4F2EBD-307F-464D-8F01-85D4EDD049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8401" y="4025901"/>
                <a:ext cx="225425" cy="225425"/>
              </a:xfrm>
              <a:custGeom>
                <a:avLst/>
                <a:gdLst>
                  <a:gd name="T0" fmla="*/ 126 w 142"/>
                  <a:gd name="T1" fmla="*/ 115 h 142"/>
                  <a:gd name="T2" fmla="*/ 134 w 142"/>
                  <a:gd name="T3" fmla="*/ 104 h 142"/>
                  <a:gd name="T4" fmla="*/ 139 w 142"/>
                  <a:gd name="T5" fmla="*/ 91 h 142"/>
                  <a:gd name="T6" fmla="*/ 141 w 142"/>
                  <a:gd name="T7" fmla="*/ 81 h 142"/>
                  <a:gd name="T8" fmla="*/ 142 w 142"/>
                  <a:gd name="T9" fmla="*/ 71 h 142"/>
                  <a:gd name="T10" fmla="*/ 141 w 142"/>
                  <a:gd name="T11" fmla="*/ 57 h 142"/>
                  <a:gd name="T12" fmla="*/ 137 w 142"/>
                  <a:gd name="T13" fmla="*/ 44 h 142"/>
                  <a:gd name="T14" fmla="*/ 130 w 142"/>
                  <a:gd name="T15" fmla="*/ 31 h 142"/>
                  <a:gd name="T16" fmla="*/ 121 w 142"/>
                  <a:gd name="T17" fmla="*/ 21 h 142"/>
                  <a:gd name="T18" fmla="*/ 110 w 142"/>
                  <a:gd name="T19" fmla="*/ 11 h 142"/>
                  <a:gd name="T20" fmla="*/ 98 w 142"/>
                  <a:gd name="T21" fmla="*/ 5 h 142"/>
                  <a:gd name="T22" fmla="*/ 85 w 142"/>
                  <a:gd name="T23" fmla="*/ 1 h 142"/>
                  <a:gd name="T24" fmla="*/ 78 w 142"/>
                  <a:gd name="T25" fmla="*/ 0 h 142"/>
                  <a:gd name="T26" fmla="*/ 63 w 142"/>
                  <a:gd name="T27" fmla="*/ 0 h 142"/>
                  <a:gd name="T28" fmla="*/ 50 w 142"/>
                  <a:gd name="T29" fmla="*/ 2 h 142"/>
                  <a:gd name="T30" fmla="*/ 37 w 142"/>
                  <a:gd name="T31" fmla="*/ 8 h 142"/>
                  <a:gd name="T32" fmla="*/ 25 w 142"/>
                  <a:gd name="T33" fmla="*/ 16 h 142"/>
                  <a:gd name="T34" fmla="*/ 15 w 142"/>
                  <a:gd name="T35" fmla="*/ 26 h 142"/>
                  <a:gd name="T36" fmla="*/ 7 w 142"/>
                  <a:gd name="T37" fmla="*/ 37 h 142"/>
                  <a:gd name="T38" fmla="*/ 2 w 142"/>
                  <a:gd name="T39" fmla="*/ 50 h 142"/>
                  <a:gd name="T40" fmla="*/ 0 w 142"/>
                  <a:gd name="T41" fmla="*/ 63 h 142"/>
                  <a:gd name="T42" fmla="*/ 0 w 142"/>
                  <a:gd name="T43" fmla="*/ 78 h 142"/>
                  <a:gd name="T44" fmla="*/ 1 w 142"/>
                  <a:gd name="T45" fmla="*/ 85 h 142"/>
                  <a:gd name="T46" fmla="*/ 5 w 142"/>
                  <a:gd name="T47" fmla="*/ 98 h 142"/>
                  <a:gd name="T48" fmla="*/ 11 w 142"/>
                  <a:gd name="T49" fmla="*/ 110 h 142"/>
                  <a:gd name="T50" fmla="*/ 20 w 142"/>
                  <a:gd name="T51" fmla="*/ 121 h 142"/>
                  <a:gd name="T52" fmla="*/ 31 w 142"/>
                  <a:gd name="T53" fmla="*/ 130 h 142"/>
                  <a:gd name="T54" fmla="*/ 43 w 142"/>
                  <a:gd name="T55" fmla="*/ 137 h 142"/>
                  <a:gd name="T56" fmla="*/ 57 w 142"/>
                  <a:gd name="T57" fmla="*/ 140 h 142"/>
                  <a:gd name="T58" fmla="*/ 71 w 142"/>
                  <a:gd name="T59" fmla="*/ 142 h 142"/>
                  <a:gd name="T60" fmla="*/ 81 w 142"/>
                  <a:gd name="T61" fmla="*/ 141 h 142"/>
                  <a:gd name="T62" fmla="*/ 91 w 142"/>
                  <a:gd name="T63" fmla="*/ 139 h 142"/>
                  <a:gd name="T64" fmla="*/ 104 w 142"/>
                  <a:gd name="T65" fmla="*/ 133 h 142"/>
                  <a:gd name="T66" fmla="*/ 116 w 142"/>
                  <a:gd name="T67" fmla="*/ 125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2" h="142">
                    <a:moveTo>
                      <a:pt x="121" y="121"/>
                    </a:moveTo>
                    <a:lnTo>
                      <a:pt x="126" y="115"/>
                    </a:lnTo>
                    <a:lnTo>
                      <a:pt x="130" y="110"/>
                    </a:lnTo>
                    <a:lnTo>
                      <a:pt x="134" y="104"/>
                    </a:lnTo>
                    <a:lnTo>
                      <a:pt x="137" y="98"/>
                    </a:lnTo>
                    <a:lnTo>
                      <a:pt x="139" y="91"/>
                    </a:lnTo>
                    <a:lnTo>
                      <a:pt x="141" y="85"/>
                    </a:lnTo>
                    <a:lnTo>
                      <a:pt x="141" y="81"/>
                    </a:lnTo>
                    <a:lnTo>
                      <a:pt x="142" y="78"/>
                    </a:lnTo>
                    <a:lnTo>
                      <a:pt x="142" y="71"/>
                    </a:lnTo>
                    <a:lnTo>
                      <a:pt x="142" y="63"/>
                    </a:lnTo>
                    <a:lnTo>
                      <a:pt x="141" y="57"/>
                    </a:lnTo>
                    <a:lnTo>
                      <a:pt x="139" y="50"/>
                    </a:lnTo>
                    <a:lnTo>
                      <a:pt x="137" y="44"/>
                    </a:lnTo>
                    <a:lnTo>
                      <a:pt x="134" y="37"/>
                    </a:lnTo>
                    <a:lnTo>
                      <a:pt x="130" y="31"/>
                    </a:lnTo>
                    <a:lnTo>
                      <a:pt x="126" y="26"/>
                    </a:lnTo>
                    <a:lnTo>
                      <a:pt x="121" y="21"/>
                    </a:lnTo>
                    <a:lnTo>
                      <a:pt x="116" y="16"/>
                    </a:lnTo>
                    <a:lnTo>
                      <a:pt x="110" y="11"/>
                    </a:lnTo>
                    <a:lnTo>
                      <a:pt x="104" y="8"/>
                    </a:lnTo>
                    <a:lnTo>
                      <a:pt x="98" y="5"/>
                    </a:lnTo>
                    <a:lnTo>
                      <a:pt x="91" y="2"/>
                    </a:lnTo>
                    <a:lnTo>
                      <a:pt x="85" y="1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1" y="0"/>
                    </a:lnTo>
                    <a:lnTo>
                      <a:pt x="63" y="0"/>
                    </a:lnTo>
                    <a:lnTo>
                      <a:pt x="57" y="1"/>
                    </a:lnTo>
                    <a:lnTo>
                      <a:pt x="50" y="2"/>
                    </a:lnTo>
                    <a:lnTo>
                      <a:pt x="43" y="5"/>
                    </a:lnTo>
                    <a:lnTo>
                      <a:pt x="37" y="8"/>
                    </a:lnTo>
                    <a:lnTo>
                      <a:pt x="31" y="11"/>
                    </a:lnTo>
                    <a:lnTo>
                      <a:pt x="25" y="16"/>
                    </a:lnTo>
                    <a:lnTo>
                      <a:pt x="20" y="21"/>
                    </a:lnTo>
                    <a:lnTo>
                      <a:pt x="15" y="26"/>
                    </a:lnTo>
                    <a:lnTo>
                      <a:pt x="11" y="31"/>
                    </a:lnTo>
                    <a:lnTo>
                      <a:pt x="7" y="37"/>
                    </a:lnTo>
                    <a:lnTo>
                      <a:pt x="5" y="44"/>
                    </a:lnTo>
                    <a:lnTo>
                      <a:pt x="2" y="50"/>
                    </a:lnTo>
                    <a:lnTo>
                      <a:pt x="1" y="57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0" y="81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5" y="98"/>
                    </a:lnTo>
                    <a:lnTo>
                      <a:pt x="7" y="104"/>
                    </a:lnTo>
                    <a:lnTo>
                      <a:pt x="11" y="110"/>
                    </a:lnTo>
                    <a:lnTo>
                      <a:pt x="15" y="115"/>
                    </a:lnTo>
                    <a:lnTo>
                      <a:pt x="20" y="121"/>
                    </a:lnTo>
                    <a:lnTo>
                      <a:pt x="25" y="125"/>
                    </a:lnTo>
                    <a:lnTo>
                      <a:pt x="31" y="130"/>
                    </a:lnTo>
                    <a:lnTo>
                      <a:pt x="37" y="133"/>
                    </a:lnTo>
                    <a:lnTo>
                      <a:pt x="43" y="137"/>
                    </a:lnTo>
                    <a:lnTo>
                      <a:pt x="50" y="139"/>
                    </a:lnTo>
                    <a:lnTo>
                      <a:pt x="57" y="140"/>
                    </a:lnTo>
                    <a:lnTo>
                      <a:pt x="63" y="141"/>
                    </a:lnTo>
                    <a:lnTo>
                      <a:pt x="71" y="142"/>
                    </a:lnTo>
                    <a:lnTo>
                      <a:pt x="78" y="141"/>
                    </a:lnTo>
                    <a:lnTo>
                      <a:pt x="81" y="141"/>
                    </a:lnTo>
                    <a:lnTo>
                      <a:pt x="85" y="140"/>
                    </a:lnTo>
                    <a:lnTo>
                      <a:pt x="91" y="139"/>
                    </a:lnTo>
                    <a:lnTo>
                      <a:pt x="98" y="137"/>
                    </a:lnTo>
                    <a:lnTo>
                      <a:pt x="104" y="133"/>
                    </a:lnTo>
                    <a:lnTo>
                      <a:pt x="110" y="130"/>
                    </a:lnTo>
                    <a:lnTo>
                      <a:pt x="116" y="125"/>
                    </a:lnTo>
                    <a:lnTo>
                      <a:pt x="121" y="121"/>
                    </a:lnTo>
                  </a:path>
                </a:pathLst>
              </a:custGeom>
              <a:noFill/>
              <a:ln w="42863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101" name="Freeform 91">
                <a:extLst>
                  <a:ext uri="{FF2B5EF4-FFF2-40B4-BE49-F238E27FC236}">
                    <a16:creationId xmlns:a16="http://schemas.microsoft.com/office/drawing/2014/main" id="{82A32CB0-3850-47A1-B23F-9DBA0E7AF4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8401" y="4135438"/>
                <a:ext cx="225425" cy="225425"/>
              </a:xfrm>
              <a:custGeom>
                <a:avLst/>
                <a:gdLst>
                  <a:gd name="T0" fmla="*/ 126 w 142"/>
                  <a:gd name="T1" fmla="*/ 115 h 142"/>
                  <a:gd name="T2" fmla="*/ 134 w 142"/>
                  <a:gd name="T3" fmla="*/ 104 h 142"/>
                  <a:gd name="T4" fmla="*/ 139 w 142"/>
                  <a:gd name="T5" fmla="*/ 91 h 142"/>
                  <a:gd name="T6" fmla="*/ 141 w 142"/>
                  <a:gd name="T7" fmla="*/ 81 h 142"/>
                  <a:gd name="T8" fmla="*/ 142 w 142"/>
                  <a:gd name="T9" fmla="*/ 71 h 142"/>
                  <a:gd name="T10" fmla="*/ 141 w 142"/>
                  <a:gd name="T11" fmla="*/ 57 h 142"/>
                  <a:gd name="T12" fmla="*/ 137 w 142"/>
                  <a:gd name="T13" fmla="*/ 44 h 142"/>
                  <a:gd name="T14" fmla="*/ 130 w 142"/>
                  <a:gd name="T15" fmla="*/ 32 h 142"/>
                  <a:gd name="T16" fmla="*/ 121 w 142"/>
                  <a:gd name="T17" fmla="*/ 21 h 142"/>
                  <a:gd name="T18" fmla="*/ 110 w 142"/>
                  <a:gd name="T19" fmla="*/ 11 h 142"/>
                  <a:gd name="T20" fmla="*/ 98 w 142"/>
                  <a:gd name="T21" fmla="*/ 5 h 142"/>
                  <a:gd name="T22" fmla="*/ 85 w 142"/>
                  <a:gd name="T23" fmla="*/ 1 h 142"/>
                  <a:gd name="T24" fmla="*/ 78 w 142"/>
                  <a:gd name="T25" fmla="*/ 0 h 142"/>
                  <a:gd name="T26" fmla="*/ 63 w 142"/>
                  <a:gd name="T27" fmla="*/ 0 h 142"/>
                  <a:gd name="T28" fmla="*/ 50 w 142"/>
                  <a:gd name="T29" fmla="*/ 3 h 142"/>
                  <a:gd name="T30" fmla="*/ 37 w 142"/>
                  <a:gd name="T31" fmla="*/ 8 h 142"/>
                  <a:gd name="T32" fmla="*/ 25 w 142"/>
                  <a:gd name="T33" fmla="*/ 16 h 142"/>
                  <a:gd name="T34" fmla="*/ 15 w 142"/>
                  <a:gd name="T35" fmla="*/ 26 h 142"/>
                  <a:gd name="T36" fmla="*/ 7 w 142"/>
                  <a:gd name="T37" fmla="*/ 37 h 142"/>
                  <a:gd name="T38" fmla="*/ 2 w 142"/>
                  <a:gd name="T39" fmla="*/ 50 h 142"/>
                  <a:gd name="T40" fmla="*/ 0 w 142"/>
                  <a:gd name="T41" fmla="*/ 64 h 142"/>
                  <a:gd name="T42" fmla="*/ 0 w 142"/>
                  <a:gd name="T43" fmla="*/ 78 h 142"/>
                  <a:gd name="T44" fmla="*/ 1 w 142"/>
                  <a:gd name="T45" fmla="*/ 85 h 142"/>
                  <a:gd name="T46" fmla="*/ 5 w 142"/>
                  <a:gd name="T47" fmla="*/ 98 h 142"/>
                  <a:gd name="T48" fmla="*/ 11 w 142"/>
                  <a:gd name="T49" fmla="*/ 110 h 142"/>
                  <a:gd name="T50" fmla="*/ 20 w 142"/>
                  <a:gd name="T51" fmla="*/ 121 h 142"/>
                  <a:gd name="T52" fmla="*/ 31 w 142"/>
                  <a:gd name="T53" fmla="*/ 130 h 142"/>
                  <a:gd name="T54" fmla="*/ 43 w 142"/>
                  <a:gd name="T55" fmla="*/ 137 h 142"/>
                  <a:gd name="T56" fmla="*/ 57 w 142"/>
                  <a:gd name="T57" fmla="*/ 140 h 142"/>
                  <a:gd name="T58" fmla="*/ 71 w 142"/>
                  <a:gd name="T59" fmla="*/ 142 h 142"/>
                  <a:gd name="T60" fmla="*/ 81 w 142"/>
                  <a:gd name="T61" fmla="*/ 141 h 142"/>
                  <a:gd name="T62" fmla="*/ 91 w 142"/>
                  <a:gd name="T63" fmla="*/ 139 h 142"/>
                  <a:gd name="T64" fmla="*/ 104 w 142"/>
                  <a:gd name="T65" fmla="*/ 133 h 142"/>
                  <a:gd name="T66" fmla="*/ 116 w 142"/>
                  <a:gd name="T67" fmla="*/ 126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2" h="142">
                    <a:moveTo>
                      <a:pt x="121" y="121"/>
                    </a:moveTo>
                    <a:lnTo>
                      <a:pt x="126" y="115"/>
                    </a:lnTo>
                    <a:lnTo>
                      <a:pt x="130" y="110"/>
                    </a:lnTo>
                    <a:lnTo>
                      <a:pt x="134" y="104"/>
                    </a:lnTo>
                    <a:lnTo>
                      <a:pt x="137" y="98"/>
                    </a:lnTo>
                    <a:lnTo>
                      <a:pt x="139" y="91"/>
                    </a:lnTo>
                    <a:lnTo>
                      <a:pt x="141" y="85"/>
                    </a:lnTo>
                    <a:lnTo>
                      <a:pt x="141" y="81"/>
                    </a:lnTo>
                    <a:lnTo>
                      <a:pt x="142" y="78"/>
                    </a:lnTo>
                    <a:lnTo>
                      <a:pt x="142" y="71"/>
                    </a:lnTo>
                    <a:lnTo>
                      <a:pt x="142" y="64"/>
                    </a:lnTo>
                    <a:lnTo>
                      <a:pt x="141" y="57"/>
                    </a:lnTo>
                    <a:lnTo>
                      <a:pt x="139" y="50"/>
                    </a:lnTo>
                    <a:lnTo>
                      <a:pt x="137" y="44"/>
                    </a:lnTo>
                    <a:lnTo>
                      <a:pt x="134" y="37"/>
                    </a:lnTo>
                    <a:lnTo>
                      <a:pt x="130" y="32"/>
                    </a:lnTo>
                    <a:lnTo>
                      <a:pt x="126" y="26"/>
                    </a:lnTo>
                    <a:lnTo>
                      <a:pt x="121" y="21"/>
                    </a:lnTo>
                    <a:lnTo>
                      <a:pt x="116" y="16"/>
                    </a:lnTo>
                    <a:lnTo>
                      <a:pt x="110" y="11"/>
                    </a:lnTo>
                    <a:lnTo>
                      <a:pt x="104" y="8"/>
                    </a:lnTo>
                    <a:lnTo>
                      <a:pt x="98" y="5"/>
                    </a:lnTo>
                    <a:lnTo>
                      <a:pt x="91" y="3"/>
                    </a:lnTo>
                    <a:lnTo>
                      <a:pt x="85" y="1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1" y="0"/>
                    </a:lnTo>
                    <a:lnTo>
                      <a:pt x="63" y="0"/>
                    </a:lnTo>
                    <a:lnTo>
                      <a:pt x="57" y="1"/>
                    </a:lnTo>
                    <a:lnTo>
                      <a:pt x="50" y="3"/>
                    </a:lnTo>
                    <a:lnTo>
                      <a:pt x="43" y="5"/>
                    </a:lnTo>
                    <a:lnTo>
                      <a:pt x="37" y="8"/>
                    </a:lnTo>
                    <a:lnTo>
                      <a:pt x="31" y="11"/>
                    </a:lnTo>
                    <a:lnTo>
                      <a:pt x="25" y="16"/>
                    </a:lnTo>
                    <a:lnTo>
                      <a:pt x="20" y="21"/>
                    </a:lnTo>
                    <a:lnTo>
                      <a:pt x="15" y="26"/>
                    </a:lnTo>
                    <a:lnTo>
                      <a:pt x="11" y="32"/>
                    </a:lnTo>
                    <a:lnTo>
                      <a:pt x="7" y="37"/>
                    </a:lnTo>
                    <a:lnTo>
                      <a:pt x="5" y="44"/>
                    </a:lnTo>
                    <a:lnTo>
                      <a:pt x="2" y="50"/>
                    </a:lnTo>
                    <a:lnTo>
                      <a:pt x="1" y="57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0" y="81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5" y="98"/>
                    </a:lnTo>
                    <a:lnTo>
                      <a:pt x="7" y="104"/>
                    </a:lnTo>
                    <a:lnTo>
                      <a:pt x="11" y="110"/>
                    </a:lnTo>
                    <a:lnTo>
                      <a:pt x="15" y="115"/>
                    </a:lnTo>
                    <a:lnTo>
                      <a:pt x="20" y="121"/>
                    </a:lnTo>
                    <a:lnTo>
                      <a:pt x="25" y="126"/>
                    </a:lnTo>
                    <a:lnTo>
                      <a:pt x="31" y="130"/>
                    </a:lnTo>
                    <a:lnTo>
                      <a:pt x="37" y="133"/>
                    </a:lnTo>
                    <a:lnTo>
                      <a:pt x="43" y="137"/>
                    </a:lnTo>
                    <a:lnTo>
                      <a:pt x="50" y="139"/>
                    </a:lnTo>
                    <a:lnTo>
                      <a:pt x="57" y="140"/>
                    </a:lnTo>
                    <a:lnTo>
                      <a:pt x="63" y="141"/>
                    </a:lnTo>
                    <a:lnTo>
                      <a:pt x="71" y="142"/>
                    </a:lnTo>
                    <a:lnTo>
                      <a:pt x="78" y="141"/>
                    </a:lnTo>
                    <a:lnTo>
                      <a:pt x="81" y="141"/>
                    </a:lnTo>
                    <a:lnTo>
                      <a:pt x="85" y="140"/>
                    </a:lnTo>
                    <a:lnTo>
                      <a:pt x="91" y="139"/>
                    </a:lnTo>
                    <a:lnTo>
                      <a:pt x="98" y="137"/>
                    </a:lnTo>
                    <a:lnTo>
                      <a:pt x="104" y="133"/>
                    </a:lnTo>
                    <a:lnTo>
                      <a:pt x="110" y="130"/>
                    </a:lnTo>
                    <a:lnTo>
                      <a:pt x="116" y="126"/>
                    </a:lnTo>
                    <a:lnTo>
                      <a:pt x="121" y="121"/>
                    </a:lnTo>
                  </a:path>
                </a:pathLst>
              </a:custGeom>
              <a:noFill/>
              <a:ln w="42863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102" name="Freeform 92">
                <a:extLst>
                  <a:ext uri="{FF2B5EF4-FFF2-40B4-BE49-F238E27FC236}">
                    <a16:creationId xmlns:a16="http://schemas.microsoft.com/office/drawing/2014/main" id="{EE2305BE-7A5B-4FA1-A3D8-CA2BA6FDC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8401" y="4767263"/>
                <a:ext cx="225425" cy="225425"/>
              </a:xfrm>
              <a:custGeom>
                <a:avLst/>
                <a:gdLst>
                  <a:gd name="T0" fmla="*/ 126 w 142"/>
                  <a:gd name="T1" fmla="*/ 115 h 142"/>
                  <a:gd name="T2" fmla="*/ 134 w 142"/>
                  <a:gd name="T3" fmla="*/ 104 h 142"/>
                  <a:gd name="T4" fmla="*/ 139 w 142"/>
                  <a:gd name="T5" fmla="*/ 91 h 142"/>
                  <a:gd name="T6" fmla="*/ 141 w 142"/>
                  <a:gd name="T7" fmla="*/ 81 h 142"/>
                  <a:gd name="T8" fmla="*/ 142 w 142"/>
                  <a:gd name="T9" fmla="*/ 71 h 142"/>
                  <a:gd name="T10" fmla="*/ 141 w 142"/>
                  <a:gd name="T11" fmla="*/ 57 h 142"/>
                  <a:gd name="T12" fmla="*/ 137 w 142"/>
                  <a:gd name="T13" fmla="*/ 43 h 142"/>
                  <a:gd name="T14" fmla="*/ 130 w 142"/>
                  <a:gd name="T15" fmla="*/ 31 h 142"/>
                  <a:gd name="T16" fmla="*/ 121 w 142"/>
                  <a:gd name="T17" fmla="*/ 20 h 142"/>
                  <a:gd name="T18" fmla="*/ 110 w 142"/>
                  <a:gd name="T19" fmla="*/ 11 h 142"/>
                  <a:gd name="T20" fmla="*/ 98 w 142"/>
                  <a:gd name="T21" fmla="*/ 5 h 142"/>
                  <a:gd name="T22" fmla="*/ 85 w 142"/>
                  <a:gd name="T23" fmla="*/ 1 h 142"/>
                  <a:gd name="T24" fmla="*/ 78 w 142"/>
                  <a:gd name="T25" fmla="*/ 0 h 142"/>
                  <a:gd name="T26" fmla="*/ 63 w 142"/>
                  <a:gd name="T27" fmla="*/ 0 h 142"/>
                  <a:gd name="T28" fmla="*/ 50 w 142"/>
                  <a:gd name="T29" fmla="*/ 2 h 142"/>
                  <a:gd name="T30" fmla="*/ 37 w 142"/>
                  <a:gd name="T31" fmla="*/ 7 h 142"/>
                  <a:gd name="T32" fmla="*/ 25 w 142"/>
                  <a:gd name="T33" fmla="*/ 15 h 142"/>
                  <a:gd name="T34" fmla="*/ 15 w 142"/>
                  <a:gd name="T35" fmla="*/ 26 h 142"/>
                  <a:gd name="T36" fmla="*/ 7 w 142"/>
                  <a:gd name="T37" fmla="*/ 37 h 142"/>
                  <a:gd name="T38" fmla="*/ 2 w 142"/>
                  <a:gd name="T39" fmla="*/ 50 h 142"/>
                  <a:gd name="T40" fmla="*/ 0 w 142"/>
                  <a:gd name="T41" fmla="*/ 63 h 142"/>
                  <a:gd name="T42" fmla="*/ 0 w 142"/>
                  <a:gd name="T43" fmla="*/ 78 h 142"/>
                  <a:gd name="T44" fmla="*/ 1 w 142"/>
                  <a:gd name="T45" fmla="*/ 85 h 142"/>
                  <a:gd name="T46" fmla="*/ 5 w 142"/>
                  <a:gd name="T47" fmla="*/ 98 h 142"/>
                  <a:gd name="T48" fmla="*/ 11 w 142"/>
                  <a:gd name="T49" fmla="*/ 110 h 142"/>
                  <a:gd name="T50" fmla="*/ 20 w 142"/>
                  <a:gd name="T51" fmla="*/ 121 h 142"/>
                  <a:gd name="T52" fmla="*/ 31 w 142"/>
                  <a:gd name="T53" fmla="*/ 130 h 142"/>
                  <a:gd name="T54" fmla="*/ 43 w 142"/>
                  <a:gd name="T55" fmla="*/ 136 h 142"/>
                  <a:gd name="T56" fmla="*/ 57 w 142"/>
                  <a:gd name="T57" fmla="*/ 140 h 142"/>
                  <a:gd name="T58" fmla="*/ 71 w 142"/>
                  <a:gd name="T59" fmla="*/ 142 h 142"/>
                  <a:gd name="T60" fmla="*/ 81 w 142"/>
                  <a:gd name="T61" fmla="*/ 141 h 142"/>
                  <a:gd name="T62" fmla="*/ 91 w 142"/>
                  <a:gd name="T63" fmla="*/ 138 h 142"/>
                  <a:gd name="T64" fmla="*/ 104 w 142"/>
                  <a:gd name="T65" fmla="*/ 133 h 142"/>
                  <a:gd name="T66" fmla="*/ 116 w 142"/>
                  <a:gd name="T67" fmla="*/ 125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2" h="142">
                    <a:moveTo>
                      <a:pt x="121" y="121"/>
                    </a:moveTo>
                    <a:lnTo>
                      <a:pt x="126" y="115"/>
                    </a:lnTo>
                    <a:lnTo>
                      <a:pt x="130" y="110"/>
                    </a:lnTo>
                    <a:lnTo>
                      <a:pt x="134" y="104"/>
                    </a:lnTo>
                    <a:lnTo>
                      <a:pt x="137" y="98"/>
                    </a:lnTo>
                    <a:lnTo>
                      <a:pt x="139" y="91"/>
                    </a:lnTo>
                    <a:lnTo>
                      <a:pt x="141" y="85"/>
                    </a:lnTo>
                    <a:lnTo>
                      <a:pt x="141" y="81"/>
                    </a:lnTo>
                    <a:lnTo>
                      <a:pt x="142" y="78"/>
                    </a:lnTo>
                    <a:lnTo>
                      <a:pt x="142" y="71"/>
                    </a:lnTo>
                    <a:lnTo>
                      <a:pt x="142" y="63"/>
                    </a:lnTo>
                    <a:lnTo>
                      <a:pt x="141" y="57"/>
                    </a:lnTo>
                    <a:lnTo>
                      <a:pt x="139" y="50"/>
                    </a:lnTo>
                    <a:lnTo>
                      <a:pt x="137" y="43"/>
                    </a:lnTo>
                    <a:lnTo>
                      <a:pt x="134" y="37"/>
                    </a:lnTo>
                    <a:lnTo>
                      <a:pt x="130" y="31"/>
                    </a:lnTo>
                    <a:lnTo>
                      <a:pt x="126" y="26"/>
                    </a:lnTo>
                    <a:lnTo>
                      <a:pt x="121" y="20"/>
                    </a:lnTo>
                    <a:lnTo>
                      <a:pt x="116" y="15"/>
                    </a:lnTo>
                    <a:lnTo>
                      <a:pt x="110" y="11"/>
                    </a:lnTo>
                    <a:lnTo>
                      <a:pt x="104" y="7"/>
                    </a:lnTo>
                    <a:lnTo>
                      <a:pt x="98" y="5"/>
                    </a:lnTo>
                    <a:lnTo>
                      <a:pt x="91" y="2"/>
                    </a:lnTo>
                    <a:lnTo>
                      <a:pt x="85" y="1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1" y="0"/>
                    </a:lnTo>
                    <a:lnTo>
                      <a:pt x="63" y="0"/>
                    </a:lnTo>
                    <a:lnTo>
                      <a:pt x="57" y="1"/>
                    </a:lnTo>
                    <a:lnTo>
                      <a:pt x="50" y="2"/>
                    </a:lnTo>
                    <a:lnTo>
                      <a:pt x="43" y="5"/>
                    </a:lnTo>
                    <a:lnTo>
                      <a:pt x="37" y="7"/>
                    </a:lnTo>
                    <a:lnTo>
                      <a:pt x="31" y="11"/>
                    </a:lnTo>
                    <a:lnTo>
                      <a:pt x="25" y="15"/>
                    </a:lnTo>
                    <a:lnTo>
                      <a:pt x="20" y="20"/>
                    </a:lnTo>
                    <a:lnTo>
                      <a:pt x="15" y="26"/>
                    </a:lnTo>
                    <a:lnTo>
                      <a:pt x="11" y="31"/>
                    </a:lnTo>
                    <a:lnTo>
                      <a:pt x="7" y="37"/>
                    </a:lnTo>
                    <a:lnTo>
                      <a:pt x="5" y="43"/>
                    </a:lnTo>
                    <a:lnTo>
                      <a:pt x="2" y="50"/>
                    </a:lnTo>
                    <a:lnTo>
                      <a:pt x="1" y="57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0" y="81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5" y="98"/>
                    </a:lnTo>
                    <a:lnTo>
                      <a:pt x="7" y="104"/>
                    </a:lnTo>
                    <a:lnTo>
                      <a:pt x="11" y="110"/>
                    </a:lnTo>
                    <a:lnTo>
                      <a:pt x="15" y="115"/>
                    </a:lnTo>
                    <a:lnTo>
                      <a:pt x="20" y="121"/>
                    </a:lnTo>
                    <a:lnTo>
                      <a:pt x="25" y="125"/>
                    </a:lnTo>
                    <a:lnTo>
                      <a:pt x="31" y="130"/>
                    </a:lnTo>
                    <a:lnTo>
                      <a:pt x="37" y="133"/>
                    </a:lnTo>
                    <a:lnTo>
                      <a:pt x="43" y="136"/>
                    </a:lnTo>
                    <a:lnTo>
                      <a:pt x="50" y="138"/>
                    </a:lnTo>
                    <a:lnTo>
                      <a:pt x="57" y="140"/>
                    </a:lnTo>
                    <a:lnTo>
                      <a:pt x="63" y="141"/>
                    </a:lnTo>
                    <a:lnTo>
                      <a:pt x="71" y="142"/>
                    </a:lnTo>
                    <a:lnTo>
                      <a:pt x="78" y="141"/>
                    </a:lnTo>
                    <a:lnTo>
                      <a:pt x="81" y="141"/>
                    </a:lnTo>
                    <a:lnTo>
                      <a:pt x="85" y="140"/>
                    </a:lnTo>
                    <a:lnTo>
                      <a:pt x="91" y="138"/>
                    </a:lnTo>
                    <a:lnTo>
                      <a:pt x="98" y="136"/>
                    </a:lnTo>
                    <a:lnTo>
                      <a:pt x="104" y="133"/>
                    </a:lnTo>
                    <a:lnTo>
                      <a:pt x="110" y="130"/>
                    </a:lnTo>
                    <a:lnTo>
                      <a:pt x="116" y="125"/>
                    </a:lnTo>
                    <a:lnTo>
                      <a:pt x="121" y="121"/>
                    </a:lnTo>
                  </a:path>
                </a:pathLst>
              </a:custGeom>
              <a:noFill/>
              <a:ln w="42863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103" name="Freeform 93">
                <a:extLst>
                  <a:ext uri="{FF2B5EF4-FFF2-40B4-BE49-F238E27FC236}">
                    <a16:creationId xmlns:a16="http://schemas.microsoft.com/office/drawing/2014/main" id="{45E33E66-C222-47C6-825B-176E6C90FA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8401" y="4949826"/>
                <a:ext cx="225425" cy="225425"/>
              </a:xfrm>
              <a:custGeom>
                <a:avLst/>
                <a:gdLst>
                  <a:gd name="T0" fmla="*/ 126 w 142"/>
                  <a:gd name="T1" fmla="*/ 116 h 142"/>
                  <a:gd name="T2" fmla="*/ 134 w 142"/>
                  <a:gd name="T3" fmla="*/ 104 h 142"/>
                  <a:gd name="T4" fmla="*/ 139 w 142"/>
                  <a:gd name="T5" fmla="*/ 92 h 142"/>
                  <a:gd name="T6" fmla="*/ 141 w 142"/>
                  <a:gd name="T7" fmla="*/ 82 h 142"/>
                  <a:gd name="T8" fmla="*/ 142 w 142"/>
                  <a:gd name="T9" fmla="*/ 71 h 142"/>
                  <a:gd name="T10" fmla="*/ 141 w 142"/>
                  <a:gd name="T11" fmla="*/ 57 h 142"/>
                  <a:gd name="T12" fmla="*/ 137 w 142"/>
                  <a:gd name="T13" fmla="*/ 44 h 142"/>
                  <a:gd name="T14" fmla="*/ 130 w 142"/>
                  <a:gd name="T15" fmla="*/ 32 h 142"/>
                  <a:gd name="T16" fmla="*/ 121 w 142"/>
                  <a:gd name="T17" fmla="*/ 21 h 142"/>
                  <a:gd name="T18" fmla="*/ 110 w 142"/>
                  <a:gd name="T19" fmla="*/ 12 h 142"/>
                  <a:gd name="T20" fmla="*/ 98 w 142"/>
                  <a:gd name="T21" fmla="*/ 5 h 142"/>
                  <a:gd name="T22" fmla="*/ 85 w 142"/>
                  <a:gd name="T23" fmla="*/ 2 h 142"/>
                  <a:gd name="T24" fmla="*/ 78 w 142"/>
                  <a:gd name="T25" fmla="*/ 1 h 142"/>
                  <a:gd name="T26" fmla="*/ 63 w 142"/>
                  <a:gd name="T27" fmla="*/ 1 h 142"/>
                  <a:gd name="T28" fmla="*/ 50 w 142"/>
                  <a:gd name="T29" fmla="*/ 3 h 142"/>
                  <a:gd name="T30" fmla="*/ 37 w 142"/>
                  <a:gd name="T31" fmla="*/ 8 h 142"/>
                  <a:gd name="T32" fmla="*/ 25 w 142"/>
                  <a:gd name="T33" fmla="*/ 16 h 142"/>
                  <a:gd name="T34" fmla="*/ 15 w 142"/>
                  <a:gd name="T35" fmla="*/ 26 h 142"/>
                  <a:gd name="T36" fmla="*/ 7 w 142"/>
                  <a:gd name="T37" fmla="*/ 38 h 142"/>
                  <a:gd name="T38" fmla="*/ 2 w 142"/>
                  <a:gd name="T39" fmla="*/ 50 h 142"/>
                  <a:gd name="T40" fmla="*/ 0 w 142"/>
                  <a:gd name="T41" fmla="*/ 64 h 142"/>
                  <a:gd name="T42" fmla="*/ 0 w 142"/>
                  <a:gd name="T43" fmla="*/ 78 h 142"/>
                  <a:gd name="T44" fmla="*/ 1 w 142"/>
                  <a:gd name="T45" fmla="*/ 85 h 142"/>
                  <a:gd name="T46" fmla="*/ 5 w 142"/>
                  <a:gd name="T47" fmla="*/ 98 h 142"/>
                  <a:gd name="T48" fmla="*/ 11 w 142"/>
                  <a:gd name="T49" fmla="*/ 110 h 142"/>
                  <a:gd name="T50" fmla="*/ 20 w 142"/>
                  <a:gd name="T51" fmla="*/ 122 h 142"/>
                  <a:gd name="T52" fmla="*/ 31 w 142"/>
                  <a:gd name="T53" fmla="*/ 130 h 142"/>
                  <a:gd name="T54" fmla="*/ 43 w 142"/>
                  <a:gd name="T55" fmla="*/ 137 h 142"/>
                  <a:gd name="T56" fmla="*/ 57 w 142"/>
                  <a:gd name="T57" fmla="*/ 141 h 142"/>
                  <a:gd name="T58" fmla="*/ 71 w 142"/>
                  <a:gd name="T59" fmla="*/ 142 h 142"/>
                  <a:gd name="T60" fmla="*/ 81 w 142"/>
                  <a:gd name="T61" fmla="*/ 141 h 142"/>
                  <a:gd name="T62" fmla="*/ 91 w 142"/>
                  <a:gd name="T63" fmla="*/ 139 h 142"/>
                  <a:gd name="T64" fmla="*/ 104 w 142"/>
                  <a:gd name="T65" fmla="*/ 134 h 142"/>
                  <a:gd name="T66" fmla="*/ 116 w 142"/>
                  <a:gd name="T67" fmla="*/ 126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2" h="142">
                    <a:moveTo>
                      <a:pt x="121" y="122"/>
                    </a:moveTo>
                    <a:lnTo>
                      <a:pt x="126" y="116"/>
                    </a:lnTo>
                    <a:lnTo>
                      <a:pt x="130" y="110"/>
                    </a:lnTo>
                    <a:lnTo>
                      <a:pt x="134" y="104"/>
                    </a:lnTo>
                    <a:lnTo>
                      <a:pt x="137" y="98"/>
                    </a:lnTo>
                    <a:lnTo>
                      <a:pt x="139" y="92"/>
                    </a:lnTo>
                    <a:lnTo>
                      <a:pt x="141" y="85"/>
                    </a:lnTo>
                    <a:lnTo>
                      <a:pt x="141" y="82"/>
                    </a:lnTo>
                    <a:lnTo>
                      <a:pt x="142" y="78"/>
                    </a:lnTo>
                    <a:lnTo>
                      <a:pt x="142" y="71"/>
                    </a:lnTo>
                    <a:lnTo>
                      <a:pt x="142" y="64"/>
                    </a:lnTo>
                    <a:lnTo>
                      <a:pt x="141" y="57"/>
                    </a:lnTo>
                    <a:lnTo>
                      <a:pt x="139" y="50"/>
                    </a:lnTo>
                    <a:lnTo>
                      <a:pt x="137" y="44"/>
                    </a:lnTo>
                    <a:lnTo>
                      <a:pt x="134" y="38"/>
                    </a:lnTo>
                    <a:lnTo>
                      <a:pt x="130" y="32"/>
                    </a:lnTo>
                    <a:lnTo>
                      <a:pt x="126" y="26"/>
                    </a:lnTo>
                    <a:lnTo>
                      <a:pt x="121" y="21"/>
                    </a:lnTo>
                    <a:lnTo>
                      <a:pt x="116" y="16"/>
                    </a:lnTo>
                    <a:lnTo>
                      <a:pt x="110" y="12"/>
                    </a:lnTo>
                    <a:lnTo>
                      <a:pt x="104" y="8"/>
                    </a:lnTo>
                    <a:lnTo>
                      <a:pt x="98" y="5"/>
                    </a:lnTo>
                    <a:lnTo>
                      <a:pt x="91" y="3"/>
                    </a:lnTo>
                    <a:lnTo>
                      <a:pt x="85" y="2"/>
                    </a:lnTo>
                    <a:lnTo>
                      <a:pt x="81" y="1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3" y="1"/>
                    </a:lnTo>
                    <a:lnTo>
                      <a:pt x="57" y="2"/>
                    </a:lnTo>
                    <a:lnTo>
                      <a:pt x="50" y="3"/>
                    </a:lnTo>
                    <a:lnTo>
                      <a:pt x="43" y="5"/>
                    </a:lnTo>
                    <a:lnTo>
                      <a:pt x="37" y="8"/>
                    </a:lnTo>
                    <a:lnTo>
                      <a:pt x="31" y="12"/>
                    </a:lnTo>
                    <a:lnTo>
                      <a:pt x="25" y="16"/>
                    </a:lnTo>
                    <a:lnTo>
                      <a:pt x="20" y="21"/>
                    </a:lnTo>
                    <a:lnTo>
                      <a:pt x="15" y="26"/>
                    </a:lnTo>
                    <a:lnTo>
                      <a:pt x="11" y="32"/>
                    </a:lnTo>
                    <a:lnTo>
                      <a:pt x="7" y="38"/>
                    </a:lnTo>
                    <a:lnTo>
                      <a:pt x="5" y="44"/>
                    </a:lnTo>
                    <a:lnTo>
                      <a:pt x="2" y="50"/>
                    </a:lnTo>
                    <a:lnTo>
                      <a:pt x="1" y="57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0" y="82"/>
                    </a:lnTo>
                    <a:lnTo>
                      <a:pt x="1" y="85"/>
                    </a:lnTo>
                    <a:lnTo>
                      <a:pt x="2" y="92"/>
                    </a:lnTo>
                    <a:lnTo>
                      <a:pt x="5" y="98"/>
                    </a:lnTo>
                    <a:lnTo>
                      <a:pt x="7" y="104"/>
                    </a:lnTo>
                    <a:lnTo>
                      <a:pt x="11" y="110"/>
                    </a:lnTo>
                    <a:lnTo>
                      <a:pt x="15" y="116"/>
                    </a:lnTo>
                    <a:lnTo>
                      <a:pt x="20" y="122"/>
                    </a:lnTo>
                    <a:lnTo>
                      <a:pt x="25" y="126"/>
                    </a:lnTo>
                    <a:lnTo>
                      <a:pt x="31" y="130"/>
                    </a:lnTo>
                    <a:lnTo>
                      <a:pt x="37" y="134"/>
                    </a:lnTo>
                    <a:lnTo>
                      <a:pt x="43" y="137"/>
                    </a:lnTo>
                    <a:lnTo>
                      <a:pt x="50" y="139"/>
                    </a:lnTo>
                    <a:lnTo>
                      <a:pt x="57" y="141"/>
                    </a:lnTo>
                    <a:lnTo>
                      <a:pt x="63" y="142"/>
                    </a:lnTo>
                    <a:lnTo>
                      <a:pt x="71" y="142"/>
                    </a:lnTo>
                    <a:lnTo>
                      <a:pt x="78" y="142"/>
                    </a:lnTo>
                    <a:lnTo>
                      <a:pt x="81" y="141"/>
                    </a:lnTo>
                    <a:lnTo>
                      <a:pt x="85" y="141"/>
                    </a:lnTo>
                    <a:lnTo>
                      <a:pt x="91" y="139"/>
                    </a:lnTo>
                    <a:lnTo>
                      <a:pt x="98" y="137"/>
                    </a:lnTo>
                    <a:lnTo>
                      <a:pt x="104" y="134"/>
                    </a:lnTo>
                    <a:lnTo>
                      <a:pt x="110" y="130"/>
                    </a:lnTo>
                    <a:lnTo>
                      <a:pt x="116" y="126"/>
                    </a:lnTo>
                    <a:lnTo>
                      <a:pt x="121" y="122"/>
                    </a:lnTo>
                  </a:path>
                </a:pathLst>
              </a:custGeom>
              <a:noFill/>
              <a:ln w="42863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104" name="Freeform 94">
                <a:extLst>
                  <a:ext uri="{FF2B5EF4-FFF2-40B4-BE49-F238E27FC236}">
                    <a16:creationId xmlns:a16="http://schemas.microsoft.com/office/drawing/2014/main" id="{71F8DD72-3562-4AD0-888C-9DE52D4200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3963" y="2525713"/>
                <a:ext cx="227013" cy="227013"/>
              </a:xfrm>
              <a:custGeom>
                <a:avLst/>
                <a:gdLst>
                  <a:gd name="T0" fmla="*/ 64 w 143"/>
                  <a:gd name="T1" fmla="*/ 1 h 143"/>
                  <a:gd name="T2" fmla="*/ 50 w 143"/>
                  <a:gd name="T3" fmla="*/ 3 h 143"/>
                  <a:gd name="T4" fmla="*/ 38 w 143"/>
                  <a:gd name="T5" fmla="*/ 8 h 143"/>
                  <a:gd name="T6" fmla="*/ 26 w 143"/>
                  <a:gd name="T7" fmla="*/ 16 h 143"/>
                  <a:gd name="T8" fmla="*/ 16 w 143"/>
                  <a:gd name="T9" fmla="*/ 26 h 143"/>
                  <a:gd name="T10" fmla="*/ 8 w 143"/>
                  <a:gd name="T11" fmla="*/ 38 h 143"/>
                  <a:gd name="T12" fmla="*/ 3 w 143"/>
                  <a:gd name="T13" fmla="*/ 51 h 143"/>
                  <a:gd name="T14" fmla="*/ 0 w 143"/>
                  <a:gd name="T15" fmla="*/ 64 h 143"/>
                  <a:gd name="T16" fmla="*/ 0 w 143"/>
                  <a:gd name="T17" fmla="*/ 79 h 143"/>
                  <a:gd name="T18" fmla="*/ 3 w 143"/>
                  <a:gd name="T19" fmla="*/ 92 h 143"/>
                  <a:gd name="T20" fmla="*/ 8 w 143"/>
                  <a:gd name="T21" fmla="*/ 105 h 143"/>
                  <a:gd name="T22" fmla="*/ 16 w 143"/>
                  <a:gd name="T23" fmla="*/ 116 h 143"/>
                  <a:gd name="T24" fmla="*/ 26 w 143"/>
                  <a:gd name="T25" fmla="*/ 126 h 143"/>
                  <a:gd name="T26" fmla="*/ 38 w 143"/>
                  <a:gd name="T27" fmla="*/ 134 h 143"/>
                  <a:gd name="T28" fmla="*/ 50 w 143"/>
                  <a:gd name="T29" fmla="*/ 139 h 143"/>
                  <a:gd name="T30" fmla="*/ 64 w 143"/>
                  <a:gd name="T31" fmla="*/ 142 h 143"/>
                  <a:gd name="T32" fmla="*/ 78 w 143"/>
                  <a:gd name="T33" fmla="*/ 142 h 143"/>
                  <a:gd name="T34" fmla="*/ 92 w 143"/>
                  <a:gd name="T35" fmla="*/ 139 h 143"/>
                  <a:gd name="T36" fmla="*/ 105 w 143"/>
                  <a:gd name="T37" fmla="*/ 134 h 143"/>
                  <a:gd name="T38" fmla="*/ 107 w 143"/>
                  <a:gd name="T39" fmla="*/ 132 h 143"/>
                  <a:gd name="T40" fmla="*/ 116 w 143"/>
                  <a:gd name="T41" fmla="*/ 126 h 143"/>
                  <a:gd name="T42" fmla="*/ 126 w 143"/>
                  <a:gd name="T43" fmla="*/ 116 h 143"/>
                  <a:gd name="T44" fmla="*/ 132 w 143"/>
                  <a:gd name="T45" fmla="*/ 107 h 143"/>
                  <a:gd name="T46" fmla="*/ 134 w 143"/>
                  <a:gd name="T47" fmla="*/ 105 h 143"/>
                  <a:gd name="T48" fmla="*/ 139 w 143"/>
                  <a:gd name="T49" fmla="*/ 92 h 143"/>
                  <a:gd name="T50" fmla="*/ 142 w 143"/>
                  <a:gd name="T51" fmla="*/ 79 h 143"/>
                  <a:gd name="T52" fmla="*/ 142 w 143"/>
                  <a:gd name="T53" fmla="*/ 64 h 143"/>
                  <a:gd name="T54" fmla="*/ 139 w 143"/>
                  <a:gd name="T55" fmla="*/ 51 h 143"/>
                  <a:gd name="T56" fmla="*/ 134 w 143"/>
                  <a:gd name="T57" fmla="*/ 38 h 143"/>
                  <a:gd name="T58" fmla="*/ 126 w 143"/>
                  <a:gd name="T59" fmla="*/ 26 h 143"/>
                  <a:gd name="T60" fmla="*/ 116 w 143"/>
                  <a:gd name="T61" fmla="*/ 16 h 143"/>
                  <a:gd name="T62" fmla="*/ 105 w 143"/>
                  <a:gd name="T63" fmla="*/ 8 h 143"/>
                  <a:gd name="T64" fmla="*/ 92 w 143"/>
                  <a:gd name="T65" fmla="*/ 3 h 143"/>
                  <a:gd name="T66" fmla="*/ 78 w 143"/>
                  <a:gd name="T67" fmla="*/ 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3" h="143">
                    <a:moveTo>
                      <a:pt x="71" y="0"/>
                    </a:moveTo>
                    <a:lnTo>
                      <a:pt x="64" y="1"/>
                    </a:lnTo>
                    <a:lnTo>
                      <a:pt x="57" y="2"/>
                    </a:lnTo>
                    <a:lnTo>
                      <a:pt x="50" y="3"/>
                    </a:lnTo>
                    <a:lnTo>
                      <a:pt x="44" y="5"/>
                    </a:lnTo>
                    <a:lnTo>
                      <a:pt x="38" y="8"/>
                    </a:lnTo>
                    <a:lnTo>
                      <a:pt x="32" y="12"/>
                    </a:lnTo>
                    <a:lnTo>
                      <a:pt x="26" y="16"/>
                    </a:lnTo>
                    <a:lnTo>
                      <a:pt x="21" y="21"/>
                    </a:lnTo>
                    <a:lnTo>
                      <a:pt x="16" y="26"/>
                    </a:lnTo>
                    <a:lnTo>
                      <a:pt x="12" y="32"/>
                    </a:lnTo>
                    <a:lnTo>
                      <a:pt x="8" y="38"/>
                    </a:lnTo>
                    <a:lnTo>
                      <a:pt x="5" y="44"/>
                    </a:lnTo>
                    <a:lnTo>
                      <a:pt x="3" y="51"/>
                    </a:lnTo>
                    <a:lnTo>
                      <a:pt x="1" y="57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9"/>
                    </a:lnTo>
                    <a:lnTo>
                      <a:pt x="1" y="86"/>
                    </a:lnTo>
                    <a:lnTo>
                      <a:pt x="3" y="92"/>
                    </a:lnTo>
                    <a:lnTo>
                      <a:pt x="5" y="99"/>
                    </a:lnTo>
                    <a:lnTo>
                      <a:pt x="8" y="105"/>
                    </a:lnTo>
                    <a:lnTo>
                      <a:pt x="12" y="111"/>
                    </a:lnTo>
                    <a:lnTo>
                      <a:pt x="16" y="116"/>
                    </a:lnTo>
                    <a:lnTo>
                      <a:pt x="21" y="122"/>
                    </a:lnTo>
                    <a:lnTo>
                      <a:pt x="26" y="126"/>
                    </a:lnTo>
                    <a:lnTo>
                      <a:pt x="32" y="130"/>
                    </a:lnTo>
                    <a:lnTo>
                      <a:pt x="38" y="134"/>
                    </a:lnTo>
                    <a:lnTo>
                      <a:pt x="44" y="137"/>
                    </a:lnTo>
                    <a:lnTo>
                      <a:pt x="50" y="139"/>
                    </a:lnTo>
                    <a:lnTo>
                      <a:pt x="57" y="141"/>
                    </a:lnTo>
                    <a:lnTo>
                      <a:pt x="64" y="142"/>
                    </a:lnTo>
                    <a:lnTo>
                      <a:pt x="71" y="143"/>
                    </a:lnTo>
                    <a:lnTo>
                      <a:pt x="78" y="142"/>
                    </a:lnTo>
                    <a:lnTo>
                      <a:pt x="85" y="141"/>
                    </a:lnTo>
                    <a:lnTo>
                      <a:pt x="92" y="139"/>
                    </a:lnTo>
                    <a:lnTo>
                      <a:pt x="99" y="137"/>
                    </a:lnTo>
                    <a:lnTo>
                      <a:pt x="105" y="134"/>
                    </a:lnTo>
                    <a:lnTo>
                      <a:pt x="106" y="133"/>
                    </a:lnTo>
                    <a:lnTo>
                      <a:pt x="107" y="132"/>
                    </a:lnTo>
                    <a:lnTo>
                      <a:pt x="110" y="130"/>
                    </a:lnTo>
                    <a:lnTo>
                      <a:pt x="116" y="126"/>
                    </a:lnTo>
                    <a:lnTo>
                      <a:pt x="122" y="122"/>
                    </a:lnTo>
                    <a:lnTo>
                      <a:pt x="126" y="116"/>
                    </a:lnTo>
                    <a:lnTo>
                      <a:pt x="130" y="111"/>
                    </a:lnTo>
                    <a:lnTo>
                      <a:pt x="132" y="107"/>
                    </a:lnTo>
                    <a:lnTo>
                      <a:pt x="133" y="106"/>
                    </a:lnTo>
                    <a:lnTo>
                      <a:pt x="134" y="105"/>
                    </a:lnTo>
                    <a:lnTo>
                      <a:pt x="137" y="99"/>
                    </a:lnTo>
                    <a:lnTo>
                      <a:pt x="139" y="92"/>
                    </a:lnTo>
                    <a:lnTo>
                      <a:pt x="141" y="86"/>
                    </a:lnTo>
                    <a:lnTo>
                      <a:pt x="142" y="79"/>
                    </a:lnTo>
                    <a:lnTo>
                      <a:pt x="143" y="71"/>
                    </a:lnTo>
                    <a:lnTo>
                      <a:pt x="142" y="64"/>
                    </a:lnTo>
                    <a:lnTo>
                      <a:pt x="141" y="57"/>
                    </a:lnTo>
                    <a:lnTo>
                      <a:pt x="139" y="51"/>
                    </a:lnTo>
                    <a:lnTo>
                      <a:pt x="137" y="44"/>
                    </a:lnTo>
                    <a:lnTo>
                      <a:pt x="134" y="38"/>
                    </a:lnTo>
                    <a:lnTo>
                      <a:pt x="130" y="32"/>
                    </a:lnTo>
                    <a:lnTo>
                      <a:pt x="126" y="26"/>
                    </a:lnTo>
                    <a:lnTo>
                      <a:pt x="122" y="21"/>
                    </a:lnTo>
                    <a:lnTo>
                      <a:pt x="116" y="16"/>
                    </a:lnTo>
                    <a:lnTo>
                      <a:pt x="110" y="12"/>
                    </a:lnTo>
                    <a:lnTo>
                      <a:pt x="105" y="8"/>
                    </a:lnTo>
                    <a:lnTo>
                      <a:pt x="99" y="5"/>
                    </a:lnTo>
                    <a:lnTo>
                      <a:pt x="92" y="3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</a:path>
                </a:pathLst>
              </a:custGeom>
              <a:noFill/>
              <a:ln w="42863">
                <a:solidFill>
                  <a:srgbClr val="CC33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sp>
          <p:nvSpPr>
            <p:cNvPr id="14" name="Rectangle 60">
              <a:extLst>
                <a:ext uri="{FF2B5EF4-FFF2-40B4-BE49-F238E27FC236}">
                  <a16:creationId xmlns:a16="http://schemas.microsoft.com/office/drawing/2014/main" id="{7B2B2914-6055-483C-8372-A99C755A7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9981" y="6245775"/>
              <a:ext cx="868605" cy="218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1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Study day</a:t>
              </a:r>
            </a:p>
          </p:txBody>
        </p:sp>
        <p:sp>
          <p:nvSpPr>
            <p:cNvPr id="15" name="Rectangle 60">
              <a:extLst>
                <a:ext uri="{FF2B5EF4-FFF2-40B4-BE49-F238E27FC236}">
                  <a16:creationId xmlns:a16="http://schemas.microsoft.com/office/drawing/2014/main" id="{988D80E8-F04B-4C2D-BF98-C4861B327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5542" y="5522232"/>
              <a:ext cx="1890491" cy="218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1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200-mg dosing period</a:t>
              </a:r>
            </a:p>
          </p:txBody>
        </p:sp>
        <p:sp>
          <p:nvSpPr>
            <p:cNvPr id="113" name="Rectangle 60">
              <a:extLst>
                <a:ext uri="{FF2B5EF4-FFF2-40B4-BE49-F238E27FC236}">
                  <a16:creationId xmlns:a16="http://schemas.microsoft.com/office/drawing/2014/main" id="{55FD35AE-1CBA-4084-8FCC-FD307DB2081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325710" y="3872692"/>
              <a:ext cx="2715871" cy="436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1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Plasma HIV-1 RNA change from</a:t>
              </a:r>
              <a:br>
                <a:rPr kumimoji="0" lang="en-US" altLang="fr-FR" sz="1200" b="1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</a:br>
              <a:r>
                <a:rPr kumimoji="0" lang="en-US" altLang="fr-FR" sz="1200" b="1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baseline, log</a:t>
              </a:r>
              <a:r>
                <a:rPr kumimoji="0" lang="en-US" altLang="fr-FR" sz="1200" b="1" i="0" u="none" strike="noStrike" cap="none" normalizeH="0" baseline="-25000">
                  <a:ln>
                    <a:noFill/>
                  </a:ln>
                  <a:effectLst/>
                  <a:latin typeface="Arial" panose="020B0604020202020204" pitchFamily="34" charset="0"/>
                </a:rPr>
                <a:t>10</a:t>
              </a:r>
              <a:r>
                <a:rPr kumimoji="0" lang="en-US" altLang="fr-FR" sz="1200" b="1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 c/mL</a:t>
              </a:r>
            </a:p>
          </p:txBody>
        </p:sp>
      </p:grpSp>
      <p:grpSp>
        <p:nvGrpSpPr>
          <p:cNvPr id="105" name="Groupe 104">
            <a:extLst>
              <a:ext uri="{FF2B5EF4-FFF2-40B4-BE49-F238E27FC236}">
                <a16:creationId xmlns:a16="http://schemas.microsoft.com/office/drawing/2014/main" id="{802735A0-F8C3-4CB4-8468-823B266EFFAF}"/>
              </a:ext>
            </a:extLst>
          </p:cNvPr>
          <p:cNvGrpSpPr/>
          <p:nvPr/>
        </p:nvGrpSpPr>
        <p:grpSpPr>
          <a:xfrm>
            <a:off x="974436" y="5665955"/>
            <a:ext cx="5526117" cy="921187"/>
            <a:chOff x="6760471" y="5679265"/>
            <a:chExt cx="4777926" cy="921187"/>
          </a:xfrm>
        </p:grpSpPr>
        <p:sp>
          <p:nvSpPr>
            <p:cNvPr id="106" name="Freeform 87">
              <a:extLst>
                <a:ext uri="{FF2B5EF4-FFF2-40B4-BE49-F238E27FC236}">
                  <a16:creationId xmlns:a16="http://schemas.microsoft.com/office/drawing/2014/main" id="{40AA134D-6A25-4914-91B5-1D92C1F9E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0471" y="6009929"/>
              <a:ext cx="227013" cy="225425"/>
            </a:xfrm>
            <a:custGeom>
              <a:avLst/>
              <a:gdLst>
                <a:gd name="T0" fmla="*/ 127 w 143"/>
                <a:gd name="T1" fmla="*/ 115 h 142"/>
                <a:gd name="T2" fmla="*/ 134 w 143"/>
                <a:gd name="T3" fmla="*/ 104 h 142"/>
                <a:gd name="T4" fmla="*/ 140 w 143"/>
                <a:gd name="T5" fmla="*/ 91 h 142"/>
                <a:gd name="T6" fmla="*/ 142 w 143"/>
                <a:gd name="T7" fmla="*/ 81 h 142"/>
                <a:gd name="T8" fmla="*/ 143 w 143"/>
                <a:gd name="T9" fmla="*/ 71 h 142"/>
                <a:gd name="T10" fmla="*/ 141 w 143"/>
                <a:gd name="T11" fmla="*/ 57 h 142"/>
                <a:gd name="T12" fmla="*/ 138 w 143"/>
                <a:gd name="T13" fmla="*/ 43 h 142"/>
                <a:gd name="T14" fmla="*/ 131 w 143"/>
                <a:gd name="T15" fmla="*/ 31 h 142"/>
                <a:gd name="T16" fmla="*/ 122 w 143"/>
                <a:gd name="T17" fmla="*/ 21 h 142"/>
                <a:gd name="T18" fmla="*/ 111 w 143"/>
                <a:gd name="T19" fmla="*/ 11 h 142"/>
                <a:gd name="T20" fmla="*/ 99 w 143"/>
                <a:gd name="T21" fmla="*/ 5 h 142"/>
                <a:gd name="T22" fmla="*/ 86 w 143"/>
                <a:gd name="T23" fmla="*/ 1 h 142"/>
                <a:gd name="T24" fmla="*/ 79 w 143"/>
                <a:gd name="T25" fmla="*/ 0 h 142"/>
                <a:gd name="T26" fmla="*/ 64 w 143"/>
                <a:gd name="T27" fmla="*/ 0 h 142"/>
                <a:gd name="T28" fmla="*/ 50 w 143"/>
                <a:gd name="T29" fmla="*/ 2 h 142"/>
                <a:gd name="T30" fmla="*/ 38 w 143"/>
                <a:gd name="T31" fmla="*/ 7 h 142"/>
                <a:gd name="T32" fmla="*/ 26 w 143"/>
                <a:gd name="T33" fmla="*/ 16 h 142"/>
                <a:gd name="T34" fmla="*/ 16 w 143"/>
                <a:gd name="T35" fmla="*/ 26 h 142"/>
                <a:gd name="T36" fmla="*/ 8 w 143"/>
                <a:gd name="T37" fmla="*/ 37 h 142"/>
                <a:gd name="T38" fmla="*/ 3 w 143"/>
                <a:gd name="T39" fmla="*/ 50 h 142"/>
                <a:gd name="T40" fmla="*/ 1 w 143"/>
                <a:gd name="T41" fmla="*/ 63 h 142"/>
                <a:gd name="T42" fmla="*/ 1 w 143"/>
                <a:gd name="T43" fmla="*/ 78 h 142"/>
                <a:gd name="T44" fmla="*/ 2 w 143"/>
                <a:gd name="T45" fmla="*/ 85 h 142"/>
                <a:gd name="T46" fmla="*/ 5 w 143"/>
                <a:gd name="T47" fmla="*/ 98 h 142"/>
                <a:gd name="T48" fmla="*/ 12 w 143"/>
                <a:gd name="T49" fmla="*/ 110 h 142"/>
                <a:gd name="T50" fmla="*/ 21 w 143"/>
                <a:gd name="T51" fmla="*/ 121 h 142"/>
                <a:gd name="T52" fmla="*/ 32 w 143"/>
                <a:gd name="T53" fmla="*/ 130 h 142"/>
                <a:gd name="T54" fmla="*/ 44 w 143"/>
                <a:gd name="T55" fmla="*/ 137 h 142"/>
                <a:gd name="T56" fmla="*/ 57 w 143"/>
                <a:gd name="T57" fmla="*/ 140 h 142"/>
                <a:gd name="T58" fmla="*/ 72 w 143"/>
                <a:gd name="T59" fmla="*/ 142 h 142"/>
                <a:gd name="T60" fmla="*/ 82 w 143"/>
                <a:gd name="T61" fmla="*/ 141 h 142"/>
                <a:gd name="T62" fmla="*/ 92 w 143"/>
                <a:gd name="T63" fmla="*/ 139 h 142"/>
                <a:gd name="T64" fmla="*/ 105 w 143"/>
                <a:gd name="T65" fmla="*/ 133 h 142"/>
                <a:gd name="T66" fmla="*/ 116 w 143"/>
                <a:gd name="T67" fmla="*/ 12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3" h="142">
                  <a:moveTo>
                    <a:pt x="122" y="121"/>
                  </a:moveTo>
                  <a:lnTo>
                    <a:pt x="127" y="115"/>
                  </a:lnTo>
                  <a:lnTo>
                    <a:pt x="131" y="110"/>
                  </a:lnTo>
                  <a:lnTo>
                    <a:pt x="134" y="104"/>
                  </a:lnTo>
                  <a:lnTo>
                    <a:pt x="138" y="98"/>
                  </a:lnTo>
                  <a:lnTo>
                    <a:pt x="140" y="91"/>
                  </a:lnTo>
                  <a:lnTo>
                    <a:pt x="141" y="85"/>
                  </a:lnTo>
                  <a:lnTo>
                    <a:pt x="142" y="81"/>
                  </a:lnTo>
                  <a:lnTo>
                    <a:pt x="142" y="78"/>
                  </a:lnTo>
                  <a:lnTo>
                    <a:pt x="143" y="71"/>
                  </a:lnTo>
                  <a:lnTo>
                    <a:pt x="142" y="63"/>
                  </a:lnTo>
                  <a:lnTo>
                    <a:pt x="141" y="57"/>
                  </a:lnTo>
                  <a:lnTo>
                    <a:pt x="140" y="50"/>
                  </a:lnTo>
                  <a:lnTo>
                    <a:pt x="138" y="43"/>
                  </a:lnTo>
                  <a:lnTo>
                    <a:pt x="134" y="37"/>
                  </a:lnTo>
                  <a:lnTo>
                    <a:pt x="131" y="31"/>
                  </a:lnTo>
                  <a:lnTo>
                    <a:pt x="127" y="26"/>
                  </a:lnTo>
                  <a:lnTo>
                    <a:pt x="122" y="21"/>
                  </a:lnTo>
                  <a:lnTo>
                    <a:pt x="116" y="16"/>
                  </a:lnTo>
                  <a:lnTo>
                    <a:pt x="111" y="11"/>
                  </a:lnTo>
                  <a:lnTo>
                    <a:pt x="105" y="7"/>
                  </a:lnTo>
                  <a:lnTo>
                    <a:pt x="99" y="5"/>
                  </a:lnTo>
                  <a:lnTo>
                    <a:pt x="92" y="2"/>
                  </a:lnTo>
                  <a:lnTo>
                    <a:pt x="86" y="1"/>
                  </a:lnTo>
                  <a:lnTo>
                    <a:pt x="82" y="0"/>
                  </a:lnTo>
                  <a:lnTo>
                    <a:pt x="79" y="0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57" y="1"/>
                  </a:lnTo>
                  <a:lnTo>
                    <a:pt x="50" y="2"/>
                  </a:lnTo>
                  <a:lnTo>
                    <a:pt x="44" y="5"/>
                  </a:lnTo>
                  <a:lnTo>
                    <a:pt x="38" y="7"/>
                  </a:lnTo>
                  <a:lnTo>
                    <a:pt x="32" y="11"/>
                  </a:lnTo>
                  <a:lnTo>
                    <a:pt x="26" y="16"/>
                  </a:lnTo>
                  <a:lnTo>
                    <a:pt x="21" y="21"/>
                  </a:lnTo>
                  <a:lnTo>
                    <a:pt x="16" y="26"/>
                  </a:lnTo>
                  <a:lnTo>
                    <a:pt x="12" y="31"/>
                  </a:lnTo>
                  <a:lnTo>
                    <a:pt x="8" y="37"/>
                  </a:lnTo>
                  <a:lnTo>
                    <a:pt x="5" y="43"/>
                  </a:lnTo>
                  <a:lnTo>
                    <a:pt x="3" y="50"/>
                  </a:lnTo>
                  <a:lnTo>
                    <a:pt x="2" y="57"/>
                  </a:lnTo>
                  <a:lnTo>
                    <a:pt x="1" y="63"/>
                  </a:lnTo>
                  <a:lnTo>
                    <a:pt x="0" y="71"/>
                  </a:lnTo>
                  <a:lnTo>
                    <a:pt x="1" y="78"/>
                  </a:lnTo>
                  <a:lnTo>
                    <a:pt x="1" y="81"/>
                  </a:lnTo>
                  <a:lnTo>
                    <a:pt x="2" y="85"/>
                  </a:lnTo>
                  <a:lnTo>
                    <a:pt x="3" y="91"/>
                  </a:lnTo>
                  <a:lnTo>
                    <a:pt x="5" y="98"/>
                  </a:lnTo>
                  <a:lnTo>
                    <a:pt x="8" y="104"/>
                  </a:lnTo>
                  <a:lnTo>
                    <a:pt x="12" y="110"/>
                  </a:lnTo>
                  <a:lnTo>
                    <a:pt x="16" y="115"/>
                  </a:lnTo>
                  <a:lnTo>
                    <a:pt x="21" y="121"/>
                  </a:lnTo>
                  <a:lnTo>
                    <a:pt x="26" y="125"/>
                  </a:lnTo>
                  <a:lnTo>
                    <a:pt x="32" y="130"/>
                  </a:lnTo>
                  <a:lnTo>
                    <a:pt x="38" y="133"/>
                  </a:lnTo>
                  <a:lnTo>
                    <a:pt x="44" y="137"/>
                  </a:lnTo>
                  <a:lnTo>
                    <a:pt x="50" y="139"/>
                  </a:lnTo>
                  <a:lnTo>
                    <a:pt x="57" y="140"/>
                  </a:lnTo>
                  <a:lnTo>
                    <a:pt x="64" y="141"/>
                  </a:lnTo>
                  <a:lnTo>
                    <a:pt x="72" y="142"/>
                  </a:lnTo>
                  <a:lnTo>
                    <a:pt x="79" y="141"/>
                  </a:lnTo>
                  <a:lnTo>
                    <a:pt x="82" y="141"/>
                  </a:lnTo>
                  <a:lnTo>
                    <a:pt x="86" y="140"/>
                  </a:lnTo>
                  <a:lnTo>
                    <a:pt x="92" y="139"/>
                  </a:lnTo>
                  <a:lnTo>
                    <a:pt x="99" y="137"/>
                  </a:lnTo>
                  <a:lnTo>
                    <a:pt x="105" y="133"/>
                  </a:lnTo>
                  <a:lnTo>
                    <a:pt x="111" y="130"/>
                  </a:lnTo>
                  <a:lnTo>
                    <a:pt x="116" y="125"/>
                  </a:lnTo>
                  <a:lnTo>
                    <a:pt x="122" y="121"/>
                  </a:lnTo>
                </a:path>
              </a:pathLst>
            </a:custGeom>
            <a:noFill/>
            <a:ln w="42863">
              <a:solidFill>
                <a:srgbClr val="FFCC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07" name="Freeform 94">
              <a:extLst>
                <a:ext uri="{FF2B5EF4-FFF2-40B4-BE49-F238E27FC236}">
                  <a16:creationId xmlns:a16="http://schemas.microsoft.com/office/drawing/2014/main" id="{C4C48517-65F8-4F77-8478-8B383AC3D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0471" y="6350508"/>
              <a:ext cx="227013" cy="227013"/>
            </a:xfrm>
            <a:custGeom>
              <a:avLst/>
              <a:gdLst>
                <a:gd name="T0" fmla="*/ 64 w 143"/>
                <a:gd name="T1" fmla="*/ 1 h 143"/>
                <a:gd name="T2" fmla="*/ 50 w 143"/>
                <a:gd name="T3" fmla="*/ 3 h 143"/>
                <a:gd name="T4" fmla="*/ 38 w 143"/>
                <a:gd name="T5" fmla="*/ 8 h 143"/>
                <a:gd name="T6" fmla="*/ 26 w 143"/>
                <a:gd name="T7" fmla="*/ 16 h 143"/>
                <a:gd name="T8" fmla="*/ 16 w 143"/>
                <a:gd name="T9" fmla="*/ 26 h 143"/>
                <a:gd name="T10" fmla="*/ 8 w 143"/>
                <a:gd name="T11" fmla="*/ 38 h 143"/>
                <a:gd name="T12" fmla="*/ 3 w 143"/>
                <a:gd name="T13" fmla="*/ 51 h 143"/>
                <a:gd name="T14" fmla="*/ 0 w 143"/>
                <a:gd name="T15" fmla="*/ 64 h 143"/>
                <a:gd name="T16" fmla="*/ 0 w 143"/>
                <a:gd name="T17" fmla="*/ 79 h 143"/>
                <a:gd name="T18" fmla="*/ 3 w 143"/>
                <a:gd name="T19" fmla="*/ 92 h 143"/>
                <a:gd name="T20" fmla="*/ 8 w 143"/>
                <a:gd name="T21" fmla="*/ 105 h 143"/>
                <a:gd name="T22" fmla="*/ 16 w 143"/>
                <a:gd name="T23" fmla="*/ 116 h 143"/>
                <a:gd name="T24" fmla="*/ 26 w 143"/>
                <a:gd name="T25" fmla="*/ 126 h 143"/>
                <a:gd name="T26" fmla="*/ 38 w 143"/>
                <a:gd name="T27" fmla="*/ 134 h 143"/>
                <a:gd name="T28" fmla="*/ 50 w 143"/>
                <a:gd name="T29" fmla="*/ 139 h 143"/>
                <a:gd name="T30" fmla="*/ 64 w 143"/>
                <a:gd name="T31" fmla="*/ 142 h 143"/>
                <a:gd name="T32" fmla="*/ 78 w 143"/>
                <a:gd name="T33" fmla="*/ 142 h 143"/>
                <a:gd name="T34" fmla="*/ 92 w 143"/>
                <a:gd name="T35" fmla="*/ 139 h 143"/>
                <a:gd name="T36" fmla="*/ 105 w 143"/>
                <a:gd name="T37" fmla="*/ 134 h 143"/>
                <a:gd name="T38" fmla="*/ 107 w 143"/>
                <a:gd name="T39" fmla="*/ 132 h 143"/>
                <a:gd name="T40" fmla="*/ 116 w 143"/>
                <a:gd name="T41" fmla="*/ 126 h 143"/>
                <a:gd name="T42" fmla="*/ 126 w 143"/>
                <a:gd name="T43" fmla="*/ 116 h 143"/>
                <a:gd name="T44" fmla="*/ 132 w 143"/>
                <a:gd name="T45" fmla="*/ 107 h 143"/>
                <a:gd name="T46" fmla="*/ 134 w 143"/>
                <a:gd name="T47" fmla="*/ 105 h 143"/>
                <a:gd name="T48" fmla="*/ 139 w 143"/>
                <a:gd name="T49" fmla="*/ 92 h 143"/>
                <a:gd name="T50" fmla="*/ 142 w 143"/>
                <a:gd name="T51" fmla="*/ 79 h 143"/>
                <a:gd name="T52" fmla="*/ 142 w 143"/>
                <a:gd name="T53" fmla="*/ 64 h 143"/>
                <a:gd name="T54" fmla="*/ 139 w 143"/>
                <a:gd name="T55" fmla="*/ 51 h 143"/>
                <a:gd name="T56" fmla="*/ 134 w 143"/>
                <a:gd name="T57" fmla="*/ 38 h 143"/>
                <a:gd name="T58" fmla="*/ 126 w 143"/>
                <a:gd name="T59" fmla="*/ 26 h 143"/>
                <a:gd name="T60" fmla="*/ 116 w 143"/>
                <a:gd name="T61" fmla="*/ 16 h 143"/>
                <a:gd name="T62" fmla="*/ 105 w 143"/>
                <a:gd name="T63" fmla="*/ 8 h 143"/>
                <a:gd name="T64" fmla="*/ 92 w 143"/>
                <a:gd name="T65" fmla="*/ 3 h 143"/>
                <a:gd name="T66" fmla="*/ 78 w 143"/>
                <a:gd name="T67" fmla="*/ 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3" h="143">
                  <a:moveTo>
                    <a:pt x="71" y="0"/>
                  </a:moveTo>
                  <a:lnTo>
                    <a:pt x="64" y="1"/>
                  </a:lnTo>
                  <a:lnTo>
                    <a:pt x="57" y="2"/>
                  </a:lnTo>
                  <a:lnTo>
                    <a:pt x="50" y="3"/>
                  </a:lnTo>
                  <a:lnTo>
                    <a:pt x="44" y="5"/>
                  </a:lnTo>
                  <a:lnTo>
                    <a:pt x="38" y="8"/>
                  </a:lnTo>
                  <a:lnTo>
                    <a:pt x="32" y="12"/>
                  </a:lnTo>
                  <a:lnTo>
                    <a:pt x="26" y="16"/>
                  </a:lnTo>
                  <a:lnTo>
                    <a:pt x="21" y="21"/>
                  </a:lnTo>
                  <a:lnTo>
                    <a:pt x="16" y="26"/>
                  </a:lnTo>
                  <a:lnTo>
                    <a:pt x="12" y="32"/>
                  </a:lnTo>
                  <a:lnTo>
                    <a:pt x="8" y="38"/>
                  </a:lnTo>
                  <a:lnTo>
                    <a:pt x="5" y="44"/>
                  </a:lnTo>
                  <a:lnTo>
                    <a:pt x="3" y="51"/>
                  </a:lnTo>
                  <a:lnTo>
                    <a:pt x="1" y="57"/>
                  </a:lnTo>
                  <a:lnTo>
                    <a:pt x="0" y="64"/>
                  </a:lnTo>
                  <a:lnTo>
                    <a:pt x="0" y="71"/>
                  </a:lnTo>
                  <a:lnTo>
                    <a:pt x="0" y="79"/>
                  </a:lnTo>
                  <a:lnTo>
                    <a:pt x="1" y="86"/>
                  </a:lnTo>
                  <a:lnTo>
                    <a:pt x="3" y="92"/>
                  </a:lnTo>
                  <a:lnTo>
                    <a:pt x="5" y="99"/>
                  </a:lnTo>
                  <a:lnTo>
                    <a:pt x="8" y="105"/>
                  </a:lnTo>
                  <a:lnTo>
                    <a:pt x="12" y="111"/>
                  </a:lnTo>
                  <a:lnTo>
                    <a:pt x="16" y="116"/>
                  </a:lnTo>
                  <a:lnTo>
                    <a:pt x="21" y="122"/>
                  </a:lnTo>
                  <a:lnTo>
                    <a:pt x="26" y="126"/>
                  </a:lnTo>
                  <a:lnTo>
                    <a:pt x="32" y="130"/>
                  </a:lnTo>
                  <a:lnTo>
                    <a:pt x="38" y="134"/>
                  </a:lnTo>
                  <a:lnTo>
                    <a:pt x="44" y="137"/>
                  </a:lnTo>
                  <a:lnTo>
                    <a:pt x="50" y="139"/>
                  </a:lnTo>
                  <a:lnTo>
                    <a:pt x="57" y="141"/>
                  </a:lnTo>
                  <a:lnTo>
                    <a:pt x="64" y="142"/>
                  </a:lnTo>
                  <a:lnTo>
                    <a:pt x="71" y="143"/>
                  </a:lnTo>
                  <a:lnTo>
                    <a:pt x="78" y="142"/>
                  </a:lnTo>
                  <a:lnTo>
                    <a:pt x="85" y="141"/>
                  </a:lnTo>
                  <a:lnTo>
                    <a:pt x="92" y="139"/>
                  </a:lnTo>
                  <a:lnTo>
                    <a:pt x="99" y="137"/>
                  </a:lnTo>
                  <a:lnTo>
                    <a:pt x="105" y="134"/>
                  </a:lnTo>
                  <a:lnTo>
                    <a:pt x="106" y="133"/>
                  </a:lnTo>
                  <a:lnTo>
                    <a:pt x="107" y="132"/>
                  </a:lnTo>
                  <a:lnTo>
                    <a:pt x="110" y="130"/>
                  </a:lnTo>
                  <a:lnTo>
                    <a:pt x="116" y="126"/>
                  </a:lnTo>
                  <a:lnTo>
                    <a:pt x="122" y="122"/>
                  </a:lnTo>
                  <a:lnTo>
                    <a:pt x="126" y="116"/>
                  </a:lnTo>
                  <a:lnTo>
                    <a:pt x="130" y="111"/>
                  </a:lnTo>
                  <a:lnTo>
                    <a:pt x="132" y="107"/>
                  </a:lnTo>
                  <a:lnTo>
                    <a:pt x="133" y="106"/>
                  </a:lnTo>
                  <a:lnTo>
                    <a:pt x="134" y="105"/>
                  </a:lnTo>
                  <a:lnTo>
                    <a:pt x="137" y="99"/>
                  </a:lnTo>
                  <a:lnTo>
                    <a:pt x="139" y="92"/>
                  </a:lnTo>
                  <a:lnTo>
                    <a:pt x="141" y="86"/>
                  </a:lnTo>
                  <a:lnTo>
                    <a:pt x="142" y="79"/>
                  </a:lnTo>
                  <a:lnTo>
                    <a:pt x="143" y="71"/>
                  </a:lnTo>
                  <a:lnTo>
                    <a:pt x="142" y="64"/>
                  </a:lnTo>
                  <a:lnTo>
                    <a:pt x="141" y="57"/>
                  </a:lnTo>
                  <a:lnTo>
                    <a:pt x="139" y="51"/>
                  </a:lnTo>
                  <a:lnTo>
                    <a:pt x="137" y="44"/>
                  </a:lnTo>
                  <a:lnTo>
                    <a:pt x="134" y="38"/>
                  </a:lnTo>
                  <a:lnTo>
                    <a:pt x="130" y="32"/>
                  </a:lnTo>
                  <a:lnTo>
                    <a:pt x="126" y="26"/>
                  </a:lnTo>
                  <a:lnTo>
                    <a:pt x="122" y="21"/>
                  </a:lnTo>
                  <a:lnTo>
                    <a:pt x="116" y="16"/>
                  </a:lnTo>
                  <a:lnTo>
                    <a:pt x="110" y="12"/>
                  </a:lnTo>
                  <a:lnTo>
                    <a:pt x="105" y="8"/>
                  </a:lnTo>
                  <a:lnTo>
                    <a:pt x="99" y="5"/>
                  </a:lnTo>
                  <a:lnTo>
                    <a:pt x="92" y="3"/>
                  </a:lnTo>
                  <a:lnTo>
                    <a:pt x="85" y="2"/>
                  </a:lnTo>
                  <a:lnTo>
                    <a:pt x="78" y="1"/>
                  </a:lnTo>
                  <a:lnTo>
                    <a:pt x="71" y="0"/>
                  </a:lnTo>
                </a:path>
              </a:pathLst>
            </a:custGeom>
            <a:noFill/>
            <a:ln w="42863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08" name="Rectangle 60">
              <a:extLst>
                <a:ext uri="{FF2B5EF4-FFF2-40B4-BE49-F238E27FC236}">
                  <a16:creationId xmlns:a16="http://schemas.microsoft.com/office/drawing/2014/main" id="{03F035BD-8BC9-4AC3-A4FF-86FD7E10D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1267" y="6415786"/>
              <a:ext cx="436435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1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A364V: </a:t>
              </a:r>
              <a:r>
                <a:rPr kumimoji="0" lang="en-US" altLang="fr-FR" sz="120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Full conversion of the mixture and loss of sensitivity to </a:t>
              </a:r>
              <a:r>
                <a:rPr lang="en-US" altLang="fr-FR" sz="1200" dirty="0"/>
                <a:t>GSK’254</a:t>
              </a:r>
              <a:endParaRPr kumimoji="0" lang="en-US" altLang="fr-FR" sz="12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Rectangle 60">
              <a:extLst>
                <a:ext uri="{FF2B5EF4-FFF2-40B4-BE49-F238E27FC236}">
                  <a16:creationId xmlns:a16="http://schemas.microsoft.com/office/drawing/2014/main" id="{48C9A46D-720F-4962-9901-2F918BCC0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1268" y="5967246"/>
              <a:ext cx="44571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1" i="0" u="none" strike="noStrike" cap="none" normalizeH="0" baseline="0" dirty="0">
                  <a:ln>
                    <a:noFill/>
                  </a:ln>
                  <a:effectLst/>
                </a:rPr>
                <a:t>A364A/V: </a:t>
              </a:r>
              <a:r>
                <a:rPr kumimoji="0" lang="en-US" altLang="fr-FR" sz="1200" i="0" u="none" strike="noStrike" cap="none" normalizeH="0" baseline="0" dirty="0">
                  <a:ln>
                    <a:noFill/>
                  </a:ln>
                  <a:effectLst/>
                </a:rPr>
                <a:t>Mixed population of amino acids « A » and « V » with partial </a:t>
              </a:r>
              <a:r>
                <a:rPr lang="en-US" altLang="fr-FR" sz="1200" dirty="0"/>
                <a:t>resistance to GSK’254</a:t>
              </a:r>
              <a:endParaRPr kumimoji="0" lang="en-US" altLang="fr-FR" sz="120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110" name="Freeform 87">
              <a:extLst>
                <a:ext uri="{FF2B5EF4-FFF2-40B4-BE49-F238E27FC236}">
                  <a16:creationId xmlns:a16="http://schemas.microsoft.com/office/drawing/2014/main" id="{239998C2-FEF4-4ED8-88EB-7446F573E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0471" y="5679265"/>
              <a:ext cx="227013" cy="225425"/>
            </a:xfrm>
            <a:custGeom>
              <a:avLst/>
              <a:gdLst>
                <a:gd name="T0" fmla="*/ 127 w 143"/>
                <a:gd name="T1" fmla="*/ 115 h 142"/>
                <a:gd name="T2" fmla="*/ 134 w 143"/>
                <a:gd name="T3" fmla="*/ 104 h 142"/>
                <a:gd name="T4" fmla="*/ 140 w 143"/>
                <a:gd name="T5" fmla="*/ 91 h 142"/>
                <a:gd name="T6" fmla="*/ 142 w 143"/>
                <a:gd name="T7" fmla="*/ 81 h 142"/>
                <a:gd name="T8" fmla="*/ 143 w 143"/>
                <a:gd name="T9" fmla="*/ 71 h 142"/>
                <a:gd name="T10" fmla="*/ 141 w 143"/>
                <a:gd name="T11" fmla="*/ 57 h 142"/>
                <a:gd name="T12" fmla="*/ 138 w 143"/>
                <a:gd name="T13" fmla="*/ 43 h 142"/>
                <a:gd name="T14" fmla="*/ 131 w 143"/>
                <a:gd name="T15" fmla="*/ 31 h 142"/>
                <a:gd name="T16" fmla="*/ 122 w 143"/>
                <a:gd name="T17" fmla="*/ 21 h 142"/>
                <a:gd name="T18" fmla="*/ 111 w 143"/>
                <a:gd name="T19" fmla="*/ 11 h 142"/>
                <a:gd name="T20" fmla="*/ 99 w 143"/>
                <a:gd name="T21" fmla="*/ 5 h 142"/>
                <a:gd name="T22" fmla="*/ 86 w 143"/>
                <a:gd name="T23" fmla="*/ 1 h 142"/>
                <a:gd name="T24" fmla="*/ 79 w 143"/>
                <a:gd name="T25" fmla="*/ 0 h 142"/>
                <a:gd name="T26" fmla="*/ 64 w 143"/>
                <a:gd name="T27" fmla="*/ 0 h 142"/>
                <a:gd name="T28" fmla="*/ 50 w 143"/>
                <a:gd name="T29" fmla="*/ 2 h 142"/>
                <a:gd name="T30" fmla="*/ 38 w 143"/>
                <a:gd name="T31" fmla="*/ 7 h 142"/>
                <a:gd name="T32" fmla="*/ 26 w 143"/>
                <a:gd name="T33" fmla="*/ 16 h 142"/>
                <a:gd name="T34" fmla="*/ 16 w 143"/>
                <a:gd name="T35" fmla="*/ 26 h 142"/>
                <a:gd name="T36" fmla="*/ 8 w 143"/>
                <a:gd name="T37" fmla="*/ 37 h 142"/>
                <a:gd name="T38" fmla="*/ 3 w 143"/>
                <a:gd name="T39" fmla="*/ 50 h 142"/>
                <a:gd name="T40" fmla="*/ 1 w 143"/>
                <a:gd name="T41" fmla="*/ 63 h 142"/>
                <a:gd name="T42" fmla="*/ 1 w 143"/>
                <a:gd name="T43" fmla="*/ 78 h 142"/>
                <a:gd name="T44" fmla="*/ 2 w 143"/>
                <a:gd name="T45" fmla="*/ 85 h 142"/>
                <a:gd name="T46" fmla="*/ 5 w 143"/>
                <a:gd name="T47" fmla="*/ 98 h 142"/>
                <a:gd name="T48" fmla="*/ 12 w 143"/>
                <a:gd name="T49" fmla="*/ 110 h 142"/>
                <a:gd name="T50" fmla="*/ 21 w 143"/>
                <a:gd name="T51" fmla="*/ 121 h 142"/>
                <a:gd name="T52" fmla="*/ 32 w 143"/>
                <a:gd name="T53" fmla="*/ 130 h 142"/>
                <a:gd name="T54" fmla="*/ 44 w 143"/>
                <a:gd name="T55" fmla="*/ 137 h 142"/>
                <a:gd name="T56" fmla="*/ 57 w 143"/>
                <a:gd name="T57" fmla="*/ 140 h 142"/>
                <a:gd name="T58" fmla="*/ 72 w 143"/>
                <a:gd name="T59" fmla="*/ 142 h 142"/>
                <a:gd name="T60" fmla="*/ 82 w 143"/>
                <a:gd name="T61" fmla="*/ 141 h 142"/>
                <a:gd name="T62" fmla="*/ 92 w 143"/>
                <a:gd name="T63" fmla="*/ 139 h 142"/>
                <a:gd name="T64" fmla="*/ 105 w 143"/>
                <a:gd name="T65" fmla="*/ 133 h 142"/>
                <a:gd name="T66" fmla="*/ 116 w 143"/>
                <a:gd name="T67" fmla="*/ 12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3" h="142">
                  <a:moveTo>
                    <a:pt x="122" y="121"/>
                  </a:moveTo>
                  <a:lnTo>
                    <a:pt x="127" y="115"/>
                  </a:lnTo>
                  <a:lnTo>
                    <a:pt x="131" y="110"/>
                  </a:lnTo>
                  <a:lnTo>
                    <a:pt x="134" y="104"/>
                  </a:lnTo>
                  <a:lnTo>
                    <a:pt x="138" y="98"/>
                  </a:lnTo>
                  <a:lnTo>
                    <a:pt x="140" y="91"/>
                  </a:lnTo>
                  <a:lnTo>
                    <a:pt x="141" y="85"/>
                  </a:lnTo>
                  <a:lnTo>
                    <a:pt x="142" y="81"/>
                  </a:lnTo>
                  <a:lnTo>
                    <a:pt x="142" y="78"/>
                  </a:lnTo>
                  <a:lnTo>
                    <a:pt x="143" y="71"/>
                  </a:lnTo>
                  <a:lnTo>
                    <a:pt x="142" y="63"/>
                  </a:lnTo>
                  <a:lnTo>
                    <a:pt x="141" y="57"/>
                  </a:lnTo>
                  <a:lnTo>
                    <a:pt x="140" y="50"/>
                  </a:lnTo>
                  <a:lnTo>
                    <a:pt x="138" y="43"/>
                  </a:lnTo>
                  <a:lnTo>
                    <a:pt x="134" y="37"/>
                  </a:lnTo>
                  <a:lnTo>
                    <a:pt x="131" y="31"/>
                  </a:lnTo>
                  <a:lnTo>
                    <a:pt x="127" y="26"/>
                  </a:lnTo>
                  <a:lnTo>
                    <a:pt x="122" y="21"/>
                  </a:lnTo>
                  <a:lnTo>
                    <a:pt x="116" y="16"/>
                  </a:lnTo>
                  <a:lnTo>
                    <a:pt x="111" y="11"/>
                  </a:lnTo>
                  <a:lnTo>
                    <a:pt x="105" y="7"/>
                  </a:lnTo>
                  <a:lnTo>
                    <a:pt x="99" y="5"/>
                  </a:lnTo>
                  <a:lnTo>
                    <a:pt x="92" y="2"/>
                  </a:lnTo>
                  <a:lnTo>
                    <a:pt x="86" y="1"/>
                  </a:lnTo>
                  <a:lnTo>
                    <a:pt x="82" y="0"/>
                  </a:lnTo>
                  <a:lnTo>
                    <a:pt x="79" y="0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57" y="1"/>
                  </a:lnTo>
                  <a:lnTo>
                    <a:pt x="50" y="2"/>
                  </a:lnTo>
                  <a:lnTo>
                    <a:pt x="44" y="5"/>
                  </a:lnTo>
                  <a:lnTo>
                    <a:pt x="38" y="7"/>
                  </a:lnTo>
                  <a:lnTo>
                    <a:pt x="32" y="11"/>
                  </a:lnTo>
                  <a:lnTo>
                    <a:pt x="26" y="16"/>
                  </a:lnTo>
                  <a:lnTo>
                    <a:pt x="21" y="21"/>
                  </a:lnTo>
                  <a:lnTo>
                    <a:pt x="16" y="26"/>
                  </a:lnTo>
                  <a:lnTo>
                    <a:pt x="12" y="31"/>
                  </a:lnTo>
                  <a:lnTo>
                    <a:pt x="8" y="37"/>
                  </a:lnTo>
                  <a:lnTo>
                    <a:pt x="5" y="43"/>
                  </a:lnTo>
                  <a:lnTo>
                    <a:pt x="3" y="50"/>
                  </a:lnTo>
                  <a:lnTo>
                    <a:pt x="2" y="57"/>
                  </a:lnTo>
                  <a:lnTo>
                    <a:pt x="1" y="63"/>
                  </a:lnTo>
                  <a:lnTo>
                    <a:pt x="0" y="71"/>
                  </a:lnTo>
                  <a:lnTo>
                    <a:pt x="1" y="78"/>
                  </a:lnTo>
                  <a:lnTo>
                    <a:pt x="1" y="81"/>
                  </a:lnTo>
                  <a:lnTo>
                    <a:pt x="2" y="85"/>
                  </a:lnTo>
                  <a:lnTo>
                    <a:pt x="3" y="91"/>
                  </a:lnTo>
                  <a:lnTo>
                    <a:pt x="5" y="98"/>
                  </a:lnTo>
                  <a:lnTo>
                    <a:pt x="8" y="104"/>
                  </a:lnTo>
                  <a:lnTo>
                    <a:pt x="12" y="110"/>
                  </a:lnTo>
                  <a:lnTo>
                    <a:pt x="16" y="115"/>
                  </a:lnTo>
                  <a:lnTo>
                    <a:pt x="21" y="121"/>
                  </a:lnTo>
                  <a:lnTo>
                    <a:pt x="26" y="125"/>
                  </a:lnTo>
                  <a:lnTo>
                    <a:pt x="32" y="130"/>
                  </a:lnTo>
                  <a:lnTo>
                    <a:pt x="38" y="133"/>
                  </a:lnTo>
                  <a:lnTo>
                    <a:pt x="44" y="137"/>
                  </a:lnTo>
                  <a:lnTo>
                    <a:pt x="50" y="139"/>
                  </a:lnTo>
                  <a:lnTo>
                    <a:pt x="57" y="140"/>
                  </a:lnTo>
                  <a:lnTo>
                    <a:pt x="64" y="141"/>
                  </a:lnTo>
                  <a:lnTo>
                    <a:pt x="72" y="142"/>
                  </a:lnTo>
                  <a:lnTo>
                    <a:pt x="79" y="141"/>
                  </a:lnTo>
                  <a:lnTo>
                    <a:pt x="82" y="141"/>
                  </a:lnTo>
                  <a:lnTo>
                    <a:pt x="86" y="140"/>
                  </a:lnTo>
                  <a:lnTo>
                    <a:pt x="92" y="139"/>
                  </a:lnTo>
                  <a:lnTo>
                    <a:pt x="99" y="137"/>
                  </a:lnTo>
                  <a:lnTo>
                    <a:pt x="105" y="133"/>
                  </a:lnTo>
                  <a:lnTo>
                    <a:pt x="111" y="130"/>
                  </a:lnTo>
                  <a:lnTo>
                    <a:pt x="116" y="125"/>
                  </a:lnTo>
                  <a:lnTo>
                    <a:pt x="122" y="121"/>
                  </a:lnTo>
                </a:path>
              </a:pathLst>
            </a:custGeom>
            <a:noFill/>
            <a:ln w="42863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11" name="Rectangle 60">
              <a:extLst>
                <a:ext uri="{FF2B5EF4-FFF2-40B4-BE49-F238E27FC236}">
                  <a16:creationId xmlns:a16="http://schemas.microsoft.com/office/drawing/2014/main" id="{2481EC8F-4640-4729-ACC6-E0E77B35E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1268" y="5703371"/>
              <a:ext cx="105229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1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No resistance</a:t>
              </a:r>
            </a:p>
          </p:txBody>
        </p:sp>
      </p:grpSp>
      <p:sp>
        <p:nvSpPr>
          <p:cNvPr id="114" name="Rectangle 60">
            <a:extLst>
              <a:ext uri="{FF2B5EF4-FFF2-40B4-BE49-F238E27FC236}">
                <a16:creationId xmlns:a16="http://schemas.microsoft.com/office/drawing/2014/main" id="{275A7784-C840-439A-81F3-6AC00E5B2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1610" y="1510491"/>
            <a:ext cx="488006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j-lt"/>
              </a:rPr>
              <a:t>200-mg group HIV-1 gag genotyping results:</a:t>
            </a:r>
            <a:br>
              <a:rPr kumimoji="0" lang="en-US" altLang="fr-FR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j-lt"/>
              </a:rPr>
            </a:br>
            <a:r>
              <a:rPr kumimoji="0" lang="en-US" altLang="fr-FR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j-lt"/>
              </a:rPr>
              <a:t>Day 8 to end of study</a:t>
            </a:r>
          </a:p>
        </p:txBody>
      </p:sp>
      <p:graphicFrame>
        <p:nvGraphicFramePr>
          <p:cNvPr id="2" name="Tableau 3">
            <a:extLst>
              <a:ext uri="{FF2B5EF4-FFF2-40B4-BE49-F238E27FC236}">
                <a16:creationId xmlns:a16="http://schemas.microsoft.com/office/drawing/2014/main" id="{54992EE0-077D-457C-9FF5-A79E7A0811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170399"/>
              </p:ext>
            </p:extLst>
          </p:nvPr>
        </p:nvGraphicFramePr>
        <p:xfrm>
          <a:off x="6576765" y="2356843"/>
          <a:ext cx="4853927" cy="3958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2511">
                  <a:extLst>
                    <a:ext uri="{9D8B030D-6E8A-4147-A177-3AD203B41FA5}">
                      <a16:colId xmlns:a16="http://schemas.microsoft.com/office/drawing/2014/main" val="960271444"/>
                    </a:ext>
                  </a:extLst>
                </a:gridCol>
                <a:gridCol w="1116342">
                  <a:extLst>
                    <a:ext uri="{9D8B030D-6E8A-4147-A177-3AD203B41FA5}">
                      <a16:colId xmlns:a16="http://schemas.microsoft.com/office/drawing/2014/main" val="182979636"/>
                    </a:ext>
                  </a:extLst>
                </a:gridCol>
                <a:gridCol w="1015074">
                  <a:extLst>
                    <a:ext uri="{9D8B030D-6E8A-4147-A177-3AD203B41FA5}">
                      <a16:colId xmlns:a16="http://schemas.microsoft.com/office/drawing/2014/main" val="2116165477"/>
                    </a:ext>
                  </a:extLst>
                </a:gridCol>
              </a:tblGrid>
              <a:tr h="648761">
                <a:tc>
                  <a:txBody>
                    <a:bodyPr/>
                    <a:lstStyle/>
                    <a:p>
                      <a:endParaRPr lang="en-US" sz="16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Placebo</a:t>
                      </a:r>
                      <a:br>
                        <a:rPr lang="en-US" sz="1600" noProof="0" dirty="0"/>
                      </a:br>
                      <a:r>
                        <a:rPr lang="en-US" sz="1600" noProof="0" dirty="0"/>
                        <a:t>(N=4)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Total</a:t>
                      </a:r>
                      <a:br>
                        <a:rPr lang="en-US" sz="1600" noProof="0" dirty="0"/>
                      </a:br>
                      <a:r>
                        <a:rPr lang="en-US" sz="1600" noProof="0" dirty="0"/>
                        <a:t>(N=34)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225959"/>
                  </a:ext>
                </a:extLst>
              </a:tr>
              <a:tr h="2115003">
                <a:tc>
                  <a:txBody>
                    <a:bodyPr/>
                    <a:lstStyle/>
                    <a:p>
                      <a:r>
                        <a:rPr lang="en-US" sz="1600" b="1" noProof="0"/>
                        <a:t>Any adverse event (AE)</a:t>
                      </a:r>
                    </a:p>
                    <a:p>
                      <a:pPr marL="182563" lvl="1" indent="0"/>
                      <a:r>
                        <a:rPr lang="en-US" sz="1600" noProof="0"/>
                        <a:t>Headache</a:t>
                      </a:r>
                    </a:p>
                    <a:p>
                      <a:pPr marL="182563" lvl="1" indent="0"/>
                      <a:r>
                        <a:rPr lang="en-US" sz="1600" noProof="0"/>
                        <a:t>Diarrhea</a:t>
                      </a:r>
                    </a:p>
                    <a:p>
                      <a:pPr marL="182563" lvl="1" indent="0"/>
                      <a:r>
                        <a:rPr lang="en-US" sz="1600" noProof="0"/>
                        <a:t>Oropharyngeal pain</a:t>
                      </a:r>
                    </a:p>
                    <a:p>
                      <a:pPr marL="182563" lvl="1" indent="0"/>
                      <a:r>
                        <a:rPr lang="en-US" sz="1600" noProof="0"/>
                        <a:t>Abdominal pain</a:t>
                      </a:r>
                    </a:p>
                    <a:p>
                      <a:pPr marL="182563" lvl="1" indent="0"/>
                      <a:r>
                        <a:rPr lang="en-US" sz="1600" noProof="0"/>
                        <a:t>Nasopharyngitis</a:t>
                      </a:r>
                    </a:p>
                    <a:p>
                      <a:pPr marL="182563" lvl="1" indent="0"/>
                      <a:r>
                        <a:rPr lang="en-US" sz="1600" noProof="0"/>
                        <a:t>Lymphadenopathy</a:t>
                      </a:r>
                    </a:p>
                    <a:p>
                      <a:pPr marL="182563" lvl="1" indent="0"/>
                      <a:r>
                        <a:rPr lang="en-US" sz="1600" noProof="0"/>
                        <a:t>Vomiting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0</a:t>
                      </a:r>
                    </a:p>
                    <a:p>
                      <a:pPr algn="ctr"/>
                      <a:r>
                        <a:rPr lang="en-US" sz="1600" noProof="0"/>
                        <a:t>0</a:t>
                      </a:r>
                    </a:p>
                    <a:p>
                      <a:pPr algn="ctr"/>
                      <a:r>
                        <a:rPr lang="en-US" sz="1600" noProof="0"/>
                        <a:t>0</a:t>
                      </a:r>
                    </a:p>
                    <a:p>
                      <a:pPr algn="ctr"/>
                      <a:r>
                        <a:rPr lang="en-US" sz="1600" noProof="0"/>
                        <a:t>0</a:t>
                      </a:r>
                    </a:p>
                    <a:p>
                      <a:pPr algn="ctr"/>
                      <a:r>
                        <a:rPr lang="en-US" sz="1600" noProof="0"/>
                        <a:t>0</a:t>
                      </a:r>
                    </a:p>
                    <a:p>
                      <a:pPr algn="ctr"/>
                      <a:r>
                        <a:rPr lang="en-US" sz="1600" noProof="0"/>
                        <a:t>0</a:t>
                      </a:r>
                    </a:p>
                    <a:p>
                      <a:pPr algn="ctr"/>
                      <a:r>
                        <a:rPr lang="en-US" sz="1600" noProof="0"/>
                        <a:t>0</a:t>
                      </a:r>
                    </a:p>
                    <a:p>
                      <a:pPr algn="ctr"/>
                      <a:r>
                        <a:rPr lang="en-US" sz="1600" noProof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22 (65)</a:t>
                      </a:r>
                    </a:p>
                    <a:p>
                      <a:pPr algn="ctr"/>
                      <a:r>
                        <a:rPr lang="en-US" sz="1600" noProof="0"/>
                        <a:t>4 (12)</a:t>
                      </a:r>
                    </a:p>
                    <a:p>
                      <a:pPr algn="ctr"/>
                      <a:r>
                        <a:rPr lang="en-US" sz="1600" noProof="0"/>
                        <a:t>3 (9)</a:t>
                      </a:r>
                    </a:p>
                    <a:p>
                      <a:pPr algn="ctr"/>
                      <a:r>
                        <a:rPr lang="en-US" sz="1600" noProof="0"/>
                        <a:t>3 (9)</a:t>
                      </a:r>
                    </a:p>
                    <a:p>
                      <a:pPr algn="ctr"/>
                      <a:r>
                        <a:rPr lang="en-US" sz="1600" noProof="0"/>
                        <a:t>2 (6)</a:t>
                      </a:r>
                    </a:p>
                    <a:p>
                      <a:pPr algn="ctr"/>
                      <a:r>
                        <a:rPr lang="en-US" sz="1600" noProof="0"/>
                        <a:t>2 (6)</a:t>
                      </a:r>
                    </a:p>
                    <a:p>
                      <a:pPr algn="ctr"/>
                      <a:r>
                        <a:rPr lang="en-US" sz="1600" noProof="0"/>
                        <a:t>2 (6)</a:t>
                      </a:r>
                    </a:p>
                    <a:p>
                      <a:pPr algn="ctr"/>
                      <a:r>
                        <a:rPr lang="en-US" sz="1600" noProof="0"/>
                        <a:t>2 (6)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3396288"/>
                  </a:ext>
                </a:extLst>
              </a:tr>
              <a:tr h="1195087">
                <a:tc>
                  <a:txBody>
                    <a:bodyPr/>
                    <a:lstStyle/>
                    <a:p>
                      <a:r>
                        <a:rPr lang="en-US" sz="1600" b="1" noProof="0"/>
                        <a:t>Any drug-related AE</a:t>
                      </a:r>
                    </a:p>
                    <a:p>
                      <a:pPr marL="182563" lvl="1" indent="0"/>
                      <a:r>
                        <a:rPr lang="en-US" sz="1600" noProof="0"/>
                        <a:t>Diarrhea</a:t>
                      </a:r>
                    </a:p>
                    <a:p>
                      <a:pPr marL="182563" lvl="1" indent="0"/>
                      <a:r>
                        <a:rPr lang="en-US" sz="1600" noProof="0"/>
                        <a:t>Abdominal pain</a:t>
                      </a:r>
                    </a:p>
                    <a:p>
                      <a:pPr marL="182563" lvl="1" indent="0"/>
                      <a:r>
                        <a:rPr lang="en-US" sz="1600" noProof="0"/>
                        <a:t>Vomiting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0</a:t>
                      </a:r>
                    </a:p>
                    <a:p>
                      <a:pPr algn="ctr"/>
                      <a:r>
                        <a:rPr lang="en-US" sz="1600" noProof="0"/>
                        <a:t>0</a:t>
                      </a:r>
                    </a:p>
                    <a:p>
                      <a:pPr algn="ctr"/>
                      <a:r>
                        <a:rPr lang="en-US" sz="1600" noProof="0"/>
                        <a:t>0</a:t>
                      </a:r>
                    </a:p>
                    <a:p>
                      <a:pPr algn="ctr"/>
                      <a:r>
                        <a:rPr lang="en-US" sz="1600" noProof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9 (26)</a:t>
                      </a:r>
                    </a:p>
                    <a:p>
                      <a:pPr algn="ctr"/>
                      <a:r>
                        <a:rPr lang="en-US" sz="1600" noProof="0" dirty="0"/>
                        <a:t>3 (9)</a:t>
                      </a:r>
                    </a:p>
                    <a:p>
                      <a:pPr algn="ctr"/>
                      <a:r>
                        <a:rPr lang="en-US" sz="1600" noProof="0" dirty="0"/>
                        <a:t>2 (6)</a:t>
                      </a:r>
                    </a:p>
                    <a:p>
                      <a:pPr algn="ctr"/>
                      <a:r>
                        <a:rPr lang="en-US" sz="1600" noProof="0" dirty="0"/>
                        <a:t>2 (6)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2041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59977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/>
        </p:nvSpPr>
        <p:spPr bwMode="auto">
          <a:xfrm rot="2107609">
            <a:off x="5229805" y="2707513"/>
            <a:ext cx="3894548" cy="2809445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07941EC1-D16D-415E-8D11-17655F03513E}"/>
              </a:ext>
            </a:extLst>
          </p:cNvPr>
          <p:cNvGrpSpPr/>
          <p:nvPr/>
        </p:nvGrpSpPr>
        <p:grpSpPr>
          <a:xfrm>
            <a:off x="1588213" y="229851"/>
            <a:ext cx="7206471" cy="6438465"/>
            <a:chOff x="1588213" y="229851"/>
            <a:chExt cx="7206471" cy="6438465"/>
          </a:xfrm>
        </p:grpSpPr>
        <p:sp>
          <p:nvSpPr>
            <p:cNvPr id="21" name="Freeform 5"/>
            <p:cNvSpPr>
              <a:spLocks/>
            </p:cNvSpPr>
            <p:nvPr/>
          </p:nvSpPr>
          <p:spPr bwMode="auto">
            <a:xfrm rot="12728470">
              <a:off x="1588213" y="2032487"/>
              <a:ext cx="3294562" cy="2079186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25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3B18667D-AB7E-4695-B3C4-7E6877348ECA}"/>
                </a:ext>
              </a:extLst>
            </p:cNvPr>
            <p:cNvSpPr>
              <a:spLocks/>
            </p:cNvSpPr>
            <p:nvPr/>
          </p:nvSpPr>
          <p:spPr bwMode="auto">
            <a:xfrm rot="8729818">
              <a:off x="2234575" y="3447712"/>
              <a:ext cx="2862431" cy="2188541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E466F9BF-97A3-47DC-943D-1F66F010ED2E}"/>
                </a:ext>
              </a:extLst>
            </p:cNvPr>
            <p:cNvGrpSpPr/>
            <p:nvPr/>
          </p:nvGrpSpPr>
          <p:grpSpPr>
            <a:xfrm>
              <a:off x="3065006" y="229851"/>
              <a:ext cx="4942879" cy="6438465"/>
              <a:chOff x="3727783" y="-87214"/>
              <a:chExt cx="4942879" cy="6335464"/>
            </a:xfrm>
          </p:grpSpPr>
          <p:sp>
            <p:nvSpPr>
              <p:cNvPr id="6" name="Freeform 5"/>
              <p:cNvSpPr>
                <a:spLocks/>
              </p:cNvSpPr>
              <p:nvPr/>
            </p:nvSpPr>
            <p:spPr bwMode="auto">
              <a:xfrm rot="14450842">
                <a:off x="3392104" y="494122"/>
                <a:ext cx="3241857" cy="2079186"/>
              </a:xfrm>
              <a:custGeom>
                <a:avLst/>
                <a:gdLst>
                  <a:gd name="T0" fmla="*/ 939 w 939"/>
                  <a:gd name="T1" fmla="*/ 370 h 681"/>
                  <a:gd name="T2" fmla="*/ 918 w 939"/>
                  <a:gd name="T3" fmla="*/ 496 h 681"/>
                  <a:gd name="T4" fmla="*/ 715 w 939"/>
                  <a:gd name="T5" fmla="*/ 666 h 681"/>
                  <a:gd name="T6" fmla="*/ 104 w 939"/>
                  <a:gd name="T7" fmla="*/ 487 h 681"/>
                  <a:gd name="T8" fmla="*/ 90 w 939"/>
                  <a:gd name="T9" fmla="*/ 283 h 681"/>
                  <a:gd name="T10" fmla="*/ 552 w 939"/>
                  <a:gd name="T11" fmla="*/ 19 h 681"/>
                  <a:gd name="T12" fmla="*/ 738 w 939"/>
                  <a:gd name="T13" fmla="*/ 16 h 681"/>
                  <a:gd name="T14" fmla="*/ 862 w 939"/>
                  <a:gd name="T15" fmla="*/ 114 h 681"/>
                  <a:gd name="T16" fmla="*/ 939 w 939"/>
                  <a:gd name="T17" fmla="*/ 370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9" h="681">
                    <a:moveTo>
                      <a:pt x="939" y="370"/>
                    </a:moveTo>
                    <a:cubicBezTo>
                      <a:pt x="939" y="433"/>
                      <a:pt x="928" y="455"/>
                      <a:pt x="918" y="496"/>
                    </a:cubicBezTo>
                    <a:cubicBezTo>
                      <a:pt x="888" y="609"/>
                      <a:pt x="831" y="658"/>
                      <a:pt x="715" y="666"/>
                    </a:cubicBezTo>
                    <a:cubicBezTo>
                      <a:pt x="490" y="681"/>
                      <a:pt x="284" y="617"/>
                      <a:pt x="104" y="487"/>
                    </a:cubicBezTo>
                    <a:cubicBezTo>
                      <a:pt x="0" y="411"/>
                      <a:pt x="10" y="364"/>
                      <a:pt x="90" y="283"/>
                    </a:cubicBezTo>
                    <a:cubicBezTo>
                      <a:pt x="219" y="152"/>
                      <a:pt x="375" y="64"/>
                      <a:pt x="552" y="19"/>
                    </a:cubicBezTo>
                    <a:cubicBezTo>
                      <a:pt x="611" y="4"/>
                      <a:pt x="680" y="0"/>
                      <a:pt x="738" y="16"/>
                    </a:cubicBezTo>
                    <a:cubicBezTo>
                      <a:pt x="786" y="29"/>
                      <a:pt x="839" y="71"/>
                      <a:pt x="862" y="114"/>
                    </a:cubicBezTo>
                    <a:cubicBezTo>
                      <a:pt x="902" y="191"/>
                      <a:pt x="939" y="294"/>
                      <a:pt x="939" y="370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tx2">
                      <a:lumMod val="20000"/>
                      <a:lumOff val="80000"/>
                    </a:schemeClr>
                  </a:gs>
                  <a:gs pos="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825"/>
              </a:p>
            </p:txBody>
          </p:sp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3B18667D-AB7E-4695-B3C4-7E6877348ECA}"/>
                  </a:ext>
                </a:extLst>
              </p:cNvPr>
              <p:cNvSpPr>
                <a:spLocks/>
              </p:cNvSpPr>
              <p:nvPr/>
            </p:nvSpPr>
            <p:spPr bwMode="auto">
              <a:xfrm rot="6208736">
                <a:off x="4593317" y="3745660"/>
                <a:ext cx="2816639" cy="2188541"/>
              </a:xfrm>
              <a:custGeom>
                <a:avLst/>
                <a:gdLst>
                  <a:gd name="T0" fmla="*/ 939 w 939"/>
                  <a:gd name="T1" fmla="*/ 370 h 681"/>
                  <a:gd name="T2" fmla="*/ 918 w 939"/>
                  <a:gd name="T3" fmla="*/ 496 h 681"/>
                  <a:gd name="T4" fmla="*/ 715 w 939"/>
                  <a:gd name="T5" fmla="*/ 666 h 681"/>
                  <a:gd name="T6" fmla="*/ 104 w 939"/>
                  <a:gd name="T7" fmla="*/ 487 h 681"/>
                  <a:gd name="T8" fmla="*/ 90 w 939"/>
                  <a:gd name="T9" fmla="*/ 283 h 681"/>
                  <a:gd name="T10" fmla="*/ 552 w 939"/>
                  <a:gd name="T11" fmla="*/ 19 h 681"/>
                  <a:gd name="T12" fmla="*/ 738 w 939"/>
                  <a:gd name="T13" fmla="*/ 16 h 681"/>
                  <a:gd name="T14" fmla="*/ 862 w 939"/>
                  <a:gd name="T15" fmla="*/ 114 h 681"/>
                  <a:gd name="T16" fmla="*/ 939 w 939"/>
                  <a:gd name="T17" fmla="*/ 370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9" h="681">
                    <a:moveTo>
                      <a:pt x="939" y="370"/>
                    </a:moveTo>
                    <a:cubicBezTo>
                      <a:pt x="939" y="433"/>
                      <a:pt x="928" y="455"/>
                      <a:pt x="918" y="496"/>
                    </a:cubicBezTo>
                    <a:cubicBezTo>
                      <a:pt x="888" y="609"/>
                      <a:pt x="831" y="658"/>
                      <a:pt x="715" y="666"/>
                    </a:cubicBezTo>
                    <a:cubicBezTo>
                      <a:pt x="490" y="681"/>
                      <a:pt x="284" y="617"/>
                      <a:pt x="104" y="487"/>
                    </a:cubicBezTo>
                    <a:cubicBezTo>
                      <a:pt x="0" y="411"/>
                      <a:pt x="10" y="364"/>
                      <a:pt x="90" y="283"/>
                    </a:cubicBezTo>
                    <a:cubicBezTo>
                      <a:pt x="219" y="152"/>
                      <a:pt x="375" y="64"/>
                      <a:pt x="552" y="19"/>
                    </a:cubicBezTo>
                    <a:cubicBezTo>
                      <a:pt x="611" y="4"/>
                      <a:pt x="680" y="0"/>
                      <a:pt x="738" y="16"/>
                    </a:cubicBezTo>
                    <a:cubicBezTo>
                      <a:pt x="786" y="29"/>
                      <a:pt x="839" y="71"/>
                      <a:pt x="862" y="114"/>
                    </a:cubicBezTo>
                    <a:cubicBezTo>
                      <a:pt x="902" y="191"/>
                      <a:pt x="939" y="294"/>
                      <a:pt x="939" y="370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tx2">
                      <a:lumMod val="20000"/>
                      <a:lumOff val="80000"/>
                    </a:schemeClr>
                  </a:gs>
                  <a:gs pos="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auto">
              <a:xfrm rot="19165178">
                <a:off x="4776114" y="504628"/>
                <a:ext cx="3894548" cy="2809445"/>
              </a:xfrm>
              <a:custGeom>
                <a:avLst/>
                <a:gdLst>
                  <a:gd name="T0" fmla="*/ 939 w 939"/>
                  <a:gd name="T1" fmla="*/ 370 h 681"/>
                  <a:gd name="T2" fmla="*/ 918 w 939"/>
                  <a:gd name="T3" fmla="*/ 496 h 681"/>
                  <a:gd name="T4" fmla="*/ 715 w 939"/>
                  <a:gd name="T5" fmla="*/ 666 h 681"/>
                  <a:gd name="T6" fmla="*/ 104 w 939"/>
                  <a:gd name="T7" fmla="*/ 487 h 681"/>
                  <a:gd name="T8" fmla="*/ 90 w 939"/>
                  <a:gd name="T9" fmla="*/ 283 h 681"/>
                  <a:gd name="T10" fmla="*/ 552 w 939"/>
                  <a:gd name="T11" fmla="*/ 19 h 681"/>
                  <a:gd name="T12" fmla="*/ 738 w 939"/>
                  <a:gd name="T13" fmla="*/ 16 h 681"/>
                  <a:gd name="T14" fmla="*/ 862 w 939"/>
                  <a:gd name="T15" fmla="*/ 114 h 681"/>
                  <a:gd name="T16" fmla="*/ 939 w 939"/>
                  <a:gd name="T17" fmla="*/ 370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9" h="681">
                    <a:moveTo>
                      <a:pt x="939" y="370"/>
                    </a:moveTo>
                    <a:cubicBezTo>
                      <a:pt x="939" y="433"/>
                      <a:pt x="928" y="455"/>
                      <a:pt x="918" y="496"/>
                    </a:cubicBezTo>
                    <a:cubicBezTo>
                      <a:pt x="888" y="609"/>
                      <a:pt x="831" y="658"/>
                      <a:pt x="715" y="666"/>
                    </a:cubicBezTo>
                    <a:cubicBezTo>
                      <a:pt x="490" y="681"/>
                      <a:pt x="284" y="617"/>
                      <a:pt x="104" y="487"/>
                    </a:cubicBezTo>
                    <a:cubicBezTo>
                      <a:pt x="0" y="411"/>
                      <a:pt x="10" y="364"/>
                      <a:pt x="90" y="283"/>
                    </a:cubicBezTo>
                    <a:cubicBezTo>
                      <a:pt x="219" y="152"/>
                      <a:pt x="375" y="64"/>
                      <a:pt x="552" y="19"/>
                    </a:cubicBezTo>
                    <a:cubicBezTo>
                      <a:pt x="611" y="4"/>
                      <a:pt x="680" y="0"/>
                      <a:pt x="738" y="16"/>
                    </a:cubicBezTo>
                    <a:cubicBezTo>
                      <a:pt x="786" y="29"/>
                      <a:pt x="839" y="71"/>
                      <a:pt x="862" y="114"/>
                    </a:cubicBezTo>
                    <a:cubicBezTo>
                      <a:pt x="902" y="191"/>
                      <a:pt x="939" y="294"/>
                      <a:pt x="939" y="370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tx2">
                      <a:lumMod val="20000"/>
                      <a:lumOff val="80000"/>
                    </a:schemeClr>
                  </a:gs>
                  <a:gs pos="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sp>
            <p:nvSpPr>
              <p:cNvPr id="11" name="Ellipse 10"/>
              <p:cNvSpPr/>
              <p:nvPr/>
            </p:nvSpPr>
            <p:spPr>
              <a:xfrm>
                <a:off x="4719097" y="2055604"/>
                <a:ext cx="2478431" cy="233999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AA9C96C-C8A5-41F5-A475-3397B9580B98}"/>
                  </a:ext>
                </a:extLst>
              </p:cNvPr>
              <p:cNvSpPr/>
              <p:nvPr/>
            </p:nvSpPr>
            <p:spPr>
              <a:xfrm>
                <a:off x="4952121" y="2982605"/>
                <a:ext cx="2060380" cy="4736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en-US" sz="3200" b="1" dirty="0">
                    <a:solidFill>
                      <a:schemeClr val="bg1"/>
                    </a:solidFill>
                  </a:rPr>
                  <a:t>Prevention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AA9C96C-C8A5-41F5-A475-3397B9580B98}"/>
                  </a:ext>
                </a:extLst>
              </p:cNvPr>
              <p:cNvSpPr/>
              <p:nvPr/>
            </p:nvSpPr>
            <p:spPr>
              <a:xfrm>
                <a:off x="6364350" y="818588"/>
                <a:ext cx="1462059" cy="1171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en-US" sz="2400" b="1" dirty="0">
                    <a:solidFill>
                      <a:srgbClr val="002060"/>
                    </a:solidFill>
                  </a:rPr>
                  <a:t>TDF/FTC</a:t>
                </a:r>
              </a:p>
              <a:p>
                <a:pPr algn="ctr">
                  <a:lnSpc>
                    <a:spcPts val="2800"/>
                  </a:lnSpc>
                </a:pPr>
                <a:r>
                  <a:rPr lang="en-US" sz="2400" b="1" dirty="0" err="1">
                    <a:solidFill>
                      <a:srgbClr val="002060"/>
                    </a:solidFill>
                  </a:rPr>
                  <a:t>PrEP</a:t>
                </a:r>
                <a:endParaRPr lang="en-US" sz="2400" b="1" dirty="0">
                  <a:solidFill>
                    <a:srgbClr val="002060"/>
                  </a:solidFill>
                </a:endParaRPr>
              </a:p>
              <a:p>
                <a:pPr algn="ctr">
                  <a:lnSpc>
                    <a:spcPts val="2800"/>
                  </a:lnSpc>
                </a:pPr>
                <a:r>
                  <a:rPr lang="en-US" sz="2400" b="1" dirty="0">
                    <a:solidFill>
                      <a:srgbClr val="FF6600"/>
                    </a:solidFill>
                  </a:rPr>
                  <a:t>PREVENIR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AA9C96C-C8A5-41F5-A475-3397B9580B98}"/>
                  </a:ext>
                </a:extLst>
              </p:cNvPr>
              <p:cNvSpPr/>
              <p:nvPr/>
            </p:nvSpPr>
            <p:spPr>
              <a:xfrm>
                <a:off x="3727783" y="732412"/>
                <a:ext cx="2017950" cy="7991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en-US" sz="2400" b="1" dirty="0" err="1">
                    <a:solidFill>
                      <a:srgbClr val="002060"/>
                    </a:solidFill>
                  </a:rPr>
                  <a:t>mARN</a:t>
                </a:r>
                <a:r>
                  <a:rPr lang="en-US" sz="2400" b="1" dirty="0">
                    <a:solidFill>
                      <a:srgbClr val="002060"/>
                    </a:solidFill>
                  </a:rPr>
                  <a:t> vaccine</a:t>
                </a:r>
              </a:p>
              <a:p>
                <a:pPr algn="ctr">
                  <a:lnSpc>
                    <a:spcPts val="2800"/>
                  </a:lnSpc>
                </a:pPr>
                <a:r>
                  <a:rPr lang="en-US" sz="2400" b="1" dirty="0">
                    <a:solidFill>
                      <a:srgbClr val="002060"/>
                    </a:solidFill>
                  </a:rPr>
                  <a:t>Macaques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253538" y="4726662"/>
                <a:ext cx="1277513" cy="11525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en-US" sz="2400" b="1" dirty="0">
                    <a:solidFill>
                      <a:srgbClr val="002060"/>
                    </a:solidFill>
                  </a:rPr>
                  <a:t>Monthly</a:t>
                </a:r>
              </a:p>
              <a:p>
                <a:pPr algn="ctr">
                  <a:lnSpc>
                    <a:spcPts val="2800"/>
                  </a:lnSpc>
                </a:pPr>
                <a:r>
                  <a:rPr lang="en-US" sz="2400" b="1" dirty="0">
                    <a:solidFill>
                      <a:srgbClr val="002060"/>
                    </a:solidFill>
                  </a:rPr>
                  <a:t>Oral ISL</a:t>
                </a:r>
              </a:p>
              <a:p>
                <a:pPr algn="ctr">
                  <a:lnSpc>
                    <a:spcPts val="2800"/>
                  </a:lnSpc>
                </a:pPr>
                <a:r>
                  <a:rPr lang="en-US" sz="2400" b="1" dirty="0" err="1">
                    <a:solidFill>
                      <a:srgbClr val="002060"/>
                    </a:solidFill>
                  </a:rPr>
                  <a:t>PrEP</a:t>
                </a:r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AA9C96C-C8A5-41F5-A475-3397B9580B98}"/>
                </a:ext>
              </a:extLst>
            </p:cNvPr>
            <p:cNvSpPr/>
            <p:nvPr/>
          </p:nvSpPr>
          <p:spPr>
            <a:xfrm>
              <a:off x="6463848" y="3560479"/>
              <a:ext cx="2330836" cy="15303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CAB LA IM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 err="1">
                  <a:solidFill>
                    <a:srgbClr val="002060"/>
                  </a:solidFill>
                </a:rPr>
                <a:t>PrEP</a:t>
              </a:r>
              <a:endParaRPr lang="en-US" sz="2400" b="1" dirty="0">
                <a:solidFill>
                  <a:srgbClr val="002060"/>
                </a:solidFill>
              </a:endParaRPr>
            </a:p>
            <a:p>
              <a:pPr algn="ctr">
                <a:lnSpc>
                  <a:spcPts val="2800"/>
                </a:lnSpc>
              </a:pPr>
              <a:r>
                <a:rPr lang="en-US" sz="2400" b="1" dirty="0" err="1">
                  <a:solidFill>
                    <a:srgbClr val="002060"/>
                  </a:solidFill>
                </a:rPr>
                <a:t>Virologic</a:t>
              </a:r>
              <a:r>
                <a:rPr lang="en-US" sz="2400" b="1" dirty="0">
                  <a:solidFill>
                    <a:srgbClr val="002060"/>
                  </a:solidFill>
                </a:rPr>
                <a:t> failures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FF6600"/>
                  </a:solidFill>
                </a:rPr>
                <a:t>HPTN-083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557802" y="4024198"/>
              <a:ext cx="1602422" cy="11712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Yearly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ISL implant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 err="1">
                  <a:solidFill>
                    <a:srgbClr val="002060"/>
                  </a:solidFill>
                </a:rPr>
                <a:t>PrEP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AA9C96C-C8A5-41F5-A475-3397B9580B98}"/>
                </a:ext>
              </a:extLst>
            </p:cNvPr>
            <p:cNvSpPr/>
            <p:nvPr/>
          </p:nvSpPr>
          <p:spPr>
            <a:xfrm>
              <a:off x="2081704" y="2483515"/>
              <a:ext cx="1633680" cy="8121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ATI trial 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HTI vaccine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4398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>
            <a:extLst>
              <a:ext uri="{FF2B5EF4-FFF2-40B4-BE49-F238E27FC236}">
                <a16:creationId xmlns:a16="http://schemas.microsoft.com/office/drawing/2014/main" id="{9724C0EC-518E-A44A-9CE5-9ED4DC187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8629" y="6445304"/>
            <a:ext cx="39333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GB" sz="1400" i="1" dirty="0"/>
              <a:t>Molina JM, CROI 2021, Abs. 148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A7B4472-95DC-45BE-BD80-2A48F6FBA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6600"/>
                </a:solidFill>
              </a:rPr>
              <a:t>ANRS PREVENIR Study: Daily or on-de</a:t>
            </a:r>
            <a:r>
              <a:rPr lang="en-US" sz="3200" dirty="0"/>
              <a:t>mand </a:t>
            </a:r>
            <a:br>
              <a:rPr lang="en-US" sz="3200" dirty="0"/>
            </a:br>
            <a:r>
              <a:rPr lang="en-US" sz="3200" b="1" dirty="0" err="1">
                <a:solidFill>
                  <a:srgbClr val="FF6600"/>
                </a:solidFill>
              </a:rPr>
              <a:t>PrEP</a:t>
            </a:r>
            <a:r>
              <a:rPr lang="en-US" sz="3200" b="1" dirty="0">
                <a:solidFill>
                  <a:srgbClr val="FF6600"/>
                </a:solidFill>
              </a:rPr>
              <a:t> in real life</a:t>
            </a:r>
            <a:endParaRPr lang="en-US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E8788A-D228-4219-9AA1-D8070C58D1B6}"/>
              </a:ext>
            </a:extLst>
          </p:cNvPr>
          <p:cNvSpPr/>
          <p:nvPr/>
        </p:nvSpPr>
        <p:spPr>
          <a:xfrm>
            <a:off x="4270342" y="1875161"/>
            <a:ext cx="5797485" cy="73529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HIV Incidence</a:t>
            </a:r>
            <a:endParaRPr lang="fr-FR" sz="32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747065-2E40-4227-B478-288166C1B398}"/>
              </a:ext>
            </a:extLst>
          </p:cNvPr>
          <p:cNvSpPr/>
          <p:nvPr/>
        </p:nvSpPr>
        <p:spPr>
          <a:xfrm>
            <a:off x="2017336" y="2765526"/>
            <a:ext cx="8177328" cy="12495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0" u="none" strike="noStrike" baseline="0" dirty="0">
                <a:solidFill>
                  <a:srgbClr val="EC090C"/>
                </a:solidFill>
              </a:rPr>
              <a:t>Global HIV Incidence: 0.11/100 PY (95% Cl: 0.04-0.23) (6 cases)</a:t>
            </a:r>
            <a:br>
              <a:rPr lang="en-US" sz="1800" b="1" i="0" u="none" strike="noStrike" baseline="0" dirty="0">
                <a:solidFill>
                  <a:srgbClr val="EC090C"/>
                </a:solidFill>
              </a:rPr>
            </a:br>
            <a:endParaRPr lang="en-US" sz="1800" b="1" i="0" u="none" strike="noStrike" baseline="0" dirty="0">
              <a:solidFill>
                <a:srgbClr val="EC090C"/>
              </a:solidFill>
            </a:endParaRPr>
          </a:p>
          <a:p>
            <a:pPr algn="ctr"/>
            <a:r>
              <a:rPr lang="en-US" sz="1800" b="1" i="0" u="none" strike="noStrike" baseline="0" dirty="0">
                <a:solidFill>
                  <a:srgbClr val="080709"/>
                </a:solidFill>
              </a:rPr>
              <a:t>Mean Follow-up of 22.1 months and 5633 Person-Years</a:t>
            </a:r>
          </a:p>
          <a:p>
            <a:pPr algn="ctr"/>
            <a:r>
              <a:rPr lang="en-US" sz="1800" b="1" i="0" u="none" strike="noStrike" baseline="0" dirty="0">
                <a:solidFill>
                  <a:srgbClr val="080709"/>
                </a:solidFill>
              </a:rPr>
              <a:t>Rate of study discontinuation: 14.4/100 PY</a:t>
            </a:r>
            <a:endParaRPr lang="fr-FR" sz="2400" b="1" dirty="0"/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58E8B52A-889A-4732-860B-A442E098CA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134390"/>
              </p:ext>
            </p:extLst>
          </p:nvPr>
        </p:nvGraphicFramePr>
        <p:xfrm>
          <a:off x="2032000" y="4146611"/>
          <a:ext cx="8128000" cy="132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84058435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861580099"/>
                    </a:ext>
                  </a:extLst>
                </a:gridCol>
                <a:gridCol w="2554111">
                  <a:extLst>
                    <a:ext uri="{9D8B030D-6E8A-4147-A177-3AD203B41FA5}">
                      <a16:colId xmlns:a16="http://schemas.microsoft.com/office/drawing/2014/main" val="2265137613"/>
                    </a:ext>
                  </a:extLst>
                </a:gridCol>
                <a:gridCol w="1509889">
                  <a:extLst>
                    <a:ext uri="{9D8B030D-6E8A-4147-A177-3AD203B41FA5}">
                      <a16:colId xmlns:a16="http://schemas.microsoft.com/office/drawing/2014/main" val="3182166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noProof="0"/>
                        <a:t>Treatment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Follow-Up</a:t>
                      </a:r>
                    </a:p>
                    <a:p>
                      <a:pPr algn="ctr"/>
                      <a:r>
                        <a:rPr lang="en-US" sz="1600" noProof="0"/>
                        <a:t>Pts-years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HIV Incidence</a:t>
                      </a:r>
                    </a:p>
                    <a:p>
                      <a:pPr algn="ctr"/>
                      <a:r>
                        <a:rPr lang="en-US" sz="1600" dirty="0"/>
                        <a:t>per 100 Pts-years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(95% Cl)</a:t>
                      </a:r>
                      <a:endParaRPr lang="fr-FR" sz="1600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IRR</a:t>
                      </a:r>
                    </a:p>
                    <a:p>
                      <a:pPr algn="ctr"/>
                      <a:r>
                        <a:rPr lang="fr-FR" sz="1600" dirty="0"/>
                        <a:t>(95%CI)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2319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/>
                        <a:t>TDF/FTC Daily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2583.25</a:t>
                      </a:r>
                      <a:endParaRPr lang="en-US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0.12 ( 0.02 - 0.34)</a:t>
                      </a:r>
                      <a:endParaRPr lang="fr-FR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0.99</a:t>
                      </a:r>
                    </a:p>
                    <a:p>
                      <a:pPr algn="ctr"/>
                      <a:r>
                        <a:rPr lang="fr-FR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(0.13-7.38)</a:t>
                      </a:r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962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TDF/ETC On Demand</a:t>
                      </a:r>
                      <a:endParaRPr lang="en-US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2553.68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0.12 ( 0.02 - 0.34)</a:t>
                      </a:r>
                      <a:endParaRPr lang="fr-FR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246492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0F5FE82A-C4B8-4CF8-AB70-E22F8836C2BF}"/>
              </a:ext>
            </a:extLst>
          </p:cNvPr>
          <p:cNvSpPr/>
          <p:nvPr/>
        </p:nvSpPr>
        <p:spPr>
          <a:xfrm>
            <a:off x="3303670" y="5792436"/>
            <a:ext cx="5039052" cy="4930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0" u="none" strike="noStrike" baseline="0">
                <a:solidFill>
                  <a:srgbClr val="EC090C"/>
                </a:solidFill>
              </a:rPr>
              <a:t>361 HIV-infections averted*</a:t>
            </a:r>
            <a:endParaRPr lang="en-US" sz="2400" b="1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FE598F5-BC51-4AFD-8040-8CA9BEB623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0" t="5118" r="71639" b="84037"/>
          <a:stretch/>
        </p:blipFill>
        <p:spPr>
          <a:xfrm>
            <a:off x="1941922" y="2007138"/>
            <a:ext cx="2243580" cy="53732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98CD475-F958-497F-88B4-34385E9B841A}"/>
              </a:ext>
            </a:extLst>
          </p:cNvPr>
          <p:cNvSpPr txBox="1"/>
          <p:nvPr/>
        </p:nvSpPr>
        <p:spPr>
          <a:xfrm>
            <a:off x="1941922" y="6330583"/>
            <a:ext cx="73724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434546"/>
                </a:solidFill>
              </a:rPr>
              <a:t>*</a:t>
            </a:r>
            <a:r>
              <a:rPr lang="en-US" sz="1400" b="0" i="0" u="none" strike="noStrike" baseline="0" dirty="0">
                <a:solidFill>
                  <a:srgbClr val="434546"/>
                </a:solidFill>
              </a:rPr>
              <a:t> assuming </a:t>
            </a:r>
            <a:r>
              <a:rPr lang="en-US" sz="1400" b="0" i="0" u="none" strike="noStrike" baseline="0" dirty="0">
                <a:solidFill>
                  <a:srgbClr val="2F3131"/>
                </a:solidFill>
              </a:rPr>
              <a:t>an </a:t>
            </a:r>
            <a:r>
              <a:rPr lang="en-US" sz="1400" b="0" i="0" u="none" strike="noStrike" baseline="0" dirty="0">
                <a:solidFill>
                  <a:srgbClr val="434546"/>
                </a:solidFill>
              </a:rPr>
              <a:t>incidence of 6</a:t>
            </a:r>
            <a:r>
              <a:rPr lang="en-US" sz="1400" b="0" i="0" u="none" strike="noStrike" baseline="0" dirty="0">
                <a:solidFill>
                  <a:srgbClr val="838787"/>
                </a:solidFill>
              </a:rPr>
              <a:t>.</a:t>
            </a:r>
            <a:r>
              <a:rPr lang="en-US" sz="1400" b="0" i="0" u="none" strike="noStrike" baseline="0" dirty="0">
                <a:solidFill>
                  <a:srgbClr val="434546"/>
                </a:solidFill>
              </a:rPr>
              <a:t>6</a:t>
            </a:r>
            <a:r>
              <a:rPr lang="en-US" sz="1400" b="0" i="0" u="none" strike="noStrike" baseline="0" dirty="0">
                <a:solidFill>
                  <a:srgbClr val="687071"/>
                </a:solidFill>
              </a:rPr>
              <a:t>/</a:t>
            </a:r>
            <a:r>
              <a:rPr lang="en-US" sz="1400" b="0" i="0" u="none" strike="noStrike" baseline="0" dirty="0">
                <a:solidFill>
                  <a:srgbClr val="2F3131"/>
                </a:solidFill>
              </a:rPr>
              <a:t>100 PY </a:t>
            </a:r>
            <a:r>
              <a:rPr lang="en-US" sz="1400" b="0" i="0" u="none" strike="noStrike" baseline="0" dirty="0">
                <a:solidFill>
                  <a:srgbClr val="434546"/>
                </a:solidFill>
              </a:rPr>
              <a:t>as observed </a:t>
            </a:r>
            <a:r>
              <a:rPr lang="en-US" sz="1400" b="0" i="0" u="none" strike="noStrike" baseline="0" dirty="0">
                <a:solidFill>
                  <a:srgbClr val="2F3131"/>
                </a:solidFill>
              </a:rPr>
              <a:t>in the Placebo </a:t>
            </a:r>
            <a:r>
              <a:rPr lang="en-US" sz="1400" b="0" i="0" u="none" strike="noStrike" baseline="0" dirty="0">
                <a:solidFill>
                  <a:srgbClr val="434546"/>
                </a:solidFill>
              </a:rPr>
              <a:t>group of the </a:t>
            </a:r>
            <a:r>
              <a:rPr lang="en-US" sz="1400" b="0" i="0" u="none" strike="noStrike" baseline="0" dirty="0">
                <a:solidFill>
                  <a:srgbClr val="2F3131"/>
                </a:solidFill>
              </a:rPr>
              <a:t>ANRS </a:t>
            </a:r>
            <a:r>
              <a:rPr lang="en-US" sz="1400" b="0" i="0" u="none" strike="noStrike" baseline="0" dirty="0" err="1">
                <a:solidFill>
                  <a:srgbClr val="1C1B1D"/>
                </a:solidFill>
              </a:rPr>
              <a:t>l</a:t>
            </a:r>
            <a:r>
              <a:rPr lang="en-US" sz="1400" b="0" i="0" u="none" strike="noStrike" baseline="0" dirty="0" err="1">
                <a:solidFill>
                  <a:srgbClr val="434546"/>
                </a:solidFill>
              </a:rPr>
              <a:t>pergay</a:t>
            </a:r>
            <a:r>
              <a:rPr lang="en-US" sz="1400" b="0" i="0" u="none" strike="noStrike" baseline="0" dirty="0">
                <a:solidFill>
                  <a:srgbClr val="434546"/>
                </a:solidFill>
              </a:rPr>
              <a:t> study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6720180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A92FFD6D-87F0-824F-B5FC-97D6F8ADDD22}"/>
              </a:ext>
            </a:extLst>
          </p:cNvPr>
          <p:cNvSpPr txBox="1"/>
          <p:nvPr/>
        </p:nvSpPr>
        <p:spPr>
          <a:xfrm>
            <a:off x="1018782" y="1314269"/>
            <a:ext cx="8104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</p:txBody>
      </p:sp>
      <p:grpSp>
        <p:nvGrpSpPr>
          <p:cNvPr id="366" name="Groupe 365">
            <a:extLst>
              <a:ext uri="{FF2B5EF4-FFF2-40B4-BE49-F238E27FC236}">
                <a16:creationId xmlns:a16="http://schemas.microsoft.com/office/drawing/2014/main" id="{D71D797F-6D05-44CE-8E6E-43A0AE93AEFF}"/>
              </a:ext>
            </a:extLst>
          </p:cNvPr>
          <p:cNvGrpSpPr/>
          <p:nvPr/>
        </p:nvGrpSpPr>
        <p:grpSpPr>
          <a:xfrm>
            <a:off x="134137" y="4771699"/>
            <a:ext cx="2774204" cy="1907044"/>
            <a:chOff x="134137" y="4771699"/>
            <a:chExt cx="2774204" cy="1907044"/>
          </a:xfrm>
        </p:grpSpPr>
        <p:grpSp>
          <p:nvGrpSpPr>
            <p:cNvPr id="367" name="Groupe 366">
              <a:extLst>
                <a:ext uri="{FF2B5EF4-FFF2-40B4-BE49-F238E27FC236}">
                  <a16:creationId xmlns:a16="http://schemas.microsoft.com/office/drawing/2014/main" id="{88912B2F-B1CC-42F0-8AA3-3F1306850611}"/>
                </a:ext>
              </a:extLst>
            </p:cNvPr>
            <p:cNvGrpSpPr/>
            <p:nvPr/>
          </p:nvGrpSpPr>
          <p:grpSpPr>
            <a:xfrm>
              <a:off x="247038" y="6405745"/>
              <a:ext cx="647934" cy="263496"/>
              <a:chOff x="222198" y="6405745"/>
              <a:chExt cx="647934" cy="263496"/>
            </a:xfrm>
          </p:grpSpPr>
          <p:sp>
            <p:nvSpPr>
              <p:cNvPr id="213" name="Rectangle : avec coins arrondis en haut 207">
                <a:extLst>
                  <a:ext uri="{FF2B5EF4-FFF2-40B4-BE49-F238E27FC236}">
                    <a16:creationId xmlns:a16="http://schemas.microsoft.com/office/drawing/2014/main" id="{9C138332-EACC-B247-A806-96A8E31B8E0A}"/>
                  </a:ext>
                </a:extLst>
              </p:cNvPr>
              <p:cNvSpPr/>
              <p:nvPr/>
            </p:nvSpPr>
            <p:spPr bwMode="auto">
              <a:xfrm rot="16200000">
                <a:off x="284556" y="6384027"/>
                <a:ext cx="239890" cy="28332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4" name="Rectangle : avec coins arrondis en haut 208">
                <a:extLst>
                  <a:ext uri="{FF2B5EF4-FFF2-40B4-BE49-F238E27FC236}">
                    <a16:creationId xmlns:a16="http://schemas.microsoft.com/office/drawing/2014/main" id="{607C0361-4362-BB48-8D4D-A8AC4CA49D6A}"/>
                  </a:ext>
                </a:extLst>
              </p:cNvPr>
              <p:cNvSpPr/>
              <p:nvPr/>
            </p:nvSpPr>
            <p:spPr bwMode="auto">
              <a:xfrm rot="5400000">
                <a:off x="567883" y="6384028"/>
                <a:ext cx="239888" cy="28332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5" name="ZoneTexte 214">
                <a:extLst>
                  <a:ext uri="{FF2B5EF4-FFF2-40B4-BE49-F238E27FC236}">
                    <a16:creationId xmlns:a16="http://schemas.microsoft.com/office/drawing/2014/main" id="{75E777C7-2B5C-4B4E-9E3A-F411DA631DC9}"/>
                  </a:ext>
                </a:extLst>
              </p:cNvPr>
              <p:cNvSpPr txBox="1"/>
              <p:nvPr/>
            </p:nvSpPr>
            <p:spPr>
              <a:xfrm>
                <a:off x="222198" y="6415325"/>
                <a:ext cx="647934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50">
                    <a:solidFill>
                      <a:schemeClr val="bg1"/>
                    </a:solidFill>
                  </a:rPr>
                  <a:t>TDF/FTC</a:t>
                </a:r>
              </a:p>
            </p:txBody>
          </p:sp>
        </p:grp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1B266263-9114-A744-BC96-69A1EB56581D}"/>
                </a:ext>
              </a:extLst>
            </p:cNvPr>
            <p:cNvSpPr txBox="1"/>
            <p:nvPr/>
          </p:nvSpPr>
          <p:spPr>
            <a:xfrm>
              <a:off x="1011988" y="5744041"/>
              <a:ext cx="99027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/>
                <a:t>TDF/FTC pill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2AE125E6-59A2-6A47-B60B-20A25EF20F4A}"/>
                </a:ext>
              </a:extLst>
            </p:cNvPr>
            <p:cNvSpPr txBox="1"/>
            <p:nvPr/>
          </p:nvSpPr>
          <p:spPr>
            <a:xfrm>
              <a:off x="1011988" y="6386355"/>
              <a:ext cx="179626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/>
                <a:t>Placebo for TDF/FTC pill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527D6181-E85F-F942-8C0C-E0D334C50719}"/>
                </a:ext>
              </a:extLst>
            </p:cNvPr>
            <p:cNvSpPr txBox="1"/>
            <p:nvPr/>
          </p:nvSpPr>
          <p:spPr>
            <a:xfrm>
              <a:off x="1024688" y="4780573"/>
              <a:ext cx="70243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/>
                <a:t>CAB pill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E51D48BB-BAD6-8E4F-900C-2084399828D1}"/>
                </a:ext>
              </a:extLst>
            </p:cNvPr>
            <p:cNvSpPr txBox="1"/>
            <p:nvPr/>
          </p:nvSpPr>
          <p:spPr>
            <a:xfrm>
              <a:off x="1024688" y="5101729"/>
              <a:ext cx="150842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/>
                <a:t>Placebo for CAB pill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DB06B505-C68C-5348-A236-46E74C86C1AE}"/>
                </a:ext>
              </a:extLst>
            </p:cNvPr>
            <p:cNvSpPr txBox="1"/>
            <p:nvPr/>
          </p:nvSpPr>
          <p:spPr>
            <a:xfrm>
              <a:off x="1011988" y="5422885"/>
              <a:ext cx="182739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/>
                <a:t>CAB injection </a:t>
              </a: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1BE5F01B-1051-1145-968F-C60E2A2CF045}"/>
                </a:ext>
              </a:extLst>
            </p:cNvPr>
            <p:cNvSpPr txBox="1"/>
            <p:nvPr/>
          </p:nvSpPr>
          <p:spPr>
            <a:xfrm>
              <a:off x="1011988" y="6065197"/>
              <a:ext cx="1896353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/>
                <a:t>Placebo for CAB injection</a:t>
              </a:r>
            </a:p>
          </p:txBody>
        </p:sp>
        <p:grpSp>
          <p:nvGrpSpPr>
            <p:cNvPr id="45" name="Groupe 652">
              <a:extLst>
                <a:ext uri="{FF2B5EF4-FFF2-40B4-BE49-F238E27FC236}">
                  <a16:creationId xmlns:a16="http://schemas.microsoft.com/office/drawing/2014/main" id="{363DAD33-17FD-6240-BAF6-F47D6454A1F4}"/>
                </a:ext>
              </a:extLst>
            </p:cNvPr>
            <p:cNvGrpSpPr/>
            <p:nvPr/>
          </p:nvGrpSpPr>
          <p:grpSpPr>
            <a:xfrm>
              <a:off x="247036" y="5758537"/>
              <a:ext cx="647934" cy="256262"/>
              <a:chOff x="6173670" y="6377521"/>
              <a:chExt cx="941090" cy="248574"/>
            </a:xfrm>
          </p:grpSpPr>
          <p:sp>
            <p:nvSpPr>
              <p:cNvPr id="210" name="Rectangle : avec coins arrondis en haut 211">
                <a:extLst>
                  <a:ext uri="{FF2B5EF4-FFF2-40B4-BE49-F238E27FC236}">
                    <a16:creationId xmlns:a16="http://schemas.microsoft.com/office/drawing/2014/main" id="{78AF61E5-A609-7D41-A0EF-BD5FA5A7B810}"/>
                  </a:ext>
                </a:extLst>
              </p:cNvPr>
              <p:cNvSpPr/>
              <p:nvPr/>
            </p:nvSpPr>
            <p:spPr bwMode="auto">
              <a:xfrm rot="16200000">
                <a:off x="6322107" y="6288111"/>
                <a:ext cx="232694" cy="41151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0206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1" name="Rectangle : avec coins arrondis en haut 212">
                <a:extLst>
                  <a:ext uri="{FF2B5EF4-FFF2-40B4-BE49-F238E27FC236}">
                    <a16:creationId xmlns:a16="http://schemas.microsoft.com/office/drawing/2014/main" id="{7E965861-298E-5146-BAE6-7EB2E50ADFD0}"/>
                  </a:ext>
                </a:extLst>
              </p:cNvPr>
              <p:cNvSpPr/>
              <p:nvPr/>
            </p:nvSpPr>
            <p:spPr bwMode="auto">
              <a:xfrm rot="5400000">
                <a:off x="6733623" y="6288110"/>
                <a:ext cx="232694" cy="41151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2" name="ZoneTexte 211">
                <a:extLst>
                  <a:ext uri="{FF2B5EF4-FFF2-40B4-BE49-F238E27FC236}">
                    <a16:creationId xmlns:a16="http://schemas.microsoft.com/office/drawing/2014/main" id="{264F54CD-37EE-0E4D-A442-7287AD432C88}"/>
                  </a:ext>
                </a:extLst>
              </p:cNvPr>
              <p:cNvSpPr txBox="1"/>
              <p:nvPr/>
            </p:nvSpPr>
            <p:spPr>
              <a:xfrm>
                <a:off x="6173670" y="6379797"/>
                <a:ext cx="941090" cy="24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50">
                    <a:solidFill>
                      <a:schemeClr val="bg1"/>
                    </a:solidFill>
                  </a:rPr>
                  <a:t>TDF/FTC</a:t>
                </a:r>
              </a:p>
            </p:txBody>
          </p:sp>
        </p:grpSp>
        <p:grpSp>
          <p:nvGrpSpPr>
            <p:cNvPr id="48" name="Groupe 658">
              <a:extLst>
                <a:ext uri="{FF2B5EF4-FFF2-40B4-BE49-F238E27FC236}">
                  <a16:creationId xmlns:a16="http://schemas.microsoft.com/office/drawing/2014/main" id="{141715DD-EFF4-2C43-9D17-C70E9EDEB7C3}"/>
                </a:ext>
              </a:extLst>
            </p:cNvPr>
            <p:cNvGrpSpPr/>
            <p:nvPr/>
          </p:nvGrpSpPr>
          <p:grpSpPr>
            <a:xfrm>
              <a:off x="287679" y="5109995"/>
              <a:ext cx="566652" cy="254796"/>
              <a:chOff x="5984154" y="1420971"/>
              <a:chExt cx="823032" cy="247153"/>
            </a:xfrm>
          </p:grpSpPr>
          <p:sp>
            <p:nvSpPr>
              <p:cNvPr id="207" name="Rectangle : avec coins arrondis en haut 176">
                <a:extLst>
                  <a:ext uri="{FF2B5EF4-FFF2-40B4-BE49-F238E27FC236}">
                    <a16:creationId xmlns:a16="http://schemas.microsoft.com/office/drawing/2014/main" id="{EA9275AB-9BB2-864D-8A5C-DBE900825446}"/>
                  </a:ext>
                </a:extLst>
              </p:cNvPr>
              <p:cNvSpPr/>
              <p:nvPr/>
            </p:nvSpPr>
            <p:spPr bwMode="auto">
              <a:xfrm rot="16200000">
                <a:off x="6073565" y="1346019"/>
                <a:ext cx="232694" cy="41151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8" name="Rectangle : avec coins arrondis en haut 177">
                <a:extLst>
                  <a:ext uri="{FF2B5EF4-FFF2-40B4-BE49-F238E27FC236}">
                    <a16:creationId xmlns:a16="http://schemas.microsoft.com/office/drawing/2014/main" id="{B645A9BD-96DC-5841-A17E-0D8E35FC7244}"/>
                  </a:ext>
                </a:extLst>
              </p:cNvPr>
              <p:cNvSpPr/>
              <p:nvPr/>
            </p:nvSpPr>
            <p:spPr bwMode="auto">
              <a:xfrm rot="5400000">
                <a:off x="6485081" y="1346018"/>
                <a:ext cx="232694" cy="41151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9" name="ZoneTexte 208">
                <a:extLst>
                  <a:ext uri="{FF2B5EF4-FFF2-40B4-BE49-F238E27FC236}">
                    <a16:creationId xmlns:a16="http://schemas.microsoft.com/office/drawing/2014/main" id="{80C9A864-A3FC-BF4F-ADCC-A7CACC5E7346}"/>
                  </a:ext>
                </a:extLst>
              </p:cNvPr>
              <p:cNvSpPr txBox="1"/>
              <p:nvPr/>
            </p:nvSpPr>
            <p:spPr>
              <a:xfrm>
                <a:off x="6098582" y="1420971"/>
                <a:ext cx="594176" cy="2462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50">
                    <a:solidFill>
                      <a:schemeClr val="bg1"/>
                    </a:solidFill>
                  </a:rPr>
                  <a:t>CAB</a:t>
                </a:r>
              </a:p>
            </p:txBody>
          </p:sp>
        </p:grpSp>
        <p:grpSp>
          <p:nvGrpSpPr>
            <p:cNvPr id="49" name="Groupe 662">
              <a:extLst>
                <a:ext uri="{FF2B5EF4-FFF2-40B4-BE49-F238E27FC236}">
                  <a16:creationId xmlns:a16="http://schemas.microsoft.com/office/drawing/2014/main" id="{1ACFA519-4B5F-AA43-918D-F7C80FE000F2}"/>
                </a:ext>
              </a:extLst>
            </p:cNvPr>
            <p:cNvGrpSpPr/>
            <p:nvPr/>
          </p:nvGrpSpPr>
          <p:grpSpPr>
            <a:xfrm>
              <a:off x="287679" y="4771699"/>
              <a:ext cx="566652" cy="254796"/>
              <a:chOff x="-257192" y="1745759"/>
              <a:chExt cx="823032" cy="247153"/>
            </a:xfrm>
          </p:grpSpPr>
          <p:sp>
            <p:nvSpPr>
              <p:cNvPr id="204" name="Rectangle : avec coins arrondis en haut 223">
                <a:extLst>
                  <a:ext uri="{FF2B5EF4-FFF2-40B4-BE49-F238E27FC236}">
                    <a16:creationId xmlns:a16="http://schemas.microsoft.com/office/drawing/2014/main" id="{F76735DD-62BF-D146-BF91-B375E2EBE81D}"/>
                  </a:ext>
                </a:extLst>
              </p:cNvPr>
              <p:cNvSpPr/>
              <p:nvPr/>
            </p:nvSpPr>
            <p:spPr bwMode="auto">
              <a:xfrm rot="16200000">
                <a:off x="-167781" y="1670807"/>
                <a:ext cx="232694" cy="41151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F66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5" name="Rectangle : avec coins arrondis en haut 224">
                <a:extLst>
                  <a:ext uri="{FF2B5EF4-FFF2-40B4-BE49-F238E27FC236}">
                    <a16:creationId xmlns:a16="http://schemas.microsoft.com/office/drawing/2014/main" id="{2A73BB05-EE85-694C-8DD9-C81323D97B00}"/>
                  </a:ext>
                </a:extLst>
              </p:cNvPr>
              <p:cNvSpPr/>
              <p:nvPr/>
            </p:nvSpPr>
            <p:spPr bwMode="auto">
              <a:xfrm rot="5400000">
                <a:off x="243735" y="1670806"/>
                <a:ext cx="232694" cy="41151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F993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6" name="ZoneTexte 205">
                <a:extLst>
                  <a:ext uri="{FF2B5EF4-FFF2-40B4-BE49-F238E27FC236}">
                    <a16:creationId xmlns:a16="http://schemas.microsoft.com/office/drawing/2014/main" id="{B357E152-5CD2-C848-8B73-28BDB98D8F16}"/>
                  </a:ext>
                </a:extLst>
              </p:cNvPr>
              <p:cNvSpPr txBox="1"/>
              <p:nvPr/>
            </p:nvSpPr>
            <p:spPr>
              <a:xfrm>
                <a:off x="-142764" y="1745759"/>
                <a:ext cx="594176" cy="2462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50">
                    <a:solidFill>
                      <a:schemeClr val="bg1"/>
                    </a:solidFill>
                  </a:rPr>
                  <a:t>CAB</a:t>
                </a:r>
              </a:p>
            </p:txBody>
          </p:sp>
        </p:grpSp>
        <p:grpSp>
          <p:nvGrpSpPr>
            <p:cNvPr id="54" name="Group 122">
              <a:extLst>
                <a:ext uri="{FF2B5EF4-FFF2-40B4-BE49-F238E27FC236}">
                  <a16:creationId xmlns:a16="http://schemas.microsoft.com/office/drawing/2014/main" id="{971703C5-840D-2E4D-BB5D-9C9179D2298F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144354" y="5504359"/>
              <a:ext cx="642452" cy="123283"/>
              <a:chOff x="1352" y="2022"/>
              <a:chExt cx="2971" cy="354"/>
            </a:xfrm>
          </p:grpSpPr>
          <p:sp>
            <p:nvSpPr>
              <p:cNvPr id="135" name="Freeform 53">
                <a:extLst>
                  <a:ext uri="{FF2B5EF4-FFF2-40B4-BE49-F238E27FC236}">
                    <a16:creationId xmlns:a16="http://schemas.microsoft.com/office/drawing/2014/main" id="{527F4F3B-4075-534D-A23B-6D5A034839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52" y="2022"/>
                <a:ext cx="2032" cy="354"/>
              </a:xfrm>
              <a:custGeom>
                <a:avLst/>
                <a:gdLst>
                  <a:gd name="T0" fmla="*/ 721 w 721"/>
                  <a:gd name="T1" fmla="*/ 45 h 118"/>
                  <a:gd name="T2" fmla="*/ 721 w 721"/>
                  <a:gd name="T3" fmla="*/ 46 h 118"/>
                  <a:gd name="T4" fmla="*/ 721 w 721"/>
                  <a:gd name="T5" fmla="*/ 48 h 118"/>
                  <a:gd name="T6" fmla="*/ 716 w 721"/>
                  <a:gd name="T7" fmla="*/ 34 h 118"/>
                  <a:gd name="T8" fmla="*/ 702 w 721"/>
                  <a:gd name="T9" fmla="*/ 34 h 118"/>
                  <a:gd name="T10" fmla="*/ 702 w 721"/>
                  <a:gd name="T11" fmla="*/ 36 h 118"/>
                  <a:gd name="T12" fmla="*/ 683 w 721"/>
                  <a:gd name="T13" fmla="*/ 15 h 118"/>
                  <a:gd name="T14" fmla="*/ 154 w 721"/>
                  <a:gd name="T15" fmla="*/ 15 h 118"/>
                  <a:gd name="T16" fmla="*/ 154 w 721"/>
                  <a:gd name="T17" fmla="*/ 16 h 118"/>
                  <a:gd name="T18" fmla="*/ 139 w 721"/>
                  <a:gd name="T19" fmla="*/ 0 h 118"/>
                  <a:gd name="T20" fmla="*/ 135 w 721"/>
                  <a:gd name="T21" fmla="*/ 0 h 118"/>
                  <a:gd name="T22" fmla="*/ 117 w 721"/>
                  <a:gd name="T23" fmla="*/ 24 h 118"/>
                  <a:gd name="T24" fmla="*/ 115 w 721"/>
                  <a:gd name="T25" fmla="*/ 24 h 118"/>
                  <a:gd name="T26" fmla="*/ 85 w 721"/>
                  <a:gd name="T27" fmla="*/ 40 h 118"/>
                  <a:gd name="T28" fmla="*/ 27 w 721"/>
                  <a:gd name="T29" fmla="*/ 40 h 118"/>
                  <a:gd name="T30" fmla="*/ 17 w 721"/>
                  <a:gd name="T31" fmla="*/ 25 h 118"/>
                  <a:gd name="T32" fmla="*/ 12 w 721"/>
                  <a:gd name="T33" fmla="*/ 25 h 118"/>
                  <a:gd name="T34" fmla="*/ 0 w 721"/>
                  <a:gd name="T35" fmla="*/ 58 h 118"/>
                  <a:gd name="T36" fmla="*/ 12 w 721"/>
                  <a:gd name="T37" fmla="*/ 90 h 118"/>
                  <a:gd name="T38" fmla="*/ 17 w 721"/>
                  <a:gd name="T39" fmla="*/ 90 h 118"/>
                  <a:gd name="T40" fmla="*/ 27 w 721"/>
                  <a:gd name="T41" fmla="*/ 77 h 118"/>
                  <a:gd name="T42" fmla="*/ 27 w 721"/>
                  <a:gd name="T43" fmla="*/ 77 h 118"/>
                  <a:gd name="T44" fmla="*/ 85 w 721"/>
                  <a:gd name="T45" fmla="*/ 77 h 118"/>
                  <a:gd name="T46" fmla="*/ 85 w 721"/>
                  <a:gd name="T47" fmla="*/ 77 h 118"/>
                  <a:gd name="T48" fmla="*/ 115 w 721"/>
                  <a:gd name="T49" fmla="*/ 93 h 118"/>
                  <a:gd name="T50" fmla="*/ 117 w 721"/>
                  <a:gd name="T51" fmla="*/ 93 h 118"/>
                  <a:gd name="T52" fmla="*/ 134 w 721"/>
                  <a:gd name="T53" fmla="*/ 118 h 118"/>
                  <a:gd name="T54" fmla="*/ 139 w 721"/>
                  <a:gd name="T55" fmla="*/ 118 h 118"/>
                  <a:gd name="T56" fmla="*/ 155 w 721"/>
                  <a:gd name="T57" fmla="*/ 99 h 118"/>
                  <a:gd name="T58" fmla="*/ 155 w 721"/>
                  <a:gd name="T59" fmla="*/ 100 h 118"/>
                  <a:gd name="T60" fmla="*/ 683 w 721"/>
                  <a:gd name="T61" fmla="*/ 100 h 118"/>
                  <a:gd name="T62" fmla="*/ 702 w 721"/>
                  <a:gd name="T63" fmla="*/ 60 h 118"/>
                  <a:gd name="T64" fmla="*/ 716 w 721"/>
                  <a:gd name="T65" fmla="*/ 60 h 118"/>
                  <a:gd name="T66" fmla="*/ 721 w 721"/>
                  <a:gd name="T67" fmla="*/ 47 h 118"/>
                  <a:gd name="T68" fmla="*/ 716 w 721"/>
                  <a:gd name="T69" fmla="*/ 3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21" h="118">
                    <a:moveTo>
                      <a:pt x="721" y="45"/>
                    </a:moveTo>
                    <a:cubicBezTo>
                      <a:pt x="721" y="45"/>
                      <a:pt x="721" y="45"/>
                      <a:pt x="721" y="46"/>
                    </a:cubicBezTo>
                    <a:cubicBezTo>
                      <a:pt x="721" y="47"/>
                      <a:pt x="721" y="47"/>
                      <a:pt x="721" y="48"/>
                    </a:cubicBezTo>
                    <a:moveTo>
                      <a:pt x="716" y="34"/>
                    </a:moveTo>
                    <a:cubicBezTo>
                      <a:pt x="702" y="34"/>
                      <a:pt x="702" y="34"/>
                      <a:pt x="702" y="34"/>
                    </a:cubicBezTo>
                    <a:cubicBezTo>
                      <a:pt x="702" y="34"/>
                      <a:pt x="702" y="35"/>
                      <a:pt x="702" y="36"/>
                    </a:cubicBezTo>
                    <a:cubicBezTo>
                      <a:pt x="698" y="26"/>
                      <a:pt x="690" y="15"/>
                      <a:pt x="683" y="15"/>
                    </a:cubicBezTo>
                    <a:cubicBezTo>
                      <a:pt x="154" y="15"/>
                      <a:pt x="154" y="15"/>
                      <a:pt x="154" y="15"/>
                    </a:cubicBezTo>
                    <a:cubicBezTo>
                      <a:pt x="154" y="15"/>
                      <a:pt x="154" y="16"/>
                      <a:pt x="154" y="16"/>
                    </a:cubicBezTo>
                    <a:cubicBezTo>
                      <a:pt x="151" y="6"/>
                      <a:pt x="145" y="0"/>
                      <a:pt x="139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7" y="0"/>
                      <a:pt x="121" y="9"/>
                      <a:pt x="117" y="24"/>
                    </a:cubicBezTo>
                    <a:cubicBezTo>
                      <a:pt x="115" y="24"/>
                      <a:pt x="115" y="24"/>
                      <a:pt x="115" y="24"/>
                    </a:cubicBezTo>
                    <a:cubicBezTo>
                      <a:pt x="115" y="24"/>
                      <a:pt x="93" y="40"/>
                      <a:pt x="85" y="40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5" y="31"/>
                      <a:pt x="21" y="25"/>
                      <a:pt x="17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6" y="25"/>
                      <a:pt x="0" y="40"/>
                      <a:pt x="0" y="58"/>
                    </a:cubicBezTo>
                    <a:cubicBezTo>
                      <a:pt x="0" y="75"/>
                      <a:pt x="6" y="90"/>
                      <a:pt x="12" y="90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21" y="90"/>
                      <a:pt x="25" y="85"/>
                      <a:pt x="27" y="77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85" y="77"/>
                      <a:pt x="85" y="77"/>
                      <a:pt x="85" y="77"/>
                    </a:cubicBezTo>
                    <a:cubicBezTo>
                      <a:pt x="85" y="77"/>
                      <a:pt x="85" y="77"/>
                      <a:pt x="85" y="77"/>
                    </a:cubicBezTo>
                    <a:cubicBezTo>
                      <a:pt x="93" y="77"/>
                      <a:pt x="115" y="93"/>
                      <a:pt x="115" y="93"/>
                    </a:cubicBezTo>
                    <a:cubicBezTo>
                      <a:pt x="117" y="93"/>
                      <a:pt x="117" y="93"/>
                      <a:pt x="117" y="93"/>
                    </a:cubicBezTo>
                    <a:cubicBezTo>
                      <a:pt x="121" y="108"/>
                      <a:pt x="127" y="118"/>
                      <a:pt x="134" y="118"/>
                    </a:cubicBezTo>
                    <a:cubicBezTo>
                      <a:pt x="139" y="118"/>
                      <a:pt x="139" y="118"/>
                      <a:pt x="139" y="118"/>
                    </a:cubicBezTo>
                    <a:cubicBezTo>
                      <a:pt x="146" y="118"/>
                      <a:pt x="151" y="110"/>
                      <a:pt x="155" y="99"/>
                    </a:cubicBezTo>
                    <a:cubicBezTo>
                      <a:pt x="155" y="99"/>
                      <a:pt x="155" y="99"/>
                      <a:pt x="155" y="100"/>
                    </a:cubicBezTo>
                    <a:cubicBezTo>
                      <a:pt x="683" y="100"/>
                      <a:pt x="683" y="100"/>
                      <a:pt x="683" y="100"/>
                    </a:cubicBezTo>
                    <a:cubicBezTo>
                      <a:pt x="690" y="100"/>
                      <a:pt x="698" y="76"/>
                      <a:pt x="702" y="60"/>
                    </a:cubicBezTo>
                    <a:cubicBezTo>
                      <a:pt x="716" y="60"/>
                      <a:pt x="716" y="60"/>
                      <a:pt x="716" y="60"/>
                    </a:cubicBezTo>
                    <a:cubicBezTo>
                      <a:pt x="719" y="60"/>
                      <a:pt x="721" y="54"/>
                      <a:pt x="721" y="47"/>
                    </a:cubicBezTo>
                    <a:cubicBezTo>
                      <a:pt x="721" y="39"/>
                      <a:pt x="719" y="34"/>
                      <a:pt x="716" y="34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54">
                <a:extLst>
                  <a:ext uri="{FF2B5EF4-FFF2-40B4-BE49-F238E27FC236}">
                    <a16:creationId xmlns:a16="http://schemas.microsoft.com/office/drawing/2014/main" id="{DAB40D8F-FA7A-0240-950E-6B243F9618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4" y="2022"/>
                <a:ext cx="121" cy="354"/>
              </a:xfrm>
              <a:custGeom>
                <a:avLst/>
                <a:gdLst>
                  <a:gd name="T0" fmla="*/ 21 w 43"/>
                  <a:gd name="T1" fmla="*/ 0 h 118"/>
                  <a:gd name="T2" fmla="*/ 0 w 43"/>
                  <a:gd name="T3" fmla="*/ 38 h 118"/>
                  <a:gd name="T4" fmla="*/ 15 w 43"/>
                  <a:gd name="T5" fmla="*/ 38 h 118"/>
                  <a:gd name="T6" fmla="*/ 23 w 43"/>
                  <a:gd name="T7" fmla="*/ 60 h 118"/>
                  <a:gd name="T8" fmla="*/ 15 w 43"/>
                  <a:gd name="T9" fmla="*/ 81 h 118"/>
                  <a:gd name="T10" fmla="*/ 0 w 43"/>
                  <a:gd name="T11" fmla="*/ 81 h 118"/>
                  <a:gd name="T12" fmla="*/ 20 w 43"/>
                  <a:gd name="T13" fmla="*/ 118 h 118"/>
                  <a:gd name="T14" fmla="*/ 43 w 43"/>
                  <a:gd name="T15" fmla="*/ 59 h 118"/>
                  <a:gd name="T16" fmla="*/ 21 w 43"/>
                  <a:gd name="T1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118">
                    <a:moveTo>
                      <a:pt x="21" y="0"/>
                    </a:moveTo>
                    <a:cubicBezTo>
                      <a:pt x="11" y="0"/>
                      <a:pt x="3" y="16"/>
                      <a:pt x="0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9" y="38"/>
                      <a:pt x="23" y="48"/>
                      <a:pt x="23" y="60"/>
                    </a:cubicBezTo>
                    <a:cubicBezTo>
                      <a:pt x="23" y="72"/>
                      <a:pt x="19" y="81"/>
                      <a:pt x="15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4" y="103"/>
                      <a:pt x="11" y="117"/>
                      <a:pt x="20" y="118"/>
                    </a:cubicBezTo>
                    <a:cubicBezTo>
                      <a:pt x="33" y="118"/>
                      <a:pt x="43" y="91"/>
                      <a:pt x="43" y="59"/>
                    </a:cubicBezTo>
                    <a:cubicBezTo>
                      <a:pt x="43" y="26"/>
                      <a:pt x="33" y="0"/>
                      <a:pt x="21" y="0"/>
                    </a:cubicBezTo>
                    <a:close/>
                  </a:path>
                </a:pathLst>
              </a:custGeom>
              <a:solidFill>
                <a:srgbClr val="DEE9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55">
                <a:extLst>
                  <a:ext uri="{FF2B5EF4-FFF2-40B4-BE49-F238E27FC236}">
                    <a16:creationId xmlns:a16="http://schemas.microsoft.com/office/drawing/2014/main" id="{9ECC43BE-42E4-764B-9D03-354FC219DE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3" y="2022"/>
                <a:ext cx="76" cy="354"/>
              </a:xfrm>
              <a:custGeom>
                <a:avLst/>
                <a:gdLst>
                  <a:gd name="T0" fmla="*/ 4 w 27"/>
                  <a:gd name="T1" fmla="*/ 118 h 118"/>
                  <a:gd name="T2" fmla="*/ 26 w 27"/>
                  <a:gd name="T3" fmla="*/ 59 h 118"/>
                  <a:gd name="T4" fmla="*/ 5 w 27"/>
                  <a:gd name="T5" fmla="*/ 0 h 118"/>
                  <a:gd name="T6" fmla="*/ 0 w 27"/>
                  <a:gd name="T7" fmla="*/ 0 h 118"/>
                  <a:gd name="T8" fmla="*/ 22 w 27"/>
                  <a:gd name="T9" fmla="*/ 59 h 118"/>
                  <a:gd name="T10" fmla="*/ 0 w 27"/>
                  <a:gd name="T11" fmla="*/ 118 h 118"/>
                  <a:gd name="T12" fmla="*/ 4 w 27"/>
                  <a:gd name="T13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18">
                    <a:moveTo>
                      <a:pt x="4" y="118"/>
                    </a:moveTo>
                    <a:cubicBezTo>
                      <a:pt x="17" y="118"/>
                      <a:pt x="26" y="92"/>
                      <a:pt x="26" y="59"/>
                    </a:cubicBezTo>
                    <a:cubicBezTo>
                      <a:pt x="27" y="26"/>
                      <a:pt x="17" y="0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" y="0"/>
                      <a:pt x="22" y="26"/>
                      <a:pt x="22" y="59"/>
                    </a:cubicBezTo>
                    <a:cubicBezTo>
                      <a:pt x="22" y="92"/>
                      <a:pt x="12" y="118"/>
                      <a:pt x="0" y="118"/>
                    </a:cubicBezTo>
                    <a:lnTo>
                      <a:pt x="4" y="118"/>
                    </a:lnTo>
                    <a:close/>
                  </a:path>
                </a:pathLst>
              </a:custGeom>
              <a:solidFill>
                <a:srgbClr val="A6C7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56">
                <a:extLst>
                  <a:ext uri="{FF2B5EF4-FFF2-40B4-BE49-F238E27FC236}">
                    <a16:creationId xmlns:a16="http://schemas.microsoft.com/office/drawing/2014/main" id="{86F8167D-CEF8-4F40-AA2A-8A334FA234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6" y="2067"/>
                <a:ext cx="1536" cy="255"/>
              </a:xfrm>
              <a:custGeom>
                <a:avLst/>
                <a:gdLst>
                  <a:gd name="T0" fmla="*/ 529 w 545"/>
                  <a:gd name="T1" fmla="*/ 0 h 85"/>
                  <a:gd name="T2" fmla="*/ 0 w 545"/>
                  <a:gd name="T3" fmla="*/ 0 h 85"/>
                  <a:gd name="T4" fmla="*/ 7 w 545"/>
                  <a:gd name="T5" fmla="*/ 44 h 85"/>
                  <a:gd name="T6" fmla="*/ 1 w 545"/>
                  <a:gd name="T7" fmla="*/ 85 h 85"/>
                  <a:gd name="T8" fmla="*/ 529 w 545"/>
                  <a:gd name="T9" fmla="*/ 85 h 85"/>
                  <a:gd name="T10" fmla="*/ 545 w 545"/>
                  <a:gd name="T11" fmla="*/ 42 h 85"/>
                  <a:gd name="T12" fmla="*/ 529 w 545"/>
                  <a:gd name="T13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5" h="85">
                    <a:moveTo>
                      <a:pt x="5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11"/>
                      <a:pt x="7" y="26"/>
                      <a:pt x="7" y="44"/>
                    </a:cubicBezTo>
                    <a:cubicBezTo>
                      <a:pt x="7" y="60"/>
                      <a:pt x="5" y="74"/>
                      <a:pt x="1" y="85"/>
                    </a:cubicBezTo>
                    <a:cubicBezTo>
                      <a:pt x="529" y="85"/>
                      <a:pt x="529" y="85"/>
                      <a:pt x="529" y="85"/>
                    </a:cubicBezTo>
                    <a:cubicBezTo>
                      <a:pt x="538" y="85"/>
                      <a:pt x="545" y="66"/>
                      <a:pt x="545" y="42"/>
                    </a:cubicBezTo>
                    <a:cubicBezTo>
                      <a:pt x="545" y="19"/>
                      <a:pt x="535" y="0"/>
                      <a:pt x="529" y="0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57">
                <a:extLst>
                  <a:ext uri="{FF2B5EF4-FFF2-40B4-BE49-F238E27FC236}">
                    <a16:creationId xmlns:a16="http://schemas.microsoft.com/office/drawing/2014/main" id="{153EA1C3-C1FF-0F40-8A2B-B317C2C8F1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6" y="2067"/>
                <a:ext cx="992" cy="255"/>
              </a:xfrm>
              <a:custGeom>
                <a:avLst/>
                <a:gdLst>
                  <a:gd name="T0" fmla="*/ 7 w 352"/>
                  <a:gd name="T1" fmla="*/ 44 h 85"/>
                  <a:gd name="T2" fmla="*/ 1 w 352"/>
                  <a:gd name="T3" fmla="*/ 85 h 85"/>
                  <a:gd name="T4" fmla="*/ 342 w 352"/>
                  <a:gd name="T5" fmla="*/ 85 h 85"/>
                  <a:gd name="T6" fmla="*/ 351 w 352"/>
                  <a:gd name="T7" fmla="*/ 53 h 85"/>
                  <a:gd name="T8" fmla="*/ 352 w 352"/>
                  <a:gd name="T9" fmla="*/ 21 h 85"/>
                  <a:gd name="T10" fmla="*/ 339 w 352"/>
                  <a:gd name="T11" fmla="*/ 0 h 85"/>
                  <a:gd name="T12" fmla="*/ 0 w 352"/>
                  <a:gd name="T13" fmla="*/ 0 h 85"/>
                  <a:gd name="T14" fmla="*/ 7 w 352"/>
                  <a:gd name="T15" fmla="*/ 4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2" h="85">
                    <a:moveTo>
                      <a:pt x="7" y="44"/>
                    </a:moveTo>
                    <a:cubicBezTo>
                      <a:pt x="7" y="60"/>
                      <a:pt x="5" y="74"/>
                      <a:pt x="1" y="85"/>
                    </a:cubicBezTo>
                    <a:cubicBezTo>
                      <a:pt x="342" y="85"/>
                      <a:pt x="342" y="85"/>
                      <a:pt x="342" y="85"/>
                    </a:cubicBezTo>
                    <a:cubicBezTo>
                      <a:pt x="351" y="53"/>
                      <a:pt x="351" y="53"/>
                      <a:pt x="351" y="53"/>
                    </a:cubicBezTo>
                    <a:cubicBezTo>
                      <a:pt x="352" y="21"/>
                      <a:pt x="352" y="21"/>
                      <a:pt x="352" y="21"/>
                    </a:cubicBezTo>
                    <a:cubicBezTo>
                      <a:pt x="339" y="0"/>
                      <a:pt x="339" y="0"/>
                      <a:pt x="33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11"/>
                      <a:pt x="7" y="26"/>
                      <a:pt x="7" y="44"/>
                    </a:cubicBezTo>
                    <a:close/>
                  </a:path>
                </a:pathLst>
              </a:custGeom>
              <a:solidFill>
                <a:srgbClr val="D1E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58">
                <a:extLst>
                  <a:ext uri="{FF2B5EF4-FFF2-40B4-BE49-F238E27FC236}">
                    <a16:creationId xmlns:a16="http://schemas.microsoft.com/office/drawing/2014/main" id="{63F6E4D0-1DC2-3D46-8C90-01283B1B10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3" y="2067"/>
                <a:ext cx="65" cy="252"/>
              </a:xfrm>
              <a:custGeom>
                <a:avLst/>
                <a:gdLst>
                  <a:gd name="T0" fmla="*/ 0 w 23"/>
                  <a:gd name="T1" fmla="*/ 0 h 84"/>
                  <a:gd name="T2" fmla="*/ 23 w 23"/>
                  <a:gd name="T3" fmla="*/ 44 h 84"/>
                  <a:gd name="T4" fmla="*/ 2 w 23"/>
                  <a:gd name="T5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84">
                    <a:moveTo>
                      <a:pt x="0" y="0"/>
                    </a:moveTo>
                    <a:cubicBezTo>
                      <a:pt x="8" y="12"/>
                      <a:pt x="23" y="33"/>
                      <a:pt x="23" y="44"/>
                    </a:cubicBezTo>
                    <a:cubicBezTo>
                      <a:pt x="23" y="55"/>
                      <a:pt x="2" y="84"/>
                      <a:pt x="2" y="84"/>
                    </a:cubicBezTo>
                  </a:path>
                </a:pathLst>
              </a:custGeom>
              <a:solidFill>
                <a:srgbClr val="8283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59">
                <a:extLst>
                  <a:ext uri="{FF2B5EF4-FFF2-40B4-BE49-F238E27FC236}">
                    <a16:creationId xmlns:a16="http://schemas.microsoft.com/office/drawing/2014/main" id="{7DAEDA49-78B2-4946-89E9-1DAF2EC40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8" y="2142"/>
                <a:ext cx="184" cy="111"/>
              </a:xfrm>
              <a:custGeom>
                <a:avLst/>
                <a:gdLst>
                  <a:gd name="T0" fmla="*/ 58 w 65"/>
                  <a:gd name="T1" fmla="*/ 0 h 37"/>
                  <a:gd name="T2" fmla="*/ 0 w 65"/>
                  <a:gd name="T3" fmla="*/ 0 h 37"/>
                  <a:gd name="T4" fmla="*/ 2 w 65"/>
                  <a:gd name="T5" fmla="*/ 18 h 37"/>
                  <a:gd name="T6" fmla="*/ 0 w 65"/>
                  <a:gd name="T7" fmla="*/ 37 h 37"/>
                  <a:gd name="T8" fmla="*/ 58 w 65"/>
                  <a:gd name="T9" fmla="*/ 37 h 37"/>
                  <a:gd name="T10" fmla="*/ 65 w 65"/>
                  <a:gd name="T11" fmla="*/ 19 h 37"/>
                  <a:gd name="T12" fmla="*/ 58 w 65"/>
                  <a:gd name="T1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37">
                    <a:moveTo>
                      <a:pt x="5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2" y="11"/>
                      <a:pt x="2" y="18"/>
                    </a:cubicBezTo>
                    <a:cubicBezTo>
                      <a:pt x="2" y="25"/>
                      <a:pt x="1" y="31"/>
                      <a:pt x="0" y="37"/>
                    </a:cubicBezTo>
                    <a:cubicBezTo>
                      <a:pt x="58" y="37"/>
                      <a:pt x="58" y="37"/>
                      <a:pt x="58" y="37"/>
                    </a:cubicBezTo>
                    <a:cubicBezTo>
                      <a:pt x="62" y="37"/>
                      <a:pt x="65" y="29"/>
                      <a:pt x="65" y="19"/>
                    </a:cubicBezTo>
                    <a:cubicBezTo>
                      <a:pt x="65" y="8"/>
                      <a:pt x="62" y="0"/>
                      <a:pt x="58" y="0"/>
                    </a:cubicBezTo>
                    <a:close/>
                  </a:path>
                </a:pathLst>
              </a:custGeom>
              <a:solidFill>
                <a:srgbClr val="DFE0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60">
                <a:extLst>
                  <a:ext uri="{FF2B5EF4-FFF2-40B4-BE49-F238E27FC236}">
                    <a16:creationId xmlns:a16="http://schemas.microsoft.com/office/drawing/2014/main" id="{77C3D61B-AD5B-194A-8AD2-F19662096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2" y="2097"/>
                <a:ext cx="71" cy="195"/>
              </a:xfrm>
              <a:custGeom>
                <a:avLst/>
                <a:gdLst>
                  <a:gd name="T0" fmla="*/ 0 w 25"/>
                  <a:gd name="T1" fmla="*/ 33 h 65"/>
                  <a:gd name="T2" fmla="*/ 12 w 25"/>
                  <a:gd name="T3" fmla="*/ 0 h 65"/>
                  <a:gd name="T4" fmla="*/ 24 w 25"/>
                  <a:gd name="T5" fmla="*/ 33 h 65"/>
                  <a:gd name="T6" fmla="*/ 12 w 25"/>
                  <a:gd name="T7" fmla="*/ 65 h 65"/>
                  <a:gd name="T8" fmla="*/ 0 w 25"/>
                  <a:gd name="T9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65">
                    <a:moveTo>
                      <a:pt x="0" y="33"/>
                    </a:moveTo>
                    <a:cubicBezTo>
                      <a:pt x="0" y="15"/>
                      <a:pt x="6" y="0"/>
                      <a:pt x="12" y="0"/>
                    </a:cubicBezTo>
                    <a:cubicBezTo>
                      <a:pt x="19" y="0"/>
                      <a:pt x="25" y="15"/>
                      <a:pt x="24" y="33"/>
                    </a:cubicBezTo>
                    <a:cubicBezTo>
                      <a:pt x="24" y="50"/>
                      <a:pt x="19" y="65"/>
                      <a:pt x="12" y="65"/>
                    </a:cubicBezTo>
                    <a:cubicBezTo>
                      <a:pt x="6" y="65"/>
                      <a:pt x="0" y="50"/>
                      <a:pt x="0" y="33"/>
                    </a:cubicBezTo>
                    <a:close/>
                  </a:path>
                </a:pathLst>
              </a:custGeom>
              <a:solidFill>
                <a:srgbClr val="DEE9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61">
                <a:extLst>
                  <a:ext uri="{FF2B5EF4-FFF2-40B4-BE49-F238E27FC236}">
                    <a16:creationId xmlns:a16="http://schemas.microsoft.com/office/drawing/2014/main" id="{333234B3-2EBA-2E48-961A-DC4C587BB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5" y="2103"/>
                <a:ext cx="59" cy="99"/>
              </a:xfrm>
              <a:custGeom>
                <a:avLst/>
                <a:gdLst>
                  <a:gd name="T0" fmla="*/ 9 w 21"/>
                  <a:gd name="T1" fmla="*/ 2 h 33"/>
                  <a:gd name="T2" fmla="*/ 3 w 21"/>
                  <a:gd name="T3" fmla="*/ 15 h 33"/>
                  <a:gd name="T4" fmla="*/ 2 w 21"/>
                  <a:gd name="T5" fmla="*/ 33 h 33"/>
                  <a:gd name="T6" fmla="*/ 7 w 21"/>
                  <a:gd name="T7" fmla="*/ 22 h 33"/>
                  <a:gd name="T8" fmla="*/ 12 w 21"/>
                  <a:gd name="T9" fmla="*/ 20 h 33"/>
                  <a:gd name="T10" fmla="*/ 16 w 21"/>
                  <a:gd name="T11" fmla="*/ 24 h 33"/>
                  <a:gd name="T12" fmla="*/ 13 w 21"/>
                  <a:gd name="T13" fmla="*/ 4 h 33"/>
                  <a:gd name="T14" fmla="*/ 9 w 21"/>
                  <a:gd name="T15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33">
                    <a:moveTo>
                      <a:pt x="9" y="2"/>
                    </a:moveTo>
                    <a:cubicBezTo>
                      <a:pt x="5" y="5"/>
                      <a:pt x="3" y="11"/>
                      <a:pt x="3" y="15"/>
                    </a:cubicBezTo>
                    <a:cubicBezTo>
                      <a:pt x="2" y="21"/>
                      <a:pt x="0" y="28"/>
                      <a:pt x="2" y="33"/>
                    </a:cubicBezTo>
                    <a:cubicBezTo>
                      <a:pt x="4" y="29"/>
                      <a:pt x="3" y="25"/>
                      <a:pt x="7" y="22"/>
                    </a:cubicBezTo>
                    <a:cubicBezTo>
                      <a:pt x="8" y="21"/>
                      <a:pt x="11" y="20"/>
                      <a:pt x="12" y="20"/>
                    </a:cubicBezTo>
                    <a:cubicBezTo>
                      <a:pt x="15" y="21"/>
                      <a:pt x="14" y="23"/>
                      <a:pt x="16" y="24"/>
                    </a:cubicBezTo>
                    <a:cubicBezTo>
                      <a:pt x="21" y="23"/>
                      <a:pt x="16" y="7"/>
                      <a:pt x="13" y="4"/>
                    </a:cubicBezTo>
                    <a:cubicBezTo>
                      <a:pt x="12" y="2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D1E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62">
                <a:extLst>
                  <a:ext uri="{FF2B5EF4-FFF2-40B4-BE49-F238E27FC236}">
                    <a16:creationId xmlns:a16="http://schemas.microsoft.com/office/drawing/2014/main" id="{A7368E8B-B4C2-E445-A8B0-9D75C0C3BB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100"/>
                <a:ext cx="31" cy="63"/>
              </a:xfrm>
              <a:custGeom>
                <a:avLst/>
                <a:gdLst>
                  <a:gd name="T0" fmla="*/ 1 w 11"/>
                  <a:gd name="T1" fmla="*/ 21 h 21"/>
                  <a:gd name="T2" fmla="*/ 4 w 11"/>
                  <a:gd name="T3" fmla="*/ 6 h 21"/>
                  <a:gd name="T4" fmla="*/ 11 w 11"/>
                  <a:gd name="T5" fmla="*/ 13 h 21"/>
                  <a:gd name="T6" fmla="*/ 4 w 11"/>
                  <a:gd name="T7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21">
                    <a:moveTo>
                      <a:pt x="1" y="21"/>
                    </a:moveTo>
                    <a:cubicBezTo>
                      <a:pt x="0" y="17"/>
                      <a:pt x="1" y="10"/>
                      <a:pt x="4" y="6"/>
                    </a:cubicBezTo>
                    <a:cubicBezTo>
                      <a:pt x="8" y="0"/>
                      <a:pt x="10" y="10"/>
                      <a:pt x="11" y="13"/>
                    </a:cubicBezTo>
                    <a:cubicBezTo>
                      <a:pt x="10" y="11"/>
                      <a:pt x="5" y="5"/>
                      <a:pt x="4" y="11"/>
                    </a:cubicBezTo>
                  </a:path>
                </a:pathLst>
              </a:custGeom>
              <a:solidFill>
                <a:srgbClr val="A4C6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63">
                <a:extLst>
                  <a:ext uri="{FF2B5EF4-FFF2-40B4-BE49-F238E27FC236}">
                    <a16:creationId xmlns:a16="http://schemas.microsoft.com/office/drawing/2014/main" id="{6133DE2F-4BC3-624A-BAB2-16F5B11CC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2" y="2067"/>
                <a:ext cx="107" cy="255"/>
              </a:xfrm>
              <a:custGeom>
                <a:avLst/>
                <a:gdLst>
                  <a:gd name="T0" fmla="*/ 38 w 38"/>
                  <a:gd name="T1" fmla="*/ 30 h 85"/>
                  <a:gd name="T2" fmla="*/ 16 w 38"/>
                  <a:gd name="T3" fmla="*/ 0 h 85"/>
                  <a:gd name="T4" fmla="*/ 0 w 38"/>
                  <a:gd name="T5" fmla="*/ 42 h 85"/>
                  <a:gd name="T6" fmla="*/ 16 w 38"/>
                  <a:gd name="T7" fmla="*/ 85 h 85"/>
                  <a:gd name="T8" fmla="*/ 17 w 38"/>
                  <a:gd name="T9" fmla="*/ 85 h 85"/>
                  <a:gd name="T10" fmla="*/ 38 w 38"/>
                  <a:gd name="T11" fmla="*/ 3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85">
                    <a:moveTo>
                      <a:pt x="38" y="30"/>
                    </a:moveTo>
                    <a:cubicBezTo>
                      <a:pt x="38" y="20"/>
                      <a:pt x="25" y="0"/>
                      <a:pt x="16" y="0"/>
                    </a:cubicBezTo>
                    <a:cubicBezTo>
                      <a:pt x="8" y="0"/>
                      <a:pt x="0" y="19"/>
                      <a:pt x="0" y="42"/>
                    </a:cubicBezTo>
                    <a:cubicBezTo>
                      <a:pt x="0" y="66"/>
                      <a:pt x="7" y="85"/>
                      <a:pt x="16" y="85"/>
                    </a:cubicBezTo>
                    <a:cubicBezTo>
                      <a:pt x="17" y="85"/>
                      <a:pt x="17" y="85"/>
                      <a:pt x="17" y="85"/>
                    </a:cubicBezTo>
                    <a:cubicBezTo>
                      <a:pt x="26" y="83"/>
                      <a:pt x="38" y="40"/>
                      <a:pt x="38" y="30"/>
                    </a:cubicBezTo>
                    <a:close/>
                  </a:path>
                </a:pathLst>
              </a:custGeom>
              <a:solidFill>
                <a:srgbClr val="D1E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64">
                <a:extLst>
                  <a:ext uri="{FF2B5EF4-FFF2-40B4-BE49-F238E27FC236}">
                    <a16:creationId xmlns:a16="http://schemas.microsoft.com/office/drawing/2014/main" id="{58DDDF2E-0B90-8F4A-B48F-F8453F6286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5" y="2070"/>
                <a:ext cx="104" cy="252"/>
              </a:xfrm>
              <a:custGeom>
                <a:avLst/>
                <a:gdLst>
                  <a:gd name="T0" fmla="*/ 0 w 37"/>
                  <a:gd name="T1" fmla="*/ 84 h 84"/>
                  <a:gd name="T2" fmla="*/ 16 w 37"/>
                  <a:gd name="T3" fmla="*/ 42 h 84"/>
                  <a:gd name="T4" fmla="*/ 0 w 37"/>
                  <a:gd name="T5" fmla="*/ 0 h 84"/>
                  <a:gd name="T6" fmla="*/ 21 w 37"/>
                  <a:gd name="T7" fmla="*/ 0 h 84"/>
                  <a:gd name="T8" fmla="*/ 37 w 37"/>
                  <a:gd name="T9" fmla="*/ 42 h 84"/>
                  <a:gd name="T10" fmla="*/ 21 w 37"/>
                  <a:gd name="T1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84">
                    <a:moveTo>
                      <a:pt x="0" y="84"/>
                    </a:moveTo>
                    <a:cubicBezTo>
                      <a:pt x="9" y="84"/>
                      <a:pt x="16" y="65"/>
                      <a:pt x="16" y="42"/>
                    </a:cubicBezTo>
                    <a:cubicBezTo>
                      <a:pt x="16" y="19"/>
                      <a:pt x="9" y="0"/>
                      <a:pt x="0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30" y="0"/>
                      <a:pt x="37" y="19"/>
                      <a:pt x="37" y="42"/>
                    </a:cubicBezTo>
                    <a:cubicBezTo>
                      <a:pt x="37" y="66"/>
                      <a:pt x="30" y="84"/>
                      <a:pt x="21" y="84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65">
                <a:extLst>
                  <a:ext uri="{FF2B5EF4-FFF2-40B4-BE49-F238E27FC236}">
                    <a16:creationId xmlns:a16="http://schemas.microsoft.com/office/drawing/2014/main" id="{A152D2EF-AD9C-FB45-AFDA-AF584CF3B2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8" y="2184"/>
                <a:ext cx="155" cy="66"/>
              </a:xfrm>
              <a:custGeom>
                <a:avLst/>
                <a:gdLst>
                  <a:gd name="T0" fmla="*/ 1 w 55"/>
                  <a:gd name="T1" fmla="*/ 0 h 22"/>
                  <a:gd name="T2" fmla="*/ 0 w 55"/>
                  <a:gd name="T3" fmla="*/ 21 h 22"/>
                  <a:gd name="T4" fmla="*/ 55 w 55"/>
                  <a:gd name="T5" fmla="*/ 22 h 22"/>
                  <a:gd name="T6" fmla="*/ 6 w 55"/>
                  <a:gd name="T7" fmla="*/ 13 h 22"/>
                  <a:gd name="T8" fmla="*/ 1 w 55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2">
                    <a:moveTo>
                      <a:pt x="1" y="0"/>
                    </a:moveTo>
                    <a:cubicBezTo>
                      <a:pt x="2" y="3"/>
                      <a:pt x="3" y="16"/>
                      <a:pt x="0" y="21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43" y="21"/>
                      <a:pt x="9" y="20"/>
                      <a:pt x="6" y="13"/>
                    </a:cubicBezTo>
                    <a:cubicBezTo>
                      <a:pt x="3" y="8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ACD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66">
                <a:extLst>
                  <a:ext uri="{FF2B5EF4-FFF2-40B4-BE49-F238E27FC236}">
                    <a16:creationId xmlns:a16="http://schemas.microsoft.com/office/drawing/2014/main" id="{49565918-6E69-CD41-8F64-E5ED67DE7D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6" y="2097"/>
                <a:ext cx="48" cy="195"/>
              </a:xfrm>
              <a:custGeom>
                <a:avLst/>
                <a:gdLst>
                  <a:gd name="T0" fmla="*/ 5 w 17"/>
                  <a:gd name="T1" fmla="*/ 65 h 65"/>
                  <a:gd name="T2" fmla="*/ 17 w 17"/>
                  <a:gd name="T3" fmla="*/ 33 h 65"/>
                  <a:gd name="T4" fmla="*/ 5 w 17"/>
                  <a:gd name="T5" fmla="*/ 0 h 65"/>
                  <a:gd name="T6" fmla="*/ 0 w 17"/>
                  <a:gd name="T7" fmla="*/ 0 h 65"/>
                  <a:gd name="T8" fmla="*/ 12 w 17"/>
                  <a:gd name="T9" fmla="*/ 33 h 65"/>
                  <a:gd name="T10" fmla="*/ 0 w 17"/>
                  <a:gd name="T11" fmla="*/ 65 h 65"/>
                  <a:gd name="T12" fmla="*/ 5 w 17"/>
                  <a:gd name="T1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65">
                    <a:moveTo>
                      <a:pt x="5" y="65"/>
                    </a:moveTo>
                    <a:cubicBezTo>
                      <a:pt x="12" y="65"/>
                      <a:pt x="17" y="50"/>
                      <a:pt x="17" y="33"/>
                    </a:cubicBezTo>
                    <a:cubicBezTo>
                      <a:pt x="17" y="15"/>
                      <a:pt x="12" y="0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13" y="15"/>
                      <a:pt x="12" y="33"/>
                    </a:cubicBezTo>
                    <a:cubicBezTo>
                      <a:pt x="12" y="50"/>
                      <a:pt x="7" y="65"/>
                      <a:pt x="0" y="65"/>
                    </a:cubicBezTo>
                    <a:lnTo>
                      <a:pt x="5" y="65"/>
                    </a:lnTo>
                    <a:close/>
                  </a:path>
                </a:pathLst>
              </a:custGeom>
              <a:solidFill>
                <a:srgbClr val="A6C7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67">
                <a:extLst>
                  <a:ext uri="{FF2B5EF4-FFF2-40B4-BE49-F238E27FC236}">
                    <a16:creationId xmlns:a16="http://schemas.microsoft.com/office/drawing/2014/main" id="{A0D4E1D1-5CDB-5E4B-A2C4-F84A843F40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7" y="2145"/>
                <a:ext cx="17" cy="33"/>
              </a:xfrm>
              <a:custGeom>
                <a:avLst/>
                <a:gdLst>
                  <a:gd name="T0" fmla="*/ 6 w 6"/>
                  <a:gd name="T1" fmla="*/ 11 h 11"/>
                  <a:gd name="T2" fmla="*/ 4 w 6"/>
                  <a:gd name="T3" fmla="*/ 0 h 11"/>
                  <a:gd name="T4" fmla="*/ 0 w 6"/>
                  <a:gd name="T5" fmla="*/ 0 h 11"/>
                  <a:gd name="T6" fmla="*/ 1 w 6"/>
                  <a:gd name="T7" fmla="*/ 11 h 11"/>
                  <a:gd name="T8" fmla="*/ 6 w 6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1">
                    <a:moveTo>
                      <a:pt x="6" y="11"/>
                    </a:moveTo>
                    <a:cubicBezTo>
                      <a:pt x="6" y="7"/>
                      <a:pt x="5" y="3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7"/>
                      <a:pt x="1" y="11"/>
                    </a:cubicBez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68">
                <a:extLst>
                  <a:ext uri="{FF2B5EF4-FFF2-40B4-BE49-F238E27FC236}">
                    <a16:creationId xmlns:a16="http://schemas.microsoft.com/office/drawing/2014/main" id="{144B679B-BCEC-0346-951E-D7C5340DD9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4" y="2133"/>
                <a:ext cx="14" cy="9"/>
              </a:xfrm>
              <a:custGeom>
                <a:avLst/>
                <a:gdLst>
                  <a:gd name="T0" fmla="*/ 4 w 5"/>
                  <a:gd name="T1" fmla="*/ 0 h 3"/>
                  <a:gd name="T2" fmla="*/ 0 w 5"/>
                  <a:gd name="T3" fmla="*/ 1 h 3"/>
                  <a:gd name="T4" fmla="*/ 0 w 5"/>
                  <a:gd name="T5" fmla="*/ 3 h 3"/>
                  <a:gd name="T6" fmla="*/ 5 w 5"/>
                  <a:gd name="T7" fmla="*/ 2 h 3"/>
                  <a:gd name="T8" fmla="*/ 4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4" y="0"/>
                    </a:cubicBezTo>
                    <a:close/>
                  </a:path>
                </a:pathLst>
              </a:custGeom>
              <a:solidFill>
                <a:srgbClr val="007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69">
                <a:extLst>
                  <a:ext uri="{FF2B5EF4-FFF2-40B4-BE49-F238E27FC236}">
                    <a16:creationId xmlns:a16="http://schemas.microsoft.com/office/drawing/2014/main" id="{419ABBD3-5559-0B49-9865-4FB883A9A3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0" y="2187"/>
                <a:ext cx="14" cy="1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3 h 5"/>
                  <a:gd name="T4" fmla="*/ 0 w 5"/>
                  <a:gd name="T5" fmla="*/ 5 h 5"/>
                  <a:gd name="T6" fmla="*/ 5 w 5"/>
                  <a:gd name="T7" fmla="*/ 4 h 5"/>
                  <a:gd name="T8" fmla="*/ 5 w 5"/>
                  <a:gd name="T9" fmla="*/ 3 h 5"/>
                  <a:gd name="T10" fmla="*/ 5 w 5"/>
                  <a:gd name="T11" fmla="*/ 1 h 5"/>
                  <a:gd name="T12" fmla="*/ 5 w 5"/>
                  <a:gd name="T13" fmla="*/ 0 h 5"/>
                  <a:gd name="T14" fmla="*/ 0 w 5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3"/>
                      <a:pt x="5" y="3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94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70">
                <a:extLst>
                  <a:ext uri="{FF2B5EF4-FFF2-40B4-BE49-F238E27FC236}">
                    <a16:creationId xmlns:a16="http://schemas.microsoft.com/office/drawing/2014/main" id="{1C8D10CA-4C5F-384B-92C4-177DE17791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9" y="2124"/>
                <a:ext cx="17" cy="39"/>
              </a:xfrm>
              <a:custGeom>
                <a:avLst/>
                <a:gdLst>
                  <a:gd name="T0" fmla="*/ 4 w 6"/>
                  <a:gd name="T1" fmla="*/ 0 h 13"/>
                  <a:gd name="T2" fmla="*/ 0 w 6"/>
                  <a:gd name="T3" fmla="*/ 0 h 13"/>
                  <a:gd name="T4" fmla="*/ 1 w 6"/>
                  <a:gd name="T5" fmla="*/ 13 h 13"/>
                  <a:gd name="T6" fmla="*/ 6 w 6"/>
                  <a:gd name="T7" fmla="*/ 13 h 13"/>
                  <a:gd name="T8" fmla="*/ 4 w 6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3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1" y="9"/>
                      <a:pt x="1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8"/>
                      <a:pt x="5" y="4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71">
                <a:extLst>
                  <a:ext uri="{FF2B5EF4-FFF2-40B4-BE49-F238E27FC236}">
                    <a16:creationId xmlns:a16="http://schemas.microsoft.com/office/drawing/2014/main" id="{22DC9EE4-4404-3D41-B7C8-79C110F96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6" y="2112"/>
                <a:ext cx="12" cy="6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0 h 2"/>
                  <a:gd name="T4" fmla="*/ 0 w 4"/>
                  <a:gd name="T5" fmla="*/ 2 h 2"/>
                  <a:gd name="T6" fmla="*/ 4 w 4"/>
                  <a:gd name="T7" fmla="*/ 2 h 2"/>
                  <a:gd name="T8" fmla="*/ 4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007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72">
                <a:extLst>
                  <a:ext uri="{FF2B5EF4-FFF2-40B4-BE49-F238E27FC236}">
                    <a16:creationId xmlns:a16="http://schemas.microsoft.com/office/drawing/2014/main" id="{1A35C93E-1FC5-1749-B2DD-CD21122DB2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2" y="2172"/>
                <a:ext cx="14" cy="18"/>
              </a:xfrm>
              <a:custGeom>
                <a:avLst/>
                <a:gdLst>
                  <a:gd name="T0" fmla="*/ 5 w 5"/>
                  <a:gd name="T1" fmla="*/ 6 h 6"/>
                  <a:gd name="T2" fmla="*/ 5 w 5"/>
                  <a:gd name="T3" fmla="*/ 4 h 6"/>
                  <a:gd name="T4" fmla="*/ 5 w 5"/>
                  <a:gd name="T5" fmla="*/ 1 h 6"/>
                  <a:gd name="T6" fmla="*/ 5 w 5"/>
                  <a:gd name="T7" fmla="*/ 0 h 6"/>
                  <a:gd name="T8" fmla="*/ 0 w 5"/>
                  <a:gd name="T9" fmla="*/ 0 h 6"/>
                  <a:gd name="T10" fmla="*/ 0 w 5"/>
                  <a:gd name="T11" fmla="*/ 6 h 6"/>
                  <a:gd name="T12" fmla="*/ 5 w 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4"/>
                      <a:pt x="5" y="4"/>
                    </a:cubicBezTo>
                    <a:cubicBezTo>
                      <a:pt x="5" y="3"/>
                      <a:pt x="5" y="2"/>
                      <a:pt x="5" y="1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2994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73">
                <a:extLst>
                  <a:ext uri="{FF2B5EF4-FFF2-40B4-BE49-F238E27FC236}">
                    <a16:creationId xmlns:a16="http://schemas.microsoft.com/office/drawing/2014/main" id="{FE679B8C-021C-7E43-9885-20C2EF11EC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2100"/>
                <a:ext cx="73" cy="72"/>
              </a:xfrm>
              <a:custGeom>
                <a:avLst/>
                <a:gdLst>
                  <a:gd name="T0" fmla="*/ 21 w 26"/>
                  <a:gd name="T1" fmla="*/ 0 h 24"/>
                  <a:gd name="T2" fmla="*/ 0 w 26"/>
                  <a:gd name="T3" fmla="*/ 0 h 24"/>
                  <a:gd name="T4" fmla="*/ 0 w 26"/>
                  <a:gd name="T5" fmla="*/ 3 h 24"/>
                  <a:gd name="T6" fmla="*/ 4 w 26"/>
                  <a:gd name="T7" fmla="*/ 24 h 24"/>
                  <a:gd name="T8" fmla="*/ 26 w 26"/>
                  <a:gd name="T9" fmla="*/ 23 h 24"/>
                  <a:gd name="T10" fmla="*/ 21 w 26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4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2" y="9"/>
                      <a:pt x="4" y="16"/>
                      <a:pt x="4" y="2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5" y="14"/>
                      <a:pt x="23" y="6"/>
                      <a:pt x="21" y="0"/>
                    </a:cubicBezTo>
                    <a:close/>
                  </a:path>
                </a:pathLst>
              </a:custGeom>
              <a:solidFill>
                <a:srgbClr val="9EA0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Freeform 74">
                <a:extLst>
                  <a:ext uri="{FF2B5EF4-FFF2-40B4-BE49-F238E27FC236}">
                    <a16:creationId xmlns:a16="http://schemas.microsoft.com/office/drawing/2014/main" id="{B74FE73D-7C31-BC43-A5D1-3E8635321C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5" y="2082"/>
                <a:ext cx="67" cy="18"/>
              </a:xfrm>
              <a:custGeom>
                <a:avLst/>
                <a:gdLst>
                  <a:gd name="T0" fmla="*/ 22 w 24"/>
                  <a:gd name="T1" fmla="*/ 0 h 6"/>
                  <a:gd name="T2" fmla="*/ 0 w 24"/>
                  <a:gd name="T3" fmla="*/ 1 h 6"/>
                  <a:gd name="T4" fmla="*/ 3 w 24"/>
                  <a:gd name="T5" fmla="*/ 6 h 6"/>
                  <a:gd name="T6" fmla="*/ 24 w 24"/>
                  <a:gd name="T7" fmla="*/ 5 h 6"/>
                  <a:gd name="T8" fmla="*/ 22 w 2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">
                    <a:moveTo>
                      <a:pt x="2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2" y="4"/>
                      <a:pt x="3" y="6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3" y="3"/>
                      <a:pt x="22" y="2"/>
                      <a:pt x="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75">
                <a:extLst>
                  <a:ext uri="{FF2B5EF4-FFF2-40B4-BE49-F238E27FC236}">
                    <a16:creationId xmlns:a16="http://schemas.microsoft.com/office/drawing/2014/main" id="{92ACC8FB-7793-E443-80AE-50E2BB1349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" y="2184"/>
                <a:ext cx="62" cy="33"/>
              </a:xfrm>
              <a:custGeom>
                <a:avLst/>
                <a:gdLst>
                  <a:gd name="T0" fmla="*/ 22 w 22"/>
                  <a:gd name="T1" fmla="*/ 11 h 11"/>
                  <a:gd name="T2" fmla="*/ 22 w 22"/>
                  <a:gd name="T3" fmla="*/ 4 h 11"/>
                  <a:gd name="T4" fmla="*/ 22 w 22"/>
                  <a:gd name="T5" fmla="*/ 0 h 11"/>
                  <a:gd name="T6" fmla="*/ 1 w 22"/>
                  <a:gd name="T7" fmla="*/ 0 h 11"/>
                  <a:gd name="T8" fmla="*/ 1 w 22"/>
                  <a:gd name="T9" fmla="*/ 4 h 11"/>
                  <a:gd name="T10" fmla="*/ 0 w 22"/>
                  <a:gd name="T11" fmla="*/ 11 h 11"/>
                  <a:gd name="T12" fmla="*/ 22 w 22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11">
                    <a:moveTo>
                      <a:pt x="22" y="11"/>
                    </a:moveTo>
                    <a:cubicBezTo>
                      <a:pt x="22" y="8"/>
                      <a:pt x="22" y="6"/>
                      <a:pt x="22" y="4"/>
                    </a:cubicBezTo>
                    <a:cubicBezTo>
                      <a:pt x="22" y="3"/>
                      <a:pt x="22" y="1"/>
                      <a:pt x="2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3"/>
                      <a:pt x="1" y="4"/>
                    </a:cubicBezTo>
                    <a:cubicBezTo>
                      <a:pt x="1" y="7"/>
                      <a:pt x="1" y="9"/>
                      <a:pt x="0" y="11"/>
                    </a:cubicBez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DDDE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76">
                <a:extLst>
                  <a:ext uri="{FF2B5EF4-FFF2-40B4-BE49-F238E27FC236}">
                    <a16:creationId xmlns:a16="http://schemas.microsoft.com/office/drawing/2014/main" id="{2E5197FC-E629-5E4F-9A24-27DD9FE091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7" y="2148"/>
                <a:ext cx="169" cy="60"/>
              </a:xfrm>
              <a:custGeom>
                <a:avLst/>
                <a:gdLst>
                  <a:gd name="T0" fmla="*/ 48 w 60"/>
                  <a:gd name="T1" fmla="*/ 2 h 20"/>
                  <a:gd name="T2" fmla="*/ 55 w 60"/>
                  <a:gd name="T3" fmla="*/ 3 h 20"/>
                  <a:gd name="T4" fmla="*/ 58 w 60"/>
                  <a:gd name="T5" fmla="*/ 8 h 20"/>
                  <a:gd name="T6" fmla="*/ 59 w 60"/>
                  <a:gd name="T7" fmla="*/ 20 h 20"/>
                  <a:gd name="T8" fmla="*/ 54 w 60"/>
                  <a:gd name="T9" fmla="*/ 0 h 20"/>
                  <a:gd name="T10" fmla="*/ 0 w 60"/>
                  <a:gd name="T11" fmla="*/ 0 h 20"/>
                  <a:gd name="T12" fmla="*/ 48 w 60"/>
                  <a:gd name="T13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20">
                    <a:moveTo>
                      <a:pt x="48" y="2"/>
                    </a:moveTo>
                    <a:cubicBezTo>
                      <a:pt x="50" y="2"/>
                      <a:pt x="54" y="2"/>
                      <a:pt x="55" y="3"/>
                    </a:cubicBezTo>
                    <a:cubicBezTo>
                      <a:pt x="56" y="4"/>
                      <a:pt x="57" y="6"/>
                      <a:pt x="58" y="8"/>
                    </a:cubicBezTo>
                    <a:cubicBezTo>
                      <a:pt x="59" y="12"/>
                      <a:pt x="59" y="17"/>
                      <a:pt x="59" y="20"/>
                    </a:cubicBezTo>
                    <a:cubicBezTo>
                      <a:pt x="60" y="11"/>
                      <a:pt x="58" y="0"/>
                      <a:pt x="5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36" y="1"/>
                      <a:pt x="48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77">
                <a:extLst>
                  <a:ext uri="{FF2B5EF4-FFF2-40B4-BE49-F238E27FC236}">
                    <a16:creationId xmlns:a16="http://schemas.microsoft.com/office/drawing/2014/main" id="{3C07DB43-AB3D-3E4A-8C1D-36EA2F5CA1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3" y="2103"/>
                <a:ext cx="34" cy="183"/>
              </a:xfrm>
              <a:custGeom>
                <a:avLst/>
                <a:gdLst>
                  <a:gd name="T0" fmla="*/ 1 w 12"/>
                  <a:gd name="T1" fmla="*/ 0 h 61"/>
                  <a:gd name="T2" fmla="*/ 1 w 12"/>
                  <a:gd name="T3" fmla="*/ 0 h 61"/>
                  <a:gd name="T4" fmla="*/ 11 w 12"/>
                  <a:gd name="T5" fmla="*/ 30 h 61"/>
                  <a:gd name="T6" fmla="*/ 0 w 12"/>
                  <a:gd name="T7" fmla="*/ 61 h 61"/>
                  <a:gd name="T8" fmla="*/ 1 w 12"/>
                  <a:gd name="T9" fmla="*/ 61 h 61"/>
                  <a:gd name="T10" fmla="*/ 12 w 12"/>
                  <a:gd name="T11" fmla="*/ 30 h 61"/>
                  <a:gd name="T12" fmla="*/ 1 w 12"/>
                  <a:gd name="T1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6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6" y="2"/>
                      <a:pt x="11" y="15"/>
                      <a:pt x="11" y="30"/>
                    </a:cubicBezTo>
                    <a:cubicBezTo>
                      <a:pt x="11" y="46"/>
                      <a:pt x="6" y="60"/>
                      <a:pt x="0" y="61"/>
                    </a:cubicBezTo>
                    <a:cubicBezTo>
                      <a:pt x="0" y="61"/>
                      <a:pt x="1" y="61"/>
                      <a:pt x="1" y="61"/>
                    </a:cubicBezTo>
                    <a:cubicBezTo>
                      <a:pt x="7" y="61"/>
                      <a:pt x="12" y="46"/>
                      <a:pt x="12" y="30"/>
                    </a:cubicBezTo>
                    <a:cubicBezTo>
                      <a:pt x="12" y="14"/>
                      <a:pt x="7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78">
                <a:extLst>
                  <a:ext uri="{FF2B5EF4-FFF2-40B4-BE49-F238E27FC236}">
                    <a16:creationId xmlns:a16="http://schemas.microsoft.com/office/drawing/2014/main" id="{20D96ED8-47C3-0A40-BB7D-0013877C6C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4" y="2028"/>
                <a:ext cx="65" cy="339"/>
              </a:xfrm>
              <a:custGeom>
                <a:avLst/>
                <a:gdLst>
                  <a:gd name="T0" fmla="*/ 2 w 23"/>
                  <a:gd name="T1" fmla="*/ 0 h 113"/>
                  <a:gd name="T2" fmla="*/ 1 w 23"/>
                  <a:gd name="T3" fmla="*/ 0 h 113"/>
                  <a:gd name="T4" fmla="*/ 20 w 23"/>
                  <a:gd name="T5" fmla="*/ 56 h 113"/>
                  <a:gd name="T6" fmla="*/ 0 w 23"/>
                  <a:gd name="T7" fmla="*/ 113 h 113"/>
                  <a:gd name="T8" fmla="*/ 2 w 23"/>
                  <a:gd name="T9" fmla="*/ 113 h 113"/>
                  <a:gd name="T10" fmla="*/ 23 w 23"/>
                  <a:gd name="T11" fmla="*/ 56 h 113"/>
                  <a:gd name="T12" fmla="*/ 2 w 23"/>
                  <a:gd name="T13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13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1" y="4"/>
                      <a:pt x="20" y="28"/>
                      <a:pt x="20" y="56"/>
                    </a:cubicBezTo>
                    <a:cubicBezTo>
                      <a:pt x="20" y="86"/>
                      <a:pt x="11" y="112"/>
                      <a:pt x="0" y="113"/>
                    </a:cubicBezTo>
                    <a:cubicBezTo>
                      <a:pt x="1" y="113"/>
                      <a:pt x="1" y="113"/>
                      <a:pt x="2" y="113"/>
                    </a:cubicBezTo>
                    <a:cubicBezTo>
                      <a:pt x="14" y="113"/>
                      <a:pt x="23" y="87"/>
                      <a:pt x="23" y="56"/>
                    </a:cubicBezTo>
                    <a:cubicBezTo>
                      <a:pt x="23" y="26"/>
                      <a:pt x="13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Freeform 79">
                <a:extLst>
                  <a:ext uri="{FF2B5EF4-FFF2-40B4-BE49-F238E27FC236}">
                    <a16:creationId xmlns:a16="http://schemas.microsoft.com/office/drawing/2014/main" id="{28341A29-3952-E348-A278-232EFFCF8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2" y="2067"/>
                <a:ext cx="45" cy="255"/>
              </a:xfrm>
              <a:custGeom>
                <a:avLst/>
                <a:gdLst>
                  <a:gd name="T0" fmla="*/ 16 w 16"/>
                  <a:gd name="T1" fmla="*/ 85 h 85"/>
                  <a:gd name="T2" fmla="*/ 0 w 16"/>
                  <a:gd name="T3" fmla="*/ 42 h 85"/>
                  <a:gd name="T4" fmla="*/ 16 w 16"/>
                  <a:gd name="T5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85">
                    <a:moveTo>
                      <a:pt x="16" y="85"/>
                    </a:moveTo>
                    <a:cubicBezTo>
                      <a:pt x="7" y="85"/>
                      <a:pt x="0" y="66"/>
                      <a:pt x="0" y="42"/>
                    </a:cubicBezTo>
                    <a:cubicBezTo>
                      <a:pt x="0" y="19"/>
                      <a:pt x="8" y="0"/>
                      <a:pt x="16" y="0"/>
                    </a:cubicBezTo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80">
                <a:extLst>
                  <a:ext uri="{FF2B5EF4-FFF2-40B4-BE49-F238E27FC236}">
                    <a16:creationId xmlns:a16="http://schemas.microsoft.com/office/drawing/2014/main" id="{93A95328-364E-0946-805B-1646BBA60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0" y="2130"/>
                <a:ext cx="902" cy="186"/>
              </a:xfrm>
              <a:custGeom>
                <a:avLst/>
                <a:gdLst>
                  <a:gd name="T0" fmla="*/ 3 w 320"/>
                  <a:gd name="T1" fmla="*/ 0 h 62"/>
                  <a:gd name="T2" fmla="*/ 1 w 320"/>
                  <a:gd name="T3" fmla="*/ 57 h 62"/>
                  <a:gd name="T4" fmla="*/ 10 w 320"/>
                  <a:gd name="T5" fmla="*/ 60 h 62"/>
                  <a:gd name="T6" fmla="*/ 320 w 320"/>
                  <a:gd name="T7" fmla="*/ 60 h 62"/>
                  <a:gd name="T8" fmla="*/ 86 w 320"/>
                  <a:gd name="T9" fmla="*/ 48 h 62"/>
                  <a:gd name="T10" fmla="*/ 16 w 320"/>
                  <a:gd name="T11" fmla="*/ 31 h 62"/>
                  <a:gd name="T12" fmla="*/ 3 w 320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62">
                    <a:moveTo>
                      <a:pt x="3" y="0"/>
                    </a:moveTo>
                    <a:cubicBezTo>
                      <a:pt x="6" y="13"/>
                      <a:pt x="8" y="35"/>
                      <a:pt x="1" y="57"/>
                    </a:cubicBezTo>
                    <a:cubicBezTo>
                      <a:pt x="0" y="62"/>
                      <a:pt x="4" y="60"/>
                      <a:pt x="10" y="60"/>
                    </a:cubicBezTo>
                    <a:cubicBezTo>
                      <a:pt x="17" y="60"/>
                      <a:pt x="320" y="60"/>
                      <a:pt x="320" y="60"/>
                    </a:cubicBezTo>
                    <a:cubicBezTo>
                      <a:pt x="290" y="60"/>
                      <a:pt x="130" y="49"/>
                      <a:pt x="86" y="48"/>
                    </a:cubicBezTo>
                    <a:cubicBezTo>
                      <a:pt x="39" y="46"/>
                      <a:pt x="24" y="47"/>
                      <a:pt x="16" y="31"/>
                    </a:cubicBezTo>
                    <a:cubicBezTo>
                      <a:pt x="9" y="18"/>
                      <a:pt x="6" y="2"/>
                      <a:pt x="3" y="0"/>
                    </a:cubicBezTo>
                    <a:close/>
                  </a:path>
                </a:pathLst>
              </a:custGeom>
              <a:solidFill>
                <a:srgbClr val="A4C6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81">
                <a:extLst>
                  <a:ext uri="{FF2B5EF4-FFF2-40B4-BE49-F238E27FC236}">
                    <a16:creationId xmlns:a16="http://schemas.microsoft.com/office/drawing/2014/main" id="{B13A6324-ED1C-4148-BDB5-E654591F8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2" y="2079"/>
                <a:ext cx="890" cy="36"/>
              </a:xfrm>
              <a:custGeom>
                <a:avLst/>
                <a:gdLst>
                  <a:gd name="T0" fmla="*/ 0 w 316"/>
                  <a:gd name="T1" fmla="*/ 0 h 12"/>
                  <a:gd name="T2" fmla="*/ 316 w 316"/>
                  <a:gd name="T3" fmla="*/ 0 h 12"/>
                  <a:gd name="T4" fmla="*/ 0 w 3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6" h="12">
                    <a:moveTo>
                      <a:pt x="0" y="0"/>
                    </a:moveTo>
                    <a:cubicBezTo>
                      <a:pt x="316" y="0"/>
                      <a:pt x="316" y="0"/>
                      <a:pt x="316" y="0"/>
                    </a:cubicBezTo>
                    <a:cubicBezTo>
                      <a:pt x="302" y="6"/>
                      <a:pt x="21" y="12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Oval 82">
                <a:extLst>
                  <a:ext uri="{FF2B5EF4-FFF2-40B4-BE49-F238E27FC236}">
                    <a16:creationId xmlns:a16="http://schemas.microsoft.com/office/drawing/2014/main" id="{7D2E2DFD-90E8-BF45-B2FA-B1DF2AFBF1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0" y="2133"/>
                <a:ext cx="34" cy="93"/>
              </a:xfrm>
              <a:prstGeom prst="ellipse">
                <a:avLst/>
              </a:prstGeom>
              <a:solidFill>
                <a:srgbClr val="A4C6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83">
                <a:extLst>
                  <a:ext uri="{FF2B5EF4-FFF2-40B4-BE49-F238E27FC236}">
                    <a16:creationId xmlns:a16="http://schemas.microsoft.com/office/drawing/2014/main" id="{F6E5C1C3-A674-7C48-BEE2-BA0791F32A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0" y="2022"/>
                <a:ext cx="76" cy="354"/>
              </a:xfrm>
              <a:custGeom>
                <a:avLst/>
                <a:gdLst>
                  <a:gd name="T0" fmla="*/ 5 w 27"/>
                  <a:gd name="T1" fmla="*/ 118 h 118"/>
                  <a:gd name="T2" fmla="*/ 27 w 27"/>
                  <a:gd name="T3" fmla="*/ 59 h 118"/>
                  <a:gd name="T4" fmla="*/ 5 w 27"/>
                  <a:gd name="T5" fmla="*/ 0 h 118"/>
                  <a:gd name="T6" fmla="*/ 1 w 27"/>
                  <a:gd name="T7" fmla="*/ 0 h 118"/>
                  <a:gd name="T8" fmla="*/ 23 w 27"/>
                  <a:gd name="T9" fmla="*/ 59 h 118"/>
                  <a:gd name="T10" fmla="*/ 0 w 27"/>
                  <a:gd name="T11" fmla="*/ 118 h 118"/>
                  <a:gd name="T12" fmla="*/ 5 w 27"/>
                  <a:gd name="T13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18">
                    <a:moveTo>
                      <a:pt x="5" y="118"/>
                    </a:moveTo>
                    <a:cubicBezTo>
                      <a:pt x="17" y="118"/>
                      <a:pt x="27" y="91"/>
                      <a:pt x="27" y="59"/>
                    </a:cubicBezTo>
                    <a:cubicBezTo>
                      <a:pt x="27" y="26"/>
                      <a:pt x="17" y="0"/>
                      <a:pt x="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3" y="0"/>
                      <a:pt x="23" y="26"/>
                      <a:pt x="23" y="59"/>
                    </a:cubicBezTo>
                    <a:cubicBezTo>
                      <a:pt x="23" y="91"/>
                      <a:pt x="13" y="118"/>
                      <a:pt x="0" y="118"/>
                    </a:cubicBezTo>
                    <a:lnTo>
                      <a:pt x="5" y="118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84">
                <a:extLst>
                  <a:ext uri="{FF2B5EF4-FFF2-40B4-BE49-F238E27FC236}">
                    <a16:creationId xmlns:a16="http://schemas.microsoft.com/office/drawing/2014/main" id="{8EF084C2-781B-694D-9A0A-61D294575B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4" y="2022"/>
                <a:ext cx="121" cy="354"/>
              </a:xfrm>
              <a:custGeom>
                <a:avLst/>
                <a:gdLst>
                  <a:gd name="T0" fmla="*/ 21 w 43"/>
                  <a:gd name="T1" fmla="*/ 0 h 118"/>
                  <a:gd name="T2" fmla="*/ 0 w 43"/>
                  <a:gd name="T3" fmla="*/ 38 h 118"/>
                  <a:gd name="T4" fmla="*/ 15 w 43"/>
                  <a:gd name="T5" fmla="*/ 38 h 118"/>
                  <a:gd name="T6" fmla="*/ 23 w 43"/>
                  <a:gd name="T7" fmla="*/ 60 h 118"/>
                  <a:gd name="T8" fmla="*/ 15 w 43"/>
                  <a:gd name="T9" fmla="*/ 81 h 118"/>
                  <a:gd name="T10" fmla="*/ 0 w 43"/>
                  <a:gd name="T11" fmla="*/ 81 h 118"/>
                  <a:gd name="T12" fmla="*/ 20 w 43"/>
                  <a:gd name="T13" fmla="*/ 118 h 118"/>
                  <a:gd name="T14" fmla="*/ 43 w 43"/>
                  <a:gd name="T15" fmla="*/ 59 h 118"/>
                  <a:gd name="T16" fmla="*/ 21 w 43"/>
                  <a:gd name="T1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118">
                    <a:moveTo>
                      <a:pt x="21" y="0"/>
                    </a:moveTo>
                    <a:cubicBezTo>
                      <a:pt x="11" y="0"/>
                      <a:pt x="3" y="16"/>
                      <a:pt x="0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9" y="38"/>
                      <a:pt x="23" y="48"/>
                      <a:pt x="23" y="60"/>
                    </a:cubicBezTo>
                    <a:cubicBezTo>
                      <a:pt x="23" y="72"/>
                      <a:pt x="19" y="81"/>
                      <a:pt x="15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4" y="103"/>
                      <a:pt x="11" y="117"/>
                      <a:pt x="20" y="118"/>
                    </a:cubicBezTo>
                    <a:cubicBezTo>
                      <a:pt x="33" y="118"/>
                      <a:pt x="43" y="91"/>
                      <a:pt x="43" y="59"/>
                    </a:cubicBezTo>
                    <a:cubicBezTo>
                      <a:pt x="43" y="26"/>
                      <a:pt x="33" y="0"/>
                      <a:pt x="21" y="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85">
                <a:extLst>
                  <a:ext uri="{FF2B5EF4-FFF2-40B4-BE49-F238E27FC236}">
                    <a16:creationId xmlns:a16="http://schemas.microsoft.com/office/drawing/2014/main" id="{CDDAD3E4-965F-FC47-8AC4-5950E6164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6" y="2067"/>
                <a:ext cx="1553" cy="255"/>
              </a:xfrm>
              <a:custGeom>
                <a:avLst/>
                <a:gdLst>
                  <a:gd name="T0" fmla="*/ 529 w 551"/>
                  <a:gd name="T1" fmla="*/ 0 h 85"/>
                  <a:gd name="T2" fmla="*/ 0 w 551"/>
                  <a:gd name="T3" fmla="*/ 0 h 85"/>
                  <a:gd name="T4" fmla="*/ 7 w 551"/>
                  <a:gd name="T5" fmla="*/ 44 h 85"/>
                  <a:gd name="T6" fmla="*/ 1 w 551"/>
                  <a:gd name="T7" fmla="*/ 85 h 85"/>
                  <a:gd name="T8" fmla="*/ 529 w 551"/>
                  <a:gd name="T9" fmla="*/ 85 h 85"/>
                  <a:gd name="T10" fmla="*/ 551 w 551"/>
                  <a:gd name="T11" fmla="*/ 30 h 85"/>
                  <a:gd name="T12" fmla="*/ 529 w 551"/>
                  <a:gd name="T13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1" h="85">
                    <a:moveTo>
                      <a:pt x="5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11"/>
                      <a:pt x="7" y="26"/>
                      <a:pt x="7" y="44"/>
                    </a:cubicBezTo>
                    <a:cubicBezTo>
                      <a:pt x="7" y="60"/>
                      <a:pt x="5" y="74"/>
                      <a:pt x="1" y="85"/>
                    </a:cubicBezTo>
                    <a:cubicBezTo>
                      <a:pt x="529" y="85"/>
                      <a:pt x="529" y="85"/>
                      <a:pt x="529" y="85"/>
                    </a:cubicBezTo>
                    <a:cubicBezTo>
                      <a:pt x="538" y="85"/>
                      <a:pt x="551" y="40"/>
                      <a:pt x="551" y="30"/>
                    </a:cubicBezTo>
                    <a:cubicBezTo>
                      <a:pt x="551" y="20"/>
                      <a:pt x="538" y="0"/>
                      <a:pt x="529" y="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86">
                <a:extLst>
                  <a:ext uri="{FF2B5EF4-FFF2-40B4-BE49-F238E27FC236}">
                    <a16:creationId xmlns:a16="http://schemas.microsoft.com/office/drawing/2014/main" id="{D4D67E32-60FB-C343-8F12-F26A5747AC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2" y="2097"/>
                <a:ext cx="71" cy="195"/>
              </a:xfrm>
              <a:custGeom>
                <a:avLst/>
                <a:gdLst>
                  <a:gd name="T0" fmla="*/ 0 w 25"/>
                  <a:gd name="T1" fmla="*/ 33 h 65"/>
                  <a:gd name="T2" fmla="*/ 12 w 25"/>
                  <a:gd name="T3" fmla="*/ 0 h 65"/>
                  <a:gd name="T4" fmla="*/ 24 w 25"/>
                  <a:gd name="T5" fmla="*/ 33 h 65"/>
                  <a:gd name="T6" fmla="*/ 12 w 25"/>
                  <a:gd name="T7" fmla="*/ 65 h 65"/>
                  <a:gd name="T8" fmla="*/ 0 w 25"/>
                  <a:gd name="T9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65">
                    <a:moveTo>
                      <a:pt x="0" y="33"/>
                    </a:moveTo>
                    <a:cubicBezTo>
                      <a:pt x="0" y="15"/>
                      <a:pt x="6" y="0"/>
                      <a:pt x="12" y="0"/>
                    </a:cubicBezTo>
                    <a:cubicBezTo>
                      <a:pt x="19" y="0"/>
                      <a:pt x="25" y="15"/>
                      <a:pt x="24" y="33"/>
                    </a:cubicBezTo>
                    <a:cubicBezTo>
                      <a:pt x="24" y="50"/>
                      <a:pt x="19" y="65"/>
                      <a:pt x="12" y="65"/>
                    </a:cubicBezTo>
                    <a:cubicBezTo>
                      <a:pt x="6" y="65"/>
                      <a:pt x="0" y="50"/>
                      <a:pt x="0" y="33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87">
                <a:extLst>
                  <a:ext uri="{FF2B5EF4-FFF2-40B4-BE49-F238E27FC236}">
                    <a16:creationId xmlns:a16="http://schemas.microsoft.com/office/drawing/2014/main" id="{33057119-8D2B-BD41-9FF4-0BF4D9B6B9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" y="2067"/>
                <a:ext cx="36" cy="129"/>
              </a:xfrm>
              <a:custGeom>
                <a:avLst/>
                <a:gdLst>
                  <a:gd name="T0" fmla="*/ 0 w 13"/>
                  <a:gd name="T1" fmla="*/ 0 h 43"/>
                  <a:gd name="T2" fmla="*/ 12 w 13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3">
                    <a:moveTo>
                      <a:pt x="0" y="0"/>
                    </a:moveTo>
                    <a:cubicBezTo>
                      <a:pt x="9" y="0"/>
                      <a:pt x="13" y="20"/>
                      <a:pt x="12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88">
                <a:extLst>
                  <a:ext uri="{FF2B5EF4-FFF2-40B4-BE49-F238E27FC236}">
                    <a16:creationId xmlns:a16="http://schemas.microsoft.com/office/drawing/2014/main" id="{684410E0-1830-B848-9831-E98C147E47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0" y="2067"/>
                <a:ext cx="37" cy="129"/>
              </a:xfrm>
              <a:custGeom>
                <a:avLst/>
                <a:gdLst>
                  <a:gd name="T0" fmla="*/ 0 w 13"/>
                  <a:gd name="T1" fmla="*/ 0 h 43"/>
                  <a:gd name="T2" fmla="*/ 13 w 13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3">
                    <a:moveTo>
                      <a:pt x="0" y="0"/>
                    </a:moveTo>
                    <a:cubicBezTo>
                      <a:pt x="9" y="0"/>
                      <a:pt x="13" y="20"/>
                      <a:pt x="13" y="43"/>
                    </a:cubicBezTo>
                  </a:path>
                </a:pathLst>
              </a:custGeom>
              <a:noFill/>
              <a:ln w="174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89">
                <a:extLst>
                  <a:ext uri="{FF2B5EF4-FFF2-40B4-BE49-F238E27FC236}">
                    <a16:creationId xmlns:a16="http://schemas.microsoft.com/office/drawing/2014/main" id="{F4312FBC-BC27-534F-935E-E85BABABA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3" y="2067"/>
                <a:ext cx="40" cy="129"/>
              </a:xfrm>
              <a:custGeom>
                <a:avLst/>
                <a:gdLst>
                  <a:gd name="T0" fmla="*/ 0 w 14"/>
                  <a:gd name="T1" fmla="*/ 0 h 43"/>
                  <a:gd name="T2" fmla="*/ 14 w 14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43">
                    <a:moveTo>
                      <a:pt x="0" y="0"/>
                    </a:moveTo>
                    <a:cubicBezTo>
                      <a:pt x="9" y="0"/>
                      <a:pt x="14" y="20"/>
                      <a:pt x="14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Freeform 90">
                <a:extLst>
                  <a:ext uri="{FF2B5EF4-FFF2-40B4-BE49-F238E27FC236}">
                    <a16:creationId xmlns:a16="http://schemas.microsoft.com/office/drawing/2014/main" id="{913E96C5-1031-5943-95CA-AF98E29F69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9" y="2067"/>
                <a:ext cx="40" cy="129"/>
              </a:xfrm>
              <a:custGeom>
                <a:avLst/>
                <a:gdLst>
                  <a:gd name="T0" fmla="*/ 0 w 14"/>
                  <a:gd name="T1" fmla="*/ 0 h 43"/>
                  <a:gd name="T2" fmla="*/ 14 w 14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43">
                    <a:moveTo>
                      <a:pt x="0" y="0"/>
                    </a:moveTo>
                    <a:cubicBezTo>
                      <a:pt x="9" y="0"/>
                      <a:pt x="14" y="20"/>
                      <a:pt x="14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Freeform 91">
                <a:extLst>
                  <a:ext uri="{FF2B5EF4-FFF2-40B4-BE49-F238E27FC236}">
                    <a16:creationId xmlns:a16="http://schemas.microsoft.com/office/drawing/2014/main" id="{5110975F-128E-C044-AD34-058CEA55C2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5" y="2067"/>
                <a:ext cx="37" cy="129"/>
              </a:xfrm>
              <a:custGeom>
                <a:avLst/>
                <a:gdLst>
                  <a:gd name="T0" fmla="*/ 0 w 13"/>
                  <a:gd name="T1" fmla="*/ 0 h 43"/>
                  <a:gd name="T2" fmla="*/ 12 w 13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3">
                    <a:moveTo>
                      <a:pt x="0" y="0"/>
                    </a:moveTo>
                    <a:cubicBezTo>
                      <a:pt x="8" y="0"/>
                      <a:pt x="13" y="20"/>
                      <a:pt x="12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Freeform 92">
                <a:extLst>
                  <a:ext uri="{FF2B5EF4-FFF2-40B4-BE49-F238E27FC236}">
                    <a16:creationId xmlns:a16="http://schemas.microsoft.com/office/drawing/2014/main" id="{38E2C711-6861-A64E-A888-BEFD03BD2E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" y="2067"/>
                <a:ext cx="39" cy="129"/>
              </a:xfrm>
              <a:custGeom>
                <a:avLst/>
                <a:gdLst>
                  <a:gd name="T0" fmla="*/ 0 w 14"/>
                  <a:gd name="T1" fmla="*/ 0 h 43"/>
                  <a:gd name="T2" fmla="*/ 13 w 14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43">
                    <a:moveTo>
                      <a:pt x="0" y="0"/>
                    </a:moveTo>
                    <a:cubicBezTo>
                      <a:pt x="9" y="0"/>
                      <a:pt x="14" y="20"/>
                      <a:pt x="13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Freeform 93">
                <a:extLst>
                  <a:ext uri="{FF2B5EF4-FFF2-40B4-BE49-F238E27FC236}">
                    <a16:creationId xmlns:a16="http://schemas.microsoft.com/office/drawing/2014/main" id="{76ACA879-C229-8D4C-9981-D38A17824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4" y="2067"/>
                <a:ext cx="39" cy="129"/>
              </a:xfrm>
              <a:custGeom>
                <a:avLst/>
                <a:gdLst>
                  <a:gd name="T0" fmla="*/ 0 w 14"/>
                  <a:gd name="T1" fmla="*/ 0 h 43"/>
                  <a:gd name="T2" fmla="*/ 13 w 14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43">
                    <a:moveTo>
                      <a:pt x="0" y="0"/>
                    </a:moveTo>
                    <a:cubicBezTo>
                      <a:pt x="8" y="0"/>
                      <a:pt x="14" y="20"/>
                      <a:pt x="13" y="43"/>
                    </a:cubicBezTo>
                  </a:path>
                </a:pathLst>
              </a:custGeom>
              <a:noFill/>
              <a:ln w="174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Freeform 94">
                <a:extLst>
                  <a:ext uri="{FF2B5EF4-FFF2-40B4-BE49-F238E27FC236}">
                    <a16:creationId xmlns:a16="http://schemas.microsoft.com/office/drawing/2014/main" id="{B0AC28CF-B35A-DA4F-AA2A-D37261481A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0" y="2067"/>
                <a:ext cx="36" cy="129"/>
              </a:xfrm>
              <a:custGeom>
                <a:avLst/>
                <a:gdLst>
                  <a:gd name="T0" fmla="*/ 0 w 13"/>
                  <a:gd name="T1" fmla="*/ 0 h 43"/>
                  <a:gd name="T2" fmla="*/ 13 w 13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3">
                    <a:moveTo>
                      <a:pt x="0" y="0"/>
                    </a:moveTo>
                    <a:cubicBezTo>
                      <a:pt x="8" y="0"/>
                      <a:pt x="13" y="20"/>
                      <a:pt x="13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95">
                <a:extLst>
                  <a:ext uri="{FF2B5EF4-FFF2-40B4-BE49-F238E27FC236}">
                    <a16:creationId xmlns:a16="http://schemas.microsoft.com/office/drawing/2014/main" id="{4A75CF5B-03DD-344E-9053-901764922F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067"/>
                <a:ext cx="39" cy="129"/>
              </a:xfrm>
              <a:custGeom>
                <a:avLst/>
                <a:gdLst>
                  <a:gd name="T0" fmla="*/ 0 w 14"/>
                  <a:gd name="T1" fmla="*/ 0 h 43"/>
                  <a:gd name="T2" fmla="*/ 14 w 14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43">
                    <a:moveTo>
                      <a:pt x="0" y="0"/>
                    </a:moveTo>
                    <a:cubicBezTo>
                      <a:pt x="9" y="0"/>
                      <a:pt x="14" y="20"/>
                      <a:pt x="14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96">
                <a:extLst>
                  <a:ext uri="{FF2B5EF4-FFF2-40B4-BE49-F238E27FC236}">
                    <a16:creationId xmlns:a16="http://schemas.microsoft.com/office/drawing/2014/main" id="{4975EE9A-CB4F-BB47-9A9F-35E8D07FE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8" y="2067"/>
                <a:ext cx="37" cy="129"/>
              </a:xfrm>
              <a:custGeom>
                <a:avLst/>
                <a:gdLst>
                  <a:gd name="T0" fmla="*/ 0 w 13"/>
                  <a:gd name="T1" fmla="*/ 0 h 43"/>
                  <a:gd name="T2" fmla="*/ 12 w 13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3">
                    <a:moveTo>
                      <a:pt x="0" y="0"/>
                    </a:moveTo>
                    <a:cubicBezTo>
                      <a:pt x="9" y="0"/>
                      <a:pt x="13" y="20"/>
                      <a:pt x="12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97">
                <a:extLst>
                  <a:ext uri="{FF2B5EF4-FFF2-40B4-BE49-F238E27FC236}">
                    <a16:creationId xmlns:a16="http://schemas.microsoft.com/office/drawing/2014/main" id="{D0699A16-3F67-314F-A59A-0BE1DAAF6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1" y="2067"/>
                <a:ext cx="40" cy="129"/>
              </a:xfrm>
              <a:custGeom>
                <a:avLst/>
                <a:gdLst>
                  <a:gd name="T0" fmla="*/ 0 w 14"/>
                  <a:gd name="T1" fmla="*/ 0 h 43"/>
                  <a:gd name="T2" fmla="*/ 13 w 14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43">
                    <a:moveTo>
                      <a:pt x="0" y="0"/>
                    </a:moveTo>
                    <a:cubicBezTo>
                      <a:pt x="9" y="0"/>
                      <a:pt x="14" y="20"/>
                      <a:pt x="13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98">
                <a:extLst>
                  <a:ext uri="{FF2B5EF4-FFF2-40B4-BE49-F238E27FC236}">
                    <a16:creationId xmlns:a16="http://schemas.microsoft.com/office/drawing/2014/main" id="{2E4C9B55-EB08-8E4E-9F9A-C0EF06F731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5" y="2067"/>
                <a:ext cx="39" cy="129"/>
              </a:xfrm>
              <a:custGeom>
                <a:avLst/>
                <a:gdLst>
                  <a:gd name="T0" fmla="*/ 0 w 14"/>
                  <a:gd name="T1" fmla="*/ 0 h 43"/>
                  <a:gd name="T2" fmla="*/ 13 w 14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43">
                    <a:moveTo>
                      <a:pt x="0" y="0"/>
                    </a:moveTo>
                    <a:cubicBezTo>
                      <a:pt x="9" y="0"/>
                      <a:pt x="14" y="20"/>
                      <a:pt x="13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Freeform 99">
                <a:extLst>
                  <a:ext uri="{FF2B5EF4-FFF2-40B4-BE49-F238E27FC236}">
                    <a16:creationId xmlns:a16="http://schemas.microsoft.com/office/drawing/2014/main" id="{33C77698-8489-E548-AB55-CC8D0B3B96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8" y="2067"/>
                <a:ext cx="42" cy="129"/>
              </a:xfrm>
              <a:custGeom>
                <a:avLst/>
                <a:gdLst>
                  <a:gd name="T0" fmla="*/ 0 w 15"/>
                  <a:gd name="T1" fmla="*/ 0 h 43"/>
                  <a:gd name="T2" fmla="*/ 14 w 15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5" h="43">
                    <a:moveTo>
                      <a:pt x="0" y="0"/>
                    </a:moveTo>
                    <a:cubicBezTo>
                      <a:pt x="9" y="0"/>
                      <a:pt x="15" y="20"/>
                      <a:pt x="14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100">
                <a:extLst>
                  <a:ext uri="{FF2B5EF4-FFF2-40B4-BE49-F238E27FC236}">
                    <a16:creationId xmlns:a16="http://schemas.microsoft.com/office/drawing/2014/main" id="{458C653F-7A43-ED42-9DB6-FB0D9AA9A9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3" y="2067"/>
                <a:ext cx="37" cy="129"/>
              </a:xfrm>
              <a:custGeom>
                <a:avLst/>
                <a:gdLst>
                  <a:gd name="T0" fmla="*/ 0 w 13"/>
                  <a:gd name="T1" fmla="*/ 0 h 43"/>
                  <a:gd name="T2" fmla="*/ 13 w 13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3">
                    <a:moveTo>
                      <a:pt x="0" y="0"/>
                    </a:moveTo>
                    <a:cubicBezTo>
                      <a:pt x="9" y="0"/>
                      <a:pt x="13" y="20"/>
                      <a:pt x="13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101">
                <a:extLst>
                  <a:ext uri="{FF2B5EF4-FFF2-40B4-BE49-F238E27FC236}">
                    <a16:creationId xmlns:a16="http://schemas.microsoft.com/office/drawing/2014/main" id="{EA2089EF-7728-4243-AE58-7413F0910C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9" y="2067"/>
                <a:ext cx="37" cy="129"/>
              </a:xfrm>
              <a:custGeom>
                <a:avLst/>
                <a:gdLst>
                  <a:gd name="T0" fmla="*/ 0 w 13"/>
                  <a:gd name="T1" fmla="*/ 0 h 43"/>
                  <a:gd name="T2" fmla="*/ 13 w 13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3">
                    <a:moveTo>
                      <a:pt x="0" y="0"/>
                    </a:moveTo>
                    <a:cubicBezTo>
                      <a:pt x="8" y="0"/>
                      <a:pt x="13" y="20"/>
                      <a:pt x="13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102">
                <a:extLst>
                  <a:ext uri="{FF2B5EF4-FFF2-40B4-BE49-F238E27FC236}">
                    <a16:creationId xmlns:a16="http://schemas.microsoft.com/office/drawing/2014/main" id="{0F99EAFD-6605-204F-88C2-332825E522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9" y="2067"/>
                <a:ext cx="34" cy="123"/>
              </a:xfrm>
              <a:custGeom>
                <a:avLst/>
                <a:gdLst>
                  <a:gd name="T0" fmla="*/ 0 w 12"/>
                  <a:gd name="T1" fmla="*/ 0 h 41"/>
                  <a:gd name="T2" fmla="*/ 12 w 12"/>
                  <a:gd name="T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41">
                    <a:moveTo>
                      <a:pt x="0" y="0"/>
                    </a:moveTo>
                    <a:cubicBezTo>
                      <a:pt x="8" y="0"/>
                      <a:pt x="12" y="18"/>
                      <a:pt x="12" y="41"/>
                    </a:cubicBezTo>
                  </a:path>
                </a:pathLst>
              </a:custGeom>
              <a:noFill/>
              <a:ln w="174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103">
                <a:extLst>
                  <a:ext uri="{FF2B5EF4-FFF2-40B4-BE49-F238E27FC236}">
                    <a16:creationId xmlns:a16="http://schemas.microsoft.com/office/drawing/2014/main" id="{9F66B754-3FE0-DE4E-BA2B-59DB60C41B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6" y="2097"/>
                <a:ext cx="48" cy="195"/>
              </a:xfrm>
              <a:custGeom>
                <a:avLst/>
                <a:gdLst>
                  <a:gd name="T0" fmla="*/ 5 w 17"/>
                  <a:gd name="T1" fmla="*/ 65 h 65"/>
                  <a:gd name="T2" fmla="*/ 17 w 17"/>
                  <a:gd name="T3" fmla="*/ 33 h 65"/>
                  <a:gd name="T4" fmla="*/ 5 w 17"/>
                  <a:gd name="T5" fmla="*/ 0 h 65"/>
                  <a:gd name="T6" fmla="*/ 0 w 17"/>
                  <a:gd name="T7" fmla="*/ 0 h 65"/>
                  <a:gd name="T8" fmla="*/ 12 w 17"/>
                  <a:gd name="T9" fmla="*/ 33 h 65"/>
                  <a:gd name="T10" fmla="*/ 0 w 17"/>
                  <a:gd name="T11" fmla="*/ 65 h 65"/>
                  <a:gd name="T12" fmla="*/ 5 w 17"/>
                  <a:gd name="T1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65">
                    <a:moveTo>
                      <a:pt x="5" y="65"/>
                    </a:moveTo>
                    <a:cubicBezTo>
                      <a:pt x="12" y="65"/>
                      <a:pt x="17" y="50"/>
                      <a:pt x="17" y="33"/>
                    </a:cubicBezTo>
                    <a:cubicBezTo>
                      <a:pt x="17" y="15"/>
                      <a:pt x="12" y="0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13" y="15"/>
                      <a:pt x="12" y="33"/>
                    </a:cubicBezTo>
                    <a:cubicBezTo>
                      <a:pt x="12" y="50"/>
                      <a:pt x="7" y="65"/>
                      <a:pt x="0" y="65"/>
                    </a:cubicBezTo>
                    <a:lnTo>
                      <a:pt x="5" y="6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104">
                <a:extLst>
                  <a:ext uri="{FF2B5EF4-FFF2-40B4-BE49-F238E27FC236}">
                    <a16:creationId xmlns:a16="http://schemas.microsoft.com/office/drawing/2014/main" id="{B15A38AE-A660-2245-AC14-869CF0793A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8" y="2094"/>
                <a:ext cx="333" cy="207"/>
              </a:xfrm>
              <a:custGeom>
                <a:avLst/>
                <a:gdLst>
                  <a:gd name="T0" fmla="*/ 108 w 118"/>
                  <a:gd name="T1" fmla="*/ 69 h 69"/>
                  <a:gd name="T2" fmla="*/ 118 w 118"/>
                  <a:gd name="T3" fmla="*/ 35 h 69"/>
                  <a:gd name="T4" fmla="*/ 108 w 118"/>
                  <a:gd name="T5" fmla="*/ 0 h 69"/>
                  <a:gd name="T6" fmla="*/ 88 w 118"/>
                  <a:gd name="T7" fmla="*/ 0 h 69"/>
                  <a:gd name="T8" fmla="*/ 58 w 118"/>
                  <a:gd name="T9" fmla="*/ 16 h 69"/>
                  <a:gd name="T10" fmla="*/ 0 w 118"/>
                  <a:gd name="T11" fmla="*/ 16 h 69"/>
                  <a:gd name="T12" fmla="*/ 2 w 118"/>
                  <a:gd name="T13" fmla="*/ 34 h 69"/>
                  <a:gd name="T14" fmla="*/ 0 w 118"/>
                  <a:gd name="T15" fmla="*/ 53 h 69"/>
                  <a:gd name="T16" fmla="*/ 58 w 118"/>
                  <a:gd name="T17" fmla="*/ 53 h 69"/>
                  <a:gd name="T18" fmla="*/ 58 w 118"/>
                  <a:gd name="T19" fmla="*/ 53 h 69"/>
                  <a:gd name="T20" fmla="*/ 88 w 118"/>
                  <a:gd name="T21" fmla="*/ 69 h 69"/>
                  <a:gd name="T22" fmla="*/ 108 w 118"/>
                  <a:gd name="T23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8" h="69">
                    <a:moveTo>
                      <a:pt x="108" y="69"/>
                    </a:moveTo>
                    <a:cubicBezTo>
                      <a:pt x="113" y="69"/>
                      <a:pt x="118" y="53"/>
                      <a:pt x="118" y="35"/>
                    </a:cubicBezTo>
                    <a:cubicBezTo>
                      <a:pt x="118" y="16"/>
                      <a:pt x="113" y="0"/>
                      <a:pt x="10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66" y="16"/>
                      <a:pt x="58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21"/>
                      <a:pt x="2" y="27"/>
                      <a:pt x="2" y="34"/>
                    </a:cubicBezTo>
                    <a:cubicBezTo>
                      <a:pt x="2" y="41"/>
                      <a:pt x="1" y="47"/>
                      <a:pt x="0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66" y="53"/>
                      <a:pt x="88" y="69"/>
                      <a:pt x="88" y="69"/>
                    </a:cubicBezTo>
                    <a:lnTo>
                      <a:pt x="108" y="69"/>
                    </a:lnTo>
                    <a:close/>
                  </a:path>
                </a:pathLst>
              </a:custGeom>
              <a:solidFill>
                <a:srgbClr val="D1E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Rectangle 105">
                <a:extLst>
                  <a:ext uri="{FF2B5EF4-FFF2-40B4-BE49-F238E27FC236}">
                    <a16:creationId xmlns:a16="http://schemas.microsoft.com/office/drawing/2014/main" id="{DA47B839-98FB-A14A-81A8-1255DD9A8C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7" y="2193"/>
                <a:ext cx="321" cy="9"/>
              </a:xfrm>
              <a:prstGeom prst="rect">
                <a:avLst/>
              </a:prstGeom>
              <a:solidFill>
                <a:srgbClr val="EEF4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106">
                <a:extLst>
                  <a:ext uri="{FF2B5EF4-FFF2-40B4-BE49-F238E27FC236}">
                    <a16:creationId xmlns:a16="http://schemas.microsoft.com/office/drawing/2014/main" id="{15C47260-FFD7-3C44-9C31-99A17DAFBD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8" y="2094"/>
                <a:ext cx="333" cy="207"/>
              </a:xfrm>
              <a:custGeom>
                <a:avLst/>
                <a:gdLst>
                  <a:gd name="T0" fmla="*/ 108 w 118"/>
                  <a:gd name="T1" fmla="*/ 69 h 69"/>
                  <a:gd name="T2" fmla="*/ 118 w 118"/>
                  <a:gd name="T3" fmla="*/ 35 h 69"/>
                  <a:gd name="T4" fmla="*/ 108 w 118"/>
                  <a:gd name="T5" fmla="*/ 0 h 69"/>
                  <a:gd name="T6" fmla="*/ 88 w 118"/>
                  <a:gd name="T7" fmla="*/ 0 h 69"/>
                  <a:gd name="T8" fmla="*/ 58 w 118"/>
                  <a:gd name="T9" fmla="*/ 16 h 69"/>
                  <a:gd name="T10" fmla="*/ 0 w 118"/>
                  <a:gd name="T11" fmla="*/ 16 h 69"/>
                  <a:gd name="T12" fmla="*/ 2 w 118"/>
                  <a:gd name="T13" fmla="*/ 34 h 69"/>
                  <a:gd name="T14" fmla="*/ 0 w 118"/>
                  <a:gd name="T15" fmla="*/ 53 h 69"/>
                  <a:gd name="T16" fmla="*/ 58 w 118"/>
                  <a:gd name="T17" fmla="*/ 53 h 69"/>
                  <a:gd name="T18" fmla="*/ 58 w 118"/>
                  <a:gd name="T19" fmla="*/ 53 h 69"/>
                  <a:gd name="T20" fmla="*/ 88 w 118"/>
                  <a:gd name="T21" fmla="*/ 69 h 69"/>
                  <a:gd name="T22" fmla="*/ 108 w 118"/>
                  <a:gd name="T23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8" h="69">
                    <a:moveTo>
                      <a:pt x="108" y="69"/>
                    </a:moveTo>
                    <a:cubicBezTo>
                      <a:pt x="113" y="69"/>
                      <a:pt x="118" y="53"/>
                      <a:pt x="118" y="35"/>
                    </a:cubicBezTo>
                    <a:cubicBezTo>
                      <a:pt x="118" y="16"/>
                      <a:pt x="113" y="0"/>
                      <a:pt x="10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66" y="16"/>
                      <a:pt x="58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21"/>
                      <a:pt x="2" y="27"/>
                      <a:pt x="2" y="34"/>
                    </a:cubicBezTo>
                    <a:cubicBezTo>
                      <a:pt x="2" y="41"/>
                      <a:pt x="1" y="47"/>
                      <a:pt x="0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66" y="53"/>
                      <a:pt x="88" y="69"/>
                      <a:pt x="88" y="69"/>
                    </a:cubicBezTo>
                    <a:lnTo>
                      <a:pt x="108" y="6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107">
                <a:extLst>
                  <a:ext uri="{FF2B5EF4-FFF2-40B4-BE49-F238E27FC236}">
                    <a16:creationId xmlns:a16="http://schemas.microsoft.com/office/drawing/2014/main" id="{D7CF02D3-88DF-F042-9131-07F8A02778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3" y="2070"/>
                <a:ext cx="28" cy="252"/>
              </a:xfrm>
              <a:custGeom>
                <a:avLst/>
                <a:gdLst>
                  <a:gd name="T0" fmla="*/ 0 w 10"/>
                  <a:gd name="T1" fmla="*/ 84 h 84"/>
                  <a:gd name="T2" fmla="*/ 10 w 10"/>
                  <a:gd name="T3" fmla="*/ 43 h 84"/>
                  <a:gd name="T4" fmla="*/ 0 w 10"/>
                  <a:gd name="T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4">
                    <a:moveTo>
                      <a:pt x="0" y="84"/>
                    </a:moveTo>
                    <a:cubicBezTo>
                      <a:pt x="6" y="84"/>
                      <a:pt x="10" y="65"/>
                      <a:pt x="10" y="43"/>
                    </a:cubicBezTo>
                    <a:cubicBezTo>
                      <a:pt x="10" y="20"/>
                      <a:pt x="6" y="0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Line 108">
                <a:extLst>
                  <a:ext uri="{FF2B5EF4-FFF2-40B4-BE49-F238E27FC236}">
                    <a16:creationId xmlns:a16="http://schemas.microsoft.com/office/drawing/2014/main" id="{29BDECA8-C572-5A40-AD70-965A6FCA92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4" y="2193"/>
                <a:ext cx="324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Line 109">
                <a:extLst>
                  <a:ext uri="{FF2B5EF4-FFF2-40B4-BE49-F238E27FC236}">
                    <a16:creationId xmlns:a16="http://schemas.microsoft.com/office/drawing/2014/main" id="{37326EC5-A889-2A4B-9213-F14DC66DA9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34" y="2202"/>
                <a:ext cx="324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110">
                <a:extLst>
                  <a:ext uri="{FF2B5EF4-FFF2-40B4-BE49-F238E27FC236}">
                    <a16:creationId xmlns:a16="http://schemas.microsoft.com/office/drawing/2014/main" id="{5EFEAF02-6C12-E94D-9253-948C5FF782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" y="2205"/>
                <a:ext cx="327" cy="90"/>
              </a:xfrm>
              <a:custGeom>
                <a:avLst/>
                <a:gdLst>
                  <a:gd name="T0" fmla="*/ 0 w 116"/>
                  <a:gd name="T1" fmla="*/ 15 h 30"/>
                  <a:gd name="T2" fmla="*/ 1 w 116"/>
                  <a:gd name="T3" fmla="*/ 0 h 30"/>
                  <a:gd name="T4" fmla="*/ 116 w 116"/>
                  <a:gd name="T5" fmla="*/ 0 h 30"/>
                  <a:gd name="T6" fmla="*/ 9 w 116"/>
                  <a:gd name="T7" fmla="*/ 6 h 30"/>
                  <a:gd name="T8" fmla="*/ 9 w 116"/>
                  <a:gd name="T9" fmla="*/ 9 h 30"/>
                  <a:gd name="T10" fmla="*/ 64 w 116"/>
                  <a:gd name="T11" fmla="*/ 13 h 30"/>
                  <a:gd name="T12" fmla="*/ 91 w 116"/>
                  <a:gd name="T13" fmla="*/ 25 h 30"/>
                  <a:gd name="T14" fmla="*/ 108 w 116"/>
                  <a:gd name="T15" fmla="*/ 25 h 30"/>
                  <a:gd name="T16" fmla="*/ 114 w 116"/>
                  <a:gd name="T17" fmla="*/ 7 h 30"/>
                  <a:gd name="T18" fmla="*/ 109 w 116"/>
                  <a:gd name="T19" fmla="*/ 30 h 30"/>
                  <a:gd name="T20" fmla="*/ 88 w 116"/>
                  <a:gd name="T21" fmla="*/ 30 h 30"/>
                  <a:gd name="T22" fmla="*/ 60 w 116"/>
                  <a:gd name="T23" fmla="*/ 15 h 30"/>
                  <a:gd name="T24" fmla="*/ 0 w 116"/>
                  <a:gd name="T25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" h="30">
                    <a:moveTo>
                      <a:pt x="0" y="15"/>
                    </a:moveTo>
                    <a:cubicBezTo>
                      <a:pt x="0" y="13"/>
                      <a:pt x="2" y="3"/>
                      <a:pt x="1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0"/>
                      <a:pt x="11" y="5"/>
                      <a:pt x="9" y="6"/>
                    </a:cubicBezTo>
                    <a:cubicBezTo>
                      <a:pt x="7" y="7"/>
                      <a:pt x="6" y="9"/>
                      <a:pt x="9" y="9"/>
                    </a:cubicBezTo>
                    <a:cubicBezTo>
                      <a:pt x="11" y="10"/>
                      <a:pt x="64" y="13"/>
                      <a:pt x="64" y="13"/>
                    </a:cubicBezTo>
                    <a:cubicBezTo>
                      <a:pt x="91" y="25"/>
                      <a:pt x="91" y="25"/>
                      <a:pt x="91" y="25"/>
                    </a:cubicBezTo>
                    <a:cubicBezTo>
                      <a:pt x="108" y="25"/>
                      <a:pt x="108" y="25"/>
                      <a:pt x="108" y="25"/>
                    </a:cubicBezTo>
                    <a:cubicBezTo>
                      <a:pt x="108" y="25"/>
                      <a:pt x="113" y="16"/>
                      <a:pt x="114" y="7"/>
                    </a:cubicBezTo>
                    <a:cubicBezTo>
                      <a:pt x="114" y="17"/>
                      <a:pt x="110" y="27"/>
                      <a:pt x="109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66" y="16"/>
                      <a:pt x="60" y="15"/>
                    </a:cubicBezTo>
                    <a:cubicBezTo>
                      <a:pt x="55" y="14"/>
                      <a:pt x="7" y="14"/>
                      <a:pt x="0" y="15"/>
                    </a:cubicBezTo>
                    <a:close/>
                  </a:path>
                </a:pathLst>
              </a:custGeom>
              <a:solidFill>
                <a:srgbClr val="A4C6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Freeform 111">
                <a:extLst>
                  <a:ext uri="{FF2B5EF4-FFF2-40B4-BE49-F238E27FC236}">
                    <a16:creationId xmlns:a16="http://schemas.microsoft.com/office/drawing/2014/main" id="{E0992EE4-956A-BB45-B97F-64E4F02B16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" y="2100"/>
                <a:ext cx="327" cy="87"/>
              </a:xfrm>
              <a:custGeom>
                <a:avLst/>
                <a:gdLst>
                  <a:gd name="T0" fmla="*/ 0 w 116"/>
                  <a:gd name="T1" fmla="*/ 15 h 29"/>
                  <a:gd name="T2" fmla="*/ 2 w 116"/>
                  <a:gd name="T3" fmla="*/ 29 h 29"/>
                  <a:gd name="T4" fmla="*/ 115 w 116"/>
                  <a:gd name="T5" fmla="*/ 29 h 29"/>
                  <a:gd name="T6" fmla="*/ 109 w 116"/>
                  <a:gd name="T7" fmla="*/ 0 h 29"/>
                  <a:gd name="T8" fmla="*/ 105 w 116"/>
                  <a:gd name="T9" fmla="*/ 24 h 29"/>
                  <a:gd name="T10" fmla="*/ 10 w 116"/>
                  <a:gd name="T11" fmla="*/ 25 h 29"/>
                  <a:gd name="T12" fmla="*/ 0 w 116"/>
                  <a:gd name="T13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29">
                    <a:moveTo>
                      <a:pt x="0" y="15"/>
                    </a:moveTo>
                    <a:cubicBezTo>
                      <a:pt x="1" y="18"/>
                      <a:pt x="2" y="29"/>
                      <a:pt x="2" y="29"/>
                    </a:cubicBezTo>
                    <a:cubicBezTo>
                      <a:pt x="115" y="29"/>
                      <a:pt x="115" y="29"/>
                      <a:pt x="115" y="29"/>
                    </a:cubicBezTo>
                    <a:cubicBezTo>
                      <a:pt x="116" y="28"/>
                      <a:pt x="115" y="6"/>
                      <a:pt x="109" y="0"/>
                    </a:cubicBezTo>
                    <a:cubicBezTo>
                      <a:pt x="111" y="7"/>
                      <a:pt x="111" y="22"/>
                      <a:pt x="105" y="24"/>
                    </a:cubicBezTo>
                    <a:cubicBezTo>
                      <a:pt x="99" y="25"/>
                      <a:pt x="14" y="25"/>
                      <a:pt x="10" y="25"/>
                    </a:cubicBezTo>
                    <a:cubicBezTo>
                      <a:pt x="5" y="25"/>
                      <a:pt x="4" y="24"/>
                      <a:pt x="0" y="15"/>
                    </a:cubicBezTo>
                    <a:close/>
                  </a:path>
                </a:pathLst>
              </a:custGeom>
              <a:solidFill>
                <a:srgbClr val="A4C6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112">
                <a:extLst>
                  <a:ext uri="{FF2B5EF4-FFF2-40B4-BE49-F238E27FC236}">
                    <a16:creationId xmlns:a16="http://schemas.microsoft.com/office/drawing/2014/main" id="{EEABF7D5-812B-B54C-A56E-8AFA6FE748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1" y="2100"/>
                <a:ext cx="271" cy="54"/>
              </a:xfrm>
              <a:custGeom>
                <a:avLst/>
                <a:gdLst>
                  <a:gd name="T0" fmla="*/ 0 w 96"/>
                  <a:gd name="T1" fmla="*/ 16 h 18"/>
                  <a:gd name="T2" fmla="*/ 51 w 96"/>
                  <a:gd name="T3" fmla="*/ 16 h 18"/>
                  <a:gd name="T4" fmla="*/ 81 w 96"/>
                  <a:gd name="T5" fmla="*/ 0 h 18"/>
                  <a:gd name="T6" fmla="*/ 96 w 96"/>
                  <a:gd name="T7" fmla="*/ 0 h 18"/>
                  <a:gd name="T8" fmla="*/ 80 w 96"/>
                  <a:gd name="T9" fmla="*/ 6 h 18"/>
                  <a:gd name="T10" fmla="*/ 50 w 96"/>
                  <a:gd name="T11" fmla="*/ 18 h 18"/>
                  <a:gd name="T12" fmla="*/ 0 w 96"/>
                  <a:gd name="T13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18">
                    <a:moveTo>
                      <a:pt x="0" y="16"/>
                    </a:moveTo>
                    <a:cubicBezTo>
                      <a:pt x="0" y="16"/>
                      <a:pt x="47" y="16"/>
                      <a:pt x="51" y="16"/>
                    </a:cubicBezTo>
                    <a:cubicBezTo>
                      <a:pt x="58" y="16"/>
                      <a:pt x="75" y="4"/>
                      <a:pt x="81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0" y="1"/>
                      <a:pt x="85" y="1"/>
                      <a:pt x="80" y="6"/>
                    </a:cubicBezTo>
                    <a:cubicBezTo>
                      <a:pt x="74" y="10"/>
                      <a:pt x="63" y="18"/>
                      <a:pt x="50" y="18"/>
                    </a:cubicBezTo>
                    <a:cubicBezTo>
                      <a:pt x="38" y="18"/>
                      <a:pt x="0" y="16"/>
                      <a:pt x="0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113">
                <a:extLst>
                  <a:ext uri="{FF2B5EF4-FFF2-40B4-BE49-F238E27FC236}">
                    <a16:creationId xmlns:a16="http://schemas.microsoft.com/office/drawing/2014/main" id="{81CE95FA-396C-B54E-A49D-CF3481674E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4" y="2205"/>
                <a:ext cx="164" cy="42"/>
              </a:xfrm>
              <a:custGeom>
                <a:avLst/>
                <a:gdLst>
                  <a:gd name="T0" fmla="*/ 1 w 58"/>
                  <a:gd name="T1" fmla="*/ 1 h 14"/>
                  <a:gd name="T2" fmla="*/ 0 w 58"/>
                  <a:gd name="T3" fmla="*/ 14 h 14"/>
                  <a:gd name="T4" fmla="*/ 44 w 58"/>
                  <a:gd name="T5" fmla="*/ 14 h 14"/>
                  <a:gd name="T6" fmla="*/ 4 w 58"/>
                  <a:gd name="T7" fmla="*/ 8 h 14"/>
                  <a:gd name="T8" fmla="*/ 58 w 58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4">
                    <a:moveTo>
                      <a:pt x="1" y="1"/>
                    </a:moveTo>
                    <a:cubicBezTo>
                      <a:pt x="2" y="4"/>
                      <a:pt x="0" y="14"/>
                      <a:pt x="0" y="14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37" y="14"/>
                      <a:pt x="4" y="14"/>
                      <a:pt x="4" y="8"/>
                    </a:cubicBezTo>
                    <a:cubicBezTo>
                      <a:pt x="3" y="1"/>
                      <a:pt x="58" y="0"/>
                      <a:pt x="58" y="0"/>
                    </a:cubicBezTo>
                  </a:path>
                </a:pathLst>
              </a:custGeom>
              <a:solidFill>
                <a:srgbClr val="5AA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114">
                <a:extLst>
                  <a:ext uri="{FF2B5EF4-FFF2-40B4-BE49-F238E27FC236}">
                    <a16:creationId xmlns:a16="http://schemas.microsoft.com/office/drawing/2014/main" id="{1A6FD4E9-83D3-9E42-91D6-4A3953A409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1" y="2124"/>
                <a:ext cx="53" cy="78"/>
              </a:xfrm>
              <a:custGeom>
                <a:avLst/>
                <a:gdLst>
                  <a:gd name="T0" fmla="*/ 14 w 19"/>
                  <a:gd name="T1" fmla="*/ 0 h 26"/>
                  <a:gd name="T2" fmla="*/ 0 w 19"/>
                  <a:gd name="T3" fmla="*/ 0 h 26"/>
                  <a:gd name="T4" fmla="*/ 1 w 19"/>
                  <a:gd name="T5" fmla="*/ 13 h 26"/>
                  <a:gd name="T6" fmla="*/ 0 w 19"/>
                  <a:gd name="T7" fmla="*/ 26 h 26"/>
                  <a:gd name="T8" fmla="*/ 14 w 19"/>
                  <a:gd name="T9" fmla="*/ 26 h 26"/>
                  <a:gd name="T10" fmla="*/ 19 w 19"/>
                  <a:gd name="T11" fmla="*/ 13 h 26"/>
                  <a:gd name="T12" fmla="*/ 14 w 19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26">
                    <a:moveTo>
                      <a:pt x="1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1" y="8"/>
                      <a:pt x="1" y="13"/>
                    </a:cubicBezTo>
                    <a:cubicBezTo>
                      <a:pt x="1" y="17"/>
                      <a:pt x="1" y="22"/>
                      <a:pt x="0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7" y="26"/>
                      <a:pt x="19" y="20"/>
                      <a:pt x="19" y="13"/>
                    </a:cubicBezTo>
                    <a:cubicBezTo>
                      <a:pt x="19" y="5"/>
                      <a:pt x="17" y="0"/>
                      <a:pt x="14" y="0"/>
                    </a:cubicBezTo>
                    <a:close/>
                  </a:path>
                </a:pathLst>
              </a:custGeom>
              <a:solidFill>
                <a:srgbClr val="A4C6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Freeform 115">
                <a:extLst>
                  <a:ext uri="{FF2B5EF4-FFF2-40B4-BE49-F238E27FC236}">
                    <a16:creationId xmlns:a16="http://schemas.microsoft.com/office/drawing/2014/main" id="{1E57F1E3-421F-4A4A-8A04-7F2B3B3FEC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4" y="2157"/>
                <a:ext cx="939" cy="9"/>
              </a:xfrm>
              <a:custGeom>
                <a:avLst/>
                <a:gdLst>
                  <a:gd name="T0" fmla="*/ 333 w 333"/>
                  <a:gd name="T1" fmla="*/ 0 h 3"/>
                  <a:gd name="T2" fmla="*/ 0 w 333"/>
                  <a:gd name="T3" fmla="*/ 0 h 3"/>
                  <a:gd name="T4" fmla="*/ 0 w 333"/>
                  <a:gd name="T5" fmla="*/ 1 h 3"/>
                  <a:gd name="T6" fmla="*/ 0 w 333"/>
                  <a:gd name="T7" fmla="*/ 3 h 3"/>
                  <a:gd name="T8" fmla="*/ 320 w 333"/>
                  <a:gd name="T9" fmla="*/ 2 h 3"/>
                  <a:gd name="T10" fmla="*/ 333 w 33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3" h="3">
                    <a:moveTo>
                      <a:pt x="33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320" y="2"/>
                      <a:pt x="320" y="2"/>
                      <a:pt x="320" y="2"/>
                    </a:cubicBezTo>
                    <a:lnTo>
                      <a:pt x="333" y="0"/>
                    </a:lnTo>
                    <a:close/>
                  </a:path>
                </a:pathLst>
              </a:custGeom>
              <a:solidFill>
                <a:srgbClr val="0033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Freeform 116">
                <a:extLst>
                  <a:ext uri="{FF2B5EF4-FFF2-40B4-BE49-F238E27FC236}">
                    <a16:creationId xmlns:a16="http://schemas.microsoft.com/office/drawing/2014/main" id="{13C9619C-B1EE-1949-9576-34E97B447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2" y="2130"/>
                <a:ext cx="39" cy="45"/>
              </a:xfrm>
              <a:custGeom>
                <a:avLst/>
                <a:gdLst>
                  <a:gd name="T0" fmla="*/ 11 w 14"/>
                  <a:gd name="T1" fmla="*/ 15 h 15"/>
                  <a:gd name="T2" fmla="*/ 10 w 14"/>
                  <a:gd name="T3" fmla="*/ 0 h 15"/>
                  <a:gd name="T4" fmla="*/ 0 w 14"/>
                  <a:gd name="T5" fmla="*/ 0 h 15"/>
                  <a:gd name="T6" fmla="*/ 11 w 14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5">
                    <a:moveTo>
                      <a:pt x="11" y="15"/>
                    </a:moveTo>
                    <a:cubicBezTo>
                      <a:pt x="14" y="8"/>
                      <a:pt x="10" y="0"/>
                      <a:pt x="1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"/>
                      <a:pt x="13" y="2"/>
                      <a:pt x="11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117">
                <a:extLst>
                  <a:ext uri="{FF2B5EF4-FFF2-40B4-BE49-F238E27FC236}">
                    <a16:creationId xmlns:a16="http://schemas.microsoft.com/office/drawing/2014/main" id="{26F54CE7-F51A-3C4C-92F3-4BAB21C650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1" y="2124"/>
                <a:ext cx="53" cy="78"/>
              </a:xfrm>
              <a:custGeom>
                <a:avLst/>
                <a:gdLst>
                  <a:gd name="T0" fmla="*/ 14 w 19"/>
                  <a:gd name="T1" fmla="*/ 0 h 26"/>
                  <a:gd name="T2" fmla="*/ 0 w 19"/>
                  <a:gd name="T3" fmla="*/ 0 h 26"/>
                  <a:gd name="T4" fmla="*/ 1 w 19"/>
                  <a:gd name="T5" fmla="*/ 13 h 26"/>
                  <a:gd name="T6" fmla="*/ 0 w 19"/>
                  <a:gd name="T7" fmla="*/ 26 h 26"/>
                  <a:gd name="T8" fmla="*/ 14 w 19"/>
                  <a:gd name="T9" fmla="*/ 26 h 26"/>
                  <a:gd name="T10" fmla="*/ 19 w 19"/>
                  <a:gd name="T11" fmla="*/ 13 h 26"/>
                  <a:gd name="T12" fmla="*/ 14 w 19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26">
                    <a:moveTo>
                      <a:pt x="1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1" y="8"/>
                      <a:pt x="1" y="13"/>
                    </a:cubicBezTo>
                    <a:cubicBezTo>
                      <a:pt x="1" y="17"/>
                      <a:pt x="1" y="22"/>
                      <a:pt x="0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7" y="26"/>
                      <a:pt x="19" y="20"/>
                      <a:pt x="19" y="13"/>
                    </a:cubicBezTo>
                    <a:cubicBezTo>
                      <a:pt x="19" y="5"/>
                      <a:pt x="17" y="0"/>
                      <a:pt x="14" y="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118">
                <a:extLst>
                  <a:ext uri="{FF2B5EF4-FFF2-40B4-BE49-F238E27FC236}">
                    <a16:creationId xmlns:a16="http://schemas.microsoft.com/office/drawing/2014/main" id="{76E038D5-4A77-AC4E-90FA-B6201C737E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6" y="2151"/>
                <a:ext cx="34" cy="42"/>
              </a:xfrm>
              <a:custGeom>
                <a:avLst/>
                <a:gdLst>
                  <a:gd name="T0" fmla="*/ 1 w 12"/>
                  <a:gd name="T1" fmla="*/ 0 h 14"/>
                  <a:gd name="T2" fmla="*/ 0 w 12"/>
                  <a:gd name="T3" fmla="*/ 14 h 14"/>
                  <a:gd name="T4" fmla="*/ 12 w 12"/>
                  <a:gd name="T5" fmla="*/ 14 h 14"/>
                  <a:gd name="T6" fmla="*/ 3 w 12"/>
                  <a:gd name="T7" fmla="*/ 7 h 14"/>
                  <a:gd name="T8" fmla="*/ 1 w 1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1" y="0"/>
                    </a:moveTo>
                    <a:cubicBezTo>
                      <a:pt x="1" y="4"/>
                      <a:pt x="1" y="12"/>
                      <a:pt x="0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8" y="13"/>
                      <a:pt x="4" y="10"/>
                      <a:pt x="3" y="7"/>
                    </a:cubicBezTo>
                    <a:cubicBezTo>
                      <a:pt x="3" y="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AA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119">
                <a:extLst>
                  <a:ext uri="{FF2B5EF4-FFF2-40B4-BE49-F238E27FC236}">
                    <a16:creationId xmlns:a16="http://schemas.microsoft.com/office/drawing/2014/main" id="{A8674B7B-34DC-5649-923B-9C643B0B7D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1" y="2097"/>
                <a:ext cx="39" cy="39"/>
              </a:xfrm>
              <a:custGeom>
                <a:avLst/>
                <a:gdLst>
                  <a:gd name="T0" fmla="*/ 2 w 14"/>
                  <a:gd name="T1" fmla="*/ 9 h 13"/>
                  <a:gd name="T2" fmla="*/ 5 w 14"/>
                  <a:gd name="T3" fmla="*/ 1 h 13"/>
                  <a:gd name="T4" fmla="*/ 12 w 14"/>
                  <a:gd name="T5" fmla="*/ 4 h 13"/>
                  <a:gd name="T6" fmla="*/ 9 w 14"/>
                  <a:gd name="T7" fmla="*/ 12 h 13"/>
                  <a:gd name="T8" fmla="*/ 2 w 14"/>
                  <a:gd name="T9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2" y="9"/>
                    </a:moveTo>
                    <a:cubicBezTo>
                      <a:pt x="0" y="6"/>
                      <a:pt x="2" y="2"/>
                      <a:pt x="5" y="1"/>
                    </a:cubicBezTo>
                    <a:cubicBezTo>
                      <a:pt x="8" y="0"/>
                      <a:pt x="11" y="1"/>
                      <a:pt x="12" y="4"/>
                    </a:cubicBezTo>
                    <a:cubicBezTo>
                      <a:pt x="14" y="7"/>
                      <a:pt x="12" y="11"/>
                      <a:pt x="9" y="12"/>
                    </a:cubicBezTo>
                    <a:cubicBezTo>
                      <a:pt x="6" y="13"/>
                      <a:pt x="3" y="12"/>
                      <a:pt x="2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Freeform 120">
                <a:extLst>
                  <a:ext uri="{FF2B5EF4-FFF2-40B4-BE49-F238E27FC236}">
                    <a16:creationId xmlns:a16="http://schemas.microsoft.com/office/drawing/2014/main" id="{D673AD3B-7615-C941-8521-DFEE2BD6DC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0" y="2103"/>
                <a:ext cx="25" cy="27"/>
              </a:xfrm>
              <a:custGeom>
                <a:avLst/>
                <a:gdLst>
                  <a:gd name="T0" fmla="*/ 1 w 9"/>
                  <a:gd name="T1" fmla="*/ 6 h 9"/>
                  <a:gd name="T2" fmla="*/ 3 w 9"/>
                  <a:gd name="T3" fmla="*/ 1 h 9"/>
                  <a:gd name="T4" fmla="*/ 9 w 9"/>
                  <a:gd name="T5" fmla="*/ 3 h 9"/>
                  <a:gd name="T6" fmla="*/ 6 w 9"/>
                  <a:gd name="T7" fmla="*/ 8 h 9"/>
                  <a:gd name="T8" fmla="*/ 1 w 9"/>
                  <a:gd name="T9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8" y="1"/>
                      <a:pt x="9" y="3"/>
                    </a:cubicBezTo>
                    <a:cubicBezTo>
                      <a:pt x="9" y="5"/>
                      <a:pt x="8" y="8"/>
                      <a:pt x="6" y="8"/>
                    </a:cubicBezTo>
                    <a:cubicBezTo>
                      <a:pt x="4" y="9"/>
                      <a:pt x="2" y="8"/>
                      <a:pt x="1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Freeform 121">
                <a:extLst>
                  <a:ext uri="{FF2B5EF4-FFF2-40B4-BE49-F238E27FC236}">
                    <a16:creationId xmlns:a16="http://schemas.microsoft.com/office/drawing/2014/main" id="{2607BCE2-F98E-554D-9146-C25793B0DB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0" y="2091"/>
                <a:ext cx="57" cy="60"/>
              </a:xfrm>
              <a:custGeom>
                <a:avLst/>
                <a:gdLst>
                  <a:gd name="T0" fmla="*/ 2 w 20"/>
                  <a:gd name="T1" fmla="*/ 14 h 20"/>
                  <a:gd name="T2" fmla="*/ 7 w 20"/>
                  <a:gd name="T3" fmla="*/ 2 h 20"/>
                  <a:gd name="T4" fmla="*/ 18 w 20"/>
                  <a:gd name="T5" fmla="*/ 7 h 20"/>
                  <a:gd name="T6" fmla="*/ 13 w 20"/>
                  <a:gd name="T7" fmla="*/ 19 h 20"/>
                  <a:gd name="T8" fmla="*/ 2 w 20"/>
                  <a:gd name="T9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2" y="14"/>
                    </a:moveTo>
                    <a:cubicBezTo>
                      <a:pt x="0" y="9"/>
                      <a:pt x="2" y="4"/>
                      <a:pt x="7" y="2"/>
                    </a:cubicBezTo>
                    <a:cubicBezTo>
                      <a:pt x="11" y="0"/>
                      <a:pt x="17" y="2"/>
                      <a:pt x="18" y="7"/>
                    </a:cubicBezTo>
                    <a:cubicBezTo>
                      <a:pt x="20" y="11"/>
                      <a:pt x="18" y="17"/>
                      <a:pt x="13" y="19"/>
                    </a:cubicBezTo>
                    <a:cubicBezTo>
                      <a:pt x="9" y="20"/>
                      <a:pt x="4" y="18"/>
                      <a:pt x="2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" name="Group 122">
              <a:extLst>
                <a:ext uri="{FF2B5EF4-FFF2-40B4-BE49-F238E27FC236}">
                  <a16:creationId xmlns:a16="http://schemas.microsoft.com/office/drawing/2014/main" id="{5145C34E-73EE-F24D-863D-7E99769E36BB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134137" y="6165374"/>
              <a:ext cx="642452" cy="123283"/>
              <a:chOff x="1352" y="2022"/>
              <a:chExt cx="2971" cy="354"/>
            </a:xfrm>
          </p:grpSpPr>
          <p:sp>
            <p:nvSpPr>
              <p:cNvPr id="66" name="Freeform 53">
                <a:extLst>
                  <a:ext uri="{FF2B5EF4-FFF2-40B4-BE49-F238E27FC236}">
                    <a16:creationId xmlns:a16="http://schemas.microsoft.com/office/drawing/2014/main" id="{EA6FEAB4-0E2F-AD49-B650-BDCB44AE6F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52" y="2022"/>
                <a:ext cx="2032" cy="354"/>
              </a:xfrm>
              <a:custGeom>
                <a:avLst/>
                <a:gdLst>
                  <a:gd name="T0" fmla="*/ 721 w 721"/>
                  <a:gd name="T1" fmla="*/ 45 h 118"/>
                  <a:gd name="T2" fmla="*/ 721 w 721"/>
                  <a:gd name="T3" fmla="*/ 46 h 118"/>
                  <a:gd name="T4" fmla="*/ 721 w 721"/>
                  <a:gd name="T5" fmla="*/ 48 h 118"/>
                  <a:gd name="T6" fmla="*/ 716 w 721"/>
                  <a:gd name="T7" fmla="*/ 34 h 118"/>
                  <a:gd name="T8" fmla="*/ 702 w 721"/>
                  <a:gd name="T9" fmla="*/ 34 h 118"/>
                  <a:gd name="T10" fmla="*/ 702 w 721"/>
                  <a:gd name="T11" fmla="*/ 36 h 118"/>
                  <a:gd name="T12" fmla="*/ 683 w 721"/>
                  <a:gd name="T13" fmla="*/ 15 h 118"/>
                  <a:gd name="T14" fmla="*/ 154 w 721"/>
                  <a:gd name="T15" fmla="*/ 15 h 118"/>
                  <a:gd name="T16" fmla="*/ 154 w 721"/>
                  <a:gd name="T17" fmla="*/ 16 h 118"/>
                  <a:gd name="T18" fmla="*/ 139 w 721"/>
                  <a:gd name="T19" fmla="*/ 0 h 118"/>
                  <a:gd name="T20" fmla="*/ 135 w 721"/>
                  <a:gd name="T21" fmla="*/ 0 h 118"/>
                  <a:gd name="T22" fmla="*/ 117 w 721"/>
                  <a:gd name="T23" fmla="*/ 24 h 118"/>
                  <a:gd name="T24" fmla="*/ 115 w 721"/>
                  <a:gd name="T25" fmla="*/ 24 h 118"/>
                  <a:gd name="T26" fmla="*/ 85 w 721"/>
                  <a:gd name="T27" fmla="*/ 40 h 118"/>
                  <a:gd name="T28" fmla="*/ 27 w 721"/>
                  <a:gd name="T29" fmla="*/ 40 h 118"/>
                  <a:gd name="T30" fmla="*/ 17 w 721"/>
                  <a:gd name="T31" fmla="*/ 25 h 118"/>
                  <a:gd name="T32" fmla="*/ 12 w 721"/>
                  <a:gd name="T33" fmla="*/ 25 h 118"/>
                  <a:gd name="T34" fmla="*/ 0 w 721"/>
                  <a:gd name="T35" fmla="*/ 58 h 118"/>
                  <a:gd name="T36" fmla="*/ 12 w 721"/>
                  <a:gd name="T37" fmla="*/ 90 h 118"/>
                  <a:gd name="T38" fmla="*/ 17 w 721"/>
                  <a:gd name="T39" fmla="*/ 90 h 118"/>
                  <a:gd name="T40" fmla="*/ 27 w 721"/>
                  <a:gd name="T41" fmla="*/ 77 h 118"/>
                  <a:gd name="T42" fmla="*/ 27 w 721"/>
                  <a:gd name="T43" fmla="*/ 77 h 118"/>
                  <a:gd name="T44" fmla="*/ 85 w 721"/>
                  <a:gd name="T45" fmla="*/ 77 h 118"/>
                  <a:gd name="T46" fmla="*/ 85 w 721"/>
                  <a:gd name="T47" fmla="*/ 77 h 118"/>
                  <a:gd name="T48" fmla="*/ 115 w 721"/>
                  <a:gd name="T49" fmla="*/ 93 h 118"/>
                  <a:gd name="T50" fmla="*/ 117 w 721"/>
                  <a:gd name="T51" fmla="*/ 93 h 118"/>
                  <a:gd name="T52" fmla="*/ 134 w 721"/>
                  <a:gd name="T53" fmla="*/ 118 h 118"/>
                  <a:gd name="T54" fmla="*/ 139 w 721"/>
                  <a:gd name="T55" fmla="*/ 118 h 118"/>
                  <a:gd name="T56" fmla="*/ 155 w 721"/>
                  <a:gd name="T57" fmla="*/ 99 h 118"/>
                  <a:gd name="T58" fmla="*/ 155 w 721"/>
                  <a:gd name="T59" fmla="*/ 100 h 118"/>
                  <a:gd name="T60" fmla="*/ 683 w 721"/>
                  <a:gd name="T61" fmla="*/ 100 h 118"/>
                  <a:gd name="T62" fmla="*/ 702 w 721"/>
                  <a:gd name="T63" fmla="*/ 60 h 118"/>
                  <a:gd name="T64" fmla="*/ 716 w 721"/>
                  <a:gd name="T65" fmla="*/ 60 h 118"/>
                  <a:gd name="T66" fmla="*/ 721 w 721"/>
                  <a:gd name="T67" fmla="*/ 47 h 118"/>
                  <a:gd name="T68" fmla="*/ 716 w 721"/>
                  <a:gd name="T69" fmla="*/ 3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21" h="118">
                    <a:moveTo>
                      <a:pt x="721" y="45"/>
                    </a:moveTo>
                    <a:cubicBezTo>
                      <a:pt x="721" y="45"/>
                      <a:pt x="721" y="45"/>
                      <a:pt x="721" y="46"/>
                    </a:cubicBezTo>
                    <a:cubicBezTo>
                      <a:pt x="721" y="47"/>
                      <a:pt x="721" y="47"/>
                      <a:pt x="721" y="48"/>
                    </a:cubicBezTo>
                    <a:moveTo>
                      <a:pt x="716" y="34"/>
                    </a:moveTo>
                    <a:cubicBezTo>
                      <a:pt x="702" y="34"/>
                      <a:pt x="702" y="34"/>
                      <a:pt x="702" y="34"/>
                    </a:cubicBezTo>
                    <a:cubicBezTo>
                      <a:pt x="702" y="34"/>
                      <a:pt x="702" y="35"/>
                      <a:pt x="702" y="36"/>
                    </a:cubicBezTo>
                    <a:cubicBezTo>
                      <a:pt x="698" y="26"/>
                      <a:pt x="690" y="15"/>
                      <a:pt x="683" y="15"/>
                    </a:cubicBezTo>
                    <a:cubicBezTo>
                      <a:pt x="154" y="15"/>
                      <a:pt x="154" y="15"/>
                      <a:pt x="154" y="15"/>
                    </a:cubicBezTo>
                    <a:cubicBezTo>
                      <a:pt x="154" y="15"/>
                      <a:pt x="154" y="16"/>
                      <a:pt x="154" y="16"/>
                    </a:cubicBezTo>
                    <a:cubicBezTo>
                      <a:pt x="151" y="6"/>
                      <a:pt x="145" y="0"/>
                      <a:pt x="139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7" y="0"/>
                      <a:pt x="121" y="9"/>
                      <a:pt x="117" y="24"/>
                    </a:cubicBezTo>
                    <a:cubicBezTo>
                      <a:pt x="115" y="24"/>
                      <a:pt x="115" y="24"/>
                      <a:pt x="115" y="24"/>
                    </a:cubicBezTo>
                    <a:cubicBezTo>
                      <a:pt x="115" y="24"/>
                      <a:pt x="93" y="40"/>
                      <a:pt x="85" y="40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5" y="31"/>
                      <a:pt x="21" y="25"/>
                      <a:pt x="17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6" y="25"/>
                      <a:pt x="0" y="40"/>
                      <a:pt x="0" y="58"/>
                    </a:cubicBezTo>
                    <a:cubicBezTo>
                      <a:pt x="0" y="75"/>
                      <a:pt x="6" y="90"/>
                      <a:pt x="12" y="90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21" y="90"/>
                      <a:pt x="25" y="85"/>
                      <a:pt x="27" y="77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85" y="77"/>
                      <a:pt x="85" y="77"/>
                      <a:pt x="85" y="77"/>
                    </a:cubicBezTo>
                    <a:cubicBezTo>
                      <a:pt x="85" y="77"/>
                      <a:pt x="85" y="77"/>
                      <a:pt x="85" y="77"/>
                    </a:cubicBezTo>
                    <a:cubicBezTo>
                      <a:pt x="93" y="77"/>
                      <a:pt x="115" y="93"/>
                      <a:pt x="115" y="93"/>
                    </a:cubicBezTo>
                    <a:cubicBezTo>
                      <a:pt x="117" y="93"/>
                      <a:pt x="117" y="93"/>
                      <a:pt x="117" y="93"/>
                    </a:cubicBezTo>
                    <a:cubicBezTo>
                      <a:pt x="121" y="108"/>
                      <a:pt x="127" y="118"/>
                      <a:pt x="134" y="118"/>
                    </a:cubicBezTo>
                    <a:cubicBezTo>
                      <a:pt x="139" y="118"/>
                      <a:pt x="139" y="118"/>
                      <a:pt x="139" y="118"/>
                    </a:cubicBezTo>
                    <a:cubicBezTo>
                      <a:pt x="146" y="118"/>
                      <a:pt x="151" y="110"/>
                      <a:pt x="155" y="99"/>
                    </a:cubicBezTo>
                    <a:cubicBezTo>
                      <a:pt x="155" y="99"/>
                      <a:pt x="155" y="99"/>
                      <a:pt x="155" y="100"/>
                    </a:cubicBezTo>
                    <a:cubicBezTo>
                      <a:pt x="683" y="100"/>
                      <a:pt x="683" y="100"/>
                      <a:pt x="683" y="100"/>
                    </a:cubicBezTo>
                    <a:cubicBezTo>
                      <a:pt x="690" y="100"/>
                      <a:pt x="698" y="76"/>
                      <a:pt x="702" y="60"/>
                    </a:cubicBezTo>
                    <a:cubicBezTo>
                      <a:pt x="716" y="60"/>
                      <a:pt x="716" y="60"/>
                      <a:pt x="716" y="60"/>
                    </a:cubicBezTo>
                    <a:cubicBezTo>
                      <a:pt x="719" y="60"/>
                      <a:pt x="721" y="54"/>
                      <a:pt x="721" y="47"/>
                    </a:cubicBezTo>
                    <a:cubicBezTo>
                      <a:pt x="721" y="39"/>
                      <a:pt x="719" y="34"/>
                      <a:pt x="716" y="34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54">
                <a:extLst>
                  <a:ext uri="{FF2B5EF4-FFF2-40B4-BE49-F238E27FC236}">
                    <a16:creationId xmlns:a16="http://schemas.microsoft.com/office/drawing/2014/main" id="{3ECFDA43-03F6-2142-88D4-909E6A529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4" y="2022"/>
                <a:ext cx="121" cy="354"/>
              </a:xfrm>
              <a:custGeom>
                <a:avLst/>
                <a:gdLst>
                  <a:gd name="T0" fmla="*/ 21 w 43"/>
                  <a:gd name="T1" fmla="*/ 0 h 118"/>
                  <a:gd name="T2" fmla="*/ 0 w 43"/>
                  <a:gd name="T3" fmla="*/ 38 h 118"/>
                  <a:gd name="T4" fmla="*/ 15 w 43"/>
                  <a:gd name="T5" fmla="*/ 38 h 118"/>
                  <a:gd name="T6" fmla="*/ 23 w 43"/>
                  <a:gd name="T7" fmla="*/ 60 h 118"/>
                  <a:gd name="T8" fmla="*/ 15 w 43"/>
                  <a:gd name="T9" fmla="*/ 81 h 118"/>
                  <a:gd name="T10" fmla="*/ 0 w 43"/>
                  <a:gd name="T11" fmla="*/ 81 h 118"/>
                  <a:gd name="T12" fmla="*/ 20 w 43"/>
                  <a:gd name="T13" fmla="*/ 118 h 118"/>
                  <a:gd name="T14" fmla="*/ 43 w 43"/>
                  <a:gd name="T15" fmla="*/ 59 h 118"/>
                  <a:gd name="T16" fmla="*/ 21 w 43"/>
                  <a:gd name="T1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118">
                    <a:moveTo>
                      <a:pt x="21" y="0"/>
                    </a:moveTo>
                    <a:cubicBezTo>
                      <a:pt x="11" y="0"/>
                      <a:pt x="3" y="16"/>
                      <a:pt x="0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9" y="38"/>
                      <a:pt x="23" y="48"/>
                      <a:pt x="23" y="60"/>
                    </a:cubicBezTo>
                    <a:cubicBezTo>
                      <a:pt x="23" y="72"/>
                      <a:pt x="19" y="81"/>
                      <a:pt x="15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4" y="103"/>
                      <a:pt x="11" y="117"/>
                      <a:pt x="20" y="118"/>
                    </a:cubicBezTo>
                    <a:cubicBezTo>
                      <a:pt x="33" y="118"/>
                      <a:pt x="43" y="91"/>
                      <a:pt x="43" y="59"/>
                    </a:cubicBezTo>
                    <a:cubicBezTo>
                      <a:pt x="43" y="26"/>
                      <a:pt x="33" y="0"/>
                      <a:pt x="21" y="0"/>
                    </a:cubicBezTo>
                    <a:close/>
                  </a:path>
                </a:pathLst>
              </a:custGeom>
              <a:solidFill>
                <a:srgbClr val="DEE9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55">
                <a:extLst>
                  <a:ext uri="{FF2B5EF4-FFF2-40B4-BE49-F238E27FC236}">
                    <a16:creationId xmlns:a16="http://schemas.microsoft.com/office/drawing/2014/main" id="{A1621FE9-FF5D-A241-A0D0-432E62E819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3" y="2022"/>
                <a:ext cx="76" cy="354"/>
              </a:xfrm>
              <a:custGeom>
                <a:avLst/>
                <a:gdLst>
                  <a:gd name="T0" fmla="*/ 4 w 27"/>
                  <a:gd name="T1" fmla="*/ 118 h 118"/>
                  <a:gd name="T2" fmla="*/ 26 w 27"/>
                  <a:gd name="T3" fmla="*/ 59 h 118"/>
                  <a:gd name="T4" fmla="*/ 5 w 27"/>
                  <a:gd name="T5" fmla="*/ 0 h 118"/>
                  <a:gd name="T6" fmla="*/ 0 w 27"/>
                  <a:gd name="T7" fmla="*/ 0 h 118"/>
                  <a:gd name="T8" fmla="*/ 22 w 27"/>
                  <a:gd name="T9" fmla="*/ 59 h 118"/>
                  <a:gd name="T10" fmla="*/ 0 w 27"/>
                  <a:gd name="T11" fmla="*/ 118 h 118"/>
                  <a:gd name="T12" fmla="*/ 4 w 27"/>
                  <a:gd name="T13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18">
                    <a:moveTo>
                      <a:pt x="4" y="118"/>
                    </a:moveTo>
                    <a:cubicBezTo>
                      <a:pt x="17" y="118"/>
                      <a:pt x="26" y="92"/>
                      <a:pt x="26" y="59"/>
                    </a:cubicBezTo>
                    <a:cubicBezTo>
                      <a:pt x="27" y="26"/>
                      <a:pt x="17" y="0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" y="0"/>
                      <a:pt x="22" y="26"/>
                      <a:pt x="22" y="59"/>
                    </a:cubicBezTo>
                    <a:cubicBezTo>
                      <a:pt x="22" y="92"/>
                      <a:pt x="12" y="118"/>
                      <a:pt x="0" y="118"/>
                    </a:cubicBezTo>
                    <a:lnTo>
                      <a:pt x="4" y="118"/>
                    </a:lnTo>
                    <a:close/>
                  </a:path>
                </a:pathLst>
              </a:custGeom>
              <a:solidFill>
                <a:srgbClr val="A6C7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56">
                <a:extLst>
                  <a:ext uri="{FF2B5EF4-FFF2-40B4-BE49-F238E27FC236}">
                    <a16:creationId xmlns:a16="http://schemas.microsoft.com/office/drawing/2014/main" id="{2F4E882A-4197-C544-822F-40593BD0AA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6" y="2067"/>
                <a:ext cx="1536" cy="255"/>
              </a:xfrm>
              <a:custGeom>
                <a:avLst/>
                <a:gdLst>
                  <a:gd name="T0" fmla="*/ 529 w 545"/>
                  <a:gd name="T1" fmla="*/ 0 h 85"/>
                  <a:gd name="T2" fmla="*/ 0 w 545"/>
                  <a:gd name="T3" fmla="*/ 0 h 85"/>
                  <a:gd name="T4" fmla="*/ 7 w 545"/>
                  <a:gd name="T5" fmla="*/ 44 h 85"/>
                  <a:gd name="T6" fmla="*/ 1 w 545"/>
                  <a:gd name="T7" fmla="*/ 85 h 85"/>
                  <a:gd name="T8" fmla="*/ 529 w 545"/>
                  <a:gd name="T9" fmla="*/ 85 h 85"/>
                  <a:gd name="T10" fmla="*/ 545 w 545"/>
                  <a:gd name="T11" fmla="*/ 42 h 85"/>
                  <a:gd name="T12" fmla="*/ 529 w 545"/>
                  <a:gd name="T13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5" h="85">
                    <a:moveTo>
                      <a:pt x="5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11"/>
                      <a:pt x="7" y="26"/>
                      <a:pt x="7" y="44"/>
                    </a:cubicBezTo>
                    <a:cubicBezTo>
                      <a:pt x="7" y="60"/>
                      <a:pt x="5" y="74"/>
                      <a:pt x="1" y="85"/>
                    </a:cubicBezTo>
                    <a:cubicBezTo>
                      <a:pt x="529" y="85"/>
                      <a:pt x="529" y="85"/>
                      <a:pt x="529" y="85"/>
                    </a:cubicBezTo>
                    <a:cubicBezTo>
                      <a:pt x="538" y="85"/>
                      <a:pt x="545" y="66"/>
                      <a:pt x="545" y="42"/>
                    </a:cubicBezTo>
                    <a:cubicBezTo>
                      <a:pt x="545" y="19"/>
                      <a:pt x="535" y="0"/>
                      <a:pt x="529" y="0"/>
                    </a:cubicBez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57">
                <a:extLst>
                  <a:ext uri="{FF2B5EF4-FFF2-40B4-BE49-F238E27FC236}">
                    <a16:creationId xmlns:a16="http://schemas.microsoft.com/office/drawing/2014/main" id="{DF984B21-BB4E-B349-92B7-7980ED11FD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6" y="2067"/>
                <a:ext cx="992" cy="255"/>
              </a:xfrm>
              <a:custGeom>
                <a:avLst/>
                <a:gdLst>
                  <a:gd name="T0" fmla="*/ 7 w 352"/>
                  <a:gd name="T1" fmla="*/ 44 h 85"/>
                  <a:gd name="T2" fmla="*/ 1 w 352"/>
                  <a:gd name="T3" fmla="*/ 85 h 85"/>
                  <a:gd name="T4" fmla="*/ 342 w 352"/>
                  <a:gd name="T5" fmla="*/ 85 h 85"/>
                  <a:gd name="T6" fmla="*/ 351 w 352"/>
                  <a:gd name="T7" fmla="*/ 53 h 85"/>
                  <a:gd name="T8" fmla="*/ 352 w 352"/>
                  <a:gd name="T9" fmla="*/ 21 h 85"/>
                  <a:gd name="T10" fmla="*/ 339 w 352"/>
                  <a:gd name="T11" fmla="*/ 0 h 85"/>
                  <a:gd name="T12" fmla="*/ 0 w 352"/>
                  <a:gd name="T13" fmla="*/ 0 h 85"/>
                  <a:gd name="T14" fmla="*/ 7 w 352"/>
                  <a:gd name="T15" fmla="*/ 4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2" h="85">
                    <a:moveTo>
                      <a:pt x="7" y="44"/>
                    </a:moveTo>
                    <a:cubicBezTo>
                      <a:pt x="7" y="60"/>
                      <a:pt x="5" y="74"/>
                      <a:pt x="1" y="85"/>
                    </a:cubicBezTo>
                    <a:cubicBezTo>
                      <a:pt x="342" y="85"/>
                      <a:pt x="342" y="85"/>
                      <a:pt x="342" y="85"/>
                    </a:cubicBezTo>
                    <a:cubicBezTo>
                      <a:pt x="351" y="53"/>
                      <a:pt x="351" y="53"/>
                      <a:pt x="351" y="53"/>
                    </a:cubicBezTo>
                    <a:cubicBezTo>
                      <a:pt x="352" y="21"/>
                      <a:pt x="352" y="21"/>
                      <a:pt x="352" y="21"/>
                    </a:cubicBezTo>
                    <a:cubicBezTo>
                      <a:pt x="339" y="0"/>
                      <a:pt x="339" y="0"/>
                      <a:pt x="33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11"/>
                      <a:pt x="7" y="26"/>
                      <a:pt x="7" y="44"/>
                    </a:cubicBezTo>
                    <a:close/>
                  </a:path>
                </a:pathLst>
              </a:custGeom>
              <a:solidFill>
                <a:srgbClr val="D1E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58">
                <a:extLst>
                  <a:ext uri="{FF2B5EF4-FFF2-40B4-BE49-F238E27FC236}">
                    <a16:creationId xmlns:a16="http://schemas.microsoft.com/office/drawing/2014/main" id="{08D67BF7-2532-EC4A-89DD-4854FC971D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3" y="2067"/>
                <a:ext cx="65" cy="252"/>
              </a:xfrm>
              <a:custGeom>
                <a:avLst/>
                <a:gdLst>
                  <a:gd name="T0" fmla="*/ 0 w 23"/>
                  <a:gd name="T1" fmla="*/ 0 h 84"/>
                  <a:gd name="T2" fmla="*/ 23 w 23"/>
                  <a:gd name="T3" fmla="*/ 44 h 84"/>
                  <a:gd name="T4" fmla="*/ 2 w 23"/>
                  <a:gd name="T5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84">
                    <a:moveTo>
                      <a:pt x="0" y="0"/>
                    </a:moveTo>
                    <a:cubicBezTo>
                      <a:pt x="8" y="12"/>
                      <a:pt x="23" y="33"/>
                      <a:pt x="23" y="44"/>
                    </a:cubicBezTo>
                    <a:cubicBezTo>
                      <a:pt x="23" y="55"/>
                      <a:pt x="2" y="84"/>
                      <a:pt x="2" y="84"/>
                    </a:cubicBezTo>
                  </a:path>
                </a:pathLst>
              </a:custGeom>
              <a:solidFill>
                <a:srgbClr val="8283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59">
                <a:extLst>
                  <a:ext uri="{FF2B5EF4-FFF2-40B4-BE49-F238E27FC236}">
                    <a16:creationId xmlns:a16="http://schemas.microsoft.com/office/drawing/2014/main" id="{633AB111-A9AF-B840-93F6-42DD91865E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8" y="2142"/>
                <a:ext cx="184" cy="111"/>
              </a:xfrm>
              <a:custGeom>
                <a:avLst/>
                <a:gdLst>
                  <a:gd name="T0" fmla="*/ 58 w 65"/>
                  <a:gd name="T1" fmla="*/ 0 h 37"/>
                  <a:gd name="T2" fmla="*/ 0 w 65"/>
                  <a:gd name="T3" fmla="*/ 0 h 37"/>
                  <a:gd name="T4" fmla="*/ 2 w 65"/>
                  <a:gd name="T5" fmla="*/ 18 h 37"/>
                  <a:gd name="T6" fmla="*/ 0 w 65"/>
                  <a:gd name="T7" fmla="*/ 37 h 37"/>
                  <a:gd name="T8" fmla="*/ 58 w 65"/>
                  <a:gd name="T9" fmla="*/ 37 h 37"/>
                  <a:gd name="T10" fmla="*/ 65 w 65"/>
                  <a:gd name="T11" fmla="*/ 19 h 37"/>
                  <a:gd name="T12" fmla="*/ 58 w 65"/>
                  <a:gd name="T1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37">
                    <a:moveTo>
                      <a:pt x="5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2" y="11"/>
                      <a:pt x="2" y="18"/>
                    </a:cubicBezTo>
                    <a:cubicBezTo>
                      <a:pt x="2" y="25"/>
                      <a:pt x="1" y="31"/>
                      <a:pt x="0" y="37"/>
                    </a:cubicBezTo>
                    <a:cubicBezTo>
                      <a:pt x="58" y="37"/>
                      <a:pt x="58" y="37"/>
                      <a:pt x="58" y="37"/>
                    </a:cubicBezTo>
                    <a:cubicBezTo>
                      <a:pt x="62" y="37"/>
                      <a:pt x="65" y="29"/>
                      <a:pt x="65" y="19"/>
                    </a:cubicBezTo>
                    <a:cubicBezTo>
                      <a:pt x="65" y="8"/>
                      <a:pt x="62" y="0"/>
                      <a:pt x="58" y="0"/>
                    </a:cubicBezTo>
                    <a:close/>
                  </a:path>
                </a:pathLst>
              </a:custGeom>
              <a:solidFill>
                <a:srgbClr val="DFE0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60">
                <a:extLst>
                  <a:ext uri="{FF2B5EF4-FFF2-40B4-BE49-F238E27FC236}">
                    <a16:creationId xmlns:a16="http://schemas.microsoft.com/office/drawing/2014/main" id="{B7D5B137-3538-F04C-B65C-9C4035ED6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2" y="2097"/>
                <a:ext cx="71" cy="195"/>
              </a:xfrm>
              <a:custGeom>
                <a:avLst/>
                <a:gdLst>
                  <a:gd name="T0" fmla="*/ 0 w 25"/>
                  <a:gd name="T1" fmla="*/ 33 h 65"/>
                  <a:gd name="T2" fmla="*/ 12 w 25"/>
                  <a:gd name="T3" fmla="*/ 0 h 65"/>
                  <a:gd name="T4" fmla="*/ 24 w 25"/>
                  <a:gd name="T5" fmla="*/ 33 h 65"/>
                  <a:gd name="T6" fmla="*/ 12 w 25"/>
                  <a:gd name="T7" fmla="*/ 65 h 65"/>
                  <a:gd name="T8" fmla="*/ 0 w 25"/>
                  <a:gd name="T9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65">
                    <a:moveTo>
                      <a:pt x="0" y="33"/>
                    </a:moveTo>
                    <a:cubicBezTo>
                      <a:pt x="0" y="15"/>
                      <a:pt x="6" y="0"/>
                      <a:pt x="12" y="0"/>
                    </a:cubicBezTo>
                    <a:cubicBezTo>
                      <a:pt x="19" y="0"/>
                      <a:pt x="25" y="15"/>
                      <a:pt x="24" y="33"/>
                    </a:cubicBezTo>
                    <a:cubicBezTo>
                      <a:pt x="24" y="50"/>
                      <a:pt x="19" y="65"/>
                      <a:pt x="12" y="65"/>
                    </a:cubicBezTo>
                    <a:cubicBezTo>
                      <a:pt x="6" y="65"/>
                      <a:pt x="0" y="50"/>
                      <a:pt x="0" y="33"/>
                    </a:cubicBezTo>
                    <a:close/>
                  </a:path>
                </a:pathLst>
              </a:custGeom>
              <a:solidFill>
                <a:srgbClr val="DEE9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61">
                <a:extLst>
                  <a:ext uri="{FF2B5EF4-FFF2-40B4-BE49-F238E27FC236}">
                    <a16:creationId xmlns:a16="http://schemas.microsoft.com/office/drawing/2014/main" id="{DDF608BA-C5DC-024D-A4B2-1FC60C33A6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5" y="2103"/>
                <a:ext cx="59" cy="99"/>
              </a:xfrm>
              <a:custGeom>
                <a:avLst/>
                <a:gdLst>
                  <a:gd name="T0" fmla="*/ 9 w 21"/>
                  <a:gd name="T1" fmla="*/ 2 h 33"/>
                  <a:gd name="T2" fmla="*/ 3 w 21"/>
                  <a:gd name="T3" fmla="*/ 15 h 33"/>
                  <a:gd name="T4" fmla="*/ 2 w 21"/>
                  <a:gd name="T5" fmla="*/ 33 h 33"/>
                  <a:gd name="T6" fmla="*/ 7 w 21"/>
                  <a:gd name="T7" fmla="*/ 22 h 33"/>
                  <a:gd name="T8" fmla="*/ 12 w 21"/>
                  <a:gd name="T9" fmla="*/ 20 h 33"/>
                  <a:gd name="T10" fmla="*/ 16 w 21"/>
                  <a:gd name="T11" fmla="*/ 24 h 33"/>
                  <a:gd name="T12" fmla="*/ 13 w 21"/>
                  <a:gd name="T13" fmla="*/ 4 h 33"/>
                  <a:gd name="T14" fmla="*/ 9 w 21"/>
                  <a:gd name="T15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33">
                    <a:moveTo>
                      <a:pt x="9" y="2"/>
                    </a:moveTo>
                    <a:cubicBezTo>
                      <a:pt x="5" y="5"/>
                      <a:pt x="3" y="11"/>
                      <a:pt x="3" y="15"/>
                    </a:cubicBezTo>
                    <a:cubicBezTo>
                      <a:pt x="2" y="21"/>
                      <a:pt x="0" y="28"/>
                      <a:pt x="2" y="33"/>
                    </a:cubicBezTo>
                    <a:cubicBezTo>
                      <a:pt x="4" y="29"/>
                      <a:pt x="3" y="25"/>
                      <a:pt x="7" y="22"/>
                    </a:cubicBezTo>
                    <a:cubicBezTo>
                      <a:pt x="8" y="21"/>
                      <a:pt x="11" y="20"/>
                      <a:pt x="12" y="20"/>
                    </a:cubicBezTo>
                    <a:cubicBezTo>
                      <a:pt x="15" y="21"/>
                      <a:pt x="14" y="23"/>
                      <a:pt x="16" y="24"/>
                    </a:cubicBezTo>
                    <a:cubicBezTo>
                      <a:pt x="21" y="23"/>
                      <a:pt x="16" y="7"/>
                      <a:pt x="13" y="4"/>
                    </a:cubicBezTo>
                    <a:cubicBezTo>
                      <a:pt x="12" y="2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D1E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62">
                <a:extLst>
                  <a:ext uri="{FF2B5EF4-FFF2-40B4-BE49-F238E27FC236}">
                    <a16:creationId xmlns:a16="http://schemas.microsoft.com/office/drawing/2014/main" id="{1EF8524D-FA9C-1441-A8AB-CC5EC9A9E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100"/>
                <a:ext cx="31" cy="63"/>
              </a:xfrm>
              <a:custGeom>
                <a:avLst/>
                <a:gdLst>
                  <a:gd name="T0" fmla="*/ 1 w 11"/>
                  <a:gd name="T1" fmla="*/ 21 h 21"/>
                  <a:gd name="T2" fmla="*/ 4 w 11"/>
                  <a:gd name="T3" fmla="*/ 6 h 21"/>
                  <a:gd name="T4" fmla="*/ 11 w 11"/>
                  <a:gd name="T5" fmla="*/ 13 h 21"/>
                  <a:gd name="T6" fmla="*/ 4 w 11"/>
                  <a:gd name="T7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21">
                    <a:moveTo>
                      <a:pt x="1" y="21"/>
                    </a:moveTo>
                    <a:cubicBezTo>
                      <a:pt x="0" y="17"/>
                      <a:pt x="1" y="10"/>
                      <a:pt x="4" y="6"/>
                    </a:cubicBezTo>
                    <a:cubicBezTo>
                      <a:pt x="8" y="0"/>
                      <a:pt x="10" y="10"/>
                      <a:pt x="11" y="13"/>
                    </a:cubicBezTo>
                    <a:cubicBezTo>
                      <a:pt x="10" y="11"/>
                      <a:pt x="5" y="5"/>
                      <a:pt x="4" y="11"/>
                    </a:cubicBezTo>
                  </a:path>
                </a:pathLst>
              </a:custGeom>
              <a:solidFill>
                <a:srgbClr val="A4C6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63">
                <a:extLst>
                  <a:ext uri="{FF2B5EF4-FFF2-40B4-BE49-F238E27FC236}">
                    <a16:creationId xmlns:a16="http://schemas.microsoft.com/office/drawing/2014/main" id="{741CC5BD-A178-6240-85F3-1357DCADED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2" y="2067"/>
                <a:ext cx="107" cy="255"/>
              </a:xfrm>
              <a:custGeom>
                <a:avLst/>
                <a:gdLst>
                  <a:gd name="T0" fmla="*/ 38 w 38"/>
                  <a:gd name="T1" fmla="*/ 30 h 85"/>
                  <a:gd name="T2" fmla="*/ 16 w 38"/>
                  <a:gd name="T3" fmla="*/ 0 h 85"/>
                  <a:gd name="T4" fmla="*/ 0 w 38"/>
                  <a:gd name="T5" fmla="*/ 42 h 85"/>
                  <a:gd name="T6" fmla="*/ 16 w 38"/>
                  <a:gd name="T7" fmla="*/ 85 h 85"/>
                  <a:gd name="T8" fmla="*/ 17 w 38"/>
                  <a:gd name="T9" fmla="*/ 85 h 85"/>
                  <a:gd name="T10" fmla="*/ 38 w 38"/>
                  <a:gd name="T11" fmla="*/ 3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85">
                    <a:moveTo>
                      <a:pt x="38" y="30"/>
                    </a:moveTo>
                    <a:cubicBezTo>
                      <a:pt x="38" y="20"/>
                      <a:pt x="25" y="0"/>
                      <a:pt x="16" y="0"/>
                    </a:cubicBezTo>
                    <a:cubicBezTo>
                      <a:pt x="8" y="0"/>
                      <a:pt x="0" y="19"/>
                      <a:pt x="0" y="42"/>
                    </a:cubicBezTo>
                    <a:cubicBezTo>
                      <a:pt x="0" y="66"/>
                      <a:pt x="7" y="85"/>
                      <a:pt x="16" y="85"/>
                    </a:cubicBezTo>
                    <a:cubicBezTo>
                      <a:pt x="17" y="85"/>
                      <a:pt x="17" y="85"/>
                      <a:pt x="17" y="85"/>
                    </a:cubicBezTo>
                    <a:cubicBezTo>
                      <a:pt x="26" y="83"/>
                      <a:pt x="38" y="40"/>
                      <a:pt x="38" y="30"/>
                    </a:cubicBezTo>
                    <a:close/>
                  </a:path>
                </a:pathLst>
              </a:custGeom>
              <a:solidFill>
                <a:srgbClr val="D1E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64">
                <a:extLst>
                  <a:ext uri="{FF2B5EF4-FFF2-40B4-BE49-F238E27FC236}">
                    <a16:creationId xmlns:a16="http://schemas.microsoft.com/office/drawing/2014/main" id="{EFA0684B-FF4F-F948-8E5D-C92653312E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5" y="2070"/>
                <a:ext cx="104" cy="252"/>
              </a:xfrm>
              <a:custGeom>
                <a:avLst/>
                <a:gdLst>
                  <a:gd name="T0" fmla="*/ 0 w 37"/>
                  <a:gd name="T1" fmla="*/ 84 h 84"/>
                  <a:gd name="T2" fmla="*/ 16 w 37"/>
                  <a:gd name="T3" fmla="*/ 42 h 84"/>
                  <a:gd name="T4" fmla="*/ 0 w 37"/>
                  <a:gd name="T5" fmla="*/ 0 h 84"/>
                  <a:gd name="T6" fmla="*/ 21 w 37"/>
                  <a:gd name="T7" fmla="*/ 0 h 84"/>
                  <a:gd name="T8" fmla="*/ 37 w 37"/>
                  <a:gd name="T9" fmla="*/ 42 h 84"/>
                  <a:gd name="T10" fmla="*/ 21 w 37"/>
                  <a:gd name="T1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84">
                    <a:moveTo>
                      <a:pt x="0" y="84"/>
                    </a:moveTo>
                    <a:cubicBezTo>
                      <a:pt x="9" y="84"/>
                      <a:pt x="16" y="65"/>
                      <a:pt x="16" y="42"/>
                    </a:cubicBezTo>
                    <a:cubicBezTo>
                      <a:pt x="16" y="19"/>
                      <a:pt x="9" y="0"/>
                      <a:pt x="0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30" y="0"/>
                      <a:pt x="37" y="19"/>
                      <a:pt x="37" y="42"/>
                    </a:cubicBezTo>
                    <a:cubicBezTo>
                      <a:pt x="37" y="66"/>
                      <a:pt x="30" y="84"/>
                      <a:pt x="21" y="84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65">
                <a:extLst>
                  <a:ext uri="{FF2B5EF4-FFF2-40B4-BE49-F238E27FC236}">
                    <a16:creationId xmlns:a16="http://schemas.microsoft.com/office/drawing/2014/main" id="{27730C56-10AA-AB4F-8734-9527A94933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8" y="2184"/>
                <a:ext cx="155" cy="66"/>
              </a:xfrm>
              <a:custGeom>
                <a:avLst/>
                <a:gdLst>
                  <a:gd name="T0" fmla="*/ 1 w 55"/>
                  <a:gd name="T1" fmla="*/ 0 h 22"/>
                  <a:gd name="T2" fmla="*/ 0 w 55"/>
                  <a:gd name="T3" fmla="*/ 21 h 22"/>
                  <a:gd name="T4" fmla="*/ 55 w 55"/>
                  <a:gd name="T5" fmla="*/ 22 h 22"/>
                  <a:gd name="T6" fmla="*/ 6 w 55"/>
                  <a:gd name="T7" fmla="*/ 13 h 22"/>
                  <a:gd name="T8" fmla="*/ 1 w 55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2">
                    <a:moveTo>
                      <a:pt x="1" y="0"/>
                    </a:moveTo>
                    <a:cubicBezTo>
                      <a:pt x="2" y="3"/>
                      <a:pt x="3" y="16"/>
                      <a:pt x="0" y="21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43" y="21"/>
                      <a:pt x="9" y="20"/>
                      <a:pt x="6" y="13"/>
                    </a:cubicBezTo>
                    <a:cubicBezTo>
                      <a:pt x="3" y="8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ACD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66">
                <a:extLst>
                  <a:ext uri="{FF2B5EF4-FFF2-40B4-BE49-F238E27FC236}">
                    <a16:creationId xmlns:a16="http://schemas.microsoft.com/office/drawing/2014/main" id="{341ED970-F63A-714A-B832-8BCF5EEC45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6" y="2097"/>
                <a:ext cx="48" cy="195"/>
              </a:xfrm>
              <a:custGeom>
                <a:avLst/>
                <a:gdLst>
                  <a:gd name="T0" fmla="*/ 5 w 17"/>
                  <a:gd name="T1" fmla="*/ 65 h 65"/>
                  <a:gd name="T2" fmla="*/ 17 w 17"/>
                  <a:gd name="T3" fmla="*/ 33 h 65"/>
                  <a:gd name="T4" fmla="*/ 5 w 17"/>
                  <a:gd name="T5" fmla="*/ 0 h 65"/>
                  <a:gd name="T6" fmla="*/ 0 w 17"/>
                  <a:gd name="T7" fmla="*/ 0 h 65"/>
                  <a:gd name="T8" fmla="*/ 12 w 17"/>
                  <a:gd name="T9" fmla="*/ 33 h 65"/>
                  <a:gd name="T10" fmla="*/ 0 w 17"/>
                  <a:gd name="T11" fmla="*/ 65 h 65"/>
                  <a:gd name="T12" fmla="*/ 5 w 17"/>
                  <a:gd name="T1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65">
                    <a:moveTo>
                      <a:pt x="5" y="65"/>
                    </a:moveTo>
                    <a:cubicBezTo>
                      <a:pt x="12" y="65"/>
                      <a:pt x="17" y="50"/>
                      <a:pt x="17" y="33"/>
                    </a:cubicBezTo>
                    <a:cubicBezTo>
                      <a:pt x="17" y="15"/>
                      <a:pt x="12" y="0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13" y="15"/>
                      <a:pt x="12" y="33"/>
                    </a:cubicBezTo>
                    <a:cubicBezTo>
                      <a:pt x="12" y="50"/>
                      <a:pt x="7" y="65"/>
                      <a:pt x="0" y="65"/>
                    </a:cubicBezTo>
                    <a:lnTo>
                      <a:pt x="5" y="65"/>
                    </a:lnTo>
                    <a:close/>
                  </a:path>
                </a:pathLst>
              </a:custGeom>
              <a:solidFill>
                <a:srgbClr val="A6C7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67">
                <a:extLst>
                  <a:ext uri="{FF2B5EF4-FFF2-40B4-BE49-F238E27FC236}">
                    <a16:creationId xmlns:a16="http://schemas.microsoft.com/office/drawing/2014/main" id="{08B1165A-0BC4-ED47-A582-B4314F72D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7" y="2145"/>
                <a:ext cx="17" cy="33"/>
              </a:xfrm>
              <a:custGeom>
                <a:avLst/>
                <a:gdLst>
                  <a:gd name="T0" fmla="*/ 6 w 6"/>
                  <a:gd name="T1" fmla="*/ 11 h 11"/>
                  <a:gd name="T2" fmla="*/ 4 w 6"/>
                  <a:gd name="T3" fmla="*/ 0 h 11"/>
                  <a:gd name="T4" fmla="*/ 0 w 6"/>
                  <a:gd name="T5" fmla="*/ 0 h 11"/>
                  <a:gd name="T6" fmla="*/ 1 w 6"/>
                  <a:gd name="T7" fmla="*/ 11 h 11"/>
                  <a:gd name="T8" fmla="*/ 6 w 6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1">
                    <a:moveTo>
                      <a:pt x="6" y="11"/>
                    </a:moveTo>
                    <a:cubicBezTo>
                      <a:pt x="6" y="7"/>
                      <a:pt x="5" y="3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7"/>
                      <a:pt x="1" y="11"/>
                    </a:cubicBez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68">
                <a:extLst>
                  <a:ext uri="{FF2B5EF4-FFF2-40B4-BE49-F238E27FC236}">
                    <a16:creationId xmlns:a16="http://schemas.microsoft.com/office/drawing/2014/main" id="{C30EEC66-C23C-304C-A7B1-698CB0DEE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4" y="2133"/>
                <a:ext cx="14" cy="9"/>
              </a:xfrm>
              <a:custGeom>
                <a:avLst/>
                <a:gdLst>
                  <a:gd name="T0" fmla="*/ 4 w 5"/>
                  <a:gd name="T1" fmla="*/ 0 h 3"/>
                  <a:gd name="T2" fmla="*/ 0 w 5"/>
                  <a:gd name="T3" fmla="*/ 1 h 3"/>
                  <a:gd name="T4" fmla="*/ 0 w 5"/>
                  <a:gd name="T5" fmla="*/ 3 h 3"/>
                  <a:gd name="T6" fmla="*/ 5 w 5"/>
                  <a:gd name="T7" fmla="*/ 2 h 3"/>
                  <a:gd name="T8" fmla="*/ 4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4" y="0"/>
                    </a:cubicBezTo>
                    <a:close/>
                  </a:path>
                </a:pathLst>
              </a:custGeom>
              <a:solidFill>
                <a:srgbClr val="007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69">
                <a:extLst>
                  <a:ext uri="{FF2B5EF4-FFF2-40B4-BE49-F238E27FC236}">
                    <a16:creationId xmlns:a16="http://schemas.microsoft.com/office/drawing/2014/main" id="{86CB1306-0C36-A44B-BA07-799770E251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0" y="2187"/>
                <a:ext cx="14" cy="1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3 h 5"/>
                  <a:gd name="T4" fmla="*/ 0 w 5"/>
                  <a:gd name="T5" fmla="*/ 5 h 5"/>
                  <a:gd name="T6" fmla="*/ 5 w 5"/>
                  <a:gd name="T7" fmla="*/ 4 h 5"/>
                  <a:gd name="T8" fmla="*/ 5 w 5"/>
                  <a:gd name="T9" fmla="*/ 3 h 5"/>
                  <a:gd name="T10" fmla="*/ 5 w 5"/>
                  <a:gd name="T11" fmla="*/ 1 h 5"/>
                  <a:gd name="T12" fmla="*/ 5 w 5"/>
                  <a:gd name="T13" fmla="*/ 0 h 5"/>
                  <a:gd name="T14" fmla="*/ 0 w 5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3"/>
                      <a:pt x="5" y="3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94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70">
                <a:extLst>
                  <a:ext uri="{FF2B5EF4-FFF2-40B4-BE49-F238E27FC236}">
                    <a16:creationId xmlns:a16="http://schemas.microsoft.com/office/drawing/2014/main" id="{1F8CC25E-7D2F-4E46-B89D-3B52F4DC08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9" y="2124"/>
                <a:ext cx="17" cy="39"/>
              </a:xfrm>
              <a:custGeom>
                <a:avLst/>
                <a:gdLst>
                  <a:gd name="T0" fmla="*/ 4 w 6"/>
                  <a:gd name="T1" fmla="*/ 0 h 13"/>
                  <a:gd name="T2" fmla="*/ 0 w 6"/>
                  <a:gd name="T3" fmla="*/ 0 h 13"/>
                  <a:gd name="T4" fmla="*/ 1 w 6"/>
                  <a:gd name="T5" fmla="*/ 13 h 13"/>
                  <a:gd name="T6" fmla="*/ 6 w 6"/>
                  <a:gd name="T7" fmla="*/ 13 h 13"/>
                  <a:gd name="T8" fmla="*/ 4 w 6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3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1" y="9"/>
                      <a:pt x="1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8"/>
                      <a:pt x="5" y="4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71">
                <a:extLst>
                  <a:ext uri="{FF2B5EF4-FFF2-40B4-BE49-F238E27FC236}">
                    <a16:creationId xmlns:a16="http://schemas.microsoft.com/office/drawing/2014/main" id="{01D1E01E-905D-7445-88AE-40F07FD169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6" y="2112"/>
                <a:ext cx="12" cy="6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0 h 2"/>
                  <a:gd name="T4" fmla="*/ 0 w 4"/>
                  <a:gd name="T5" fmla="*/ 2 h 2"/>
                  <a:gd name="T6" fmla="*/ 4 w 4"/>
                  <a:gd name="T7" fmla="*/ 2 h 2"/>
                  <a:gd name="T8" fmla="*/ 4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007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72">
                <a:extLst>
                  <a:ext uri="{FF2B5EF4-FFF2-40B4-BE49-F238E27FC236}">
                    <a16:creationId xmlns:a16="http://schemas.microsoft.com/office/drawing/2014/main" id="{EE24F610-065D-894D-B014-2517251AAC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2" y="2172"/>
                <a:ext cx="14" cy="18"/>
              </a:xfrm>
              <a:custGeom>
                <a:avLst/>
                <a:gdLst>
                  <a:gd name="T0" fmla="*/ 5 w 5"/>
                  <a:gd name="T1" fmla="*/ 6 h 6"/>
                  <a:gd name="T2" fmla="*/ 5 w 5"/>
                  <a:gd name="T3" fmla="*/ 4 h 6"/>
                  <a:gd name="T4" fmla="*/ 5 w 5"/>
                  <a:gd name="T5" fmla="*/ 1 h 6"/>
                  <a:gd name="T6" fmla="*/ 5 w 5"/>
                  <a:gd name="T7" fmla="*/ 0 h 6"/>
                  <a:gd name="T8" fmla="*/ 0 w 5"/>
                  <a:gd name="T9" fmla="*/ 0 h 6"/>
                  <a:gd name="T10" fmla="*/ 0 w 5"/>
                  <a:gd name="T11" fmla="*/ 6 h 6"/>
                  <a:gd name="T12" fmla="*/ 5 w 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4"/>
                      <a:pt x="5" y="4"/>
                    </a:cubicBezTo>
                    <a:cubicBezTo>
                      <a:pt x="5" y="3"/>
                      <a:pt x="5" y="2"/>
                      <a:pt x="5" y="1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2994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73">
                <a:extLst>
                  <a:ext uri="{FF2B5EF4-FFF2-40B4-BE49-F238E27FC236}">
                    <a16:creationId xmlns:a16="http://schemas.microsoft.com/office/drawing/2014/main" id="{1AE18B54-8141-6643-8207-445AFB483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2100"/>
                <a:ext cx="73" cy="72"/>
              </a:xfrm>
              <a:custGeom>
                <a:avLst/>
                <a:gdLst>
                  <a:gd name="T0" fmla="*/ 21 w 26"/>
                  <a:gd name="T1" fmla="*/ 0 h 24"/>
                  <a:gd name="T2" fmla="*/ 0 w 26"/>
                  <a:gd name="T3" fmla="*/ 0 h 24"/>
                  <a:gd name="T4" fmla="*/ 0 w 26"/>
                  <a:gd name="T5" fmla="*/ 3 h 24"/>
                  <a:gd name="T6" fmla="*/ 4 w 26"/>
                  <a:gd name="T7" fmla="*/ 24 h 24"/>
                  <a:gd name="T8" fmla="*/ 26 w 26"/>
                  <a:gd name="T9" fmla="*/ 23 h 24"/>
                  <a:gd name="T10" fmla="*/ 21 w 26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4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2" y="9"/>
                      <a:pt x="4" y="16"/>
                      <a:pt x="4" y="2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5" y="14"/>
                      <a:pt x="23" y="6"/>
                      <a:pt x="21" y="0"/>
                    </a:cubicBezTo>
                    <a:close/>
                  </a:path>
                </a:pathLst>
              </a:custGeom>
              <a:solidFill>
                <a:srgbClr val="9EA0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74">
                <a:extLst>
                  <a:ext uri="{FF2B5EF4-FFF2-40B4-BE49-F238E27FC236}">
                    <a16:creationId xmlns:a16="http://schemas.microsoft.com/office/drawing/2014/main" id="{FC0F459F-0014-9943-BE21-5A1588F2F3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5" y="2082"/>
                <a:ext cx="67" cy="18"/>
              </a:xfrm>
              <a:custGeom>
                <a:avLst/>
                <a:gdLst>
                  <a:gd name="T0" fmla="*/ 22 w 24"/>
                  <a:gd name="T1" fmla="*/ 0 h 6"/>
                  <a:gd name="T2" fmla="*/ 0 w 24"/>
                  <a:gd name="T3" fmla="*/ 1 h 6"/>
                  <a:gd name="T4" fmla="*/ 3 w 24"/>
                  <a:gd name="T5" fmla="*/ 6 h 6"/>
                  <a:gd name="T6" fmla="*/ 24 w 24"/>
                  <a:gd name="T7" fmla="*/ 5 h 6"/>
                  <a:gd name="T8" fmla="*/ 22 w 2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">
                    <a:moveTo>
                      <a:pt x="2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2" y="4"/>
                      <a:pt x="3" y="6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3" y="3"/>
                      <a:pt x="22" y="2"/>
                      <a:pt x="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75">
                <a:extLst>
                  <a:ext uri="{FF2B5EF4-FFF2-40B4-BE49-F238E27FC236}">
                    <a16:creationId xmlns:a16="http://schemas.microsoft.com/office/drawing/2014/main" id="{062223AD-4255-7B44-ACBA-0F96B9DCD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" y="2184"/>
                <a:ext cx="62" cy="33"/>
              </a:xfrm>
              <a:custGeom>
                <a:avLst/>
                <a:gdLst>
                  <a:gd name="T0" fmla="*/ 22 w 22"/>
                  <a:gd name="T1" fmla="*/ 11 h 11"/>
                  <a:gd name="T2" fmla="*/ 22 w 22"/>
                  <a:gd name="T3" fmla="*/ 4 h 11"/>
                  <a:gd name="T4" fmla="*/ 22 w 22"/>
                  <a:gd name="T5" fmla="*/ 0 h 11"/>
                  <a:gd name="T6" fmla="*/ 1 w 22"/>
                  <a:gd name="T7" fmla="*/ 0 h 11"/>
                  <a:gd name="T8" fmla="*/ 1 w 22"/>
                  <a:gd name="T9" fmla="*/ 4 h 11"/>
                  <a:gd name="T10" fmla="*/ 0 w 22"/>
                  <a:gd name="T11" fmla="*/ 11 h 11"/>
                  <a:gd name="T12" fmla="*/ 22 w 22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11">
                    <a:moveTo>
                      <a:pt x="22" y="11"/>
                    </a:moveTo>
                    <a:cubicBezTo>
                      <a:pt x="22" y="8"/>
                      <a:pt x="22" y="6"/>
                      <a:pt x="22" y="4"/>
                    </a:cubicBezTo>
                    <a:cubicBezTo>
                      <a:pt x="22" y="3"/>
                      <a:pt x="22" y="1"/>
                      <a:pt x="2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3"/>
                      <a:pt x="1" y="4"/>
                    </a:cubicBezTo>
                    <a:cubicBezTo>
                      <a:pt x="1" y="7"/>
                      <a:pt x="1" y="9"/>
                      <a:pt x="0" y="11"/>
                    </a:cubicBez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DDDE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76">
                <a:extLst>
                  <a:ext uri="{FF2B5EF4-FFF2-40B4-BE49-F238E27FC236}">
                    <a16:creationId xmlns:a16="http://schemas.microsoft.com/office/drawing/2014/main" id="{CD2D212B-D184-D445-AC07-19B2CDA19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7" y="2148"/>
                <a:ext cx="169" cy="60"/>
              </a:xfrm>
              <a:custGeom>
                <a:avLst/>
                <a:gdLst>
                  <a:gd name="T0" fmla="*/ 48 w 60"/>
                  <a:gd name="T1" fmla="*/ 2 h 20"/>
                  <a:gd name="T2" fmla="*/ 55 w 60"/>
                  <a:gd name="T3" fmla="*/ 3 h 20"/>
                  <a:gd name="T4" fmla="*/ 58 w 60"/>
                  <a:gd name="T5" fmla="*/ 8 h 20"/>
                  <a:gd name="T6" fmla="*/ 59 w 60"/>
                  <a:gd name="T7" fmla="*/ 20 h 20"/>
                  <a:gd name="T8" fmla="*/ 54 w 60"/>
                  <a:gd name="T9" fmla="*/ 0 h 20"/>
                  <a:gd name="T10" fmla="*/ 0 w 60"/>
                  <a:gd name="T11" fmla="*/ 0 h 20"/>
                  <a:gd name="T12" fmla="*/ 48 w 60"/>
                  <a:gd name="T13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20">
                    <a:moveTo>
                      <a:pt x="48" y="2"/>
                    </a:moveTo>
                    <a:cubicBezTo>
                      <a:pt x="50" y="2"/>
                      <a:pt x="54" y="2"/>
                      <a:pt x="55" y="3"/>
                    </a:cubicBezTo>
                    <a:cubicBezTo>
                      <a:pt x="56" y="4"/>
                      <a:pt x="57" y="6"/>
                      <a:pt x="58" y="8"/>
                    </a:cubicBezTo>
                    <a:cubicBezTo>
                      <a:pt x="59" y="12"/>
                      <a:pt x="59" y="17"/>
                      <a:pt x="59" y="20"/>
                    </a:cubicBezTo>
                    <a:cubicBezTo>
                      <a:pt x="60" y="11"/>
                      <a:pt x="58" y="0"/>
                      <a:pt x="5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36" y="1"/>
                      <a:pt x="48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77">
                <a:extLst>
                  <a:ext uri="{FF2B5EF4-FFF2-40B4-BE49-F238E27FC236}">
                    <a16:creationId xmlns:a16="http://schemas.microsoft.com/office/drawing/2014/main" id="{C5B00009-CB2A-A946-A007-98E35AD8F5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3" y="2103"/>
                <a:ext cx="34" cy="183"/>
              </a:xfrm>
              <a:custGeom>
                <a:avLst/>
                <a:gdLst>
                  <a:gd name="T0" fmla="*/ 1 w 12"/>
                  <a:gd name="T1" fmla="*/ 0 h 61"/>
                  <a:gd name="T2" fmla="*/ 1 w 12"/>
                  <a:gd name="T3" fmla="*/ 0 h 61"/>
                  <a:gd name="T4" fmla="*/ 11 w 12"/>
                  <a:gd name="T5" fmla="*/ 30 h 61"/>
                  <a:gd name="T6" fmla="*/ 0 w 12"/>
                  <a:gd name="T7" fmla="*/ 61 h 61"/>
                  <a:gd name="T8" fmla="*/ 1 w 12"/>
                  <a:gd name="T9" fmla="*/ 61 h 61"/>
                  <a:gd name="T10" fmla="*/ 12 w 12"/>
                  <a:gd name="T11" fmla="*/ 30 h 61"/>
                  <a:gd name="T12" fmla="*/ 1 w 12"/>
                  <a:gd name="T1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6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6" y="2"/>
                      <a:pt x="11" y="15"/>
                      <a:pt x="11" y="30"/>
                    </a:cubicBezTo>
                    <a:cubicBezTo>
                      <a:pt x="11" y="46"/>
                      <a:pt x="6" y="60"/>
                      <a:pt x="0" y="61"/>
                    </a:cubicBezTo>
                    <a:cubicBezTo>
                      <a:pt x="0" y="61"/>
                      <a:pt x="1" y="61"/>
                      <a:pt x="1" y="61"/>
                    </a:cubicBezTo>
                    <a:cubicBezTo>
                      <a:pt x="7" y="61"/>
                      <a:pt x="12" y="46"/>
                      <a:pt x="12" y="30"/>
                    </a:cubicBezTo>
                    <a:cubicBezTo>
                      <a:pt x="12" y="14"/>
                      <a:pt x="7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78">
                <a:extLst>
                  <a:ext uri="{FF2B5EF4-FFF2-40B4-BE49-F238E27FC236}">
                    <a16:creationId xmlns:a16="http://schemas.microsoft.com/office/drawing/2014/main" id="{11D0F014-8835-694C-BE50-CDEF898482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4" y="2028"/>
                <a:ext cx="65" cy="339"/>
              </a:xfrm>
              <a:custGeom>
                <a:avLst/>
                <a:gdLst>
                  <a:gd name="T0" fmla="*/ 2 w 23"/>
                  <a:gd name="T1" fmla="*/ 0 h 113"/>
                  <a:gd name="T2" fmla="*/ 1 w 23"/>
                  <a:gd name="T3" fmla="*/ 0 h 113"/>
                  <a:gd name="T4" fmla="*/ 20 w 23"/>
                  <a:gd name="T5" fmla="*/ 56 h 113"/>
                  <a:gd name="T6" fmla="*/ 0 w 23"/>
                  <a:gd name="T7" fmla="*/ 113 h 113"/>
                  <a:gd name="T8" fmla="*/ 2 w 23"/>
                  <a:gd name="T9" fmla="*/ 113 h 113"/>
                  <a:gd name="T10" fmla="*/ 23 w 23"/>
                  <a:gd name="T11" fmla="*/ 56 h 113"/>
                  <a:gd name="T12" fmla="*/ 2 w 23"/>
                  <a:gd name="T13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13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1" y="4"/>
                      <a:pt x="20" y="28"/>
                      <a:pt x="20" y="56"/>
                    </a:cubicBezTo>
                    <a:cubicBezTo>
                      <a:pt x="20" y="86"/>
                      <a:pt x="11" y="112"/>
                      <a:pt x="0" y="113"/>
                    </a:cubicBezTo>
                    <a:cubicBezTo>
                      <a:pt x="1" y="113"/>
                      <a:pt x="1" y="113"/>
                      <a:pt x="2" y="113"/>
                    </a:cubicBezTo>
                    <a:cubicBezTo>
                      <a:pt x="14" y="113"/>
                      <a:pt x="23" y="87"/>
                      <a:pt x="23" y="56"/>
                    </a:cubicBezTo>
                    <a:cubicBezTo>
                      <a:pt x="23" y="26"/>
                      <a:pt x="13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79">
                <a:extLst>
                  <a:ext uri="{FF2B5EF4-FFF2-40B4-BE49-F238E27FC236}">
                    <a16:creationId xmlns:a16="http://schemas.microsoft.com/office/drawing/2014/main" id="{5AE0D421-E7B3-E648-BCBA-2EA44FED2C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2" y="2067"/>
                <a:ext cx="45" cy="255"/>
              </a:xfrm>
              <a:custGeom>
                <a:avLst/>
                <a:gdLst>
                  <a:gd name="T0" fmla="*/ 16 w 16"/>
                  <a:gd name="T1" fmla="*/ 85 h 85"/>
                  <a:gd name="T2" fmla="*/ 0 w 16"/>
                  <a:gd name="T3" fmla="*/ 42 h 85"/>
                  <a:gd name="T4" fmla="*/ 16 w 16"/>
                  <a:gd name="T5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85">
                    <a:moveTo>
                      <a:pt x="16" y="85"/>
                    </a:moveTo>
                    <a:cubicBezTo>
                      <a:pt x="7" y="85"/>
                      <a:pt x="0" y="66"/>
                      <a:pt x="0" y="42"/>
                    </a:cubicBezTo>
                    <a:cubicBezTo>
                      <a:pt x="0" y="19"/>
                      <a:pt x="8" y="0"/>
                      <a:pt x="16" y="0"/>
                    </a:cubicBezTo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80">
                <a:extLst>
                  <a:ext uri="{FF2B5EF4-FFF2-40B4-BE49-F238E27FC236}">
                    <a16:creationId xmlns:a16="http://schemas.microsoft.com/office/drawing/2014/main" id="{5666B473-05C8-ED4D-B055-D724459E0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0" y="2130"/>
                <a:ext cx="902" cy="186"/>
              </a:xfrm>
              <a:custGeom>
                <a:avLst/>
                <a:gdLst>
                  <a:gd name="T0" fmla="*/ 3 w 320"/>
                  <a:gd name="T1" fmla="*/ 0 h 62"/>
                  <a:gd name="T2" fmla="*/ 1 w 320"/>
                  <a:gd name="T3" fmla="*/ 57 h 62"/>
                  <a:gd name="T4" fmla="*/ 10 w 320"/>
                  <a:gd name="T5" fmla="*/ 60 h 62"/>
                  <a:gd name="T6" fmla="*/ 320 w 320"/>
                  <a:gd name="T7" fmla="*/ 60 h 62"/>
                  <a:gd name="T8" fmla="*/ 86 w 320"/>
                  <a:gd name="T9" fmla="*/ 48 h 62"/>
                  <a:gd name="T10" fmla="*/ 16 w 320"/>
                  <a:gd name="T11" fmla="*/ 31 h 62"/>
                  <a:gd name="T12" fmla="*/ 3 w 320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62">
                    <a:moveTo>
                      <a:pt x="3" y="0"/>
                    </a:moveTo>
                    <a:cubicBezTo>
                      <a:pt x="6" y="13"/>
                      <a:pt x="8" y="35"/>
                      <a:pt x="1" y="57"/>
                    </a:cubicBezTo>
                    <a:cubicBezTo>
                      <a:pt x="0" y="62"/>
                      <a:pt x="4" y="60"/>
                      <a:pt x="10" y="60"/>
                    </a:cubicBezTo>
                    <a:cubicBezTo>
                      <a:pt x="17" y="60"/>
                      <a:pt x="320" y="60"/>
                      <a:pt x="320" y="60"/>
                    </a:cubicBezTo>
                    <a:cubicBezTo>
                      <a:pt x="290" y="60"/>
                      <a:pt x="130" y="49"/>
                      <a:pt x="86" y="48"/>
                    </a:cubicBezTo>
                    <a:cubicBezTo>
                      <a:pt x="39" y="46"/>
                      <a:pt x="24" y="47"/>
                      <a:pt x="16" y="31"/>
                    </a:cubicBezTo>
                    <a:cubicBezTo>
                      <a:pt x="9" y="18"/>
                      <a:pt x="6" y="2"/>
                      <a:pt x="3" y="0"/>
                    </a:cubicBezTo>
                    <a:close/>
                  </a:path>
                </a:pathLst>
              </a:custGeom>
              <a:solidFill>
                <a:srgbClr val="A4C6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81">
                <a:extLst>
                  <a:ext uri="{FF2B5EF4-FFF2-40B4-BE49-F238E27FC236}">
                    <a16:creationId xmlns:a16="http://schemas.microsoft.com/office/drawing/2014/main" id="{2136078A-3F98-9B49-815D-C6A1079FD4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2" y="2079"/>
                <a:ext cx="890" cy="36"/>
              </a:xfrm>
              <a:custGeom>
                <a:avLst/>
                <a:gdLst>
                  <a:gd name="T0" fmla="*/ 0 w 316"/>
                  <a:gd name="T1" fmla="*/ 0 h 12"/>
                  <a:gd name="T2" fmla="*/ 316 w 316"/>
                  <a:gd name="T3" fmla="*/ 0 h 12"/>
                  <a:gd name="T4" fmla="*/ 0 w 3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6" h="12">
                    <a:moveTo>
                      <a:pt x="0" y="0"/>
                    </a:moveTo>
                    <a:cubicBezTo>
                      <a:pt x="316" y="0"/>
                      <a:pt x="316" y="0"/>
                      <a:pt x="316" y="0"/>
                    </a:cubicBezTo>
                    <a:cubicBezTo>
                      <a:pt x="302" y="6"/>
                      <a:pt x="21" y="12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Oval 82">
                <a:extLst>
                  <a:ext uri="{FF2B5EF4-FFF2-40B4-BE49-F238E27FC236}">
                    <a16:creationId xmlns:a16="http://schemas.microsoft.com/office/drawing/2014/main" id="{AA667B65-91E5-BC48-9E85-C4E151EF32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0" y="2133"/>
                <a:ext cx="34" cy="93"/>
              </a:xfrm>
              <a:prstGeom prst="ellipse">
                <a:avLst/>
              </a:prstGeom>
              <a:solidFill>
                <a:srgbClr val="A4C6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83">
                <a:extLst>
                  <a:ext uri="{FF2B5EF4-FFF2-40B4-BE49-F238E27FC236}">
                    <a16:creationId xmlns:a16="http://schemas.microsoft.com/office/drawing/2014/main" id="{9330E97C-4645-6747-B912-2402B76769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0" y="2022"/>
                <a:ext cx="76" cy="354"/>
              </a:xfrm>
              <a:custGeom>
                <a:avLst/>
                <a:gdLst>
                  <a:gd name="T0" fmla="*/ 5 w 27"/>
                  <a:gd name="T1" fmla="*/ 118 h 118"/>
                  <a:gd name="T2" fmla="*/ 27 w 27"/>
                  <a:gd name="T3" fmla="*/ 59 h 118"/>
                  <a:gd name="T4" fmla="*/ 5 w 27"/>
                  <a:gd name="T5" fmla="*/ 0 h 118"/>
                  <a:gd name="T6" fmla="*/ 1 w 27"/>
                  <a:gd name="T7" fmla="*/ 0 h 118"/>
                  <a:gd name="T8" fmla="*/ 23 w 27"/>
                  <a:gd name="T9" fmla="*/ 59 h 118"/>
                  <a:gd name="T10" fmla="*/ 0 w 27"/>
                  <a:gd name="T11" fmla="*/ 118 h 118"/>
                  <a:gd name="T12" fmla="*/ 5 w 27"/>
                  <a:gd name="T13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18">
                    <a:moveTo>
                      <a:pt x="5" y="118"/>
                    </a:moveTo>
                    <a:cubicBezTo>
                      <a:pt x="17" y="118"/>
                      <a:pt x="27" y="91"/>
                      <a:pt x="27" y="59"/>
                    </a:cubicBezTo>
                    <a:cubicBezTo>
                      <a:pt x="27" y="26"/>
                      <a:pt x="17" y="0"/>
                      <a:pt x="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3" y="0"/>
                      <a:pt x="23" y="26"/>
                      <a:pt x="23" y="59"/>
                    </a:cubicBezTo>
                    <a:cubicBezTo>
                      <a:pt x="23" y="91"/>
                      <a:pt x="13" y="118"/>
                      <a:pt x="0" y="118"/>
                    </a:cubicBezTo>
                    <a:lnTo>
                      <a:pt x="5" y="118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84">
                <a:extLst>
                  <a:ext uri="{FF2B5EF4-FFF2-40B4-BE49-F238E27FC236}">
                    <a16:creationId xmlns:a16="http://schemas.microsoft.com/office/drawing/2014/main" id="{51E921B1-DD2B-2D4E-AF75-4A0F7C01BE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4" y="2022"/>
                <a:ext cx="121" cy="354"/>
              </a:xfrm>
              <a:custGeom>
                <a:avLst/>
                <a:gdLst>
                  <a:gd name="T0" fmla="*/ 21 w 43"/>
                  <a:gd name="T1" fmla="*/ 0 h 118"/>
                  <a:gd name="T2" fmla="*/ 0 w 43"/>
                  <a:gd name="T3" fmla="*/ 38 h 118"/>
                  <a:gd name="T4" fmla="*/ 15 w 43"/>
                  <a:gd name="T5" fmla="*/ 38 h 118"/>
                  <a:gd name="T6" fmla="*/ 23 w 43"/>
                  <a:gd name="T7" fmla="*/ 60 h 118"/>
                  <a:gd name="T8" fmla="*/ 15 w 43"/>
                  <a:gd name="T9" fmla="*/ 81 h 118"/>
                  <a:gd name="T10" fmla="*/ 0 w 43"/>
                  <a:gd name="T11" fmla="*/ 81 h 118"/>
                  <a:gd name="T12" fmla="*/ 20 w 43"/>
                  <a:gd name="T13" fmla="*/ 118 h 118"/>
                  <a:gd name="T14" fmla="*/ 43 w 43"/>
                  <a:gd name="T15" fmla="*/ 59 h 118"/>
                  <a:gd name="T16" fmla="*/ 21 w 43"/>
                  <a:gd name="T1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118">
                    <a:moveTo>
                      <a:pt x="21" y="0"/>
                    </a:moveTo>
                    <a:cubicBezTo>
                      <a:pt x="11" y="0"/>
                      <a:pt x="3" y="16"/>
                      <a:pt x="0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9" y="38"/>
                      <a:pt x="23" y="48"/>
                      <a:pt x="23" y="60"/>
                    </a:cubicBezTo>
                    <a:cubicBezTo>
                      <a:pt x="23" y="72"/>
                      <a:pt x="19" y="81"/>
                      <a:pt x="15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4" y="103"/>
                      <a:pt x="11" y="117"/>
                      <a:pt x="20" y="118"/>
                    </a:cubicBezTo>
                    <a:cubicBezTo>
                      <a:pt x="33" y="118"/>
                      <a:pt x="43" y="91"/>
                      <a:pt x="43" y="59"/>
                    </a:cubicBezTo>
                    <a:cubicBezTo>
                      <a:pt x="43" y="26"/>
                      <a:pt x="33" y="0"/>
                      <a:pt x="21" y="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85">
                <a:extLst>
                  <a:ext uri="{FF2B5EF4-FFF2-40B4-BE49-F238E27FC236}">
                    <a16:creationId xmlns:a16="http://schemas.microsoft.com/office/drawing/2014/main" id="{9090D56C-FA87-DE45-AF27-2FDE2A6710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6" y="2067"/>
                <a:ext cx="1553" cy="255"/>
              </a:xfrm>
              <a:custGeom>
                <a:avLst/>
                <a:gdLst>
                  <a:gd name="T0" fmla="*/ 529 w 551"/>
                  <a:gd name="T1" fmla="*/ 0 h 85"/>
                  <a:gd name="T2" fmla="*/ 0 w 551"/>
                  <a:gd name="T3" fmla="*/ 0 h 85"/>
                  <a:gd name="T4" fmla="*/ 7 w 551"/>
                  <a:gd name="T5" fmla="*/ 44 h 85"/>
                  <a:gd name="T6" fmla="*/ 1 w 551"/>
                  <a:gd name="T7" fmla="*/ 85 h 85"/>
                  <a:gd name="T8" fmla="*/ 529 w 551"/>
                  <a:gd name="T9" fmla="*/ 85 h 85"/>
                  <a:gd name="T10" fmla="*/ 551 w 551"/>
                  <a:gd name="T11" fmla="*/ 30 h 85"/>
                  <a:gd name="T12" fmla="*/ 529 w 551"/>
                  <a:gd name="T13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1" h="85">
                    <a:moveTo>
                      <a:pt x="5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11"/>
                      <a:pt x="7" y="26"/>
                      <a:pt x="7" y="44"/>
                    </a:cubicBezTo>
                    <a:cubicBezTo>
                      <a:pt x="7" y="60"/>
                      <a:pt x="5" y="74"/>
                      <a:pt x="1" y="85"/>
                    </a:cubicBezTo>
                    <a:cubicBezTo>
                      <a:pt x="529" y="85"/>
                      <a:pt x="529" y="85"/>
                      <a:pt x="529" y="85"/>
                    </a:cubicBezTo>
                    <a:cubicBezTo>
                      <a:pt x="538" y="85"/>
                      <a:pt x="551" y="40"/>
                      <a:pt x="551" y="30"/>
                    </a:cubicBezTo>
                    <a:cubicBezTo>
                      <a:pt x="551" y="20"/>
                      <a:pt x="538" y="0"/>
                      <a:pt x="529" y="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86">
                <a:extLst>
                  <a:ext uri="{FF2B5EF4-FFF2-40B4-BE49-F238E27FC236}">
                    <a16:creationId xmlns:a16="http://schemas.microsoft.com/office/drawing/2014/main" id="{A1A02352-9112-7048-99C1-AB702AB983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2" y="2097"/>
                <a:ext cx="71" cy="195"/>
              </a:xfrm>
              <a:custGeom>
                <a:avLst/>
                <a:gdLst>
                  <a:gd name="T0" fmla="*/ 0 w 25"/>
                  <a:gd name="T1" fmla="*/ 33 h 65"/>
                  <a:gd name="T2" fmla="*/ 12 w 25"/>
                  <a:gd name="T3" fmla="*/ 0 h 65"/>
                  <a:gd name="T4" fmla="*/ 24 w 25"/>
                  <a:gd name="T5" fmla="*/ 33 h 65"/>
                  <a:gd name="T6" fmla="*/ 12 w 25"/>
                  <a:gd name="T7" fmla="*/ 65 h 65"/>
                  <a:gd name="T8" fmla="*/ 0 w 25"/>
                  <a:gd name="T9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65">
                    <a:moveTo>
                      <a:pt x="0" y="33"/>
                    </a:moveTo>
                    <a:cubicBezTo>
                      <a:pt x="0" y="15"/>
                      <a:pt x="6" y="0"/>
                      <a:pt x="12" y="0"/>
                    </a:cubicBezTo>
                    <a:cubicBezTo>
                      <a:pt x="19" y="0"/>
                      <a:pt x="25" y="15"/>
                      <a:pt x="24" y="33"/>
                    </a:cubicBezTo>
                    <a:cubicBezTo>
                      <a:pt x="24" y="50"/>
                      <a:pt x="19" y="65"/>
                      <a:pt x="12" y="65"/>
                    </a:cubicBezTo>
                    <a:cubicBezTo>
                      <a:pt x="6" y="65"/>
                      <a:pt x="0" y="50"/>
                      <a:pt x="0" y="33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87">
                <a:extLst>
                  <a:ext uri="{FF2B5EF4-FFF2-40B4-BE49-F238E27FC236}">
                    <a16:creationId xmlns:a16="http://schemas.microsoft.com/office/drawing/2014/main" id="{4F2A39ED-2BFA-194E-B552-84335ADDB2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" y="2067"/>
                <a:ext cx="36" cy="129"/>
              </a:xfrm>
              <a:custGeom>
                <a:avLst/>
                <a:gdLst>
                  <a:gd name="T0" fmla="*/ 0 w 13"/>
                  <a:gd name="T1" fmla="*/ 0 h 43"/>
                  <a:gd name="T2" fmla="*/ 12 w 13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3">
                    <a:moveTo>
                      <a:pt x="0" y="0"/>
                    </a:moveTo>
                    <a:cubicBezTo>
                      <a:pt x="9" y="0"/>
                      <a:pt x="13" y="20"/>
                      <a:pt x="12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88">
                <a:extLst>
                  <a:ext uri="{FF2B5EF4-FFF2-40B4-BE49-F238E27FC236}">
                    <a16:creationId xmlns:a16="http://schemas.microsoft.com/office/drawing/2014/main" id="{B4A31B0B-B910-B441-B2C8-57C3B74DAA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0" y="2067"/>
                <a:ext cx="37" cy="129"/>
              </a:xfrm>
              <a:custGeom>
                <a:avLst/>
                <a:gdLst>
                  <a:gd name="T0" fmla="*/ 0 w 13"/>
                  <a:gd name="T1" fmla="*/ 0 h 43"/>
                  <a:gd name="T2" fmla="*/ 13 w 13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3">
                    <a:moveTo>
                      <a:pt x="0" y="0"/>
                    </a:moveTo>
                    <a:cubicBezTo>
                      <a:pt x="9" y="0"/>
                      <a:pt x="13" y="20"/>
                      <a:pt x="13" y="43"/>
                    </a:cubicBezTo>
                  </a:path>
                </a:pathLst>
              </a:custGeom>
              <a:noFill/>
              <a:ln w="174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89">
                <a:extLst>
                  <a:ext uri="{FF2B5EF4-FFF2-40B4-BE49-F238E27FC236}">
                    <a16:creationId xmlns:a16="http://schemas.microsoft.com/office/drawing/2014/main" id="{C0CA1C32-0726-C44A-ABF2-95A99CEE08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3" y="2067"/>
                <a:ext cx="40" cy="129"/>
              </a:xfrm>
              <a:custGeom>
                <a:avLst/>
                <a:gdLst>
                  <a:gd name="T0" fmla="*/ 0 w 14"/>
                  <a:gd name="T1" fmla="*/ 0 h 43"/>
                  <a:gd name="T2" fmla="*/ 14 w 14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43">
                    <a:moveTo>
                      <a:pt x="0" y="0"/>
                    </a:moveTo>
                    <a:cubicBezTo>
                      <a:pt x="9" y="0"/>
                      <a:pt x="14" y="20"/>
                      <a:pt x="14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90">
                <a:extLst>
                  <a:ext uri="{FF2B5EF4-FFF2-40B4-BE49-F238E27FC236}">
                    <a16:creationId xmlns:a16="http://schemas.microsoft.com/office/drawing/2014/main" id="{09187EE3-8EC3-0248-8062-8A7B32647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9" y="2067"/>
                <a:ext cx="40" cy="129"/>
              </a:xfrm>
              <a:custGeom>
                <a:avLst/>
                <a:gdLst>
                  <a:gd name="T0" fmla="*/ 0 w 14"/>
                  <a:gd name="T1" fmla="*/ 0 h 43"/>
                  <a:gd name="T2" fmla="*/ 14 w 14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43">
                    <a:moveTo>
                      <a:pt x="0" y="0"/>
                    </a:moveTo>
                    <a:cubicBezTo>
                      <a:pt x="9" y="0"/>
                      <a:pt x="14" y="20"/>
                      <a:pt x="14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91">
                <a:extLst>
                  <a:ext uri="{FF2B5EF4-FFF2-40B4-BE49-F238E27FC236}">
                    <a16:creationId xmlns:a16="http://schemas.microsoft.com/office/drawing/2014/main" id="{71E6425C-0781-7D45-B3B7-1B3A4B31FC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5" y="2067"/>
                <a:ext cx="37" cy="129"/>
              </a:xfrm>
              <a:custGeom>
                <a:avLst/>
                <a:gdLst>
                  <a:gd name="T0" fmla="*/ 0 w 13"/>
                  <a:gd name="T1" fmla="*/ 0 h 43"/>
                  <a:gd name="T2" fmla="*/ 12 w 13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3">
                    <a:moveTo>
                      <a:pt x="0" y="0"/>
                    </a:moveTo>
                    <a:cubicBezTo>
                      <a:pt x="8" y="0"/>
                      <a:pt x="13" y="20"/>
                      <a:pt x="12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92">
                <a:extLst>
                  <a:ext uri="{FF2B5EF4-FFF2-40B4-BE49-F238E27FC236}">
                    <a16:creationId xmlns:a16="http://schemas.microsoft.com/office/drawing/2014/main" id="{86F201EF-4561-1240-BE55-3FFA98B08A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" y="2067"/>
                <a:ext cx="39" cy="129"/>
              </a:xfrm>
              <a:custGeom>
                <a:avLst/>
                <a:gdLst>
                  <a:gd name="T0" fmla="*/ 0 w 14"/>
                  <a:gd name="T1" fmla="*/ 0 h 43"/>
                  <a:gd name="T2" fmla="*/ 13 w 14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43">
                    <a:moveTo>
                      <a:pt x="0" y="0"/>
                    </a:moveTo>
                    <a:cubicBezTo>
                      <a:pt x="9" y="0"/>
                      <a:pt x="14" y="20"/>
                      <a:pt x="13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93">
                <a:extLst>
                  <a:ext uri="{FF2B5EF4-FFF2-40B4-BE49-F238E27FC236}">
                    <a16:creationId xmlns:a16="http://schemas.microsoft.com/office/drawing/2014/main" id="{1B2DA648-2949-2047-92B6-068A026F2F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4" y="2067"/>
                <a:ext cx="39" cy="129"/>
              </a:xfrm>
              <a:custGeom>
                <a:avLst/>
                <a:gdLst>
                  <a:gd name="T0" fmla="*/ 0 w 14"/>
                  <a:gd name="T1" fmla="*/ 0 h 43"/>
                  <a:gd name="T2" fmla="*/ 13 w 14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43">
                    <a:moveTo>
                      <a:pt x="0" y="0"/>
                    </a:moveTo>
                    <a:cubicBezTo>
                      <a:pt x="8" y="0"/>
                      <a:pt x="14" y="20"/>
                      <a:pt x="13" y="43"/>
                    </a:cubicBezTo>
                  </a:path>
                </a:pathLst>
              </a:custGeom>
              <a:noFill/>
              <a:ln w="174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94">
                <a:extLst>
                  <a:ext uri="{FF2B5EF4-FFF2-40B4-BE49-F238E27FC236}">
                    <a16:creationId xmlns:a16="http://schemas.microsoft.com/office/drawing/2014/main" id="{760661A1-9F2B-4644-ADE1-B794616DBB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0" y="2067"/>
                <a:ext cx="36" cy="129"/>
              </a:xfrm>
              <a:custGeom>
                <a:avLst/>
                <a:gdLst>
                  <a:gd name="T0" fmla="*/ 0 w 13"/>
                  <a:gd name="T1" fmla="*/ 0 h 43"/>
                  <a:gd name="T2" fmla="*/ 13 w 13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3">
                    <a:moveTo>
                      <a:pt x="0" y="0"/>
                    </a:moveTo>
                    <a:cubicBezTo>
                      <a:pt x="8" y="0"/>
                      <a:pt x="13" y="20"/>
                      <a:pt x="13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95">
                <a:extLst>
                  <a:ext uri="{FF2B5EF4-FFF2-40B4-BE49-F238E27FC236}">
                    <a16:creationId xmlns:a16="http://schemas.microsoft.com/office/drawing/2014/main" id="{AFD37ED8-52FA-944E-A221-1FB526613D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067"/>
                <a:ext cx="39" cy="129"/>
              </a:xfrm>
              <a:custGeom>
                <a:avLst/>
                <a:gdLst>
                  <a:gd name="T0" fmla="*/ 0 w 14"/>
                  <a:gd name="T1" fmla="*/ 0 h 43"/>
                  <a:gd name="T2" fmla="*/ 14 w 14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43">
                    <a:moveTo>
                      <a:pt x="0" y="0"/>
                    </a:moveTo>
                    <a:cubicBezTo>
                      <a:pt x="9" y="0"/>
                      <a:pt x="14" y="20"/>
                      <a:pt x="14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96">
                <a:extLst>
                  <a:ext uri="{FF2B5EF4-FFF2-40B4-BE49-F238E27FC236}">
                    <a16:creationId xmlns:a16="http://schemas.microsoft.com/office/drawing/2014/main" id="{708F8030-E8BC-9044-9AF5-F3B4C76D2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8" y="2067"/>
                <a:ext cx="37" cy="129"/>
              </a:xfrm>
              <a:custGeom>
                <a:avLst/>
                <a:gdLst>
                  <a:gd name="T0" fmla="*/ 0 w 13"/>
                  <a:gd name="T1" fmla="*/ 0 h 43"/>
                  <a:gd name="T2" fmla="*/ 12 w 13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3">
                    <a:moveTo>
                      <a:pt x="0" y="0"/>
                    </a:moveTo>
                    <a:cubicBezTo>
                      <a:pt x="9" y="0"/>
                      <a:pt x="13" y="20"/>
                      <a:pt x="12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97">
                <a:extLst>
                  <a:ext uri="{FF2B5EF4-FFF2-40B4-BE49-F238E27FC236}">
                    <a16:creationId xmlns:a16="http://schemas.microsoft.com/office/drawing/2014/main" id="{CF3A4ADD-0142-9849-B97D-344EEE9980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1" y="2067"/>
                <a:ext cx="40" cy="129"/>
              </a:xfrm>
              <a:custGeom>
                <a:avLst/>
                <a:gdLst>
                  <a:gd name="T0" fmla="*/ 0 w 14"/>
                  <a:gd name="T1" fmla="*/ 0 h 43"/>
                  <a:gd name="T2" fmla="*/ 13 w 14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43">
                    <a:moveTo>
                      <a:pt x="0" y="0"/>
                    </a:moveTo>
                    <a:cubicBezTo>
                      <a:pt x="9" y="0"/>
                      <a:pt x="14" y="20"/>
                      <a:pt x="13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98">
                <a:extLst>
                  <a:ext uri="{FF2B5EF4-FFF2-40B4-BE49-F238E27FC236}">
                    <a16:creationId xmlns:a16="http://schemas.microsoft.com/office/drawing/2014/main" id="{93D59319-FDEB-3447-A1DD-89466845D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5" y="2067"/>
                <a:ext cx="39" cy="129"/>
              </a:xfrm>
              <a:custGeom>
                <a:avLst/>
                <a:gdLst>
                  <a:gd name="T0" fmla="*/ 0 w 14"/>
                  <a:gd name="T1" fmla="*/ 0 h 43"/>
                  <a:gd name="T2" fmla="*/ 13 w 14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43">
                    <a:moveTo>
                      <a:pt x="0" y="0"/>
                    </a:moveTo>
                    <a:cubicBezTo>
                      <a:pt x="9" y="0"/>
                      <a:pt x="14" y="20"/>
                      <a:pt x="13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99">
                <a:extLst>
                  <a:ext uri="{FF2B5EF4-FFF2-40B4-BE49-F238E27FC236}">
                    <a16:creationId xmlns:a16="http://schemas.microsoft.com/office/drawing/2014/main" id="{902C8100-8BF1-4349-BE93-52143144F6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8" y="2067"/>
                <a:ext cx="42" cy="129"/>
              </a:xfrm>
              <a:custGeom>
                <a:avLst/>
                <a:gdLst>
                  <a:gd name="T0" fmla="*/ 0 w 15"/>
                  <a:gd name="T1" fmla="*/ 0 h 43"/>
                  <a:gd name="T2" fmla="*/ 14 w 15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5" h="43">
                    <a:moveTo>
                      <a:pt x="0" y="0"/>
                    </a:moveTo>
                    <a:cubicBezTo>
                      <a:pt x="9" y="0"/>
                      <a:pt x="15" y="20"/>
                      <a:pt x="14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100">
                <a:extLst>
                  <a:ext uri="{FF2B5EF4-FFF2-40B4-BE49-F238E27FC236}">
                    <a16:creationId xmlns:a16="http://schemas.microsoft.com/office/drawing/2014/main" id="{36D3DB01-AB79-A34A-ABA4-6DE26F0926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3" y="2067"/>
                <a:ext cx="37" cy="129"/>
              </a:xfrm>
              <a:custGeom>
                <a:avLst/>
                <a:gdLst>
                  <a:gd name="T0" fmla="*/ 0 w 13"/>
                  <a:gd name="T1" fmla="*/ 0 h 43"/>
                  <a:gd name="T2" fmla="*/ 13 w 13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3">
                    <a:moveTo>
                      <a:pt x="0" y="0"/>
                    </a:moveTo>
                    <a:cubicBezTo>
                      <a:pt x="9" y="0"/>
                      <a:pt x="13" y="20"/>
                      <a:pt x="13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101">
                <a:extLst>
                  <a:ext uri="{FF2B5EF4-FFF2-40B4-BE49-F238E27FC236}">
                    <a16:creationId xmlns:a16="http://schemas.microsoft.com/office/drawing/2014/main" id="{C4961354-C3AA-5E48-8524-D8AC67AB3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9" y="2067"/>
                <a:ext cx="37" cy="129"/>
              </a:xfrm>
              <a:custGeom>
                <a:avLst/>
                <a:gdLst>
                  <a:gd name="T0" fmla="*/ 0 w 13"/>
                  <a:gd name="T1" fmla="*/ 0 h 43"/>
                  <a:gd name="T2" fmla="*/ 13 w 13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3">
                    <a:moveTo>
                      <a:pt x="0" y="0"/>
                    </a:moveTo>
                    <a:cubicBezTo>
                      <a:pt x="8" y="0"/>
                      <a:pt x="13" y="20"/>
                      <a:pt x="13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102">
                <a:extLst>
                  <a:ext uri="{FF2B5EF4-FFF2-40B4-BE49-F238E27FC236}">
                    <a16:creationId xmlns:a16="http://schemas.microsoft.com/office/drawing/2014/main" id="{7600FA76-7377-6640-AE2A-9B366F33A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9" y="2067"/>
                <a:ext cx="34" cy="123"/>
              </a:xfrm>
              <a:custGeom>
                <a:avLst/>
                <a:gdLst>
                  <a:gd name="T0" fmla="*/ 0 w 12"/>
                  <a:gd name="T1" fmla="*/ 0 h 41"/>
                  <a:gd name="T2" fmla="*/ 12 w 12"/>
                  <a:gd name="T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41">
                    <a:moveTo>
                      <a:pt x="0" y="0"/>
                    </a:moveTo>
                    <a:cubicBezTo>
                      <a:pt x="8" y="0"/>
                      <a:pt x="12" y="18"/>
                      <a:pt x="12" y="41"/>
                    </a:cubicBezTo>
                  </a:path>
                </a:pathLst>
              </a:custGeom>
              <a:noFill/>
              <a:ln w="174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103">
                <a:extLst>
                  <a:ext uri="{FF2B5EF4-FFF2-40B4-BE49-F238E27FC236}">
                    <a16:creationId xmlns:a16="http://schemas.microsoft.com/office/drawing/2014/main" id="{7C01B4CD-1CD8-6942-9006-8B67C9A9D8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6" y="2097"/>
                <a:ext cx="48" cy="195"/>
              </a:xfrm>
              <a:custGeom>
                <a:avLst/>
                <a:gdLst>
                  <a:gd name="T0" fmla="*/ 5 w 17"/>
                  <a:gd name="T1" fmla="*/ 65 h 65"/>
                  <a:gd name="T2" fmla="*/ 17 w 17"/>
                  <a:gd name="T3" fmla="*/ 33 h 65"/>
                  <a:gd name="T4" fmla="*/ 5 w 17"/>
                  <a:gd name="T5" fmla="*/ 0 h 65"/>
                  <a:gd name="T6" fmla="*/ 0 w 17"/>
                  <a:gd name="T7" fmla="*/ 0 h 65"/>
                  <a:gd name="T8" fmla="*/ 12 w 17"/>
                  <a:gd name="T9" fmla="*/ 33 h 65"/>
                  <a:gd name="T10" fmla="*/ 0 w 17"/>
                  <a:gd name="T11" fmla="*/ 65 h 65"/>
                  <a:gd name="T12" fmla="*/ 5 w 17"/>
                  <a:gd name="T1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65">
                    <a:moveTo>
                      <a:pt x="5" y="65"/>
                    </a:moveTo>
                    <a:cubicBezTo>
                      <a:pt x="12" y="65"/>
                      <a:pt x="17" y="50"/>
                      <a:pt x="17" y="33"/>
                    </a:cubicBezTo>
                    <a:cubicBezTo>
                      <a:pt x="17" y="15"/>
                      <a:pt x="12" y="0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13" y="15"/>
                      <a:pt x="12" y="33"/>
                    </a:cubicBezTo>
                    <a:cubicBezTo>
                      <a:pt x="12" y="50"/>
                      <a:pt x="7" y="65"/>
                      <a:pt x="0" y="65"/>
                    </a:cubicBezTo>
                    <a:lnTo>
                      <a:pt x="5" y="6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104">
                <a:extLst>
                  <a:ext uri="{FF2B5EF4-FFF2-40B4-BE49-F238E27FC236}">
                    <a16:creationId xmlns:a16="http://schemas.microsoft.com/office/drawing/2014/main" id="{7BFA96DD-E897-744E-A1F0-5A6DD62818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8" y="2094"/>
                <a:ext cx="333" cy="207"/>
              </a:xfrm>
              <a:custGeom>
                <a:avLst/>
                <a:gdLst>
                  <a:gd name="T0" fmla="*/ 108 w 118"/>
                  <a:gd name="T1" fmla="*/ 69 h 69"/>
                  <a:gd name="T2" fmla="*/ 118 w 118"/>
                  <a:gd name="T3" fmla="*/ 35 h 69"/>
                  <a:gd name="T4" fmla="*/ 108 w 118"/>
                  <a:gd name="T5" fmla="*/ 0 h 69"/>
                  <a:gd name="T6" fmla="*/ 88 w 118"/>
                  <a:gd name="T7" fmla="*/ 0 h 69"/>
                  <a:gd name="T8" fmla="*/ 58 w 118"/>
                  <a:gd name="T9" fmla="*/ 16 h 69"/>
                  <a:gd name="T10" fmla="*/ 0 w 118"/>
                  <a:gd name="T11" fmla="*/ 16 h 69"/>
                  <a:gd name="T12" fmla="*/ 2 w 118"/>
                  <a:gd name="T13" fmla="*/ 34 h 69"/>
                  <a:gd name="T14" fmla="*/ 0 w 118"/>
                  <a:gd name="T15" fmla="*/ 53 h 69"/>
                  <a:gd name="T16" fmla="*/ 58 w 118"/>
                  <a:gd name="T17" fmla="*/ 53 h 69"/>
                  <a:gd name="T18" fmla="*/ 58 w 118"/>
                  <a:gd name="T19" fmla="*/ 53 h 69"/>
                  <a:gd name="T20" fmla="*/ 88 w 118"/>
                  <a:gd name="T21" fmla="*/ 69 h 69"/>
                  <a:gd name="T22" fmla="*/ 108 w 118"/>
                  <a:gd name="T23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8" h="69">
                    <a:moveTo>
                      <a:pt x="108" y="69"/>
                    </a:moveTo>
                    <a:cubicBezTo>
                      <a:pt x="113" y="69"/>
                      <a:pt x="118" y="53"/>
                      <a:pt x="118" y="35"/>
                    </a:cubicBezTo>
                    <a:cubicBezTo>
                      <a:pt x="118" y="16"/>
                      <a:pt x="113" y="0"/>
                      <a:pt x="10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66" y="16"/>
                      <a:pt x="58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21"/>
                      <a:pt x="2" y="27"/>
                      <a:pt x="2" y="34"/>
                    </a:cubicBezTo>
                    <a:cubicBezTo>
                      <a:pt x="2" y="41"/>
                      <a:pt x="1" y="47"/>
                      <a:pt x="0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66" y="53"/>
                      <a:pt x="88" y="69"/>
                      <a:pt x="88" y="69"/>
                    </a:cubicBezTo>
                    <a:lnTo>
                      <a:pt x="108" y="69"/>
                    </a:lnTo>
                    <a:close/>
                  </a:path>
                </a:pathLst>
              </a:custGeom>
              <a:solidFill>
                <a:srgbClr val="D1E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Rectangle 105">
                <a:extLst>
                  <a:ext uri="{FF2B5EF4-FFF2-40B4-BE49-F238E27FC236}">
                    <a16:creationId xmlns:a16="http://schemas.microsoft.com/office/drawing/2014/main" id="{15A845CC-2DE6-D942-ADB9-EE482C9930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7" y="2193"/>
                <a:ext cx="321" cy="9"/>
              </a:xfrm>
              <a:prstGeom prst="rect">
                <a:avLst/>
              </a:prstGeom>
              <a:solidFill>
                <a:srgbClr val="EEF4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106">
                <a:extLst>
                  <a:ext uri="{FF2B5EF4-FFF2-40B4-BE49-F238E27FC236}">
                    <a16:creationId xmlns:a16="http://schemas.microsoft.com/office/drawing/2014/main" id="{763D6BB2-BE89-FF40-BAAA-7CE2FD4CE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8" y="2094"/>
                <a:ext cx="333" cy="207"/>
              </a:xfrm>
              <a:custGeom>
                <a:avLst/>
                <a:gdLst>
                  <a:gd name="T0" fmla="*/ 108 w 118"/>
                  <a:gd name="T1" fmla="*/ 69 h 69"/>
                  <a:gd name="T2" fmla="*/ 118 w 118"/>
                  <a:gd name="T3" fmla="*/ 35 h 69"/>
                  <a:gd name="T4" fmla="*/ 108 w 118"/>
                  <a:gd name="T5" fmla="*/ 0 h 69"/>
                  <a:gd name="T6" fmla="*/ 88 w 118"/>
                  <a:gd name="T7" fmla="*/ 0 h 69"/>
                  <a:gd name="T8" fmla="*/ 58 w 118"/>
                  <a:gd name="T9" fmla="*/ 16 h 69"/>
                  <a:gd name="T10" fmla="*/ 0 w 118"/>
                  <a:gd name="T11" fmla="*/ 16 h 69"/>
                  <a:gd name="T12" fmla="*/ 2 w 118"/>
                  <a:gd name="T13" fmla="*/ 34 h 69"/>
                  <a:gd name="T14" fmla="*/ 0 w 118"/>
                  <a:gd name="T15" fmla="*/ 53 h 69"/>
                  <a:gd name="T16" fmla="*/ 58 w 118"/>
                  <a:gd name="T17" fmla="*/ 53 h 69"/>
                  <a:gd name="T18" fmla="*/ 58 w 118"/>
                  <a:gd name="T19" fmla="*/ 53 h 69"/>
                  <a:gd name="T20" fmla="*/ 88 w 118"/>
                  <a:gd name="T21" fmla="*/ 69 h 69"/>
                  <a:gd name="T22" fmla="*/ 108 w 118"/>
                  <a:gd name="T23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8" h="69">
                    <a:moveTo>
                      <a:pt x="108" y="69"/>
                    </a:moveTo>
                    <a:cubicBezTo>
                      <a:pt x="113" y="69"/>
                      <a:pt x="118" y="53"/>
                      <a:pt x="118" y="35"/>
                    </a:cubicBezTo>
                    <a:cubicBezTo>
                      <a:pt x="118" y="16"/>
                      <a:pt x="113" y="0"/>
                      <a:pt x="10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66" y="16"/>
                      <a:pt x="58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21"/>
                      <a:pt x="2" y="27"/>
                      <a:pt x="2" y="34"/>
                    </a:cubicBezTo>
                    <a:cubicBezTo>
                      <a:pt x="2" y="41"/>
                      <a:pt x="1" y="47"/>
                      <a:pt x="0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66" y="53"/>
                      <a:pt x="88" y="69"/>
                      <a:pt x="88" y="69"/>
                    </a:cubicBezTo>
                    <a:lnTo>
                      <a:pt x="108" y="6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107">
                <a:extLst>
                  <a:ext uri="{FF2B5EF4-FFF2-40B4-BE49-F238E27FC236}">
                    <a16:creationId xmlns:a16="http://schemas.microsoft.com/office/drawing/2014/main" id="{5AEAFE7F-A4D2-D842-BC48-816892D7EC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3" y="2070"/>
                <a:ext cx="28" cy="252"/>
              </a:xfrm>
              <a:custGeom>
                <a:avLst/>
                <a:gdLst>
                  <a:gd name="T0" fmla="*/ 0 w 10"/>
                  <a:gd name="T1" fmla="*/ 84 h 84"/>
                  <a:gd name="T2" fmla="*/ 10 w 10"/>
                  <a:gd name="T3" fmla="*/ 43 h 84"/>
                  <a:gd name="T4" fmla="*/ 0 w 10"/>
                  <a:gd name="T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4">
                    <a:moveTo>
                      <a:pt x="0" y="84"/>
                    </a:moveTo>
                    <a:cubicBezTo>
                      <a:pt x="6" y="84"/>
                      <a:pt x="10" y="65"/>
                      <a:pt x="10" y="43"/>
                    </a:cubicBezTo>
                    <a:cubicBezTo>
                      <a:pt x="10" y="20"/>
                      <a:pt x="6" y="0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108">
                <a:extLst>
                  <a:ext uri="{FF2B5EF4-FFF2-40B4-BE49-F238E27FC236}">
                    <a16:creationId xmlns:a16="http://schemas.microsoft.com/office/drawing/2014/main" id="{D45B847A-44BE-6348-B913-520AAA4D19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4" y="2193"/>
                <a:ext cx="324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109">
                <a:extLst>
                  <a:ext uri="{FF2B5EF4-FFF2-40B4-BE49-F238E27FC236}">
                    <a16:creationId xmlns:a16="http://schemas.microsoft.com/office/drawing/2014/main" id="{DE25554D-79F8-8D41-8B99-4F4F65BAD3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34" y="2202"/>
                <a:ext cx="324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110">
                <a:extLst>
                  <a:ext uri="{FF2B5EF4-FFF2-40B4-BE49-F238E27FC236}">
                    <a16:creationId xmlns:a16="http://schemas.microsoft.com/office/drawing/2014/main" id="{92450570-1F0C-F948-A7D4-EE2A0F9E8D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" y="2205"/>
                <a:ext cx="327" cy="90"/>
              </a:xfrm>
              <a:custGeom>
                <a:avLst/>
                <a:gdLst>
                  <a:gd name="T0" fmla="*/ 0 w 116"/>
                  <a:gd name="T1" fmla="*/ 15 h 30"/>
                  <a:gd name="T2" fmla="*/ 1 w 116"/>
                  <a:gd name="T3" fmla="*/ 0 h 30"/>
                  <a:gd name="T4" fmla="*/ 116 w 116"/>
                  <a:gd name="T5" fmla="*/ 0 h 30"/>
                  <a:gd name="T6" fmla="*/ 9 w 116"/>
                  <a:gd name="T7" fmla="*/ 6 h 30"/>
                  <a:gd name="T8" fmla="*/ 9 w 116"/>
                  <a:gd name="T9" fmla="*/ 9 h 30"/>
                  <a:gd name="T10" fmla="*/ 64 w 116"/>
                  <a:gd name="T11" fmla="*/ 13 h 30"/>
                  <a:gd name="T12" fmla="*/ 91 w 116"/>
                  <a:gd name="T13" fmla="*/ 25 h 30"/>
                  <a:gd name="T14" fmla="*/ 108 w 116"/>
                  <a:gd name="T15" fmla="*/ 25 h 30"/>
                  <a:gd name="T16" fmla="*/ 114 w 116"/>
                  <a:gd name="T17" fmla="*/ 7 h 30"/>
                  <a:gd name="T18" fmla="*/ 109 w 116"/>
                  <a:gd name="T19" fmla="*/ 30 h 30"/>
                  <a:gd name="T20" fmla="*/ 88 w 116"/>
                  <a:gd name="T21" fmla="*/ 30 h 30"/>
                  <a:gd name="T22" fmla="*/ 60 w 116"/>
                  <a:gd name="T23" fmla="*/ 15 h 30"/>
                  <a:gd name="T24" fmla="*/ 0 w 116"/>
                  <a:gd name="T25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" h="30">
                    <a:moveTo>
                      <a:pt x="0" y="15"/>
                    </a:moveTo>
                    <a:cubicBezTo>
                      <a:pt x="0" y="13"/>
                      <a:pt x="2" y="3"/>
                      <a:pt x="1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0"/>
                      <a:pt x="11" y="5"/>
                      <a:pt x="9" y="6"/>
                    </a:cubicBezTo>
                    <a:cubicBezTo>
                      <a:pt x="7" y="7"/>
                      <a:pt x="6" y="9"/>
                      <a:pt x="9" y="9"/>
                    </a:cubicBezTo>
                    <a:cubicBezTo>
                      <a:pt x="11" y="10"/>
                      <a:pt x="64" y="13"/>
                      <a:pt x="64" y="13"/>
                    </a:cubicBezTo>
                    <a:cubicBezTo>
                      <a:pt x="91" y="25"/>
                      <a:pt x="91" y="25"/>
                      <a:pt x="91" y="25"/>
                    </a:cubicBezTo>
                    <a:cubicBezTo>
                      <a:pt x="108" y="25"/>
                      <a:pt x="108" y="25"/>
                      <a:pt x="108" y="25"/>
                    </a:cubicBezTo>
                    <a:cubicBezTo>
                      <a:pt x="108" y="25"/>
                      <a:pt x="113" y="16"/>
                      <a:pt x="114" y="7"/>
                    </a:cubicBezTo>
                    <a:cubicBezTo>
                      <a:pt x="114" y="17"/>
                      <a:pt x="110" y="27"/>
                      <a:pt x="109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66" y="16"/>
                      <a:pt x="60" y="15"/>
                    </a:cubicBezTo>
                    <a:cubicBezTo>
                      <a:pt x="55" y="14"/>
                      <a:pt x="7" y="14"/>
                      <a:pt x="0" y="15"/>
                    </a:cubicBezTo>
                    <a:close/>
                  </a:path>
                </a:pathLst>
              </a:custGeom>
              <a:solidFill>
                <a:srgbClr val="A4C6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111">
                <a:extLst>
                  <a:ext uri="{FF2B5EF4-FFF2-40B4-BE49-F238E27FC236}">
                    <a16:creationId xmlns:a16="http://schemas.microsoft.com/office/drawing/2014/main" id="{E84491A2-73E8-A24F-82D4-FE67AC7B08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" y="2100"/>
                <a:ext cx="327" cy="87"/>
              </a:xfrm>
              <a:custGeom>
                <a:avLst/>
                <a:gdLst>
                  <a:gd name="T0" fmla="*/ 0 w 116"/>
                  <a:gd name="T1" fmla="*/ 15 h 29"/>
                  <a:gd name="T2" fmla="*/ 2 w 116"/>
                  <a:gd name="T3" fmla="*/ 29 h 29"/>
                  <a:gd name="T4" fmla="*/ 115 w 116"/>
                  <a:gd name="T5" fmla="*/ 29 h 29"/>
                  <a:gd name="T6" fmla="*/ 109 w 116"/>
                  <a:gd name="T7" fmla="*/ 0 h 29"/>
                  <a:gd name="T8" fmla="*/ 105 w 116"/>
                  <a:gd name="T9" fmla="*/ 24 h 29"/>
                  <a:gd name="T10" fmla="*/ 10 w 116"/>
                  <a:gd name="T11" fmla="*/ 25 h 29"/>
                  <a:gd name="T12" fmla="*/ 0 w 116"/>
                  <a:gd name="T13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29">
                    <a:moveTo>
                      <a:pt x="0" y="15"/>
                    </a:moveTo>
                    <a:cubicBezTo>
                      <a:pt x="1" y="18"/>
                      <a:pt x="2" y="29"/>
                      <a:pt x="2" y="29"/>
                    </a:cubicBezTo>
                    <a:cubicBezTo>
                      <a:pt x="115" y="29"/>
                      <a:pt x="115" y="29"/>
                      <a:pt x="115" y="29"/>
                    </a:cubicBezTo>
                    <a:cubicBezTo>
                      <a:pt x="116" y="28"/>
                      <a:pt x="115" y="6"/>
                      <a:pt x="109" y="0"/>
                    </a:cubicBezTo>
                    <a:cubicBezTo>
                      <a:pt x="111" y="7"/>
                      <a:pt x="111" y="22"/>
                      <a:pt x="105" y="24"/>
                    </a:cubicBezTo>
                    <a:cubicBezTo>
                      <a:pt x="99" y="25"/>
                      <a:pt x="14" y="25"/>
                      <a:pt x="10" y="25"/>
                    </a:cubicBezTo>
                    <a:cubicBezTo>
                      <a:pt x="5" y="25"/>
                      <a:pt x="4" y="24"/>
                      <a:pt x="0" y="15"/>
                    </a:cubicBezTo>
                    <a:close/>
                  </a:path>
                </a:pathLst>
              </a:custGeom>
              <a:solidFill>
                <a:srgbClr val="A4C6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 112">
                <a:extLst>
                  <a:ext uri="{FF2B5EF4-FFF2-40B4-BE49-F238E27FC236}">
                    <a16:creationId xmlns:a16="http://schemas.microsoft.com/office/drawing/2014/main" id="{6ECAB08D-B480-0841-B395-05B498110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1" y="2100"/>
                <a:ext cx="271" cy="54"/>
              </a:xfrm>
              <a:custGeom>
                <a:avLst/>
                <a:gdLst>
                  <a:gd name="T0" fmla="*/ 0 w 96"/>
                  <a:gd name="T1" fmla="*/ 16 h 18"/>
                  <a:gd name="T2" fmla="*/ 51 w 96"/>
                  <a:gd name="T3" fmla="*/ 16 h 18"/>
                  <a:gd name="T4" fmla="*/ 81 w 96"/>
                  <a:gd name="T5" fmla="*/ 0 h 18"/>
                  <a:gd name="T6" fmla="*/ 96 w 96"/>
                  <a:gd name="T7" fmla="*/ 0 h 18"/>
                  <a:gd name="T8" fmla="*/ 80 w 96"/>
                  <a:gd name="T9" fmla="*/ 6 h 18"/>
                  <a:gd name="T10" fmla="*/ 50 w 96"/>
                  <a:gd name="T11" fmla="*/ 18 h 18"/>
                  <a:gd name="T12" fmla="*/ 0 w 96"/>
                  <a:gd name="T13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18">
                    <a:moveTo>
                      <a:pt x="0" y="16"/>
                    </a:moveTo>
                    <a:cubicBezTo>
                      <a:pt x="0" y="16"/>
                      <a:pt x="47" y="16"/>
                      <a:pt x="51" y="16"/>
                    </a:cubicBezTo>
                    <a:cubicBezTo>
                      <a:pt x="58" y="16"/>
                      <a:pt x="75" y="4"/>
                      <a:pt x="81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0" y="1"/>
                      <a:pt x="85" y="1"/>
                      <a:pt x="80" y="6"/>
                    </a:cubicBezTo>
                    <a:cubicBezTo>
                      <a:pt x="74" y="10"/>
                      <a:pt x="63" y="18"/>
                      <a:pt x="50" y="18"/>
                    </a:cubicBezTo>
                    <a:cubicBezTo>
                      <a:pt x="38" y="18"/>
                      <a:pt x="0" y="16"/>
                      <a:pt x="0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113">
                <a:extLst>
                  <a:ext uri="{FF2B5EF4-FFF2-40B4-BE49-F238E27FC236}">
                    <a16:creationId xmlns:a16="http://schemas.microsoft.com/office/drawing/2014/main" id="{E32E6C64-A5A0-8047-80ED-620CA9F4AB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4" y="2205"/>
                <a:ext cx="164" cy="42"/>
              </a:xfrm>
              <a:custGeom>
                <a:avLst/>
                <a:gdLst>
                  <a:gd name="T0" fmla="*/ 1 w 58"/>
                  <a:gd name="T1" fmla="*/ 1 h 14"/>
                  <a:gd name="T2" fmla="*/ 0 w 58"/>
                  <a:gd name="T3" fmla="*/ 14 h 14"/>
                  <a:gd name="T4" fmla="*/ 44 w 58"/>
                  <a:gd name="T5" fmla="*/ 14 h 14"/>
                  <a:gd name="T6" fmla="*/ 4 w 58"/>
                  <a:gd name="T7" fmla="*/ 8 h 14"/>
                  <a:gd name="T8" fmla="*/ 58 w 58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4">
                    <a:moveTo>
                      <a:pt x="1" y="1"/>
                    </a:moveTo>
                    <a:cubicBezTo>
                      <a:pt x="2" y="4"/>
                      <a:pt x="0" y="14"/>
                      <a:pt x="0" y="14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37" y="14"/>
                      <a:pt x="4" y="14"/>
                      <a:pt x="4" y="8"/>
                    </a:cubicBezTo>
                    <a:cubicBezTo>
                      <a:pt x="3" y="1"/>
                      <a:pt x="58" y="0"/>
                      <a:pt x="58" y="0"/>
                    </a:cubicBezTo>
                  </a:path>
                </a:pathLst>
              </a:custGeom>
              <a:solidFill>
                <a:srgbClr val="5AA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114">
                <a:extLst>
                  <a:ext uri="{FF2B5EF4-FFF2-40B4-BE49-F238E27FC236}">
                    <a16:creationId xmlns:a16="http://schemas.microsoft.com/office/drawing/2014/main" id="{49B93B55-3D58-3040-8D28-371C21FE7F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1" y="2124"/>
                <a:ext cx="53" cy="78"/>
              </a:xfrm>
              <a:custGeom>
                <a:avLst/>
                <a:gdLst>
                  <a:gd name="T0" fmla="*/ 14 w 19"/>
                  <a:gd name="T1" fmla="*/ 0 h 26"/>
                  <a:gd name="T2" fmla="*/ 0 w 19"/>
                  <a:gd name="T3" fmla="*/ 0 h 26"/>
                  <a:gd name="T4" fmla="*/ 1 w 19"/>
                  <a:gd name="T5" fmla="*/ 13 h 26"/>
                  <a:gd name="T6" fmla="*/ 0 w 19"/>
                  <a:gd name="T7" fmla="*/ 26 h 26"/>
                  <a:gd name="T8" fmla="*/ 14 w 19"/>
                  <a:gd name="T9" fmla="*/ 26 h 26"/>
                  <a:gd name="T10" fmla="*/ 19 w 19"/>
                  <a:gd name="T11" fmla="*/ 13 h 26"/>
                  <a:gd name="T12" fmla="*/ 14 w 19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26">
                    <a:moveTo>
                      <a:pt x="1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1" y="8"/>
                      <a:pt x="1" y="13"/>
                    </a:cubicBezTo>
                    <a:cubicBezTo>
                      <a:pt x="1" y="17"/>
                      <a:pt x="1" y="22"/>
                      <a:pt x="0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7" y="26"/>
                      <a:pt x="19" y="20"/>
                      <a:pt x="19" y="13"/>
                    </a:cubicBezTo>
                    <a:cubicBezTo>
                      <a:pt x="19" y="5"/>
                      <a:pt x="17" y="0"/>
                      <a:pt x="14" y="0"/>
                    </a:cubicBezTo>
                    <a:close/>
                  </a:path>
                </a:pathLst>
              </a:custGeom>
              <a:solidFill>
                <a:srgbClr val="A4C6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115">
                <a:extLst>
                  <a:ext uri="{FF2B5EF4-FFF2-40B4-BE49-F238E27FC236}">
                    <a16:creationId xmlns:a16="http://schemas.microsoft.com/office/drawing/2014/main" id="{06FC540C-73CB-DF47-8B6F-8446CD695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4" y="2157"/>
                <a:ext cx="939" cy="9"/>
              </a:xfrm>
              <a:custGeom>
                <a:avLst/>
                <a:gdLst>
                  <a:gd name="T0" fmla="*/ 333 w 333"/>
                  <a:gd name="T1" fmla="*/ 0 h 3"/>
                  <a:gd name="T2" fmla="*/ 0 w 333"/>
                  <a:gd name="T3" fmla="*/ 0 h 3"/>
                  <a:gd name="T4" fmla="*/ 0 w 333"/>
                  <a:gd name="T5" fmla="*/ 1 h 3"/>
                  <a:gd name="T6" fmla="*/ 0 w 333"/>
                  <a:gd name="T7" fmla="*/ 3 h 3"/>
                  <a:gd name="T8" fmla="*/ 320 w 333"/>
                  <a:gd name="T9" fmla="*/ 2 h 3"/>
                  <a:gd name="T10" fmla="*/ 333 w 33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3" h="3">
                    <a:moveTo>
                      <a:pt x="33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320" y="2"/>
                      <a:pt x="320" y="2"/>
                      <a:pt x="320" y="2"/>
                    </a:cubicBezTo>
                    <a:lnTo>
                      <a:pt x="333" y="0"/>
                    </a:lnTo>
                    <a:close/>
                  </a:path>
                </a:pathLst>
              </a:custGeom>
              <a:solidFill>
                <a:srgbClr val="0033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116">
                <a:extLst>
                  <a:ext uri="{FF2B5EF4-FFF2-40B4-BE49-F238E27FC236}">
                    <a16:creationId xmlns:a16="http://schemas.microsoft.com/office/drawing/2014/main" id="{BB950476-A13F-894B-B2BC-382862EA0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2" y="2130"/>
                <a:ext cx="39" cy="45"/>
              </a:xfrm>
              <a:custGeom>
                <a:avLst/>
                <a:gdLst>
                  <a:gd name="T0" fmla="*/ 11 w 14"/>
                  <a:gd name="T1" fmla="*/ 15 h 15"/>
                  <a:gd name="T2" fmla="*/ 10 w 14"/>
                  <a:gd name="T3" fmla="*/ 0 h 15"/>
                  <a:gd name="T4" fmla="*/ 0 w 14"/>
                  <a:gd name="T5" fmla="*/ 0 h 15"/>
                  <a:gd name="T6" fmla="*/ 11 w 14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5">
                    <a:moveTo>
                      <a:pt x="11" y="15"/>
                    </a:moveTo>
                    <a:cubicBezTo>
                      <a:pt x="14" y="8"/>
                      <a:pt x="10" y="0"/>
                      <a:pt x="1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"/>
                      <a:pt x="13" y="2"/>
                      <a:pt x="11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117">
                <a:extLst>
                  <a:ext uri="{FF2B5EF4-FFF2-40B4-BE49-F238E27FC236}">
                    <a16:creationId xmlns:a16="http://schemas.microsoft.com/office/drawing/2014/main" id="{A25EDC4D-83F8-474C-B1E6-356D8AF520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1" y="2124"/>
                <a:ext cx="53" cy="78"/>
              </a:xfrm>
              <a:custGeom>
                <a:avLst/>
                <a:gdLst>
                  <a:gd name="T0" fmla="*/ 14 w 19"/>
                  <a:gd name="T1" fmla="*/ 0 h 26"/>
                  <a:gd name="T2" fmla="*/ 0 w 19"/>
                  <a:gd name="T3" fmla="*/ 0 h 26"/>
                  <a:gd name="T4" fmla="*/ 1 w 19"/>
                  <a:gd name="T5" fmla="*/ 13 h 26"/>
                  <a:gd name="T6" fmla="*/ 0 w 19"/>
                  <a:gd name="T7" fmla="*/ 26 h 26"/>
                  <a:gd name="T8" fmla="*/ 14 w 19"/>
                  <a:gd name="T9" fmla="*/ 26 h 26"/>
                  <a:gd name="T10" fmla="*/ 19 w 19"/>
                  <a:gd name="T11" fmla="*/ 13 h 26"/>
                  <a:gd name="T12" fmla="*/ 14 w 19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26">
                    <a:moveTo>
                      <a:pt x="1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1" y="8"/>
                      <a:pt x="1" y="13"/>
                    </a:cubicBezTo>
                    <a:cubicBezTo>
                      <a:pt x="1" y="17"/>
                      <a:pt x="1" y="22"/>
                      <a:pt x="0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7" y="26"/>
                      <a:pt x="19" y="20"/>
                      <a:pt x="19" y="13"/>
                    </a:cubicBezTo>
                    <a:cubicBezTo>
                      <a:pt x="19" y="5"/>
                      <a:pt x="17" y="0"/>
                      <a:pt x="14" y="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118">
                <a:extLst>
                  <a:ext uri="{FF2B5EF4-FFF2-40B4-BE49-F238E27FC236}">
                    <a16:creationId xmlns:a16="http://schemas.microsoft.com/office/drawing/2014/main" id="{0F1FCCF0-77BC-1949-B879-CCF510EDDE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6" y="2151"/>
                <a:ext cx="34" cy="42"/>
              </a:xfrm>
              <a:custGeom>
                <a:avLst/>
                <a:gdLst>
                  <a:gd name="T0" fmla="*/ 1 w 12"/>
                  <a:gd name="T1" fmla="*/ 0 h 14"/>
                  <a:gd name="T2" fmla="*/ 0 w 12"/>
                  <a:gd name="T3" fmla="*/ 14 h 14"/>
                  <a:gd name="T4" fmla="*/ 12 w 12"/>
                  <a:gd name="T5" fmla="*/ 14 h 14"/>
                  <a:gd name="T6" fmla="*/ 3 w 12"/>
                  <a:gd name="T7" fmla="*/ 7 h 14"/>
                  <a:gd name="T8" fmla="*/ 1 w 1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1" y="0"/>
                    </a:moveTo>
                    <a:cubicBezTo>
                      <a:pt x="1" y="4"/>
                      <a:pt x="1" y="12"/>
                      <a:pt x="0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8" y="13"/>
                      <a:pt x="4" y="10"/>
                      <a:pt x="3" y="7"/>
                    </a:cubicBezTo>
                    <a:cubicBezTo>
                      <a:pt x="3" y="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AA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119">
                <a:extLst>
                  <a:ext uri="{FF2B5EF4-FFF2-40B4-BE49-F238E27FC236}">
                    <a16:creationId xmlns:a16="http://schemas.microsoft.com/office/drawing/2014/main" id="{2529FDF7-3DDC-9542-A454-A2C7243DF9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1" y="2097"/>
                <a:ext cx="39" cy="39"/>
              </a:xfrm>
              <a:custGeom>
                <a:avLst/>
                <a:gdLst>
                  <a:gd name="T0" fmla="*/ 2 w 14"/>
                  <a:gd name="T1" fmla="*/ 9 h 13"/>
                  <a:gd name="T2" fmla="*/ 5 w 14"/>
                  <a:gd name="T3" fmla="*/ 1 h 13"/>
                  <a:gd name="T4" fmla="*/ 12 w 14"/>
                  <a:gd name="T5" fmla="*/ 4 h 13"/>
                  <a:gd name="T6" fmla="*/ 9 w 14"/>
                  <a:gd name="T7" fmla="*/ 12 h 13"/>
                  <a:gd name="T8" fmla="*/ 2 w 14"/>
                  <a:gd name="T9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2" y="9"/>
                    </a:moveTo>
                    <a:cubicBezTo>
                      <a:pt x="0" y="6"/>
                      <a:pt x="2" y="2"/>
                      <a:pt x="5" y="1"/>
                    </a:cubicBezTo>
                    <a:cubicBezTo>
                      <a:pt x="8" y="0"/>
                      <a:pt x="11" y="1"/>
                      <a:pt x="12" y="4"/>
                    </a:cubicBezTo>
                    <a:cubicBezTo>
                      <a:pt x="14" y="7"/>
                      <a:pt x="12" y="11"/>
                      <a:pt x="9" y="12"/>
                    </a:cubicBezTo>
                    <a:cubicBezTo>
                      <a:pt x="6" y="13"/>
                      <a:pt x="3" y="12"/>
                      <a:pt x="2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120">
                <a:extLst>
                  <a:ext uri="{FF2B5EF4-FFF2-40B4-BE49-F238E27FC236}">
                    <a16:creationId xmlns:a16="http://schemas.microsoft.com/office/drawing/2014/main" id="{8B021992-2486-6E4B-9CAF-4E4F040DF0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0" y="2103"/>
                <a:ext cx="25" cy="27"/>
              </a:xfrm>
              <a:custGeom>
                <a:avLst/>
                <a:gdLst>
                  <a:gd name="T0" fmla="*/ 1 w 9"/>
                  <a:gd name="T1" fmla="*/ 6 h 9"/>
                  <a:gd name="T2" fmla="*/ 3 w 9"/>
                  <a:gd name="T3" fmla="*/ 1 h 9"/>
                  <a:gd name="T4" fmla="*/ 9 w 9"/>
                  <a:gd name="T5" fmla="*/ 3 h 9"/>
                  <a:gd name="T6" fmla="*/ 6 w 9"/>
                  <a:gd name="T7" fmla="*/ 8 h 9"/>
                  <a:gd name="T8" fmla="*/ 1 w 9"/>
                  <a:gd name="T9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8" y="1"/>
                      <a:pt x="9" y="3"/>
                    </a:cubicBezTo>
                    <a:cubicBezTo>
                      <a:pt x="9" y="5"/>
                      <a:pt x="8" y="8"/>
                      <a:pt x="6" y="8"/>
                    </a:cubicBezTo>
                    <a:cubicBezTo>
                      <a:pt x="4" y="9"/>
                      <a:pt x="2" y="8"/>
                      <a:pt x="1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121">
                <a:extLst>
                  <a:ext uri="{FF2B5EF4-FFF2-40B4-BE49-F238E27FC236}">
                    <a16:creationId xmlns:a16="http://schemas.microsoft.com/office/drawing/2014/main" id="{379B4FCC-CC5C-D741-8639-12EEF105B7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0" y="2091"/>
                <a:ext cx="57" cy="60"/>
              </a:xfrm>
              <a:custGeom>
                <a:avLst/>
                <a:gdLst>
                  <a:gd name="T0" fmla="*/ 2 w 20"/>
                  <a:gd name="T1" fmla="*/ 14 h 20"/>
                  <a:gd name="T2" fmla="*/ 7 w 20"/>
                  <a:gd name="T3" fmla="*/ 2 h 20"/>
                  <a:gd name="T4" fmla="*/ 18 w 20"/>
                  <a:gd name="T5" fmla="*/ 7 h 20"/>
                  <a:gd name="T6" fmla="*/ 13 w 20"/>
                  <a:gd name="T7" fmla="*/ 19 h 20"/>
                  <a:gd name="T8" fmla="*/ 2 w 20"/>
                  <a:gd name="T9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2" y="14"/>
                    </a:moveTo>
                    <a:cubicBezTo>
                      <a:pt x="0" y="9"/>
                      <a:pt x="2" y="4"/>
                      <a:pt x="7" y="2"/>
                    </a:cubicBezTo>
                    <a:cubicBezTo>
                      <a:pt x="11" y="0"/>
                      <a:pt x="17" y="2"/>
                      <a:pt x="18" y="7"/>
                    </a:cubicBezTo>
                    <a:cubicBezTo>
                      <a:pt x="20" y="11"/>
                      <a:pt x="18" y="17"/>
                      <a:pt x="13" y="19"/>
                    </a:cubicBezTo>
                    <a:cubicBezTo>
                      <a:pt x="9" y="20"/>
                      <a:pt x="4" y="18"/>
                      <a:pt x="2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9D422D2A-1D8C-4268-A6A1-EDB9C9546AA3}"/>
              </a:ext>
            </a:extLst>
          </p:cNvPr>
          <p:cNvGrpSpPr/>
          <p:nvPr/>
        </p:nvGrpSpPr>
        <p:grpSpPr>
          <a:xfrm>
            <a:off x="303717" y="1750329"/>
            <a:ext cx="8208555" cy="3227292"/>
            <a:chOff x="129453" y="1551806"/>
            <a:chExt cx="8208555" cy="3227292"/>
          </a:xfrm>
        </p:grpSpPr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B87376D3-49EE-B846-A158-D525D41FAC86}"/>
                </a:ext>
              </a:extLst>
            </p:cNvPr>
            <p:cNvSpPr txBox="1"/>
            <p:nvPr/>
          </p:nvSpPr>
          <p:spPr>
            <a:xfrm>
              <a:off x="7305513" y="3477865"/>
              <a:ext cx="1010729" cy="1286816"/>
            </a:xfrm>
            <a:prstGeom prst="rect">
              <a:avLst/>
            </a:prstGeom>
            <a:solidFill>
              <a:srgbClr val="D2ECF9"/>
            </a:solidFill>
          </p:spPr>
          <p:txBody>
            <a:bodyPr wrap="none" rtlCol="0">
              <a:noAutofit/>
            </a:bodyPr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509925AA-FD67-B049-95F7-23348EADD308}"/>
                </a:ext>
              </a:extLst>
            </p:cNvPr>
            <p:cNvSpPr txBox="1"/>
            <p:nvPr/>
          </p:nvSpPr>
          <p:spPr>
            <a:xfrm>
              <a:off x="1715426" y="3477865"/>
              <a:ext cx="1323583" cy="1286816"/>
            </a:xfrm>
            <a:prstGeom prst="rect">
              <a:avLst/>
            </a:prstGeom>
            <a:solidFill>
              <a:srgbClr val="D2ECF9"/>
            </a:solidFill>
          </p:spPr>
          <p:txBody>
            <a:bodyPr wrap="none" rtlCol="0">
              <a:noAutofit/>
            </a:bodyPr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18B1AFB0-0947-9F4F-B22C-66CC7CC226A8}"/>
                </a:ext>
              </a:extLst>
            </p:cNvPr>
            <p:cNvSpPr txBox="1"/>
            <p:nvPr/>
          </p:nvSpPr>
          <p:spPr>
            <a:xfrm>
              <a:off x="3106916" y="3477865"/>
              <a:ext cx="4139578" cy="1286816"/>
            </a:xfrm>
            <a:prstGeom prst="rect">
              <a:avLst/>
            </a:prstGeom>
            <a:solidFill>
              <a:srgbClr val="D2ECF9"/>
            </a:solidFill>
          </p:spPr>
          <p:txBody>
            <a:bodyPr wrap="none" rtlCol="0">
              <a:noAutofit/>
            </a:bodyPr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5AE5DDA8-C9E1-D94A-8FDB-3AF3F71527FB}"/>
                </a:ext>
              </a:extLst>
            </p:cNvPr>
            <p:cNvSpPr txBox="1"/>
            <p:nvPr/>
          </p:nvSpPr>
          <p:spPr>
            <a:xfrm>
              <a:off x="1715426" y="1859864"/>
              <a:ext cx="1323583" cy="1324658"/>
            </a:xfrm>
            <a:prstGeom prst="rect">
              <a:avLst/>
            </a:prstGeom>
            <a:solidFill>
              <a:srgbClr val="D2ECF9"/>
            </a:solidFill>
          </p:spPr>
          <p:txBody>
            <a:bodyPr wrap="none" rtlCol="0">
              <a:noAutofit/>
            </a:bodyPr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DFCAAF0E-A263-C44F-8292-90067C989E2C}"/>
                </a:ext>
              </a:extLst>
            </p:cNvPr>
            <p:cNvSpPr txBox="1"/>
            <p:nvPr/>
          </p:nvSpPr>
          <p:spPr>
            <a:xfrm>
              <a:off x="3106916" y="1859864"/>
              <a:ext cx="4139578" cy="1324658"/>
            </a:xfrm>
            <a:prstGeom prst="rect">
              <a:avLst/>
            </a:prstGeom>
            <a:solidFill>
              <a:srgbClr val="D2ECF9"/>
            </a:solidFill>
          </p:spPr>
          <p:txBody>
            <a:bodyPr wrap="none" rtlCol="0">
              <a:noAutofit/>
            </a:bodyPr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F61F3D8A-4EA1-F446-9347-AA3FF38FB503}"/>
                </a:ext>
              </a:extLst>
            </p:cNvPr>
            <p:cNvSpPr txBox="1"/>
            <p:nvPr/>
          </p:nvSpPr>
          <p:spPr>
            <a:xfrm>
              <a:off x="7314401" y="1859864"/>
              <a:ext cx="1010729" cy="1324658"/>
            </a:xfrm>
            <a:prstGeom prst="rect">
              <a:avLst/>
            </a:prstGeom>
            <a:solidFill>
              <a:srgbClr val="D2ECF9"/>
            </a:solidFill>
          </p:spPr>
          <p:txBody>
            <a:bodyPr wrap="none" rtlCol="0">
              <a:noAutofit/>
            </a:bodyPr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grpSp>
          <p:nvGrpSpPr>
            <p:cNvPr id="13" name="Group 122">
              <a:extLst>
                <a:ext uri="{FF2B5EF4-FFF2-40B4-BE49-F238E27FC236}">
                  <a16:creationId xmlns:a16="http://schemas.microsoft.com/office/drawing/2014/main" id="{2414C3AE-33BC-A84D-B2FD-1C376A84226A}"/>
                </a:ext>
              </a:extLst>
            </p:cNvPr>
            <p:cNvGrpSpPr>
              <a:grpSpLocks/>
            </p:cNvGrpSpPr>
            <p:nvPr/>
          </p:nvGrpSpPr>
          <p:grpSpPr bwMode="auto">
            <a:xfrm rot="12600000">
              <a:off x="4261100" y="2230672"/>
              <a:ext cx="777368" cy="135612"/>
              <a:chOff x="1352" y="2022"/>
              <a:chExt cx="2971" cy="354"/>
            </a:xfrm>
          </p:grpSpPr>
          <p:sp>
            <p:nvSpPr>
              <p:cNvPr id="297" name="Freeform 53">
                <a:extLst>
                  <a:ext uri="{FF2B5EF4-FFF2-40B4-BE49-F238E27FC236}">
                    <a16:creationId xmlns:a16="http://schemas.microsoft.com/office/drawing/2014/main" id="{8A4D4FE3-E13E-2946-8BD9-FA96DE731F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52" y="2022"/>
                <a:ext cx="2032" cy="354"/>
              </a:xfrm>
              <a:custGeom>
                <a:avLst/>
                <a:gdLst>
                  <a:gd name="T0" fmla="*/ 721 w 721"/>
                  <a:gd name="T1" fmla="*/ 45 h 118"/>
                  <a:gd name="T2" fmla="*/ 721 w 721"/>
                  <a:gd name="T3" fmla="*/ 46 h 118"/>
                  <a:gd name="T4" fmla="*/ 721 w 721"/>
                  <a:gd name="T5" fmla="*/ 48 h 118"/>
                  <a:gd name="T6" fmla="*/ 716 w 721"/>
                  <a:gd name="T7" fmla="*/ 34 h 118"/>
                  <a:gd name="T8" fmla="*/ 702 w 721"/>
                  <a:gd name="T9" fmla="*/ 34 h 118"/>
                  <a:gd name="T10" fmla="*/ 702 w 721"/>
                  <a:gd name="T11" fmla="*/ 36 h 118"/>
                  <a:gd name="T12" fmla="*/ 683 w 721"/>
                  <a:gd name="T13" fmla="*/ 15 h 118"/>
                  <a:gd name="T14" fmla="*/ 154 w 721"/>
                  <a:gd name="T15" fmla="*/ 15 h 118"/>
                  <a:gd name="T16" fmla="*/ 154 w 721"/>
                  <a:gd name="T17" fmla="*/ 16 h 118"/>
                  <a:gd name="T18" fmla="*/ 139 w 721"/>
                  <a:gd name="T19" fmla="*/ 0 h 118"/>
                  <a:gd name="T20" fmla="*/ 135 w 721"/>
                  <a:gd name="T21" fmla="*/ 0 h 118"/>
                  <a:gd name="T22" fmla="*/ 117 w 721"/>
                  <a:gd name="T23" fmla="*/ 24 h 118"/>
                  <a:gd name="T24" fmla="*/ 115 w 721"/>
                  <a:gd name="T25" fmla="*/ 24 h 118"/>
                  <a:gd name="T26" fmla="*/ 85 w 721"/>
                  <a:gd name="T27" fmla="*/ 40 h 118"/>
                  <a:gd name="T28" fmla="*/ 27 w 721"/>
                  <a:gd name="T29" fmla="*/ 40 h 118"/>
                  <a:gd name="T30" fmla="*/ 17 w 721"/>
                  <a:gd name="T31" fmla="*/ 25 h 118"/>
                  <a:gd name="T32" fmla="*/ 12 w 721"/>
                  <a:gd name="T33" fmla="*/ 25 h 118"/>
                  <a:gd name="T34" fmla="*/ 0 w 721"/>
                  <a:gd name="T35" fmla="*/ 58 h 118"/>
                  <a:gd name="T36" fmla="*/ 12 w 721"/>
                  <a:gd name="T37" fmla="*/ 90 h 118"/>
                  <a:gd name="T38" fmla="*/ 17 w 721"/>
                  <a:gd name="T39" fmla="*/ 90 h 118"/>
                  <a:gd name="T40" fmla="*/ 27 w 721"/>
                  <a:gd name="T41" fmla="*/ 77 h 118"/>
                  <a:gd name="T42" fmla="*/ 27 w 721"/>
                  <a:gd name="T43" fmla="*/ 77 h 118"/>
                  <a:gd name="T44" fmla="*/ 85 w 721"/>
                  <a:gd name="T45" fmla="*/ 77 h 118"/>
                  <a:gd name="T46" fmla="*/ 85 w 721"/>
                  <a:gd name="T47" fmla="*/ 77 h 118"/>
                  <a:gd name="T48" fmla="*/ 115 w 721"/>
                  <a:gd name="T49" fmla="*/ 93 h 118"/>
                  <a:gd name="T50" fmla="*/ 117 w 721"/>
                  <a:gd name="T51" fmla="*/ 93 h 118"/>
                  <a:gd name="T52" fmla="*/ 134 w 721"/>
                  <a:gd name="T53" fmla="*/ 118 h 118"/>
                  <a:gd name="T54" fmla="*/ 139 w 721"/>
                  <a:gd name="T55" fmla="*/ 118 h 118"/>
                  <a:gd name="T56" fmla="*/ 155 w 721"/>
                  <a:gd name="T57" fmla="*/ 99 h 118"/>
                  <a:gd name="T58" fmla="*/ 155 w 721"/>
                  <a:gd name="T59" fmla="*/ 100 h 118"/>
                  <a:gd name="T60" fmla="*/ 683 w 721"/>
                  <a:gd name="T61" fmla="*/ 100 h 118"/>
                  <a:gd name="T62" fmla="*/ 702 w 721"/>
                  <a:gd name="T63" fmla="*/ 60 h 118"/>
                  <a:gd name="T64" fmla="*/ 716 w 721"/>
                  <a:gd name="T65" fmla="*/ 60 h 118"/>
                  <a:gd name="T66" fmla="*/ 721 w 721"/>
                  <a:gd name="T67" fmla="*/ 47 h 118"/>
                  <a:gd name="T68" fmla="*/ 716 w 721"/>
                  <a:gd name="T69" fmla="*/ 3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21" h="118">
                    <a:moveTo>
                      <a:pt x="721" y="45"/>
                    </a:moveTo>
                    <a:cubicBezTo>
                      <a:pt x="721" y="45"/>
                      <a:pt x="721" y="45"/>
                      <a:pt x="721" y="46"/>
                    </a:cubicBezTo>
                    <a:cubicBezTo>
                      <a:pt x="721" y="47"/>
                      <a:pt x="721" y="47"/>
                      <a:pt x="721" y="48"/>
                    </a:cubicBezTo>
                    <a:moveTo>
                      <a:pt x="716" y="34"/>
                    </a:moveTo>
                    <a:cubicBezTo>
                      <a:pt x="702" y="34"/>
                      <a:pt x="702" y="34"/>
                      <a:pt x="702" y="34"/>
                    </a:cubicBezTo>
                    <a:cubicBezTo>
                      <a:pt x="702" y="34"/>
                      <a:pt x="702" y="35"/>
                      <a:pt x="702" y="36"/>
                    </a:cubicBezTo>
                    <a:cubicBezTo>
                      <a:pt x="698" y="26"/>
                      <a:pt x="690" y="15"/>
                      <a:pt x="683" y="15"/>
                    </a:cubicBezTo>
                    <a:cubicBezTo>
                      <a:pt x="154" y="15"/>
                      <a:pt x="154" y="15"/>
                      <a:pt x="154" y="15"/>
                    </a:cubicBezTo>
                    <a:cubicBezTo>
                      <a:pt x="154" y="15"/>
                      <a:pt x="154" y="16"/>
                      <a:pt x="154" y="16"/>
                    </a:cubicBezTo>
                    <a:cubicBezTo>
                      <a:pt x="151" y="6"/>
                      <a:pt x="145" y="0"/>
                      <a:pt x="139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7" y="0"/>
                      <a:pt x="121" y="9"/>
                      <a:pt x="117" y="24"/>
                    </a:cubicBezTo>
                    <a:cubicBezTo>
                      <a:pt x="115" y="24"/>
                      <a:pt x="115" y="24"/>
                      <a:pt x="115" y="24"/>
                    </a:cubicBezTo>
                    <a:cubicBezTo>
                      <a:pt x="115" y="24"/>
                      <a:pt x="93" y="40"/>
                      <a:pt x="85" y="40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5" y="31"/>
                      <a:pt x="21" y="25"/>
                      <a:pt x="17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6" y="25"/>
                      <a:pt x="0" y="40"/>
                      <a:pt x="0" y="58"/>
                    </a:cubicBezTo>
                    <a:cubicBezTo>
                      <a:pt x="0" y="75"/>
                      <a:pt x="6" y="90"/>
                      <a:pt x="12" y="90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21" y="90"/>
                      <a:pt x="25" y="85"/>
                      <a:pt x="27" y="77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85" y="77"/>
                      <a:pt x="85" y="77"/>
                      <a:pt x="85" y="77"/>
                    </a:cubicBezTo>
                    <a:cubicBezTo>
                      <a:pt x="85" y="77"/>
                      <a:pt x="85" y="77"/>
                      <a:pt x="85" y="77"/>
                    </a:cubicBezTo>
                    <a:cubicBezTo>
                      <a:pt x="93" y="77"/>
                      <a:pt x="115" y="93"/>
                      <a:pt x="115" y="93"/>
                    </a:cubicBezTo>
                    <a:cubicBezTo>
                      <a:pt x="117" y="93"/>
                      <a:pt x="117" y="93"/>
                      <a:pt x="117" y="93"/>
                    </a:cubicBezTo>
                    <a:cubicBezTo>
                      <a:pt x="121" y="108"/>
                      <a:pt x="127" y="118"/>
                      <a:pt x="134" y="118"/>
                    </a:cubicBezTo>
                    <a:cubicBezTo>
                      <a:pt x="139" y="118"/>
                      <a:pt x="139" y="118"/>
                      <a:pt x="139" y="118"/>
                    </a:cubicBezTo>
                    <a:cubicBezTo>
                      <a:pt x="146" y="118"/>
                      <a:pt x="151" y="110"/>
                      <a:pt x="155" y="99"/>
                    </a:cubicBezTo>
                    <a:cubicBezTo>
                      <a:pt x="155" y="99"/>
                      <a:pt x="155" y="99"/>
                      <a:pt x="155" y="100"/>
                    </a:cubicBezTo>
                    <a:cubicBezTo>
                      <a:pt x="683" y="100"/>
                      <a:pt x="683" y="100"/>
                      <a:pt x="683" y="100"/>
                    </a:cubicBezTo>
                    <a:cubicBezTo>
                      <a:pt x="690" y="100"/>
                      <a:pt x="698" y="76"/>
                      <a:pt x="702" y="60"/>
                    </a:cubicBezTo>
                    <a:cubicBezTo>
                      <a:pt x="716" y="60"/>
                      <a:pt x="716" y="60"/>
                      <a:pt x="716" y="60"/>
                    </a:cubicBezTo>
                    <a:cubicBezTo>
                      <a:pt x="719" y="60"/>
                      <a:pt x="721" y="54"/>
                      <a:pt x="721" y="47"/>
                    </a:cubicBezTo>
                    <a:cubicBezTo>
                      <a:pt x="721" y="39"/>
                      <a:pt x="719" y="34"/>
                      <a:pt x="716" y="34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Freeform 54">
                <a:extLst>
                  <a:ext uri="{FF2B5EF4-FFF2-40B4-BE49-F238E27FC236}">
                    <a16:creationId xmlns:a16="http://schemas.microsoft.com/office/drawing/2014/main" id="{AA80E0CB-915A-C540-871B-B17C607922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4" y="2022"/>
                <a:ext cx="121" cy="354"/>
              </a:xfrm>
              <a:custGeom>
                <a:avLst/>
                <a:gdLst>
                  <a:gd name="T0" fmla="*/ 21 w 43"/>
                  <a:gd name="T1" fmla="*/ 0 h 118"/>
                  <a:gd name="T2" fmla="*/ 0 w 43"/>
                  <a:gd name="T3" fmla="*/ 38 h 118"/>
                  <a:gd name="T4" fmla="*/ 15 w 43"/>
                  <a:gd name="T5" fmla="*/ 38 h 118"/>
                  <a:gd name="T6" fmla="*/ 23 w 43"/>
                  <a:gd name="T7" fmla="*/ 60 h 118"/>
                  <a:gd name="T8" fmla="*/ 15 w 43"/>
                  <a:gd name="T9" fmla="*/ 81 h 118"/>
                  <a:gd name="T10" fmla="*/ 0 w 43"/>
                  <a:gd name="T11" fmla="*/ 81 h 118"/>
                  <a:gd name="T12" fmla="*/ 20 w 43"/>
                  <a:gd name="T13" fmla="*/ 118 h 118"/>
                  <a:gd name="T14" fmla="*/ 43 w 43"/>
                  <a:gd name="T15" fmla="*/ 59 h 118"/>
                  <a:gd name="T16" fmla="*/ 21 w 43"/>
                  <a:gd name="T1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118">
                    <a:moveTo>
                      <a:pt x="21" y="0"/>
                    </a:moveTo>
                    <a:cubicBezTo>
                      <a:pt x="11" y="0"/>
                      <a:pt x="3" y="16"/>
                      <a:pt x="0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9" y="38"/>
                      <a:pt x="23" y="48"/>
                      <a:pt x="23" y="60"/>
                    </a:cubicBezTo>
                    <a:cubicBezTo>
                      <a:pt x="23" y="72"/>
                      <a:pt x="19" y="81"/>
                      <a:pt x="15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4" y="103"/>
                      <a:pt x="11" y="117"/>
                      <a:pt x="20" y="118"/>
                    </a:cubicBezTo>
                    <a:cubicBezTo>
                      <a:pt x="33" y="118"/>
                      <a:pt x="43" y="91"/>
                      <a:pt x="43" y="59"/>
                    </a:cubicBezTo>
                    <a:cubicBezTo>
                      <a:pt x="43" y="26"/>
                      <a:pt x="33" y="0"/>
                      <a:pt x="21" y="0"/>
                    </a:cubicBezTo>
                    <a:close/>
                  </a:path>
                </a:pathLst>
              </a:custGeom>
              <a:solidFill>
                <a:srgbClr val="DEE9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Freeform 55">
                <a:extLst>
                  <a:ext uri="{FF2B5EF4-FFF2-40B4-BE49-F238E27FC236}">
                    <a16:creationId xmlns:a16="http://schemas.microsoft.com/office/drawing/2014/main" id="{ABC05483-EBF3-E34D-8D09-D381F7CB8C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3" y="2022"/>
                <a:ext cx="76" cy="354"/>
              </a:xfrm>
              <a:custGeom>
                <a:avLst/>
                <a:gdLst>
                  <a:gd name="T0" fmla="*/ 4 w 27"/>
                  <a:gd name="T1" fmla="*/ 118 h 118"/>
                  <a:gd name="T2" fmla="*/ 26 w 27"/>
                  <a:gd name="T3" fmla="*/ 59 h 118"/>
                  <a:gd name="T4" fmla="*/ 5 w 27"/>
                  <a:gd name="T5" fmla="*/ 0 h 118"/>
                  <a:gd name="T6" fmla="*/ 0 w 27"/>
                  <a:gd name="T7" fmla="*/ 0 h 118"/>
                  <a:gd name="T8" fmla="*/ 22 w 27"/>
                  <a:gd name="T9" fmla="*/ 59 h 118"/>
                  <a:gd name="T10" fmla="*/ 0 w 27"/>
                  <a:gd name="T11" fmla="*/ 118 h 118"/>
                  <a:gd name="T12" fmla="*/ 4 w 27"/>
                  <a:gd name="T13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18">
                    <a:moveTo>
                      <a:pt x="4" y="118"/>
                    </a:moveTo>
                    <a:cubicBezTo>
                      <a:pt x="17" y="118"/>
                      <a:pt x="26" y="92"/>
                      <a:pt x="26" y="59"/>
                    </a:cubicBezTo>
                    <a:cubicBezTo>
                      <a:pt x="27" y="26"/>
                      <a:pt x="17" y="0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" y="0"/>
                      <a:pt x="22" y="26"/>
                      <a:pt x="22" y="59"/>
                    </a:cubicBezTo>
                    <a:cubicBezTo>
                      <a:pt x="22" y="92"/>
                      <a:pt x="12" y="118"/>
                      <a:pt x="0" y="118"/>
                    </a:cubicBezTo>
                    <a:lnTo>
                      <a:pt x="4" y="118"/>
                    </a:lnTo>
                    <a:close/>
                  </a:path>
                </a:pathLst>
              </a:custGeom>
              <a:solidFill>
                <a:srgbClr val="A6C7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Freeform 56">
                <a:extLst>
                  <a:ext uri="{FF2B5EF4-FFF2-40B4-BE49-F238E27FC236}">
                    <a16:creationId xmlns:a16="http://schemas.microsoft.com/office/drawing/2014/main" id="{F22E0D81-B34C-CC4C-BC24-115910B519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6" y="2067"/>
                <a:ext cx="1536" cy="255"/>
              </a:xfrm>
              <a:custGeom>
                <a:avLst/>
                <a:gdLst>
                  <a:gd name="T0" fmla="*/ 529 w 545"/>
                  <a:gd name="T1" fmla="*/ 0 h 85"/>
                  <a:gd name="T2" fmla="*/ 0 w 545"/>
                  <a:gd name="T3" fmla="*/ 0 h 85"/>
                  <a:gd name="T4" fmla="*/ 7 w 545"/>
                  <a:gd name="T5" fmla="*/ 44 h 85"/>
                  <a:gd name="T6" fmla="*/ 1 w 545"/>
                  <a:gd name="T7" fmla="*/ 85 h 85"/>
                  <a:gd name="T8" fmla="*/ 529 w 545"/>
                  <a:gd name="T9" fmla="*/ 85 h 85"/>
                  <a:gd name="T10" fmla="*/ 545 w 545"/>
                  <a:gd name="T11" fmla="*/ 42 h 85"/>
                  <a:gd name="T12" fmla="*/ 529 w 545"/>
                  <a:gd name="T13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5" h="85">
                    <a:moveTo>
                      <a:pt x="5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11"/>
                      <a:pt x="7" y="26"/>
                      <a:pt x="7" y="44"/>
                    </a:cubicBezTo>
                    <a:cubicBezTo>
                      <a:pt x="7" y="60"/>
                      <a:pt x="5" y="74"/>
                      <a:pt x="1" y="85"/>
                    </a:cubicBezTo>
                    <a:cubicBezTo>
                      <a:pt x="529" y="85"/>
                      <a:pt x="529" y="85"/>
                      <a:pt x="529" y="85"/>
                    </a:cubicBezTo>
                    <a:cubicBezTo>
                      <a:pt x="538" y="85"/>
                      <a:pt x="545" y="66"/>
                      <a:pt x="545" y="42"/>
                    </a:cubicBezTo>
                    <a:cubicBezTo>
                      <a:pt x="545" y="19"/>
                      <a:pt x="535" y="0"/>
                      <a:pt x="529" y="0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Freeform 57">
                <a:extLst>
                  <a:ext uri="{FF2B5EF4-FFF2-40B4-BE49-F238E27FC236}">
                    <a16:creationId xmlns:a16="http://schemas.microsoft.com/office/drawing/2014/main" id="{4AB7159F-73D8-8E44-830A-276225D601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6" y="2067"/>
                <a:ext cx="992" cy="255"/>
              </a:xfrm>
              <a:custGeom>
                <a:avLst/>
                <a:gdLst>
                  <a:gd name="T0" fmla="*/ 7 w 352"/>
                  <a:gd name="T1" fmla="*/ 44 h 85"/>
                  <a:gd name="T2" fmla="*/ 1 w 352"/>
                  <a:gd name="T3" fmla="*/ 85 h 85"/>
                  <a:gd name="T4" fmla="*/ 342 w 352"/>
                  <a:gd name="T5" fmla="*/ 85 h 85"/>
                  <a:gd name="T6" fmla="*/ 351 w 352"/>
                  <a:gd name="T7" fmla="*/ 53 h 85"/>
                  <a:gd name="T8" fmla="*/ 352 w 352"/>
                  <a:gd name="T9" fmla="*/ 21 h 85"/>
                  <a:gd name="T10" fmla="*/ 339 w 352"/>
                  <a:gd name="T11" fmla="*/ 0 h 85"/>
                  <a:gd name="T12" fmla="*/ 0 w 352"/>
                  <a:gd name="T13" fmla="*/ 0 h 85"/>
                  <a:gd name="T14" fmla="*/ 7 w 352"/>
                  <a:gd name="T15" fmla="*/ 4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2" h="85">
                    <a:moveTo>
                      <a:pt x="7" y="44"/>
                    </a:moveTo>
                    <a:cubicBezTo>
                      <a:pt x="7" y="60"/>
                      <a:pt x="5" y="74"/>
                      <a:pt x="1" y="85"/>
                    </a:cubicBezTo>
                    <a:cubicBezTo>
                      <a:pt x="342" y="85"/>
                      <a:pt x="342" y="85"/>
                      <a:pt x="342" y="85"/>
                    </a:cubicBezTo>
                    <a:cubicBezTo>
                      <a:pt x="351" y="53"/>
                      <a:pt x="351" y="53"/>
                      <a:pt x="351" y="53"/>
                    </a:cubicBezTo>
                    <a:cubicBezTo>
                      <a:pt x="352" y="21"/>
                      <a:pt x="352" y="21"/>
                      <a:pt x="352" y="21"/>
                    </a:cubicBezTo>
                    <a:cubicBezTo>
                      <a:pt x="339" y="0"/>
                      <a:pt x="339" y="0"/>
                      <a:pt x="33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11"/>
                      <a:pt x="7" y="26"/>
                      <a:pt x="7" y="44"/>
                    </a:cubicBezTo>
                    <a:close/>
                  </a:path>
                </a:pathLst>
              </a:custGeom>
              <a:solidFill>
                <a:srgbClr val="D1E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Freeform 58">
                <a:extLst>
                  <a:ext uri="{FF2B5EF4-FFF2-40B4-BE49-F238E27FC236}">
                    <a16:creationId xmlns:a16="http://schemas.microsoft.com/office/drawing/2014/main" id="{058D3A14-9281-4E40-9BE9-FB555A8058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3" y="2067"/>
                <a:ext cx="65" cy="252"/>
              </a:xfrm>
              <a:custGeom>
                <a:avLst/>
                <a:gdLst>
                  <a:gd name="T0" fmla="*/ 0 w 23"/>
                  <a:gd name="T1" fmla="*/ 0 h 84"/>
                  <a:gd name="T2" fmla="*/ 23 w 23"/>
                  <a:gd name="T3" fmla="*/ 44 h 84"/>
                  <a:gd name="T4" fmla="*/ 2 w 23"/>
                  <a:gd name="T5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84">
                    <a:moveTo>
                      <a:pt x="0" y="0"/>
                    </a:moveTo>
                    <a:cubicBezTo>
                      <a:pt x="8" y="12"/>
                      <a:pt x="23" y="33"/>
                      <a:pt x="23" y="44"/>
                    </a:cubicBezTo>
                    <a:cubicBezTo>
                      <a:pt x="23" y="55"/>
                      <a:pt x="2" y="84"/>
                      <a:pt x="2" y="84"/>
                    </a:cubicBezTo>
                  </a:path>
                </a:pathLst>
              </a:custGeom>
              <a:solidFill>
                <a:srgbClr val="8283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Freeform 59">
                <a:extLst>
                  <a:ext uri="{FF2B5EF4-FFF2-40B4-BE49-F238E27FC236}">
                    <a16:creationId xmlns:a16="http://schemas.microsoft.com/office/drawing/2014/main" id="{36F1A8E9-9B1D-BB4C-B771-153BD263B6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8" y="2142"/>
                <a:ext cx="184" cy="111"/>
              </a:xfrm>
              <a:custGeom>
                <a:avLst/>
                <a:gdLst>
                  <a:gd name="T0" fmla="*/ 58 w 65"/>
                  <a:gd name="T1" fmla="*/ 0 h 37"/>
                  <a:gd name="T2" fmla="*/ 0 w 65"/>
                  <a:gd name="T3" fmla="*/ 0 h 37"/>
                  <a:gd name="T4" fmla="*/ 2 w 65"/>
                  <a:gd name="T5" fmla="*/ 18 h 37"/>
                  <a:gd name="T6" fmla="*/ 0 w 65"/>
                  <a:gd name="T7" fmla="*/ 37 h 37"/>
                  <a:gd name="T8" fmla="*/ 58 w 65"/>
                  <a:gd name="T9" fmla="*/ 37 h 37"/>
                  <a:gd name="T10" fmla="*/ 65 w 65"/>
                  <a:gd name="T11" fmla="*/ 19 h 37"/>
                  <a:gd name="T12" fmla="*/ 58 w 65"/>
                  <a:gd name="T1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37">
                    <a:moveTo>
                      <a:pt x="5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2" y="11"/>
                      <a:pt x="2" y="18"/>
                    </a:cubicBezTo>
                    <a:cubicBezTo>
                      <a:pt x="2" y="25"/>
                      <a:pt x="1" y="31"/>
                      <a:pt x="0" y="37"/>
                    </a:cubicBezTo>
                    <a:cubicBezTo>
                      <a:pt x="58" y="37"/>
                      <a:pt x="58" y="37"/>
                      <a:pt x="58" y="37"/>
                    </a:cubicBezTo>
                    <a:cubicBezTo>
                      <a:pt x="62" y="37"/>
                      <a:pt x="65" y="29"/>
                      <a:pt x="65" y="19"/>
                    </a:cubicBezTo>
                    <a:cubicBezTo>
                      <a:pt x="65" y="8"/>
                      <a:pt x="62" y="0"/>
                      <a:pt x="58" y="0"/>
                    </a:cubicBezTo>
                    <a:close/>
                  </a:path>
                </a:pathLst>
              </a:custGeom>
              <a:solidFill>
                <a:srgbClr val="DFE0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Freeform 60">
                <a:extLst>
                  <a:ext uri="{FF2B5EF4-FFF2-40B4-BE49-F238E27FC236}">
                    <a16:creationId xmlns:a16="http://schemas.microsoft.com/office/drawing/2014/main" id="{17B5AA98-846D-8647-8AA3-A005EB4C34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2" y="2097"/>
                <a:ext cx="71" cy="195"/>
              </a:xfrm>
              <a:custGeom>
                <a:avLst/>
                <a:gdLst>
                  <a:gd name="T0" fmla="*/ 0 w 25"/>
                  <a:gd name="T1" fmla="*/ 33 h 65"/>
                  <a:gd name="T2" fmla="*/ 12 w 25"/>
                  <a:gd name="T3" fmla="*/ 0 h 65"/>
                  <a:gd name="T4" fmla="*/ 24 w 25"/>
                  <a:gd name="T5" fmla="*/ 33 h 65"/>
                  <a:gd name="T6" fmla="*/ 12 w 25"/>
                  <a:gd name="T7" fmla="*/ 65 h 65"/>
                  <a:gd name="T8" fmla="*/ 0 w 25"/>
                  <a:gd name="T9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65">
                    <a:moveTo>
                      <a:pt x="0" y="33"/>
                    </a:moveTo>
                    <a:cubicBezTo>
                      <a:pt x="0" y="15"/>
                      <a:pt x="6" y="0"/>
                      <a:pt x="12" y="0"/>
                    </a:cubicBezTo>
                    <a:cubicBezTo>
                      <a:pt x="19" y="0"/>
                      <a:pt x="25" y="15"/>
                      <a:pt x="24" y="33"/>
                    </a:cubicBezTo>
                    <a:cubicBezTo>
                      <a:pt x="24" y="50"/>
                      <a:pt x="19" y="65"/>
                      <a:pt x="12" y="65"/>
                    </a:cubicBezTo>
                    <a:cubicBezTo>
                      <a:pt x="6" y="65"/>
                      <a:pt x="0" y="50"/>
                      <a:pt x="0" y="33"/>
                    </a:cubicBezTo>
                    <a:close/>
                  </a:path>
                </a:pathLst>
              </a:custGeom>
              <a:solidFill>
                <a:srgbClr val="DEE9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Freeform 61">
                <a:extLst>
                  <a:ext uri="{FF2B5EF4-FFF2-40B4-BE49-F238E27FC236}">
                    <a16:creationId xmlns:a16="http://schemas.microsoft.com/office/drawing/2014/main" id="{CDDD11AD-B179-1D4B-A740-B526AC416B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5" y="2103"/>
                <a:ext cx="59" cy="99"/>
              </a:xfrm>
              <a:custGeom>
                <a:avLst/>
                <a:gdLst>
                  <a:gd name="T0" fmla="*/ 9 w 21"/>
                  <a:gd name="T1" fmla="*/ 2 h 33"/>
                  <a:gd name="T2" fmla="*/ 3 w 21"/>
                  <a:gd name="T3" fmla="*/ 15 h 33"/>
                  <a:gd name="T4" fmla="*/ 2 w 21"/>
                  <a:gd name="T5" fmla="*/ 33 h 33"/>
                  <a:gd name="T6" fmla="*/ 7 w 21"/>
                  <a:gd name="T7" fmla="*/ 22 h 33"/>
                  <a:gd name="T8" fmla="*/ 12 w 21"/>
                  <a:gd name="T9" fmla="*/ 20 h 33"/>
                  <a:gd name="T10" fmla="*/ 16 w 21"/>
                  <a:gd name="T11" fmla="*/ 24 h 33"/>
                  <a:gd name="T12" fmla="*/ 13 w 21"/>
                  <a:gd name="T13" fmla="*/ 4 h 33"/>
                  <a:gd name="T14" fmla="*/ 9 w 21"/>
                  <a:gd name="T15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33">
                    <a:moveTo>
                      <a:pt x="9" y="2"/>
                    </a:moveTo>
                    <a:cubicBezTo>
                      <a:pt x="5" y="5"/>
                      <a:pt x="3" y="11"/>
                      <a:pt x="3" y="15"/>
                    </a:cubicBezTo>
                    <a:cubicBezTo>
                      <a:pt x="2" y="21"/>
                      <a:pt x="0" y="28"/>
                      <a:pt x="2" y="33"/>
                    </a:cubicBezTo>
                    <a:cubicBezTo>
                      <a:pt x="4" y="29"/>
                      <a:pt x="3" y="25"/>
                      <a:pt x="7" y="22"/>
                    </a:cubicBezTo>
                    <a:cubicBezTo>
                      <a:pt x="8" y="21"/>
                      <a:pt x="11" y="20"/>
                      <a:pt x="12" y="20"/>
                    </a:cubicBezTo>
                    <a:cubicBezTo>
                      <a:pt x="15" y="21"/>
                      <a:pt x="14" y="23"/>
                      <a:pt x="16" y="24"/>
                    </a:cubicBezTo>
                    <a:cubicBezTo>
                      <a:pt x="21" y="23"/>
                      <a:pt x="16" y="7"/>
                      <a:pt x="13" y="4"/>
                    </a:cubicBezTo>
                    <a:cubicBezTo>
                      <a:pt x="12" y="2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D1E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Freeform 62">
                <a:extLst>
                  <a:ext uri="{FF2B5EF4-FFF2-40B4-BE49-F238E27FC236}">
                    <a16:creationId xmlns:a16="http://schemas.microsoft.com/office/drawing/2014/main" id="{24F46EB4-0BC6-BC43-AE63-6EE3BCBB27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100"/>
                <a:ext cx="31" cy="63"/>
              </a:xfrm>
              <a:custGeom>
                <a:avLst/>
                <a:gdLst>
                  <a:gd name="T0" fmla="*/ 1 w 11"/>
                  <a:gd name="T1" fmla="*/ 21 h 21"/>
                  <a:gd name="T2" fmla="*/ 4 w 11"/>
                  <a:gd name="T3" fmla="*/ 6 h 21"/>
                  <a:gd name="T4" fmla="*/ 11 w 11"/>
                  <a:gd name="T5" fmla="*/ 13 h 21"/>
                  <a:gd name="T6" fmla="*/ 4 w 11"/>
                  <a:gd name="T7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21">
                    <a:moveTo>
                      <a:pt x="1" y="21"/>
                    </a:moveTo>
                    <a:cubicBezTo>
                      <a:pt x="0" y="17"/>
                      <a:pt x="1" y="10"/>
                      <a:pt x="4" y="6"/>
                    </a:cubicBezTo>
                    <a:cubicBezTo>
                      <a:pt x="8" y="0"/>
                      <a:pt x="10" y="10"/>
                      <a:pt x="11" y="13"/>
                    </a:cubicBezTo>
                    <a:cubicBezTo>
                      <a:pt x="10" y="11"/>
                      <a:pt x="5" y="5"/>
                      <a:pt x="4" y="11"/>
                    </a:cubicBezTo>
                  </a:path>
                </a:pathLst>
              </a:custGeom>
              <a:solidFill>
                <a:srgbClr val="A4C6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Freeform 63">
                <a:extLst>
                  <a:ext uri="{FF2B5EF4-FFF2-40B4-BE49-F238E27FC236}">
                    <a16:creationId xmlns:a16="http://schemas.microsoft.com/office/drawing/2014/main" id="{26577FE6-3389-2948-BDE0-F19405EA7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2" y="2067"/>
                <a:ext cx="107" cy="255"/>
              </a:xfrm>
              <a:custGeom>
                <a:avLst/>
                <a:gdLst>
                  <a:gd name="T0" fmla="*/ 38 w 38"/>
                  <a:gd name="T1" fmla="*/ 30 h 85"/>
                  <a:gd name="T2" fmla="*/ 16 w 38"/>
                  <a:gd name="T3" fmla="*/ 0 h 85"/>
                  <a:gd name="T4" fmla="*/ 0 w 38"/>
                  <a:gd name="T5" fmla="*/ 42 h 85"/>
                  <a:gd name="T6" fmla="*/ 16 w 38"/>
                  <a:gd name="T7" fmla="*/ 85 h 85"/>
                  <a:gd name="T8" fmla="*/ 17 w 38"/>
                  <a:gd name="T9" fmla="*/ 85 h 85"/>
                  <a:gd name="T10" fmla="*/ 38 w 38"/>
                  <a:gd name="T11" fmla="*/ 3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85">
                    <a:moveTo>
                      <a:pt x="38" y="30"/>
                    </a:moveTo>
                    <a:cubicBezTo>
                      <a:pt x="38" y="20"/>
                      <a:pt x="25" y="0"/>
                      <a:pt x="16" y="0"/>
                    </a:cubicBezTo>
                    <a:cubicBezTo>
                      <a:pt x="8" y="0"/>
                      <a:pt x="0" y="19"/>
                      <a:pt x="0" y="42"/>
                    </a:cubicBezTo>
                    <a:cubicBezTo>
                      <a:pt x="0" y="66"/>
                      <a:pt x="7" y="85"/>
                      <a:pt x="16" y="85"/>
                    </a:cubicBezTo>
                    <a:cubicBezTo>
                      <a:pt x="17" y="85"/>
                      <a:pt x="17" y="85"/>
                      <a:pt x="17" y="85"/>
                    </a:cubicBezTo>
                    <a:cubicBezTo>
                      <a:pt x="26" y="83"/>
                      <a:pt x="38" y="40"/>
                      <a:pt x="38" y="30"/>
                    </a:cubicBezTo>
                    <a:close/>
                  </a:path>
                </a:pathLst>
              </a:custGeom>
              <a:solidFill>
                <a:srgbClr val="D1E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Freeform 64">
                <a:extLst>
                  <a:ext uri="{FF2B5EF4-FFF2-40B4-BE49-F238E27FC236}">
                    <a16:creationId xmlns:a16="http://schemas.microsoft.com/office/drawing/2014/main" id="{68B7A6DF-4D6E-344C-A8EB-BE8626218F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5" y="2070"/>
                <a:ext cx="104" cy="252"/>
              </a:xfrm>
              <a:custGeom>
                <a:avLst/>
                <a:gdLst>
                  <a:gd name="T0" fmla="*/ 0 w 37"/>
                  <a:gd name="T1" fmla="*/ 84 h 84"/>
                  <a:gd name="T2" fmla="*/ 16 w 37"/>
                  <a:gd name="T3" fmla="*/ 42 h 84"/>
                  <a:gd name="T4" fmla="*/ 0 w 37"/>
                  <a:gd name="T5" fmla="*/ 0 h 84"/>
                  <a:gd name="T6" fmla="*/ 21 w 37"/>
                  <a:gd name="T7" fmla="*/ 0 h 84"/>
                  <a:gd name="T8" fmla="*/ 37 w 37"/>
                  <a:gd name="T9" fmla="*/ 42 h 84"/>
                  <a:gd name="T10" fmla="*/ 21 w 37"/>
                  <a:gd name="T1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84">
                    <a:moveTo>
                      <a:pt x="0" y="84"/>
                    </a:moveTo>
                    <a:cubicBezTo>
                      <a:pt x="9" y="84"/>
                      <a:pt x="16" y="65"/>
                      <a:pt x="16" y="42"/>
                    </a:cubicBezTo>
                    <a:cubicBezTo>
                      <a:pt x="16" y="19"/>
                      <a:pt x="9" y="0"/>
                      <a:pt x="0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30" y="0"/>
                      <a:pt x="37" y="19"/>
                      <a:pt x="37" y="42"/>
                    </a:cubicBezTo>
                    <a:cubicBezTo>
                      <a:pt x="37" y="66"/>
                      <a:pt x="30" y="84"/>
                      <a:pt x="21" y="84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Freeform 65">
                <a:extLst>
                  <a:ext uri="{FF2B5EF4-FFF2-40B4-BE49-F238E27FC236}">
                    <a16:creationId xmlns:a16="http://schemas.microsoft.com/office/drawing/2014/main" id="{CBB8A87C-17E8-DE41-8F4E-918F1ADB0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8" y="2184"/>
                <a:ext cx="155" cy="66"/>
              </a:xfrm>
              <a:custGeom>
                <a:avLst/>
                <a:gdLst>
                  <a:gd name="T0" fmla="*/ 1 w 55"/>
                  <a:gd name="T1" fmla="*/ 0 h 22"/>
                  <a:gd name="T2" fmla="*/ 0 w 55"/>
                  <a:gd name="T3" fmla="*/ 21 h 22"/>
                  <a:gd name="T4" fmla="*/ 55 w 55"/>
                  <a:gd name="T5" fmla="*/ 22 h 22"/>
                  <a:gd name="T6" fmla="*/ 6 w 55"/>
                  <a:gd name="T7" fmla="*/ 13 h 22"/>
                  <a:gd name="T8" fmla="*/ 1 w 55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2">
                    <a:moveTo>
                      <a:pt x="1" y="0"/>
                    </a:moveTo>
                    <a:cubicBezTo>
                      <a:pt x="2" y="3"/>
                      <a:pt x="3" y="16"/>
                      <a:pt x="0" y="21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43" y="21"/>
                      <a:pt x="9" y="20"/>
                      <a:pt x="6" y="13"/>
                    </a:cubicBezTo>
                    <a:cubicBezTo>
                      <a:pt x="3" y="8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ACD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Freeform 66">
                <a:extLst>
                  <a:ext uri="{FF2B5EF4-FFF2-40B4-BE49-F238E27FC236}">
                    <a16:creationId xmlns:a16="http://schemas.microsoft.com/office/drawing/2014/main" id="{15716F6B-2227-6046-9088-F8121C6EA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6" y="2097"/>
                <a:ext cx="48" cy="195"/>
              </a:xfrm>
              <a:custGeom>
                <a:avLst/>
                <a:gdLst>
                  <a:gd name="T0" fmla="*/ 5 w 17"/>
                  <a:gd name="T1" fmla="*/ 65 h 65"/>
                  <a:gd name="T2" fmla="*/ 17 w 17"/>
                  <a:gd name="T3" fmla="*/ 33 h 65"/>
                  <a:gd name="T4" fmla="*/ 5 w 17"/>
                  <a:gd name="T5" fmla="*/ 0 h 65"/>
                  <a:gd name="T6" fmla="*/ 0 w 17"/>
                  <a:gd name="T7" fmla="*/ 0 h 65"/>
                  <a:gd name="T8" fmla="*/ 12 w 17"/>
                  <a:gd name="T9" fmla="*/ 33 h 65"/>
                  <a:gd name="T10" fmla="*/ 0 w 17"/>
                  <a:gd name="T11" fmla="*/ 65 h 65"/>
                  <a:gd name="T12" fmla="*/ 5 w 17"/>
                  <a:gd name="T1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65">
                    <a:moveTo>
                      <a:pt x="5" y="65"/>
                    </a:moveTo>
                    <a:cubicBezTo>
                      <a:pt x="12" y="65"/>
                      <a:pt x="17" y="50"/>
                      <a:pt x="17" y="33"/>
                    </a:cubicBezTo>
                    <a:cubicBezTo>
                      <a:pt x="17" y="15"/>
                      <a:pt x="12" y="0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13" y="15"/>
                      <a:pt x="12" y="33"/>
                    </a:cubicBezTo>
                    <a:cubicBezTo>
                      <a:pt x="12" y="50"/>
                      <a:pt x="7" y="65"/>
                      <a:pt x="0" y="65"/>
                    </a:cubicBezTo>
                    <a:lnTo>
                      <a:pt x="5" y="65"/>
                    </a:lnTo>
                    <a:close/>
                  </a:path>
                </a:pathLst>
              </a:custGeom>
              <a:solidFill>
                <a:srgbClr val="A6C7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Freeform 67">
                <a:extLst>
                  <a:ext uri="{FF2B5EF4-FFF2-40B4-BE49-F238E27FC236}">
                    <a16:creationId xmlns:a16="http://schemas.microsoft.com/office/drawing/2014/main" id="{246400C1-562B-EE49-A123-BC84E44A4B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7" y="2145"/>
                <a:ext cx="17" cy="33"/>
              </a:xfrm>
              <a:custGeom>
                <a:avLst/>
                <a:gdLst>
                  <a:gd name="T0" fmla="*/ 6 w 6"/>
                  <a:gd name="T1" fmla="*/ 11 h 11"/>
                  <a:gd name="T2" fmla="*/ 4 w 6"/>
                  <a:gd name="T3" fmla="*/ 0 h 11"/>
                  <a:gd name="T4" fmla="*/ 0 w 6"/>
                  <a:gd name="T5" fmla="*/ 0 h 11"/>
                  <a:gd name="T6" fmla="*/ 1 w 6"/>
                  <a:gd name="T7" fmla="*/ 11 h 11"/>
                  <a:gd name="T8" fmla="*/ 6 w 6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1">
                    <a:moveTo>
                      <a:pt x="6" y="11"/>
                    </a:moveTo>
                    <a:cubicBezTo>
                      <a:pt x="6" y="7"/>
                      <a:pt x="5" y="3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7"/>
                      <a:pt x="1" y="11"/>
                    </a:cubicBez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Freeform 68">
                <a:extLst>
                  <a:ext uri="{FF2B5EF4-FFF2-40B4-BE49-F238E27FC236}">
                    <a16:creationId xmlns:a16="http://schemas.microsoft.com/office/drawing/2014/main" id="{57A77AF4-12EB-6441-9CC5-734D8F660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4" y="2133"/>
                <a:ext cx="14" cy="9"/>
              </a:xfrm>
              <a:custGeom>
                <a:avLst/>
                <a:gdLst>
                  <a:gd name="T0" fmla="*/ 4 w 5"/>
                  <a:gd name="T1" fmla="*/ 0 h 3"/>
                  <a:gd name="T2" fmla="*/ 0 w 5"/>
                  <a:gd name="T3" fmla="*/ 1 h 3"/>
                  <a:gd name="T4" fmla="*/ 0 w 5"/>
                  <a:gd name="T5" fmla="*/ 3 h 3"/>
                  <a:gd name="T6" fmla="*/ 5 w 5"/>
                  <a:gd name="T7" fmla="*/ 2 h 3"/>
                  <a:gd name="T8" fmla="*/ 4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4" y="0"/>
                    </a:cubicBezTo>
                    <a:close/>
                  </a:path>
                </a:pathLst>
              </a:custGeom>
              <a:solidFill>
                <a:srgbClr val="007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Freeform 69">
                <a:extLst>
                  <a:ext uri="{FF2B5EF4-FFF2-40B4-BE49-F238E27FC236}">
                    <a16:creationId xmlns:a16="http://schemas.microsoft.com/office/drawing/2014/main" id="{0047CE0E-4C48-4D43-9C43-83F79D52C6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0" y="2187"/>
                <a:ext cx="14" cy="1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3 h 5"/>
                  <a:gd name="T4" fmla="*/ 0 w 5"/>
                  <a:gd name="T5" fmla="*/ 5 h 5"/>
                  <a:gd name="T6" fmla="*/ 5 w 5"/>
                  <a:gd name="T7" fmla="*/ 4 h 5"/>
                  <a:gd name="T8" fmla="*/ 5 w 5"/>
                  <a:gd name="T9" fmla="*/ 3 h 5"/>
                  <a:gd name="T10" fmla="*/ 5 w 5"/>
                  <a:gd name="T11" fmla="*/ 1 h 5"/>
                  <a:gd name="T12" fmla="*/ 5 w 5"/>
                  <a:gd name="T13" fmla="*/ 0 h 5"/>
                  <a:gd name="T14" fmla="*/ 0 w 5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3"/>
                      <a:pt x="5" y="3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94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Freeform 70">
                <a:extLst>
                  <a:ext uri="{FF2B5EF4-FFF2-40B4-BE49-F238E27FC236}">
                    <a16:creationId xmlns:a16="http://schemas.microsoft.com/office/drawing/2014/main" id="{5A589367-1335-8841-97A7-C28598E35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9" y="2124"/>
                <a:ext cx="17" cy="39"/>
              </a:xfrm>
              <a:custGeom>
                <a:avLst/>
                <a:gdLst>
                  <a:gd name="T0" fmla="*/ 4 w 6"/>
                  <a:gd name="T1" fmla="*/ 0 h 13"/>
                  <a:gd name="T2" fmla="*/ 0 w 6"/>
                  <a:gd name="T3" fmla="*/ 0 h 13"/>
                  <a:gd name="T4" fmla="*/ 1 w 6"/>
                  <a:gd name="T5" fmla="*/ 13 h 13"/>
                  <a:gd name="T6" fmla="*/ 6 w 6"/>
                  <a:gd name="T7" fmla="*/ 13 h 13"/>
                  <a:gd name="T8" fmla="*/ 4 w 6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3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1" y="9"/>
                      <a:pt x="1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8"/>
                      <a:pt x="5" y="4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Freeform 71">
                <a:extLst>
                  <a:ext uri="{FF2B5EF4-FFF2-40B4-BE49-F238E27FC236}">
                    <a16:creationId xmlns:a16="http://schemas.microsoft.com/office/drawing/2014/main" id="{7B1C403B-A3D0-BC44-B43D-9F02CB6BC5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6" y="2112"/>
                <a:ext cx="12" cy="6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0 h 2"/>
                  <a:gd name="T4" fmla="*/ 0 w 4"/>
                  <a:gd name="T5" fmla="*/ 2 h 2"/>
                  <a:gd name="T6" fmla="*/ 4 w 4"/>
                  <a:gd name="T7" fmla="*/ 2 h 2"/>
                  <a:gd name="T8" fmla="*/ 4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007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Freeform 72">
                <a:extLst>
                  <a:ext uri="{FF2B5EF4-FFF2-40B4-BE49-F238E27FC236}">
                    <a16:creationId xmlns:a16="http://schemas.microsoft.com/office/drawing/2014/main" id="{1715DBCE-FBE4-894C-B895-C354F6A814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2" y="2172"/>
                <a:ext cx="14" cy="18"/>
              </a:xfrm>
              <a:custGeom>
                <a:avLst/>
                <a:gdLst>
                  <a:gd name="T0" fmla="*/ 5 w 5"/>
                  <a:gd name="T1" fmla="*/ 6 h 6"/>
                  <a:gd name="T2" fmla="*/ 5 w 5"/>
                  <a:gd name="T3" fmla="*/ 4 h 6"/>
                  <a:gd name="T4" fmla="*/ 5 w 5"/>
                  <a:gd name="T5" fmla="*/ 1 h 6"/>
                  <a:gd name="T6" fmla="*/ 5 w 5"/>
                  <a:gd name="T7" fmla="*/ 0 h 6"/>
                  <a:gd name="T8" fmla="*/ 0 w 5"/>
                  <a:gd name="T9" fmla="*/ 0 h 6"/>
                  <a:gd name="T10" fmla="*/ 0 w 5"/>
                  <a:gd name="T11" fmla="*/ 6 h 6"/>
                  <a:gd name="T12" fmla="*/ 5 w 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4"/>
                      <a:pt x="5" y="4"/>
                    </a:cubicBezTo>
                    <a:cubicBezTo>
                      <a:pt x="5" y="3"/>
                      <a:pt x="5" y="2"/>
                      <a:pt x="5" y="1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2994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Freeform 73">
                <a:extLst>
                  <a:ext uri="{FF2B5EF4-FFF2-40B4-BE49-F238E27FC236}">
                    <a16:creationId xmlns:a16="http://schemas.microsoft.com/office/drawing/2014/main" id="{14B7613C-895E-594A-A739-6DB4AA177E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2100"/>
                <a:ext cx="73" cy="72"/>
              </a:xfrm>
              <a:custGeom>
                <a:avLst/>
                <a:gdLst>
                  <a:gd name="T0" fmla="*/ 21 w 26"/>
                  <a:gd name="T1" fmla="*/ 0 h 24"/>
                  <a:gd name="T2" fmla="*/ 0 w 26"/>
                  <a:gd name="T3" fmla="*/ 0 h 24"/>
                  <a:gd name="T4" fmla="*/ 0 w 26"/>
                  <a:gd name="T5" fmla="*/ 3 h 24"/>
                  <a:gd name="T6" fmla="*/ 4 w 26"/>
                  <a:gd name="T7" fmla="*/ 24 h 24"/>
                  <a:gd name="T8" fmla="*/ 26 w 26"/>
                  <a:gd name="T9" fmla="*/ 23 h 24"/>
                  <a:gd name="T10" fmla="*/ 21 w 26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4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2" y="9"/>
                      <a:pt x="4" y="16"/>
                      <a:pt x="4" y="2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5" y="14"/>
                      <a:pt x="23" y="6"/>
                      <a:pt x="21" y="0"/>
                    </a:cubicBezTo>
                    <a:close/>
                  </a:path>
                </a:pathLst>
              </a:custGeom>
              <a:solidFill>
                <a:srgbClr val="9EA0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Freeform 74">
                <a:extLst>
                  <a:ext uri="{FF2B5EF4-FFF2-40B4-BE49-F238E27FC236}">
                    <a16:creationId xmlns:a16="http://schemas.microsoft.com/office/drawing/2014/main" id="{F2DC0F48-C298-B848-91A8-263800D7BE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5" y="2082"/>
                <a:ext cx="67" cy="18"/>
              </a:xfrm>
              <a:custGeom>
                <a:avLst/>
                <a:gdLst>
                  <a:gd name="T0" fmla="*/ 22 w 24"/>
                  <a:gd name="T1" fmla="*/ 0 h 6"/>
                  <a:gd name="T2" fmla="*/ 0 w 24"/>
                  <a:gd name="T3" fmla="*/ 1 h 6"/>
                  <a:gd name="T4" fmla="*/ 3 w 24"/>
                  <a:gd name="T5" fmla="*/ 6 h 6"/>
                  <a:gd name="T6" fmla="*/ 24 w 24"/>
                  <a:gd name="T7" fmla="*/ 5 h 6"/>
                  <a:gd name="T8" fmla="*/ 22 w 2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">
                    <a:moveTo>
                      <a:pt x="2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2" y="4"/>
                      <a:pt x="3" y="6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3" y="3"/>
                      <a:pt x="22" y="2"/>
                      <a:pt x="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Freeform 75">
                <a:extLst>
                  <a:ext uri="{FF2B5EF4-FFF2-40B4-BE49-F238E27FC236}">
                    <a16:creationId xmlns:a16="http://schemas.microsoft.com/office/drawing/2014/main" id="{E7AE6488-ADDF-AA4D-9899-A4F5AC1A72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" y="2184"/>
                <a:ext cx="62" cy="33"/>
              </a:xfrm>
              <a:custGeom>
                <a:avLst/>
                <a:gdLst>
                  <a:gd name="T0" fmla="*/ 22 w 22"/>
                  <a:gd name="T1" fmla="*/ 11 h 11"/>
                  <a:gd name="T2" fmla="*/ 22 w 22"/>
                  <a:gd name="T3" fmla="*/ 4 h 11"/>
                  <a:gd name="T4" fmla="*/ 22 w 22"/>
                  <a:gd name="T5" fmla="*/ 0 h 11"/>
                  <a:gd name="T6" fmla="*/ 1 w 22"/>
                  <a:gd name="T7" fmla="*/ 0 h 11"/>
                  <a:gd name="T8" fmla="*/ 1 w 22"/>
                  <a:gd name="T9" fmla="*/ 4 h 11"/>
                  <a:gd name="T10" fmla="*/ 0 w 22"/>
                  <a:gd name="T11" fmla="*/ 11 h 11"/>
                  <a:gd name="T12" fmla="*/ 22 w 22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11">
                    <a:moveTo>
                      <a:pt x="22" y="11"/>
                    </a:moveTo>
                    <a:cubicBezTo>
                      <a:pt x="22" y="8"/>
                      <a:pt x="22" y="6"/>
                      <a:pt x="22" y="4"/>
                    </a:cubicBezTo>
                    <a:cubicBezTo>
                      <a:pt x="22" y="3"/>
                      <a:pt x="22" y="1"/>
                      <a:pt x="2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3"/>
                      <a:pt x="1" y="4"/>
                    </a:cubicBezTo>
                    <a:cubicBezTo>
                      <a:pt x="1" y="7"/>
                      <a:pt x="1" y="9"/>
                      <a:pt x="0" y="11"/>
                    </a:cubicBez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DDDE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Freeform 76">
                <a:extLst>
                  <a:ext uri="{FF2B5EF4-FFF2-40B4-BE49-F238E27FC236}">
                    <a16:creationId xmlns:a16="http://schemas.microsoft.com/office/drawing/2014/main" id="{E058AC68-C56A-3D49-B2A6-302ADB61DC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7" y="2148"/>
                <a:ext cx="169" cy="60"/>
              </a:xfrm>
              <a:custGeom>
                <a:avLst/>
                <a:gdLst>
                  <a:gd name="T0" fmla="*/ 48 w 60"/>
                  <a:gd name="T1" fmla="*/ 2 h 20"/>
                  <a:gd name="T2" fmla="*/ 55 w 60"/>
                  <a:gd name="T3" fmla="*/ 3 h 20"/>
                  <a:gd name="T4" fmla="*/ 58 w 60"/>
                  <a:gd name="T5" fmla="*/ 8 h 20"/>
                  <a:gd name="T6" fmla="*/ 59 w 60"/>
                  <a:gd name="T7" fmla="*/ 20 h 20"/>
                  <a:gd name="T8" fmla="*/ 54 w 60"/>
                  <a:gd name="T9" fmla="*/ 0 h 20"/>
                  <a:gd name="T10" fmla="*/ 0 w 60"/>
                  <a:gd name="T11" fmla="*/ 0 h 20"/>
                  <a:gd name="T12" fmla="*/ 48 w 60"/>
                  <a:gd name="T13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20">
                    <a:moveTo>
                      <a:pt x="48" y="2"/>
                    </a:moveTo>
                    <a:cubicBezTo>
                      <a:pt x="50" y="2"/>
                      <a:pt x="54" y="2"/>
                      <a:pt x="55" y="3"/>
                    </a:cubicBezTo>
                    <a:cubicBezTo>
                      <a:pt x="56" y="4"/>
                      <a:pt x="57" y="6"/>
                      <a:pt x="58" y="8"/>
                    </a:cubicBezTo>
                    <a:cubicBezTo>
                      <a:pt x="59" y="12"/>
                      <a:pt x="59" y="17"/>
                      <a:pt x="59" y="20"/>
                    </a:cubicBezTo>
                    <a:cubicBezTo>
                      <a:pt x="60" y="11"/>
                      <a:pt x="58" y="0"/>
                      <a:pt x="5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36" y="1"/>
                      <a:pt x="48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Freeform 77">
                <a:extLst>
                  <a:ext uri="{FF2B5EF4-FFF2-40B4-BE49-F238E27FC236}">
                    <a16:creationId xmlns:a16="http://schemas.microsoft.com/office/drawing/2014/main" id="{152D828B-D055-F246-A6CA-0F99EC6BF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3" y="2103"/>
                <a:ext cx="34" cy="183"/>
              </a:xfrm>
              <a:custGeom>
                <a:avLst/>
                <a:gdLst>
                  <a:gd name="T0" fmla="*/ 1 w 12"/>
                  <a:gd name="T1" fmla="*/ 0 h 61"/>
                  <a:gd name="T2" fmla="*/ 1 w 12"/>
                  <a:gd name="T3" fmla="*/ 0 h 61"/>
                  <a:gd name="T4" fmla="*/ 11 w 12"/>
                  <a:gd name="T5" fmla="*/ 30 h 61"/>
                  <a:gd name="T6" fmla="*/ 0 w 12"/>
                  <a:gd name="T7" fmla="*/ 61 h 61"/>
                  <a:gd name="T8" fmla="*/ 1 w 12"/>
                  <a:gd name="T9" fmla="*/ 61 h 61"/>
                  <a:gd name="T10" fmla="*/ 12 w 12"/>
                  <a:gd name="T11" fmla="*/ 30 h 61"/>
                  <a:gd name="T12" fmla="*/ 1 w 12"/>
                  <a:gd name="T1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6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6" y="2"/>
                      <a:pt x="11" y="15"/>
                      <a:pt x="11" y="30"/>
                    </a:cubicBezTo>
                    <a:cubicBezTo>
                      <a:pt x="11" y="46"/>
                      <a:pt x="6" y="60"/>
                      <a:pt x="0" y="61"/>
                    </a:cubicBezTo>
                    <a:cubicBezTo>
                      <a:pt x="0" y="61"/>
                      <a:pt x="1" y="61"/>
                      <a:pt x="1" y="61"/>
                    </a:cubicBezTo>
                    <a:cubicBezTo>
                      <a:pt x="7" y="61"/>
                      <a:pt x="12" y="46"/>
                      <a:pt x="12" y="30"/>
                    </a:cubicBezTo>
                    <a:cubicBezTo>
                      <a:pt x="12" y="14"/>
                      <a:pt x="7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Freeform 78">
                <a:extLst>
                  <a:ext uri="{FF2B5EF4-FFF2-40B4-BE49-F238E27FC236}">
                    <a16:creationId xmlns:a16="http://schemas.microsoft.com/office/drawing/2014/main" id="{BD3D3109-0CD1-3745-8C65-CCBF652A4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4" y="2028"/>
                <a:ext cx="65" cy="339"/>
              </a:xfrm>
              <a:custGeom>
                <a:avLst/>
                <a:gdLst>
                  <a:gd name="T0" fmla="*/ 2 w 23"/>
                  <a:gd name="T1" fmla="*/ 0 h 113"/>
                  <a:gd name="T2" fmla="*/ 1 w 23"/>
                  <a:gd name="T3" fmla="*/ 0 h 113"/>
                  <a:gd name="T4" fmla="*/ 20 w 23"/>
                  <a:gd name="T5" fmla="*/ 56 h 113"/>
                  <a:gd name="T6" fmla="*/ 0 w 23"/>
                  <a:gd name="T7" fmla="*/ 113 h 113"/>
                  <a:gd name="T8" fmla="*/ 2 w 23"/>
                  <a:gd name="T9" fmla="*/ 113 h 113"/>
                  <a:gd name="T10" fmla="*/ 23 w 23"/>
                  <a:gd name="T11" fmla="*/ 56 h 113"/>
                  <a:gd name="T12" fmla="*/ 2 w 23"/>
                  <a:gd name="T13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13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1" y="4"/>
                      <a:pt x="20" y="28"/>
                      <a:pt x="20" y="56"/>
                    </a:cubicBezTo>
                    <a:cubicBezTo>
                      <a:pt x="20" y="86"/>
                      <a:pt x="11" y="112"/>
                      <a:pt x="0" y="113"/>
                    </a:cubicBezTo>
                    <a:cubicBezTo>
                      <a:pt x="1" y="113"/>
                      <a:pt x="1" y="113"/>
                      <a:pt x="2" y="113"/>
                    </a:cubicBezTo>
                    <a:cubicBezTo>
                      <a:pt x="14" y="113"/>
                      <a:pt x="23" y="87"/>
                      <a:pt x="23" y="56"/>
                    </a:cubicBezTo>
                    <a:cubicBezTo>
                      <a:pt x="23" y="26"/>
                      <a:pt x="13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" name="Freeform 79">
                <a:extLst>
                  <a:ext uri="{FF2B5EF4-FFF2-40B4-BE49-F238E27FC236}">
                    <a16:creationId xmlns:a16="http://schemas.microsoft.com/office/drawing/2014/main" id="{6BA32102-2229-3B44-B322-5EA14C4477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2" y="2067"/>
                <a:ext cx="45" cy="255"/>
              </a:xfrm>
              <a:custGeom>
                <a:avLst/>
                <a:gdLst>
                  <a:gd name="T0" fmla="*/ 16 w 16"/>
                  <a:gd name="T1" fmla="*/ 85 h 85"/>
                  <a:gd name="T2" fmla="*/ 0 w 16"/>
                  <a:gd name="T3" fmla="*/ 42 h 85"/>
                  <a:gd name="T4" fmla="*/ 16 w 16"/>
                  <a:gd name="T5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85">
                    <a:moveTo>
                      <a:pt x="16" y="85"/>
                    </a:moveTo>
                    <a:cubicBezTo>
                      <a:pt x="7" y="85"/>
                      <a:pt x="0" y="66"/>
                      <a:pt x="0" y="42"/>
                    </a:cubicBezTo>
                    <a:cubicBezTo>
                      <a:pt x="0" y="19"/>
                      <a:pt x="8" y="0"/>
                      <a:pt x="16" y="0"/>
                    </a:cubicBezTo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Freeform 80">
                <a:extLst>
                  <a:ext uri="{FF2B5EF4-FFF2-40B4-BE49-F238E27FC236}">
                    <a16:creationId xmlns:a16="http://schemas.microsoft.com/office/drawing/2014/main" id="{2028CC4E-919C-9945-89EC-543E599A2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0" y="2130"/>
                <a:ext cx="902" cy="186"/>
              </a:xfrm>
              <a:custGeom>
                <a:avLst/>
                <a:gdLst>
                  <a:gd name="T0" fmla="*/ 3 w 320"/>
                  <a:gd name="T1" fmla="*/ 0 h 62"/>
                  <a:gd name="T2" fmla="*/ 1 w 320"/>
                  <a:gd name="T3" fmla="*/ 57 h 62"/>
                  <a:gd name="T4" fmla="*/ 10 w 320"/>
                  <a:gd name="T5" fmla="*/ 60 h 62"/>
                  <a:gd name="T6" fmla="*/ 320 w 320"/>
                  <a:gd name="T7" fmla="*/ 60 h 62"/>
                  <a:gd name="T8" fmla="*/ 86 w 320"/>
                  <a:gd name="T9" fmla="*/ 48 h 62"/>
                  <a:gd name="T10" fmla="*/ 16 w 320"/>
                  <a:gd name="T11" fmla="*/ 31 h 62"/>
                  <a:gd name="T12" fmla="*/ 3 w 320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62">
                    <a:moveTo>
                      <a:pt x="3" y="0"/>
                    </a:moveTo>
                    <a:cubicBezTo>
                      <a:pt x="6" y="13"/>
                      <a:pt x="8" y="35"/>
                      <a:pt x="1" y="57"/>
                    </a:cubicBezTo>
                    <a:cubicBezTo>
                      <a:pt x="0" y="62"/>
                      <a:pt x="4" y="60"/>
                      <a:pt x="10" y="60"/>
                    </a:cubicBezTo>
                    <a:cubicBezTo>
                      <a:pt x="17" y="60"/>
                      <a:pt x="320" y="60"/>
                      <a:pt x="320" y="60"/>
                    </a:cubicBezTo>
                    <a:cubicBezTo>
                      <a:pt x="290" y="60"/>
                      <a:pt x="130" y="49"/>
                      <a:pt x="86" y="48"/>
                    </a:cubicBezTo>
                    <a:cubicBezTo>
                      <a:pt x="39" y="46"/>
                      <a:pt x="24" y="47"/>
                      <a:pt x="16" y="31"/>
                    </a:cubicBezTo>
                    <a:cubicBezTo>
                      <a:pt x="9" y="18"/>
                      <a:pt x="6" y="2"/>
                      <a:pt x="3" y="0"/>
                    </a:cubicBezTo>
                    <a:close/>
                  </a:path>
                </a:pathLst>
              </a:custGeom>
              <a:solidFill>
                <a:srgbClr val="A4C6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Freeform 81">
                <a:extLst>
                  <a:ext uri="{FF2B5EF4-FFF2-40B4-BE49-F238E27FC236}">
                    <a16:creationId xmlns:a16="http://schemas.microsoft.com/office/drawing/2014/main" id="{F3E5F536-CD74-6D47-90CC-7AC779389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2" y="2079"/>
                <a:ext cx="890" cy="36"/>
              </a:xfrm>
              <a:custGeom>
                <a:avLst/>
                <a:gdLst>
                  <a:gd name="T0" fmla="*/ 0 w 316"/>
                  <a:gd name="T1" fmla="*/ 0 h 12"/>
                  <a:gd name="T2" fmla="*/ 316 w 316"/>
                  <a:gd name="T3" fmla="*/ 0 h 12"/>
                  <a:gd name="T4" fmla="*/ 0 w 3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6" h="12">
                    <a:moveTo>
                      <a:pt x="0" y="0"/>
                    </a:moveTo>
                    <a:cubicBezTo>
                      <a:pt x="316" y="0"/>
                      <a:pt x="316" y="0"/>
                      <a:pt x="316" y="0"/>
                    </a:cubicBezTo>
                    <a:cubicBezTo>
                      <a:pt x="302" y="6"/>
                      <a:pt x="21" y="12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Oval 82">
                <a:extLst>
                  <a:ext uri="{FF2B5EF4-FFF2-40B4-BE49-F238E27FC236}">
                    <a16:creationId xmlns:a16="http://schemas.microsoft.com/office/drawing/2014/main" id="{7CC5A12B-9B62-FD40-ABAF-2DE4470EBA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0" y="2133"/>
                <a:ext cx="34" cy="93"/>
              </a:xfrm>
              <a:prstGeom prst="ellipse">
                <a:avLst/>
              </a:prstGeom>
              <a:solidFill>
                <a:srgbClr val="A4C6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Freeform 83">
                <a:extLst>
                  <a:ext uri="{FF2B5EF4-FFF2-40B4-BE49-F238E27FC236}">
                    <a16:creationId xmlns:a16="http://schemas.microsoft.com/office/drawing/2014/main" id="{7BCFFD18-8D60-5349-A09B-6CA5B7D972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0" y="2022"/>
                <a:ext cx="76" cy="354"/>
              </a:xfrm>
              <a:custGeom>
                <a:avLst/>
                <a:gdLst>
                  <a:gd name="T0" fmla="*/ 5 w 27"/>
                  <a:gd name="T1" fmla="*/ 118 h 118"/>
                  <a:gd name="T2" fmla="*/ 27 w 27"/>
                  <a:gd name="T3" fmla="*/ 59 h 118"/>
                  <a:gd name="T4" fmla="*/ 5 w 27"/>
                  <a:gd name="T5" fmla="*/ 0 h 118"/>
                  <a:gd name="T6" fmla="*/ 1 w 27"/>
                  <a:gd name="T7" fmla="*/ 0 h 118"/>
                  <a:gd name="T8" fmla="*/ 23 w 27"/>
                  <a:gd name="T9" fmla="*/ 59 h 118"/>
                  <a:gd name="T10" fmla="*/ 0 w 27"/>
                  <a:gd name="T11" fmla="*/ 118 h 118"/>
                  <a:gd name="T12" fmla="*/ 5 w 27"/>
                  <a:gd name="T13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18">
                    <a:moveTo>
                      <a:pt x="5" y="118"/>
                    </a:moveTo>
                    <a:cubicBezTo>
                      <a:pt x="17" y="118"/>
                      <a:pt x="27" y="91"/>
                      <a:pt x="27" y="59"/>
                    </a:cubicBezTo>
                    <a:cubicBezTo>
                      <a:pt x="27" y="26"/>
                      <a:pt x="17" y="0"/>
                      <a:pt x="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3" y="0"/>
                      <a:pt x="23" y="26"/>
                      <a:pt x="23" y="59"/>
                    </a:cubicBezTo>
                    <a:cubicBezTo>
                      <a:pt x="23" y="91"/>
                      <a:pt x="13" y="118"/>
                      <a:pt x="0" y="118"/>
                    </a:cubicBezTo>
                    <a:lnTo>
                      <a:pt x="5" y="118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Freeform 84">
                <a:extLst>
                  <a:ext uri="{FF2B5EF4-FFF2-40B4-BE49-F238E27FC236}">
                    <a16:creationId xmlns:a16="http://schemas.microsoft.com/office/drawing/2014/main" id="{1A2768B9-F4E8-DB4E-A539-CFBC3E1AE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4" y="2022"/>
                <a:ext cx="121" cy="354"/>
              </a:xfrm>
              <a:custGeom>
                <a:avLst/>
                <a:gdLst>
                  <a:gd name="T0" fmla="*/ 21 w 43"/>
                  <a:gd name="T1" fmla="*/ 0 h 118"/>
                  <a:gd name="T2" fmla="*/ 0 w 43"/>
                  <a:gd name="T3" fmla="*/ 38 h 118"/>
                  <a:gd name="T4" fmla="*/ 15 w 43"/>
                  <a:gd name="T5" fmla="*/ 38 h 118"/>
                  <a:gd name="T6" fmla="*/ 23 w 43"/>
                  <a:gd name="T7" fmla="*/ 60 h 118"/>
                  <a:gd name="T8" fmla="*/ 15 w 43"/>
                  <a:gd name="T9" fmla="*/ 81 h 118"/>
                  <a:gd name="T10" fmla="*/ 0 w 43"/>
                  <a:gd name="T11" fmla="*/ 81 h 118"/>
                  <a:gd name="T12" fmla="*/ 20 w 43"/>
                  <a:gd name="T13" fmla="*/ 118 h 118"/>
                  <a:gd name="T14" fmla="*/ 43 w 43"/>
                  <a:gd name="T15" fmla="*/ 59 h 118"/>
                  <a:gd name="T16" fmla="*/ 21 w 43"/>
                  <a:gd name="T1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118">
                    <a:moveTo>
                      <a:pt x="21" y="0"/>
                    </a:moveTo>
                    <a:cubicBezTo>
                      <a:pt x="11" y="0"/>
                      <a:pt x="3" y="16"/>
                      <a:pt x="0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9" y="38"/>
                      <a:pt x="23" y="48"/>
                      <a:pt x="23" y="60"/>
                    </a:cubicBezTo>
                    <a:cubicBezTo>
                      <a:pt x="23" y="72"/>
                      <a:pt x="19" y="81"/>
                      <a:pt x="15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4" y="103"/>
                      <a:pt x="11" y="117"/>
                      <a:pt x="20" y="118"/>
                    </a:cubicBezTo>
                    <a:cubicBezTo>
                      <a:pt x="33" y="118"/>
                      <a:pt x="43" y="91"/>
                      <a:pt x="43" y="59"/>
                    </a:cubicBezTo>
                    <a:cubicBezTo>
                      <a:pt x="43" y="26"/>
                      <a:pt x="33" y="0"/>
                      <a:pt x="21" y="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Freeform 85">
                <a:extLst>
                  <a:ext uri="{FF2B5EF4-FFF2-40B4-BE49-F238E27FC236}">
                    <a16:creationId xmlns:a16="http://schemas.microsoft.com/office/drawing/2014/main" id="{9B435DED-3729-8E40-8988-BC2308A0C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6" y="2067"/>
                <a:ext cx="1553" cy="255"/>
              </a:xfrm>
              <a:custGeom>
                <a:avLst/>
                <a:gdLst>
                  <a:gd name="T0" fmla="*/ 529 w 551"/>
                  <a:gd name="T1" fmla="*/ 0 h 85"/>
                  <a:gd name="T2" fmla="*/ 0 w 551"/>
                  <a:gd name="T3" fmla="*/ 0 h 85"/>
                  <a:gd name="T4" fmla="*/ 7 w 551"/>
                  <a:gd name="T5" fmla="*/ 44 h 85"/>
                  <a:gd name="T6" fmla="*/ 1 w 551"/>
                  <a:gd name="T7" fmla="*/ 85 h 85"/>
                  <a:gd name="T8" fmla="*/ 529 w 551"/>
                  <a:gd name="T9" fmla="*/ 85 h 85"/>
                  <a:gd name="T10" fmla="*/ 551 w 551"/>
                  <a:gd name="T11" fmla="*/ 30 h 85"/>
                  <a:gd name="T12" fmla="*/ 529 w 551"/>
                  <a:gd name="T13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1" h="85">
                    <a:moveTo>
                      <a:pt x="5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11"/>
                      <a:pt x="7" y="26"/>
                      <a:pt x="7" y="44"/>
                    </a:cubicBezTo>
                    <a:cubicBezTo>
                      <a:pt x="7" y="60"/>
                      <a:pt x="5" y="74"/>
                      <a:pt x="1" y="85"/>
                    </a:cubicBezTo>
                    <a:cubicBezTo>
                      <a:pt x="529" y="85"/>
                      <a:pt x="529" y="85"/>
                      <a:pt x="529" y="85"/>
                    </a:cubicBezTo>
                    <a:cubicBezTo>
                      <a:pt x="538" y="85"/>
                      <a:pt x="551" y="40"/>
                      <a:pt x="551" y="30"/>
                    </a:cubicBezTo>
                    <a:cubicBezTo>
                      <a:pt x="551" y="20"/>
                      <a:pt x="538" y="0"/>
                      <a:pt x="529" y="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Freeform 86">
                <a:extLst>
                  <a:ext uri="{FF2B5EF4-FFF2-40B4-BE49-F238E27FC236}">
                    <a16:creationId xmlns:a16="http://schemas.microsoft.com/office/drawing/2014/main" id="{13D6B197-DB6B-8C40-9805-D031152FE7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2" y="2097"/>
                <a:ext cx="71" cy="195"/>
              </a:xfrm>
              <a:custGeom>
                <a:avLst/>
                <a:gdLst>
                  <a:gd name="T0" fmla="*/ 0 w 25"/>
                  <a:gd name="T1" fmla="*/ 33 h 65"/>
                  <a:gd name="T2" fmla="*/ 12 w 25"/>
                  <a:gd name="T3" fmla="*/ 0 h 65"/>
                  <a:gd name="T4" fmla="*/ 24 w 25"/>
                  <a:gd name="T5" fmla="*/ 33 h 65"/>
                  <a:gd name="T6" fmla="*/ 12 w 25"/>
                  <a:gd name="T7" fmla="*/ 65 h 65"/>
                  <a:gd name="T8" fmla="*/ 0 w 25"/>
                  <a:gd name="T9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65">
                    <a:moveTo>
                      <a:pt x="0" y="33"/>
                    </a:moveTo>
                    <a:cubicBezTo>
                      <a:pt x="0" y="15"/>
                      <a:pt x="6" y="0"/>
                      <a:pt x="12" y="0"/>
                    </a:cubicBezTo>
                    <a:cubicBezTo>
                      <a:pt x="19" y="0"/>
                      <a:pt x="25" y="15"/>
                      <a:pt x="24" y="33"/>
                    </a:cubicBezTo>
                    <a:cubicBezTo>
                      <a:pt x="24" y="50"/>
                      <a:pt x="19" y="65"/>
                      <a:pt x="12" y="65"/>
                    </a:cubicBezTo>
                    <a:cubicBezTo>
                      <a:pt x="6" y="65"/>
                      <a:pt x="0" y="50"/>
                      <a:pt x="0" y="33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Freeform 87">
                <a:extLst>
                  <a:ext uri="{FF2B5EF4-FFF2-40B4-BE49-F238E27FC236}">
                    <a16:creationId xmlns:a16="http://schemas.microsoft.com/office/drawing/2014/main" id="{1F5D1377-44EE-8B41-9CBC-B010C0E1B1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" y="2067"/>
                <a:ext cx="36" cy="129"/>
              </a:xfrm>
              <a:custGeom>
                <a:avLst/>
                <a:gdLst>
                  <a:gd name="T0" fmla="*/ 0 w 13"/>
                  <a:gd name="T1" fmla="*/ 0 h 43"/>
                  <a:gd name="T2" fmla="*/ 12 w 13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3">
                    <a:moveTo>
                      <a:pt x="0" y="0"/>
                    </a:moveTo>
                    <a:cubicBezTo>
                      <a:pt x="9" y="0"/>
                      <a:pt x="13" y="20"/>
                      <a:pt x="12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Freeform 88">
                <a:extLst>
                  <a:ext uri="{FF2B5EF4-FFF2-40B4-BE49-F238E27FC236}">
                    <a16:creationId xmlns:a16="http://schemas.microsoft.com/office/drawing/2014/main" id="{49717FA3-DA3C-5247-90E0-15F252A99A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0" y="2067"/>
                <a:ext cx="37" cy="129"/>
              </a:xfrm>
              <a:custGeom>
                <a:avLst/>
                <a:gdLst>
                  <a:gd name="T0" fmla="*/ 0 w 13"/>
                  <a:gd name="T1" fmla="*/ 0 h 43"/>
                  <a:gd name="T2" fmla="*/ 13 w 13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3">
                    <a:moveTo>
                      <a:pt x="0" y="0"/>
                    </a:moveTo>
                    <a:cubicBezTo>
                      <a:pt x="9" y="0"/>
                      <a:pt x="13" y="20"/>
                      <a:pt x="13" y="43"/>
                    </a:cubicBezTo>
                  </a:path>
                </a:pathLst>
              </a:custGeom>
              <a:noFill/>
              <a:ln w="174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Freeform 89">
                <a:extLst>
                  <a:ext uri="{FF2B5EF4-FFF2-40B4-BE49-F238E27FC236}">
                    <a16:creationId xmlns:a16="http://schemas.microsoft.com/office/drawing/2014/main" id="{2A1927AA-E5B2-254B-B146-1162775759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3" y="2067"/>
                <a:ext cx="40" cy="129"/>
              </a:xfrm>
              <a:custGeom>
                <a:avLst/>
                <a:gdLst>
                  <a:gd name="T0" fmla="*/ 0 w 14"/>
                  <a:gd name="T1" fmla="*/ 0 h 43"/>
                  <a:gd name="T2" fmla="*/ 14 w 14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43">
                    <a:moveTo>
                      <a:pt x="0" y="0"/>
                    </a:moveTo>
                    <a:cubicBezTo>
                      <a:pt x="9" y="0"/>
                      <a:pt x="14" y="20"/>
                      <a:pt x="14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Freeform 90">
                <a:extLst>
                  <a:ext uri="{FF2B5EF4-FFF2-40B4-BE49-F238E27FC236}">
                    <a16:creationId xmlns:a16="http://schemas.microsoft.com/office/drawing/2014/main" id="{3E8F7625-B48C-3142-8088-D7AC4D6390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9" y="2067"/>
                <a:ext cx="40" cy="129"/>
              </a:xfrm>
              <a:custGeom>
                <a:avLst/>
                <a:gdLst>
                  <a:gd name="T0" fmla="*/ 0 w 14"/>
                  <a:gd name="T1" fmla="*/ 0 h 43"/>
                  <a:gd name="T2" fmla="*/ 14 w 14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43">
                    <a:moveTo>
                      <a:pt x="0" y="0"/>
                    </a:moveTo>
                    <a:cubicBezTo>
                      <a:pt x="9" y="0"/>
                      <a:pt x="14" y="20"/>
                      <a:pt x="14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Freeform 91">
                <a:extLst>
                  <a:ext uri="{FF2B5EF4-FFF2-40B4-BE49-F238E27FC236}">
                    <a16:creationId xmlns:a16="http://schemas.microsoft.com/office/drawing/2014/main" id="{51C0EC26-BC30-E24C-A570-753AE9367D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5" y="2067"/>
                <a:ext cx="37" cy="129"/>
              </a:xfrm>
              <a:custGeom>
                <a:avLst/>
                <a:gdLst>
                  <a:gd name="T0" fmla="*/ 0 w 13"/>
                  <a:gd name="T1" fmla="*/ 0 h 43"/>
                  <a:gd name="T2" fmla="*/ 12 w 13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3">
                    <a:moveTo>
                      <a:pt x="0" y="0"/>
                    </a:moveTo>
                    <a:cubicBezTo>
                      <a:pt x="8" y="0"/>
                      <a:pt x="13" y="20"/>
                      <a:pt x="12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Freeform 92">
                <a:extLst>
                  <a:ext uri="{FF2B5EF4-FFF2-40B4-BE49-F238E27FC236}">
                    <a16:creationId xmlns:a16="http://schemas.microsoft.com/office/drawing/2014/main" id="{986809EB-526D-3C4D-A11A-EBDB9F496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" y="2067"/>
                <a:ext cx="39" cy="129"/>
              </a:xfrm>
              <a:custGeom>
                <a:avLst/>
                <a:gdLst>
                  <a:gd name="T0" fmla="*/ 0 w 14"/>
                  <a:gd name="T1" fmla="*/ 0 h 43"/>
                  <a:gd name="T2" fmla="*/ 13 w 14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43">
                    <a:moveTo>
                      <a:pt x="0" y="0"/>
                    </a:moveTo>
                    <a:cubicBezTo>
                      <a:pt x="9" y="0"/>
                      <a:pt x="14" y="20"/>
                      <a:pt x="13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" name="Freeform 93">
                <a:extLst>
                  <a:ext uri="{FF2B5EF4-FFF2-40B4-BE49-F238E27FC236}">
                    <a16:creationId xmlns:a16="http://schemas.microsoft.com/office/drawing/2014/main" id="{163D07BC-7101-314F-BA48-54AA658642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4" y="2067"/>
                <a:ext cx="39" cy="129"/>
              </a:xfrm>
              <a:custGeom>
                <a:avLst/>
                <a:gdLst>
                  <a:gd name="T0" fmla="*/ 0 w 14"/>
                  <a:gd name="T1" fmla="*/ 0 h 43"/>
                  <a:gd name="T2" fmla="*/ 13 w 14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43">
                    <a:moveTo>
                      <a:pt x="0" y="0"/>
                    </a:moveTo>
                    <a:cubicBezTo>
                      <a:pt x="8" y="0"/>
                      <a:pt x="14" y="20"/>
                      <a:pt x="13" y="43"/>
                    </a:cubicBezTo>
                  </a:path>
                </a:pathLst>
              </a:custGeom>
              <a:noFill/>
              <a:ln w="174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Freeform 94">
                <a:extLst>
                  <a:ext uri="{FF2B5EF4-FFF2-40B4-BE49-F238E27FC236}">
                    <a16:creationId xmlns:a16="http://schemas.microsoft.com/office/drawing/2014/main" id="{713AA2AE-0E53-F445-BB92-760146DE1E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0" y="2067"/>
                <a:ext cx="36" cy="129"/>
              </a:xfrm>
              <a:custGeom>
                <a:avLst/>
                <a:gdLst>
                  <a:gd name="T0" fmla="*/ 0 w 13"/>
                  <a:gd name="T1" fmla="*/ 0 h 43"/>
                  <a:gd name="T2" fmla="*/ 13 w 13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3">
                    <a:moveTo>
                      <a:pt x="0" y="0"/>
                    </a:moveTo>
                    <a:cubicBezTo>
                      <a:pt x="8" y="0"/>
                      <a:pt x="13" y="20"/>
                      <a:pt x="13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Freeform 95">
                <a:extLst>
                  <a:ext uri="{FF2B5EF4-FFF2-40B4-BE49-F238E27FC236}">
                    <a16:creationId xmlns:a16="http://schemas.microsoft.com/office/drawing/2014/main" id="{8C2FDEA5-03FF-EB4A-962A-D60C737D0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067"/>
                <a:ext cx="39" cy="129"/>
              </a:xfrm>
              <a:custGeom>
                <a:avLst/>
                <a:gdLst>
                  <a:gd name="T0" fmla="*/ 0 w 14"/>
                  <a:gd name="T1" fmla="*/ 0 h 43"/>
                  <a:gd name="T2" fmla="*/ 14 w 14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43">
                    <a:moveTo>
                      <a:pt x="0" y="0"/>
                    </a:moveTo>
                    <a:cubicBezTo>
                      <a:pt x="9" y="0"/>
                      <a:pt x="14" y="20"/>
                      <a:pt x="14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" name="Freeform 96">
                <a:extLst>
                  <a:ext uri="{FF2B5EF4-FFF2-40B4-BE49-F238E27FC236}">
                    <a16:creationId xmlns:a16="http://schemas.microsoft.com/office/drawing/2014/main" id="{79325563-0458-2D45-949D-BEF2653DAB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8" y="2067"/>
                <a:ext cx="37" cy="129"/>
              </a:xfrm>
              <a:custGeom>
                <a:avLst/>
                <a:gdLst>
                  <a:gd name="T0" fmla="*/ 0 w 13"/>
                  <a:gd name="T1" fmla="*/ 0 h 43"/>
                  <a:gd name="T2" fmla="*/ 12 w 13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3">
                    <a:moveTo>
                      <a:pt x="0" y="0"/>
                    </a:moveTo>
                    <a:cubicBezTo>
                      <a:pt x="9" y="0"/>
                      <a:pt x="13" y="20"/>
                      <a:pt x="12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" name="Freeform 97">
                <a:extLst>
                  <a:ext uri="{FF2B5EF4-FFF2-40B4-BE49-F238E27FC236}">
                    <a16:creationId xmlns:a16="http://schemas.microsoft.com/office/drawing/2014/main" id="{02CB3DD1-5DD2-2F4E-964C-59EEB86EFD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1" y="2067"/>
                <a:ext cx="40" cy="129"/>
              </a:xfrm>
              <a:custGeom>
                <a:avLst/>
                <a:gdLst>
                  <a:gd name="T0" fmla="*/ 0 w 14"/>
                  <a:gd name="T1" fmla="*/ 0 h 43"/>
                  <a:gd name="T2" fmla="*/ 13 w 14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43">
                    <a:moveTo>
                      <a:pt x="0" y="0"/>
                    </a:moveTo>
                    <a:cubicBezTo>
                      <a:pt x="9" y="0"/>
                      <a:pt x="14" y="20"/>
                      <a:pt x="13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" name="Freeform 98">
                <a:extLst>
                  <a:ext uri="{FF2B5EF4-FFF2-40B4-BE49-F238E27FC236}">
                    <a16:creationId xmlns:a16="http://schemas.microsoft.com/office/drawing/2014/main" id="{0E32E48B-87A3-9742-BE5A-AAC872DC9F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5" y="2067"/>
                <a:ext cx="39" cy="129"/>
              </a:xfrm>
              <a:custGeom>
                <a:avLst/>
                <a:gdLst>
                  <a:gd name="T0" fmla="*/ 0 w 14"/>
                  <a:gd name="T1" fmla="*/ 0 h 43"/>
                  <a:gd name="T2" fmla="*/ 13 w 14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43">
                    <a:moveTo>
                      <a:pt x="0" y="0"/>
                    </a:moveTo>
                    <a:cubicBezTo>
                      <a:pt x="9" y="0"/>
                      <a:pt x="14" y="20"/>
                      <a:pt x="13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" name="Freeform 99">
                <a:extLst>
                  <a:ext uri="{FF2B5EF4-FFF2-40B4-BE49-F238E27FC236}">
                    <a16:creationId xmlns:a16="http://schemas.microsoft.com/office/drawing/2014/main" id="{BEBD80AE-F1FF-E14D-99D0-BF7E9EA52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8" y="2067"/>
                <a:ext cx="42" cy="129"/>
              </a:xfrm>
              <a:custGeom>
                <a:avLst/>
                <a:gdLst>
                  <a:gd name="T0" fmla="*/ 0 w 15"/>
                  <a:gd name="T1" fmla="*/ 0 h 43"/>
                  <a:gd name="T2" fmla="*/ 14 w 15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5" h="43">
                    <a:moveTo>
                      <a:pt x="0" y="0"/>
                    </a:moveTo>
                    <a:cubicBezTo>
                      <a:pt x="9" y="0"/>
                      <a:pt x="15" y="20"/>
                      <a:pt x="14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Freeform 100">
                <a:extLst>
                  <a:ext uri="{FF2B5EF4-FFF2-40B4-BE49-F238E27FC236}">
                    <a16:creationId xmlns:a16="http://schemas.microsoft.com/office/drawing/2014/main" id="{0FDBFCD3-7467-C445-9086-5730D34B22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3" y="2067"/>
                <a:ext cx="37" cy="129"/>
              </a:xfrm>
              <a:custGeom>
                <a:avLst/>
                <a:gdLst>
                  <a:gd name="T0" fmla="*/ 0 w 13"/>
                  <a:gd name="T1" fmla="*/ 0 h 43"/>
                  <a:gd name="T2" fmla="*/ 13 w 13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3">
                    <a:moveTo>
                      <a:pt x="0" y="0"/>
                    </a:moveTo>
                    <a:cubicBezTo>
                      <a:pt x="9" y="0"/>
                      <a:pt x="13" y="20"/>
                      <a:pt x="13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" name="Freeform 101">
                <a:extLst>
                  <a:ext uri="{FF2B5EF4-FFF2-40B4-BE49-F238E27FC236}">
                    <a16:creationId xmlns:a16="http://schemas.microsoft.com/office/drawing/2014/main" id="{82052931-0FD8-7E4B-9580-868BA39950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9" y="2067"/>
                <a:ext cx="37" cy="129"/>
              </a:xfrm>
              <a:custGeom>
                <a:avLst/>
                <a:gdLst>
                  <a:gd name="T0" fmla="*/ 0 w 13"/>
                  <a:gd name="T1" fmla="*/ 0 h 43"/>
                  <a:gd name="T2" fmla="*/ 13 w 13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3">
                    <a:moveTo>
                      <a:pt x="0" y="0"/>
                    </a:moveTo>
                    <a:cubicBezTo>
                      <a:pt x="8" y="0"/>
                      <a:pt x="13" y="20"/>
                      <a:pt x="13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" name="Freeform 102">
                <a:extLst>
                  <a:ext uri="{FF2B5EF4-FFF2-40B4-BE49-F238E27FC236}">
                    <a16:creationId xmlns:a16="http://schemas.microsoft.com/office/drawing/2014/main" id="{58C707AA-8F25-F140-B12B-E23CA8957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9" y="2067"/>
                <a:ext cx="34" cy="123"/>
              </a:xfrm>
              <a:custGeom>
                <a:avLst/>
                <a:gdLst>
                  <a:gd name="T0" fmla="*/ 0 w 12"/>
                  <a:gd name="T1" fmla="*/ 0 h 41"/>
                  <a:gd name="T2" fmla="*/ 12 w 12"/>
                  <a:gd name="T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41">
                    <a:moveTo>
                      <a:pt x="0" y="0"/>
                    </a:moveTo>
                    <a:cubicBezTo>
                      <a:pt x="8" y="0"/>
                      <a:pt x="12" y="18"/>
                      <a:pt x="12" y="41"/>
                    </a:cubicBezTo>
                  </a:path>
                </a:pathLst>
              </a:custGeom>
              <a:noFill/>
              <a:ln w="174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Freeform 103">
                <a:extLst>
                  <a:ext uri="{FF2B5EF4-FFF2-40B4-BE49-F238E27FC236}">
                    <a16:creationId xmlns:a16="http://schemas.microsoft.com/office/drawing/2014/main" id="{9A920499-DFF5-314A-B002-5454200F9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6" y="2097"/>
                <a:ext cx="48" cy="195"/>
              </a:xfrm>
              <a:custGeom>
                <a:avLst/>
                <a:gdLst>
                  <a:gd name="T0" fmla="*/ 5 w 17"/>
                  <a:gd name="T1" fmla="*/ 65 h 65"/>
                  <a:gd name="T2" fmla="*/ 17 w 17"/>
                  <a:gd name="T3" fmla="*/ 33 h 65"/>
                  <a:gd name="T4" fmla="*/ 5 w 17"/>
                  <a:gd name="T5" fmla="*/ 0 h 65"/>
                  <a:gd name="T6" fmla="*/ 0 w 17"/>
                  <a:gd name="T7" fmla="*/ 0 h 65"/>
                  <a:gd name="T8" fmla="*/ 12 w 17"/>
                  <a:gd name="T9" fmla="*/ 33 h 65"/>
                  <a:gd name="T10" fmla="*/ 0 w 17"/>
                  <a:gd name="T11" fmla="*/ 65 h 65"/>
                  <a:gd name="T12" fmla="*/ 5 w 17"/>
                  <a:gd name="T1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65">
                    <a:moveTo>
                      <a:pt x="5" y="65"/>
                    </a:moveTo>
                    <a:cubicBezTo>
                      <a:pt x="12" y="65"/>
                      <a:pt x="17" y="50"/>
                      <a:pt x="17" y="33"/>
                    </a:cubicBezTo>
                    <a:cubicBezTo>
                      <a:pt x="17" y="15"/>
                      <a:pt x="12" y="0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13" y="15"/>
                      <a:pt x="12" y="33"/>
                    </a:cubicBezTo>
                    <a:cubicBezTo>
                      <a:pt x="12" y="50"/>
                      <a:pt x="7" y="65"/>
                      <a:pt x="0" y="65"/>
                    </a:cubicBezTo>
                    <a:lnTo>
                      <a:pt x="5" y="6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" name="Freeform 104">
                <a:extLst>
                  <a:ext uri="{FF2B5EF4-FFF2-40B4-BE49-F238E27FC236}">
                    <a16:creationId xmlns:a16="http://schemas.microsoft.com/office/drawing/2014/main" id="{834675F2-ED62-264B-9625-C2222F7822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8" y="2094"/>
                <a:ext cx="333" cy="207"/>
              </a:xfrm>
              <a:custGeom>
                <a:avLst/>
                <a:gdLst>
                  <a:gd name="T0" fmla="*/ 108 w 118"/>
                  <a:gd name="T1" fmla="*/ 69 h 69"/>
                  <a:gd name="T2" fmla="*/ 118 w 118"/>
                  <a:gd name="T3" fmla="*/ 35 h 69"/>
                  <a:gd name="T4" fmla="*/ 108 w 118"/>
                  <a:gd name="T5" fmla="*/ 0 h 69"/>
                  <a:gd name="T6" fmla="*/ 88 w 118"/>
                  <a:gd name="T7" fmla="*/ 0 h 69"/>
                  <a:gd name="T8" fmla="*/ 58 w 118"/>
                  <a:gd name="T9" fmla="*/ 16 h 69"/>
                  <a:gd name="T10" fmla="*/ 0 w 118"/>
                  <a:gd name="T11" fmla="*/ 16 h 69"/>
                  <a:gd name="T12" fmla="*/ 2 w 118"/>
                  <a:gd name="T13" fmla="*/ 34 h 69"/>
                  <a:gd name="T14" fmla="*/ 0 w 118"/>
                  <a:gd name="T15" fmla="*/ 53 h 69"/>
                  <a:gd name="T16" fmla="*/ 58 w 118"/>
                  <a:gd name="T17" fmla="*/ 53 h 69"/>
                  <a:gd name="T18" fmla="*/ 58 w 118"/>
                  <a:gd name="T19" fmla="*/ 53 h 69"/>
                  <a:gd name="T20" fmla="*/ 88 w 118"/>
                  <a:gd name="T21" fmla="*/ 69 h 69"/>
                  <a:gd name="T22" fmla="*/ 108 w 118"/>
                  <a:gd name="T23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8" h="69">
                    <a:moveTo>
                      <a:pt x="108" y="69"/>
                    </a:moveTo>
                    <a:cubicBezTo>
                      <a:pt x="113" y="69"/>
                      <a:pt x="118" y="53"/>
                      <a:pt x="118" y="35"/>
                    </a:cubicBezTo>
                    <a:cubicBezTo>
                      <a:pt x="118" y="16"/>
                      <a:pt x="113" y="0"/>
                      <a:pt x="10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66" y="16"/>
                      <a:pt x="58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21"/>
                      <a:pt x="2" y="27"/>
                      <a:pt x="2" y="34"/>
                    </a:cubicBezTo>
                    <a:cubicBezTo>
                      <a:pt x="2" y="41"/>
                      <a:pt x="1" y="47"/>
                      <a:pt x="0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66" y="53"/>
                      <a:pt x="88" y="69"/>
                      <a:pt x="88" y="69"/>
                    </a:cubicBezTo>
                    <a:lnTo>
                      <a:pt x="108" y="69"/>
                    </a:lnTo>
                    <a:close/>
                  </a:path>
                </a:pathLst>
              </a:custGeom>
              <a:solidFill>
                <a:srgbClr val="D1E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" name="Rectangle 105">
                <a:extLst>
                  <a:ext uri="{FF2B5EF4-FFF2-40B4-BE49-F238E27FC236}">
                    <a16:creationId xmlns:a16="http://schemas.microsoft.com/office/drawing/2014/main" id="{25F336DE-6E39-9D45-A553-C0A242077A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7" y="2193"/>
                <a:ext cx="321" cy="9"/>
              </a:xfrm>
              <a:prstGeom prst="rect">
                <a:avLst/>
              </a:prstGeom>
              <a:solidFill>
                <a:srgbClr val="EEF4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Freeform 106">
                <a:extLst>
                  <a:ext uri="{FF2B5EF4-FFF2-40B4-BE49-F238E27FC236}">
                    <a16:creationId xmlns:a16="http://schemas.microsoft.com/office/drawing/2014/main" id="{CF491DF6-0031-9F4F-8153-72C337AD0C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8" y="2094"/>
                <a:ext cx="333" cy="207"/>
              </a:xfrm>
              <a:custGeom>
                <a:avLst/>
                <a:gdLst>
                  <a:gd name="T0" fmla="*/ 108 w 118"/>
                  <a:gd name="T1" fmla="*/ 69 h 69"/>
                  <a:gd name="T2" fmla="*/ 118 w 118"/>
                  <a:gd name="T3" fmla="*/ 35 h 69"/>
                  <a:gd name="T4" fmla="*/ 108 w 118"/>
                  <a:gd name="T5" fmla="*/ 0 h 69"/>
                  <a:gd name="T6" fmla="*/ 88 w 118"/>
                  <a:gd name="T7" fmla="*/ 0 h 69"/>
                  <a:gd name="T8" fmla="*/ 58 w 118"/>
                  <a:gd name="T9" fmla="*/ 16 h 69"/>
                  <a:gd name="T10" fmla="*/ 0 w 118"/>
                  <a:gd name="T11" fmla="*/ 16 h 69"/>
                  <a:gd name="T12" fmla="*/ 2 w 118"/>
                  <a:gd name="T13" fmla="*/ 34 h 69"/>
                  <a:gd name="T14" fmla="*/ 0 w 118"/>
                  <a:gd name="T15" fmla="*/ 53 h 69"/>
                  <a:gd name="T16" fmla="*/ 58 w 118"/>
                  <a:gd name="T17" fmla="*/ 53 h 69"/>
                  <a:gd name="T18" fmla="*/ 58 w 118"/>
                  <a:gd name="T19" fmla="*/ 53 h 69"/>
                  <a:gd name="T20" fmla="*/ 88 w 118"/>
                  <a:gd name="T21" fmla="*/ 69 h 69"/>
                  <a:gd name="T22" fmla="*/ 108 w 118"/>
                  <a:gd name="T23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8" h="69">
                    <a:moveTo>
                      <a:pt x="108" y="69"/>
                    </a:moveTo>
                    <a:cubicBezTo>
                      <a:pt x="113" y="69"/>
                      <a:pt x="118" y="53"/>
                      <a:pt x="118" y="35"/>
                    </a:cubicBezTo>
                    <a:cubicBezTo>
                      <a:pt x="118" y="16"/>
                      <a:pt x="113" y="0"/>
                      <a:pt x="10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66" y="16"/>
                      <a:pt x="58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21"/>
                      <a:pt x="2" y="27"/>
                      <a:pt x="2" y="34"/>
                    </a:cubicBezTo>
                    <a:cubicBezTo>
                      <a:pt x="2" y="41"/>
                      <a:pt x="1" y="47"/>
                      <a:pt x="0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66" y="53"/>
                      <a:pt x="88" y="69"/>
                      <a:pt x="88" y="69"/>
                    </a:cubicBezTo>
                    <a:lnTo>
                      <a:pt x="108" y="6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Freeform 107">
                <a:extLst>
                  <a:ext uri="{FF2B5EF4-FFF2-40B4-BE49-F238E27FC236}">
                    <a16:creationId xmlns:a16="http://schemas.microsoft.com/office/drawing/2014/main" id="{15D9112B-0329-AF42-9B95-A968226988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3" y="2070"/>
                <a:ext cx="28" cy="252"/>
              </a:xfrm>
              <a:custGeom>
                <a:avLst/>
                <a:gdLst>
                  <a:gd name="T0" fmla="*/ 0 w 10"/>
                  <a:gd name="T1" fmla="*/ 84 h 84"/>
                  <a:gd name="T2" fmla="*/ 10 w 10"/>
                  <a:gd name="T3" fmla="*/ 43 h 84"/>
                  <a:gd name="T4" fmla="*/ 0 w 10"/>
                  <a:gd name="T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4">
                    <a:moveTo>
                      <a:pt x="0" y="84"/>
                    </a:moveTo>
                    <a:cubicBezTo>
                      <a:pt x="6" y="84"/>
                      <a:pt x="10" y="65"/>
                      <a:pt x="10" y="43"/>
                    </a:cubicBezTo>
                    <a:cubicBezTo>
                      <a:pt x="10" y="20"/>
                      <a:pt x="6" y="0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" name="Line 108">
                <a:extLst>
                  <a:ext uri="{FF2B5EF4-FFF2-40B4-BE49-F238E27FC236}">
                    <a16:creationId xmlns:a16="http://schemas.microsoft.com/office/drawing/2014/main" id="{66ABC0EC-ECF9-114A-A40F-2156F9CEDB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4" y="2193"/>
                <a:ext cx="324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" name="Line 109">
                <a:extLst>
                  <a:ext uri="{FF2B5EF4-FFF2-40B4-BE49-F238E27FC236}">
                    <a16:creationId xmlns:a16="http://schemas.microsoft.com/office/drawing/2014/main" id="{D423C270-8C0E-834A-817C-1DBBF06992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34" y="2202"/>
                <a:ext cx="324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" name="Freeform 110">
                <a:extLst>
                  <a:ext uri="{FF2B5EF4-FFF2-40B4-BE49-F238E27FC236}">
                    <a16:creationId xmlns:a16="http://schemas.microsoft.com/office/drawing/2014/main" id="{F1E3E814-A517-9F4A-A966-2C15AE3274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" y="2205"/>
                <a:ext cx="327" cy="90"/>
              </a:xfrm>
              <a:custGeom>
                <a:avLst/>
                <a:gdLst>
                  <a:gd name="T0" fmla="*/ 0 w 116"/>
                  <a:gd name="T1" fmla="*/ 15 h 30"/>
                  <a:gd name="T2" fmla="*/ 1 w 116"/>
                  <a:gd name="T3" fmla="*/ 0 h 30"/>
                  <a:gd name="T4" fmla="*/ 116 w 116"/>
                  <a:gd name="T5" fmla="*/ 0 h 30"/>
                  <a:gd name="T6" fmla="*/ 9 w 116"/>
                  <a:gd name="T7" fmla="*/ 6 h 30"/>
                  <a:gd name="T8" fmla="*/ 9 w 116"/>
                  <a:gd name="T9" fmla="*/ 9 h 30"/>
                  <a:gd name="T10" fmla="*/ 64 w 116"/>
                  <a:gd name="T11" fmla="*/ 13 h 30"/>
                  <a:gd name="T12" fmla="*/ 91 w 116"/>
                  <a:gd name="T13" fmla="*/ 25 h 30"/>
                  <a:gd name="T14" fmla="*/ 108 w 116"/>
                  <a:gd name="T15" fmla="*/ 25 h 30"/>
                  <a:gd name="T16" fmla="*/ 114 w 116"/>
                  <a:gd name="T17" fmla="*/ 7 h 30"/>
                  <a:gd name="T18" fmla="*/ 109 w 116"/>
                  <a:gd name="T19" fmla="*/ 30 h 30"/>
                  <a:gd name="T20" fmla="*/ 88 w 116"/>
                  <a:gd name="T21" fmla="*/ 30 h 30"/>
                  <a:gd name="T22" fmla="*/ 60 w 116"/>
                  <a:gd name="T23" fmla="*/ 15 h 30"/>
                  <a:gd name="T24" fmla="*/ 0 w 116"/>
                  <a:gd name="T25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" h="30">
                    <a:moveTo>
                      <a:pt x="0" y="15"/>
                    </a:moveTo>
                    <a:cubicBezTo>
                      <a:pt x="0" y="13"/>
                      <a:pt x="2" y="3"/>
                      <a:pt x="1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0"/>
                      <a:pt x="11" y="5"/>
                      <a:pt x="9" y="6"/>
                    </a:cubicBezTo>
                    <a:cubicBezTo>
                      <a:pt x="7" y="7"/>
                      <a:pt x="6" y="9"/>
                      <a:pt x="9" y="9"/>
                    </a:cubicBezTo>
                    <a:cubicBezTo>
                      <a:pt x="11" y="10"/>
                      <a:pt x="64" y="13"/>
                      <a:pt x="64" y="13"/>
                    </a:cubicBezTo>
                    <a:cubicBezTo>
                      <a:pt x="91" y="25"/>
                      <a:pt x="91" y="25"/>
                      <a:pt x="91" y="25"/>
                    </a:cubicBezTo>
                    <a:cubicBezTo>
                      <a:pt x="108" y="25"/>
                      <a:pt x="108" y="25"/>
                      <a:pt x="108" y="25"/>
                    </a:cubicBezTo>
                    <a:cubicBezTo>
                      <a:pt x="108" y="25"/>
                      <a:pt x="113" y="16"/>
                      <a:pt x="114" y="7"/>
                    </a:cubicBezTo>
                    <a:cubicBezTo>
                      <a:pt x="114" y="17"/>
                      <a:pt x="110" y="27"/>
                      <a:pt x="109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66" y="16"/>
                      <a:pt x="60" y="15"/>
                    </a:cubicBezTo>
                    <a:cubicBezTo>
                      <a:pt x="55" y="14"/>
                      <a:pt x="7" y="14"/>
                      <a:pt x="0" y="15"/>
                    </a:cubicBezTo>
                    <a:close/>
                  </a:path>
                </a:pathLst>
              </a:custGeom>
              <a:solidFill>
                <a:srgbClr val="A4C6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" name="Freeform 111">
                <a:extLst>
                  <a:ext uri="{FF2B5EF4-FFF2-40B4-BE49-F238E27FC236}">
                    <a16:creationId xmlns:a16="http://schemas.microsoft.com/office/drawing/2014/main" id="{05511390-F0A6-5A4A-9B99-99CA064749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" y="2100"/>
                <a:ext cx="327" cy="87"/>
              </a:xfrm>
              <a:custGeom>
                <a:avLst/>
                <a:gdLst>
                  <a:gd name="T0" fmla="*/ 0 w 116"/>
                  <a:gd name="T1" fmla="*/ 15 h 29"/>
                  <a:gd name="T2" fmla="*/ 2 w 116"/>
                  <a:gd name="T3" fmla="*/ 29 h 29"/>
                  <a:gd name="T4" fmla="*/ 115 w 116"/>
                  <a:gd name="T5" fmla="*/ 29 h 29"/>
                  <a:gd name="T6" fmla="*/ 109 w 116"/>
                  <a:gd name="T7" fmla="*/ 0 h 29"/>
                  <a:gd name="T8" fmla="*/ 105 w 116"/>
                  <a:gd name="T9" fmla="*/ 24 h 29"/>
                  <a:gd name="T10" fmla="*/ 10 w 116"/>
                  <a:gd name="T11" fmla="*/ 25 h 29"/>
                  <a:gd name="T12" fmla="*/ 0 w 116"/>
                  <a:gd name="T13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29">
                    <a:moveTo>
                      <a:pt x="0" y="15"/>
                    </a:moveTo>
                    <a:cubicBezTo>
                      <a:pt x="1" y="18"/>
                      <a:pt x="2" y="29"/>
                      <a:pt x="2" y="29"/>
                    </a:cubicBezTo>
                    <a:cubicBezTo>
                      <a:pt x="115" y="29"/>
                      <a:pt x="115" y="29"/>
                      <a:pt x="115" y="29"/>
                    </a:cubicBezTo>
                    <a:cubicBezTo>
                      <a:pt x="116" y="28"/>
                      <a:pt x="115" y="6"/>
                      <a:pt x="109" y="0"/>
                    </a:cubicBezTo>
                    <a:cubicBezTo>
                      <a:pt x="111" y="7"/>
                      <a:pt x="111" y="22"/>
                      <a:pt x="105" y="24"/>
                    </a:cubicBezTo>
                    <a:cubicBezTo>
                      <a:pt x="99" y="25"/>
                      <a:pt x="14" y="25"/>
                      <a:pt x="10" y="25"/>
                    </a:cubicBezTo>
                    <a:cubicBezTo>
                      <a:pt x="5" y="25"/>
                      <a:pt x="4" y="24"/>
                      <a:pt x="0" y="15"/>
                    </a:cubicBezTo>
                    <a:close/>
                  </a:path>
                </a:pathLst>
              </a:custGeom>
              <a:solidFill>
                <a:srgbClr val="A4C6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Freeform 112">
                <a:extLst>
                  <a:ext uri="{FF2B5EF4-FFF2-40B4-BE49-F238E27FC236}">
                    <a16:creationId xmlns:a16="http://schemas.microsoft.com/office/drawing/2014/main" id="{B811AEE8-5F5B-9748-AE99-43F404DBB1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1" y="2100"/>
                <a:ext cx="271" cy="54"/>
              </a:xfrm>
              <a:custGeom>
                <a:avLst/>
                <a:gdLst>
                  <a:gd name="T0" fmla="*/ 0 w 96"/>
                  <a:gd name="T1" fmla="*/ 16 h 18"/>
                  <a:gd name="T2" fmla="*/ 51 w 96"/>
                  <a:gd name="T3" fmla="*/ 16 h 18"/>
                  <a:gd name="T4" fmla="*/ 81 w 96"/>
                  <a:gd name="T5" fmla="*/ 0 h 18"/>
                  <a:gd name="T6" fmla="*/ 96 w 96"/>
                  <a:gd name="T7" fmla="*/ 0 h 18"/>
                  <a:gd name="T8" fmla="*/ 80 w 96"/>
                  <a:gd name="T9" fmla="*/ 6 h 18"/>
                  <a:gd name="T10" fmla="*/ 50 w 96"/>
                  <a:gd name="T11" fmla="*/ 18 h 18"/>
                  <a:gd name="T12" fmla="*/ 0 w 96"/>
                  <a:gd name="T13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18">
                    <a:moveTo>
                      <a:pt x="0" y="16"/>
                    </a:moveTo>
                    <a:cubicBezTo>
                      <a:pt x="0" y="16"/>
                      <a:pt x="47" y="16"/>
                      <a:pt x="51" y="16"/>
                    </a:cubicBezTo>
                    <a:cubicBezTo>
                      <a:pt x="58" y="16"/>
                      <a:pt x="75" y="4"/>
                      <a:pt x="81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0" y="1"/>
                      <a:pt x="85" y="1"/>
                      <a:pt x="80" y="6"/>
                    </a:cubicBezTo>
                    <a:cubicBezTo>
                      <a:pt x="74" y="10"/>
                      <a:pt x="63" y="18"/>
                      <a:pt x="50" y="18"/>
                    </a:cubicBezTo>
                    <a:cubicBezTo>
                      <a:pt x="38" y="18"/>
                      <a:pt x="0" y="16"/>
                      <a:pt x="0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" name="Freeform 113">
                <a:extLst>
                  <a:ext uri="{FF2B5EF4-FFF2-40B4-BE49-F238E27FC236}">
                    <a16:creationId xmlns:a16="http://schemas.microsoft.com/office/drawing/2014/main" id="{418CA002-A32B-5043-99FE-D7E5234588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4" y="2205"/>
                <a:ext cx="164" cy="42"/>
              </a:xfrm>
              <a:custGeom>
                <a:avLst/>
                <a:gdLst>
                  <a:gd name="T0" fmla="*/ 1 w 58"/>
                  <a:gd name="T1" fmla="*/ 1 h 14"/>
                  <a:gd name="T2" fmla="*/ 0 w 58"/>
                  <a:gd name="T3" fmla="*/ 14 h 14"/>
                  <a:gd name="T4" fmla="*/ 44 w 58"/>
                  <a:gd name="T5" fmla="*/ 14 h 14"/>
                  <a:gd name="T6" fmla="*/ 4 w 58"/>
                  <a:gd name="T7" fmla="*/ 8 h 14"/>
                  <a:gd name="T8" fmla="*/ 58 w 58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4">
                    <a:moveTo>
                      <a:pt x="1" y="1"/>
                    </a:moveTo>
                    <a:cubicBezTo>
                      <a:pt x="2" y="4"/>
                      <a:pt x="0" y="14"/>
                      <a:pt x="0" y="14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37" y="14"/>
                      <a:pt x="4" y="14"/>
                      <a:pt x="4" y="8"/>
                    </a:cubicBezTo>
                    <a:cubicBezTo>
                      <a:pt x="3" y="1"/>
                      <a:pt x="58" y="0"/>
                      <a:pt x="58" y="0"/>
                    </a:cubicBezTo>
                  </a:path>
                </a:pathLst>
              </a:custGeom>
              <a:solidFill>
                <a:srgbClr val="5AA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" name="Freeform 114">
                <a:extLst>
                  <a:ext uri="{FF2B5EF4-FFF2-40B4-BE49-F238E27FC236}">
                    <a16:creationId xmlns:a16="http://schemas.microsoft.com/office/drawing/2014/main" id="{23FC408A-A1E6-A944-A180-0DB7A2EE6B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1" y="2124"/>
                <a:ext cx="53" cy="78"/>
              </a:xfrm>
              <a:custGeom>
                <a:avLst/>
                <a:gdLst>
                  <a:gd name="T0" fmla="*/ 14 w 19"/>
                  <a:gd name="T1" fmla="*/ 0 h 26"/>
                  <a:gd name="T2" fmla="*/ 0 w 19"/>
                  <a:gd name="T3" fmla="*/ 0 h 26"/>
                  <a:gd name="T4" fmla="*/ 1 w 19"/>
                  <a:gd name="T5" fmla="*/ 13 h 26"/>
                  <a:gd name="T6" fmla="*/ 0 w 19"/>
                  <a:gd name="T7" fmla="*/ 26 h 26"/>
                  <a:gd name="T8" fmla="*/ 14 w 19"/>
                  <a:gd name="T9" fmla="*/ 26 h 26"/>
                  <a:gd name="T10" fmla="*/ 19 w 19"/>
                  <a:gd name="T11" fmla="*/ 13 h 26"/>
                  <a:gd name="T12" fmla="*/ 14 w 19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26">
                    <a:moveTo>
                      <a:pt x="1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1" y="8"/>
                      <a:pt x="1" y="13"/>
                    </a:cubicBezTo>
                    <a:cubicBezTo>
                      <a:pt x="1" y="17"/>
                      <a:pt x="1" y="22"/>
                      <a:pt x="0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7" y="26"/>
                      <a:pt x="19" y="20"/>
                      <a:pt x="19" y="13"/>
                    </a:cubicBezTo>
                    <a:cubicBezTo>
                      <a:pt x="19" y="5"/>
                      <a:pt x="17" y="0"/>
                      <a:pt x="14" y="0"/>
                    </a:cubicBezTo>
                    <a:close/>
                  </a:path>
                </a:pathLst>
              </a:custGeom>
              <a:solidFill>
                <a:srgbClr val="A4C6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Freeform 115">
                <a:extLst>
                  <a:ext uri="{FF2B5EF4-FFF2-40B4-BE49-F238E27FC236}">
                    <a16:creationId xmlns:a16="http://schemas.microsoft.com/office/drawing/2014/main" id="{ABBC3EA0-ED64-3945-96B3-63CF7640F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4" y="2157"/>
                <a:ext cx="939" cy="9"/>
              </a:xfrm>
              <a:custGeom>
                <a:avLst/>
                <a:gdLst>
                  <a:gd name="T0" fmla="*/ 333 w 333"/>
                  <a:gd name="T1" fmla="*/ 0 h 3"/>
                  <a:gd name="T2" fmla="*/ 0 w 333"/>
                  <a:gd name="T3" fmla="*/ 0 h 3"/>
                  <a:gd name="T4" fmla="*/ 0 w 333"/>
                  <a:gd name="T5" fmla="*/ 1 h 3"/>
                  <a:gd name="T6" fmla="*/ 0 w 333"/>
                  <a:gd name="T7" fmla="*/ 3 h 3"/>
                  <a:gd name="T8" fmla="*/ 320 w 333"/>
                  <a:gd name="T9" fmla="*/ 2 h 3"/>
                  <a:gd name="T10" fmla="*/ 333 w 33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3" h="3">
                    <a:moveTo>
                      <a:pt x="33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320" y="2"/>
                      <a:pt x="320" y="2"/>
                      <a:pt x="320" y="2"/>
                    </a:cubicBezTo>
                    <a:lnTo>
                      <a:pt x="333" y="0"/>
                    </a:lnTo>
                    <a:close/>
                  </a:path>
                </a:pathLst>
              </a:custGeom>
              <a:solidFill>
                <a:srgbClr val="0033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" name="Freeform 116">
                <a:extLst>
                  <a:ext uri="{FF2B5EF4-FFF2-40B4-BE49-F238E27FC236}">
                    <a16:creationId xmlns:a16="http://schemas.microsoft.com/office/drawing/2014/main" id="{7F78D552-439E-A04B-9A9B-98A1172DB6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2" y="2130"/>
                <a:ext cx="39" cy="45"/>
              </a:xfrm>
              <a:custGeom>
                <a:avLst/>
                <a:gdLst>
                  <a:gd name="T0" fmla="*/ 11 w 14"/>
                  <a:gd name="T1" fmla="*/ 15 h 15"/>
                  <a:gd name="T2" fmla="*/ 10 w 14"/>
                  <a:gd name="T3" fmla="*/ 0 h 15"/>
                  <a:gd name="T4" fmla="*/ 0 w 14"/>
                  <a:gd name="T5" fmla="*/ 0 h 15"/>
                  <a:gd name="T6" fmla="*/ 11 w 14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5">
                    <a:moveTo>
                      <a:pt x="11" y="15"/>
                    </a:moveTo>
                    <a:cubicBezTo>
                      <a:pt x="14" y="8"/>
                      <a:pt x="10" y="0"/>
                      <a:pt x="1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"/>
                      <a:pt x="13" y="2"/>
                      <a:pt x="11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" name="Freeform 117">
                <a:extLst>
                  <a:ext uri="{FF2B5EF4-FFF2-40B4-BE49-F238E27FC236}">
                    <a16:creationId xmlns:a16="http://schemas.microsoft.com/office/drawing/2014/main" id="{DBC371E6-8F09-0341-9A43-70E8D007C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1" y="2124"/>
                <a:ext cx="53" cy="78"/>
              </a:xfrm>
              <a:custGeom>
                <a:avLst/>
                <a:gdLst>
                  <a:gd name="T0" fmla="*/ 14 w 19"/>
                  <a:gd name="T1" fmla="*/ 0 h 26"/>
                  <a:gd name="T2" fmla="*/ 0 w 19"/>
                  <a:gd name="T3" fmla="*/ 0 h 26"/>
                  <a:gd name="T4" fmla="*/ 1 w 19"/>
                  <a:gd name="T5" fmla="*/ 13 h 26"/>
                  <a:gd name="T6" fmla="*/ 0 w 19"/>
                  <a:gd name="T7" fmla="*/ 26 h 26"/>
                  <a:gd name="T8" fmla="*/ 14 w 19"/>
                  <a:gd name="T9" fmla="*/ 26 h 26"/>
                  <a:gd name="T10" fmla="*/ 19 w 19"/>
                  <a:gd name="T11" fmla="*/ 13 h 26"/>
                  <a:gd name="T12" fmla="*/ 14 w 19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26">
                    <a:moveTo>
                      <a:pt x="1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1" y="8"/>
                      <a:pt x="1" y="13"/>
                    </a:cubicBezTo>
                    <a:cubicBezTo>
                      <a:pt x="1" y="17"/>
                      <a:pt x="1" y="22"/>
                      <a:pt x="0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7" y="26"/>
                      <a:pt x="19" y="20"/>
                      <a:pt x="19" y="13"/>
                    </a:cubicBezTo>
                    <a:cubicBezTo>
                      <a:pt x="19" y="5"/>
                      <a:pt x="17" y="0"/>
                      <a:pt x="14" y="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" name="Freeform 118">
                <a:extLst>
                  <a:ext uri="{FF2B5EF4-FFF2-40B4-BE49-F238E27FC236}">
                    <a16:creationId xmlns:a16="http://schemas.microsoft.com/office/drawing/2014/main" id="{94F39ED2-06F5-4B4E-A63E-F38091BC08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6" y="2151"/>
                <a:ext cx="34" cy="42"/>
              </a:xfrm>
              <a:custGeom>
                <a:avLst/>
                <a:gdLst>
                  <a:gd name="T0" fmla="*/ 1 w 12"/>
                  <a:gd name="T1" fmla="*/ 0 h 14"/>
                  <a:gd name="T2" fmla="*/ 0 w 12"/>
                  <a:gd name="T3" fmla="*/ 14 h 14"/>
                  <a:gd name="T4" fmla="*/ 12 w 12"/>
                  <a:gd name="T5" fmla="*/ 14 h 14"/>
                  <a:gd name="T6" fmla="*/ 3 w 12"/>
                  <a:gd name="T7" fmla="*/ 7 h 14"/>
                  <a:gd name="T8" fmla="*/ 1 w 1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1" y="0"/>
                    </a:moveTo>
                    <a:cubicBezTo>
                      <a:pt x="1" y="4"/>
                      <a:pt x="1" y="12"/>
                      <a:pt x="0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8" y="13"/>
                      <a:pt x="4" y="10"/>
                      <a:pt x="3" y="7"/>
                    </a:cubicBezTo>
                    <a:cubicBezTo>
                      <a:pt x="3" y="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AA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" name="Freeform 119">
                <a:extLst>
                  <a:ext uri="{FF2B5EF4-FFF2-40B4-BE49-F238E27FC236}">
                    <a16:creationId xmlns:a16="http://schemas.microsoft.com/office/drawing/2014/main" id="{5B362E89-3CE9-0643-9218-32FDFE67C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1" y="2097"/>
                <a:ext cx="39" cy="39"/>
              </a:xfrm>
              <a:custGeom>
                <a:avLst/>
                <a:gdLst>
                  <a:gd name="T0" fmla="*/ 2 w 14"/>
                  <a:gd name="T1" fmla="*/ 9 h 13"/>
                  <a:gd name="T2" fmla="*/ 5 w 14"/>
                  <a:gd name="T3" fmla="*/ 1 h 13"/>
                  <a:gd name="T4" fmla="*/ 12 w 14"/>
                  <a:gd name="T5" fmla="*/ 4 h 13"/>
                  <a:gd name="T6" fmla="*/ 9 w 14"/>
                  <a:gd name="T7" fmla="*/ 12 h 13"/>
                  <a:gd name="T8" fmla="*/ 2 w 14"/>
                  <a:gd name="T9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2" y="9"/>
                    </a:moveTo>
                    <a:cubicBezTo>
                      <a:pt x="0" y="6"/>
                      <a:pt x="2" y="2"/>
                      <a:pt x="5" y="1"/>
                    </a:cubicBezTo>
                    <a:cubicBezTo>
                      <a:pt x="8" y="0"/>
                      <a:pt x="11" y="1"/>
                      <a:pt x="12" y="4"/>
                    </a:cubicBezTo>
                    <a:cubicBezTo>
                      <a:pt x="14" y="7"/>
                      <a:pt x="12" y="11"/>
                      <a:pt x="9" y="12"/>
                    </a:cubicBezTo>
                    <a:cubicBezTo>
                      <a:pt x="6" y="13"/>
                      <a:pt x="3" y="12"/>
                      <a:pt x="2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" name="Freeform 120">
                <a:extLst>
                  <a:ext uri="{FF2B5EF4-FFF2-40B4-BE49-F238E27FC236}">
                    <a16:creationId xmlns:a16="http://schemas.microsoft.com/office/drawing/2014/main" id="{0DCE01A1-A404-EA4D-99C6-34F533CAD9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0" y="2103"/>
                <a:ext cx="25" cy="27"/>
              </a:xfrm>
              <a:custGeom>
                <a:avLst/>
                <a:gdLst>
                  <a:gd name="T0" fmla="*/ 1 w 9"/>
                  <a:gd name="T1" fmla="*/ 6 h 9"/>
                  <a:gd name="T2" fmla="*/ 3 w 9"/>
                  <a:gd name="T3" fmla="*/ 1 h 9"/>
                  <a:gd name="T4" fmla="*/ 9 w 9"/>
                  <a:gd name="T5" fmla="*/ 3 h 9"/>
                  <a:gd name="T6" fmla="*/ 6 w 9"/>
                  <a:gd name="T7" fmla="*/ 8 h 9"/>
                  <a:gd name="T8" fmla="*/ 1 w 9"/>
                  <a:gd name="T9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8" y="1"/>
                      <a:pt x="9" y="3"/>
                    </a:cubicBezTo>
                    <a:cubicBezTo>
                      <a:pt x="9" y="5"/>
                      <a:pt x="8" y="8"/>
                      <a:pt x="6" y="8"/>
                    </a:cubicBezTo>
                    <a:cubicBezTo>
                      <a:pt x="4" y="9"/>
                      <a:pt x="2" y="8"/>
                      <a:pt x="1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" name="Freeform 121">
                <a:extLst>
                  <a:ext uri="{FF2B5EF4-FFF2-40B4-BE49-F238E27FC236}">
                    <a16:creationId xmlns:a16="http://schemas.microsoft.com/office/drawing/2014/main" id="{7749C21F-60FD-014A-9E4C-4EB9450F42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0" y="2091"/>
                <a:ext cx="57" cy="60"/>
              </a:xfrm>
              <a:custGeom>
                <a:avLst/>
                <a:gdLst>
                  <a:gd name="T0" fmla="*/ 2 w 20"/>
                  <a:gd name="T1" fmla="*/ 14 h 20"/>
                  <a:gd name="T2" fmla="*/ 7 w 20"/>
                  <a:gd name="T3" fmla="*/ 2 h 20"/>
                  <a:gd name="T4" fmla="*/ 18 w 20"/>
                  <a:gd name="T5" fmla="*/ 7 h 20"/>
                  <a:gd name="T6" fmla="*/ 13 w 20"/>
                  <a:gd name="T7" fmla="*/ 19 h 20"/>
                  <a:gd name="T8" fmla="*/ 2 w 20"/>
                  <a:gd name="T9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2" y="14"/>
                    </a:moveTo>
                    <a:cubicBezTo>
                      <a:pt x="0" y="9"/>
                      <a:pt x="2" y="4"/>
                      <a:pt x="7" y="2"/>
                    </a:cubicBezTo>
                    <a:cubicBezTo>
                      <a:pt x="11" y="0"/>
                      <a:pt x="17" y="2"/>
                      <a:pt x="18" y="7"/>
                    </a:cubicBezTo>
                    <a:cubicBezTo>
                      <a:pt x="20" y="11"/>
                      <a:pt x="18" y="17"/>
                      <a:pt x="13" y="19"/>
                    </a:cubicBezTo>
                    <a:cubicBezTo>
                      <a:pt x="9" y="20"/>
                      <a:pt x="4" y="18"/>
                      <a:pt x="2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3472DB50-1768-DE48-BAE1-4839D90E59D4}"/>
                </a:ext>
              </a:extLst>
            </p:cNvPr>
            <p:cNvSpPr txBox="1"/>
            <p:nvPr/>
          </p:nvSpPr>
          <p:spPr>
            <a:xfrm>
              <a:off x="1715426" y="1551806"/>
              <a:ext cx="1323583" cy="276999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STEP 1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E0CD9F9F-562A-6746-AF35-B690C3F92EFB}"/>
                </a:ext>
              </a:extLst>
            </p:cNvPr>
            <p:cNvSpPr txBox="1"/>
            <p:nvPr/>
          </p:nvSpPr>
          <p:spPr>
            <a:xfrm>
              <a:off x="3106916" y="1551806"/>
              <a:ext cx="4139578" cy="276999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STEP 2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DEB70F56-5707-2441-A726-E21BF40BA60B}"/>
                </a:ext>
              </a:extLst>
            </p:cNvPr>
            <p:cNvSpPr txBox="1"/>
            <p:nvPr/>
          </p:nvSpPr>
          <p:spPr>
            <a:xfrm>
              <a:off x="7314401" y="1551806"/>
              <a:ext cx="1010729" cy="276999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STEP 3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FB6CE18B-2EC0-4F4E-BCEA-B2D0EDA23401}"/>
                </a:ext>
              </a:extLst>
            </p:cNvPr>
            <p:cNvSpPr txBox="1"/>
            <p:nvPr/>
          </p:nvSpPr>
          <p:spPr>
            <a:xfrm>
              <a:off x="1956875" y="1866317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/>
                <a:t>Every day for</a:t>
              </a:r>
              <a:br>
                <a:rPr lang="en-US" sz="900"/>
              </a:br>
              <a:r>
                <a:rPr lang="en-US" sz="900"/>
                <a:t>5 weeks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F9C81D39-A58C-AB4E-86B7-9E2BE92F04D4}"/>
                </a:ext>
              </a:extLst>
            </p:cNvPr>
            <p:cNvSpPr txBox="1"/>
            <p:nvPr/>
          </p:nvSpPr>
          <p:spPr>
            <a:xfrm>
              <a:off x="3259969" y="2133822"/>
              <a:ext cx="10961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/>
                <a:t>Weeks 5 and 9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2A2ACAA5-57D6-584E-8EB2-01A4C2B2B5BE}"/>
                </a:ext>
              </a:extLst>
            </p:cNvPr>
            <p:cNvSpPr txBox="1"/>
            <p:nvPr/>
          </p:nvSpPr>
          <p:spPr>
            <a:xfrm>
              <a:off x="5017985" y="1925093"/>
              <a:ext cx="15902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Every 2 months for</a:t>
              </a:r>
              <a:br>
                <a:rPr lang="en-US" sz="1200"/>
              </a:br>
              <a:r>
                <a:rPr lang="en-US" sz="1200"/>
                <a:t>approximately 3 years 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13AA8E42-D43B-5648-AF75-22ECE86B6B1D}"/>
                </a:ext>
              </a:extLst>
            </p:cNvPr>
            <p:cNvSpPr txBox="1"/>
            <p:nvPr/>
          </p:nvSpPr>
          <p:spPr>
            <a:xfrm>
              <a:off x="7395473" y="1919776"/>
              <a:ext cx="8293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/>
                <a:t>Every year</a:t>
              </a:r>
              <a:br>
                <a:rPr lang="en-US" sz="1200"/>
              </a:br>
              <a:r>
                <a:rPr lang="en-US" sz="1200"/>
                <a:t>fo 1 year</a:t>
              </a:r>
            </a:p>
          </p:txBody>
        </p:sp>
        <p:grpSp>
          <p:nvGrpSpPr>
            <p:cNvPr id="21" name="Groupe 544">
              <a:extLst>
                <a:ext uri="{FF2B5EF4-FFF2-40B4-BE49-F238E27FC236}">
                  <a16:creationId xmlns:a16="http://schemas.microsoft.com/office/drawing/2014/main" id="{68B1FD38-A8D3-BE40-AE0E-050C89DD7189}"/>
                </a:ext>
              </a:extLst>
            </p:cNvPr>
            <p:cNvGrpSpPr/>
            <p:nvPr/>
          </p:nvGrpSpPr>
          <p:grpSpPr>
            <a:xfrm>
              <a:off x="2026329" y="2239582"/>
              <a:ext cx="685649" cy="271840"/>
              <a:chOff x="-257192" y="1745759"/>
              <a:chExt cx="823032" cy="247153"/>
            </a:xfrm>
          </p:grpSpPr>
          <p:sp>
            <p:nvSpPr>
              <p:cNvPr id="294" name="Rectangle : avec coins arrondis en haut 161">
                <a:extLst>
                  <a:ext uri="{FF2B5EF4-FFF2-40B4-BE49-F238E27FC236}">
                    <a16:creationId xmlns:a16="http://schemas.microsoft.com/office/drawing/2014/main" id="{661E8E46-8DAE-734A-8A60-8009BA77C792}"/>
                  </a:ext>
                </a:extLst>
              </p:cNvPr>
              <p:cNvSpPr/>
              <p:nvPr/>
            </p:nvSpPr>
            <p:spPr bwMode="auto">
              <a:xfrm rot="16200000">
                <a:off x="-167781" y="1670807"/>
                <a:ext cx="232694" cy="41151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F66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5" name="Rectangle : avec coins arrondis en haut 166">
                <a:extLst>
                  <a:ext uri="{FF2B5EF4-FFF2-40B4-BE49-F238E27FC236}">
                    <a16:creationId xmlns:a16="http://schemas.microsoft.com/office/drawing/2014/main" id="{DB136401-FFDD-554E-83F0-94B2BE849D89}"/>
                  </a:ext>
                </a:extLst>
              </p:cNvPr>
              <p:cNvSpPr/>
              <p:nvPr/>
            </p:nvSpPr>
            <p:spPr bwMode="auto">
              <a:xfrm rot="5400000">
                <a:off x="243735" y="1670806"/>
                <a:ext cx="232694" cy="41151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F993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6" name="ZoneTexte 295">
                <a:extLst>
                  <a:ext uri="{FF2B5EF4-FFF2-40B4-BE49-F238E27FC236}">
                    <a16:creationId xmlns:a16="http://schemas.microsoft.com/office/drawing/2014/main" id="{FE35EADC-05BF-CA42-BDC4-D56C78EA482D}"/>
                  </a:ext>
                </a:extLst>
              </p:cNvPr>
              <p:cNvSpPr txBox="1"/>
              <p:nvPr/>
            </p:nvSpPr>
            <p:spPr>
              <a:xfrm>
                <a:off x="-96975" y="1745759"/>
                <a:ext cx="502599" cy="237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>
                    <a:solidFill>
                      <a:schemeClr val="bg1"/>
                    </a:solidFill>
                  </a:rPr>
                  <a:t>CAB</a:t>
                </a:r>
              </a:p>
            </p:txBody>
          </p:sp>
        </p:grpSp>
        <p:grpSp>
          <p:nvGrpSpPr>
            <p:cNvPr id="22" name="Groupe 548">
              <a:extLst>
                <a:ext uri="{FF2B5EF4-FFF2-40B4-BE49-F238E27FC236}">
                  <a16:creationId xmlns:a16="http://schemas.microsoft.com/office/drawing/2014/main" id="{98A00288-3522-8B40-B7D3-87A4D0EF2732}"/>
                </a:ext>
              </a:extLst>
            </p:cNvPr>
            <p:cNvGrpSpPr/>
            <p:nvPr/>
          </p:nvGrpSpPr>
          <p:grpSpPr>
            <a:xfrm>
              <a:off x="4491056" y="2784389"/>
              <a:ext cx="685649" cy="261610"/>
              <a:chOff x="5984154" y="1408271"/>
              <a:chExt cx="823032" cy="314029"/>
            </a:xfrm>
          </p:grpSpPr>
          <p:sp>
            <p:nvSpPr>
              <p:cNvPr id="291" name="Rectangle : avec coins arrondis en haut 170">
                <a:extLst>
                  <a:ext uri="{FF2B5EF4-FFF2-40B4-BE49-F238E27FC236}">
                    <a16:creationId xmlns:a16="http://schemas.microsoft.com/office/drawing/2014/main" id="{93989373-43EB-BF45-A6E3-2E4CFA60F2CC}"/>
                  </a:ext>
                </a:extLst>
              </p:cNvPr>
              <p:cNvSpPr/>
              <p:nvPr/>
            </p:nvSpPr>
            <p:spPr bwMode="auto">
              <a:xfrm rot="16200000">
                <a:off x="6073565" y="1346019"/>
                <a:ext cx="232694" cy="41151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2" name="Rectangle : avec coins arrondis en haut 171">
                <a:extLst>
                  <a:ext uri="{FF2B5EF4-FFF2-40B4-BE49-F238E27FC236}">
                    <a16:creationId xmlns:a16="http://schemas.microsoft.com/office/drawing/2014/main" id="{72B7DE93-31E5-5E47-AC14-0997CC147D44}"/>
                  </a:ext>
                </a:extLst>
              </p:cNvPr>
              <p:cNvSpPr/>
              <p:nvPr/>
            </p:nvSpPr>
            <p:spPr bwMode="auto">
              <a:xfrm rot="5400000">
                <a:off x="6485081" y="1346018"/>
                <a:ext cx="232694" cy="41151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3" name="ZoneTexte 292">
                <a:extLst>
                  <a:ext uri="{FF2B5EF4-FFF2-40B4-BE49-F238E27FC236}">
                    <a16:creationId xmlns:a16="http://schemas.microsoft.com/office/drawing/2014/main" id="{9207C650-6E89-3F49-8506-8D214E118296}"/>
                  </a:ext>
                </a:extLst>
              </p:cNvPr>
              <p:cNvSpPr txBox="1"/>
              <p:nvPr/>
            </p:nvSpPr>
            <p:spPr>
              <a:xfrm>
                <a:off x="5995247" y="1408271"/>
                <a:ext cx="800850" cy="3140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>
                    <a:solidFill>
                      <a:schemeClr val="bg1"/>
                    </a:solidFill>
                  </a:rPr>
                  <a:t>TDF/FTC</a:t>
                </a:r>
              </a:p>
            </p:txBody>
          </p:sp>
        </p:grp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4AA285A9-5F0A-804E-88E4-2D1AE13960B3}"/>
                </a:ext>
              </a:extLst>
            </p:cNvPr>
            <p:cNvSpPr txBox="1"/>
            <p:nvPr/>
          </p:nvSpPr>
          <p:spPr>
            <a:xfrm>
              <a:off x="4407268" y="2963264"/>
              <a:ext cx="8815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/>
                <a:t>(Every day)</a:t>
              </a:r>
            </a:p>
          </p:txBody>
        </p: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62BB03B1-06A0-1742-8137-F070555DC5C1}"/>
                </a:ext>
              </a:extLst>
            </p:cNvPr>
            <p:cNvCxnSpPr/>
            <p:nvPr/>
          </p:nvCxnSpPr>
          <p:spPr bwMode="auto">
            <a:xfrm>
              <a:off x="3111995" y="2294648"/>
              <a:ext cx="0" cy="17266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5406E401-BA0A-CC4F-A44E-F8D4E4424C58}"/>
                </a:ext>
              </a:extLst>
            </p:cNvPr>
            <p:cNvCxnSpPr/>
            <p:nvPr/>
          </p:nvCxnSpPr>
          <p:spPr bwMode="auto">
            <a:xfrm>
              <a:off x="7250921" y="2294648"/>
              <a:ext cx="0" cy="17266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6A74B80A-EF3C-D544-8375-53C67666752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11995" y="2380981"/>
              <a:ext cx="143784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12388C72-5F43-2840-A4F3-02FFB5003D9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032296" y="2380981"/>
              <a:ext cx="2214198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F0F3163B-4360-F04E-AF28-BD63E09F0096}"/>
                </a:ext>
              </a:extLst>
            </p:cNvPr>
            <p:cNvCxnSpPr/>
            <p:nvPr/>
          </p:nvCxnSpPr>
          <p:spPr bwMode="auto">
            <a:xfrm>
              <a:off x="1725589" y="2819843"/>
              <a:ext cx="0" cy="17266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162A8693-400D-ED40-B064-61803898A717}"/>
                </a:ext>
              </a:extLst>
            </p:cNvPr>
            <p:cNvCxnSpPr/>
            <p:nvPr/>
          </p:nvCxnSpPr>
          <p:spPr bwMode="auto">
            <a:xfrm>
              <a:off x="7250921" y="2819843"/>
              <a:ext cx="0" cy="17266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FC8D09A9-BE8F-C24A-91F8-4FD78CA74BF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12889" y="2906176"/>
              <a:ext cx="2758243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976E066A-0BA5-A34A-A81F-433868AC206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215119" y="2906176"/>
              <a:ext cx="203137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1DA104CA-289A-4E47-945A-2DC130B8C7C1}"/>
                </a:ext>
              </a:extLst>
            </p:cNvPr>
            <p:cNvCxnSpPr/>
            <p:nvPr/>
          </p:nvCxnSpPr>
          <p:spPr bwMode="auto">
            <a:xfrm>
              <a:off x="3111995" y="3887568"/>
              <a:ext cx="0" cy="17266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08F11F7F-A8D1-364C-BA63-5993DE0438B1}"/>
                </a:ext>
              </a:extLst>
            </p:cNvPr>
            <p:cNvCxnSpPr/>
            <p:nvPr/>
          </p:nvCxnSpPr>
          <p:spPr bwMode="auto">
            <a:xfrm>
              <a:off x="7250921" y="3887568"/>
              <a:ext cx="0" cy="17266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C205802A-1F4C-D849-A0C9-F0461334734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11995" y="3973901"/>
              <a:ext cx="1539418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BC8262C8-C029-A948-87E9-F75CD483441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118629" y="3973901"/>
              <a:ext cx="212786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54E3F48E-1E50-B940-BEA9-FBBF9581D160}"/>
                </a:ext>
              </a:extLst>
            </p:cNvPr>
            <p:cNvCxnSpPr/>
            <p:nvPr/>
          </p:nvCxnSpPr>
          <p:spPr bwMode="auto">
            <a:xfrm>
              <a:off x="1708337" y="4383548"/>
              <a:ext cx="0" cy="17266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4984AFDD-7575-D24A-B31D-BB2DD1334A5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00189" y="4473478"/>
              <a:ext cx="271219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6592C8BE-C87C-C04B-9E5D-F7D8867A2A9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19224" y="4473478"/>
              <a:ext cx="301878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C9494178-F59A-604D-B046-2FFE8114608E}"/>
                </a:ext>
              </a:extLst>
            </p:cNvPr>
            <p:cNvSpPr txBox="1"/>
            <p:nvPr/>
          </p:nvSpPr>
          <p:spPr>
            <a:xfrm>
              <a:off x="4430764" y="4502099"/>
              <a:ext cx="8345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/>
                <a:t>(Everyday)</a:t>
              </a:r>
            </a:p>
          </p:txBody>
        </p:sp>
        <p:grpSp>
          <p:nvGrpSpPr>
            <p:cNvPr id="41" name="Groupe 570">
              <a:extLst>
                <a:ext uri="{FF2B5EF4-FFF2-40B4-BE49-F238E27FC236}">
                  <a16:creationId xmlns:a16="http://schemas.microsoft.com/office/drawing/2014/main" id="{87763BED-73BB-FB4A-A02C-2E9D03EB83BE}"/>
                </a:ext>
              </a:extLst>
            </p:cNvPr>
            <p:cNvGrpSpPr/>
            <p:nvPr/>
          </p:nvGrpSpPr>
          <p:grpSpPr>
            <a:xfrm>
              <a:off x="4511480" y="4261463"/>
              <a:ext cx="685649" cy="275951"/>
              <a:chOff x="6232696" y="6363063"/>
              <a:chExt cx="823032" cy="247153"/>
            </a:xfrm>
          </p:grpSpPr>
          <p:sp>
            <p:nvSpPr>
              <p:cNvPr id="288" name="Rectangle : avec coins arrondis en haut 202">
                <a:extLst>
                  <a:ext uri="{FF2B5EF4-FFF2-40B4-BE49-F238E27FC236}">
                    <a16:creationId xmlns:a16="http://schemas.microsoft.com/office/drawing/2014/main" id="{9FAB61E7-AC9F-D24B-8ACA-C963D2FDBCED}"/>
                  </a:ext>
                </a:extLst>
              </p:cNvPr>
              <p:cNvSpPr/>
              <p:nvPr/>
            </p:nvSpPr>
            <p:spPr bwMode="auto">
              <a:xfrm rot="16200000">
                <a:off x="6322107" y="6288111"/>
                <a:ext cx="232694" cy="41151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0206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9" name="Rectangle : avec coins arrondis en haut 203">
                <a:extLst>
                  <a:ext uri="{FF2B5EF4-FFF2-40B4-BE49-F238E27FC236}">
                    <a16:creationId xmlns:a16="http://schemas.microsoft.com/office/drawing/2014/main" id="{00F35E0C-3D19-074A-953F-11E15C417F4D}"/>
                  </a:ext>
                </a:extLst>
              </p:cNvPr>
              <p:cNvSpPr/>
              <p:nvPr/>
            </p:nvSpPr>
            <p:spPr bwMode="auto">
              <a:xfrm rot="5400000">
                <a:off x="6733623" y="6288110"/>
                <a:ext cx="232694" cy="41151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0" name="ZoneTexte 289">
                <a:extLst>
                  <a:ext uri="{FF2B5EF4-FFF2-40B4-BE49-F238E27FC236}">
                    <a16:creationId xmlns:a16="http://schemas.microsoft.com/office/drawing/2014/main" id="{B625030A-FBF5-7D45-BF2C-26C2D04176B4}"/>
                  </a:ext>
                </a:extLst>
              </p:cNvPr>
              <p:cNvSpPr txBox="1"/>
              <p:nvPr/>
            </p:nvSpPr>
            <p:spPr>
              <a:xfrm>
                <a:off x="6243789" y="6363063"/>
                <a:ext cx="800850" cy="2343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>
                    <a:solidFill>
                      <a:schemeClr val="bg1"/>
                    </a:solidFill>
                  </a:rPr>
                  <a:t>TDF/FTC</a:t>
                </a:r>
              </a:p>
            </p:txBody>
          </p:sp>
        </p:grpSp>
        <p:grpSp>
          <p:nvGrpSpPr>
            <p:cNvPr id="42" name="Groupe 574">
              <a:extLst>
                <a:ext uri="{FF2B5EF4-FFF2-40B4-BE49-F238E27FC236}">
                  <a16:creationId xmlns:a16="http://schemas.microsoft.com/office/drawing/2014/main" id="{F2C9BB0E-D9E3-E94B-99B4-1EDDD3567111}"/>
                </a:ext>
              </a:extLst>
            </p:cNvPr>
            <p:cNvGrpSpPr/>
            <p:nvPr/>
          </p:nvGrpSpPr>
          <p:grpSpPr>
            <a:xfrm>
              <a:off x="2026329" y="3843189"/>
              <a:ext cx="685649" cy="271840"/>
              <a:chOff x="-257192" y="1745759"/>
              <a:chExt cx="823032" cy="247153"/>
            </a:xfrm>
          </p:grpSpPr>
          <p:sp>
            <p:nvSpPr>
              <p:cNvPr id="285" name="Rectangle : avec coins arrondis en haut 219">
                <a:extLst>
                  <a:ext uri="{FF2B5EF4-FFF2-40B4-BE49-F238E27FC236}">
                    <a16:creationId xmlns:a16="http://schemas.microsoft.com/office/drawing/2014/main" id="{8C422BB7-637A-1944-BBC3-4AC31ACE8B03}"/>
                  </a:ext>
                </a:extLst>
              </p:cNvPr>
              <p:cNvSpPr/>
              <p:nvPr/>
            </p:nvSpPr>
            <p:spPr bwMode="auto">
              <a:xfrm rot="16200000">
                <a:off x="-167781" y="1670807"/>
                <a:ext cx="232694" cy="41151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7F7F7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6" name="Rectangle : avec coins arrondis en haut 220">
                <a:extLst>
                  <a:ext uri="{FF2B5EF4-FFF2-40B4-BE49-F238E27FC236}">
                    <a16:creationId xmlns:a16="http://schemas.microsoft.com/office/drawing/2014/main" id="{A568892C-1B67-4349-A9AC-F529C6867790}"/>
                  </a:ext>
                </a:extLst>
              </p:cNvPr>
              <p:cNvSpPr/>
              <p:nvPr/>
            </p:nvSpPr>
            <p:spPr bwMode="auto">
              <a:xfrm rot="5400000">
                <a:off x="243735" y="1670806"/>
                <a:ext cx="232694" cy="41151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A6A6A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7" name="ZoneTexte 286">
                <a:extLst>
                  <a:ext uri="{FF2B5EF4-FFF2-40B4-BE49-F238E27FC236}">
                    <a16:creationId xmlns:a16="http://schemas.microsoft.com/office/drawing/2014/main" id="{3A95C299-2680-BD44-9B9F-973820DB3DB2}"/>
                  </a:ext>
                </a:extLst>
              </p:cNvPr>
              <p:cNvSpPr txBox="1"/>
              <p:nvPr/>
            </p:nvSpPr>
            <p:spPr>
              <a:xfrm>
                <a:off x="-96975" y="1745759"/>
                <a:ext cx="502599" cy="237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>
                    <a:solidFill>
                      <a:schemeClr val="bg1"/>
                    </a:solidFill>
                  </a:rPr>
                  <a:t>CAB</a:t>
                </a:r>
              </a:p>
            </p:txBody>
          </p:sp>
        </p:grpSp>
        <p:grpSp>
          <p:nvGrpSpPr>
            <p:cNvPr id="43" name="Group 122">
              <a:extLst>
                <a:ext uri="{FF2B5EF4-FFF2-40B4-BE49-F238E27FC236}">
                  <a16:creationId xmlns:a16="http://schemas.microsoft.com/office/drawing/2014/main" id="{47390FAD-2DAB-0343-8D89-64131B64E59C}"/>
                </a:ext>
              </a:extLst>
            </p:cNvPr>
            <p:cNvGrpSpPr>
              <a:grpSpLocks/>
            </p:cNvGrpSpPr>
            <p:nvPr/>
          </p:nvGrpSpPr>
          <p:grpSpPr bwMode="auto">
            <a:xfrm rot="12600000">
              <a:off x="4442295" y="3854948"/>
              <a:ext cx="777368" cy="135612"/>
              <a:chOff x="1352" y="2022"/>
              <a:chExt cx="2971" cy="354"/>
            </a:xfrm>
          </p:grpSpPr>
          <p:sp>
            <p:nvSpPr>
              <p:cNvPr id="216" name="Freeform 53">
                <a:extLst>
                  <a:ext uri="{FF2B5EF4-FFF2-40B4-BE49-F238E27FC236}">
                    <a16:creationId xmlns:a16="http://schemas.microsoft.com/office/drawing/2014/main" id="{D92B8848-4003-5A44-8C20-1395A88C98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52" y="2022"/>
                <a:ext cx="2032" cy="354"/>
              </a:xfrm>
              <a:custGeom>
                <a:avLst/>
                <a:gdLst>
                  <a:gd name="T0" fmla="*/ 721 w 721"/>
                  <a:gd name="T1" fmla="*/ 45 h 118"/>
                  <a:gd name="T2" fmla="*/ 721 w 721"/>
                  <a:gd name="T3" fmla="*/ 46 h 118"/>
                  <a:gd name="T4" fmla="*/ 721 w 721"/>
                  <a:gd name="T5" fmla="*/ 48 h 118"/>
                  <a:gd name="T6" fmla="*/ 716 w 721"/>
                  <a:gd name="T7" fmla="*/ 34 h 118"/>
                  <a:gd name="T8" fmla="*/ 702 w 721"/>
                  <a:gd name="T9" fmla="*/ 34 h 118"/>
                  <a:gd name="T10" fmla="*/ 702 w 721"/>
                  <a:gd name="T11" fmla="*/ 36 h 118"/>
                  <a:gd name="T12" fmla="*/ 683 w 721"/>
                  <a:gd name="T13" fmla="*/ 15 h 118"/>
                  <a:gd name="T14" fmla="*/ 154 w 721"/>
                  <a:gd name="T15" fmla="*/ 15 h 118"/>
                  <a:gd name="T16" fmla="*/ 154 w 721"/>
                  <a:gd name="T17" fmla="*/ 16 h 118"/>
                  <a:gd name="T18" fmla="*/ 139 w 721"/>
                  <a:gd name="T19" fmla="*/ 0 h 118"/>
                  <a:gd name="T20" fmla="*/ 135 w 721"/>
                  <a:gd name="T21" fmla="*/ 0 h 118"/>
                  <a:gd name="T22" fmla="*/ 117 w 721"/>
                  <a:gd name="T23" fmla="*/ 24 h 118"/>
                  <a:gd name="T24" fmla="*/ 115 w 721"/>
                  <a:gd name="T25" fmla="*/ 24 h 118"/>
                  <a:gd name="T26" fmla="*/ 85 w 721"/>
                  <a:gd name="T27" fmla="*/ 40 h 118"/>
                  <a:gd name="T28" fmla="*/ 27 w 721"/>
                  <a:gd name="T29" fmla="*/ 40 h 118"/>
                  <a:gd name="T30" fmla="*/ 17 w 721"/>
                  <a:gd name="T31" fmla="*/ 25 h 118"/>
                  <a:gd name="T32" fmla="*/ 12 w 721"/>
                  <a:gd name="T33" fmla="*/ 25 h 118"/>
                  <a:gd name="T34" fmla="*/ 0 w 721"/>
                  <a:gd name="T35" fmla="*/ 58 h 118"/>
                  <a:gd name="T36" fmla="*/ 12 w 721"/>
                  <a:gd name="T37" fmla="*/ 90 h 118"/>
                  <a:gd name="T38" fmla="*/ 17 w 721"/>
                  <a:gd name="T39" fmla="*/ 90 h 118"/>
                  <a:gd name="T40" fmla="*/ 27 w 721"/>
                  <a:gd name="T41" fmla="*/ 77 h 118"/>
                  <a:gd name="T42" fmla="*/ 27 w 721"/>
                  <a:gd name="T43" fmla="*/ 77 h 118"/>
                  <a:gd name="T44" fmla="*/ 85 w 721"/>
                  <a:gd name="T45" fmla="*/ 77 h 118"/>
                  <a:gd name="T46" fmla="*/ 85 w 721"/>
                  <a:gd name="T47" fmla="*/ 77 h 118"/>
                  <a:gd name="T48" fmla="*/ 115 w 721"/>
                  <a:gd name="T49" fmla="*/ 93 h 118"/>
                  <a:gd name="T50" fmla="*/ 117 w 721"/>
                  <a:gd name="T51" fmla="*/ 93 h 118"/>
                  <a:gd name="T52" fmla="*/ 134 w 721"/>
                  <a:gd name="T53" fmla="*/ 118 h 118"/>
                  <a:gd name="T54" fmla="*/ 139 w 721"/>
                  <a:gd name="T55" fmla="*/ 118 h 118"/>
                  <a:gd name="T56" fmla="*/ 155 w 721"/>
                  <a:gd name="T57" fmla="*/ 99 h 118"/>
                  <a:gd name="T58" fmla="*/ 155 w 721"/>
                  <a:gd name="T59" fmla="*/ 100 h 118"/>
                  <a:gd name="T60" fmla="*/ 683 w 721"/>
                  <a:gd name="T61" fmla="*/ 100 h 118"/>
                  <a:gd name="T62" fmla="*/ 702 w 721"/>
                  <a:gd name="T63" fmla="*/ 60 h 118"/>
                  <a:gd name="T64" fmla="*/ 716 w 721"/>
                  <a:gd name="T65" fmla="*/ 60 h 118"/>
                  <a:gd name="T66" fmla="*/ 721 w 721"/>
                  <a:gd name="T67" fmla="*/ 47 h 118"/>
                  <a:gd name="T68" fmla="*/ 716 w 721"/>
                  <a:gd name="T69" fmla="*/ 3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21" h="118">
                    <a:moveTo>
                      <a:pt x="721" y="45"/>
                    </a:moveTo>
                    <a:cubicBezTo>
                      <a:pt x="721" y="45"/>
                      <a:pt x="721" y="45"/>
                      <a:pt x="721" y="46"/>
                    </a:cubicBezTo>
                    <a:cubicBezTo>
                      <a:pt x="721" y="47"/>
                      <a:pt x="721" y="47"/>
                      <a:pt x="721" y="48"/>
                    </a:cubicBezTo>
                    <a:moveTo>
                      <a:pt x="716" y="34"/>
                    </a:moveTo>
                    <a:cubicBezTo>
                      <a:pt x="702" y="34"/>
                      <a:pt x="702" y="34"/>
                      <a:pt x="702" y="34"/>
                    </a:cubicBezTo>
                    <a:cubicBezTo>
                      <a:pt x="702" y="34"/>
                      <a:pt x="702" y="35"/>
                      <a:pt x="702" y="36"/>
                    </a:cubicBezTo>
                    <a:cubicBezTo>
                      <a:pt x="698" y="26"/>
                      <a:pt x="690" y="15"/>
                      <a:pt x="683" y="15"/>
                    </a:cubicBezTo>
                    <a:cubicBezTo>
                      <a:pt x="154" y="15"/>
                      <a:pt x="154" y="15"/>
                      <a:pt x="154" y="15"/>
                    </a:cubicBezTo>
                    <a:cubicBezTo>
                      <a:pt x="154" y="15"/>
                      <a:pt x="154" y="16"/>
                      <a:pt x="154" y="16"/>
                    </a:cubicBezTo>
                    <a:cubicBezTo>
                      <a:pt x="151" y="6"/>
                      <a:pt x="145" y="0"/>
                      <a:pt x="139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7" y="0"/>
                      <a:pt x="121" y="9"/>
                      <a:pt x="117" y="24"/>
                    </a:cubicBezTo>
                    <a:cubicBezTo>
                      <a:pt x="115" y="24"/>
                      <a:pt x="115" y="24"/>
                      <a:pt x="115" y="24"/>
                    </a:cubicBezTo>
                    <a:cubicBezTo>
                      <a:pt x="115" y="24"/>
                      <a:pt x="93" y="40"/>
                      <a:pt x="85" y="40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5" y="31"/>
                      <a:pt x="21" y="25"/>
                      <a:pt x="17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6" y="25"/>
                      <a:pt x="0" y="40"/>
                      <a:pt x="0" y="58"/>
                    </a:cubicBezTo>
                    <a:cubicBezTo>
                      <a:pt x="0" y="75"/>
                      <a:pt x="6" y="90"/>
                      <a:pt x="12" y="90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21" y="90"/>
                      <a:pt x="25" y="85"/>
                      <a:pt x="27" y="77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85" y="77"/>
                      <a:pt x="85" y="77"/>
                      <a:pt x="85" y="77"/>
                    </a:cubicBezTo>
                    <a:cubicBezTo>
                      <a:pt x="85" y="77"/>
                      <a:pt x="85" y="77"/>
                      <a:pt x="85" y="77"/>
                    </a:cubicBezTo>
                    <a:cubicBezTo>
                      <a:pt x="93" y="77"/>
                      <a:pt x="115" y="93"/>
                      <a:pt x="115" y="93"/>
                    </a:cubicBezTo>
                    <a:cubicBezTo>
                      <a:pt x="117" y="93"/>
                      <a:pt x="117" y="93"/>
                      <a:pt x="117" y="93"/>
                    </a:cubicBezTo>
                    <a:cubicBezTo>
                      <a:pt x="121" y="108"/>
                      <a:pt x="127" y="118"/>
                      <a:pt x="134" y="118"/>
                    </a:cubicBezTo>
                    <a:cubicBezTo>
                      <a:pt x="139" y="118"/>
                      <a:pt x="139" y="118"/>
                      <a:pt x="139" y="118"/>
                    </a:cubicBezTo>
                    <a:cubicBezTo>
                      <a:pt x="146" y="118"/>
                      <a:pt x="151" y="110"/>
                      <a:pt x="155" y="99"/>
                    </a:cubicBezTo>
                    <a:cubicBezTo>
                      <a:pt x="155" y="99"/>
                      <a:pt x="155" y="99"/>
                      <a:pt x="155" y="100"/>
                    </a:cubicBezTo>
                    <a:cubicBezTo>
                      <a:pt x="683" y="100"/>
                      <a:pt x="683" y="100"/>
                      <a:pt x="683" y="100"/>
                    </a:cubicBezTo>
                    <a:cubicBezTo>
                      <a:pt x="690" y="100"/>
                      <a:pt x="698" y="76"/>
                      <a:pt x="702" y="60"/>
                    </a:cubicBezTo>
                    <a:cubicBezTo>
                      <a:pt x="716" y="60"/>
                      <a:pt x="716" y="60"/>
                      <a:pt x="716" y="60"/>
                    </a:cubicBezTo>
                    <a:cubicBezTo>
                      <a:pt x="719" y="60"/>
                      <a:pt x="721" y="54"/>
                      <a:pt x="721" y="47"/>
                    </a:cubicBezTo>
                    <a:cubicBezTo>
                      <a:pt x="721" y="39"/>
                      <a:pt x="719" y="34"/>
                      <a:pt x="716" y="34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54">
                <a:extLst>
                  <a:ext uri="{FF2B5EF4-FFF2-40B4-BE49-F238E27FC236}">
                    <a16:creationId xmlns:a16="http://schemas.microsoft.com/office/drawing/2014/main" id="{6A4EA8F6-4AD7-0D44-99D6-C02FEB6779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4" y="2022"/>
                <a:ext cx="121" cy="354"/>
              </a:xfrm>
              <a:custGeom>
                <a:avLst/>
                <a:gdLst>
                  <a:gd name="T0" fmla="*/ 21 w 43"/>
                  <a:gd name="T1" fmla="*/ 0 h 118"/>
                  <a:gd name="T2" fmla="*/ 0 w 43"/>
                  <a:gd name="T3" fmla="*/ 38 h 118"/>
                  <a:gd name="T4" fmla="*/ 15 w 43"/>
                  <a:gd name="T5" fmla="*/ 38 h 118"/>
                  <a:gd name="T6" fmla="*/ 23 w 43"/>
                  <a:gd name="T7" fmla="*/ 60 h 118"/>
                  <a:gd name="T8" fmla="*/ 15 w 43"/>
                  <a:gd name="T9" fmla="*/ 81 h 118"/>
                  <a:gd name="T10" fmla="*/ 0 w 43"/>
                  <a:gd name="T11" fmla="*/ 81 h 118"/>
                  <a:gd name="T12" fmla="*/ 20 w 43"/>
                  <a:gd name="T13" fmla="*/ 118 h 118"/>
                  <a:gd name="T14" fmla="*/ 43 w 43"/>
                  <a:gd name="T15" fmla="*/ 59 h 118"/>
                  <a:gd name="T16" fmla="*/ 21 w 43"/>
                  <a:gd name="T1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118">
                    <a:moveTo>
                      <a:pt x="21" y="0"/>
                    </a:moveTo>
                    <a:cubicBezTo>
                      <a:pt x="11" y="0"/>
                      <a:pt x="3" y="16"/>
                      <a:pt x="0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9" y="38"/>
                      <a:pt x="23" y="48"/>
                      <a:pt x="23" y="60"/>
                    </a:cubicBezTo>
                    <a:cubicBezTo>
                      <a:pt x="23" y="72"/>
                      <a:pt x="19" y="81"/>
                      <a:pt x="15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4" y="103"/>
                      <a:pt x="11" y="117"/>
                      <a:pt x="20" y="118"/>
                    </a:cubicBezTo>
                    <a:cubicBezTo>
                      <a:pt x="33" y="118"/>
                      <a:pt x="43" y="91"/>
                      <a:pt x="43" y="59"/>
                    </a:cubicBezTo>
                    <a:cubicBezTo>
                      <a:pt x="43" y="26"/>
                      <a:pt x="33" y="0"/>
                      <a:pt x="21" y="0"/>
                    </a:cubicBezTo>
                    <a:close/>
                  </a:path>
                </a:pathLst>
              </a:custGeom>
              <a:solidFill>
                <a:srgbClr val="DEE9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Freeform 55">
                <a:extLst>
                  <a:ext uri="{FF2B5EF4-FFF2-40B4-BE49-F238E27FC236}">
                    <a16:creationId xmlns:a16="http://schemas.microsoft.com/office/drawing/2014/main" id="{A0B92E32-74DB-D240-9385-864F90A2C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3" y="2022"/>
                <a:ext cx="76" cy="354"/>
              </a:xfrm>
              <a:custGeom>
                <a:avLst/>
                <a:gdLst>
                  <a:gd name="T0" fmla="*/ 4 w 27"/>
                  <a:gd name="T1" fmla="*/ 118 h 118"/>
                  <a:gd name="T2" fmla="*/ 26 w 27"/>
                  <a:gd name="T3" fmla="*/ 59 h 118"/>
                  <a:gd name="T4" fmla="*/ 5 w 27"/>
                  <a:gd name="T5" fmla="*/ 0 h 118"/>
                  <a:gd name="T6" fmla="*/ 0 w 27"/>
                  <a:gd name="T7" fmla="*/ 0 h 118"/>
                  <a:gd name="T8" fmla="*/ 22 w 27"/>
                  <a:gd name="T9" fmla="*/ 59 h 118"/>
                  <a:gd name="T10" fmla="*/ 0 w 27"/>
                  <a:gd name="T11" fmla="*/ 118 h 118"/>
                  <a:gd name="T12" fmla="*/ 4 w 27"/>
                  <a:gd name="T13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18">
                    <a:moveTo>
                      <a:pt x="4" y="118"/>
                    </a:moveTo>
                    <a:cubicBezTo>
                      <a:pt x="17" y="118"/>
                      <a:pt x="26" y="92"/>
                      <a:pt x="26" y="59"/>
                    </a:cubicBezTo>
                    <a:cubicBezTo>
                      <a:pt x="27" y="26"/>
                      <a:pt x="17" y="0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" y="0"/>
                      <a:pt x="22" y="26"/>
                      <a:pt x="22" y="59"/>
                    </a:cubicBezTo>
                    <a:cubicBezTo>
                      <a:pt x="22" y="92"/>
                      <a:pt x="12" y="118"/>
                      <a:pt x="0" y="118"/>
                    </a:cubicBezTo>
                    <a:lnTo>
                      <a:pt x="4" y="118"/>
                    </a:lnTo>
                    <a:close/>
                  </a:path>
                </a:pathLst>
              </a:custGeom>
              <a:solidFill>
                <a:srgbClr val="A6C7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Freeform 56">
                <a:extLst>
                  <a:ext uri="{FF2B5EF4-FFF2-40B4-BE49-F238E27FC236}">
                    <a16:creationId xmlns:a16="http://schemas.microsoft.com/office/drawing/2014/main" id="{AE35B32C-5F79-0C49-B6E4-70B387F93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6" y="2067"/>
                <a:ext cx="1536" cy="255"/>
              </a:xfrm>
              <a:custGeom>
                <a:avLst/>
                <a:gdLst>
                  <a:gd name="T0" fmla="*/ 529 w 545"/>
                  <a:gd name="T1" fmla="*/ 0 h 85"/>
                  <a:gd name="T2" fmla="*/ 0 w 545"/>
                  <a:gd name="T3" fmla="*/ 0 h 85"/>
                  <a:gd name="T4" fmla="*/ 7 w 545"/>
                  <a:gd name="T5" fmla="*/ 44 h 85"/>
                  <a:gd name="T6" fmla="*/ 1 w 545"/>
                  <a:gd name="T7" fmla="*/ 85 h 85"/>
                  <a:gd name="T8" fmla="*/ 529 w 545"/>
                  <a:gd name="T9" fmla="*/ 85 h 85"/>
                  <a:gd name="T10" fmla="*/ 545 w 545"/>
                  <a:gd name="T11" fmla="*/ 42 h 85"/>
                  <a:gd name="T12" fmla="*/ 529 w 545"/>
                  <a:gd name="T13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5" h="85">
                    <a:moveTo>
                      <a:pt x="5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11"/>
                      <a:pt x="7" y="26"/>
                      <a:pt x="7" y="44"/>
                    </a:cubicBezTo>
                    <a:cubicBezTo>
                      <a:pt x="7" y="60"/>
                      <a:pt x="5" y="74"/>
                      <a:pt x="1" y="85"/>
                    </a:cubicBezTo>
                    <a:cubicBezTo>
                      <a:pt x="529" y="85"/>
                      <a:pt x="529" y="85"/>
                      <a:pt x="529" y="85"/>
                    </a:cubicBezTo>
                    <a:cubicBezTo>
                      <a:pt x="538" y="85"/>
                      <a:pt x="545" y="66"/>
                      <a:pt x="545" y="42"/>
                    </a:cubicBezTo>
                    <a:cubicBezTo>
                      <a:pt x="545" y="19"/>
                      <a:pt x="535" y="0"/>
                      <a:pt x="529" y="0"/>
                    </a:cubicBez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57">
                <a:extLst>
                  <a:ext uri="{FF2B5EF4-FFF2-40B4-BE49-F238E27FC236}">
                    <a16:creationId xmlns:a16="http://schemas.microsoft.com/office/drawing/2014/main" id="{DA6D653E-B145-4448-8FDD-B8BF083E6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6" y="2067"/>
                <a:ext cx="992" cy="255"/>
              </a:xfrm>
              <a:custGeom>
                <a:avLst/>
                <a:gdLst>
                  <a:gd name="T0" fmla="*/ 7 w 352"/>
                  <a:gd name="T1" fmla="*/ 44 h 85"/>
                  <a:gd name="T2" fmla="*/ 1 w 352"/>
                  <a:gd name="T3" fmla="*/ 85 h 85"/>
                  <a:gd name="T4" fmla="*/ 342 w 352"/>
                  <a:gd name="T5" fmla="*/ 85 h 85"/>
                  <a:gd name="T6" fmla="*/ 351 w 352"/>
                  <a:gd name="T7" fmla="*/ 53 h 85"/>
                  <a:gd name="T8" fmla="*/ 352 w 352"/>
                  <a:gd name="T9" fmla="*/ 21 h 85"/>
                  <a:gd name="T10" fmla="*/ 339 w 352"/>
                  <a:gd name="T11" fmla="*/ 0 h 85"/>
                  <a:gd name="T12" fmla="*/ 0 w 352"/>
                  <a:gd name="T13" fmla="*/ 0 h 85"/>
                  <a:gd name="T14" fmla="*/ 7 w 352"/>
                  <a:gd name="T15" fmla="*/ 4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2" h="85">
                    <a:moveTo>
                      <a:pt x="7" y="44"/>
                    </a:moveTo>
                    <a:cubicBezTo>
                      <a:pt x="7" y="60"/>
                      <a:pt x="5" y="74"/>
                      <a:pt x="1" y="85"/>
                    </a:cubicBezTo>
                    <a:cubicBezTo>
                      <a:pt x="342" y="85"/>
                      <a:pt x="342" y="85"/>
                      <a:pt x="342" y="85"/>
                    </a:cubicBezTo>
                    <a:cubicBezTo>
                      <a:pt x="351" y="53"/>
                      <a:pt x="351" y="53"/>
                      <a:pt x="351" y="53"/>
                    </a:cubicBezTo>
                    <a:cubicBezTo>
                      <a:pt x="352" y="21"/>
                      <a:pt x="352" y="21"/>
                      <a:pt x="352" y="21"/>
                    </a:cubicBezTo>
                    <a:cubicBezTo>
                      <a:pt x="339" y="0"/>
                      <a:pt x="339" y="0"/>
                      <a:pt x="33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11"/>
                      <a:pt x="7" y="26"/>
                      <a:pt x="7" y="44"/>
                    </a:cubicBezTo>
                    <a:close/>
                  </a:path>
                </a:pathLst>
              </a:custGeom>
              <a:solidFill>
                <a:srgbClr val="D1E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Freeform 58">
                <a:extLst>
                  <a:ext uri="{FF2B5EF4-FFF2-40B4-BE49-F238E27FC236}">
                    <a16:creationId xmlns:a16="http://schemas.microsoft.com/office/drawing/2014/main" id="{62AFA264-9AA2-9245-A195-7A1ED7BDD9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3" y="2067"/>
                <a:ext cx="65" cy="252"/>
              </a:xfrm>
              <a:custGeom>
                <a:avLst/>
                <a:gdLst>
                  <a:gd name="T0" fmla="*/ 0 w 23"/>
                  <a:gd name="T1" fmla="*/ 0 h 84"/>
                  <a:gd name="T2" fmla="*/ 23 w 23"/>
                  <a:gd name="T3" fmla="*/ 44 h 84"/>
                  <a:gd name="T4" fmla="*/ 2 w 23"/>
                  <a:gd name="T5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84">
                    <a:moveTo>
                      <a:pt x="0" y="0"/>
                    </a:moveTo>
                    <a:cubicBezTo>
                      <a:pt x="8" y="12"/>
                      <a:pt x="23" y="33"/>
                      <a:pt x="23" y="44"/>
                    </a:cubicBezTo>
                    <a:cubicBezTo>
                      <a:pt x="23" y="55"/>
                      <a:pt x="2" y="84"/>
                      <a:pt x="2" y="84"/>
                    </a:cubicBezTo>
                  </a:path>
                </a:pathLst>
              </a:custGeom>
              <a:solidFill>
                <a:srgbClr val="8283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Freeform 59">
                <a:extLst>
                  <a:ext uri="{FF2B5EF4-FFF2-40B4-BE49-F238E27FC236}">
                    <a16:creationId xmlns:a16="http://schemas.microsoft.com/office/drawing/2014/main" id="{498C4F5A-ACDD-594E-931D-DC1B97AC15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8" y="2142"/>
                <a:ext cx="184" cy="111"/>
              </a:xfrm>
              <a:custGeom>
                <a:avLst/>
                <a:gdLst>
                  <a:gd name="T0" fmla="*/ 58 w 65"/>
                  <a:gd name="T1" fmla="*/ 0 h 37"/>
                  <a:gd name="T2" fmla="*/ 0 w 65"/>
                  <a:gd name="T3" fmla="*/ 0 h 37"/>
                  <a:gd name="T4" fmla="*/ 2 w 65"/>
                  <a:gd name="T5" fmla="*/ 18 h 37"/>
                  <a:gd name="T6" fmla="*/ 0 w 65"/>
                  <a:gd name="T7" fmla="*/ 37 h 37"/>
                  <a:gd name="T8" fmla="*/ 58 w 65"/>
                  <a:gd name="T9" fmla="*/ 37 h 37"/>
                  <a:gd name="T10" fmla="*/ 65 w 65"/>
                  <a:gd name="T11" fmla="*/ 19 h 37"/>
                  <a:gd name="T12" fmla="*/ 58 w 65"/>
                  <a:gd name="T1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37">
                    <a:moveTo>
                      <a:pt x="5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2" y="11"/>
                      <a:pt x="2" y="18"/>
                    </a:cubicBezTo>
                    <a:cubicBezTo>
                      <a:pt x="2" y="25"/>
                      <a:pt x="1" y="31"/>
                      <a:pt x="0" y="37"/>
                    </a:cubicBezTo>
                    <a:cubicBezTo>
                      <a:pt x="58" y="37"/>
                      <a:pt x="58" y="37"/>
                      <a:pt x="58" y="37"/>
                    </a:cubicBezTo>
                    <a:cubicBezTo>
                      <a:pt x="62" y="37"/>
                      <a:pt x="65" y="29"/>
                      <a:pt x="65" y="19"/>
                    </a:cubicBezTo>
                    <a:cubicBezTo>
                      <a:pt x="65" y="8"/>
                      <a:pt x="62" y="0"/>
                      <a:pt x="58" y="0"/>
                    </a:cubicBezTo>
                    <a:close/>
                  </a:path>
                </a:pathLst>
              </a:custGeom>
              <a:solidFill>
                <a:srgbClr val="DFE0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Freeform 60">
                <a:extLst>
                  <a:ext uri="{FF2B5EF4-FFF2-40B4-BE49-F238E27FC236}">
                    <a16:creationId xmlns:a16="http://schemas.microsoft.com/office/drawing/2014/main" id="{9DDBC74F-925C-0C41-8391-598A271846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2" y="2097"/>
                <a:ext cx="71" cy="195"/>
              </a:xfrm>
              <a:custGeom>
                <a:avLst/>
                <a:gdLst>
                  <a:gd name="T0" fmla="*/ 0 w 25"/>
                  <a:gd name="T1" fmla="*/ 33 h 65"/>
                  <a:gd name="T2" fmla="*/ 12 w 25"/>
                  <a:gd name="T3" fmla="*/ 0 h 65"/>
                  <a:gd name="T4" fmla="*/ 24 w 25"/>
                  <a:gd name="T5" fmla="*/ 33 h 65"/>
                  <a:gd name="T6" fmla="*/ 12 w 25"/>
                  <a:gd name="T7" fmla="*/ 65 h 65"/>
                  <a:gd name="T8" fmla="*/ 0 w 25"/>
                  <a:gd name="T9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65">
                    <a:moveTo>
                      <a:pt x="0" y="33"/>
                    </a:moveTo>
                    <a:cubicBezTo>
                      <a:pt x="0" y="15"/>
                      <a:pt x="6" y="0"/>
                      <a:pt x="12" y="0"/>
                    </a:cubicBezTo>
                    <a:cubicBezTo>
                      <a:pt x="19" y="0"/>
                      <a:pt x="25" y="15"/>
                      <a:pt x="24" y="33"/>
                    </a:cubicBezTo>
                    <a:cubicBezTo>
                      <a:pt x="24" y="50"/>
                      <a:pt x="19" y="65"/>
                      <a:pt x="12" y="65"/>
                    </a:cubicBezTo>
                    <a:cubicBezTo>
                      <a:pt x="6" y="65"/>
                      <a:pt x="0" y="50"/>
                      <a:pt x="0" y="33"/>
                    </a:cubicBezTo>
                    <a:close/>
                  </a:path>
                </a:pathLst>
              </a:custGeom>
              <a:solidFill>
                <a:srgbClr val="DEE9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Freeform 61">
                <a:extLst>
                  <a:ext uri="{FF2B5EF4-FFF2-40B4-BE49-F238E27FC236}">
                    <a16:creationId xmlns:a16="http://schemas.microsoft.com/office/drawing/2014/main" id="{59C7C05B-9625-3545-9FCB-18726FF950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5" y="2103"/>
                <a:ext cx="59" cy="99"/>
              </a:xfrm>
              <a:custGeom>
                <a:avLst/>
                <a:gdLst>
                  <a:gd name="T0" fmla="*/ 9 w 21"/>
                  <a:gd name="T1" fmla="*/ 2 h 33"/>
                  <a:gd name="T2" fmla="*/ 3 w 21"/>
                  <a:gd name="T3" fmla="*/ 15 h 33"/>
                  <a:gd name="T4" fmla="*/ 2 w 21"/>
                  <a:gd name="T5" fmla="*/ 33 h 33"/>
                  <a:gd name="T6" fmla="*/ 7 w 21"/>
                  <a:gd name="T7" fmla="*/ 22 h 33"/>
                  <a:gd name="T8" fmla="*/ 12 w 21"/>
                  <a:gd name="T9" fmla="*/ 20 h 33"/>
                  <a:gd name="T10" fmla="*/ 16 w 21"/>
                  <a:gd name="T11" fmla="*/ 24 h 33"/>
                  <a:gd name="T12" fmla="*/ 13 w 21"/>
                  <a:gd name="T13" fmla="*/ 4 h 33"/>
                  <a:gd name="T14" fmla="*/ 9 w 21"/>
                  <a:gd name="T15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33">
                    <a:moveTo>
                      <a:pt x="9" y="2"/>
                    </a:moveTo>
                    <a:cubicBezTo>
                      <a:pt x="5" y="5"/>
                      <a:pt x="3" y="11"/>
                      <a:pt x="3" y="15"/>
                    </a:cubicBezTo>
                    <a:cubicBezTo>
                      <a:pt x="2" y="21"/>
                      <a:pt x="0" y="28"/>
                      <a:pt x="2" y="33"/>
                    </a:cubicBezTo>
                    <a:cubicBezTo>
                      <a:pt x="4" y="29"/>
                      <a:pt x="3" y="25"/>
                      <a:pt x="7" y="22"/>
                    </a:cubicBezTo>
                    <a:cubicBezTo>
                      <a:pt x="8" y="21"/>
                      <a:pt x="11" y="20"/>
                      <a:pt x="12" y="20"/>
                    </a:cubicBezTo>
                    <a:cubicBezTo>
                      <a:pt x="15" y="21"/>
                      <a:pt x="14" y="23"/>
                      <a:pt x="16" y="24"/>
                    </a:cubicBezTo>
                    <a:cubicBezTo>
                      <a:pt x="21" y="23"/>
                      <a:pt x="16" y="7"/>
                      <a:pt x="13" y="4"/>
                    </a:cubicBezTo>
                    <a:cubicBezTo>
                      <a:pt x="12" y="2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D1E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Freeform 62">
                <a:extLst>
                  <a:ext uri="{FF2B5EF4-FFF2-40B4-BE49-F238E27FC236}">
                    <a16:creationId xmlns:a16="http://schemas.microsoft.com/office/drawing/2014/main" id="{5011E725-DBE7-AC41-9986-962806F86F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100"/>
                <a:ext cx="31" cy="63"/>
              </a:xfrm>
              <a:custGeom>
                <a:avLst/>
                <a:gdLst>
                  <a:gd name="T0" fmla="*/ 1 w 11"/>
                  <a:gd name="T1" fmla="*/ 21 h 21"/>
                  <a:gd name="T2" fmla="*/ 4 w 11"/>
                  <a:gd name="T3" fmla="*/ 6 h 21"/>
                  <a:gd name="T4" fmla="*/ 11 w 11"/>
                  <a:gd name="T5" fmla="*/ 13 h 21"/>
                  <a:gd name="T6" fmla="*/ 4 w 11"/>
                  <a:gd name="T7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21">
                    <a:moveTo>
                      <a:pt x="1" y="21"/>
                    </a:moveTo>
                    <a:cubicBezTo>
                      <a:pt x="0" y="17"/>
                      <a:pt x="1" y="10"/>
                      <a:pt x="4" y="6"/>
                    </a:cubicBezTo>
                    <a:cubicBezTo>
                      <a:pt x="8" y="0"/>
                      <a:pt x="10" y="10"/>
                      <a:pt x="11" y="13"/>
                    </a:cubicBezTo>
                    <a:cubicBezTo>
                      <a:pt x="10" y="11"/>
                      <a:pt x="5" y="5"/>
                      <a:pt x="4" y="11"/>
                    </a:cubicBezTo>
                  </a:path>
                </a:pathLst>
              </a:custGeom>
              <a:solidFill>
                <a:srgbClr val="A4C6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Freeform 63">
                <a:extLst>
                  <a:ext uri="{FF2B5EF4-FFF2-40B4-BE49-F238E27FC236}">
                    <a16:creationId xmlns:a16="http://schemas.microsoft.com/office/drawing/2014/main" id="{3D80BED5-7877-FE4C-BBDE-21E31B6FB1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2" y="2067"/>
                <a:ext cx="107" cy="255"/>
              </a:xfrm>
              <a:custGeom>
                <a:avLst/>
                <a:gdLst>
                  <a:gd name="T0" fmla="*/ 38 w 38"/>
                  <a:gd name="T1" fmla="*/ 30 h 85"/>
                  <a:gd name="T2" fmla="*/ 16 w 38"/>
                  <a:gd name="T3" fmla="*/ 0 h 85"/>
                  <a:gd name="T4" fmla="*/ 0 w 38"/>
                  <a:gd name="T5" fmla="*/ 42 h 85"/>
                  <a:gd name="T6" fmla="*/ 16 w 38"/>
                  <a:gd name="T7" fmla="*/ 85 h 85"/>
                  <a:gd name="T8" fmla="*/ 17 w 38"/>
                  <a:gd name="T9" fmla="*/ 85 h 85"/>
                  <a:gd name="T10" fmla="*/ 38 w 38"/>
                  <a:gd name="T11" fmla="*/ 3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85">
                    <a:moveTo>
                      <a:pt x="38" y="30"/>
                    </a:moveTo>
                    <a:cubicBezTo>
                      <a:pt x="38" y="20"/>
                      <a:pt x="25" y="0"/>
                      <a:pt x="16" y="0"/>
                    </a:cubicBezTo>
                    <a:cubicBezTo>
                      <a:pt x="8" y="0"/>
                      <a:pt x="0" y="19"/>
                      <a:pt x="0" y="42"/>
                    </a:cubicBezTo>
                    <a:cubicBezTo>
                      <a:pt x="0" y="66"/>
                      <a:pt x="7" y="85"/>
                      <a:pt x="16" y="85"/>
                    </a:cubicBezTo>
                    <a:cubicBezTo>
                      <a:pt x="17" y="85"/>
                      <a:pt x="17" y="85"/>
                      <a:pt x="17" y="85"/>
                    </a:cubicBezTo>
                    <a:cubicBezTo>
                      <a:pt x="26" y="83"/>
                      <a:pt x="38" y="40"/>
                      <a:pt x="38" y="30"/>
                    </a:cubicBezTo>
                    <a:close/>
                  </a:path>
                </a:pathLst>
              </a:custGeom>
              <a:solidFill>
                <a:srgbClr val="D1E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Freeform 64">
                <a:extLst>
                  <a:ext uri="{FF2B5EF4-FFF2-40B4-BE49-F238E27FC236}">
                    <a16:creationId xmlns:a16="http://schemas.microsoft.com/office/drawing/2014/main" id="{DAC60A91-2086-7148-9EF4-4A46530A5B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5" y="2070"/>
                <a:ext cx="104" cy="252"/>
              </a:xfrm>
              <a:custGeom>
                <a:avLst/>
                <a:gdLst>
                  <a:gd name="T0" fmla="*/ 0 w 37"/>
                  <a:gd name="T1" fmla="*/ 84 h 84"/>
                  <a:gd name="T2" fmla="*/ 16 w 37"/>
                  <a:gd name="T3" fmla="*/ 42 h 84"/>
                  <a:gd name="T4" fmla="*/ 0 w 37"/>
                  <a:gd name="T5" fmla="*/ 0 h 84"/>
                  <a:gd name="T6" fmla="*/ 21 w 37"/>
                  <a:gd name="T7" fmla="*/ 0 h 84"/>
                  <a:gd name="T8" fmla="*/ 37 w 37"/>
                  <a:gd name="T9" fmla="*/ 42 h 84"/>
                  <a:gd name="T10" fmla="*/ 21 w 37"/>
                  <a:gd name="T1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84">
                    <a:moveTo>
                      <a:pt x="0" y="84"/>
                    </a:moveTo>
                    <a:cubicBezTo>
                      <a:pt x="9" y="84"/>
                      <a:pt x="16" y="65"/>
                      <a:pt x="16" y="42"/>
                    </a:cubicBezTo>
                    <a:cubicBezTo>
                      <a:pt x="16" y="19"/>
                      <a:pt x="9" y="0"/>
                      <a:pt x="0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30" y="0"/>
                      <a:pt x="37" y="19"/>
                      <a:pt x="37" y="42"/>
                    </a:cubicBezTo>
                    <a:cubicBezTo>
                      <a:pt x="37" y="66"/>
                      <a:pt x="30" y="84"/>
                      <a:pt x="21" y="84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Freeform 65">
                <a:extLst>
                  <a:ext uri="{FF2B5EF4-FFF2-40B4-BE49-F238E27FC236}">
                    <a16:creationId xmlns:a16="http://schemas.microsoft.com/office/drawing/2014/main" id="{E8B546F4-4B43-2A4C-AFCF-052AFDA16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8" y="2184"/>
                <a:ext cx="155" cy="66"/>
              </a:xfrm>
              <a:custGeom>
                <a:avLst/>
                <a:gdLst>
                  <a:gd name="T0" fmla="*/ 1 w 55"/>
                  <a:gd name="T1" fmla="*/ 0 h 22"/>
                  <a:gd name="T2" fmla="*/ 0 w 55"/>
                  <a:gd name="T3" fmla="*/ 21 h 22"/>
                  <a:gd name="T4" fmla="*/ 55 w 55"/>
                  <a:gd name="T5" fmla="*/ 22 h 22"/>
                  <a:gd name="T6" fmla="*/ 6 w 55"/>
                  <a:gd name="T7" fmla="*/ 13 h 22"/>
                  <a:gd name="T8" fmla="*/ 1 w 55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2">
                    <a:moveTo>
                      <a:pt x="1" y="0"/>
                    </a:moveTo>
                    <a:cubicBezTo>
                      <a:pt x="2" y="3"/>
                      <a:pt x="3" y="16"/>
                      <a:pt x="0" y="21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43" y="21"/>
                      <a:pt x="9" y="20"/>
                      <a:pt x="6" y="13"/>
                    </a:cubicBezTo>
                    <a:cubicBezTo>
                      <a:pt x="3" y="8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ACD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Freeform 66">
                <a:extLst>
                  <a:ext uri="{FF2B5EF4-FFF2-40B4-BE49-F238E27FC236}">
                    <a16:creationId xmlns:a16="http://schemas.microsoft.com/office/drawing/2014/main" id="{CAB5230F-CA3A-2647-B510-AC0455168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6" y="2097"/>
                <a:ext cx="48" cy="195"/>
              </a:xfrm>
              <a:custGeom>
                <a:avLst/>
                <a:gdLst>
                  <a:gd name="T0" fmla="*/ 5 w 17"/>
                  <a:gd name="T1" fmla="*/ 65 h 65"/>
                  <a:gd name="T2" fmla="*/ 17 w 17"/>
                  <a:gd name="T3" fmla="*/ 33 h 65"/>
                  <a:gd name="T4" fmla="*/ 5 w 17"/>
                  <a:gd name="T5" fmla="*/ 0 h 65"/>
                  <a:gd name="T6" fmla="*/ 0 w 17"/>
                  <a:gd name="T7" fmla="*/ 0 h 65"/>
                  <a:gd name="T8" fmla="*/ 12 w 17"/>
                  <a:gd name="T9" fmla="*/ 33 h 65"/>
                  <a:gd name="T10" fmla="*/ 0 w 17"/>
                  <a:gd name="T11" fmla="*/ 65 h 65"/>
                  <a:gd name="T12" fmla="*/ 5 w 17"/>
                  <a:gd name="T1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65">
                    <a:moveTo>
                      <a:pt x="5" y="65"/>
                    </a:moveTo>
                    <a:cubicBezTo>
                      <a:pt x="12" y="65"/>
                      <a:pt x="17" y="50"/>
                      <a:pt x="17" y="33"/>
                    </a:cubicBezTo>
                    <a:cubicBezTo>
                      <a:pt x="17" y="15"/>
                      <a:pt x="12" y="0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13" y="15"/>
                      <a:pt x="12" y="33"/>
                    </a:cubicBezTo>
                    <a:cubicBezTo>
                      <a:pt x="12" y="50"/>
                      <a:pt x="7" y="65"/>
                      <a:pt x="0" y="65"/>
                    </a:cubicBezTo>
                    <a:lnTo>
                      <a:pt x="5" y="65"/>
                    </a:lnTo>
                    <a:close/>
                  </a:path>
                </a:pathLst>
              </a:custGeom>
              <a:solidFill>
                <a:srgbClr val="A6C7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Freeform 67">
                <a:extLst>
                  <a:ext uri="{FF2B5EF4-FFF2-40B4-BE49-F238E27FC236}">
                    <a16:creationId xmlns:a16="http://schemas.microsoft.com/office/drawing/2014/main" id="{9CFEA532-2640-0344-A681-4C57535990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7" y="2145"/>
                <a:ext cx="17" cy="33"/>
              </a:xfrm>
              <a:custGeom>
                <a:avLst/>
                <a:gdLst>
                  <a:gd name="T0" fmla="*/ 6 w 6"/>
                  <a:gd name="T1" fmla="*/ 11 h 11"/>
                  <a:gd name="T2" fmla="*/ 4 w 6"/>
                  <a:gd name="T3" fmla="*/ 0 h 11"/>
                  <a:gd name="T4" fmla="*/ 0 w 6"/>
                  <a:gd name="T5" fmla="*/ 0 h 11"/>
                  <a:gd name="T6" fmla="*/ 1 w 6"/>
                  <a:gd name="T7" fmla="*/ 11 h 11"/>
                  <a:gd name="T8" fmla="*/ 6 w 6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1">
                    <a:moveTo>
                      <a:pt x="6" y="11"/>
                    </a:moveTo>
                    <a:cubicBezTo>
                      <a:pt x="6" y="7"/>
                      <a:pt x="5" y="3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7"/>
                      <a:pt x="1" y="11"/>
                    </a:cubicBez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Freeform 68">
                <a:extLst>
                  <a:ext uri="{FF2B5EF4-FFF2-40B4-BE49-F238E27FC236}">
                    <a16:creationId xmlns:a16="http://schemas.microsoft.com/office/drawing/2014/main" id="{EA19AC92-D301-2645-B136-5866FDE24C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4" y="2133"/>
                <a:ext cx="14" cy="9"/>
              </a:xfrm>
              <a:custGeom>
                <a:avLst/>
                <a:gdLst>
                  <a:gd name="T0" fmla="*/ 4 w 5"/>
                  <a:gd name="T1" fmla="*/ 0 h 3"/>
                  <a:gd name="T2" fmla="*/ 0 w 5"/>
                  <a:gd name="T3" fmla="*/ 1 h 3"/>
                  <a:gd name="T4" fmla="*/ 0 w 5"/>
                  <a:gd name="T5" fmla="*/ 3 h 3"/>
                  <a:gd name="T6" fmla="*/ 5 w 5"/>
                  <a:gd name="T7" fmla="*/ 2 h 3"/>
                  <a:gd name="T8" fmla="*/ 4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4" y="0"/>
                    </a:cubicBezTo>
                    <a:close/>
                  </a:path>
                </a:pathLst>
              </a:custGeom>
              <a:solidFill>
                <a:srgbClr val="007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Freeform 69">
                <a:extLst>
                  <a:ext uri="{FF2B5EF4-FFF2-40B4-BE49-F238E27FC236}">
                    <a16:creationId xmlns:a16="http://schemas.microsoft.com/office/drawing/2014/main" id="{7259049A-B691-1B47-823C-ADC0CD407E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0" y="2187"/>
                <a:ext cx="14" cy="1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3 h 5"/>
                  <a:gd name="T4" fmla="*/ 0 w 5"/>
                  <a:gd name="T5" fmla="*/ 5 h 5"/>
                  <a:gd name="T6" fmla="*/ 5 w 5"/>
                  <a:gd name="T7" fmla="*/ 4 h 5"/>
                  <a:gd name="T8" fmla="*/ 5 w 5"/>
                  <a:gd name="T9" fmla="*/ 3 h 5"/>
                  <a:gd name="T10" fmla="*/ 5 w 5"/>
                  <a:gd name="T11" fmla="*/ 1 h 5"/>
                  <a:gd name="T12" fmla="*/ 5 w 5"/>
                  <a:gd name="T13" fmla="*/ 0 h 5"/>
                  <a:gd name="T14" fmla="*/ 0 w 5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3"/>
                      <a:pt x="5" y="3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94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Freeform 70">
                <a:extLst>
                  <a:ext uri="{FF2B5EF4-FFF2-40B4-BE49-F238E27FC236}">
                    <a16:creationId xmlns:a16="http://schemas.microsoft.com/office/drawing/2014/main" id="{FEFAE3E6-1EB5-0F40-A21C-6740EB3460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9" y="2124"/>
                <a:ext cx="17" cy="39"/>
              </a:xfrm>
              <a:custGeom>
                <a:avLst/>
                <a:gdLst>
                  <a:gd name="T0" fmla="*/ 4 w 6"/>
                  <a:gd name="T1" fmla="*/ 0 h 13"/>
                  <a:gd name="T2" fmla="*/ 0 w 6"/>
                  <a:gd name="T3" fmla="*/ 0 h 13"/>
                  <a:gd name="T4" fmla="*/ 1 w 6"/>
                  <a:gd name="T5" fmla="*/ 13 h 13"/>
                  <a:gd name="T6" fmla="*/ 6 w 6"/>
                  <a:gd name="T7" fmla="*/ 13 h 13"/>
                  <a:gd name="T8" fmla="*/ 4 w 6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3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1" y="9"/>
                      <a:pt x="1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8"/>
                      <a:pt x="5" y="4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Freeform 71">
                <a:extLst>
                  <a:ext uri="{FF2B5EF4-FFF2-40B4-BE49-F238E27FC236}">
                    <a16:creationId xmlns:a16="http://schemas.microsoft.com/office/drawing/2014/main" id="{F5AC649D-4B2D-AE4E-B82F-51F6C487A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6" y="2112"/>
                <a:ext cx="12" cy="6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0 h 2"/>
                  <a:gd name="T4" fmla="*/ 0 w 4"/>
                  <a:gd name="T5" fmla="*/ 2 h 2"/>
                  <a:gd name="T6" fmla="*/ 4 w 4"/>
                  <a:gd name="T7" fmla="*/ 2 h 2"/>
                  <a:gd name="T8" fmla="*/ 4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007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Freeform 72">
                <a:extLst>
                  <a:ext uri="{FF2B5EF4-FFF2-40B4-BE49-F238E27FC236}">
                    <a16:creationId xmlns:a16="http://schemas.microsoft.com/office/drawing/2014/main" id="{E2DBF542-DBB2-3648-A02D-EE35BB42CC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2" y="2172"/>
                <a:ext cx="14" cy="18"/>
              </a:xfrm>
              <a:custGeom>
                <a:avLst/>
                <a:gdLst>
                  <a:gd name="T0" fmla="*/ 5 w 5"/>
                  <a:gd name="T1" fmla="*/ 6 h 6"/>
                  <a:gd name="T2" fmla="*/ 5 w 5"/>
                  <a:gd name="T3" fmla="*/ 4 h 6"/>
                  <a:gd name="T4" fmla="*/ 5 w 5"/>
                  <a:gd name="T5" fmla="*/ 1 h 6"/>
                  <a:gd name="T6" fmla="*/ 5 w 5"/>
                  <a:gd name="T7" fmla="*/ 0 h 6"/>
                  <a:gd name="T8" fmla="*/ 0 w 5"/>
                  <a:gd name="T9" fmla="*/ 0 h 6"/>
                  <a:gd name="T10" fmla="*/ 0 w 5"/>
                  <a:gd name="T11" fmla="*/ 6 h 6"/>
                  <a:gd name="T12" fmla="*/ 5 w 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4"/>
                      <a:pt x="5" y="4"/>
                    </a:cubicBezTo>
                    <a:cubicBezTo>
                      <a:pt x="5" y="3"/>
                      <a:pt x="5" y="2"/>
                      <a:pt x="5" y="1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2994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Freeform 73">
                <a:extLst>
                  <a:ext uri="{FF2B5EF4-FFF2-40B4-BE49-F238E27FC236}">
                    <a16:creationId xmlns:a16="http://schemas.microsoft.com/office/drawing/2014/main" id="{B26E512F-E4FC-9447-B7CD-AAA1CCA12F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2100"/>
                <a:ext cx="73" cy="72"/>
              </a:xfrm>
              <a:custGeom>
                <a:avLst/>
                <a:gdLst>
                  <a:gd name="T0" fmla="*/ 21 w 26"/>
                  <a:gd name="T1" fmla="*/ 0 h 24"/>
                  <a:gd name="T2" fmla="*/ 0 w 26"/>
                  <a:gd name="T3" fmla="*/ 0 h 24"/>
                  <a:gd name="T4" fmla="*/ 0 w 26"/>
                  <a:gd name="T5" fmla="*/ 3 h 24"/>
                  <a:gd name="T6" fmla="*/ 4 w 26"/>
                  <a:gd name="T7" fmla="*/ 24 h 24"/>
                  <a:gd name="T8" fmla="*/ 26 w 26"/>
                  <a:gd name="T9" fmla="*/ 23 h 24"/>
                  <a:gd name="T10" fmla="*/ 21 w 26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4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2" y="9"/>
                      <a:pt x="4" y="16"/>
                      <a:pt x="4" y="2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5" y="14"/>
                      <a:pt x="23" y="6"/>
                      <a:pt x="21" y="0"/>
                    </a:cubicBezTo>
                    <a:close/>
                  </a:path>
                </a:pathLst>
              </a:custGeom>
              <a:solidFill>
                <a:srgbClr val="9EA0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Freeform 74">
                <a:extLst>
                  <a:ext uri="{FF2B5EF4-FFF2-40B4-BE49-F238E27FC236}">
                    <a16:creationId xmlns:a16="http://schemas.microsoft.com/office/drawing/2014/main" id="{D2569A03-727D-FA47-8397-DAEF7AAFC2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5" y="2082"/>
                <a:ext cx="67" cy="18"/>
              </a:xfrm>
              <a:custGeom>
                <a:avLst/>
                <a:gdLst>
                  <a:gd name="T0" fmla="*/ 22 w 24"/>
                  <a:gd name="T1" fmla="*/ 0 h 6"/>
                  <a:gd name="T2" fmla="*/ 0 w 24"/>
                  <a:gd name="T3" fmla="*/ 1 h 6"/>
                  <a:gd name="T4" fmla="*/ 3 w 24"/>
                  <a:gd name="T5" fmla="*/ 6 h 6"/>
                  <a:gd name="T6" fmla="*/ 24 w 24"/>
                  <a:gd name="T7" fmla="*/ 5 h 6"/>
                  <a:gd name="T8" fmla="*/ 22 w 2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">
                    <a:moveTo>
                      <a:pt x="2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2" y="4"/>
                      <a:pt x="3" y="6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3" y="3"/>
                      <a:pt x="22" y="2"/>
                      <a:pt x="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Freeform 75">
                <a:extLst>
                  <a:ext uri="{FF2B5EF4-FFF2-40B4-BE49-F238E27FC236}">
                    <a16:creationId xmlns:a16="http://schemas.microsoft.com/office/drawing/2014/main" id="{387B0059-2DB2-0645-A958-C8358BE352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" y="2184"/>
                <a:ext cx="62" cy="33"/>
              </a:xfrm>
              <a:custGeom>
                <a:avLst/>
                <a:gdLst>
                  <a:gd name="T0" fmla="*/ 22 w 22"/>
                  <a:gd name="T1" fmla="*/ 11 h 11"/>
                  <a:gd name="T2" fmla="*/ 22 w 22"/>
                  <a:gd name="T3" fmla="*/ 4 h 11"/>
                  <a:gd name="T4" fmla="*/ 22 w 22"/>
                  <a:gd name="T5" fmla="*/ 0 h 11"/>
                  <a:gd name="T6" fmla="*/ 1 w 22"/>
                  <a:gd name="T7" fmla="*/ 0 h 11"/>
                  <a:gd name="T8" fmla="*/ 1 w 22"/>
                  <a:gd name="T9" fmla="*/ 4 h 11"/>
                  <a:gd name="T10" fmla="*/ 0 w 22"/>
                  <a:gd name="T11" fmla="*/ 11 h 11"/>
                  <a:gd name="T12" fmla="*/ 22 w 22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11">
                    <a:moveTo>
                      <a:pt x="22" y="11"/>
                    </a:moveTo>
                    <a:cubicBezTo>
                      <a:pt x="22" y="8"/>
                      <a:pt x="22" y="6"/>
                      <a:pt x="22" y="4"/>
                    </a:cubicBezTo>
                    <a:cubicBezTo>
                      <a:pt x="22" y="3"/>
                      <a:pt x="22" y="1"/>
                      <a:pt x="2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3"/>
                      <a:pt x="1" y="4"/>
                    </a:cubicBezTo>
                    <a:cubicBezTo>
                      <a:pt x="1" y="7"/>
                      <a:pt x="1" y="9"/>
                      <a:pt x="0" y="11"/>
                    </a:cubicBez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DDDE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Freeform 76">
                <a:extLst>
                  <a:ext uri="{FF2B5EF4-FFF2-40B4-BE49-F238E27FC236}">
                    <a16:creationId xmlns:a16="http://schemas.microsoft.com/office/drawing/2014/main" id="{2034706B-2B42-D140-8818-0BA71B68D6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7" y="2148"/>
                <a:ext cx="169" cy="60"/>
              </a:xfrm>
              <a:custGeom>
                <a:avLst/>
                <a:gdLst>
                  <a:gd name="T0" fmla="*/ 48 w 60"/>
                  <a:gd name="T1" fmla="*/ 2 h 20"/>
                  <a:gd name="T2" fmla="*/ 55 w 60"/>
                  <a:gd name="T3" fmla="*/ 3 h 20"/>
                  <a:gd name="T4" fmla="*/ 58 w 60"/>
                  <a:gd name="T5" fmla="*/ 8 h 20"/>
                  <a:gd name="T6" fmla="*/ 59 w 60"/>
                  <a:gd name="T7" fmla="*/ 20 h 20"/>
                  <a:gd name="T8" fmla="*/ 54 w 60"/>
                  <a:gd name="T9" fmla="*/ 0 h 20"/>
                  <a:gd name="T10" fmla="*/ 0 w 60"/>
                  <a:gd name="T11" fmla="*/ 0 h 20"/>
                  <a:gd name="T12" fmla="*/ 48 w 60"/>
                  <a:gd name="T13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20">
                    <a:moveTo>
                      <a:pt x="48" y="2"/>
                    </a:moveTo>
                    <a:cubicBezTo>
                      <a:pt x="50" y="2"/>
                      <a:pt x="54" y="2"/>
                      <a:pt x="55" y="3"/>
                    </a:cubicBezTo>
                    <a:cubicBezTo>
                      <a:pt x="56" y="4"/>
                      <a:pt x="57" y="6"/>
                      <a:pt x="58" y="8"/>
                    </a:cubicBezTo>
                    <a:cubicBezTo>
                      <a:pt x="59" y="12"/>
                      <a:pt x="59" y="17"/>
                      <a:pt x="59" y="20"/>
                    </a:cubicBezTo>
                    <a:cubicBezTo>
                      <a:pt x="60" y="11"/>
                      <a:pt x="58" y="0"/>
                      <a:pt x="5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36" y="1"/>
                      <a:pt x="48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Freeform 77">
                <a:extLst>
                  <a:ext uri="{FF2B5EF4-FFF2-40B4-BE49-F238E27FC236}">
                    <a16:creationId xmlns:a16="http://schemas.microsoft.com/office/drawing/2014/main" id="{3D1C57FB-48F0-4246-BB38-3CEADBFBF6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3" y="2103"/>
                <a:ext cx="34" cy="183"/>
              </a:xfrm>
              <a:custGeom>
                <a:avLst/>
                <a:gdLst>
                  <a:gd name="T0" fmla="*/ 1 w 12"/>
                  <a:gd name="T1" fmla="*/ 0 h 61"/>
                  <a:gd name="T2" fmla="*/ 1 w 12"/>
                  <a:gd name="T3" fmla="*/ 0 h 61"/>
                  <a:gd name="T4" fmla="*/ 11 w 12"/>
                  <a:gd name="T5" fmla="*/ 30 h 61"/>
                  <a:gd name="T6" fmla="*/ 0 w 12"/>
                  <a:gd name="T7" fmla="*/ 61 h 61"/>
                  <a:gd name="T8" fmla="*/ 1 w 12"/>
                  <a:gd name="T9" fmla="*/ 61 h 61"/>
                  <a:gd name="T10" fmla="*/ 12 w 12"/>
                  <a:gd name="T11" fmla="*/ 30 h 61"/>
                  <a:gd name="T12" fmla="*/ 1 w 12"/>
                  <a:gd name="T1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6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6" y="2"/>
                      <a:pt x="11" y="15"/>
                      <a:pt x="11" y="30"/>
                    </a:cubicBezTo>
                    <a:cubicBezTo>
                      <a:pt x="11" y="46"/>
                      <a:pt x="6" y="60"/>
                      <a:pt x="0" y="61"/>
                    </a:cubicBezTo>
                    <a:cubicBezTo>
                      <a:pt x="0" y="61"/>
                      <a:pt x="1" y="61"/>
                      <a:pt x="1" y="61"/>
                    </a:cubicBezTo>
                    <a:cubicBezTo>
                      <a:pt x="7" y="61"/>
                      <a:pt x="12" y="46"/>
                      <a:pt x="12" y="30"/>
                    </a:cubicBezTo>
                    <a:cubicBezTo>
                      <a:pt x="12" y="14"/>
                      <a:pt x="7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Freeform 78">
                <a:extLst>
                  <a:ext uri="{FF2B5EF4-FFF2-40B4-BE49-F238E27FC236}">
                    <a16:creationId xmlns:a16="http://schemas.microsoft.com/office/drawing/2014/main" id="{19AE7930-C977-1F46-BF89-8A7A02494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4" y="2028"/>
                <a:ext cx="65" cy="339"/>
              </a:xfrm>
              <a:custGeom>
                <a:avLst/>
                <a:gdLst>
                  <a:gd name="T0" fmla="*/ 2 w 23"/>
                  <a:gd name="T1" fmla="*/ 0 h 113"/>
                  <a:gd name="T2" fmla="*/ 1 w 23"/>
                  <a:gd name="T3" fmla="*/ 0 h 113"/>
                  <a:gd name="T4" fmla="*/ 20 w 23"/>
                  <a:gd name="T5" fmla="*/ 56 h 113"/>
                  <a:gd name="T6" fmla="*/ 0 w 23"/>
                  <a:gd name="T7" fmla="*/ 113 h 113"/>
                  <a:gd name="T8" fmla="*/ 2 w 23"/>
                  <a:gd name="T9" fmla="*/ 113 h 113"/>
                  <a:gd name="T10" fmla="*/ 23 w 23"/>
                  <a:gd name="T11" fmla="*/ 56 h 113"/>
                  <a:gd name="T12" fmla="*/ 2 w 23"/>
                  <a:gd name="T13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13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1" y="4"/>
                      <a:pt x="20" y="28"/>
                      <a:pt x="20" y="56"/>
                    </a:cubicBezTo>
                    <a:cubicBezTo>
                      <a:pt x="20" y="86"/>
                      <a:pt x="11" y="112"/>
                      <a:pt x="0" y="113"/>
                    </a:cubicBezTo>
                    <a:cubicBezTo>
                      <a:pt x="1" y="113"/>
                      <a:pt x="1" y="113"/>
                      <a:pt x="2" y="113"/>
                    </a:cubicBezTo>
                    <a:cubicBezTo>
                      <a:pt x="14" y="113"/>
                      <a:pt x="23" y="87"/>
                      <a:pt x="23" y="56"/>
                    </a:cubicBezTo>
                    <a:cubicBezTo>
                      <a:pt x="23" y="26"/>
                      <a:pt x="13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79">
                <a:extLst>
                  <a:ext uri="{FF2B5EF4-FFF2-40B4-BE49-F238E27FC236}">
                    <a16:creationId xmlns:a16="http://schemas.microsoft.com/office/drawing/2014/main" id="{BFB6E6CB-E021-CA4B-BA51-AB538A950F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2" y="2067"/>
                <a:ext cx="45" cy="255"/>
              </a:xfrm>
              <a:custGeom>
                <a:avLst/>
                <a:gdLst>
                  <a:gd name="T0" fmla="*/ 16 w 16"/>
                  <a:gd name="T1" fmla="*/ 85 h 85"/>
                  <a:gd name="T2" fmla="*/ 0 w 16"/>
                  <a:gd name="T3" fmla="*/ 42 h 85"/>
                  <a:gd name="T4" fmla="*/ 16 w 16"/>
                  <a:gd name="T5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85">
                    <a:moveTo>
                      <a:pt x="16" y="85"/>
                    </a:moveTo>
                    <a:cubicBezTo>
                      <a:pt x="7" y="85"/>
                      <a:pt x="0" y="66"/>
                      <a:pt x="0" y="42"/>
                    </a:cubicBezTo>
                    <a:cubicBezTo>
                      <a:pt x="0" y="19"/>
                      <a:pt x="8" y="0"/>
                      <a:pt x="16" y="0"/>
                    </a:cubicBezTo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Freeform 80">
                <a:extLst>
                  <a:ext uri="{FF2B5EF4-FFF2-40B4-BE49-F238E27FC236}">
                    <a16:creationId xmlns:a16="http://schemas.microsoft.com/office/drawing/2014/main" id="{8E9A5ED8-E0F9-334D-B80C-7064D3638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0" y="2130"/>
                <a:ext cx="902" cy="186"/>
              </a:xfrm>
              <a:custGeom>
                <a:avLst/>
                <a:gdLst>
                  <a:gd name="T0" fmla="*/ 3 w 320"/>
                  <a:gd name="T1" fmla="*/ 0 h 62"/>
                  <a:gd name="T2" fmla="*/ 1 w 320"/>
                  <a:gd name="T3" fmla="*/ 57 h 62"/>
                  <a:gd name="T4" fmla="*/ 10 w 320"/>
                  <a:gd name="T5" fmla="*/ 60 h 62"/>
                  <a:gd name="T6" fmla="*/ 320 w 320"/>
                  <a:gd name="T7" fmla="*/ 60 h 62"/>
                  <a:gd name="T8" fmla="*/ 86 w 320"/>
                  <a:gd name="T9" fmla="*/ 48 h 62"/>
                  <a:gd name="T10" fmla="*/ 16 w 320"/>
                  <a:gd name="T11" fmla="*/ 31 h 62"/>
                  <a:gd name="T12" fmla="*/ 3 w 320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62">
                    <a:moveTo>
                      <a:pt x="3" y="0"/>
                    </a:moveTo>
                    <a:cubicBezTo>
                      <a:pt x="6" y="13"/>
                      <a:pt x="8" y="35"/>
                      <a:pt x="1" y="57"/>
                    </a:cubicBezTo>
                    <a:cubicBezTo>
                      <a:pt x="0" y="62"/>
                      <a:pt x="4" y="60"/>
                      <a:pt x="10" y="60"/>
                    </a:cubicBezTo>
                    <a:cubicBezTo>
                      <a:pt x="17" y="60"/>
                      <a:pt x="320" y="60"/>
                      <a:pt x="320" y="60"/>
                    </a:cubicBezTo>
                    <a:cubicBezTo>
                      <a:pt x="290" y="60"/>
                      <a:pt x="130" y="49"/>
                      <a:pt x="86" y="48"/>
                    </a:cubicBezTo>
                    <a:cubicBezTo>
                      <a:pt x="39" y="46"/>
                      <a:pt x="24" y="47"/>
                      <a:pt x="16" y="31"/>
                    </a:cubicBezTo>
                    <a:cubicBezTo>
                      <a:pt x="9" y="18"/>
                      <a:pt x="6" y="2"/>
                      <a:pt x="3" y="0"/>
                    </a:cubicBezTo>
                    <a:close/>
                  </a:path>
                </a:pathLst>
              </a:custGeom>
              <a:solidFill>
                <a:srgbClr val="A4C6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Freeform 81">
                <a:extLst>
                  <a:ext uri="{FF2B5EF4-FFF2-40B4-BE49-F238E27FC236}">
                    <a16:creationId xmlns:a16="http://schemas.microsoft.com/office/drawing/2014/main" id="{DCF0AB40-0113-1645-8464-B14584FAE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2" y="2079"/>
                <a:ext cx="890" cy="36"/>
              </a:xfrm>
              <a:custGeom>
                <a:avLst/>
                <a:gdLst>
                  <a:gd name="T0" fmla="*/ 0 w 316"/>
                  <a:gd name="T1" fmla="*/ 0 h 12"/>
                  <a:gd name="T2" fmla="*/ 316 w 316"/>
                  <a:gd name="T3" fmla="*/ 0 h 12"/>
                  <a:gd name="T4" fmla="*/ 0 w 3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6" h="12">
                    <a:moveTo>
                      <a:pt x="0" y="0"/>
                    </a:moveTo>
                    <a:cubicBezTo>
                      <a:pt x="316" y="0"/>
                      <a:pt x="316" y="0"/>
                      <a:pt x="316" y="0"/>
                    </a:cubicBezTo>
                    <a:cubicBezTo>
                      <a:pt x="302" y="6"/>
                      <a:pt x="21" y="12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Oval 82">
                <a:extLst>
                  <a:ext uri="{FF2B5EF4-FFF2-40B4-BE49-F238E27FC236}">
                    <a16:creationId xmlns:a16="http://schemas.microsoft.com/office/drawing/2014/main" id="{ACAE7B21-6140-8043-AD09-E870CB5372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0" y="2133"/>
                <a:ext cx="34" cy="93"/>
              </a:xfrm>
              <a:prstGeom prst="ellipse">
                <a:avLst/>
              </a:prstGeom>
              <a:solidFill>
                <a:srgbClr val="A4C6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Freeform 83">
                <a:extLst>
                  <a:ext uri="{FF2B5EF4-FFF2-40B4-BE49-F238E27FC236}">
                    <a16:creationId xmlns:a16="http://schemas.microsoft.com/office/drawing/2014/main" id="{123BF437-D350-1F45-8167-0C1CFF762E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0" y="2022"/>
                <a:ext cx="76" cy="354"/>
              </a:xfrm>
              <a:custGeom>
                <a:avLst/>
                <a:gdLst>
                  <a:gd name="T0" fmla="*/ 5 w 27"/>
                  <a:gd name="T1" fmla="*/ 118 h 118"/>
                  <a:gd name="T2" fmla="*/ 27 w 27"/>
                  <a:gd name="T3" fmla="*/ 59 h 118"/>
                  <a:gd name="T4" fmla="*/ 5 w 27"/>
                  <a:gd name="T5" fmla="*/ 0 h 118"/>
                  <a:gd name="T6" fmla="*/ 1 w 27"/>
                  <a:gd name="T7" fmla="*/ 0 h 118"/>
                  <a:gd name="T8" fmla="*/ 23 w 27"/>
                  <a:gd name="T9" fmla="*/ 59 h 118"/>
                  <a:gd name="T10" fmla="*/ 0 w 27"/>
                  <a:gd name="T11" fmla="*/ 118 h 118"/>
                  <a:gd name="T12" fmla="*/ 5 w 27"/>
                  <a:gd name="T13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18">
                    <a:moveTo>
                      <a:pt x="5" y="118"/>
                    </a:moveTo>
                    <a:cubicBezTo>
                      <a:pt x="17" y="118"/>
                      <a:pt x="27" y="91"/>
                      <a:pt x="27" y="59"/>
                    </a:cubicBezTo>
                    <a:cubicBezTo>
                      <a:pt x="27" y="26"/>
                      <a:pt x="17" y="0"/>
                      <a:pt x="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3" y="0"/>
                      <a:pt x="23" y="26"/>
                      <a:pt x="23" y="59"/>
                    </a:cubicBezTo>
                    <a:cubicBezTo>
                      <a:pt x="23" y="91"/>
                      <a:pt x="13" y="118"/>
                      <a:pt x="0" y="118"/>
                    </a:cubicBezTo>
                    <a:lnTo>
                      <a:pt x="5" y="118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Freeform 84">
                <a:extLst>
                  <a:ext uri="{FF2B5EF4-FFF2-40B4-BE49-F238E27FC236}">
                    <a16:creationId xmlns:a16="http://schemas.microsoft.com/office/drawing/2014/main" id="{480A21DE-4156-144C-9246-90878FA530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4" y="2022"/>
                <a:ext cx="121" cy="354"/>
              </a:xfrm>
              <a:custGeom>
                <a:avLst/>
                <a:gdLst>
                  <a:gd name="T0" fmla="*/ 21 w 43"/>
                  <a:gd name="T1" fmla="*/ 0 h 118"/>
                  <a:gd name="T2" fmla="*/ 0 w 43"/>
                  <a:gd name="T3" fmla="*/ 38 h 118"/>
                  <a:gd name="T4" fmla="*/ 15 w 43"/>
                  <a:gd name="T5" fmla="*/ 38 h 118"/>
                  <a:gd name="T6" fmla="*/ 23 w 43"/>
                  <a:gd name="T7" fmla="*/ 60 h 118"/>
                  <a:gd name="T8" fmla="*/ 15 w 43"/>
                  <a:gd name="T9" fmla="*/ 81 h 118"/>
                  <a:gd name="T10" fmla="*/ 0 w 43"/>
                  <a:gd name="T11" fmla="*/ 81 h 118"/>
                  <a:gd name="T12" fmla="*/ 20 w 43"/>
                  <a:gd name="T13" fmla="*/ 118 h 118"/>
                  <a:gd name="T14" fmla="*/ 43 w 43"/>
                  <a:gd name="T15" fmla="*/ 59 h 118"/>
                  <a:gd name="T16" fmla="*/ 21 w 43"/>
                  <a:gd name="T1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118">
                    <a:moveTo>
                      <a:pt x="21" y="0"/>
                    </a:moveTo>
                    <a:cubicBezTo>
                      <a:pt x="11" y="0"/>
                      <a:pt x="3" y="16"/>
                      <a:pt x="0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9" y="38"/>
                      <a:pt x="23" y="48"/>
                      <a:pt x="23" y="60"/>
                    </a:cubicBezTo>
                    <a:cubicBezTo>
                      <a:pt x="23" y="72"/>
                      <a:pt x="19" y="81"/>
                      <a:pt x="15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4" y="103"/>
                      <a:pt x="11" y="117"/>
                      <a:pt x="20" y="118"/>
                    </a:cubicBezTo>
                    <a:cubicBezTo>
                      <a:pt x="33" y="118"/>
                      <a:pt x="43" y="91"/>
                      <a:pt x="43" y="59"/>
                    </a:cubicBezTo>
                    <a:cubicBezTo>
                      <a:pt x="43" y="26"/>
                      <a:pt x="33" y="0"/>
                      <a:pt x="21" y="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Freeform 85">
                <a:extLst>
                  <a:ext uri="{FF2B5EF4-FFF2-40B4-BE49-F238E27FC236}">
                    <a16:creationId xmlns:a16="http://schemas.microsoft.com/office/drawing/2014/main" id="{371E0FD6-5EEB-C14A-BB7B-B4C1494162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6" y="2067"/>
                <a:ext cx="1553" cy="255"/>
              </a:xfrm>
              <a:custGeom>
                <a:avLst/>
                <a:gdLst>
                  <a:gd name="T0" fmla="*/ 529 w 551"/>
                  <a:gd name="T1" fmla="*/ 0 h 85"/>
                  <a:gd name="T2" fmla="*/ 0 w 551"/>
                  <a:gd name="T3" fmla="*/ 0 h 85"/>
                  <a:gd name="T4" fmla="*/ 7 w 551"/>
                  <a:gd name="T5" fmla="*/ 44 h 85"/>
                  <a:gd name="T6" fmla="*/ 1 w 551"/>
                  <a:gd name="T7" fmla="*/ 85 h 85"/>
                  <a:gd name="T8" fmla="*/ 529 w 551"/>
                  <a:gd name="T9" fmla="*/ 85 h 85"/>
                  <a:gd name="T10" fmla="*/ 551 w 551"/>
                  <a:gd name="T11" fmla="*/ 30 h 85"/>
                  <a:gd name="T12" fmla="*/ 529 w 551"/>
                  <a:gd name="T13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1" h="85">
                    <a:moveTo>
                      <a:pt x="5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11"/>
                      <a:pt x="7" y="26"/>
                      <a:pt x="7" y="44"/>
                    </a:cubicBezTo>
                    <a:cubicBezTo>
                      <a:pt x="7" y="60"/>
                      <a:pt x="5" y="74"/>
                      <a:pt x="1" y="85"/>
                    </a:cubicBezTo>
                    <a:cubicBezTo>
                      <a:pt x="529" y="85"/>
                      <a:pt x="529" y="85"/>
                      <a:pt x="529" y="85"/>
                    </a:cubicBezTo>
                    <a:cubicBezTo>
                      <a:pt x="538" y="85"/>
                      <a:pt x="551" y="40"/>
                      <a:pt x="551" y="30"/>
                    </a:cubicBezTo>
                    <a:cubicBezTo>
                      <a:pt x="551" y="20"/>
                      <a:pt x="538" y="0"/>
                      <a:pt x="529" y="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Freeform 86">
                <a:extLst>
                  <a:ext uri="{FF2B5EF4-FFF2-40B4-BE49-F238E27FC236}">
                    <a16:creationId xmlns:a16="http://schemas.microsoft.com/office/drawing/2014/main" id="{1CCAC5DF-0246-7A4C-A8FA-23304C334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2" y="2097"/>
                <a:ext cx="71" cy="195"/>
              </a:xfrm>
              <a:custGeom>
                <a:avLst/>
                <a:gdLst>
                  <a:gd name="T0" fmla="*/ 0 w 25"/>
                  <a:gd name="T1" fmla="*/ 33 h 65"/>
                  <a:gd name="T2" fmla="*/ 12 w 25"/>
                  <a:gd name="T3" fmla="*/ 0 h 65"/>
                  <a:gd name="T4" fmla="*/ 24 w 25"/>
                  <a:gd name="T5" fmla="*/ 33 h 65"/>
                  <a:gd name="T6" fmla="*/ 12 w 25"/>
                  <a:gd name="T7" fmla="*/ 65 h 65"/>
                  <a:gd name="T8" fmla="*/ 0 w 25"/>
                  <a:gd name="T9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65">
                    <a:moveTo>
                      <a:pt x="0" y="33"/>
                    </a:moveTo>
                    <a:cubicBezTo>
                      <a:pt x="0" y="15"/>
                      <a:pt x="6" y="0"/>
                      <a:pt x="12" y="0"/>
                    </a:cubicBezTo>
                    <a:cubicBezTo>
                      <a:pt x="19" y="0"/>
                      <a:pt x="25" y="15"/>
                      <a:pt x="24" y="33"/>
                    </a:cubicBezTo>
                    <a:cubicBezTo>
                      <a:pt x="24" y="50"/>
                      <a:pt x="19" y="65"/>
                      <a:pt x="12" y="65"/>
                    </a:cubicBezTo>
                    <a:cubicBezTo>
                      <a:pt x="6" y="65"/>
                      <a:pt x="0" y="50"/>
                      <a:pt x="0" y="33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Freeform 87">
                <a:extLst>
                  <a:ext uri="{FF2B5EF4-FFF2-40B4-BE49-F238E27FC236}">
                    <a16:creationId xmlns:a16="http://schemas.microsoft.com/office/drawing/2014/main" id="{AB665F73-DDE1-F24A-AF1E-9F6FAA3C3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" y="2067"/>
                <a:ext cx="36" cy="129"/>
              </a:xfrm>
              <a:custGeom>
                <a:avLst/>
                <a:gdLst>
                  <a:gd name="T0" fmla="*/ 0 w 13"/>
                  <a:gd name="T1" fmla="*/ 0 h 43"/>
                  <a:gd name="T2" fmla="*/ 12 w 13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3">
                    <a:moveTo>
                      <a:pt x="0" y="0"/>
                    </a:moveTo>
                    <a:cubicBezTo>
                      <a:pt x="9" y="0"/>
                      <a:pt x="13" y="20"/>
                      <a:pt x="12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Freeform 88">
                <a:extLst>
                  <a:ext uri="{FF2B5EF4-FFF2-40B4-BE49-F238E27FC236}">
                    <a16:creationId xmlns:a16="http://schemas.microsoft.com/office/drawing/2014/main" id="{C154CB6B-8AEB-6D4F-AF4B-4697200F14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0" y="2067"/>
                <a:ext cx="37" cy="129"/>
              </a:xfrm>
              <a:custGeom>
                <a:avLst/>
                <a:gdLst>
                  <a:gd name="T0" fmla="*/ 0 w 13"/>
                  <a:gd name="T1" fmla="*/ 0 h 43"/>
                  <a:gd name="T2" fmla="*/ 13 w 13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3">
                    <a:moveTo>
                      <a:pt x="0" y="0"/>
                    </a:moveTo>
                    <a:cubicBezTo>
                      <a:pt x="9" y="0"/>
                      <a:pt x="13" y="20"/>
                      <a:pt x="13" y="43"/>
                    </a:cubicBezTo>
                  </a:path>
                </a:pathLst>
              </a:custGeom>
              <a:noFill/>
              <a:ln w="174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Freeform 89">
                <a:extLst>
                  <a:ext uri="{FF2B5EF4-FFF2-40B4-BE49-F238E27FC236}">
                    <a16:creationId xmlns:a16="http://schemas.microsoft.com/office/drawing/2014/main" id="{01AB3DFD-21E0-8540-A3EF-F473B4E979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3" y="2067"/>
                <a:ext cx="40" cy="129"/>
              </a:xfrm>
              <a:custGeom>
                <a:avLst/>
                <a:gdLst>
                  <a:gd name="T0" fmla="*/ 0 w 14"/>
                  <a:gd name="T1" fmla="*/ 0 h 43"/>
                  <a:gd name="T2" fmla="*/ 14 w 14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43">
                    <a:moveTo>
                      <a:pt x="0" y="0"/>
                    </a:moveTo>
                    <a:cubicBezTo>
                      <a:pt x="9" y="0"/>
                      <a:pt x="14" y="20"/>
                      <a:pt x="14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Freeform 90">
                <a:extLst>
                  <a:ext uri="{FF2B5EF4-FFF2-40B4-BE49-F238E27FC236}">
                    <a16:creationId xmlns:a16="http://schemas.microsoft.com/office/drawing/2014/main" id="{88D1E90E-D401-FC4C-AAF3-C9CAC6AD0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9" y="2067"/>
                <a:ext cx="40" cy="129"/>
              </a:xfrm>
              <a:custGeom>
                <a:avLst/>
                <a:gdLst>
                  <a:gd name="T0" fmla="*/ 0 w 14"/>
                  <a:gd name="T1" fmla="*/ 0 h 43"/>
                  <a:gd name="T2" fmla="*/ 14 w 14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43">
                    <a:moveTo>
                      <a:pt x="0" y="0"/>
                    </a:moveTo>
                    <a:cubicBezTo>
                      <a:pt x="9" y="0"/>
                      <a:pt x="14" y="20"/>
                      <a:pt x="14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Freeform 91">
                <a:extLst>
                  <a:ext uri="{FF2B5EF4-FFF2-40B4-BE49-F238E27FC236}">
                    <a16:creationId xmlns:a16="http://schemas.microsoft.com/office/drawing/2014/main" id="{58A60214-BBBB-2D4C-9FA2-9C913DA867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5" y="2067"/>
                <a:ext cx="37" cy="129"/>
              </a:xfrm>
              <a:custGeom>
                <a:avLst/>
                <a:gdLst>
                  <a:gd name="T0" fmla="*/ 0 w 13"/>
                  <a:gd name="T1" fmla="*/ 0 h 43"/>
                  <a:gd name="T2" fmla="*/ 12 w 13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3">
                    <a:moveTo>
                      <a:pt x="0" y="0"/>
                    </a:moveTo>
                    <a:cubicBezTo>
                      <a:pt x="8" y="0"/>
                      <a:pt x="13" y="20"/>
                      <a:pt x="12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Freeform 92">
                <a:extLst>
                  <a:ext uri="{FF2B5EF4-FFF2-40B4-BE49-F238E27FC236}">
                    <a16:creationId xmlns:a16="http://schemas.microsoft.com/office/drawing/2014/main" id="{536B4513-7A2D-E346-B173-434700B464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" y="2067"/>
                <a:ext cx="39" cy="129"/>
              </a:xfrm>
              <a:custGeom>
                <a:avLst/>
                <a:gdLst>
                  <a:gd name="T0" fmla="*/ 0 w 14"/>
                  <a:gd name="T1" fmla="*/ 0 h 43"/>
                  <a:gd name="T2" fmla="*/ 13 w 14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43">
                    <a:moveTo>
                      <a:pt x="0" y="0"/>
                    </a:moveTo>
                    <a:cubicBezTo>
                      <a:pt x="9" y="0"/>
                      <a:pt x="14" y="20"/>
                      <a:pt x="13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Freeform 93">
                <a:extLst>
                  <a:ext uri="{FF2B5EF4-FFF2-40B4-BE49-F238E27FC236}">
                    <a16:creationId xmlns:a16="http://schemas.microsoft.com/office/drawing/2014/main" id="{FAFE0F1F-CD0D-5347-8821-A59A2D142B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4" y="2067"/>
                <a:ext cx="39" cy="129"/>
              </a:xfrm>
              <a:custGeom>
                <a:avLst/>
                <a:gdLst>
                  <a:gd name="T0" fmla="*/ 0 w 14"/>
                  <a:gd name="T1" fmla="*/ 0 h 43"/>
                  <a:gd name="T2" fmla="*/ 13 w 14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43">
                    <a:moveTo>
                      <a:pt x="0" y="0"/>
                    </a:moveTo>
                    <a:cubicBezTo>
                      <a:pt x="8" y="0"/>
                      <a:pt x="14" y="20"/>
                      <a:pt x="13" y="43"/>
                    </a:cubicBezTo>
                  </a:path>
                </a:pathLst>
              </a:custGeom>
              <a:noFill/>
              <a:ln w="174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Freeform 94">
                <a:extLst>
                  <a:ext uri="{FF2B5EF4-FFF2-40B4-BE49-F238E27FC236}">
                    <a16:creationId xmlns:a16="http://schemas.microsoft.com/office/drawing/2014/main" id="{A0692649-7AAF-0448-8EDA-8F8608AD5B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0" y="2067"/>
                <a:ext cx="36" cy="129"/>
              </a:xfrm>
              <a:custGeom>
                <a:avLst/>
                <a:gdLst>
                  <a:gd name="T0" fmla="*/ 0 w 13"/>
                  <a:gd name="T1" fmla="*/ 0 h 43"/>
                  <a:gd name="T2" fmla="*/ 13 w 13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3">
                    <a:moveTo>
                      <a:pt x="0" y="0"/>
                    </a:moveTo>
                    <a:cubicBezTo>
                      <a:pt x="8" y="0"/>
                      <a:pt x="13" y="20"/>
                      <a:pt x="13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Freeform 95">
                <a:extLst>
                  <a:ext uri="{FF2B5EF4-FFF2-40B4-BE49-F238E27FC236}">
                    <a16:creationId xmlns:a16="http://schemas.microsoft.com/office/drawing/2014/main" id="{72100294-D039-1947-8024-C555751139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067"/>
                <a:ext cx="39" cy="129"/>
              </a:xfrm>
              <a:custGeom>
                <a:avLst/>
                <a:gdLst>
                  <a:gd name="T0" fmla="*/ 0 w 14"/>
                  <a:gd name="T1" fmla="*/ 0 h 43"/>
                  <a:gd name="T2" fmla="*/ 14 w 14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43">
                    <a:moveTo>
                      <a:pt x="0" y="0"/>
                    </a:moveTo>
                    <a:cubicBezTo>
                      <a:pt x="9" y="0"/>
                      <a:pt x="14" y="20"/>
                      <a:pt x="14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Freeform 96">
                <a:extLst>
                  <a:ext uri="{FF2B5EF4-FFF2-40B4-BE49-F238E27FC236}">
                    <a16:creationId xmlns:a16="http://schemas.microsoft.com/office/drawing/2014/main" id="{DE20EF0E-24F3-AC45-88E2-095704AEEC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8" y="2067"/>
                <a:ext cx="37" cy="129"/>
              </a:xfrm>
              <a:custGeom>
                <a:avLst/>
                <a:gdLst>
                  <a:gd name="T0" fmla="*/ 0 w 13"/>
                  <a:gd name="T1" fmla="*/ 0 h 43"/>
                  <a:gd name="T2" fmla="*/ 12 w 13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3">
                    <a:moveTo>
                      <a:pt x="0" y="0"/>
                    </a:moveTo>
                    <a:cubicBezTo>
                      <a:pt x="9" y="0"/>
                      <a:pt x="13" y="20"/>
                      <a:pt x="12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Freeform 97">
                <a:extLst>
                  <a:ext uri="{FF2B5EF4-FFF2-40B4-BE49-F238E27FC236}">
                    <a16:creationId xmlns:a16="http://schemas.microsoft.com/office/drawing/2014/main" id="{BF371D70-EB3F-AC42-AC0C-1F96B712B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1" y="2067"/>
                <a:ext cx="40" cy="129"/>
              </a:xfrm>
              <a:custGeom>
                <a:avLst/>
                <a:gdLst>
                  <a:gd name="T0" fmla="*/ 0 w 14"/>
                  <a:gd name="T1" fmla="*/ 0 h 43"/>
                  <a:gd name="T2" fmla="*/ 13 w 14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43">
                    <a:moveTo>
                      <a:pt x="0" y="0"/>
                    </a:moveTo>
                    <a:cubicBezTo>
                      <a:pt x="9" y="0"/>
                      <a:pt x="14" y="20"/>
                      <a:pt x="13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Freeform 98">
                <a:extLst>
                  <a:ext uri="{FF2B5EF4-FFF2-40B4-BE49-F238E27FC236}">
                    <a16:creationId xmlns:a16="http://schemas.microsoft.com/office/drawing/2014/main" id="{A17074D7-7E68-2443-A67A-28D7DCA089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5" y="2067"/>
                <a:ext cx="39" cy="129"/>
              </a:xfrm>
              <a:custGeom>
                <a:avLst/>
                <a:gdLst>
                  <a:gd name="T0" fmla="*/ 0 w 14"/>
                  <a:gd name="T1" fmla="*/ 0 h 43"/>
                  <a:gd name="T2" fmla="*/ 13 w 14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43">
                    <a:moveTo>
                      <a:pt x="0" y="0"/>
                    </a:moveTo>
                    <a:cubicBezTo>
                      <a:pt x="9" y="0"/>
                      <a:pt x="14" y="20"/>
                      <a:pt x="13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Freeform 99">
                <a:extLst>
                  <a:ext uri="{FF2B5EF4-FFF2-40B4-BE49-F238E27FC236}">
                    <a16:creationId xmlns:a16="http://schemas.microsoft.com/office/drawing/2014/main" id="{F2763D72-AF25-BE47-A538-213F4FF295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8" y="2067"/>
                <a:ext cx="42" cy="129"/>
              </a:xfrm>
              <a:custGeom>
                <a:avLst/>
                <a:gdLst>
                  <a:gd name="T0" fmla="*/ 0 w 15"/>
                  <a:gd name="T1" fmla="*/ 0 h 43"/>
                  <a:gd name="T2" fmla="*/ 14 w 15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5" h="43">
                    <a:moveTo>
                      <a:pt x="0" y="0"/>
                    </a:moveTo>
                    <a:cubicBezTo>
                      <a:pt x="9" y="0"/>
                      <a:pt x="15" y="20"/>
                      <a:pt x="14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Freeform 100">
                <a:extLst>
                  <a:ext uri="{FF2B5EF4-FFF2-40B4-BE49-F238E27FC236}">
                    <a16:creationId xmlns:a16="http://schemas.microsoft.com/office/drawing/2014/main" id="{67703BA4-C4C3-1A4E-9A56-72C8EC254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3" y="2067"/>
                <a:ext cx="37" cy="129"/>
              </a:xfrm>
              <a:custGeom>
                <a:avLst/>
                <a:gdLst>
                  <a:gd name="T0" fmla="*/ 0 w 13"/>
                  <a:gd name="T1" fmla="*/ 0 h 43"/>
                  <a:gd name="T2" fmla="*/ 13 w 13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3">
                    <a:moveTo>
                      <a:pt x="0" y="0"/>
                    </a:moveTo>
                    <a:cubicBezTo>
                      <a:pt x="9" y="0"/>
                      <a:pt x="13" y="20"/>
                      <a:pt x="13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Freeform 101">
                <a:extLst>
                  <a:ext uri="{FF2B5EF4-FFF2-40B4-BE49-F238E27FC236}">
                    <a16:creationId xmlns:a16="http://schemas.microsoft.com/office/drawing/2014/main" id="{127A8FE9-F779-3C49-B191-12BC2FC8DB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9" y="2067"/>
                <a:ext cx="37" cy="129"/>
              </a:xfrm>
              <a:custGeom>
                <a:avLst/>
                <a:gdLst>
                  <a:gd name="T0" fmla="*/ 0 w 13"/>
                  <a:gd name="T1" fmla="*/ 0 h 43"/>
                  <a:gd name="T2" fmla="*/ 13 w 13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3">
                    <a:moveTo>
                      <a:pt x="0" y="0"/>
                    </a:moveTo>
                    <a:cubicBezTo>
                      <a:pt x="8" y="0"/>
                      <a:pt x="13" y="20"/>
                      <a:pt x="13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Freeform 102">
                <a:extLst>
                  <a:ext uri="{FF2B5EF4-FFF2-40B4-BE49-F238E27FC236}">
                    <a16:creationId xmlns:a16="http://schemas.microsoft.com/office/drawing/2014/main" id="{67209E4B-D42E-B641-8F6B-F713E23723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9" y="2067"/>
                <a:ext cx="34" cy="123"/>
              </a:xfrm>
              <a:custGeom>
                <a:avLst/>
                <a:gdLst>
                  <a:gd name="T0" fmla="*/ 0 w 12"/>
                  <a:gd name="T1" fmla="*/ 0 h 41"/>
                  <a:gd name="T2" fmla="*/ 12 w 12"/>
                  <a:gd name="T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41">
                    <a:moveTo>
                      <a:pt x="0" y="0"/>
                    </a:moveTo>
                    <a:cubicBezTo>
                      <a:pt x="8" y="0"/>
                      <a:pt x="12" y="18"/>
                      <a:pt x="12" y="41"/>
                    </a:cubicBezTo>
                  </a:path>
                </a:pathLst>
              </a:custGeom>
              <a:noFill/>
              <a:ln w="174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Freeform 103">
                <a:extLst>
                  <a:ext uri="{FF2B5EF4-FFF2-40B4-BE49-F238E27FC236}">
                    <a16:creationId xmlns:a16="http://schemas.microsoft.com/office/drawing/2014/main" id="{225467BB-60D0-3442-B76E-C5DE07C20B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6" y="2097"/>
                <a:ext cx="48" cy="195"/>
              </a:xfrm>
              <a:custGeom>
                <a:avLst/>
                <a:gdLst>
                  <a:gd name="T0" fmla="*/ 5 w 17"/>
                  <a:gd name="T1" fmla="*/ 65 h 65"/>
                  <a:gd name="T2" fmla="*/ 17 w 17"/>
                  <a:gd name="T3" fmla="*/ 33 h 65"/>
                  <a:gd name="T4" fmla="*/ 5 w 17"/>
                  <a:gd name="T5" fmla="*/ 0 h 65"/>
                  <a:gd name="T6" fmla="*/ 0 w 17"/>
                  <a:gd name="T7" fmla="*/ 0 h 65"/>
                  <a:gd name="T8" fmla="*/ 12 w 17"/>
                  <a:gd name="T9" fmla="*/ 33 h 65"/>
                  <a:gd name="T10" fmla="*/ 0 w 17"/>
                  <a:gd name="T11" fmla="*/ 65 h 65"/>
                  <a:gd name="T12" fmla="*/ 5 w 17"/>
                  <a:gd name="T1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65">
                    <a:moveTo>
                      <a:pt x="5" y="65"/>
                    </a:moveTo>
                    <a:cubicBezTo>
                      <a:pt x="12" y="65"/>
                      <a:pt x="17" y="50"/>
                      <a:pt x="17" y="33"/>
                    </a:cubicBezTo>
                    <a:cubicBezTo>
                      <a:pt x="17" y="15"/>
                      <a:pt x="12" y="0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13" y="15"/>
                      <a:pt x="12" y="33"/>
                    </a:cubicBezTo>
                    <a:cubicBezTo>
                      <a:pt x="12" y="50"/>
                      <a:pt x="7" y="65"/>
                      <a:pt x="0" y="65"/>
                    </a:cubicBezTo>
                    <a:lnTo>
                      <a:pt x="5" y="6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Freeform 104">
                <a:extLst>
                  <a:ext uri="{FF2B5EF4-FFF2-40B4-BE49-F238E27FC236}">
                    <a16:creationId xmlns:a16="http://schemas.microsoft.com/office/drawing/2014/main" id="{D0346D85-09B3-8046-8ABB-76F589F809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8" y="2094"/>
                <a:ext cx="333" cy="207"/>
              </a:xfrm>
              <a:custGeom>
                <a:avLst/>
                <a:gdLst>
                  <a:gd name="T0" fmla="*/ 108 w 118"/>
                  <a:gd name="T1" fmla="*/ 69 h 69"/>
                  <a:gd name="T2" fmla="*/ 118 w 118"/>
                  <a:gd name="T3" fmla="*/ 35 h 69"/>
                  <a:gd name="T4" fmla="*/ 108 w 118"/>
                  <a:gd name="T5" fmla="*/ 0 h 69"/>
                  <a:gd name="T6" fmla="*/ 88 w 118"/>
                  <a:gd name="T7" fmla="*/ 0 h 69"/>
                  <a:gd name="T8" fmla="*/ 58 w 118"/>
                  <a:gd name="T9" fmla="*/ 16 h 69"/>
                  <a:gd name="T10" fmla="*/ 0 w 118"/>
                  <a:gd name="T11" fmla="*/ 16 h 69"/>
                  <a:gd name="T12" fmla="*/ 2 w 118"/>
                  <a:gd name="T13" fmla="*/ 34 h 69"/>
                  <a:gd name="T14" fmla="*/ 0 w 118"/>
                  <a:gd name="T15" fmla="*/ 53 h 69"/>
                  <a:gd name="T16" fmla="*/ 58 w 118"/>
                  <a:gd name="T17" fmla="*/ 53 h 69"/>
                  <a:gd name="T18" fmla="*/ 58 w 118"/>
                  <a:gd name="T19" fmla="*/ 53 h 69"/>
                  <a:gd name="T20" fmla="*/ 88 w 118"/>
                  <a:gd name="T21" fmla="*/ 69 h 69"/>
                  <a:gd name="T22" fmla="*/ 108 w 118"/>
                  <a:gd name="T23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8" h="69">
                    <a:moveTo>
                      <a:pt x="108" y="69"/>
                    </a:moveTo>
                    <a:cubicBezTo>
                      <a:pt x="113" y="69"/>
                      <a:pt x="118" y="53"/>
                      <a:pt x="118" y="35"/>
                    </a:cubicBezTo>
                    <a:cubicBezTo>
                      <a:pt x="118" y="16"/>
                      <a:pt x="113" y="0"/>
                      <a:pt x="10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66" y="16"/>
                      <a:pt x="58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21"/>
                      <a:pt x="2" y="27"/>
                      <a:pt x="2" y="34"/>
                    </a:cubicBezTo>
                    <a:cubicBezTo>
                      <a:pt x="2" y="41"/>
                      <a:pt x="1" y="47"/>
                      <a:pt x="0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66" y="53"/>
                      <a:pt x="88" y="69"/>
                      <a:pt x="88" y="69"/>
                    </a:cubicBezTo>
                    <a:lnTo>
                      <a:pt x="108" y="69"/>
                    </a:lnTo>
                    <a:close/>
                  </a:path>
                </a:pathLst>
              </a:custGeom>
              <a:solidFill>
                <a:srgbClr val="D1E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Rectangle 105">
                <a:extLst>
                  <a:ext uri="{FF2B5EF4-FFF2-40B4-BE49-F238E27FC236}">
                    <a16:creationId xmlns:a16="http://schemas.microsoft.com/office/drawing/2014/main" id="{D9148DF7-1964-A54A-99C8-57B71D405B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7" y="2193"/>
                <a:ext cx="321" cy="9"/>
              </a:xfrm>
              <a:prstGeom prst="rect">
                <a:avLst/>
              </a:prstGeom>
              <a:solidFill>
                <a:srgbClr val="EEF4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Freeform 106">
                <a:extLst>
                  <a:ext uri="{FF2B5EF4-FFF2-40B4-BE49-F238E27FC236}">
                    <a16:creationId xmlns:a16="http://schemas.microsoft.com/office/drawing/2014/main" id="{59DACBD4-F76C-E047-81E1-65D5B05636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8" y="2094"/>
                <a:ext cx="333" cy="207"/>
              </a:xfrm>
              <a:custGeom>
                <a:avLst/>
                <a:gdLst>
                  <a:gd name="T0" fmla="*/ 108 w 118"/>
                  <a:gd name="T1" fmla="*/ 69 h 69"/>
                  <a:gd name="T2" fmla="*/ 118 w 118"/>
                  <a:gd name="T3" fmla="*/ 35 h 69"/>
                  <a:gd name="T4" fmla="*/ 108 w 118"/>
                  <a:gd name="T5" fmla="*/ 0 h 69"/>
                  <a:gd name="T6" fmla="*/ 88 w 118"/>
                  <a:gd name="T7" fmla="*/ 0 h 69"/>
                  <a:gd name="T8" fmla="*/ 58 w 118"/>
                  <a:gd name="T9" fmla="*/ 16 h 69"/>
                  <a:gd name="T10" fmla="*/ 0 w 118"/>
                  <a:gd name="T11" fmla="*/ 16 h 69"/>
                  <a:gd name="T12" fmla="*/ 2 w 118"/>
                  <a:gd name="T13" fmla="*/ 34 h 69"/>
                  <a:gd name="T14" fmla="*/ 0 w 118"/>
                  <a:gd name="T15" fmla="*/ 53 h 69"/>
                  <a:gd name="T16" fmla="*/ 58 w 118"/>
                  <a:gd name="T17" fmla="*/ 53 h 69"/>
                  <a:gd name="T18" fmla="*/ 58 w 118"/>
                  <a:gd name="T19" fmla="*/ 53 h 69"/>
                  <a:gd name="T20" fmla="*/ 88 w 118"/>
                  <a:gd name="T21" fmla="*/ 69 h 69"/>
                  <a:gd name="T22" fmla="*/ 108 w 118"/>
                  <a:gd name="T23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8" h="69">
                    <a:moveTo>
                      <a:pt x="108" y="69"/>
                    </a:moveTo>
                    <a:cubicBezTo>
                      <a:pt x="113" y="69"/>
                      <a:pt x="118" y="53"/>
                      <a:pt x="118" y="35"/>
                    </a:cubicBezTo>
                    <a:cubicBezTo>
                      <a:pt x="118" y="16"/>
                      <a:pt x="113" y="0"/>
                      <a:pt x="10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66" y="16"/>
                      <a:pt x="58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21"/>
                      <a:pt x="2" y="27"/>
                      <a:pt x="2" y="34"/>
                    </a:cubicBezTo>
                    <a:cubicBezTo>
                      <a:pt x="2" y="41"/>
                      <a:pt x="1" y="47"/>
                      <a:pt x="0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66" y="53"/>
                      <a:pt x="88" y="69"/>
                      <a:pt x="88" y="69"/>
                    </a:cubicBezTo>
                    <a:lnTo>
                      <a:pt x="108" y="6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Freeform 107">
                <a:extLst>
                  <a:ext uri="{FF2B5EF4-FFF2-40B4-BE49-F238E27FC236}">
                    <a16:creationId xmlns:a16="http://schemas.microsoft.com/office/drawing/2014/main" id="{70FA2D27-3500-8344-9ED0-D2382DE62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3" y="2070"/>
                <a:ext cx="28" cy="252"/>
              </a:xfrm>
              <a:custGeom>
                <a:avLst/>
                <a:gdLst>
                  <a:gd name="T0" fmla="*/ 0 w 10"/>
                  <a:gd name="T1" fmla="*/ 84 h 84"/>
                  <a:gd name="T2" fmla="*/ 10 w 10"/>
                  <a:gd name="T3" fmla="*/ 43 h 84"/>
                  <a:gd name="T4" fmla="*/ 0 w 10"/>
                  <a:gd name="T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4">
                    <a:moveTo>
                      <a:pt x="0" y="84"/>
                    </a:moveTo>
                    <a:cubicBezTo>
                      <a:pt x="6" y="84"/>
                      <a:pt x="10" y="65"/>
                      <a:pt x="10" y="43"/>
                    </a:cubicBezTo>
                    <a:cubicBezTo>
                      <a:pt x="10" y="20"/>
                      <a:pt x="6" y="0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Line 108">
                <a:extLst>
                  <a:ext uri="{FF2B5EF4-FFF2-40B4-BE49-F238E27FC236}">
                    <a16:creationId xmlns:a16="http://schemas.microsoft.com/office/drawing/2014/main" id="{C9CCFFB3-A204-2A48-BF6F-D5344438AC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4" y="2193"/>
                <a:ext cx="324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Line 109">
                <a:extLst>
                  <a:ext uri="{FF2B5EF4-FFF2-40B4-BE49-F238E27FC236}">
                    <a16:creationId xmlns:a16="http://schemas.microsoft.com/office/drawing/2014/main" id="{7FD1D436-A2A7-3841-98D8-82070CFEDA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34" y="2202"/>
                <a:ext cx="324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Freeform 110">
                <a:extLst>
                  <a:ext uri="{FF2B5EF4-FFF2-40B4-BE49-F238E27FC236}">
                    <a16:creationId xmlns:a16="http://schemas.microsoft.com/office/drawing/2014/main" id="{3103386F-15F6-1043-B7BC-F25404508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" y="2205"/>
                <a:ext cx="327" cy="90"/>
              </a:xfrm>
              <a:custGeom>
                <a:avLst/>
                <a:gdLst>
                  <a:gd name="T0" fmla="*/ 0 w 116"/>
                  <a:gd name="T1" fmla="*/ 15 h 30"/>
                  <a:gd name="T2" fmla="*/ 1 w 116"/>
                  <a:gd name="T3" fmla="*/ 0 h 30"/>
                  <a:gd name="T4" fmla="*/ 116 w 116"/>
                  <a:gd name="T5" fmla="*/ 0 h 30"/>
                  <a:gd name="T6" fmla="*/ 9 w 116"/>
                  <a:gd name="T7" fmla="*/ 6 h 30"/>
                  <a:gd name="T8" fmla="*/ 9 w 116"/>
                  <a:gd name="T9" fmla="*/ 9 h 30"/>
                  <a:gd name="T10" fmla="*/ 64 w 116"/>
                  <a:gd name="T11" fmla="*/ 13 h 30"/>
                  <a:gd name="T12" fmla="*/ 91 w 116"/>
                  <a:gd name="T13" fmla="*/ 25 h 30"/>
                  <a:gd name="T14" fmla="*/ 108 w 116"/>
                  <a:gd name="T15" fmla="*/ 25 h 30"/>
                  <a:gd name="T16" fmla="*/ 114 w 116"/>
                  <a:gd name="T17" fmla="*/ 7 h 30"/>
                  <a:gd name="T18" fmla="*/ 109 w 116"/>
                  <a:gd name="T19" fmla="*/ 30 h 30"/>
                  <a:gd name="T20" fmla="*/ 88 w 116"/>
                  <a:gd name="T21" fmla="*/ 30 h 30"/>
                  <a:gd name="T22" fmla="*/ 60 w 116"/>
                  <a:gd name="T23" fmla="*/ 15 h 30"/>
                  <a:gd name="T24" fmla="*/ 0 w 116"/>
                  <a:gd name="T25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" h="30">
                    <a:moveTo>
                      <a:pt x="0" y="15"/>
                    </a:moveTo>
                    <a:cubicBezTo>
                      <a:pt x="0" y="13"/>
                      <a:pt x="2" y="3"/>
                      <a:pt x="1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0"/>
                      <a:pt x="11" y="5"/>
                      <a:pt x="9" y="6"/>
                    </a:cubicBezTo>
                    <a:cubicBezTo>
                      <a:pt x="7" y="7"/>
                      <a:pt x="6" y="9"/>
                      <a:pt x="9" y="9"/>
                    </a:cubicBezTo>
                    <a:cubicBezTo>
                      <a:pt x="11" y="10"/>
                      <a:pt x="64" y="13"/>
                      <a:pt x="64" y="13"/>
                    </a:cubicBezTo>
                    <a:cubicBezTo>
                      <a:pt x="91" y="25"/>
                      <a:pt x="91" y="25"/>
                      <a:pt x="91" y="25"/>
                    </a:cubicBezTo>
                    <a:cubicBezTo>
                      <a:pt x="108" y="25"/>
                      <a:pt x="108" y="25"/>
                      <a:pt x="108" y="25"/>
                    </a:cubicBezTo>
                    <a:cubicBezTo>
                      <a:pt x="108" y="25"/>
                      <a:pt x="113" y="16"/>
                      <a:pt x="114" y="7"/>
                    </a:cubicBezTo>
                    <a:cubicBezTo>
                      <a:pt x="114" y="17"/>
                      <a:pt x="110" y="27"/>
                      <a:pt x="109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66" y="16"/>
                      <a:pt x="60" y="15"/>
                    </a:cubicBezTo>
                    <a:cubicBezTo>
                      <a:pt x="55" y="14"/>
                      <a:pt x="7" y="14"/>
                      <a:pt x="0" y="15"/>
                    </a:cubicBezTo>
                    <a:close/>
                  </a:path>
                </a:pathLst>
              </a:custGeom>
              <a:solidFill>
                <a:srgbClr val="A4C6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111">
                <a:extLst>
                  <a:ext uri="{FF2B5EF4-FFF2-40B4-BE49-F238E27FC236}">
                    <a16:creationId xmlns:a16="http://schemas.microsoft.com/office/drawing/2014/main" id="{845F9D91-DC3A-F748-AF84-E51DBC76AC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" y="2100"/>
                <a:ext cx="327" cy="87"/>
              </a:xfrm>
              <a:custGeom>
                <a:avLst/>
                <a:gdLst>
                  <a:gd name="T0" fmla="*/ 0 w 116"/>
                  <a:gd name="T1" fmla="*/ 15 h 29"/>
                  <a:gd name="T2" fmla="*/ 2 w 116"/>
                  <a:gd name="T3" fmla="*/ 29 h 29"/>
                  <a:gd name="T4" fmla="*/ 115 w 116"/>
                  <a:gd name="T5" fmla="*/ 29 h 29"/>
                  <a:gd name="T6" fmla="*/ 109 w 116"/>
                  <a:gd name="T7" fmla="*/ 0 h 29"/>
                  <a:gd name="T8" fmla="*/ 105 w 116"/>
                  <a:gd name="T9" fmla="*/ 24 h 29"/>
                  <a:gd name="T10" fmla="*/ 10 w 116"/>
                  <a:gd name="T11" fmla="*/ 25 h 29"/>
                  <a:gd name="T12" fmla="*/ 0 w 116"/>
                  <a:gd name="T13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29">
                    <a:moveTo>
                      <a:pt x="0" y="15"/>
                    </a:moveTo>
                    <a:cubicBezTo>
                      <a:pt x="1" y="18"/>
                      <a:pt x="2" y="29"/>
                      <a:pt x="2" y="29"/>
                    </a:cubicBezTo>
                    <a:cubicBezTo>
                      <a:pt x="115" y="29"/>
                      <a:pt x="115" y="29"/>
                      <a:pt x="115" y="29"/>
                    </a:cubicBezTo>
                    <a:cubicBezTo>
                      <a:pt x="116" y="28"/>
                      <a:pt x="115" y="6"/>
                      <a:pt x="109" y="0"/>
                    </a:cubicBezTo>
                    <a:cubicBezTo>
                      <a:pt x="111" y="7"/>
                      <a:pt x="111" y="22"/>
                      <a:pt x="105" y="24"/>
                    </a:cubicBezTo>
                    <a:cubicBezTo>
                      <a:pt x="99" y="25"/>
                      <a:pt x="14" y="25"/>
                      <a:pt x="10" y="25"/>
                    </a:cubicBezTo>
                    <a:cubicBezTo>
                      <a:pt x="5" y="25"/>
                      <a:pt x="4" y="24"/>
                      <a:pt x="0" y="15"/>
                    </a:cubicBezTo>
                    <a:close/>
                  </a:path>
                </a:pathLst>
              </a:custGeom>
              <a:solidFill>
                <a:srgbClr val="A4C6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Freeform 112">
                <a:extLst>
                  <a:ext uri="{FF2B5EF4-FFF2-40B4-BE49-F238E27FC236}">
                    <a16:creationId xmlns:a16="http://schemas.microsoft.com/office/drawing/2014/main" id="{7165FCF6-5379-8E43-96E9-FC1BBA6341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1" y="2100"/>
                <a:ext cx="271" cy="54"/>
              </a:xfrm>
              <a:custGeom>
                <a:avLst/>
                <a:gdLst>
                  <a:gd name="T0" fmla="*/ 0 w 96"/>
                  <a:gd name="T1" fmla="*/ 16 h 18"/>
                  <a:gd name="T2" fmla="*/ 51 w 96"/>
                  <a:gd name="T3" fmla="*/ 16 h 18"/>
                  <a:gd name="T4" fmla="*/ 81 w 96"/>
                  <a:gd name="T5" fmla="*/ 0 h 18"/>
                  <a:gd name="T6" fmla="*/ 96 w 96"/>
                  <a:gd name="T7" fmla="*/ 0 h 18"/>
                  <a:gd name="T8" fmla="*/ 80 w 96"/>
                  <a:gd name="T9" fmla="*/ 6 h 18"/>
                  <a:gd name="T10" fmla="*/ 50 w 96"/>
                  <a:gd name="T11" fmla="*/ 18 h 18"/>
                  <a:gd name="T12" fmla="*/ 0 w 96"/>
                  <a:gd name="T13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18">
                    <a:moveTo>
                      <a:pt x="0" y="16"/>
                    </a:moveTo>
                    <a:cubicBezTo>
                      <a:pt x="0" y="16"/>
                      <a:pt x="47" y="16"/>
                      <a:pt x="51" y="16"/>
                    </a:cubicBezTo>
                    <a:cubicBezTo>
                      <a:pt x="58" y="16"/>
                      <a:pt x="75" y="4"/>
                      <a:pt x="81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0" y="1"/>
                      <a:pt x="85" y="1"/>
                      <a:pt x="80" y="6"/>
                    </a:cubicBezTo>
                    <a:cubicBezTo>
                      <a:pt x="74" y="10"/>
                      <a:pt x="63" y="18"/>
                      <a:pt x="50" y="18"/>
                    </a:cubicBezTo>
                    <a:cubicBezTo>
                      <a:pt x="38" y="18"/>
                      <a:pt x="0" y="16"/>
                      <a:pt x="0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Freeform 113">
                <a:extLst>
                  <a:ext uri="{FF2B5EF4-FFF2-40B4-BE49-F238E27FC236}">
                    <a16:creationId xmlns:a16="http://schemas.microsoft.com/office/drawing/2014/main" id="{62FF031B-8FA5-2F40-95CD-C73C7422C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4" y="2205"/>
                <a:ext cx="164" cy="42"/>
              </a:xfrm>
              <a:custGeom>
                <a:avLst/>
                <a:gdLst>
                  <a:gd name="T0" fmla="*/ 1 w 58"/>
                  <a:gd name="T1" fmla="*/ 1 h 14"/>
                  <a:gd name="T2" fmla="*/ 0 w 58"/>
                  <a:gd name="T3" fmla="*/ 14 h 14"/>
                  <a:gd name="T4" fmla="*/ 44 w 58"/>
                  <a:gd name="T5" fmla="*/ 14 h 14"/>
                  <a:gd name="T6" fmla="*/ 4 w 58"/>
                  <a:gd name="T7" fmla="*/ 8 h 14"/>
                  <a:gd name="T8" fmla="*/ 58 w 58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4">
                    <a:moveTo>
                      <a:pt x="1" y="1"/>
                    </a:moveTo>
                    <a:cubicBezTo>
                      <a:pt x="2" y="4"/>
                      <a:pt x="0" y="14"/>
                      <a:pt x="0" y="14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37" y="14"/>
                      <a:pt x="4" y="14"/>
                      <a:pt x="4" y="8"/>
                    </a:cubicBezTo>
                    <a:cubicBezTo>
                      <a:pt x="3" y="1"/>
                      <a:pt x="58" y="0"/>
                      <a:pt x="58" y="0"/>
                    </a:cubicBezTo>
                  </a:path>
                </a:pathLst>
              </a:custGeom>
              <a:solidFill>
                <a:srgbClr val="5AA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Freeform 114">
                <a:extLst>
                  <a:ext uri="{FF2B5EF4-FFF2-40B4-BE49-F238E27FC236}">
                    <a16:creationId xmlns:a16="http://schemas.microsoft.com/office/drawing/2014/main" id="{604FAEC8-A378-2447-BB2B-FF61B1F05D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1" y="2124"/>
                <a:ext cx="53" cy="78"/>
              </a:xfrm>
              <a:custGeom>
                <a:avLst/>
                <a:gdLst>
                  <a:gd name="T0" fmla="*/ 14 w 19"/>
                  <a:gd name="T1" fmla="*/ 0 h 26"/>
                  <a:gd name="T2" fmla="*/ 0 w 19"/>
                  <a:gd name="T3" fmla="*/ 0 h 26"/>
                  <a:gd name="T4" fmla="*/ 1 w 19"/>
                  <a:gd name="T5" fmla="*/ 13 h 26"/>
                  <a:gd name="T6" fmla="*/ 0 w 19"/>
                  <a:gd name="T7" fmla="*/ 26 h 26"/>
                  <a:gd name="T8" fmla="*/ 14 w 19"/>
                  <a:gd name="T9" fmla="*/ 26 h 26"/>
                  <a:gd name="T10" fmla="*/ 19 w 19"/>
                  <a:gd name="T11" fmla="*/ 13 h 26"/>
                  <a:gd name="T12" fmla="*/ 14 w 19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26">
                    <a:moveTo>
                      <a:pt x="1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1" y="8"/>
                      <a:pt x="1" y="13"/>
                    </a:cubicBezTo>
                    <a:cubicBezTo>
                      <a:pt x="1" y="17"/>
                      <a:pt x="1" y="22"/>
                      <a:pt x="0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7" y="26"/>
                      <a:pt x="19" y="20"/>
                      <a:pt x="19" y="13"/>
                    </a:cubicBezTo>
                    <a:cubicBezTo>
                      <a:pt x="19" y="5"/>
                      <a:pt x="17" y="0"/>
                      <a:pt x="14" y="0"/>
                    </a:cubicBezTo>
                    <a:close/>
                  </a:path>
                </a:pathLst>
              </a:custGeom>
              <a:solidFill>
                <a:srgbClr val="A4C6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Freeform 115">
                <a:extLst>
                  <a:ext uri="{FF2B5EF4-FFF2-40B4-BE49-F238E27FC236}">
                    <a16:creationId xmlns:a16="http://schemas.microsoft.com/office/drawing/2014/main" id="{1F6A4226-BE1B-464A-BF9F-EFF26C0B1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4" y="2157"/>
                <a:ext cx="939" cy="9"/>
              </a:xfrm>
              <a:custGeom>
                <a:avLst/>
                <a:gdLst>
                  <a:gd name="T0" fmla="*/ 333 w 333"/>
                  <a:gd name="T1" fmla="*/ 0 h 3"/>
                  <a:gd name="T2" fmla="*/ 0 w 333"/>
                  <a:gd name="T3" fmla="*/ 0 h 3"/>
                  <a:gd name="T4" fmla="*/ 0 w 333"/>
                  <a:gd name="T5" fmla="*/ 1 h 3"/>
                  <a:gd name="T6" fmla="*/ 0 w 333"/>
                  <a:gd name="T7" fmla="*/ 3 h 3"/>
                  <a:gd name="T8" fmla="*/ 320 w 333"/>
                  <a:gd name="T9" fmla="*/ 2 h 3"/>
                  <a:gd name="T10" fmla="*/ 333 w 33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3" h="3">
                    <a:moveTo>
                      <a:pt x="33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320" y="2"/>
                      <a:pt x="320" y="2"/>
                      <a:pt x="320" y="2"/>
                    </a:cubicBezTo>
                    <a:lnTo>
                      <a:pt x="333" y="0"/>
                    </a:lnTo>
                    <a:close/>
                  </a:path>
                </a:pathLst>
              </a:custGeom>
              <a:solidFill>
                <a:srgbClr val="0033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Freeform 116">
                <a:extLst>
                  <a:ext uri="{FF2B5EF4-FFF2-40B4-BE49-F238E27FC236}">
                    <a16:creationId xmlns:a16="http://schemas.microsoft.com/office/drawing/2014/main" id="{B0FFCBB1-382E-9D4E-BC97-303F216C45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2" y="2130"/>
                <a:ext cx="39" cy="45"/>
              </a:xfrm>
              <a:custGeom>
                <a:avLst/>
                <a:gdLst>
                  <a:gd name="T0" fmla="*/ 11 w 14"/>
                  <a:gd name="T1" fmla="*/ 15 h 15"/>
                  <a:gd name="T2" fmla="*/ 10 w 14"/>
                  <a:gd name="T3" fmla="*/ 0 h 15"/>
                  <a:gd name="T4" fmla="*/ 0 w 14"/>
                  <a:gd name="T5" fmla="*/ 0 h 15"/>
                  <a:gd name="T6" fmla="*/ 11 w 14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5">
                    <a:moveTo>
                      <a:pt x="11" y="15"/>
                    </a:moveTo>
                    <a:cubicBezTo>
                      <a:pt x="14" y="8"/>
                      <a:pt x="10" y="0"/>
                      <a:pt x="1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"/>
                      <a:pt x="13" y="2"/>
                      <a:pt x="11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Freeform 117">
                <a:extLst>
                  <a:ext uri="{FF2B5EF4-FFF2-40B4-BE49-F238E27FC236}">
                    <a16:creationId xmlns:a16="http://schemas.microsoft.com/office/drawing/2014/main" id="{A1445375-762F-F049-9FA5-E4C4285666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1" y="2124"/>
                <a:ext cx="53" cy="78"/>
              </a:xfrm>
              <a:custGeom>
                <a:avLst/>
                <a:gdLst>
                  <a:gd name="T0" fmla="*/ 14 w 19"/>
                  <a:gd name="T1" fmla="*/ 0 h 26"/>
                  <a:gd name="T2" fmla="*/ 0 w 19"/>
                  <a:gd name="T3" fmla="*/ 0 h 26"/>
                  <a:gd name="T4" fmla="*/ 1 w 19"/>
                  <a:gd name="T5" fmla="*/ 13 h 26"/>
                  <a:gd name="T6" fmla="*/ 0 w 19"/>
                  <a:gd name="T7" fmla="*/ 26 h 26"/>
                  <a:gd name="T8" fmla="*/ 14 w 19"/>
                  <a:gd name="T9" fmla="*/ 26 h 26"/>
                  <a:gd name="T10" fmla="*/ 19 w 19"/>
                  <a:gd name="T11" fmla="*/ 13 h 26"/>
                  <a:gd name="T12" fmla="*/ 14 w 19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26">
                    <a:moveTo>
                      <a:pt x="1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1" y="8"/>
                      <a:pt x="1" y="13"/>
                    </a:cubicBezTo>
                    <a:cubicBezTo>
                      <a:pt x="1" y="17"/>
                      <a:pt x="1" y="22"/>
                      <a:pt x="0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7" y="26"/>
                      <a:pt x="19" y="20"/>
                      <a:pt x="19" y="13"/>
                    </a:cubicBezTo>
                    <a:cubicBezTo>
                      <a:pt x="19" y="5"/>
                      <a:pt x="17" y="0"/>
                      <a:pt x="14" y="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Freeform 118">
                <a:extLst>
                  <a:ext uri="{FF2B5EF4-FFF2-40B4-BE49-F238E27FC236}">
                    <a16:creationId xmlns:a16="http://schemas.microsoft.com/office/drawing/2014/main" id="{A28D9431-7621-0749-89F0-2D03D2A625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6" y="2151"/>
                <a:ext cx="34" cy="42"/>
              </a:xfrm>
              <a:custGeom>
                <a:avLst/>
                <a:gdLst>
                  <a:gd name="T0" fmla="*/ 1 w 12"/>
                  <a:gd name="T1" fmla="*/ 0 h 14"/>
                  <a:gd name="T2" fmla="*/ 0 w 12"/>
                  <a:gd name="T3" fmla="*/ 14 h 14"/>
                  <a:gd name="T4" fmla="*/ 12 w 12"/>
                  <a:gd name="T5" fmla="*/ 14 h 14"/>
                  <a:gd name="T6" fmla="*/ 3 w 12"/>
                  <a:gd name="T7" fmla="*/ 7 h 14"/>
                  <a:gd name="T8" fmla="*/ 1 w 1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1" y="0"/>
                    </a:moveTo>
                    <a:cubicBezTo>
                      <a:pt x="1" y="4"/>
                      <a:pt x="1" y="12"/>
                      <a:pt x="0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8" y="13"/>
                      <a:pt x="4" y="10"/>
                      <a:pt x="3" y="7"/>
                    </a:cubicBezTo>
                    <a:cubicBezTo>
                      <a:pt x="3" y="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AA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Freeform 119">
                <a:extLst>
                  <a:ext uri="{FF2B5EF4-FFF2-40B4-BE49-F238E27FC236}">
                    <a16:creationId xmlns:a16="http://schemas.microsoft.com/office/drawing/2014/main" id="{DA64834F-EFE8-AB4F-9073-FD5E560FC4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1" y="2097"/>
                <a:ext cx="39" cy="39"/>
              </a:xfrm>
              <a:custGeom>
                <a:avLst/>
                <a:gdLst>
                  <a:gd name="T0" fmla="*/ 2 w 14"/>
                  <a:gd name="T1" fmla="*/ 9 h 13"/>
                  <a:gd name="T2" fmla="*/ 5 w 14"/>
                  <a:gd name="T3" fmla="*/ 1 h 13"/>
                  <a:gd name="T4" fmla="*/ 12 w 14"/>
                  <a:gd name="T5" fmla="*/ 4 h 13"/>
                  <a:gd name="T6" fmla="*/ 9 w 14"/>
                  <a:gd name="T7" fmla="*/ 12 h 13"/>
                  <a:gd name="T8" fmla="*/ 2 w 14"/>
                  <a:gd name="T9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2" y="9"/>
                    </a:moveTo>
                    <a:cubicBezTo>
                      <a:pt x="0" y="6"/>
                      <a:pt x="2" y="2"/>
                      <a:pt x="5" y="1"/>
                    </a:cubicBezTo>
                    <a:cubicBezTo>
                      <a:pt x="8" y="0"/>
                      <a:pt x="11" y="1"/>
                      <a:pt x="12" y="4"/>
                    </a:cubicBezTo>
                    <a:cubicBezTo>
                      <a:pt x="14" y="7"/>
                      <a:pt x="12" y="11"/>
                      <a:pt x="9" y="12"/>
                    </a:cubicBezTo>
                    <a:cubicBezTo>
                      <a:pt x="6" y="13"/>
                      <a:pt x="3" y="12"/>
                      <a:pt x="2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Freeform 120">
                <a:extLst>
                  <a:ext uri="{FF2B5EF4-FFF2-40B4-BE49-F238E27FC236}">
                    <a16:creationId xmlns:a16="http://schemas.microsoft.com/office/drawing/2014/main" id="{BD8D267C-7E24-F540-874F-C7C18E3DE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0" y="2103"/>
                <a:ext cx="25" cy="27"/>
              </a:xfrm>
              <a:custGeom>
                <a:avLst/>
                <a:gdLst>
                  <a:gd name="T0" fmla="*/ 1 w 9"/>
                  <a:gd name="T1" fmla="*/ 6 h 9"/>
                  <a:gd name="T2" fmla="*/ 3 w 9"/>
                  <a:gd name="T3" fmla="*/ 1 h 9"/>
                  <a:gd name="T4" fmla="*/ 9 w 9"/>
                  <a:gd name="T5" fmla="*/ 3 h 9"/>
                  <a:gd name="T6" fmla="*/ 6 w 9"/>
                  <a:gd name="T7" fmla="*/ 8 h 9"/>
                  <a:gd name="T8" fmla="*/ 1 w 9"/>
                  <a:gd name="T9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8" y="1"/>
                      <a:pt x="9" y="3"/>
                    </a:cubicBezTo>
                    <a:cubicBezTo>
                      <a:pt x="9" y="5"/>
                      <a:pt x="8" y="8"/>
                      <a:pt x="6" y="8"/>
                    </a:cubicBezTo>
                    <a:cubicBezTo>
                      <a:pt x="4" y="9"/>
                      <a:pt x="2" y="8"/>
                      <a:pt x="1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Freeform 121">
                <a:extLst>
                  <a:ext uri="{FF2B5EF4-FFF2-40B4-BE49-F238E27FC236}">
                    <a16:creationId xmlns:a16="http://schemas.microsoft.com/office/drawing/2014/main" id="{BF1A0C99-85DE-EE41-9A40-EC1D7816A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0" y="2091"/>
                <a:ext cx="57" cy="60"/>
              </a:xfrm>
              <a:custGeom>
                <a:avLst/>
                <a:gdLst>
                  <a:gd name="T0" fmla="*/ 2 w 20"/>
                  <a:gd name="T1" fmla="*/ 14 h 20"/>
                  <a:gd name="T2" fmla="*/ 7 w 20"/>
                  <a:gd name="T3" fmla="*/ 2 h 20"/>
                  <a:gd name="T4" fmla="*/ 18 w 20"/>
                  <a:gd name="T5" fmla="*/ 7 h 20"/>
                  <a:gd name="T6" fmla="*/ 13 w 20"/>
                  <a:gd name="T7" fmla="*/ 19 h 20"/>
                  <a:gd name="T8" fmla="*/ 2 w 20"/>
                  <a:gd name="T9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2" y="14"/>
                    </a:moveTo>
                    <a:cubicBezTo>
                      <a:pt x="0" y="9"/>
                      <a:pt x="2" y="4"/>
                      <a:pt x="7" y="2"/>
                    </a:cubicBezTo>
                    <a:cubicBezTo>
                      <a:pt x="11" y="0"/>
                      <a:pt x="17" y="2"/>
                      <a:pt x="18" y="7"/>
                    </a:cubicBezTo>
                    <a:cubicBezTo>
                      <a:pt x="20" y="11"/>
                      <a:pt x="18" y="17"/>
                      <a:pt x="13" y="19"/>
                    </a:cubicBezTo>
                    <a:cubicBezTo>
                      <a:pt x="9" y="20"/>
                      <a:pt x="4" y="18"/>
                      <a:pt x="2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" name="Groupe 810">
              <a:extLst>
                <a:ext uri="{FF2B5EF4-FFF2-40B4-BE49-F238E27FC236}">
                  <a16:creationId xmlns:a16="http://schemas.microsoft.com/office/drawing/2014/main" id="{936818F5-636F-804D-B574-C801DC677E0A}"/>
                </a:ext>
              </a:extLst>
            </p:cNvPr>
            <p:cNvGrpSpPr/>
            <p:nvPr/>
          </p:nvGrpSpPr>
          <p:grpSpPr>
            <a:xfrm>
              <a:off x="7475813" y="2423004"/>
              <a:ext cx="685649" cy="275951"/>
              <a:chOff x="6232696" y="6363063"/>
              <a:chExt cx="823032" cy="247153"/>
            </a:xfrm>
          </p:grpSpPr>
          <p:sp>
            <p:nvSpPr>
              <p:cNvPr id="63" name="Rectangle : avec coins arrondis en haut 451">
                <a:extLst>
                  <a:ext uri="{FF2B5EF4-FFF2-40B4-BE49-F238E27FC236}">
                    <a16:creationId xmlns:a16="http://schemas.microsoft.com/office/drawing/2014/main" id="{F93ED5C3-C35C-6F42-9FB1-28744060826F}"/>
                  </a:ext>
                </a:extLst>
              </p:cNvPr>
              <p:cNvSpPr/>
              <p:nvPr/>
            </p:nvSpPr>
            <p:spPr bwMode="auto">
              <a:xfrm rot="16200000">
                <a:off x="6322107" y="6288111"/>
                <a:ext cx="232694" cy="41151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0206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4" name="Rectangle : avec coins arrondis en haut 454">
                <a:extLst>
                  <a:ext uri="{FF2B5EF4-FFF2-40B4-BE49-F238E27FC236}">
                    <a16:creationId xmlns:a16="http://schemas.microsoft.com/office/drawing/2014/main" id="{2FD08013-93CF-F94E-82CA-C7C6B2E3189B}"/>
                  </a:ext>
                </a:extLst>
              </p:cNvPr>
              <p:cNvSpPr/>
              <p:nvPr/>
            </p:nvSpPr>
            <p:spPr bwMode="auto">
              <a:xfrm rot="5400000">
                <a:off x="6733623" y="6288110"/>
                <a:ext cx="232694" cy="41151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5" name="ZoneTexte 64">
                <a:extLst>
                  <a:ext uri="{FF2B5EF4-FFF2-40B4-BE49-F238E27FC236}">
                    <a16:creationId xmlns:a16="http://schemas.microsoft.com/office/drawing/2014/main" id="{348B9F61-53A1-1A46-877E-17FA29E7948F}"/>
                  </a:ext>
                </a:extLst>
              </p:cNvPr>
              <p:cNvSpPr txBox="1"/>
              <p:nvPr/>
            </p:nvSpPr>
            <p:spPr>
              <a:xfrm>
                <a:off x="6243789" y="6363063"/>
                <a:ext cx="800850" cy="2343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>
                    <a:solidFill>
                      <a:schemeClr val="bg1"/>
                    </a:solidFill>
                  </a:rPr>
                  <a:t>TDF/FTC</a:t>
                </a:r>
              </a:p>
            </p:txBody>
          </p:sp>
        </p:grp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4B9BC71A-41F7-E54C-A160-1497576D0F8E}"/>
                </a:ext>
              </a:extLst>
            </p:cNvPr>
            <p:cNvSpPr txBox="1"/>
            <p:nvPr/>
          </p:nvSpPr>
          <p:spPr>
            <a:xfrm>
              <a:off x="1956873" y="3477865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/>
                <a:t>Every day for</a:t>
              </a:r>
              <a:br>
                <a:rPr lang="en-US" sz="900"/>
              </a:br>
              <a:r>
                <a:rPr lang="en-US" sz="900"/>
                <a:t>5 weeks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7E0D3590-C78D-1641-8A1D-EB94DA5579FA}"/>
                </a:ext>
              </a:extLst>
            </p:cNvPr>
            <p:cNvSpPr txBox="1"/>
            <p:nvPr/>
          </p:nvSpPr>
          <p:spPr>
            <a:xfrm>
              <a:off x="3259969" y="3708438"/>
              <a:ext cx="10961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/>
                <a:t>Weeks 5 and 9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3935C8F9-5CF0-B042-9491-81E7F1E08FD7}"/>
                </a:ext>
              </a:extLst>
            </p:cNvPr>
            <p:cNvSpPr txBox="1"/>
            <p:nvPr/>
          </p:nvSpPr>
          <p:spPr>
            <a:xfrm>
              <a:off x="5176705" y="3552836"/>
              <a:ext cx="15902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Every 2 months for</a:t>
              </a:r>
              <a:br>
                <a:rPr lang="en-US" sz="1200" dirty="0"/>
              </a:br>
              <a:r>
                <a:rPr lang="en-US" sz="1200" dirty="0"/>
                <a:t>approximately 3 years </a:t>
              </a:r>
            </a:p>
          </p:txBody>
        </p:sp>
        <p:cxnSp>
          <p:nvCxnSpPr>
            <p:cNvPr id="60" name="Connecteur : en angle 452">
              <a:extLst>
                <a:ext uri="{FF2B5EF4-FFF2-40B4-BE49-F238E27FC236}">
                  <a16:creationId xmlns:a16="http://schemas.microsoft.com/office/drawing/2014/main" id="{B3E46D68-6F29-5F4D-9DB6-42C9C630A6D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237308" y="2522193"/>
              <a:ext cx="782918" cy="769992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2" name="Connecteur : en angle 464">
              <a:extLst>
                <a:ext uri="{FF2B5EF4-FFF2-40B4-BE49-F238E27FC236}">
                  <a16:creationId xmlns:a16="http://schemas.microsoft.com/office/drawing/2014/main" id="{54C8E10A-5146-5D47-A626-EEE2D65E66B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224608" y="3292185"/>
              <a:ext cx="782918" cy="829088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1" name="Rectangle : coins arrondis 818">
              <a:extLst>
                <a:ext uri="{FF2B5EF4-FFF2-40B4-BE49-F238E27FC236}">
                  <a16:creationId xmlns:a16="http://schemas.microsoft.com/office/drawing/2014/main" id="{08DFEBCD-D478-5A40-91B6-AC073D085BCA}"/>
                </a:ext>
              </a:extLst>
            </p:cNvPr>
            <p:cNvSpPr/>
            <p:nvPr/>
          </p:nvSpPr>
          <p:spPr bwMode="auto">
            <a:xfrm>
              <a:off x="129453" y="2924905"/>
              <a:ext cx="1247555" cy="73456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>
                  <a:ln>
                    <a:noFill/>
                  </a:ln>
                  <a:solidFill>
                    <a:srgbClr val="000066"/>
                  </a:solidFill>
                  <a:effectLst/>
                  <a:latin typeface="Arial" charset="0"/>
                </a:rPr>
                <a:t>Randomisation</a:t>
              </a:r>
              <a:br>
                <a:rPr kumimoji="0" lang="en-US" sz="1200" b="0" i="0" u="none" strike="noStrike" cap="none" normalizeH="0" baseline="0">
                  <a:ln>
                    <a:noFill/>
                  </a:ln>
                  <a:solidFill>
                    <a:srgbClr val="000066"/>
                  </a:solidFill>
                  <a:effectLst/>
                  <a:latin typeface="Arial" charset="0"/>
                </a:rPr>
              </a:br>
              <a:r>
                <a:rPr kumimoji="0" lang="en-US" sz="1200" b="0" i="0" u="none" strike="noStrike" cap="none" normalizeH="0" baseline="0">
                  <a:ln>
                    <a:noFill/>
                  </a:ln>
                  <a:solidFill>
                    <a:srgbClr val="000066"/>
                  </a:solidFill>
                  <a:effectLst/>
                  <a:latin typeface="Arial" charset="0"/>
                </a:rPr>
                <a:t>1:1</a:t>
              </a:r>
            </a:p>
          </p:txBody>
        </p:sp>
      </p:grpSp>
      <p:sp>
        <p:nvSpPr>
          <p:cNvPr id="371" name="ZoneTexte 370">
            <a:extLst>
              <a:ext uri="{FF2B5EF4-FFF2-40B4-BE49-F238E27FC236}">
                <a16:creationId xmlns:a16="http://schemas.microsoft.com/office/drawing/2014/main" id="{D177F715-B494-46C7-9440-DDE1427FF160}"/>
              </a:ext>
            </a:extLst>
          </p:cNvPr>
          <p:cNvSpPr txBox="1"/>
          <p:nvPr/>
        </p:nvSpPr>
        <p:spPr>
          <a:xfrm>
            <a:off x="8810462" y="1835755"/>
            <a:ext cx="31552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Incidence of HIV/100 patient-years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DD6C23DB-296B-4A25-9196-964EF26074AD}"/>
              </a:ext>
            </a:extLst>
          </p:cNvPr>
          <p:cNvGrpSpPr/>
          <p:nvPr/>
        </p:nvGrpSpPr>
        <p:grpSpPr>
          <a:xfrm>
            <a:off x="8308032" y="2171193"/>
            <a:ext cx="3696035" cy="3191608"/>
            <a:chOff x="8308032" y="2171193"/>
            <a:chExt cx="3696035" cy="3191608"/>
          </a:xfrm>
        </p:grpSpPr>
        <p:grpSp>
          <p:nvGrpSpPr>
            <p:cNvPr id="382" name="Groupe 381">
              <a:extLst>
                <a:ext uri="{FF2B5EF4-FFF2-40B4-BE49-F238E27FC236}">
                  <a16:creationId xmlns:a16="http://schemas.microsoft.com/office/drawing/2014/main" id="{2DFCEFAB-C5EF-445B-A170-826AACCB94B6}"/>
                </a:ext>
              </a:extLst>
            </p:cNvPr>
            <p:cNvGrpSpPr/>
            <p:nvPr/>
          </p:nvGrpSpPr>
          <p:grpSpPr>
            <a:xfrm>
              <a:off x="8990916" y="2472452"/>
              <a:ext cx="3013151" cy="2328206"/>
              <a:chOff x="8840788" y="2174875"/>
              <a:chExt cx="3149601" cy="2433638"/>
            </a:xfrm>
          </p:grpSpPr>
          <p:sp>
            <p:nvSpPr>
              <p:cNvPr id="37" name="Freeform 5">
                <a:extLst>
                  <a:ext uri="{FF2B5EF4-FFF2-40B4-BE49-F238E27FC236}">
                    <a16:creationId xmlns:a16="http://schemas.microsoft.com/office/drawing/2014/main" id="{C440BE1A-C5F3-4F23-A34E-DEEA1185ED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4926" y="2174875"/>
                <a:ext cx="3065463" cy="2433638"/>
              </a:xfrm>
              <a:custGeom>
                <a:avLst/>
                <a:gdLst>
                  <a:gd name="T0" fmla="*/ 1931 w 1931"/>
                  <a:gd name="T1" fmla="*/ 1533 h 1533"/>
                  <a:gd name="T2" fmla="*/ 0 w 1931"/>
                  <a:gd name="T3" fmla="*/ 1533 h 1533"/>
                  <a:gd name="T4" fmla="*/ 0 w 1931"/>
                  <a:gd name="T5" fmla="*/ 0 h 1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31" h="1533">
                    <a:moveTo>
                      <a:pt x="1931" y="1533"/>
                    </a:moveTo>
                    <a:lnTo>
                      <a:pt x="0" y="1533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" name="Line 6">
                <a:extLst>
                  <a:ext uri="{FF2B5EF4-FFF2-40B4-BE49-F238E27FC236}">
                    <a16:creationId xmlns:a16="http://schemas.microsoft.com/office/drawing/2014/main" id="{391B0FC9-9975-4E1A-AE98-75FB5084CE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40788" y="2198688"/>
                <a:ext cx="841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8" name="Line 7">
                <a:extLst>
                  <a:ext uri="{FF2B5EF4-FFF2-40B4-BE49-F238E27FC236}">
                    <a16:creationId xmlns:a16="http://schemas.microsoft.com/office/drawing/2014/main" id="{CFFF444D-3760-46E3-A0DC-B474E498A2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40788" y="2463800"/>
                <a:ext cx="841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9" name="Line 8">
                <a:extLst>
                  <a:ext uri="{FF2B5EF4-FFF2-40B4-BE49-F238E27FC236}">
                    <a16:creationId xmlns:a16="http://schemas.microsoft.com/office/drawing/2014/main" id="{D44D18FF-2B4A-4C75-A91E-465BCBFC89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40788" y="2732088"/>
                <a:ext cx="841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0" name="Line 9">
                <a:extLst>
                  <a:ext uri="{FF2B5EF4-FFF2-40B4-BE49-F238E27FC236}">
                    <a16:creationId xmlns:a16="http://schemas.microsoft.com/office/drawing/2014/main" id="{E3C91B42-5990-4005-AAE1-8A2AA966EE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40788" y="3000375"/>
                <a:ext cx="841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2" name="Line 10">
                <a:extLst>
                  <a:ext uri="{FF2B5EF4-FFF2-40B4-BE49-F238E27FC236}">
                    <a16:creationId xmlns:a16="http://schemas.microsoft.com/office/drawing/2014/main" id="{CCF603EB-4AE2-4B3E-95C6-A50FE759E8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40788" y="3268663"/>
                <a:ext cx="841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3" name="Line 11">
                <a:extLst>
                  <a:ext uri="{FF2B5EF4-FFF2-40B4-BE49-F238E27FC236}">
                    <a16:creationId xmlns:a16="http://schemas.microsoft.com/office/drawing/2014/main" id="{30689859-DFCD-48DF-97C7-C84CE3DC91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40788" y="3803650"/>
                <a:ext cx="841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4" name="Line 12">
                <a:extLst>
                  <a:ext uri="{FF2B5EF4-FFF2-40B4-BE49-F238E27FC236}">
                    <a16:creationId xmlns:a16="http://schemas.microsoft.com/office/drawing/2014/main" id="{D679CFEF-2B63-4674-9F95-1837904325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40788" y="3535363"/>
                <a:ext cx="841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5" name="Line 13">
                <a:extLst>
                  <a:ext uri="{FF2B5EF4-FFF2-40B4-BE49-F238E27FC236}">
                    <a16:creationId xmlns:a16="http://schemas.microsoft.com/office/drawing/2014/main" id="{8602D1DF-C984-4A84-A8B7-F7A0171D9D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40788" y="4071938"/>
                <a:ext cx="841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6" name="Line 14">
                <a:extLst>
                  <a:ext uri="{FF2B5EF4-FFF2-40B4-BE49-F238E27FC236}">
                    <a16:creationId xmlns:a16="http://schemas.microsoft.com/office/drawing/2014/main" id="{67B2C271-9073-435A-8C6B-0688A0BD07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40788" y="4340225"/>
                <a:ext cx="841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7" name="Line 15">
                <a:extLst>
                  <a:ext uri="{FF2B5EF4-FFF2-40B4-BE49-F238E27FC236}">
                    <a16:creationId xmlns:a16="http://schemas.microsoft.com/office/drawing/2014/main" id="{34D1F5B3-24BD-4F3F-A1D5-6E838DF3F9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40788" y="4608513"/>
                <a:ext cx="841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8" name="Freeform 16">
                <a:extLst>
                  <a:ext uri="{FF2B5EF4-FFF2-40B4-BE49-F238E27FC236}">
                    <a16:creationId xmlns:a16="http://schemas.microsoft.com/office/drawing/2014/main" id="{03CECD68-C4AA-4761-A12A-AFE7248CC6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63076" y="4057650"/>
                <a:ext cx="893763" cy="550863"/>
              </a:xfrm>
              <a:custGeom>
                <a:avLst/>
                <a:gdLst>
                  <a:gd name="T0" fmla="*/ 0 w 563"/>
                  <a:gd name="T1" fmla="*/ 0 h 347"/>
                  <a:gd name="T2" fmla="*/ 0 w 563"/>
                  <a:gd name="T3" fmla="*/ 347 h 347"/>
                  <a:gd name="T4" fmla="*/ 563 w 563"/>
                  <a:gd name="T5" fmla="*/ 347 h 347"/>
                  <a:gd name="T6" fmla="*/ 563 w 563"/>
                  <a:gd name="T7" fmla="*/ 0 h 347"/>
                  <a:gd name="T8" fmla="*/ 0 w 563"/>
                  <a:gd name="T9" fmla="*/ 0 h 347"/>
                  <a:gd name="T10" fmla="*/ 0 w 563"/>
                  <a:gd name="T11" fmla="*/ 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3" h="347">
                    <a:moveTo>
                      <a:pt x="0" y="0"/>
                    </a:moveTo>
                    <a:lnTo>
                      <a:pt x="0" y="347"/>
                    </a:lnTo>
                    <a:lnTo>
                      <a:pt x="563" y="347"/>
                    </a:lnTo>
                    <a:lnTo>
                      <a:pt x="56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9" name="Freeform 17">
                <a:extLst>
                  <a:ext uri="{FF2B5EF4-FFF2-40B4-BE49-F238E27FC236}">
                    <a16:creationId xmlns:a16="http://schemas.microsoft.com/office/drawing/2014/main" id="{BF769BB8-14A2-456E-A923-32870F396F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01338" y="2968625"/>
                <a:ext cx="895350" cy="1639888"/>
              </a:xfrm>
              <a:custGeom>
                <a:avLst/>
                <a:gdLst>
                  <a:gd name="T0" fmla="*/ 564 w 564"/>
                  <a:gd name="T1" fmla="*/ 0 h 1033"/>
                  <a:gd name="T2" fmla="*/ 0 w 564"/>
                  <a:gd name="T3" fmla="*/ 0 h 1033"/>
                  <a:gd name="T4" fmla="*/ 0 w 564"/>
                  <a:gd name="T5" fmla="*/ 1033 h 1033"/>
                  <a:gd name="T6" fmla="*/ 564 w 564"/>
                  <a:gd name="T7" fmla="*/ 1033 h 1033"/>
                  <a:gd name="T8" fmla="*/ 564 w 564"/>
                  <a:gd name="T9" fmla="*/ 0 h 1033"/>
                  <a:gd name="T10" fmla="*/ 564 w 564"/>
                  <a:gd name="T11" fmla="*/ 0 h 1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4" h="1033">
                    <a:moveTo>
                      <a:pt x="564" y="0"/>
                    </a:moveTo>
                    <a:lnTo>
                      <a:pt x="0" y="0"/>
                    </a:lnTo>
                    <a:lnTo>
                      <a:pt x="0" y="1033"/>
                    </a:lnTo>
                    <a:lnTo>
                      <a:pt x="564" y="1033"/>
                    </a:lnTo>
                    <a:lnTo>
                      <a:pt x="564" y="0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3C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0" name="Line 18">
                <a:extLst>
                  <a:ext uri="{FF2B5EF4-FFF2-40B4-BE49-F238E27FC236}">
                    <a16:creationId xmlns:a16="http://schemas.microsoft.com/office/drawing/2014/main" id="{938225AC-0878-4E45-B089-A4E8E686F8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812338" y="3676650"/>
                <a:ext cx="0" cy="638175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1" name="Line 19">
                <a:extLst>
                  <a:ext uri="{FF2B5EF4-FFF2-40B4-BE49-F238E27FC236}">
                    <a16:creationId xmlns:a16="http://schemas.microsoft.com/office/drawing/2014/main" id="{CFD42824-5A9D-44CC-8558-4C6D65464A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139488" y="2370138"/>
                <a:ext cx="0" cy="1065213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383" name="ZoneTexte 382">
              <a:extLst>
                <a:ext uri="{FF2B5EF4-FFF2-40B4-BE49-F238E27FC236}">
                  <a16:creationId xmlns:a16="http://schemas.microsoft.com/office/drawing/2014/main" id="{C07CBD0F-17C4-4D90-A884-1985BB21B0C1}"/>
                </a:ext>
              </a:extLst>
            </p:cNvPr>
            <p:cNvSpPr txBox="1"/>
            <p:nvPr/>
          </p:nvSpPr>
          <p:spPr>
            <a:xfrm>
              <a:off x="8632978" y="4667594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0.0</a:t>
              </a:r>
            </a:p>
          </p:txBody>
        </p:sp>
        <p:sp>
          <p:nvSpPr>
            <p:cNvPr id="384" name="ZoneTexte 383">
              <a:extLst>
                <a:ext uri="{FF2B5EF4-FFF2-40B4-BE49-F238E27FC236}">
                  <a16:creationId xmlns:a16="http://schemas.microsoft.com/office/drawing/2014/main" id="{C0FCC39B-D119-469B-AA3C-AA16076640BE}"/>
                </a:ext>
              </a:extLst>
            </p:cNvPr>
            <p:cNvSpPr txBox="1"/>
            <p:nvPr/>
          </p:nvSpPr>
          <p:spPr>
            <a:xfrm>
              <a:off x="8632978" y="4410209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0.2</a:t>
              </a:r>
            </a:p>
          </p:txBody>
        </p:sp>
        <p:sp>
          <p:nvSpPr>
            <p:cNvPr id="385" name="ZoneTexte 384">
              <a:extLst>
                <a:ext uri="{FF2B5EF4-FFF2-40B4-BE49-F238E27FC236}">
                  <a16:creationId xmlns:a16="http://schemas.microsoft.com/office/drawing/2014/main" id="{1C080805-289D-482A-A2BB-D1DF67BFAE2F}"/>
                </a:ext>
              </a:extLst>
            </p:cNvPr>
            <p:cNvSpPr txBox="1"/>
            <p:nvPr/>
          </p:nvSpPr>
          <p:spPr>
            <a:xfrm>
              <a:off x="8632978" y="4152828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0.4</a:t>
              </a:r>
            </a:p>
          </p:txBody>
        </p:sp>
        <p:sp>
          <p:nvSpPr>
            <p:cNvPr id="386" name="ZoneTexte 385">
              <a:extLst>
                <a:ext uri="{FF2B5EF4-FFF2-40B4-BE49-F238E27FC236}">
                  <a16:creationId xmlns:a16="http://schemas.microsoft.com/office/drawing/2014/main" id="{243B64D7-519C-4F76-9AFC-D0543ADBABCE}"/>
                </a:ext>
              </a:extLst>
            </p:cNvPr>
            <p:cNvSpPr txBox="1"/>
            <p:nvPr/>
          </p:nvSpPr>
          <p:spPr>
            <a:xfrm>
              <a:off x="8632978" y="3895447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0.6</a:t>
              </a:r>
            </a:p>
          </p:txBody>
        </p:sp>
        <p:sp>
          <p:nvSpPr>
            <p:cNvPr id="387" name="ZoneTexte 386">
              <a:extLst>
                <a:ext uri="{FF2B5EF4-FFF2-40B4-BE49-F238E27FC236}">
                  <a16:creationId xmlns:a16="http://schemas.microsoft.com/office/drawing/2014/main" id="{9A2B073F-5EBF-4863-A202-53808DB364A9}"/>
                </a:ext>
              </a:extLst>
            </p:cNvPr>
            <p:cNvSpPr txBox="1"/>
            <p:nvPr/>
          </p:nvSpPr>
          <p:spPr>
            <a:xfrm>
              <a:off x="8632978" y="3638066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0.8</a:t>
              </a:r>
            </a:p>
          </p:txBody>
        </p:sp>
        <p:sp>
          <p:nvSpPr>
            <p:cNvPr id="388" name="ZoneTexte 387">
              <a:extLst>
                <a:ext uri="{FF2B5EF4-FFF2-40B4-BE49-F238E27FC236}">
                  <a16:creationId xmlns:a16="http://schemas.microsoft.com/office/drawing/2014/main" id="{B61D0DE4-2B88-432F-B540-9F3A23DAB360}"/>
                </a:ext>
              </a:extLst>
            </p:cNvPr>
            <p:cNvSpPr txBox="1"/>
            <p:nvPr/>
          </p:nvSpPr>
          <p:spPr>
            <a:xfrm>
              <a:off x="8632978" y="3380685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0.0</a:t>
              </a:r>
            </a:p>
          </p:txBody>
        </p:sp>
        <p:sp>
          <p:nvSpPr>
            <p:cNvPr id="389" name="ZoneTexte 388">
              <a:extLst>
                <a:ext uri="{FF2B5EF4-FFF2-40B4-BE49-F238E27FC236}">
                  <a16:creationId xmlns:a16="http://schemas.microsoft.com/office/drawing/2014/main" id="{6C238D8C-3114-4B89-A347-65F84B3C1A71}"/>
                </a:ext>
              </a:extLst>
            </p:cNvPr>
            <p:cNvSpPr txBox="1"/>
            <p:nvPr/>
          </p:nvSpPr>
          <p:spPr>
            <a:xfrm>
              <a:off x="8632978" y="3123304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1.2</a:t>
              </a:r>
            </a:p>
          </p:txBody>
        </p:sp>
        <p:sp>
          <p:nvSpPr>
            <p:cNvPr id="390" name="ZoneTexte 389">
              <a:extLst>
                <a:ext uri="{FF2B5EF4-FFF2-40B4-BE49-F238E27FC236}">
                  <a16:creationId xmlns:a16="http://schemas.microsoft.com/office/drawing/2014/main" id="{C7D02667-60A0-4B72-80AE-178EA5C9D652}"/>
                </a:ext>
              </a:extLst>
            </p:cNvPr>
            <p:cNvSpPr txBox="1"/>
            <p:nvPr/>
          </p:nvSpPr>
          <p:spPr>
            <a:xfrm>
              <a:off x="8632978" y="2865923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1.4</a:t>
              </a:r>
            </a:p>
          </p:txBody>
        </p:sp>
        <p:sp>
          <p:nvSpPr>
            <p:cNvPr id="391" name="ZoneTexte 390">
              <a:extLst>
                <a:ext uri="{FF2B5EF4-FFF2-40B4-BE49-F238E27FC236}">
                  <a16:creationId xmlns:a16="http://schemas.microsoft.com/office/drawing/2014/main" id="{33A3A5B7-E9E3-4D26-B63F-588E312DE442}"/>
                </a:ext>
              </a:extLst>
            </p:cNvPr>
            <p:cNvSpPr txBox="1"/>
            <p:nvPr/>
          </p:nvSpPr>
          <p:spPr>
            <a:xfrm>
              <a:off x="8632978" y="2608542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1.6</a:t>
              </a:r>
            </a:p>
          </p:txBody>
        </p:sp>
        <p:sp>
          <p:nvSpPr>
            <p:cNvPr id="392" name="ZoneTexte 391">
              <a:extLst>
                <a:ext uri="{FF2B5EF4-FFF2-40B4-BE49-F238E27FC236}">
                  <a16:creationId xmlns:a16="http://schemas.microsoft.com/office/drawing/2014/main" id="{90C18803-5A1F-4126-B5E9-2A907EDE2E0C}"/>
                </a:ext>
              </a:extLst>
            </p:cNvPr>
            <p:cNvSpPr txBox="1"/>
            <p:nvPr/>
          </p:nvSpPr>
          <p:spPr>
            <a:xfrm>
              <a:off x="8632978" y="2351161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1.8</a:t>
              </a:r>
            </a:p>
          </p:txBody>
        </p:sp>
        <p:sp>
          <p:nvSpPr>
            <p:cNvPr id="393" name="ZoneTexte 392">
              <a:extLst>
                <a:ext uri="{FF2B5EF4-FFF2-40B4-BE49-F238E27FC236}">
                  <a16:creationId xmlns:a16="http://schemas.microsoft.com/office/drawing/2014/main" id="{E5E8A323-E643-4AB9-B00B-769AE16E7191}"/>
                </a:ext>
              </a:extLst>
            </p:cNvPr>
            <p:cNvSpPr txBox="1"/>
            <p:nvPr/>
          </p:nvSpPr>
          <p:spPr>
            <a:xfrm>
              <a:off x="9485262" y="4901136"/>
              <a:ext cx="8739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CAB</a:t>
              </a:r>
              <a:br>
                <a:rPr lang="fr-FR" sz="1200" dirty="0"/>
              </a:br>
              <a:r>
                <a:rPr lang="fr-FR" sz="1200" dirty="0"/>
                <a:t>(N = 2 241)</a:t>
              </a:r>
            </a:p>
          </p:txBody>
        </p:sp>
        <p:sp>
          <p:nvSpPr>
            <p:cNvPr id="394" name="ZoneTexte 393">
              <a:extLst>
                <a:ext uri="{FF2B5EF4-FFF2-40B4-BE49-F238E27FC236}">
                  <a16:creationId xmlns:a16="http://schemas.microsoft.com/office/drawing/2014/main" id="{D27549E7-1C37-4A33-AC7D-0F23DA639E54}"/>
                </a:ext>
              </a:extLst>
            </p:cNvPr>
            <p:cNvSpPr txBox="1"/>
            <p:nvPr/>
          </p:nvSpPr>
          <p:spPr>
            <a:xfrm>
              <a:off x="10768921" y="4901136"/>
              <a:ext cx="8739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TDF/FTC</a:t>
              </a:r>
              <a:br>
                <a:rPr lang="fr-FR" sz="1200" dirty="0"/>
              </a:br>
              <a:r>
                <a:rPr lang="fr-FR" sz="1200" dirty="0"/>
                <a:t>(N = 2 247)</a:t>
              </a:r>
            </a:p>
          </p:txBody>
        </p:sp>
        <p:sp>
          <p:nvSpPr>
            <p:cNvPr id="395" name="ZoneTexte 394">
              <a:extLst>
                <a:ext uri="{FF2B5EF4-FFF2-40B4-BE49-F238E27FC236}">
                  <a16:creationId xmlns:a16="http://schemas.microsoft.com/office/drawing/2014/main" id="{143EACCC-73EC-4FD1-82F5-D9DEDA5E6F92}"/>
                </a:ext>
              </a:extLst>
            </p:cNvPr>
            <p:cNvSpPr txBox="1"/>
            <p:nvPr/>
          </p:nvSpPr>
          <p:spPr>
            <a:xfrm>
              <a:off x="9514119" y="4519693"/>
              <a:ext cx="8162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3 204 PY</a:t>
              </a:r>
            </a:p>
          </p:txBody>
        </p:sp>
        <p:sp>
          <p:nvSpPr>
            <p:cNvPr id="396" name="ZoneTexte 395">
              <a:extLst>
                <a:ext uri="{FF2B5EF4-FFF2-40B4-BE49-F238E27FC236}">
                  <a16:creationId xmlns:a16="http://schemas.microsoft.com/office/drawing/2014/main" id="{A4878ADD-B3E6-4926-BC5B-FA139948DD3C}"/>
                </a:ext>
              </a:extLst>
            </p:cNvPr>
            <p:cNvSpPr txBox="1"/>
            <p:nvPr/>
          </p:nvSpPr>
          <p:spPr>
            <a:xfrm>
              <a:off x="10797775" y="4519693"/>
              <a:ext cx="8162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bg1"/>
                  </a:solidFill>
                </a:rPr>
                <a:t>3 187 PY</a:t>
              </a:r>
            </a:p>
          </p:txBody>
        </p:sp>
        <p:sp>
          <p:nvSpPr>
            <p:cNvPr id="397" name="ZoneTexte 396">
              <a:extLst>
                <a:ext uri="{FF2B5EF4-FFF2-40B4-BE49-F238E27FC236}">
                  <a16:creationId xmlns:a16="http://schemas.microsoft.com/office/drawing/2014/main" id="{EA17A1D7-E5F2-48AD-9C97-8A7380D70526}"/>
                </a:ext>
              </a:extLst>
            </p:cNvPr>
            <p:cNvSpPr txBox="1"/>
            <p:nvPr/>
          </p:nvSpPr>
          <p:spPr>
            <a:xfrm>
              <a:off x="9665439" y="3606943"/>
              <a:ext cx="4828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0.37</a:t>
              </a:r>
            </a:p>
          </p:txBody>
        </p:sp>
        <p:sp>
          <p:nvSpPr>
            <p:cNvPr id="398" name="ZoneTexte 397">
              <a:extLst>
                <a:ext uri="{FF2B5EF4-FFF2-40B4-BE49-F238E27FC236}">
                  <a16:creationId xmlns:a16="http://schemas.microsoft.com/office/drawing/2014/main" id="{89777C2A-0BDE-4F1C-9BD6-CADE379D9467}"/>
                </a:ext>
              </a:extLst>
            </p:cNvPr>
            <p:cNvSpPr txBox="1"/>
            <p:nvPr/>
          </p:nvSpPr>
          <p:spPr>
            <a:xfrm>
              <a:off x="10948618" y="2378758"/>
              <a:ext cx="4828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1.22</a:t>
              </a:r>
            </a:p>
          </p:txBody>
        </p:sp>
        <p:sp>
          <p:nvSpPr>
            <p:cNvPr id="399" name="ZoneTexte 398">
              <a:extLst>
                <a:ext uri="{FF2B5EF4-FFF2-40B4-BE49-F238E27FC236}">
                  <a16:creationId xmlns:a16="http://schemas.microsoft.com/office/drawing/2014/main" id="{E5F4CC15-98C5-409F-949E-7B12F5C0634A}"/>
                </a:ext>
              </a:extLst>
            </p:cNvPr>
            <p:cNvSpPr txBox="1"/>
            <p:nvPr/>
          </p:nvSpPr>
          <p:spPr>
            <a:xfrm>
              <a:off x="9384115" y="3367965"/>
              <a:ext cx="10454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12 infections</a:t>
              </a:r>
            </a:p>
          </p:txBody>
        </p:sp>
        <p:sp>
          <p:nvSpPr>
            <p:cNvPr id="400" name="ZoneTexte 399">
              <a:extLst>
                <a:ext uri="{FF2B5EF4-FFF2-40B4-BE49-F238E27FC236}">
                  <a16:creationId xmlns:a16="http://schemas.microsoft.com/office/drawing/2014/main" id="{54335A4E-84D2-456E-B683-FD8AB8DD5687}"/>
                </a:ext>
              </a:extLst>
            </p:cNvPr>
            <p:cNvSpPr txBox="1"/>
            <p:nvPr/>
          </p:nvSpPr>
          <p:spPr>
            <a:xfrm>
              <a:off x="10683159" y="2171193"/>
              <a:ext cx="10454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39 infections</a:t>
              </a:r>
            </a:p>
          </p:txBody>
        </p:sp>
        <p:sp>
          <p:nvSpPr>
            <p:cNvPr id="401" name="ZoneTexte 400">
              <a:extLst>
                <a:ext uri="{FF2B5EF4-FFF2-40B4-BE49-F238E27FC236}">
                  <a16:creationId xmlns:a16="http://schemas.microsoft.com/office/drawing/2014/main" id="{4B35D6B5-64B0-477C-998E-1D40195EAE4D}"/>
                </a:ext>
              </a:extLst>
            </p:cNvPr>
            <p:cNvSpPr txBox="1"/>
            <p:nvPr/>
          </p:nvSpPr>
          <p:spPr>
            <a:xfrm rot="16200000">
              <a:off x="8446499" y="3294738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fr-FR" sz="1200" b="1" dirty="0"/>
            </a:p>
            <a:p>
              <a:pPr algn="ctr"/>
              <a:endParaRPr lang="fr-FR" sz="1200" b="1" dirty="0"/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3260628" y="5793363"/>
            <a:ext cx="7176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Clr>
                <a:schemeClr val="tx2"/>
              </a:buClr>
              <a:buFont typeface="Arial" charset="0"/>
              <a:buChar char="•"/>
            </a:pPr>
            <a:r>
              <a:rPr lang="en-US" b="1" dirty="0"/>
              <a:t>Analyses of cases of HIV infections at baseline and during follow-up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D920ABE-551E-4AAD-BF00-EE0A8138A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dirty="0"/>
              <a:t>HPTN 083 Study: CAB LA IM versus TDF/FTC oral </a:t>
            </a:r>
            <a:br>
              <a:rPr lang="fr-FR" dirty="0"/>
            </a:br>
            <a:r>
              <a:rPr lang="fr-FR" dirty="0"/>
              <a:t>for </a:t>
            </a:r>
            <a:r>
              <a:rPr lang="fr-FR" dirty="0" err="1"/>
              <a:t>PrEP</a:t>
            </a:r>
            <a:r>
              <a:rPr lang="fr-FR" dirty="0"/>
              <a:t> </a:t>
            </a:r>
            <a:r>
              <a:rPr lang="mr-IN" dirty="0"/>
              <a:t>–</a:t>
            </a:r>
            <a:r>
              <a:rPr lang="fr-FR" dirty="0"/>
              <a:t> </a:t>
            </a:r>
            <a:r>
              <a:rPr lang="fr-FR" dirty="0" err="1"/>
              <a:t>Virologic</a:t>
            </a:r>
            <a:r>
              <a:rPr lang="fr-FR" dirty="0"/>
              <a:t> analyses of </a:t>
            </a:r>
            <a:r>
              <a:rPr lang="fr-FR" dirty="0" err="1"/>
              <a:t>failures</a:t>
            </a:r>
            <a:r>
              <a:rPr lang="fr-FR" dirty="0"/>
              <a:t> (1)</a:t>
            </a:r>
          </a:p>
        </p:txBody>
      </p:sp>
      <p:sp>
        <p:nvSpPr>
          <p:cNvPr id="404" name="Text Box 3">
            <a:extLst>
              <a:ext uri="{FF2B5EF4-FFF2-40B4-BE49-F238E27FC236}">
                <a16:creationId xmlns:a16="http://schemas.microsoft.com/office/drawing/2014/main" id="{DCAC02B0-A8E4-4375-8F6F-66DC10325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50988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400" i="1" dirty="0" err="1"/>
              <a:t>Marzinke</a:t>
            </a:r>
            <a:r>
              <a:rPr lang="en-GB" sz="1400" i="1" dirty="0"/>
              <a:t> M, CROI 2021, Abs. 153</a:t>
            </a:r>
          </a:p>
        </p:txBody>
      </p:sp>
    </p:spTree>
    <p:extLst>
      <p:ext uri="{BB962C8B-B14F-4D97-AF65-F5344CB8AC3E}">
        <p14:creationId xmlns:p14="http://schemas.microsoft.com/office/powerpoint/2010/main" val="17313980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F3BBCC-215F-47E5-8DEF-99461B383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dirty="0"/>
              <a:t>HPTN 083 Study: CAB LA IM versus TDF/FTC oral </a:t>
            </a:r>
            <a:br>
              <a:rPr lang="fr-FR" dirty="0"/>
            </a:br>
            <a:r>
              <a:rPr lang="fr-FR" dirty="0"/>
              <a:t>for </a:t>
            </a:r>
            <a:r>
              <a:rPr lang="fr-FR" dirty="0" err="1"/>
              <a:t>PrEP</a:t>
            </a:r>
            <a:r>
              <a:rPr lang="fr-FR" dirty="0"/>
              <a:t> </a:t>
            </a:r>
            <a:r>
              <a:rPr lang="mr-IN" dirty="0"/>
              <a:t>–</a:t>
            </a:r>
            <a:r>
              <a:rPr lang="fr-FR" dirty="0"/>
              <a:t> </a:t>
            </a:r>
            <a:r>
              <a:rPr lang="fr-FR" dirty="0" err="1"/>
              <a:t>Virologic</a:t>
            </a:r>
            <a:r>
              <a:rPr lang="fr-FR" dirty="0"/>
              <a:t> analyses of </a:t>
            </a:r>
            <a:r>
              <a:rPr lang="fr-FR" dirty="0" err="1"/>
              <a:t>failures</a:t>
            </a:r>
            <a:r>
              <a:rPr lang="fr-FR" dirty="0"/>
              <a:t> (2)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609600" y="1377677"/>
            <a:ext cx="10972800" cy="4572000"/>
          </a:xfrm>
        </p:spPr>
        <p:txBody>
          <a:bodyPr>
            <a:normAutofit/>
          </a:bodyPr>
          <a:lstStyle/>
          <a:p>
            <a:r>
              <a:rPr lang="en-US" sz="2000" dirty="0"/>
              <a:t>4 HIV infections documented at baseline in CAB group</a:t>
            </a:r>
          </a:p>
          <a:p>
            <a:pPr lvl="1"/>
            <a:r>
              <a:rPr lang="en-US" sz="1800" dirty="0"/>
              <a:t>WT virus, N=3</a:t>
            </a:r>
          </a:p>
          <a:p>
            <a:pPr lvl="1"/>
            <a:r>
              <a:rPr lang="en-US" sz="1800" dirty="0" err="1"/>
              <a:t>Multiresistant</a:t>
            </a:r>
            <a:r>
              <a:rPr lang="en-US" sz="1800" dirty="0"/>
              <a:t> virus, N=1 (K65R-M184V for NRTI ; L100I-K103N-P225H for NNRTI)</a:t>
            </a:r>
          </a:p>
          <a:p>
            <a:pPr lvl="1"/>
            <a:r>
              <a:rPr lang="en-US" sz="1800" dirty="0"/>
              <a:t>Emergence of INSTI mutations (E138K + Q148K) in 1 patient (WT at baseline)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A3EA324-0E4B-4AE7-856B-7F4D314819C8}"/>
              </a:ext>
            </a:extLst>
          </p:cNvPr>
          <p:cNvSpPr txBox="1"/>
          <p:nvPr/>
        </p:nvSpPr>
        <p:spPr>
          <a:xfrm>
            <a:off x="9772241" y="3577311"/>
            <a:ext cx="22438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CAB concentration</a:t>
            </a:r>
          </a:p>
          <a:p>
            <a:r>
              <a:rPr lang="en-US" sz="1200"/>
              <a:t>CAB Injection </a:t>
            </a:r>
          </a:p>
          <a:p>
            <a:r>
              <a:rPr lang="en-US" sz="1200"/>
              <a:t>First HIV positive visit</a:t>
            </a:r>
          </a:p>
          <a:p>
            <a:r>
              <a:rPr lang="en-US" sz="1200"/>
              <a:t>First site positive visit</a:t>
            </a:r>
          </a:p>
          <a:p>
            <a:endParaRPr lang="en-US" sz="800"/>
          </a:p>
          <a:p>
            <a:r>
              <a:rPr lang="en-US" sz="1200"/>
              <a:t>Weeks between first HIV positive</a:t>
            </a:r>
            <a:br>
              <a:rPr lang="en-US" sz="1200"/>
            </a:br>
            <a:r>
              <a:rPr lang="en-US" sz="1200"/>
              <a:t>visit and first site positive test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DD2B9FF7-DFB6-4EA7-B365-42203AC381C0}"/>
              </a:ext>
            </a:extLst>
          </p:cNvPr>
          <p:cNvSpPr/>
          <p:nvPr/>
        </p:nvSpPr>
        <p:spPr bwMode="auto">
          <a:xfrm>
            <a:off x="9584225" y="3649551"/>
            <a:ext cx="108828" cy="108828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031573B6-0C03-49F9-80D7-9259E4717988}"/>
              </a:ext>
            </a:extLst>
          </p:cNvPr>
          <p:cNvCxnSpPr>
            <a:cxnSpLocks/>
          </p:cNvCxnSpPr>
          <p:nvPr/>
        </p:nvCxnSpPr>
        <p:spPr bwMode="auto">
          <a:xfrm>
            <a:off x="9494639" y="3895999"/>
            <a:ext cx="288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5AA4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1F5CB4E-48BD-4ACB-95E7-110E266924BE}"/>
              </a:ext>
            </a:extLst>
          </p:cNvPr>
          <p:cNvCxnSpPr>
            <a:cxnSpLocks/>
          </p:cNvCxnSpPr>
          <p:nvPr/>
        </p:nvCxnSpPr>
        <p:spPr bwMode="auto">
          <a:xfrm>
            <a:off x="9494639" y="4078879"/>
            <a:ext cx="288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ED01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486364F8-4A8C-41D0-BD23-4FE6D9D0C3FD}"/>
              </a:ext>
            </a:extLst>
          </p:cNvPr>
          <p:cNvCxnSpPr>
            <a:cxnSpLocks/>
          </p:cNvCxnSpPr>
          <p:nvPr/>
        </p:nvCxnSpPr>
        <p:spPr bwMode="auto">
          <a:xfrm>
            <a:off x="9494639" y="4276725"/>
            <a:ext cx="288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DB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6" name="Groupe 103">
            <a:extLst>
              <a:ext uri="{FF2B5EF4-FFF2-40B4-BE49-F238E27FC236}">
                <a16:creationId xmlns:a16="http://schemas.microsoft.com/office/drawing/2014/main" id="{1E864780-C247-479A-9286-BEB9FE6B0F97}"/>
              </a:ext>
            </a:extLst>
          </p:cNvPr>
          <p:cNvGrpSpPr/>
          <p:nvPr/>
        </p:nvGrpSpPr>
        <p:grpSpPr>
          <a:xfrm>
            <a:off x="1466464" y="3101986"/>
            <a:ext cx="8316175" cy="3562166"/>
            <a:chOff x="1466464" y="3140086"/>
            <a:chExt cx="8316175" cy="3562166"/>
          </a:xfrm>
        </p:grpSpPr>
        <p:sp>
          <p:nvSpPr>
            <p:cNvPr id="17" name="Forme libre : forme 52">
              <a:extLst>
                <a:ext uri="{FF2B5EF4-FFF2-40B4-BE49-F238E27FC236}">
                  <a16:creationId xmlns:a16="http://schemas.microsoft.com/office/drawing/2014/main" id="{F8357C43-57C9-471A-8137-51283A35A19E}"/>
                </a:ext>
              </a:extLst>
            </p:cNvPr>
            <p:cNvSpPr/>
            <p:nvPr/>
          </p:nvSpPr>
          <p:spPr bwMode="auto">
            <a:xfrm>
              <a:off x="6376988" y="5419725"/>
              <a:ext cx="2316956" cy="69056"/>
            </a:xfrm>
            <a:custGeom>
              <a:avLst/>
              <a:gdLst>
                <a:gd name="connsiteX0" fmla="*/ 0 w 2316956"/>
                <a:gd name="connsiteY0" fmla="*/ 21431 h 69056"/>
                <a:gd name="connsiteX1" fmla="*/ 1600200 w 2316956"/>
                <a:gd name="connsiteY1" fmla="*/ 0 h 69056"/>
                <a:gd name="connsiteX2" fmla="*/ 2316956 w 2316956"/>
                <a:gd name="connsiteY2" fmla="*/ 69056 h 6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16956" h="69056">
                  <a:moveTo>
                    <a:pt x="0" y="21431"/>
                  </a:moveTo>
                  <a:lnTo>
                    <a:pt x="1600200" y="0"/>
                  </a:lnTo>
                  <a:lnTo>
                    <a:pt x="2316956" y="69056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Forme libre : forme 8">
              <a:extLst>
                <a:ext uri="{FF2B5EF4-FFF2-40B4-BE49-F238E27FC236}">
                  <a16:creationId xmlns:a16="http://schemas.microsoft.com/office/drawing/2014/main" id="{AF78F862-63D3-41A7-8493-02E3937F1F6B}"/>
                </a:ext>
              </a:extLst>
            </p:cNvPr>
            <p:cNvSpPr/>
            <p:nvPr/>
          </p:nvSpPr>
          <p:spPr bwMode="auto">
            <a:xfrm>
              <a:off x="2936876" y="5022850"/>
              <a:ext cx="5999159" cy="1344872"/>
            </a:xfrm>
            <a:custGeom>
              <a:avLst/>
              <a:gdLst>
                <a:gd name="connsiteX0" fmla="*/ 0 w 590550"/>
                <a:gd name="connsiteY0" fmla="*/ 0 h 2252663"/>
                <a:gd name="connsiteX1" fmla="*/ 0 w 590550"/>
                <a:gd name="connsiteY1" fmla="*/ 2252663 h 2252663"/>
                <a:gd name="connsiteX2" fmla="*/ 590550 w 590550"/>
                <a:gd name="connsiteY2" fmla="*/ 2252663 h 225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0550" h="2252663">
                  <a:moveTo>
                    <a:pt x="0" y="0"/>
                  </a:moveTo>
                  <a:lnTo>
                    <a:pt x="0" y="2252663"/>
                  </a:lnTo>
                  <a:lnTo>
                    <a:pt x="590550" y="2252663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164F9A65-754E-4A62-8A90-DC35C8859929}"/>
                </a:ext>
              </a:extLst>
            </p:cNvPr>
            <p:cNvSpPr txBox="1"/>
            <p:nvPr/>
          </p:nvSpPr>
          <p:spPr>
            <a:xfrm>
              <a:off x="2523036" y="6193905"/>
              <a:ext cx="5146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/>
                <a:t>BLQ </a:t>
              </a:r>
              <a:r>
                <a:rPr lang="en-US" sz="120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B5BB4C94-19B7-4EC4-916C-D870A0195E22}"/>
                </a:ext>
              </a:extLst>
            </p:cNvPr>
            <p:cNvSpPr txBox="1"/>
            <p:nvPr/>
          </p:nvSpPr>
          <p:spPr>
            <a:xfrm>
              <a:off x="3068763" y="6302142"/>
              <a:ext cx="2696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en-US" sz="1200"/>
                <a:t>0</a:t>
              </a:r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86970823-9867-40C1-9FDB-5C22143DA409}"/>
                </a:ext>
              </a:extLst>
            </p:cNvPr>
            <p:cNvSpPr/>
            <p:nvPr/>
          </p:nvSpPr>
          <p:spPr bwMode="auto">
            <a:xfrm>
              <a:off x="3151176" y="6233492"/>
              <a:ext cx="108828" cy="10882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882F2E92-4567-4346-B40E-65D319305165}"/>
                </a:ext>
              </a:extLst>
            </p:cNvPr>
            <p:cNvSpPr txBox="1"/>
            <p:nvPr/>
          </p:nvSpPr>
          <p:spPr>
            <a:xfrm>
              <a:off x="3615519" y="6302142"/>
              <a:ext cx="2696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en-US" sz="1200"/>
                <a:t>1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49FAD23C-740E-441F-BD9A-0CD5042B9F5A}"/>
                </a:ext>
              </a:extLst>
            </p:cNvPr>
            <p:cNvSpPr txBox="1"/>
            <p:nvPr/>
          </p:nvSpPr>
          <p:spPr>
            <a:xfrm>
              <a:off x="4177494" y="6302142"/>
              <a:ext cx="2696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en-US" sz="1200"/>
                <a:t>2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CB871ECE-088A-4AD5-A6F4-A382BF7C33A7}"/>
                </a:ext>
              </a:extLst>
            </p:cNvPr>
            <p:cNvSpPr txBox="1"/>
            <p:nvPr/>
          </p:nvSpPr>
          <p:spPr>
            <a:xfrm>
              <a:off x="4733119" y="6302142"/>
              <a:ext cx="2696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en-US" sz="1200"/>
                <a:t>3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27452C0-2521-4143-B22D-E167E280850E}"/>
                </a:ext>
              </a:extLst>
            </p:cNvPr>
            <p:cNvSpPr txBox="1"/>
            <p:nvPr/>
          </p:nvSpPr>
          <p:spPr>
            <a:xfrm>
              <a:off x="5285569" y="6302142"/>
              <a:ext cx="2696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en-US" sz="1200"/>
                <a:t>4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2A052D9B-157A-4209-A3F7-AF10379A75A0}"/>
                </a:ext>
              </a:extLst>
            </p:cNvPr>
            <p:cNvSpPr txBox="1"/>
            <p:nvPr/>
          </p:nvSpPr>
          <p:spPr>
            <a:xfrm>
              <a:off x="5841194" y="6302142"/>
              <a:ext cx="2696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en-US" sz="1200"/>
                <a:t>5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D5004E7F-B97E-4901-95DD-8DD6E9E433B3}"/>
                </a:ext>
              </a:extLst>
            </p:cNvPr>
            <p:cNvSpPr txBox="1"/>
            <p:nvPr/>
          </p:nvSpPr>
          <p:spPr>
            <a:xfrm>
              <a:off x="6390469" y="6302142"/>
              <a:ext cx="2696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en-US" sz="1200"/>
                <a:t>6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D7193D6B-93F1-46D5-81D8-7C5AC26522D7}"/>
                </a:ext>
              </a:extLst>
            </p:cNvPr>
            <p:cNvSpPr txBox="1"/>
            <p:nvPr/>
          </p:nvSpPr>
          <p:spPr>
            <a:xfrm>
              <a:off x="6961969" y="6302142"/>
              <a:ext cx="2696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en-US" sz="1200"/>
                <a:t>7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5D91FE89-DA65-4367-BACB-D572C817B2F5}"/>
                </a:ext>
              </a:extLst>
            </p:cNvPr>
            <p:cNvSpPr txBox="1"/>
            <p:nvPr/>
          </p:nvSpPr>
          <p:spPr>
            <a:xfrm>
              <a:off x="7514419" y="6302142"/>
              <a:ext cx="2696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en-US" sz="1200"/>
                <a:t>8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D9F1CF6F-8674-419F-9800-E5D20D7AA775}"/>
                </a:ext>
              </a:extLst>
            </p:cNvPr>
            <p:cNvSpPr txBox="1"/>
            <p:nvPr/>
          </p:nvSpPr>
          <p:spPr>
            <a:xfrm>
              <a:off x="8063694" y="6302142"/>
              <a:ext cx="2696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en-US" sz="1200"/>
                <a:t>9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BFCE497D-759D-45B7-8749-618B1603D7C4}"/>
                </a:ext>
              </a:extLst>
            </p:cNvPr>
            <p:cNvSpPr txBox="1"/>
            <p:nvPr/>
          </p:nvSpPr>
          <p:spPr>
            <a:xfrm>
              <a:off x="8560965" y="6302142"/>
              <a:ext cx="354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en-US" sz="1200"/>
                <a:t>10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F62397E0-9D64-4509-AE9F-C467A5E07805}"/>
                </a:ext>
              </a:extLst>
            </p:cNvPr>
            <p:cNvSpPr txBox="1"/>
            <p:nvPr/>
          </p:nvSpPr>
          <p:spPr>
            <a:xfrm>
              <a:off x="2420326" y="6026027"/>
              <a:ext cx="6174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/>
                <a:t>0.166 </a:t>
              </a:r>
              <a:r>
                <a:rPr lang="en-US" sz="120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64191D65-4773-471A-B4A9-417876F98086}"/>
                </a:ext>
              </a:extLst>
            </p:cNvPr>
            <p:cNvSpPr txBox="1"/>
            <p:nvPr/>
          </p:nvSpPr>
          <p:spPr>
            <a:xfrm>
              <a:off x="2420326" y="5768852"/>
              <a:ext cx="6174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/>
                <a:t>0.664 </a:t>
              </a:r>
              <a:r>
                <a:rPr lang="en-US" sz="120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D3351FE3-97F4-4C5D-BCA7-52958673D28F}"/>
                </a:ext>
              </a:extLst>
            </p:cNvPr>
            <p:cNvSpPr txBox="1"/>
            <p:nvPr/>
          </p:nvSpPr>
          <p:spPr>
            <a:xfrm>
              <a:off x="2498323" y="5386661"/>
              <a:ext cx="5394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/>
                <a:t>1.33 </a:t>
              </a:r>
              <a:r>
                <a:rPr lang="en-US" sz="120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24964C4D-46DF-4D38-A7F9-FE9CA5F4194D}"/>
                </a:ext>
              </a:extLst>
            </p:cNvPr>
            <p:cNvSpPr txBox="1"/>
            <p:nvPr/>
          </p:nvSpPr>
          <p:spPr>
            <a:xfrm>
              <a:off x="2614214" y="4474643"/>
              <a:ext cx="4235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/>
                <a:t>20 </a:t>
              </a:r>
              <a:r>
                <a:rPr lang="en-US" sz="120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99D2AE64-3F89-4164-98E2-72EA2D8FF833}"/>
                </a:ext>
              </a:extLst>
            </p:cNvPr>
            <p:cNvSpPr txBox="1"/>
            <p:nvPr/>
          </p:nvSpPr>
          <p:spPr>
            <a:xfrm>
              <a:off x="2148639" y="4086499"/>
              <a:ext cx="8890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/>
                <a:t>VL (c/mL) </a:t>
              </a:r>
              <a:r>
                <a:rPr lang="en-US" sz="120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805A7458-E690-44F5-ADC5-25B3DB879679}"/>
                </a:ext>
              </a:extLst>
            </p:cNvPr>
            <p:cNvSpPr txBox="1"/>
            <p:nvPr/>
          </p:nvSpPr>
          <p:spPr>
            <a:xfrm>
              <a:off x="1466464" y="3934099"/>
              <a:ext cx="15712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/>
                <a:t>Confirmatory Ab test -</a:t>
              </a: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E930A8DF-E1EC-4887-AE8C-67A50BA85410}"/>
                </a:ext>
              </a:extLst>
            </p:cNvPr>
            <p:cNvSpPr txBox="1"/>
            <p:nvPr/>
          </p:nvSpPr>
          <p:spPr>
            <a:xfrm>
              <a:off x="1497819" y="3795599"/>
              <a:ext cx="15399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/>
                <a:t>Qualitative RNA Test </a:t>
              </a:r>
              <a:r>
                <a:rPr lang="en-US" sz="120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BA090D47-C7C3-4C98-A0D2-5AE2DD1DEF06}"/>
                </a:ext>
              </a:extLst>
            </p:cNvPr>
            <p:cNvSpPr txBox="1"/>
            <p:nvPr/>
          </p:nvSpPr>
          <p:spPr>
            <a:xfrm>
              <a:off x="2107666" y="3640817"/>
              <a:ext cx="9300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/>
                <a:t>Ag/Ab test </a:t>
              </a:r>
              <a:r>
                <a:rPr lang="en-US" sz="120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40" name="Forme libre : forme 37">
              <a:extLst>
                <a:ext uri="{FF2B5EF4-FFF2-40B4-BE49-F238E27FC236}">
                  <a16:creationId xmlns:a16="http://schemas.microsoft.com/office/drawing/2014/main" id="{72E0810C-F2F3-4F47-88E3-ECE8AB5084F3}"/>
                </a:ext>
              </a:extLst>
            </p:cNvPr>
            <p:cNvSpPr/>
            <p:nvPr/>
          </p:nvSpPr>
          <p:spPr bwMode="auto">
            <a:xfrm>
              <a:off x="2938463" y="3718322"/>
              <a:ext cx="0" cy="596503"/>
            </a:xfrm>
            <a:custGeom>
              <a:avLst/>
              <a:gdLst>
                <a:gd name="connsiteX0" fmla="*/ 0 w 0"/>
                <a:gd name="connsiteY0" fmla="*/ 596503 h 596503"/>
                <a:gd name="connsiteX1" fmla="*/ 0 w 0"/>
                <a:gd name="connsiteY1" fmla="*/ 0 h 596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596503">
                  <a:moveTo>
                    <a:pt x="0" y="596503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6CDE4250-CBD5-4DC8-9168-AC03A6E89685}"/>
                </a:ext>
              </a:extLst>
            </p:cNvPr>
            <p:cNvSpPr/>
            <p:nvPr/>
          </p:nvSpPr>
          <p:spPr bwMode="auto">
            <a:xfrm>
              <a:off x="4653744" y="4968436"/>
              <a:ext cx="108828" cy="10882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Forme libre : forme 39">
              <a:extLst>
                <a:ext uri="{FF2B5EF4-FFF2-40B4-BE49-F238E27FC236}">
                  <a16:creationId xmlns:a16="http://schemas.microsoft.com/office/drawing/2014/main" id="{AC95CF10-9A01-4F7D-8481-C362FBCE5129}"/>
                </a:ext>
              </a:extLst>
            </p:cNvPr>
            <p:cNvSpPr/>
            <p:nvPr/>
          </p:nvSpPr>
          <p:spPr bwMode="auto">
            <a:xfrm>
              <a:off x="2932509" y="4537472"/>
              <a:ext cx="0" cy="342900"/>
            </a:xfrm>
            <a:custGeom>
              <a:avLst/>
              <a:gdLst>
                <a:gd name="connsiteX0" fmla="*/ 0 w 0"/>
                <a:gd name="connsiteY0" fmla="*/ 0 h 342900"/>
                <a:gd name="connsiteX1" fmla="*/ 0 w 0"/>
                <a:gd name="connsiteY1" fmla="*/ 34290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42900">
                  <a:moveTo>
                    <a:pt x="0" y="0"/>
                  </a:moveTo>
                  <a:lnTo>
                    <a:pt x="0" y="34290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A4562B48-8759-4B0D-8C22-EB5536F1C17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02781" y="4742355"/>
              <a:ext cx="795" cy="162536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E56CD611-88D0-4FB4-AE8E-EE73E5C6101E}"/>
                </a:ext>
              </a:extLst>
            </p:cNvPr>
            <p:cNvSpPr/>
            <p:nvPr/>
          </p:nvSpPr>
          <p:spPr bwMode="auto">
            <a:xfrm>
              <a:off x="5422094" y="5332247"/>
              <a:ext cx="108828" cy="10882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0EEAD042-85A1-4AB6-BD48-68FA6F6DE265}"/>
                </a:ext>
              </a:extLst>
            </p:cNvPr>
            <p:cNvSpPr/>
            <p:nvPr/>
          </p:nvSpPr>
          <p:spPr bwMode="auto">
            <a:xfrm>
              <a:off x="6316638" y="5386661"/>
              <a:ext cx="108828" cy="10882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67095692-9157-4267-8B68-030FD84EEF01}"/>
                </a:ext>
              </a:extLst>
            </p:cNvPr>
            <p:cNvSpPr/>
            <p:nvPr/>
          </p:nvSpPr>
          <p:spPr bwMode="auto">
            <a:xfrm>
              <a:off x="8631213" y="5430236"/>
              <a:ext cx="108828" cy="10882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26F1BA57-029A-4699-9D3F-A47FB569047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974074" y="4537472"/>
              <a:ext cx="0" cy="1830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6DB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A1463DBB-9BEF-456E-9352-5E6AB26D84A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376650" y="4657725"/>
              <a:ext cx="0" cy="170999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5AA4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AEA58E05-872E-4972-81EB-5CF40E18183E}"/>
                </a:ext>
              </a:extLst>
            </p:cNvPr>
            <p:cNvCxnSpPr/>
            <p:nvPr/>
          </p:nvCxnSpPr>
          <p:spPr bwMode="auto">
            <a:xfrm>
              <a:off x="2932509" y="5539064"/>
              <a:ext cx="595387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E08AE2D3-BBBB-4CBD-BE47-3A14E7A78F1D}"/>
                </a:ext>
              </a:extLst>
            </p:cNvPr>
            <p:cNvCxnSpPr/>
            <p:nvPr/>
          </p:nvCxnSpPr>
          <p:spPr bwMode="auto">
            <a:xfrm>
              <a:off x="2932509" y="5920064"/>
              <a:ext cx="595387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90E71700-4F3A-4541-A0BA-51E70DBBCFB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32509" y="6187833"/>
              <a:ext cx="232846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2373A04D-BB86-4F3D-86E3-BE59D5597B78}"/>
                </a:ext>
              </a:extLst>
            </p:cNvPr>
            <p:cNvCxnSpPr/>
            <p:nvPr/>
          </p:nvCxnSpPr>
          <p:spPr bwMode="auto">
            <a:xfrm>
              <a:off x="2932509" y="6283092"/>
              <a:ext cx="595387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8B93A491-31D2-4AE3-B143-370993EABCFF}"/>
                </a:ext>
              </a:extLst>
            </p:cNvPr>
            <p:cNvSpPr txBox="1"/>
            <p:nvPr/>
          </p:nvSpPr>
          <p:spPr>
            <a:xfrm>
              <a:off x="5234769" y="6026027"/>
              <a:ext cx="5565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8.6 W</a:t>
              </a:r>
            </a:p>
          </p:txBody>
        </p:sp>
        <p:cxnSp>
          <p:nvCxnSpPr>
            <p:cNvPr id="54" name="Connecteur droit avec flèche 53">
              <a:extLst>
                <a:ext uri="{FF2B5EF4-FFF2-40B4-BE49-F238E27FC236}">
                  <a16:creationId xmlns:a16="http://schemas.microsoft.com/office/drawing/2014/main" id="{0A78BD33-6757-4321-B5FE-741B6C3A789E}"/>
                </a:ext>
              </a:extLst>
            </p:cNvPr>
            <p:cNvCxnSpPr/>
            <p:nvPr/>
          </p:nvCxnSpPr>
          <p:spPr bwMode="auto">
            <a:xfrm>
              <a:off x="5898237" y="6193905"/>
              <a:ext cx="1950363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5" name="Connecteur droit avec flèche 54">
              <a:extLst>
                <a:ext uri="{FF2B5EF4-FFF2-40B4-BE49-F238E27FC236}">
                  <a16:creationId xmlns:a16="http://schemas.microsoft.com/office/drawing/2014/main" id="{085557C4-C8BF-4EE9-BA3C-28120B07744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371045" y="6193905"/>
              <a:ext cx="188993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53F7732D-0627-4769-8817-CD1DEF1580D7}"/>
                </a:ext>
              </a:extLst>
            </p:cNvPr>
            <p:cNvSpPr txBox="1"/>
            <p:nvPr/>
          </p:nvSpPr>
          <p:spPr>
            <a:xfrm>
              <a:off x="2957699" y="3463252"/>
              <a:ext cx="559769" cy="900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/>
                <a:t>WT</a:t>
              </a:r>
            </a:p>
            <a:p>
              <a:pPr algn="ctr"/>
              <a:r>
                <a:rPr lang="en-US" sz="1050" b="1"/>
                <a:t>-</a:t>
              </a:r>
            </a:p>
            <a:p>
              <a:pPr algn="ctr"/>
              <a:r>
                <a:rPr lang="en-US" sz="1050" b="1"/>
                <a:t>+</a:t>
              </a:r>
            </a:p>
            <a:p>
              <a:pPr algn="ctr"/>
              <a:endParaRPr lang="en-US" sz="1050" b="1"/>
            </a:p>
            <a:p>
              <a:pPr algn="ctr"/>
              <a:r>
                <a:rPr lang="en-US" sz="1050" b="1"/>
                <a:t>50 080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C89D5211-4CC7-4856-AB5A-95A89EDEE1D0}"/>
                </a:ext>
              </a:extLst>
            </p:cNvPr>
            <p:cNvSpPr txBox="1"/>
            <p:nvPr/>
          </p:nvSpPr>
          <p:spPr>
            <a:xfrm>
              <a:off x="4423739" y="3463252"/>
              <a:ext cx="559769" cy="900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/>
                <a:t>WT</a:t>
              </a:r>
            </a:p>
            <a:p>
              <a:pPr algn="ctr"/>
              <a:r>
                <a:rPr lang="en-US" sz="1050" b="1"/>
                <a:t>-</a:t>
              </a:r>
            </a:p>
            <a:p>
              <a:pPr algn="ctr"/>
              <a:r>
                <a:rPr lang="en-US" sz="1050" b="1"/>
                <a:t>+</a:t>
              </a:r>
            </a:p>
            <a:p>
              <a:pPr algn="ctr"/>
              <a:endParaRPr lang="en-US" sz="1050" b="1"/>
            </a:p>
            <a:p>
              <a:pPr algn="ctr"/>
              <a:r>
                <a:rPr lang="en-US" sz="1050" b="1"/>
                <a:t>20 760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3D75FC26-0AB7-4B3B-9B1E-8B07BC8102C4}"/>
                </a:ext>
              </a:extLst>
            </p:cNvPr>
            <p:cNvSpPr txBox="1"/>
            <p:nvPr/>
          </p:nvSpPr>
          <p:spPr>
            <a:xfrm>
              <a:off x="5300376" y="3463252"/>
              <a:ext cx="391453" cy="900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/>
                <a:t>WT</a:t>
              </a:r>
            </a:p>
            <a:p>
              <a:pPr algn="ctr"/>
              <a:r>
                <a:rPr lang="en-US" sz="1050" b="1"/>
                <a:t>-</a:t>
              </a:r>
            </a:p>
            <a:p>
              <a:pPr algn="ctr"/>
              <a:r>
                <a:rPr lang="en-US" sz="1050" b="1"/>
                <a:t>+</a:t>
              </a:r>
            </a:p>
            <a:p>
              <a:pPr algn="ctr"/>
              <a:endParaRPr lang="en-US" sz="1050" b="1"/>
            </a:p>
            <a:p>
              <a:pPr algn="ctr"/>
              <a:r>
                <a:rPr lang="en-US" sz="1050" b="1"/>
                <a:t>700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F70EDC4B-3980-4896-896F-6722A02C9204}"/>
                </a:ext>
              </a:extLst>
            </p:cNvPr>
            <p:cNvSpPr txBox="1"/>
            <p:nvPr/>
          </p:nvSpPr>
          <p:spPr>
            <a:xfrm>
              <a:off x="6181260" y="3463252"/>
              <a:ext cx="391453" cy="900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/>
                <a:t> </a:t>
              </a:r>
            </a:p>
            <a:p>
              <a:pPr algn="ctr"/>
              <a:r>
                <a:rPr lang="en-US" sz="1050" b="1"/>
                <a:t>-</a:t>
              </a:r>
            </a:p>
            <a:p>
              <a:pPr algn="ctr"/>
              <a:r>
                <a:rPr lang="en-US" sz="1050" b="1"/>
                <a:t>+</a:t>
              </a:r>
            </a:p>
            <a:p>
              <a:pPr algn="ctr"/>
              <a:endParaRPr lang="en-US" sz="1050" b="1"/>
            </a:p>
            <a:p>
              <a:pPr algn="ctr"/>
              <a:r>
                <a:rPr lang="en-US" sz="1050" b="1"/>
                <a:t>204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EF3879C9-A740-4A4B-9219-009C69B75CBF}"/>
                </a:ext>
              </a:extLst>
            </p:cNvPr>
            <p:cNvSpPr txBox="1"/>
            <p:nvPr/>
          </p:nvSpPr>
          <p:spPr>
            <a:xfrm>
              <a:off x="7687777" y="3140086"/>
              <a:ext cx="572593" cy="1223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/>
                <a:t>INSTI : </a:t>
              </a:r>
            </a:p>
            <a:p>
              <a:pPr algn="ctr"/>
              <a:r>
                <a:rPr lang="en-US" sz="1050" b="1"/>
                <a:t>E138K</a:t>
              </a:r>
            </a:p>
            <a:p>
              <a:pPr algn="ctr"/>
              <a:r>
                <a:rPr lang="en-US" sz="1050" b="1"/>
                <a:t>Q148K</a:t>
              </a:r>
            </a:p>
            <a:p>
              <a:pPr algn="ctr"/>
              <a:r>
                <a:rPr lang="en-US" sz="1050"/>
                <a:t>+</a:t>
              </a:r>
            </a:p>
            <a:p>
              <a:pPr algn="ctr"/>
              <a:r>
                <a:rPr lang="en-US" sz="1050"/>
                <a:t>+</a:t>
              </a:r>
            </a:p>
            <a:p>
              <a:pPr algn="ctr"/>
              <a:r>
                <a:rPr lang="en-US" sz="1050"/>
                <a:t>+</a:t>
              </a:r>
            </a:p>
            <a:p>
              <a:pPr algn="ctr"/>
              <a:r>
                <a:rPr lang="en-US" sz="1050"/>
                <a:t>1 660</a:t>
              </a: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E63C11B1-348E-49A5-9F9E-058F8379F81B}"/>
                </a:ext>
              </a:extLst>
            </p:cNvPr>
            <p:cNvSpPr txBox="1"/>
            <p:nvPr/>
          </p:nvSpPr>
          <p:spPr>
            <a:xfrm>
              <a:off x="8407646" y="3140086"/>
              <a:ext cx="572593" cy="1223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/>
                <a:t>INSTI : </a:t>
              </a:r>
            </a:p>
            <a:p>
              <a:pPr algn="ctr"/>
              <a:r>
                <a:rPr lang="en-US" sz="1050" b="1"/>
                <a:t>E138K</a:t>
              </a:r>
            </a:p>
            <a:p>
              <a:pPr algn="ctr"/>
              <a:r>
                <a:rPr lang="en-US" sz="1050" b="1"/>
                <a:t>Q148K</a:t>
              </a:r>
            </a:p>
            <a:p>
              <a:pPr algn="ctr"/>
              <a:r>
                <a:rPr lang="en-US" sz="1050"/>
                <a:t>+</a:t>
              </a:r>
            </a:p>
            <a:p>
              <a:pPr algn="ctr"/>
              <a:r>
                <a:rPr lang="en-US" sz="1050"/>
                <a:t>+</a:t>
              </a:r>
            </a:p>
            <a:p>
              <a:pPr algn="ctr"/>
              <a:r>
                <a:rPr lang="en-US" sz="1050"/>
                <a:t>+</a:t>
              </a:r>
            </a:p>
            <a:p>
              <a:pPr algn="ctr"/>
              <a:r>
                <a:rPr lang="en-US" sz="1050"/>
                <a:t>4 829</a:t>
              </a:r>
            </a:p>
          </p:txBody>
        </p:sp>
        <p:sp>
          <p:nvSpPr>
            <p:cNvPr id="62" name="Rectangle : coins arrondis 72">
              <a:extLst>
                <a:ext uri="{FF2B5EF4-FFF2-40B4-BE49-F238E27FC236}">
                  <a16:creationId xmlns:a16="http://schemas.microsoft.com/office/drawing/2014/main" id="{FA55F1C9-D9D6-486D-94A1-63573088D8AC}"/>
                </a:ext>
              </a:extLst>
            </p:cNvPr>
            <p:cNvSpPr/>
            <p:nvPr/>
          </p:nvSpPr>
          <p:spPr bwMode="auto">
            <a:xfrm>
              <a:off x="3064576" y="3463252"/>
              <a:ext cx="2700000" cy="224399"/>
            </a:xfrm>
            <a:prstGeom prst="roundRect">
              <a:avLst/>
            </a:prstGeom>
            <a:noFill/>
            <a:ln w="28575" cap="flat" cmpd="sng" algn="ctr">
              <a:solidFill>
                <a:srgbClr val="FD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Rectangle : coins arrondis 73">
              <a:extLst>
                <a:ext uri="{FF2B5EF4-FFF2-40B4-BE49-F238E27FC236}">
                  <a16:creationId xmlns:a16="http://schemas.microsoft.com/office/drawing/2014/main" id="{5E8F7FAA-0402-4290-9A12-894CBC6DDAD0}"/>
                </a:ext>
              </a:extLst>
            </p:cNvPr>
            <p:cNvSpPr/>
            <p:nvPr/>
          </p:nvSpPr>
          <p:spPr bwMode="auto">
            <a:xfrm>
              <a:off x="7575796" y="3140086"/>
              <a:ext cx="1499518" cy="547565"/>
            </a:xfrm>
            <a:prstGeom prst="roundRect">
              <a:avLst/>
            </a:prstGeom>
            <a:noFill/>
            <a:ln w="28575" cap="flat" cmpd="sng" algn="ctr">
              <a:solidFill>
                <a:srgbClr val="FD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cxnSp>
          <p:nvCxnSpPr>
            <p:cNvPr id="64" name="Connecteur droit avec flèche 63">
              <a:extLst>
                <a:ext uri="{FF2B5EF4-FFF2-40B4-BE49-F238E27FC236}">
                  <a16:creationId xmlns:a16="http://schemas.microsoft.com/office/drawing/2014/main" id="{3BB504A4-B54D-4BD0-9383-1B9DA52B8B4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744084" y="3413869"/>
              <a:ext cx="1831712" cy="16158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D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6" name="Connecteur droit avec flèche 65">
              <a:extLst>
                <a:ext uri="{FF2B5EF4-FFF2-40B4-BE49-F238E27FC236}">
                  <a16:creationId xmlns:a16="http://schemas.microsoft.com/office/drawing/2014/main" id="{B0BAEA0E-2E10-40E2-AEE5-3343A14AE84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494639" y="4582755"/>
              <a:ext cx="2880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E70E2B85-3265-4421-A9B1-3BC480E1B325}"/>
                </a:ext>
              </a:extLst>
            </p:cNvPr>
            <p:cNvCxnSpPr/>
            <p:nvPr/>
          </p:nvCxnSpPr>
          <p:spPr bwMode="auto">
            <a:xfrm>
              <a:off x="2883098" y="4830961"/>
              <a:ext cx="98822" cy="9882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Connecteur droit 67">
              <a:extLst>
                <a:ext uri="{FF2B5EF4-FFF2-40B4-BE49-F238E27FC236}">
                  <a16:creationId xmlns:a16="http://schemas.microsoft.com/office/drawing/2014/main" id="{95B33F2B-DF74-4F5E-840F-D0102B44EA87}"/>
                </a:ext>
              </a:extLst>
            </p:cNvPr>
            <p:cNvCxnSpPr/>
            <p:nvPr/>
          </p:nvCxnSpPr>
          <p:spPr bwMode="auto">
            <a:xfrm>
              <a:off x="2883098" y="4968436"/>
              <a:ext cx="98822" cy="9882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B2D34744-A127-4DDD-8346-CA7C24474EC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898237" y="6187832"/>
              <a:ext cx="298814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528980FC-6538-42EE-9834-6C70509A0EA4}"/>
                </a:ext>
              </a:extLst>
            </p:cNvPr>
            <p:cNvSpPr/>
            <p:nvPr/>
          </p:nvSpPr>
          <p:spPr bwMode="auto">
            <a:xfrm>
              <a:off x="7920013" y="5340897"/>
              <a:ext cx="108828" cy="10882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1" name="ZoneTexte 70">
            <a:extLst>
              <a:ext uri="{FF2B5EF4-FFF2-40B4-BE49-F238E27FC236}">
                <a16:creationId xmlns:a16="http://schemas.microsoft.com/office/drawing/2014/main" id="{8B93A491-31D2-4AE3-B143-370993EABCFF}"/>
              </a:ext>
            </a:extLst>
          </p:cNvPr>
          <p:cNvSpPr txBox="1"/>
          <p:nvPr/>
        </p:nvSpPr>
        <p:spPr>
          <a:xfrm>
            <a:off x="8912974" y="6187098"/>
            <a:ext cx="5992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Weeks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82D5F32D-E305-443E-BC39-8B0A03102B12}"/>
              </a:ext>
            </a:extLst>
          </p:cNvPr>
          <p:cNvSpPr txBox="1"/>
          <p:nvPr/>
        </p:nvSpPr>
        <p:spPr>
          <a:xfrm>
            <a:off x="2840620" y="4312658"/>
            <a:ext cx="574315" cy="24750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fr-FR"/>
            </a:defPPr>
            <a:lvl1pPr algn="ctr">
              <a:lnSpc>
                <a:spcPct val="90000"/>
              </a:lnSpc>
              <a:defRPr sz="24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sz="1100" b="0" dirty="0">
                <a:solidFill>
                  <a:schemeClr val="tx1"/>
                </a:solidFill>
                <a:latin typeface="Arial" charset="0"/>
                <a:cs typeface="Arial" charset="0"/>
              </a:rPr>
              <a:t>µg/</a:t>
            </a:r>
            <a:r>
              <a:rPr lang="fr-FR" sz="1100" b="0" dirty="0" err="1">
                <a:solidFill>
                  <a:schemeClr val="tx1"/>
                </a:solidFill>
                <a:latin typeface="Arial" charset="0"/>
                <a:cs typeface="Arial" charset="0"/>
              </a:rPr>
              <a:t>mL</a:t>
            </a:r>
            <a:endParaRPr lang="fr-FR" sz="1100" b="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885144" y="4610501"/>
            <a:ext cx="8311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Oral CAB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4733119" y="4792861"/>
            <a:ext cx="13777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3260004" y="4792611"/>
            <a:ext cx="6251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 Box 3">
            <a:extLst>
              <a:ext uri="{FF2B5EF4-FFF2-40B4-BE49-F238E27FC236}">
                <a16:creationId xmlns:a16="http://schemas.microsoft.com/office/drawing/2014/main" id="{DE1A95BA-6308-4B32-B39A-33438C524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50988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400" i="1" dirty="0" err="1"/>
              <a:t>Marzinke</a:t>
            </a:r>
            <a:r>
              <a:rPr lang="en-GB" sz="1400" i="1" dirty="0"/>
              <a:t> M, CROI 2021, Abs. 153</a:t>
            </a:r>
          </a:p>
        </p:txBody>
      </p:sp>
    </p:spTree>
    <p:extLst>
      <p:ext uri="{BB962C8B-B14F-4D97-AF65-F5344CB8AC3E}">
        <p14:creationId xmlns:p14="http://schemas.microsoft.com/office/powerpoint/2010/main" val="3382903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88A392A7-8F1D-4C7A-A314-0684FD2E6C70}"/>
              </a:ext>
            </a:extLst>
          </p:cNvPr>
          <p:cNvGrpSpPr/>
          <p:nvPr/>
        </p:nvGrpSpPr>
        <p:grpSpPr>
          <a:xfrm>
            <a:off x="2254365" y="430179"/>
            <a:ext cx="7183986" cy="6162542"/>
            <a:chOff x="2710194" y="427966"/>
            <a:chExt cx="7183986" cy="6162542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3B18667D-AB7E-4695-B3C4-7E6877348ECA}"/>
                </a:ext>
              </a:extLst>
            </p:cNvPr>
            <p:cNvSpPr>
              <a:spLocks/>
            </p:cNvSpPr>
            <p:nvPr/>
          </p:nvSpPr>
          <p:spPr bwMode="auto">
            <a:xfrm rot="11431672">
              <a:off x="2710194" y="2042471"/>
              <a:ext cx="3161733" cy="2086132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884EE2D0-CF66-413D-824C-4518ABACFCB4}"/>
                </a:ext>
              </a:extLst>
            </p:cNvPr>
            <p:cNvGrpSpPr/>
            <p:nvPr/>
          </p:nvGrpSpPr>
          <p:grpSpPr>
            <a:xfrm>
              <a:off x="3304399" y="427966"/>
              <a:ext cx="6589781" cy="6162542"/>
              <a:chOff x="3666552" y="285706"/>
              <a:chExt cx="6589781" cy="6162542"/>
            </a:xfrm>
          </p:grpSpPr>
          <p:sp>
            <p:nvSpPr>
              <p:cNvPr id="23" name="Freeform 5">
                <a:extLst>
                  <a:ext uri="{FF2B5EF4-FFF2-40B4-BE49-F238E27FC236}">
                    <a16:creationId xmlns:a16="http://schemas.microsoft.com/office/drawing/2014/main" id="{3B18667D-AB7E-4695-B3C4-7E6877348ECA}"/>
                  </a:ext>
                </a:extLst>
              </p:cNvPr>
              <p:cNvSpPr>
                <a:spLocks/>
              </p:cNvSpPr>
              <p:nvPr/>
            </p:nvSpPr>
            <p:spPr bwMode="auto">
              <a:xfrm rot="4585277">
                <a:off x="5423304" y="3772778"/>
                <a:ext cx="3007203" cy="2343738"/>
              </a:xfrm>
              <a:custGeom>
                <a:avLst/>
                <a:gdLst>
                  <a:gd name="T0" fmla="*/ 939 w 939"/>
                  <a:gd name="T1" fmla="*/ 370 h 681"/>
                  <a:gd name="T2" fmla="*/ 918 w 939"/>
                  <a:gd name="T3" fmla="*/ 496 h 681"/>
                  <a:gd name="T4" fmla="*/ 715 w 939"/>
                  <a:gd name="T5" fmla="*/ 666 h 681"/>
                  <a:gd name="T6" fmla="*/ 104 w 939"/>
                  <a:gd name="T7" fmla="*/ 487 h 681"/>
                  <a:gd name="T8" fmla="*/ 90 w 939"/>
                  <a:gd name="T9" fmla="*/ 283 h 681"/>
                  <a:gd name="T10" fmla="*/ 552 w 939"/>
                  <a:gd name="T11" fmla="*/ 19 h 681"/>
                  <a:gd name="T12" fmla="*/ 738 w 939"/>
                  <a:gd name="T13" fmla="*/ 16 h 681"/>
                  <a:gd name="T14" fmla="*/ 862 w 939"/>
                  <a:gd name="T15" fmla="*/ 114 h 681"/>
                  <a:gd name="T16" fmla="*/ 939 w 939"/>
                  <a:gd name="T17" fmla="*/ 370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9" h="681">
                    <a:moveTo>
                      <a:pt x="939" y="370"/>
                    </a:moveTo>
                    <a:cubicBezTo>
                      <a:pt x="939" y="433"/>
                      <a:pt x="928" y="455"/>
                      <a:pt x="918" y="496"/>
                    </a:cubicBezTo>
                    <a:cubicBezTo>
                      <a:pt x="888" y="609"/>
                      <a:pt x="831" y="658"/>
                      <a:pt x="715" y="666"/>
                    </a:cubicBezTo>
                    <a:cubicBezTo>
                      <a:pt x="490" y="681"/>
                      <a:pt x="284" y="617"/>
                      <a:pt x="104" y="487"/>
                    </a:cubicBezTo>
                    <a:cubicBezTo>
                      <a:pt x="0" y="411"/>
                      <a:pt x="10" y="364"/>
                      <a:pt x="90" y="283"/>
                    </a:cubicBezTo>
                    <a:cubicBezTo>
                      <a:pt x="219" y="152"/>
                      <a:pt x="375" y="64"/>
                      <a:pt x="552" y="19"/>
                    </a:cubicBezTo>
                    <a:cubicBezTo>
                      <a:pt x="611" y="4"/>
                      <a:pt x="680" y="0"/>
                      <a:pt x="738" y="16"/>
                    </a:cubicBezTo>
                    <a:cubicBezTo>
                      <a:pt x="786" y="29"/>
                      <a:pt x="839" y="71"/>
                      <a:pt x="862" y="114"/>
                    </a:cubicBezTo>
                    <a:cubicBezTo>
                      <a:pt x="902" y="191"/>
                      <a:pt x="939" y="294"/>
                      <a:pt x="939" y="370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tx2">
                      <a:lumMod val="20000"/>
                      <a:lumOff val="80000"/>
                    </a:schemeClr>
                  </a:gs>
                  <a:gs pos="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3B18667D-AB7E-4695-B3C4-7E6877348ECA}"/>
                  </a:ext>
                </a:extLst>
              </p:cNvPr>
              <p:cNvSpPr>
                <a:spLocks/>
              </p:cNvSpPr>
              <p:nvPr/>
            </p:nvSpPr>
            <p:spPr bwMode="auto">
              <a:xfrm rot="9130046">
                <a:off x="3666552" y="3276814"/>
                <a:ext cx="3161733" cy="2086132"/>
              </a:xfrm>
              <a:custGeom>
                <a:avLst/>
                <a:gdLst>
                  <a:gd name="T0" fmla="*/ 939 w 939"/>
                  <a:gd name="T1" fmla="*/ 370 h 681"/>
                  <a:gd name="T2" fmla="*/ 918 w 939"/>
                  <a:gd name="T3" fmla="*/ 496 h 681"/>
                  <a:gd name="T4" fmla="*/ 715 w 939"/>
                  <a:gd name="T5" fmla="*/ 666 h 681"/>
                  <a:gd name="T6" fmla="*/ 104 w 939"/>
                  <a:gd name="T7" fmla="*/ 487 h 681"/>
                  <a:gd name="T8" fmla="*/ 90 w 939"/>
                  <a:gd name="T9" fmla="*/ 283 h 681"/>
                  <a:gd name="T10" fmla="*/ 552 w 939"/>
                  <a:gd name="T11" fmla="*/ 19 h 681"/>
                  <a:gd name="T12" fmla="*/ 738 w 939"/>
                  <a:gd name="T13" fmla="*/ 16 h 681"/>
                  <a:gd name="T14" fmla="*/ 862 w 939"/>
                  <a:gd name="T15" fmla="*/ 114 h 681"/>
                  <a:gd name="T16" fmla="*/ 939 w 939"/>
                  <a:gd name="T17" fmla="*/ 370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9" h="681">
                    <a:moveTo>
                      <a:pt x="939" y="370"/>
                    </a:moveTo>
                    <a:cubicBezTo>
                      <a:pt x="939" y="433"/>
                      <a:pt x="928" y="455"/>
                      <a:pt x="918" y="496"/>
                    </a:cubicBezTo>
                    <a:cubicBezTo>
                      <a:pt x="888" y="609"/>
                      <a:pt x="831" y="658"/>
                      <a:pt x="715" y="666"/>
                    </a:cubicBezTo>
                    <a:cubicBezTo>
                      <a:pt x="490" y="681"/>
                      <a:pt x="284" y="617"/>
                      <a:pt x="104" y="487"/>
                    </a:cubicBezTo>
                    <a:cubicBezTo>
                      <a:pt x="0" y="411"/>
                      <a:pt x="10" y="364"/>
                      <a:pt x="90" y="283"/>
                    </a:cubicBezTo>
                    <a:cubicBezTo>
                      <a:pt x="219" y="152"/>
                      <a:pt x="375" y="64"/>
                      <a:pt x="552" y="19"/>
                    </a:cubicBezTo>
                    <a:cubicBezTo>
                      <a:pt x="611" y="4"/>
                      <a:pt x="680" y="0"/>
                      <a:pt x="738" y="16"/>
                    </a:cubicBezTo>
                    <a:cubicBezTo>
                      <a:pt x="786" y="29"/>
                      <a:pt x="839" y="71"/>
                      <a:pt x="862" y="114"/>
                    </a:cubicBezTo>
                    <a:cubicBezTo>
                      <a:pt x="902" y="191"/>
                      <a:pt x="939" y="294"/>
                      <a:pt x="939" y="370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tx2">
                      <a:lumMod val="20000"/>
                      <a:lumOff val="80000"/>
                    </a:schemeClr>
                  </a:gs>
                  <a:gs pos="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" name="Freeform 5"/>
              <p:cNvSpPr>
                <a:spLocks/>
              </p:cNvSpPr>
              <p:nvPr/>
            </p:nvSpPr>
            <p:spPr bwMode="auto">
              <a:xfrm rot="15213057">
                <a:off x="4456246" y="515023"/>
                <a:ext cx="2944749" cy="2486115"/>
              </a:xfrm>
              <a:custGeom>
                <a:avLst/>
                <a:gdLst>
                  <a:gd name="T0" fmla="*/ 939 w 939"/>
                  <a:gd name="T1" fmla="*/ 370 h 681"/>
                  <a:gd name="T2" fmla="*/ 918 w 939"/>
                  <a:gd name="T3" fmla="*/ 496 h 681"/>
                  <a:gd name="T4" fmla="*/ 715 w 939"/>
                  <a:gd name="T5" fmla="*/ 666 h 681"/>
                  <a:gd name="T6" fmla="*/ 104 w 939"/>
                  <a:gd name="T7" fmla="*/ 487 h 681"/>
                  <a:gd name="T8" fmla="*/ 90 w 939"/>
                  <a:gd name="T9" fmla="*/ 283 h 681"/>
                  <a:gd name="T10" fmla="*/ 552 w 939"/>
                  <a:gd name="T11" fmla="*/ 19 h 681"/>
                  <a:gd name="T12" fmla="*/ 738 w 939"/>
                  <a:gd name="T13" fmla="*/ 16 h 681"/>
                  <a:gd name="T14" fmla="*/ 862 w 939"/>
                  <a:gd name="T15" fmla="*/ 114 h 681"/>
                  <a:gd name="T16" fmla="*/ 939 w 939"/>
                  <a:gd name="T17" fmla="*/ 370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9" h="681">
                    <a:moveTo>
                      <a:pt x="939" y="370"/>
                    </a:moveTo>
                    <a:cubicBezTo>
                      <a:pt x="939" y="433"/>
                      <a:pt x="928" y="455"/>
                      <a:pt x="918" y="496"/>
                    </a:cubicBezTo>
                    <a:cubicBezTo>
                      <a:pt x="888" y="609"/>
                      <a:pt x="831" y="658"/>
                      <a:pt x="715" y="666"/>
                    </a:cubicBezTo>
                    <a:cubicBezTo>
                      <a:pt x="490" y="681"/>
                      <a:pt x="284" y="617"/>
                      <a:pt x="104" y="487"/>
                    </a:cubicBezTo>
                    <a:cubicBezTo>
                      <a:pt x="0" y="411"/>
                      <a:pt x="10" y="364"/>
                      <a:pt x="90" y="283"/>
                    </a:cubicBezTo>
                    <a:cubicBezTo>
                      <a:pt x="219" y="152"/>
                      <a:pt x="375" y="64"/>
                      <a:pt x="552" y="19"/>
                    </a:cubicBezTo>
                    <a:cubicBezTo>
                      <a:pt x="611" y="4"/>
                      <a:pt x="680" y="0"/>
                      <a:pt x="738" y="16"/>
                    </a:cubicBezTo>
                    <a:cubicBezTo>
                      <a:pt x="786" y="29"/>
                      <a:pt x="839" y="71"/>
                      <a:pt x="862" y="114"/>
                    </a:cubicBezTo>
                    <a:cubicBezTo>
                      <a:pt x="902" y="191"/>
                      <a:pt x="939" y="294"/>
                      <a:pt x="939" y="370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tx2">
                      <a:lumMod val="20000"/>
                      <a:lumOff val="80000"/>
                    </a:schemeClr>
                  </a:gs>
                  <a:gs pos="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25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auto">
              <a:xfrm rot="19201002">
                <a:off x="5915109" y="1317218"/>
                <a:ext cx="3205308" cy="1950474"/>
              </a:xfrm>
              <a:custGeom>
                <a:avLst/>
                <a:gdLst>
                  <a:gd name="T0" fmla="*/ 939 w 939"/>
                  <a:gd name="T1" fmla="*/ 370 h 681"/>
                  <a:gd name="T2" fmla="*/ 918 w 939"/>
                  <a:gd name="T3" fmla="*/ 496 h 681"/>
                  <a:gd name="T4" fmla="*/ 715 w 939"/>
                  <a:gd name="T5" fmla="*/ 666 h 681"/>
                  <a:gd name="T6" fmla="*/ 104 w 939"/>
                  <a:gd name="T7" fmla="*/ 487 h 681"/>
                  <a:gd name="T8" fmla="*/ 90 w 939"/>
                  <a:gd name="T9" fmla="*/ 283 h 681"/>
                  <a:gd name="T10" fmla="*/ 552 w 939"/>
                  <a:gd name="T11" fmla="*/ 19 h 681"/>
                  <a:gd name="T12" fmla="*/ 738 w 939"/>
                  <a:gd name="T13" fmla="*/ 16 h 681"/>
                  <a:gd name="T14" fmla="*/ 862 w 939"/>
                  <a:gd name="T15" fmla="*/ 114 h 681"/>
                  <a:gd name="T16" fmla="*/ 939 w 939"/>
                  <a:gd name="T17" fmla="*/ 370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9" h="681">
                    <a:moveTo>
                      <a:pt x="939" y="370"/>
                    </a:moveTo>
                    <a:cubicBezTo>
                      <a:pt x="939" y="433"/>
                      <a:pt x="928" y="455"/>
                      <a:pt x="918" y="496"/>
                    </a:cubicBezTo>
                    <a:cubicBezTo>
                      <a:pt x="888" y="609"/>
                      <a:pt x="831" y="658"/>
                      <a:pt x="715" y="666"/>
                    </a:cubicBezTo>
                    <a:cubicBezTo>
                      <a:pt x="490" y="681"/>
                      <a:pt x="284" y="617"/>
                      <a:pt x="104" y="487"/>
                    </a:cubicBezTo>
                    <a:cubicBezTo>
                      <a:pt x="0" y="411"/>
                      <a:pt x="10" y="364"/>
                      <a:pt x="90" y="283"/>
                    </a:cubicBezTo>
                    <a:cubicBezTo>
                      <a:pt x="219" y="152"/>
                      <a:pt x="375" y="64"/>
                      <a:pt x="552" y="19"/>
                    </a:cubicBezTo>
                    <a:cubicBezTo>
                      <a:pt x="611" y="4"/>
                      <a:pt x="680" y="0"/>
                      <a:pt x="738" y="16"/>
                    </a:cubicBezTo>
                    <a:cubicBezTo>
                      <a:pt x="786" y="29"/>
                      <a:pt x="839" y="71"/>
                      <a:pt x="862" y="114"/>
                    </a:cubicBezTo>
                    <a:cubicBezTo>
                      <a:pt x="902" y="191"/>
                      <a:pt x="939" y="294"/>
                      <a:pt x="939" y="370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tx2">
                      <a:lumMod val="20000"/>
                      <a:lumOff val="80000"/>
                    </a:schemeClr>
                  </a:gs>
                  <a:gs pos="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026946" y="652346"/>
                <a:ext cx="1803348" cy="15303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en-US" sz="2400" b="1" dirty="0">
                    <a:solidFill>
                      <a:srgbClr val="002060"/>
                    </a:solidFill>
                  </a:rPr>
                  <a:t>BIC/FTC/TAF</a:t>
                </a:r>
              </a:p>
              <a:p>
                <a:pPr algn="ctr">
                  <a:lnSpc>
                    <a:spcPts val="2800"/>
                  </a:lnSpc>
                </a:pPr>
                <a:r>
                  <a:rPr lang="en-US" sz="2400" b="1" dirty="0">
                    <a:solidFill>
                      <a:srgbClr val="002060"/>
                    </a:solidFill>
                  </a:rPr>
                  <a:t>4y</a:t>
                </a:r>
              </a:p>
              <a:p>
                <a:pPr algn="ctr">
                  <a:lnSpc>
                    <a:spcPts val="2800"/>
                  </a:lnSpc>
                </a:pPr>
                <a:r>
                  <a:rPr lang="en-US" sz="2400" b="1" dirty="0">
                    <a:solidFill>
                      <a:srgbClr val="FF6600"/>
                    </a:solidFill>
                  </a:rPr>
                  <a:t>1489</a:t>
                </a:r>
              </a:p>
              <a:p>
                <a:pPr algn="ctr">
                  <a:lnSpc>
                    <a:spcPts val="2800"/>
                  </a:lnSpc>
                </a:pPr>
                <a:r>
                  <a:rPr lang="en-US" sz="2400" b="1" dirty="0">
                    <a:solidFill>
                      <a:srgbClr val="FF6600"/>
                    </a:solidFill>
                  </a:rPr>
                  <a:t>1490</a:t>
                </a:r>
              </a:p>
            </p:txBody>
          </p:sp>
          <p:sp>
            <p:nvSpPr>
              <p:cNvPr id="20" name="Freeform 5">
                <a:extLst>
                  <a:ext uri="{FF2B5EF4-FFF2-40B4-BE49-F238E27FC236}">
                    <a16:creationId xmlns:a16="http://schemas.microsoft.com/office/drawing/2014/main" id="{3B18667D-AB7E-4695-B3C4-7E6877348EC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85263">
                <a:off x="6783776" y="2519210"/>
                <a:ext cx="3456718" cy="2743200"/>
              </a:xfrm>
              <a:custGeom>
                <a:avLst/>
                <a:gdLst>
                  <a:gd name="T0" fmla="*/ 939 w 939"/>
                  <a:gd name="T1" fmla="*/ 370 h 681"/>
                  <a:gd name="T2" fmla="*/ 918 w 939"/>
                  <a:gd name="T3" fmla="*/ 496 h 681"/>
                  <a:gd name="T4" fmla="*/ 715 w 939"/>
                  <a:gd name="T5" fmla="*/ 666 h 681"/>
                  <a:gd name="T6" fmla="*/ 104 w 939"/>
                  <a:gd name="T7" fmla="*/ 487 h 681"/>
                  <a:gd name="T8" fmla="*/ 90 w 939"/>
                  <a:gd name="T9" fmla="*/ 283 h 681"/>
                  <a:gd name="T10" fmla="*/ 552 w 939"/>
                  <a:gd name="T11" fmla="*/ 19 h 681"/>
                  <a:gd name="T12" fmla="*/ 738 w 939"/>
                  <a:gd name="T13" fmla="*/ 16 h 681"/>
                  <a:gd name="T14" fmla="*/ 862 w 939"/>
                  <a:gd name="T15" fmla="*/ 114 h 681"/>
                  <a:gd name="T16" fmla="*/ 939 w 939"/>
                  <a:gd name="T17" fmla="*/ 370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9" h="681">
                    <a:moveTo>
                      <a:pt x="939" y="370"/>
                    </a:moveTo>
                    <a:cubicBezTo>
                      <a:pt x="939" y="433"/>
                      <a:pt x="928" y="455"/>
                      <a:pt x="918" y="496"/>
                    </a:cubicBezTo>
                    <a:cubicBezTo>
                      <a:pt x="888" y="609"/>
                      <a:pt x="831" y="658"/>
                      <a:pt x="715" y="666"/>
                    </a:cubicBezTo>
                    <a:cubicBezTo>
                      <a:pt x="490" y="681"/>
                      <a:pt x="284" y="617"/>
                      <a:pt x="104" y="487"/>
                    </a:cubicBezTo>
                    <a:cubicBezTo>
                      <a:pt x="0" y="411"/>
                      <a:pt x="10" y="364"/>
                      <a:pt x="90" y="283"/>
                    </a:cubicBezTo>
                    <a:cubicBezTo>
                      <a:pt x="219" y="152"/>
                      <a:pt x="375" y="64"/>
                      <a:pt x="552" y="19"/>
                    </a:cubicBezTo>
                    <a:cubicBezTo>
                      <a:pt x="611" y="4"/>
                      <a:pt x="680" y="0"/>
                      <a:pt x="738" y="16"/>
                    </a:cubicBezTo>
                    <a:cubicBezTo>
                      <a:pt x="786" y="29"/>
                      <a:pt x="839" y="71"/>
                      <a:pt x="862" y="114"/>
                    </a:cubicBezTo>
                    <a:cubicBezTo>
                      <a:pt x="902" y="191"/>
                      <a:pt x="939" y="294"/>
                      <a:pt x="939" y="370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tx2">
                      <a:lumMod val="20000"/>
                      <a:lumOff val="80000"/>
                    </a:schemeClr>
                  </a:gs>
                  <a:gs pos="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AA9C96C-C8A5-41F5-A475-3397B9580B98}"/>
                  </a:ext>
                </a:extLst>
              </p:cNvPr>
              <p:cNvSpPr/>
              <p:nvPr/>
            </p:nvSpPr>
            <p:spPr>
              <a:xfrm>
                <a:off x="7213613" y="1483711"/>
                <a:ext cx="1470019" cy="1169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en-US" sz="2400" b="1" dirty="0">
                    <a:solidFill>
                      <a:srgbClr val="002060"/>
                    </a:solidFill>
                  </a:rPr>
                  <a:t>DTG + 3TC</a:t>
                </a:r>
              </a:p>
              <a:p>
                <a:pPr algn="ctr">
                  <a:lnSpc>
                    <a:spcPts val="2800"/>
                  </a:lnSpc>
                </a:pPr>
                <a:r>
                  <a:rPr lang="en-US" sz="2400" b="1" dirty="0">
                    <a:solidFill>
                      <a:srgbClr val="002060"/>
                    </a:solidFill>
                  </a:rPr>
                  <a:t>3y</a:t>
                </a:r>
              </a:p>
              <a:p>
                <a:pPr algn="ctr">
                  <a:lnSpc>
                    <a:spcPts val="2800"/>
                  </a:lnSpc>
                </a:pPr>
                <a:r>
                  <a:rPr lang="en-US" sz="2400" b="1" dirty="0">
                    <a:solidFill>
                      <a:srgbClr val="FF6600"/>
                    </a:solidFill>
                  </a:rPr>
                  <a:t>GEMINI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AA9C96C-C8A5-41F5-A475-3397B9580B98}"/>
                  </a:ext>
                </a:extLst>
              </p:cNvPr>
              <p:cNvSpPr/>
              <p:nvPr/>
            </p:nvSpPr>
            <p:spPr>
              <a:xfrm>
                <a:off x="4005949" y="3900214"/>
                <a:ext cx="1887813" cy="1171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fr-FR" sz="2400" b="1" dirty="0">
                    <a:solidFill>
                      <a:srgbClr val="002060"/>
                    </a:solidFill>
                  </a:rPr>
                  <a:t>Maintenance</a:t>
                </a:r>
              </a:p>
              <a:p>
                <a:pPr algn="ctr">
                  <a:lnSpc>
                    <a:spcPts val="2800"/>
                  </a:lnSpc>
                </a:pPr>
                <a:r>
                  <a:rPr lang="fr-FR" sz="2400" b="1" dirty="0">
                    <a:solidFill>
                      <a:srgbClr val="002060"/>
                    </a:solidFill>
                  </a:rPr>
                  <a:t>4 </a:t>
                </a:r>
                <a:r>
                  <a:rPr lang="fr-FR" sz="2400" b="1" dirty="0" err="1">
                    <a:solidFill>
                      <a:srgbClr val="002060"/>
                    </a:solidFill>
                  </a:rPr>
                  <a:t>days</a:t>
                </a:r>
                <a:r>
                  <a:rPr lang="fr-FR" sz="2400" b="1" dirty="0">
                    <a:solidFill>
                      <a:srgbClr val="002060"/>
                    </a:solidFill>
                  </a:rPr>
                  <a:t>/7</a:t>
                </a:r>
              </a:p>
              <a:p>
                <a:pPr algn="ctr">
                  <a:lnSpc>
                    <a:spcPts val="2800"/>
                  </a:lnSpc>
                </a:pPr>
                <a:r>
                  <a:rPr lang="fr-FR" sz="2400" b="1" dirty="0">
                    <a:solidFill>
                      <a:srgbClr val="FF6600"/>
                    </a:solidFill>
                  </a:rPr>
                  <a:t>QUATUOR</a:t>
                </a:r>
                <a:endParaRPr lang="en-US" sz="2400" b="1" dirty="0">
                  <a:solidFill>
                    <a:srgbClr val="FF6600"/>
                  </a:solidFill>
                </a:endParaRPr>
              </a:p>
            </p:txBody>
          </p:sp>
          <p:sp>
            <p:nvSpPr>
              <p:cNvPr id="11" name="Ellipse 10"/>
              <p:cNvSpPr/>
              <p:nvPr/>
            </p:nvSpPr>
            <p:spPr>
              <a:xfrm>
                <a:off x="5511903" y="2231357"/>
                <a:ext cx="2021856" cy="203905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AA9C96C-C8A5-41F5-A475-3397B9580B98}"/>
                  </a:ext>
                </a:extLst>
              </p:cNvPr>
              <p:cNvSpPr/>
              <p:nvPr/>
            </p:nvSpPr>
            <p:spPr>
              <a:xfrm>
                <a:off x="5715971" y="2749623"/>
                <a:ext cx="1644977" cy="8224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en-US" sz="2800" b="1" dirty="0">
                    <a:solidFill>
                      <a:schemeClr val="bg1"/>
                    </a:solidFill>
                  </a:rPr>
                  <a:t>ARV </a:t>
                </a:r>
              </a:p>
              <a:p>
                <a:pPr algn="ctr">
                  <a:lnSpc>
                    <a:spcPts val="2800"/>
                  </a:lnSpc>
                </a:pPr>
                <a:r>
                  <a:rPr lang="en-US" sz="2800" b="1" dirty="0">
                    <a:solidFill>
                      <a:schemeClr val="bg1"/>
                    </a:solidFill>
                  </a:rPr>
                  <a:t>strategies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AA9C96C-C8A5-41F5-A475-3397B9580B98}"/>
                  </a:ext>
                </a:extLst>
              </p:cNvPr>
              <p:cNvSpPr/>
              <p:nvPr/>
            </p:nvSpPr>
            <p:spPr>
              <a:xfrm>
                <a:off x="7213613" y="3414313"/>
                <a:ext cx="3042720" cy="15303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en-US" sz="2400" b="1" dirty="0">
                    <a:solidFill>
                      <a:srgbClr val="002060"/>
                    </a:solidFill>
                  </a:rPr>
                  <a:t>DTG vs DRV/r </a:t>
                </a:r>
              </a:p>
              <a:p>
                <a:pPr algn="ctr">
                  <a:lnSpc>
                    <a:spcPts val="2800"/>
                  </a:lnSpc>
                </a:pPr>
                <a:r>
                  <a:rPr lang="en-US" sz="2400" b="1" dirty="0">
                    <a:solidFill>
                      <a:srgbClr val="002060"/>
                    </a:solidFill>
                  </a:rPr>
                  <a:t>(+ TDF/3TC vs ZD/3TC)</a:t>
                </a:r>
              </a:p>
              <a:p>
                <a:pPr algn="ctr">
                  <a:lnSpc>
                    <a:spcPts val="2800"/>
                  </a:lnSpc>
                </a:pPr>
                <a:r>
                  <a:rPr lang="en-US" sz="2400" b="1" dirty="0">
                    <a:solidFill>
                      <a:srgbClr val="002060"/>
                    </a:solidFill>
                  </a:rPr>
                  <a:t>2</a:t>
                </a:r>
                <a:r>
                  <a:rPr lang="en-US" sz="2400" b="1" baseline="30000" dirty="0">
                    <a:solidFill>
                      <a:srgbClr val="002060"/>
                    </a:solidFill>
                  </a:rPr>
                  <a:t>nd</a:t>
                </a:r>
                <a:r>
                  <a:rPr lang="en-US" sz="2400" b="1" dirty="0">
                    <a:solidFill>
                      <a:srgbClr val="002060"/>
                    </a:solidFill>
                  </a:rPr>
                  <a:t> line </a:t>
                </a:r>
              </a:p>
              <a:p>
                <a:pPr algn="ctr">
                  <a:lnSpc>
                    <a:spcPts val="2800"/>
                  </a:lnSpc>
                </a:pPr>
                <a:r>
                  <a:rPr lang="en-US" sz="2400" b="1" dirty="0">
                    <a:solidFill>
                      <a:srgbClr val="FF6600"/>
                    </a:solidFill>
                  </a:rPr>
                  <a:t>NADIA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886740" y="5080479"/>
                <a:ext cx="2300630" cy="1171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en-US" sz="2400" b="1" dirty="0">
                    <a:solidFill>
                      <a:srgbClr val="002060"/>
                    </a:solidFill>
                  </a:rPr>
                  <a:t>CAB LA + RPV LA</a:t>
                </a:r>
              </a:p>
              <a:p>
                <a:pPr algn="ctr">
                  <a:lnSpc>
                    <a:spcPts val="2800"/>
                  </a:lnSpc>
                </a:pPr>
                <a:r>
                  <a:rPr lang="en-US" sz="2400" b="1" dirty="0">
                    <a:solidFill>
                      <a:srgbClr val="002060"/>
                    </a:solidFill>
                  </a:rPr>
                  <a:t>Q4W vs Q8W</a:t>
                </a:r>
              </a:p>
              <a:p>
                <a:pPr algn="ctr">
                  <a:lnSpc>
                    <a:spcPts val="2800"/>
                  </a:lnSpc>
                </a:pPr>
                <a:r>
                  <a:rPr lang="en-US" sz="2400" b="1" dirty="0">
                    <a:solidFill>
                      <a:srgbClr val="FF6600"/>
                    </a:solidFill>
                  </a:rPr>
                  <a:t>ATLAS-2M</a:t>
                </a:r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AA9C96C-C8A5-41F5-A475-3397B9580B98}"/>
                </a:ext>
              </a:extLst>
            </p:cNvPr>
            <p:cNvSpPr/>
            <p:nvPr/>
          </p:nvSpPr>
          <p:spPr>
            <a:xfrm>
              <a:off x="2965354" y="2185287"/>
              <a:ext cx="1887813" cy="15303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fr-FR" sz="2400" b="1" dirty="0">
                  <a:solidFill>
                    <a:srgbClr val="002060"/>
                  </a:solidFill>
                </a:rPr>
                <a:t>Switch to DTG + 3TC</a:t>
              </a:r>
            </a:p>
            <a:p>
              <a:pPr algn="ctr">
                <a:lnSpc>
                  <a:spcPts val="2800"/>
                </a:lnSpc>
              </a:pPr>
              <a:r>
                <a:rPr lang="fr-FR" sz="2400" b="1" dirty="0">
                  <a:solidFill>
                    <a:srgbClr val="FF6600"/>
                  </a:solidFill>
                </a:rPr>
                <a:t>Impact of M184V</a:t>
              </a:r>
              <a:endParaRPr lang="en-US" sz="2400" b="1" dirty="0">
                <a:solidFill>
                  <a:srgbClr val="FF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58898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9AC714A-635D-4F31-9791-878F7A283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dirty="0"/>
              <a:t>HPTN 083 Study: CAB LA IM versus TDF/FTC oral </a:t>
            </a:r>
            <a:br>
              <a:rPr lang="fr-FR" dirty="0"/>
            </a:br>
            <a:r>
              <a:rPr lang="fr-FR" dirty="0"/>
              <a:t>for </a:t>
            </a:r>
            <a:r>
              <a:rPr lang="fr-FR" dirty="0" err="1"/>
              <a:t>PrEP</a:t>
            </a:r>
            <a:r>
              <a:rPr lang="fr-FR" dirty="0"/>
              <a:t> </a:t>
            </a:r>
            <a:r>
              <a:rPr lang="mr-IN" dirty="0"/>
              <a:t>–</a:t>
            </a:r>
            <a:r>
              <a:rPr lang="fr-FR" dirty="0"/>
              <a:t> </a:t>
            </a:r>
            <a:r>
              <a:rPr lang="fr-FR" dirty="0" err="1"/>
              <a:t>Virologic</a:t>
            </a:r>
            <a:r>
              <a:rPr lang="fr-FR" dirty="0"/>
              <a:t> analyses of </a:t>
            </a:r>
            <a:r>
              <a:rPr lang="fr-FR" dirty="0" err="1"/>
              <a:t>failures</a:t>
            </a:r>
            <a:r>
              <a:rPr lang="fr-FR" dirty="0"/>
              <a:t> (3)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609600" y="1385815"/>
            <a:ext cx="10972800" cy="4572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/>
              <a:t>12 emergent HIV</a:t>
            </a:r>
          </a:p>
          <a:p>
            <a:pPr marL="1073150" lvl="1" indent="-314325">
              <a:spcBef>
                <a:spcPts val="0"/>
              </a:spcBef>
            </a:pPr>
            <a:r>
              <a:rPr lang="en-US" sz="1800" dirty="0"/>
              <a:t>N=5 with no recent CAB exposure</a:t>
            </a:r>
          </a:p>
          <a:p>
            <a:pPr marL="1073150" lvl="1" indent="-314325">
              <a:spcBef>
                <a:spcPts val="0"/>
              </a:spcBef>
            </a:pPr>
            <a:r>
              <a:rPr lang="en-US" sz="1800" dirty="0"/>
              <a:t>N=3 during oral « lead-in » phase</a:t>
            </a:r>
          </a:p>
          <a:p>
            <a:pPr marL="1073150" lvl="1" indent="-314325">
              <a:spcBef>
                <a:spcPts val="0"/>
              </a:spcBef>
            </a:pPr>
            <a:r>
              <a:rPr lang="en-US" sz="1800" dirty="0"/>
              <a:t>N=4 between 2 injections of CAB</a:t>
            </a:r>
          </a:p>
          <a:p>
            <a:pPr>
              <a:spcBef>
                <a:spcPts val="0"/>
              </a:spcBef>
            </a:pPr>
            <a:endParaRPr lang="en-US" sz="20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6CA93A2-FCC6-4427-9332-82D91768E7D4}"/>
              </a:ext>
            </a:extLst>
          </p:cNvPr>
          <p:cNvSpPr txBox="1"/>
          <p:nvPr/>
        </p:nvSpPr>
        <p:spPr>
          <a:xfrm>
            <a:off x="1830424" y="2632773"/>
            <a:ext cx="6966522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2/3 patients with emergent resistance to HIV during oral lead-in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CB7D72-04FA-4B04-9864-A1E70F627CF0}"/>
              </a:ext>
            </a:extLst>
          </p:cNvPr>
          <p:cNvSpPr/>
          <p:nvPr/>
        </p:nvSpPr>
        <p:spPr bwMode="auto">
          <a:xfrm>
            <a:off x="7860464" y="4616804"/>
            <a:ext cx="4216400" cy="1615218"/>
          </a:xfrm>
          <a:prstGeom prst="rect">
            <a:avLst/>
          </a:prstGeom>
          <a:solidFill>
            <a:srgbClr val="D9E1F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Forme libre : forme 154">
            <a:extLst>
              <a:ext uri="{FF2B5EF4-FFF2-40B4-BE49-F238E27FC236}">
                <a16:creationId xmlns:a16="http://schemas.microsoft.com/office/drawing/2014/main" id="{8EDEBC05-D9A9-403A-9020-6E84F11B2020}"/>
              </a:ext>
            </a:extLst>
          </p:cNvPr>
          <p:cNvSpPr/>
          <p:nvPr/>
        </p:nvSpPr>
        <p:spPr bwMode="auto">
          <a:xfrm>
            <a:off x="7575550" y="5378450"/>
            <a:ext cx="4264025" cy="796925"/>
          </a:xfrm>
          <a:custGeom>
            <a:avLst/>
            <a:gdLst>
              <a:gd name="connsiteX0" fmla="*/ 0 w 4264025"/>
              <a:gd name="connsiteY0" fmla="*/ 0 h 796925"/>
              <a:gd name="connsiteX1" fmla="*/ 69850 w 4264025"/>
              <a:gd name="connsiteY1" fmla="*/ 119063 h 796925"/>
              <a:gd name="connsiteX2" fmla="*/ 239713 w 4264025"/>
              <a:gd name="connsiteY2" fmla="*/ 268288 h 796925"/>
              <a:gd name="connsiteX3" fmla="*/ 258763 w 4264025"/>
              <a:gd name="connsiteY3" fmla="*/ 204788 h 796925"/>
              <a:gd name="connsiteX4" fmla="*/ 1293813 w 4264025"/>
              <a:gd name="connsiteY4" fmla="*/ 506413 h 796925"/>
              <a:gd name="connsiteX5" fmla="*/ 2309813 w 4264025"/>
              <a:gd name="connsiteY5" fmla="*/ 730250 h 796925"/>
              <a:gd name="connsiteX6" fmla="*/ 3679825 w 4264025"/>
              <a:gd name="connsiteY6" fmla="*/ 796925 h 796925"/>
              <a:gd name="connsiteX7" fmla="*/ 4264025 w 4264025"/>
              <a:gd name="connsiteY7" fmla="*/ 792163 h 79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64025" h="796925">
                <a:moveTo>
                  <a:pt x="0" y="0"/>
                </a:moveTo>
                <a:lnTo>
                  <a:pt x="69850" y="119063"/>
                </a:lnTo>
                <a:lnTo>
                  <a:pt x="239713" y="268288"/>
                </a:lnTo>
                <a:lnTo>
                  <a:pt x="258763" y="204788"/>
                </a:lnTo>
                <a:lnTo>
                  <a:pt x="1293813" y="506413"/>
                </a:lnTo>
                <a:lnTo>
                  <a:pt x="2309813" y="730250"/>
                </a:lnTo>
                <a:lnTo>
                  <a:pt x="3679825" y="796925"/>
                </a:lnTo>
                <a:lnTo>
                  <a:pt x="4264025" y="792163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9" name="Forme libre : forme 80">
            <a:extLst>
              <a:ext uri="{FF2B5EF4-FFF2-40B4-BE49-F238E27FC236}">
                <a16:creationId xmlns:a16="http://schemas.microsoft.com/office/drawing/2014/main" id="{CA7C3889-BFFB-496C-9CD5-3F91FD94BF82}"/>
              </a:ext>
            </a:extLst>
          </p:cNvPr>
          <p:cNvSpPr/>
          <p:nvPr/>
        </p:nvSpPr>
        <p:spPr bwMode="auto">
          <a:xfrm>
            <a:off x="6920670" y="5057063"/>
            <a:ext cx="4999842" cy="1186866"/>
          </a:xfrm>
          <a:custGeom>
            <a:avLst/>
            <a:gdLst>
              <a:gd name="connsiteX0" fmla="*/ 0 w 590550"/>
              <a:gd name="connsiteY0" fmla="*/ 0 h 2252663"/>
              <a:gd name="connsiteX1" fmla="*/ 0 w 590550"/>
              <a:gd name="connsiteY1" fmla="*/ 2252663 h 2252663"/>
              <a:gd name="connsiteX2" fmla="*/ 590550 w 590550"/>
              <a:gd name="connsiteY2" fmla="*/ 2252663 h 2252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0550" h="2252663">
                <a:moveTo>
                  <a:pt x="0" y="0"/>
                </a:moveTo>
                <a:lnTo>
                  <a:pt x="0" y="2252663"/>
                </a:lnTo>
                <a:lnTo>
                  <a:pt x="590550" y="225266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D1F5DC68-7FD9-40DE-A4AE-D96C5B1B0892}"/>
              </a:ext>
            </a:extLst>
          </p:cNvPr>
          <p:cNvSpPr txBox="1"/>
          <p:nvPr/>
        </p:nvSpPr>
        <p:spPr>
          <a:xfrm>
            <a:off x="6409043" y="6078626"/>
            <a:ext cx="587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BLQ </a:t>
            </a:r>
            <a:r>
              <a:rPr lang="fr-FR" sz="12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EECCD78B-2207-47F4-A741-6E09ADA72C55}"/>
              </a:ext>
            </a:extLst>
          </p:cNvPr>
          <p:cNvSpPr txBox="1"/>
          <p:nvPr/>
        </p:nvSpPr>
        <p:spPr>
          <a:xfrm>
            <a:off x="7066889" y="6174147"/>
            <a:ext cx="201562" cy="353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dirty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fr-FR" sz="1200" dirty="0"/>
              <a:t>0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FC46C940-1932-4F70-AC50-55174E065677}"/>
              </a:ext>
            </a:extLst>
          </p:cNvPr>
          <p:cNvSpPr txBox="1"/>
          <p:nvPr/>
        </p:nvSpPr>
        <p:spPr>
          <a:xfrm>
            <a:off x="7444596" y="6174147"/>
            <a:ext cx="269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dirty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fr-FR" sz="1200" dirty="0"/>
              <a:t>5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A6EE9946-7023-418A-B468-E44474B46A3F}"/>
              </a:ext>
            </a:extLst>
          </p:cNvPr>
          <p:cNvSpPr txBox="1"/>
          <p:nvPr/>
        </p:nvSpPr>
        <p:spPr>
          <a:xfrm>
            <a:off x="7833512" y="6174147"/>
            <a:ext cx="354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dirty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fr-FR" sz="1200" dirty="0"/>
              <a:t>10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1A62DD3D-39D5-401E-8F18-2FD0FC0EEA3E}"/>
              </a:ext>
            </a:extLst>
          </p:cNvPr>
          <p:cNvSpPr txBox="1"/>
          <p:nvPr/>
        </p:nvSpPr>
        <p:spPr>
          <a:xfrm>
            <a:off x="8266738" y="6174147"/>
            <a:ext cx="354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dirty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fr-FR" sz="1200" dirty="0"/>
              <a:t>15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0A12FFD8-1AB1-43EF-B2E2-ACFB161663CB}"/>
              </a:ext>
            </a:extLst>
          </p:cNvPr>
          <p:cNvSpPr txBox="1"/>
          <p:nvPr/>
        </p:nvSpPr>
        <p:spPr>
          <a:xfrm>
            <a:off x="8697588" y="6174147"/>
            <a:ext cx="354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dirty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fr-FR" sz="1200" dirty="0"/>
              <a:t>20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54FA27ED-B202-4BF5-AB37-05876D12AD86}"/>
              </a:ext>
            </a:extLst>
          </p:cNvPr>
          <p:cNvSpPr txBox="1"/>
          <p:nvPr/>
        </p:nvSpPr>
        <p:spPr>
          <a:xfrm>
            <a:off x="9114531" y="6174147"/>
            <a:ext cx="354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dirty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fr-FR" sz="1200" dirty="0"/>
              <a:t>25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D812131C-6904-462D-80C3-0B2400784B20}"/>
              </a:ext>
            </a:extLst>
          </p:cNvPr>
          <p:cNvSpPr txBox="1"/>
          <p:nvPr/>
        </p:nvSpPr>
        <p:spPr>
          <a:xfrm>
            <a:off x="9553655" y="6174147"/>
            <a:ext cx="354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dirty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fr-FR" sz="1200" dirty="0"/>
              <a:t>30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BAB1B6F1-ECA0-427A-B840-67085142203F}"/>
              </a:ext>
            </a:extLst>
          </p:cNvPr>
          <p:cNvSpPr txBox="1"/>
          <p:nvPr/>
        </p:nvSpPr>
        <p:spPr>
          <a:xfrm>
            <a:off x="9968664" y="6174147"/>
            <a:ext cx="354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dirty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fr-FR" sz="1200" dirty="0"/>
              <a:t>35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B7C52E46-4C9D-4C99-A30B-F71BA00063ED}"/>
              </a:ext>
            </a:extLst>
          </p:cNvPr>
          <p:cNvSpPr txBox="1"/>
          <p:nvPr/>
        </p:nvSpPr>
        <p:spPr>
          <a:xfrm>
            <a:off x="10398711" y="6174147"/>
            <a:ext cx="354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dirty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fr-FR" sz="1200" dirty="0"/>
              <a:t>40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447649F9-E8A4-4A95-A01D-69E6A89EDF03}"/>
              </a:ext>
            </a:extLst>
          </p:cNvPr>
          <p:cNvSpPr txBox="1"/>
          <p:nvPr/>
        </p:nvSpPr>
        <p:spPr>
          <a:xfrm>
            <a:off x="10823231" y="6174147"/>
            <a:ext cx="354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dirty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fr-FR" sz="1200" dirty="0"/>
              <a:t>45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1603C8F5-D9EB-4278-A5F7-513A6C548A52}"/>
              </a:ext>
            </a:extLst>
          </p:cNvPr>
          <p:cNvSpPr txBox="1"/>
          <p:nvPr/>
        </p:nvSpPr>
        <p:spPr>
          <a:xfrm>
            <a:off x="11257574" y="6174147"/>
            <a:ext cx="354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dirty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fr-FR" sz="1200" dirty="0"/>
              <a:t>50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9C79841C-804F-4A6F-BEB5-FBA2B76423BA}"/>
              </a:ext>
            </a:extLst>
          </p:cNvPr>
          <p:cNvSpPr txBox="1"/>
          <p:nvPr/>
        </p:nvSpPr>
        <p:spPr>
          <a:xfrm>
            <a:off x="6378661" y="5930472"/>
            <a:ext cx="61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0.166 </a:t>
            </a:r>
            <a:r>
              <a:rPr lang="fr-FR" sz="12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28096628-9675-4A69-9BC0-BB16D57241CB}"/>
              </a:ext>
            </a:extLst>
          </p:cNvPr>
          <p:cNvSpPr txBox="1"/>
          <p:nvPr/>
        </p:nvSpPr>
        <p:spPr>
          <a:xfrm>
            <a:off x="6378661" y="5703512"/>
            <a:ext cx="61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0.664 </a:t>
            </a:r>
            <a:r>
              <a:rPr lang="fr-FR" sz="12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50922DB9-9367-4534-A62D-5EB5551D9B55}"/>
              </a:ext>
            </a:extLst>
          </p:cNvPr>
          <p:cNvSpPr txBox="1"/>
          <p:nvPr/>
        </p:nvSpPr>
        <p:spPr>
          <a:xfrm>
            <a:off x="6456659" y="5366224"/>
            <a:ext cx="5394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1.33 </a:t>
            </a:r>
            <a:r>
              <a:rPr lang="fr-FR" sz="12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35DB4ECB-1B97-4776-B5B6-AA3D3536E832}"/>
              </a:ext>
            </a:extLst>
          </p:cNvPr>
          <p:cNvSpPr txBox="1"/>
          <p:nvPr/>
        </p:nvSpPr>
        <p:spPr>
          <a:xfrm>
            <a:off x="6660286" y="4561356"/>
            <a:ext cx="335777" cy="2444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20 </a:t>
            </a:r>
            <a:r>
              <a:rPr lang="fr-FR" sz="12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86" name="Forme libre : forme 102">
            <a:extLst>
              <a:ext uri="{FF2B5EF4-FFF2-40B4-BE49-F238E27FC236}">
                <a16:creationId xmlns:a16="http://schemas.microsoft.com/office/drawing/2014/main" id="{6B269C13-3946-47CB-BFA6-81D0260D9BE9}"/>
              </a:ext>
            </a:extLst>
          </p:cNvPr>
          <p:cNvSpPr/>
          <p:nvPr/>
        </p:nvSpPr>
        <p:spPr bwMode="auto">
          <a:xfrm>
            <a:off x="6921857" y="3893893"/>
            <a:ext cx="0" cy="526421"/>
          </a:xfrm>
          <a:custGeom>
            <a:avLst/>
            <a:gdLst>
              <a:gd name="connsiteX0" fmla="*/ 0 w 0"/>
              <a:gd name="connsiteY0" fmla="*/ 596503 h 596503"/>
              <a:gd name="connsiteX1" fmla="*/ 0 w 0"/>
              <a:gd name="connsiteY1" fmla="*/ 0 h 59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596503">
                <a:moveTo>
                  <a:pt x="0" y="596503"/>
                </a:move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63434FBA-FC15-45A9-A63C-4CF46B5A0154}"/>
              </a:ext>
            </a:extLst>
          </p:cNvPr>
          <p:cNvSpPr/>
          <p:nvPr/>
        </p:nvSpPr>
        <p:spPr bwMode="auto">
          <a:xfrm>
            <a:off x="7341996" y="5056569"/>
            <a:ext cx="90000" cy="90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8" name="Forme libre : forme 104">
            <a:extLst>
              <a:ext uri="{FF2B5EF4-FFF2-40B4-BE49-F238E27FC236}">
                <a16:creationId xmlns:a16="http://schemas.microsoft.com/office/drawing/2014/main" id="{5D3CB9C2-1BE3-4EA4-A203-66163F801904}"/>
              </a:ext>
            </a:extLst>
          </p:cNvPr>
          <p:cNvSpPr/>
          <p:nvPr/>
        </p:nvSpPr>
        <p:spPr bwMode="auto">
          <a:xfrm>
            <a:off x="6917406" y="4616804"/>
            <a:ext cx="0" cy="302614"/>
          </a:xfrm>
          <a:custGeom>
            <a:avLst/>
            <a:gdLst>
              <a:gd name="connsiteX0" fmla="*/ 0 w 0"/>
              <a:gd name="connsiteY0" fmla="*/ 0 h 342900"/>
              <a:gd name="connsiteX1" fmla="*/ 0 w 0"/>
              <a:gd name="connsiteY1" fmla="*/ 3429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42900">
                <a:moveTo>
                  <a:pt x="0" y="0"/>
                </a:moveTo>
                <a:lnTo>
                  <a:pt x="0" y="34290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89" name="Connecteur droit 88">
            <a:extLst>
              <a:ext uri="{FF2B5EF4-FFF2-40B4-BE49-F238E27FC236}">
                <a16:creationId xmlns:a16="http://schemas.microsoft.com/office/drawing/2014/main" id="{94D63444-474A-4780-918B-61319325D8AD}"/>
              </a:ext>
            </a:extLst>
          </p:cNvPr>
          <p:cNvCxnSpPr>
            <a:cxnSpLocks/>
          </p:cNvCxnSpPr>
          <p:nvPr/>
        </p:nvCxnSpPr>
        <p:spPr bwMode="auto">
          <a:xfrm>
            <a:off x="7585627" y="5101569"/>
            <a:ext cx="0" cy="113317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5AA4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Connecteur droit 89">
            <a:extLst>
              <a:ext uri="{FF2B5EF4-FFF2-40B4-BE49-F238E27FC236}">
                <a16:creationId xmlns:a16="http://schemas.microsoft.com/office/drawing/2014/main" id="{1747E133-D3E3-4A1A-9487-BEE34F998E7B}"/>
              </a:ext>
            </a:extLst>
          </p:cNvPr>
          <p:cNvCxnSpPr>
            <a:cxnSpLocks/>
          </p:cNvCxnSpPr>
          <p:nvPr/>
        </p:nvCxnSpPr>
        <p:spPr bwMode="auto">
          <a:xfrm>
            <a:off x="6917406" y="5508388"/>
            <a:ext cx="514441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91" name="ZoneTexte 90">
            <a:extLst>
              <a:ext uri="{FF2B5EF4-FFF2-40B4-BE49-F238E27FC236}">
                <a16:creationId xmlns:a16="http://schemas.microsoft.com/office/drawing/2014/main" id="{4DD58A3D-0B2D-4F9A-AE06-AB8451BA9447}"/>
              </a:ext>
            </a:extLst>
          </p:cNvPr>
          <p:cNvSpPr txBox="1"/>
          <p:nvPr/>
        </p:nvSpPr>
        <p:spPr>
          <a:xfrm>
            <a:off x="7377729" y="4755608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5 W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AC76C16D-5B37-410C-9992-B200D510B256}"/>
              </a:ext>
            </a:extLst>
          </p:cNvPr>
          <p:cNvSpPr txBox="1"/>
          <p:nvPr/>
        </p:nvSpPr>
        <p:spPr>
          <a:xfrm>
            <a:off x="6967990" y="3655259"/>
            <a:ext cx="393056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fr-FR" sz="1050" b="1" dirty="0"/>
          </a:p>
          <a:p>
            <a:pPr algn="ctr"/>
            <a:r>
              <a:rPr lang="fr-FR" sz="1050" b="1" dirty="0"/>
              <a:t>-</a:t>
            </a:r>
          </a:p>
          <a:p>
            <a:pPr algn="ctr"/>
            <a:r>
              <a:rPr lang="fr-FR" sz="1050" b="1" dirty="0"/>
              <a:t>+</a:t>
            </a:r>
          </a:p>
          <a:p>
            <a:pPr algn="ctr"/>
            <a:endParaRPr lang="fr-FR" sz="1050" b="1" dirty="0"/>
          </a:p>
          <a:p>
            <a:pPr algn="ctr"/>
            <a:r>
              <a:rPr lang="fr-FR" sz="1050" b="1" dirty="0"/>
              <a:t>ND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5834A0AC-0B3C-49C2-B9E4-C43C3D872360}"/>
              </a:ext>
            </a:extLst>
          </p:cNvPr>
          <p:cNvSpPr txBox="1"/>
          <p:nvPr/>
        </p:nvSpPr>
        <p:spPr>
          <a:xfrm>
            <a:off x="8547549" y="4301589"/>
            <a:ext cx="41068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50" b="1" dirty="0"/>
              <a:t>375</a:t>
            </a:r>
          </a:p>
        </p:txBody>
      </p:sp>
      <p:cxnSp>
        <p:nvCxnSpPr>
          <p:cNvPr id="95" name="Connecteur droit 94">
            <a:extLst>
              <a:ext uri="{FF2B5EF4-FFF2-40B4-BE49-F238E27FC236}">
                <a16:creationId xmlns:a16="http://schemas.microsoft.com/office/drawing/2014/main" id="{1F0177A6-4D5D-4043-8E73-8D777786D807}"/>
              </a:ext>
            </a:extLst>
          </p:cNvPr>
          <p:cNvCxnSpPr/>
          <p:nvPr/>
        </p:nvCxnSpPr>
        <p:spPr bwMode="auto">
          <a:xfrm>
            <a:off x="6880468" y="4875811"/>
            <a:ext cx="73876" cy="8721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Connecteur droit 95">
            <a:extLst>
              <a:ext uri="{FF2B5EF4-FFF2-40B4-BE49-F238E27FC236}">
                <a16:creationId xmlns:a16="http://schemas.microsoft.com/office/drawing/2014/main" id="{2061586A-B035-42E3-BD56-FF75A4A4578B}"/>
              </a:ext>
            </a:extLst>
          </p:cNvPr>
          <p:cNvCxnSpPr/>
          <p:nvPr/>
        </p:nvCxnSpPr>
        <p:spPr bwMode="auto">
          <a:xfrm>
            <a:off x="6880468" y="4997135"/>
            <a:ext cx="73876" cy="8721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Connecteur droit 96">
            <a:extLst>
              <a:ext uri="{FF2B5EF4-FFF2-40B4-BE49-F238E27FC236}">
                <a16:creationId xmlns:a16="http://schemas.microsoft.com/office/drawing/2014/main" id="{965974E2-3ACF-49C4-A7DD-C6A2464C1D77}"/>
              </a:ext>
            </a:extLst>
          </p:cNvPr>
          <p:cNvCxnSpPr>
            <a:cxnSpLocks/>
          </p:cNvCxnSpPr>
          <p:nvPr/>
        </p:nvCxnSpPr>
        <p:spPr bwMode="auto">
          <a:xfrm>
            <a:off x="6917406" y="5843653"/>
            <a:ext cx="514441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id="{8CBA9C84-A9E9-42D3-9DBC-F81320CEAA4F}"/>
              </a:ext>
            </a:extLst>
          </p:cNvPr>
          <p:cNvCxnSpPr>
            <a:cxnSpLocks/>
          </p:cNvCxnSpPr>
          <p:nvPr/>
        </p:nvCxnSpPr>
        <p:spPr bwMode="auto">
          <a:xfrm>
            <a:off x="6917406" y="6096094"/>
            <a:ext cx="514441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6557D3A9-857E-4527-B682-A0242F695AD7}"/>
              </a:ext>
            </a:extLst>
          </p:cNvPr>
          <p:cNvCxnSpPr>
            <a:cxnSpLocks/>
          </p:cNvCxnSpPr>
          <p:nvPr/>
        </p:nvCxnSpPr>
        <p:spPr bwMode="auto">
          <a:xfrm>
            <a:off x="6917406" y="6173085"/>
            <a:ext cx="514441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Connecteur droit 100">
            <a:extLst>
              <a:ext uri="{FF2B5EF4-FFF2-40B4-BE49-F238E27FC236}">
                <a16:creationId xmlns:a16="http://schemas.microsoft.com/office/drawing/2014/main" id="{30A2CB7C-2EE6-4325-B8A3-BE67A88F7A57}"/>
              </a:ext>
            </a:extLst>
          </p:cNvPr>
          <p:cNvCxnSpPr>
            <a:cxnSpLocks/>
          </p:cNvCxnSpPr>
          <p:nvPr/>
        </p:nvCxnSpPr>
        <p:spPr bwMode="auto">
          <a:xfrm>
            <a:off x="7390261" y="4725653"/>
            <a:ext cx="0" cy="150909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E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Connecteur droit avec flèche 101">
            <a:extLst>
              <a:ext uri="{FF2B5EF4-FFF2-40B4-BE49-F238E27FC236}">
                <a16:creationId xmlns:a16="http://schemas.microsoft.com/office/drawing/2014/main" id="{4E4F03C7-5DA7-49DC-8E4F-D4ECA7FE4759}"/>
              </a:ext>
            </a:extLst>
          </p:cNvPr>
          <p:cNvCxnSpPr>
            <a:cxnSpLocks/>
          </p:cNvCxnSpPr>
          <p:nvPr/>
        </p:nvCxnSpPr>
        <p:spPr bwMode="auto">
          <a:xfrm>
            <a:off x="7444596" y="5054273"/>
            <a:ext cx="33494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03" name="Ellipse 102">
            <a:extLst>
              <a:ext uri="{FF2B5EF4-FFF2-40B4-BE49-F238E27FC236}">
                <a16:creationId xmlns:a16="http://schemas.microsoft.com/office/drawing/2014/main" id="{A0B59D53-96A9-4975-BB71-137164AE74FD}"/>
              </a:ext>
            </a:extLst>
          </p:cNvPr>
          <p:cNvSpPr/>
          <p:nvPr/>
        </p:nvSpPr>
        <p:spPr bwMode="auto">
          <a:xfrm>
            <a:off x="7448323" y="5128642"/>
            <a:ext cx="90000" cy="90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5689819E-9C7D-49B5-88EE-0777143E96EB}"/>
              </a:ext>
            </a:extLst>
          </p:cNvPr>
          <p:cNvSpPr/>
          <p:nvPr/>
        </p:nvSpPr>
        <p:spPr bwMode="auto">
          <a:xfrm>
            <a:off x="7538323" y="5326079"/>
            <a:ext cx="90000" cy="90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52EA4D88-5A64-4E8F-AB96-EF9656AC62F9}"/>
              </a:ext>
            </a:extLst>
          </p:cNvPr>
          <p:cNvSpPr/>
          <p:nvPr/>
        </p:nvSpPr>
        <p:spPr bwMode="auto">
          <a:xfrm>
            <a:off x="7607224" y="5458742"/>
            <a:ext cx="90000" cy="90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9EDB943E-A8B1-4B75-9CD9-F5327E31F979}"/>
              </a:ext>
            </a:extLst>
          </p:cNvPr>
          <p:cNvSpPr/>
          <p:nvPr/>
        </p:nvSpPr>
        <p:spPr bwMode="auto">
          <a:xfrm>
            <a:off x="7791393" y="5541192"/>
            <a:ext cx="90000" cy="90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95D27A13-4C5B-4C6E-B5DA-6FFDC665ED46}"/>
              </a:ext>
            </a:extLst>
          </p:cNvPr>
          <p:cNvSpPr/>
          <p:nvPr/>
        </p:nvSpPr>
        <p:spPr bwMode="auto">
          <a:xfrm>
            <a:off x="7771153" y="5599822"/>
            <a:ext cx="90000" cy="90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B2D66549-1F18-42F7-9DBD-FCC5271583D0}"/>
              </a:ext>
            </a:extLst>
          </p:cNvPr>
          <p:cNvSpPr/>
          <p:nvPr/>
        </p:nvSpPr>
        <p:spPr bwMode="auto">
          <a:xfrm>
            <a:off x="8833030" y="5843653"/>
            <a:ext cx="90000" cy="90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4C0E85E0-E8E6-471E-9E8D-ADCC78D52D98}"/>
              </a:ext>
            </a:extLst>
          </p:cNvPr>
          <p:cNvSpPr/>
          <p:nvPr/>
        </p:nvSpPr>
        <p:spPr bwMode="auto">
          <a:xfrm>
            <a:off x="7110125" y="6119604"/>
            <a:ext cx="90000" cy="90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0" name="ZoneTexte 109">
            <a:extLst>
              <a:ext uri="{FF2B5EF4-FFF2-40B4-BE49-F238E27FC236}">
                <a16:creationId xmlns:a16="http://schemas.microsoft.com/office/drawing/2014/main" id="{30E1696F-BB6D-4752-9F2D-50AEE62712C2}"/>
              </a:ext>
            </a:extLst>
          </p:cNvPr>
          <p:cNvSpPr txBox="1"/>
          <p:nvPr/>
        </p:nvSpPr>
        <p:spPr>
          <a:xfrm>
            <a:off x="11680246" y="6174147"/>
            <a:ext cx="354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dirty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fr-FR" sz="1200" dirty="0"/>
              <a:t>55</a:t>
            </a:r>
          </a:p>
        </p:txBody>
      </p:sp>
      <p:cxnSp>
        <p:nvCxnSpPr>
          <p:cNvPr id="111" name="Connecteur droit 110">
            <a:extLst>
              <a:ext uri="{FF2B5EF4-FFF2-40B4-BE49-F238E27FC236}">
                <a16:creationId xmlns:a16="http://schemas.microsoft.com/office/drawing/2014/main" id="{C3753380-FC3E-4DE6-A1AD-B9E6A177871E}"/>
              </a:ext>
            </a:extLst>
          </p:cNvPr>
          <p:cNvCxnSpPr>
            <a:cxnSpLocks/>
          </p:cNvCxnSpPr>
          <p:nvPr/>
        </p:nvCxnSpPr>
        <p:spPr bwMode="auto">
          <a:xfrm>
            <a:off x="7585627" y="4607053"/>
            <a:ext cx="0" cy="14855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5AA4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Connecteur droit 111">
            <a:extLst>
              <a:ext uri="{FF2B5EF4-FFF2-40B4-BE49-F238E27FC236}">
                <a16:creationId xmlns:a16="http://schemas.microsoft.com/office/drawing/2014/main" id="{BC5BBC9E-97D6-4159-BB6F-665DD0FB4747}"/>
              </a:ext>
            </a:extLst>
          </p:cNvPr>
          <p:cNvCxnSpPr>
            <a:cxnSpLocks/>
          </p:cNvCxnSpPr>
          <p:nvPr/>
        </p:nvCxnSpPr>
        <p:spPr bwMode="auto">
          <a:xfrm>
            <a:off x="7810747" y="4616804"/>
            <a:ext cx="0" cy="161521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DB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3" name="Ellipse 112">
            <a:extLst>
              <a:ext uri="{FF2B5EF4-FFF2-40B4-BE49-F238E27FC236}">
                <a16:creationId xmlns:a16="http://schemas.microsoft.com/office/drawing/2014/main" id="{3C27355D-FF93-417C-97FD-8D211EA5D0C1}"/>
              </a:ext>
            </a:extLst>
          </p:cNvPr>
          <p:cNvSpPr/>
          <p:nvPr/>
        </p:nvSpPr>
        <p:spPr bwMode="auto">
          <a:xfrm>
            <a:off x="9844268" y="6055678"/>
            <a:ext cx="90000" cy="90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4" name="Ellipse 113">
            <a:extLst>
              <a:ext uri="{FF2B5EF4-FFF2-40B4-BE49-F238E27FC236}">
                <a16:creationId xmlns:a16="http://schemas.microsoft.com/office/drawing/2014/main" id="{A7849638-4928-4755-9D1B-6587C71A5ED6}"/>
              </a:ext>
            </a:extLst>
          </p:cNvPr>
          <p:cNvSpPr/>
          <p:nvPr/>
        </p:nvSpPr>
        <p:spPr bwMode="auto">
          <a:xfrm>
            <a:off x="11212574" y="6129147"/>
            <a:ext cx="90000" cy="90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5" name="Ellipse 114">
            <a:extLst>
              <a:ext uri="{FF2B5EF4-FFF2-40B4-BE49-F238E27FC236}">
                <a16:creationId xmlns:a16="http://schemas.microsoft.com/office/drawing/2014/main" id="{4CE4F413-2F50-4298-9ED7-ED5E696C3772}"/>
              </a:ext>
            </a:extLst>
          </p:cNvPr>
          <p:cNvSpPr/>
          <p:nvPr/>
        </p:nvSpPr>
        <p:spPr bwMode="auto">
          <a:xfrm>
            <a:off x="11785661" y="6129927"/>
            <a:ext cx="90000" cy="90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6" name="ZoneTexte 115">
            <a:extLst>
              <a:ext uri="{FF2B5EF4-FFF2-40B4-BE49-F238E27FC236}">
                <a16:creationId xmlns:a16="http://schemas.microsoft.com/office/drawing/2014/main" id="{1241A5DF-F8DF-4C7E-942F-5F55BE075D4D}"/>
              </a:ext>
            </a:extLst>
          </p:cNvPr>
          <p:cNvSpPr txBox="1"/>
          <p:nvPr/>
        </p:nvSpPr>
        <p:spPr>
          <a:xfrm>
            <a:off x="7222713" y="3744556"/>
            <a:ext cx="3321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fr-FR" sz="800" b="1" dirty="0"/>
          </a:p>
          <a:p>
            <a:pPr algn="ctr"/>
            <a:r>
              <a:rPr lang="fr-FR" sz="800" b="1" dirty="0"/>
              <a:t>-</a:t>
            </a:r>
          </a:p>
          <a:p>
            <a:pPr algn="ctr"/>
            <a:r>
              <a:rPr lang="fr-FR" sz="800" b="1" dirty="0"/>
              <a:t>+</a:t>
            </a:r>
          </a:p>
          <a:p>
            <a:pPr algn="ctr"/>
            <a:endParaRPr lang="fr-FR" sz="800" b="1" dirty="0"/>
          </a:p>
          <a:p>
            <a:pPr algn="ctr"/>
            <a:r>
              <a:rPr lang="fr-FR" sz="800" b="1" dirty="0"/>
              <a:t>ND</a:t>
            </a:r>
          </a:p>
        </p:txBody>
      </p:sp>
      <p:sp>
        <p:nvSpPr>
          <p:cNvPr id="117" name="ZoneTexte 116">
            <a:extLst>
              <a:ext uri="{FF2B5EF4-FFF2-40B4-BE49-F238E27FC236}">
                <a16:creationId xmlns:a16="http://schemas.microsoft.com/office/drawing/2014/main" id="{5ACD94D7-3198-4D96-80B3-82A127323866}"/>
              </a:ext>
            </a:extLst>
          </p:cNvPr>
          <p:cNvSpPr txBox="1"/>
          <p:nvPr/>
        </p:nvSpPr>
        <p:spPr>
          <a:xfrm>
            <a:off x="7322405" y="3744556"/>
            <a:ext cx="3593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fr-FR" sz="800" b="1" dirty="0"/>
          </a:p>
          <a:p>
            <a:pPr algn="ctr"/>
            <a:r>
              <a:rPr lang="fr-FR" sz="800" b="1" dirty="0"/>
              <a:t>-</a:t>
            </a:r>
          </a:p>
          <a:p>
            <a:pPr algn="ctr"/>
            <a:r>
              <a:rPr lang="fr-FR" sz="800" b="1" dirty="0"/>
              <a:t>+</a:t>
            </a:r>
          </a:p>
          <a:p>
            <a:pPr algn="ctr"/>
            <a:endParaRPr lang="fr-FR" sz="800" b="1" dirty="0"/>
          </a:p>
          <a:p>
            <a:pPr algn="ctr"/>
            <a:endParaRPr lang="fr-FR" sz="800" b="1" dirty="0"/>
          </a:p>
          <a:p>
            <a:pPr algn="ctr"/>
            <a:r>
              <a:rPr lang="fr-FR" sz="800" b="1" dirty="0"/>
              <a:t>&lt;40</a:t>
            </a:r>
          </a:p>
        </p:txBody>
      </p:sp>
      <p:sp>
        <p:nvSpPr>
          <p:cNvPr id="118" name="ZoneTexte 117">
            <a:extLst>
              <a:ext uri="{FF2B5EF4-FFF2-40B4-BE49-F238E27FC236}">
                <a16:creationId xmlns:a16="http://schemas.microsoft.com/office/drawing/2014/main" id="{E6982408-627B-459D-95C3-5AC4FCA8BB92}"/>
              </a:ext>
            </a:extLst>
          </p:cNvPr>
          <p:cNvSpPr txBox="1"/>
          <p:nvPr/>
        </p:nvSpPr>
        <p:spPr>
          <a:xfrm>
            <a:off x="7419556" y="3744556"/>
            <a:ext cx="3321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fr-FR" sz="800" b="1" dirty="0"/>
          </a:p>
          <a:p>
            <a:pPr algn="ctr"/>
            <a:r>
              <a:rPr lang="fr-FR" sz="800" b="1" dirty="0"/>
              <a:t>-</a:t>
            </a:r>
          </a:p>
          <a:p>
            <a:pPr algn="ctr"/>
            <a:r>
              <a:rPr lang="fr-FR" sz="800" b="1" dirty="0"/>
              <a:t>-</a:t>
            </a:r>
          </a:p>
          <a:p>
            <a:pPr algn="ctr"/>
            <a:endParaRPr lang="fr-FR" sz="800" b="1" dirty="0"/>
          </a:p>
          <a:p>
            <a:pPr algn="ctr"/>
            <a:r>
              <a:rPr lang="fr-FR" sz="800" b="1" dirty="0"/>
              <a:t>ND</a:t>
            </a:r>
          </a:p>
        </p:txBody>
      </p:sp>
      <p:sp>
        <p:nvSpPr>
          <p:cNvPr id="120" name="ZoneTexte 119">
            <a:extLst>
              <a:ext uri="{FF2B5EF4-FFF2-40B4-BE49-F238E27FC236}">
                <a16:creationId xmlns:a16="http://schemas.microsoft.com/office/drawing/2014/main" id="{C6D362E0-241B-4BFD-8821-96E41576AFDF}"/>
              </a:ext>
            </a:extLst>
          </p:cNvPr>
          <p:cNvSpPr txBox="1"/>
          <p:nvPr/>
        </p:nvSpPr>
        <p:spPr>
          <a:xfrm>
            <a:off x="7574323" y="3134375"/>
            <a:ext cx="360996" cy="13619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fr-FR" sz="800" b="1" dirty="0"/>
          </a:p>
          <a:p>
            <a:pPr algn="ctr"/>
            <a:r>
              <a:rPr lang="fr-FR" sz="1050" b="1" dirty="0"/>
              <a:t> </a:t>
            </a:r>
          </a:p>
          <a:p>
            <a:pPr algn="ctr"/>
            <a:endParaRPr lang="fr-FR" sz="800" b="1" dirty="0"/>
          </a:p>
          <a:p>
            <a:pPr algn="ctr"/>
            <a:endParaRPr lang="fr-FR" sz="800" b="1" dirty="0"/>
          </a:p>
          <a:p>
            <a:pPr algn="ctr"/>
            <a:endParaRPr lang="fr-FR" sz="800" b="1" dirty="0"/>
          </a:p>
          <a:p>
            <a:pPr algn="ctr"/>
            <a:endParaRPr lang="fr-FR" sz="800" b="1" dirty="0"/>
          </a:p>
          <a:p>
            <a:pPr algn="ctr"/>
            <a:r>
              <a:rPr lang="fr-FR" sz="800" b="1" dirty="0"/>
              <a:t>+</a:t>
            </a:r>
          </a:p>
          <a:p>
            <a:pPr algn="ctr"/>
            <a:r>
              <a:rPr lang="fr-FR" sz="800" b="1" dirty="0"/>
              <a:t>+</a:t>
            </a:r>
          </a:p>
          <a:p>
            <a:pPr algn="ctr"/>
            <a:endParaRPr lang="fr-FR" sz="800" b="1" dirty="0"/>
          </a:p>
          <a:p>
            <a:pPr algn="ctr"/>
            <a:r>
              <a:rPr lang="fr-FR" sz="800" b="1" dirty="0"/>
              <a:t>IND</a:t>
            </a:r>
          </a:p>
        </p:txBody>
      </p:sp>
      <p:sp>
        <p:nvSpPr>
          <p:cNvPr id="121" name="ZoneTexte 120">
            <a:extLst>
              <a:ext uri="{FF2B5EF4-FFF2-40B4-BE49-F238E27FC236}">
                <a16:creationId xmlns:a16="http://schemas.microsoft.com/office/drawing/2014/main" id="{99E72794-27F7-4145-8F04-8CEAB30D0181}"/>
              </a:ext>
            </a:extLst>
          </p:cNvPr>
          <p:cNvSpPr txBox="1"/>
          <p:nvPr/>
        </p:nvSpPr>
        <p:spPr>
          <a:xfrm>
            <a:off x="9682857" y="4301589"/>
            <a:ext cx="45076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50" b="1" dirty="0"/>
              <a:t>&lt; 40</a:t>
            </a:r>
          </a:p>
        </p:txBody>
      </p:sp>
      <p:sp>
        <p:nvSpPr>
          <p:cNvPr id="122" name="ZoneTexte 121">
            <a:extLst>
              <a:ext uri="{FF2B5EF4-FFF2-40B4-BE49-F238E27FC236}">
                <a16:creationId xmlns:a16="http://schemas.microsoft.com/office/drawing/2014/main" id="{FCD1CFFA-6B38-42DC-B97F-CC38037851FC}"/>
              </a:ext>
            </a:extLst>
          </p:cNvPr>
          <p:cNvSpPr txBox="1"/>
          <p:nvPr/>
        </p:nvSpPr>
        <p:spPr>
          <a:xfrm>
            <a:off x="11067458" y="4301589"/>
            <a:ext cx="3802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50" b="1" dirty="0"/>
              <a:t>ND</a:t>
            </a:r>
          </a:p>
        </p:txBody>
      </p:sp>
      <p:sp>
        <p:nvSpPr>
          <p:cNvPr id="123" name="ZoneTexte 122">
            <a:extLst>
              <a:ext uri="{FF2B5EF4-FFF2-40B4-BE49-F238E27FC236}">
                <a16:creationId xmlns:a16="http://schemas.microsoft.com/office/drawing/2014/main" id="{75AE9E99-C621-4339-B148-6BCA63A7C6F5}"/>
              </a:ext>
            </a:extLst>
          </p:cNvPr>
          <p:cNvSpPr txBox="1"/>
          <p:nvPr/>
        </p:nvSpPr>
        <p:spPr>
          <a:xfrm>
            <a:off x="11612159" y="4301589"/>
            <a:ext cx="3802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50" b="1" dirty="0"/>
              <a:t>ND</a:t>
            </a:r>
          </a:p>
        </p:txBody>
      </p:sp>
      <p:sp>
        <p:nvSpPr>
          <p:cNvPr id="124" name="Rectangle : coins arrondis 164">
            <a:extLst>
              <a:ext uri="{FF2B5EF4-FFF2-40B4-BE49-F238E27FC236}">
                <a16:creationId xmlns:a16="http://schemas.microsoft.com/office/drawing/2014/main" id="{7162BD8B-DCB2-4434-BFFD-C358D9F515C8}"/>
              </a:ext>
            </a:extLst>
          </p:cNvPr>
          <p:cNvSpPr/>
          <p:nvPr/>
        </p:nvSpPr>
        <p:spPr bwMode="auto">
          <a:xfrm>
            <a:off x="7504634" y="3387725"/>
            <a:ext cx="448741" cy="474664"/>
          </a:xfrm>
          <a:prstGeom prst="roundRect">
            <a:avLst/>
          </a:prstGeom>
          <a:noFill/>
          <a:ln w="28575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3" name="Grouper 2"/>
          <p:cNvGrpSpPr/>
          <p:nvPr/>
        </p:nvGrpSpPr>
        <p:grpSpPr>
          <a:xfrm>
            <a:off x="89155" y="2987865"/>
            <a:ext cx="6468595" cy="3539384"/>
            <a:chOff x="-78110" y="2987865"/>
            <a:chExt cx="6468595" cy="3539384"/>
          </a:xfrm>
        </p:grpSpPr>
        <p:sp>
          <p:nvSpPr>
            <p:cNvPr id="13" name="Forme libre : forme 75">
              <a:extLst>
                <a:ext uri="{FF2B5EF4-FFF2-40B4-BE49-F238E27FC236}">
                  <a16:creationId xmlns:a16="http://schemas.microsoft.com/office/drawing/2014/main" id="{C83CC7D3-801E-4CD9-B7A1-2CA2F7B3E497}"/>
                </a:ext>
              </a:extLst>
            </p:cNvPr>
            <p:cNvSpPr/>
            <p:nvPr/>
          </p:nvSpPr>
          <p:spPr bwMode="auto">
            <a:xfrm>
              <a:off x="3464719" y="5412581"/>
              <a:ext cx="2466975" cy="171450"/>
            </a:xfrm>
            <a:custGeom>
              <a:avLst/>
              <a:gdLst>
                <a:gd name="connsiteX0" fmla="*/ 0 w 2466975"/>
                <a:gd name="connsiteY0" fmla="*/ 76200 h 171450"/>
                <a:gd name="connsiteX1" fmla="*/ 492919 w 2466975"/>
                <a:gd name="connsiteY1" fmla="*/ 171450 h 171450"/>
                <a:gd name="connsiteX2" fmla="*/ 1640681 w 2466975"/>
                <a:gd name="connsiteY2" fmla="*/ 90488 h 171450"/>
                <a:gd name="connsiteX3" fmla="*/ 2257425 w 2466975"/>
                <a:gd name="connsiteY3" fmla="*/ 0 h 171450"/>
                <a:gd name="connsiteX4" fmla="*/ 2466975 w 2466975"/>
                <a:gd name="connsiteY4" fmla="*/ 4763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6975" h="171450">
                  <a:moveTo>
                    <a:pt x="0" y="76200"/>
                  </a:moveTo>
                  <a:lnTo>
                    <a:pt x="492919" y="171450"/>
                  </a:lnTo>
                  <a:lnTo>
                    <a:pt x="1640681" y="90488"/>
                  </a:lnTo>
                  <a:lnTo>
                    <a:pt x="2257425" y="0"/>
                  </a:lnTo>
                  <a:lnTo>
                    <a:pt x="2466975" y="476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Forme libre : forme 11">
              <a:extLst>
                <a:ext uri="{FF2B5EF4-FFF2-40B4-BE49-F238E27FC236}">
                  <a16:creationId xmlns:a16="http://schemas.microsoft.com/office/drawing/2014/main" id="{1B8A402D-2C39-49ED-A142-57F0C5A506BD}"/>
                </a:ext>
              </a:extLst>
            </p:cNvPr>
            <p:cNvSpPr/>
            <p:nvPr/>
          </p:nvSpPr>
          <p:spPr bwMode="auto">
            <a:xfrm>
              <a:off x="1136639" y="5045156"/>
              <a:ext cx="4999842" cy="1186866"/>
            </a:xfrm>
            <a:custGeom>
              <a:avLst/>
              <a:gdLst>
                <a:gd name="connsiteX0" fmla="*/ 0 w 590550"/>
                <a:gd name="connsiteY0" fmla="*/ 0 h 2252663"/>
                <a:gd name="connsiteX1" fmla="*/ 0 w 590550"/>
                <a:gd name="connsiteY1" fmla="*/ 2252663 h 2252663"/>
                <a:gd name="connsiteX2" fmla="*/ 590550 w 590550"/>
                <a:gd name="connsiteY2" fmla="*/ 2252663 h 225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0550" h="2252663">
                  <a:moveTo>
                    <a:pt x="0" y="0"/>
                  </a:moveTo>
                  <a:lnTo>
                    <a:pt x="0" y="2252663"/>
                  </a:lnTo>
                  <a:lnTo>
                    <a:pt x="590550" y="2252663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47A5E21D-A2B8-4974-A401-68BDAC208E25}"/>
                </a:ext>
              </a:extLst>
            </p:cNvPr>
            <p:cNvSpPr txBox="1"/>
            <p:nvPr/>
          </p:nvSpPr>
          <p:spPr>
            <a:xfrm>
              <a:off x="668292" y="6078626"/>
              <a:ext cx="5437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BLQ</a:t>
              </a:r>
              <a:r>
                <a:rPr lang="fr-FR" sz="12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6D78DF55-9487-48EE-91AF-3DD90AB50E68}"/>
                </a:ext>
              </a:extLst>
            </p:cNvPr>
            <p:cNvSpPr txBox="1"/>
            <p:nvPr/>
          </p:nvSpPr>
          <p:spPr>
            <a:xfrm>
              <a:off x="1235233" y="6174147"/>
              <a:ext cx="201562" cy="3531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200" dirty="0"/>
                <a:t>0</a:t>
              </a:r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DCD132B4-19B8-46B2-8016-5A050A42D2FE}"/>
                </a:ext>
              </a:extLst>
            </p:cNvPr>
            <p:cNvSpPr/>
            <p:nvPr/>
          </p:nvSpPr>
          <p:spPr bwMode="auto">
            <a:xfrm>
              <a:off x="1321845" y="6113562"/>
              <a:ext cx="81356" cy="96042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E98C7D62-091A-426E-8C73-4D7C06E43FBF}"/>
                </a:ext>
              </a:extLst>
            </p:cNvPr>
            <p:cNvSpPr txBox="1"/>
            <p:nvPr/>
          </p:nvSpPr>
          <p:spPr>
            <a:xfrm>
              <a:off x="1643968" y="6174147"/>
              <a:ext cx="201562" cy="3531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200" dirty="0"/>
                <a:t>1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C304A1C9-4A4C-4CA4-A2DB-F6396B6928FE}"/>
                </a:ext>
              </a:extLst>
            </p:cNvPr>
            <p:cNvSpPr txBox="1"/>
            <p:nvPr/>
          </p:nvSpPr>
          <p:spPr>
            <a:xfrm>
              <a:off x="2064080" y="6174147"/>
              <a:ext cx="201562" cy="3531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200" dirty="0"/>
                <a:t>2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B97FC283-9E06-4967-95AB-3EA9C6FC60B4}"/>
                </a:ext>
              </a:extLst>
            </p:cNvPr>
            <p:cNvSpPr txBox="1"/>
            <p:nvPr/>
          </p:nvSpPr>
          <p:spPr>
            <a:xfrm>
              <a:off x="2479446" y="6174147"/>
              <a:ext cx="201562" cy="3531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200" dirty="0"/>
                <a:t>3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6143CA2E-F6D4-415E-8D59-81CACEB41577}"/>
                </a:ext>
              </a:extLst>
            </p:cNvPr>
            <p:cNvSpPr txBox="1"/>
            <p:nvPr/>
          </p:nvSpPr>
          <p:spPr>
            <a:xfrm>
              <a:off x="2892437" y="6174147"/>
              <a:ext cx="201562" cy="3531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200" dirty="0"/>
                <a:t>4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A9E56106-D80C-4F78-A924-F5C18A89EE0B}"/>
                </a:ext>
              </a:extLst>
            </p:cNvPr>
            <p:cNvSpPr txBox="1"/>
            <p:nvPr/>
          </p:nvSpPr>
          <p:spPr>
            <a:xfrm>
              <a:off x="3307803" y="6174147"/>
              <a:ext cx="201562" cy="3531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200" dirty="0"/>
                <a:t>5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10FE0632-D612-43B9-ADB4-DB016B99BDFE}"/>
                </a:ext>
              </a:extLst>
            </p:cNvPr>
            <p:cNvSpPr txBox="1"/>
            <p:nvPr/>
          </p:nvSpPr>
          <p:spPr>
            <a:xfrm>
              <a:off x="3718421" y="6174147"/>
              <a:ext cx="201562" cy="3531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200" dirty="0"/>
                <a:t>6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B644F8E4-AD8E-4275-9608-E60997B80F10}"/>
                </a:ext>
              </a:extLst>
            </p:cNvPr>
            <p:cNvSpPr txBox="1"/>
            <p:nvPr/>
          </p:nvSpPr>
          <p:spPr>
            <a:xfrm>
              <a:off x="4145654" y="6174147"/>
              <a:ext cx="201562" cy="3531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200" dirty="0"/>
                <a:t>7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4E7D63D6-E79B-44A4-8B71-252999866980}"/>
                </a:ext>
              </a:extLst>
            </p:cNvPr>
            <p:cNvSpPr txBox="1"/>
            <p:nvPr/>
          </p:nvSpPr>
          <p:spPr>
            <a:xfrm>
              <a:off x="4558645" y="6174147"/>
              <a:ext cx="201562" cy="3531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200" dirty="0"/>
                <a:t>8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386CCA8E-8503-4C49-A247-37440E488666}"/>
                </a:ext>
              </a:extLst>
            </p:cNvPr>
            <p:cNvSpPr txBox="1"/>
            <p:nvPr/>
          </p:nvSpPr>
          <p:spPr>
            <a:xfrm>
              <a:off x="4969264" y="6174147"/>
              <a:ext cx="201562" cy="3531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200" dirty="0"/>
                <a:t>9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5BDF3AF0-BDCC-4ECB-AD0C-2E73D381B5CE}"/>
                </a:ext>
              </a:extLst>
            </p:cNvPr>
            <p:cNvSpPr txBox="1"/>
            <p:nvPr/>
          </p:nvSpPr>
          <p:spPr>
            <a:xfrm>
              <a:off x="5341006" y="6174147"/>
              <a:ext cx="265074" cy="3531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200" dirty="0"/>
                <a:t>10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9F388049-8CAB-41BD-94C9-1B821E3524AA}"/>
                </a:ext>
              </a:extLst>
            </p:cNvPr>
            <p:cNvSpPr txBox="1"/>
            <p:nvPr/>
          </p:nvSpPr>
          <p:spPr>
            <a:xfrm>
              <a:off x="594630" y="5930472"/>
              <a:ext cx="6174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0.166 </a:t>
              </a:r>
              <a:r>
                <a:rPr lang="fr-FR" sz="12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BC703167-9569-46C7-980A-43144DC6FB57}"/>
                </a:ext>
              </a:extLst>
            </p:cNvPr>
            <p:cNvSpPr txBox="1"/>
            <p:nvPr/>
          </p:nvSpPr>
          <p:spPr>
            <a:xfrm>
              <a:off x="594630" y="5703512"/>
              <a:ext cx="6174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0.664 </a:t>
              </a:r>
              <a:r>
                <a:rPr lang="fr-FR" sz="12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063D5E21-ADBA-4629-8F86-00392933C764}"/>
                </a:ext>
              </a:extLst>
            </p:cNvPr>
            <p:cNvSpPr txBox="1"/>
            <p:nvPr/>
          </p:nvSpPr>
          <p:spPr>
            <a:xfrm>
              <a:off x="672628" y="5366224"/>
              <a:ext cx="5394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1.33 </a:t>
              </a:r>
              <a:r>
                <a:rPr lang="fr-FR" sz="12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CDEFDFEB-9A0E-4996-9981-6D80A5DE7DF7}"/>
                </a:ext>
              </a:extLst>
            </p:cNvPr>
            <p:cNvSpPr txBox="1"/>
            <p:nvPr/>
          </p:nvSpPr>
          <p:spPr>
            <a:xfrm>
              <a:off x="876255" y="4561356"/>
              <a:ext cx="335777" cy="244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20 </a:t>
              </a:r>
              <a:r>
                <a:rPr lang="fr-FR" sz="12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FC0AD3BE-1FE0-4D30-A7BD-80A2AFFC2209}"/>
                </a:ext>
              </a:extLst>
            </p:cNvPr>
            <p:cNvSpPr txBox="1"/>
            <p:nvPr/>
          </p:nvSpPr>
          <p:spPr>
            <a:xfrm>
              <a:off x="1027303" y="3825494"/>
              <a:ext cx="18473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endParaRPr lang="fr-FR" sz="800" dirty="0">
                <a:solidFill>
                  <a:schemeClr val="tx1"/>
                </a:solidFill>
              </a:endParaRPr>
            </a:p>
          </p:txBody>
        </p:sp>
        <p:sp>
          <p:nvSpPr>
            <p:cNvPr id="36" name="Forme libre : forme 33">
              <a:extLst>
                <a:ext uri="{FF2B5EF4-FFF2-40B4-BE49-F238E27FC236}">
                  <a16:creationId xmlns:a16="http://schemas.microsoft.com/office/drawing/2014/main" id="{C9CE935C-B893-49BC-ABE7-C11F0FF5DD72}"/>
                </a:ext>
              </a:extLst>
            </p:cNvPr>
            <p:cNvSpPr/>
            <p:nvPr/>
          </p:nvSpPr>
          <p:spPr bwMode="auto">
            <a:xfrm>
              <a:off x="1137826" y="3893893"/>
              <a:ext cx="0" cy="526421"/>
            </a:xfrm>
            <a:custGeom>
              <a:avLst/>
              <a:gdLst>
                <a:gd name="connsiteX0" fmla="*/ 0 w 0"/>
                <a:gd name="connsiteY0" fmla="*/ 596503 h 596503"/>
                <a:gd name="connsiteX1" fmla="*/ 0 w 0"/>
                <a:gd name="connsiteY1" fmla="*/ 0 h 596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596503">
                  <a:moveTo>
                    <a:pt x="0" y="596503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21185B4D-DE44-4C07-BB84-787D83468299}"/>
                </a:ext>
              </a:extLst>
            </p:cNvPr>
            <p:cNvSpPr/>
            <p:nvPr/>
          </p:nvSpPr>
          <p:spPr bwMode="auto">
            <a:xfrm>
              <a:off x="2265642" y="5350776"/>
              <a:ext cx="81356" cy="96042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Forme libre : forme 35">
              <a:extLst>
                <a:ext uri="{FF2B5EF4-FFF2-40B4-BE49-F238E27FC236}">
                  <a16:creationId xmlns:a16="http://schemas.microsoft.com/office/drawing/2014/main" id="{BD7DE37F-C72C-428B-BF76-024B0339C244}"/>
                </a:ext>
              </a:extLst>
            </p:cNvPr>
            <p:cNvSpPr/>
            <p:nvPr/>
          </p:nvSpPr>
          <p:spPr bwMode="auto">
            <a:xfrm>
              <a:off x="1133375" y="4616804"/>
              <a:ext cx="0" cy="302614"/>
            </a:xfrm>
            <a:custGeom>
              <a:avLst/>
              <a:gdLst>
                <a:gd name="connsiteX0" fmla="*/ 0 w 0"/>
                <a:gd name="connsiteY0" fmla="*/ 0 h 342900"/>
                <a:gd name="connsiteX1" fmla="*/ 0 w 0"/>
                <a:gd name="connsiteY1" fmla="*/ 34290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42900">
                  <a:moveTo>
                    <a:pt x="0" y="0"/>
                  </a:moveTo>
                  <a:lnTo>
                    <a:pt x="0" y="34290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CDE543BB-A022-4330-81F8-580C09A83A15}"/>
                </a:ext>
              </a:extLst>
            </p:cNvPr>
            <p:cNvSpPr/>
            <p:nvPr/>
          </p:nvSpPr>
          <p:spPr bwMode="auto">
            <a:xfrm>
              <a:off x="2941721" y="5269412"/>
              <a:ext cx="81356" cy="96042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712A84D9-521C-42F9-8120-F2F6809C700F}"/>
                </a:ext>
              </a:extLst>
            </p:cNvPr>
            <p:cNvSpPr/>
            <p:nvPr/>
          </p:nvSpPr>
          <p:spPr bwMode="auto">
            <a:xfrm>
              <a:off x="3426437" y="5445150"/>
              <a:ext cx="81356" cy="96042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123A9DE6-3ED5-4447-A184-EF5284E16A9B}"/>
                </a:ext>
              </a:extLst>
            </p:cNvPr>
            <p:cNvSpPr/>
            <p:nvPr/>
          </p:nvSpPr>
          <p:spPr bwMode="auto">
            <a:xfrm>
              <a:off x="5876914" y="5371079"/>
              <a:ext cx="81356" cy="96042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D9349304-ED6C-403B-8124-ECF636F500A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719309" y="4616804"/>
              <a:ext cx="0" cy="161521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6DB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F34D7C73-058C-4C81-84C0-4A98FAB377C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471300" y="4725653"/>
              <a:ext cx="0" cy="150909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5AA4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92C17D55-E815-4354-946E-AEA0B974F4D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33375" y="5517422"/>
              <a:ext cx="50031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318F21F7-4ADF-4A96-85AE-53424F926337}"/>
                </a:ext>
              </a:extLst>
            </p:cNvPr>
            <p:cNvSpPr txBox="1"/>
            <p:nvPr/>
          </p:nvSpPr>
          <p:spPr>
            <a:xfrm>
              <a:off x="4073537" y="4909497"/>
              <a:ext cx="6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6.7 W</a:t>
              </a:r>
            </a:p>
          </p:txBody>
        </p:sp>
        <p:cxnSp>
          <p:nvCxnSpPr>
            <p:cNvPr id="46" name="Connecteur droit avec flèche 45">
              <a:extLst>
                <a:ext uri="{FF2B5EF4-FFF2-40B4-BE49-F238E27FC236}">
                  <a16:creationId xmlns:a16="http://schemas.microsoft.com/office/drawing/2014/main" id="{E2B83778-3D36-4043-AED1-A33BAA1AEC8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45983" y="5070644"/>
              <a:ext cx="995198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7" name="Connecteur droit avec flèche 46">
              <a:extLst>
                <a:ext uri="{FF2B5EF4-FFF2-40B4-BE49-F238E27FC236}">
                  <a16:creationId xmlns:a16="http://schemas.microsoft.com/office/drawing/2014/main" id="{04C34720-BF7D-4CAF-A134-BD97274231F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994499" y="5083642"/>
              <a:ext cx="1129709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BD55FC9E-4D67-4145-8DDC-C7369E623053}"/>
                </a:ext>
              </a:extLst>
            </p:cNvPr>
            <p:cNvSpPr txBox="1"/>
            <p:nvPr/>
          </p:nvSpPr>
          <p:spPr>
            <a:xfrm>
              <a:off x="1164909" y="3634196"/>
              <a:ext cx="393056" cy="900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fr-FR" sz="1050" b="1" dirty="0"/>
            </a:p>
            <a:p>
              <a:pPr algn="ctr"/>
              <a:r>
                <a:rPr lang="fr-FR" sz="1050" b="1" dirty="0"/>
                <a:t>-</a:t>
              </a:r>
            </a:p>
            <a:p>
              <a:pPr algn="ctr"/>
              <a:r>
                <a:rPr lang="fr-FR" sz="1050" b="1" dirty="0"/>
                <a:t>+</a:t>
              </a:r>
            </a:p>
            <a:p>
              <a:pPr algn="ctr"/>
              <a:endParaRPr lang="fr-FR" sz="1050" b="1" dirty="0"/>
            </a:p>
            <a:p>
              <a:pPr algn="ctr"/>
              <a:r>
                <a:rPr lang="fr-FR" sz="1050" b="1" dirty="0"/>
                <a:t>ND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6FDD37C0-7616-4703-969C-E7C803BF4D7C}"/>
                </a:ext>
              </a:extLst>
            </p:cNvPr>
            <p:cNvSpPr txBox="1"/>
            <p:nvPr/>
          </p:nvSpPr>
          <p:spPr>
            <a:xfrm>
              <a:off x="2202126" y="3689031"/>
              <a:ext cx="229550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fr-FR" sz="1050" b="1" dirty="0"/>
            </a:p>
            <a:p>
              <a:pPr algn="ctr"/>
              <a:r>
                <a:rPr lang="fr-FR" sz="1050" b="1" dirty="0"/>
                <a:t>-</a:t>
              </a:r>
            </a:p>
            <a:p>
              <a:pPr algn="ctr"/>
              <a:r>
                <a:rPr lang="fr-FR" sz="1050" b="1" dirty="0"/>
                <a:t>-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D2DD515D-B73A-4A1E-8848-45DE6E19966A}"/>
                </a:ext>
              </a:extLst>
            </p:cNvPr>
            <p:cNvSpPr txBox="1"/>
            <p:nvPr/>
          </p:nvSpPr>
          <p:spPr>
            <a:xfrm>
              <a:off x="2763518" y="3634196"/>
              <a:ext cx="410690" cy="900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fr-FR" sz="1050" b="1" dirty="0"/>
            </a:p>
            <a:p>
              <a:pPr algn="ctr"/>
              <a:r>
                <a:rPr lang="fr-FR" sz="1050" b="1" dirty="0"/>
                <a:t>-</a:t>
              </a:r>
            </a:p>
            <a:p>
              <a:pPr algn="ctr"/>
              <a:r>
                <a:rPr lang="fr-FR" sz="1050" b="1" dirty="0"/>
                <a:t>+</a:t>
              </a:r>
            </a:p>
            <a:p>
              <a:pPr algn="ctr"/>
              <a:endParaRPr lang="fr-FR" sz="1050" b="1" dirty="0"/>
            </a:p>
            <a:p>
              <a:pPr algn="ctr"/>
              <a:r>
                <a:rPr lang="fr-FR" sz="1050" b="1" dirty="0"/>
                <a:t>120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0CF991CF-0799-4BFF-A497-3E6CE4760D52}"/>
                </a:ext>
              </a:extLst>
            </p:cNvPr>
            <p:cNvSpPr txBox="1"/>
            <p:nvPr/>
          </p:nvSpPr>
          <p:spPr>
            <a:xfrm>
              <a:off x="3255347" y="3634196"/>
              <a:ext cx="410690" cy="900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b="1" dirty="0"/>
                <a:t> </a:t>
              </a:r>
            </a:p>
            <a:p>
              <a:pPr algn="ctr"/>
              <a:r>
                <a:rPr lang="fr-FR" sz="1050" b="1" dirty="0"/>
                <a:t>-</a:t>
              </a:r>
            </a:p>
            <a:p>
              <a:pPr algn="ctr"/>
              <a:r>
                <a:rPr lang="fr-FR" sz="1050" b="1" dirty="0"/>
                <a:t>+</a:t>
              </a:r>
            </a:p>
            <a:p>
              <a:pPr algn="ctr"/>
              <a:endParaRPr lang="fr-FR" sz="1050" b="1" dirty="0"/>
            </a:p>
            <a:p>
              <a:pPr algn="ctr"/>
              <a:r>
                <a:rPr lang="fr-FR" sz="1050" b="1" dirty="0"/>
                <a:t>161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9C10353C-F083-4E0E-98D1-5AF41944B72E}"/>
                </a:ext>
              </a:extLst>
            </p:cNvPr>
            <p:cNvSpPr txBox="1"/>
            <p:nvPr/>
          </p:nvSpPr>
          <p:spPr>
            <a:xfrm>
              <a:off x="4784320" y="3311030"/>
              <a:ext cx="612668" cy="1223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b="1" dirty="0"/>
                <a:t>INI : </a:t>
              </a:r>
            </a:p>
            <a:p>
              <a:pPr algn="ctr"/>
              <a:r>
                <a:rPr lang="fr-FR" sz="1050" dirty="0"/>
                <a:t>L74I</a:t>
              </a:r>
            </a:p>
            <a:p>
              <a:pPr algn="ctr"/>
              <a:r>
                <a:rPr lang="fr-FR" sz="1050" dirty="0"/>
                <a:t>Q148R</a:t>
              </a:r>
            </a:p>
            <a:p>
              <a:pPr algn="ctr"/>
              <a:r>
                <a:rPr lang="fr-FR" sz="1050" b="1" dirty="0"/>
                <a:t>-</a:t>
              </a:r>
            </a:p>
            <a:p>
              <a:pPr algn="ctr"/>
              <a:r>
                <a:rPr lang="fr-FR" sz="1050" b="1" dirty="0"/>
                <a:t>+</a:t>
              </a:r>
            </a:p>
            <a:p>
              <a:pPr algn="ctr"/>
              <a:endParaRPr lang="fr-FR" sz="1050" b="1" dirty="0"/>
            </a:p>
            <a:p>
              <a:pPr algn="ctr"/>
              <a:r>
                <a:rPr lang="fr-FR" sz="1050" b="1" dirty="0"/>
                <a:t>2 174</a:t>
              </a: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D59505D4-362F-4338-970B-85D8A794A882}"/>
                </a:ext>
              </a:extLst>
            </p:cNvPr>
            <p:cNvSpPr txBox="1"/>
            <p:nvPr/>
          </p:nvSpPr>
          <p:spPr>
            <a:xfrm>
              <a:off x="5309580" y="2987865"/>
              <a:ext cx="819455" cy="15465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b="1" dirty="0"/>
                <a:t>INI : </a:t>
              </a:r>
            </a:p>
            <a:p>
              <a:pPr algn="ctr"/>
              <a:r>
                <a:rPr lang="fr-FR" sz="1050" dirty="0"/>
                <a:t>L74I, </a:t>
              </a:r>
              <a:br>
                <a:rPr lang="fr-FR" sz="1050" dirty="0"/>
              </a:br>
              <a:r>
                <a:rPr lang="fr-FR" sz="1050" dirty="0"/>
                <a:t>E138E/K</a:t>
              </a:r>
            </a:p>
            <a:p>
              <a:pPr algn="ctr"/>
              <a:r>
                <a:rPr lang="fr-FR" sz="1050" dirty="0"/>
                <a:t>G140G/S, </a:t>
              </a:r>
              <a:br>
                <a:rPr lang="fr-FR" sz="1050" dirty="0"/>
              </a:br>
              <a:r>
                <a:rPr lang="fr-FR" sz="1050" dirty="0"/>
                <a:t>Q148R</a:t>
              </a:r>
            </a:p>
            <a:p>
              <a:pPr algn="ctr"/>
              <a:r>
                <a:rPr lang="fr-FR" sz="1050" dirty="0"/>
                <a:t>+</a:t>
              </a:r>
            </a:p>
            <a:p>
              <a:pPr algn="ctr"/>
              <a:r>
                <a:rPr lang="fr-FR" sz="1050" b="1" dirty="0"/>
                <a:t>+</a:t>
              </a:r>
            </a:p>
            <a:p>
              <a:pPr algn="ctr"/>
              <a:r>
                <a:rPr lang="fr-FR" sz="1050" b="1" dirty="0"/>
                <a:t>-</a:t>
              </a:r>
            </a:p>
            <a:p>
              <a:pPr algn="ctr"/>
              <a:r>
                <a:rPr lang="fr-FR" sz="1050" b="1" dirty="0"/>
                <a:t>1 373</a:t>
              </a:r>
            </a:p>
          </p:txBody>
        </p:sp>
        <p:sp>
          <p:nvSpPr>
            <p:cNvPr id="54" name="Rectangle : coins arrondis 56">
              <a:extLst>
                <a:ext uri="{FF2B5EF4-FFF2-40B4-BE49-F238E27FC236}">
                  <a16:creationId xmlns:a16="http://schemas.microsoft.com/office/drawing/2014/main" id="{2CA4F25B-557A-407D-A8D0-D5069793F6CE}"/>
                </a:ext>
              </a:extLst>
            </p:cNvPr>
            <p:cNvSpPr/>
            <p:nvPr/>
          </p:nvSpPr>
          <p:spPr bwMode="auto">
            <a:xfrm>
              <a:off x="4767489" y="3318011"/>
              <a:ext cx="573517" cy="544378"/>
            </a:xfrm>
            <a:prstGeom prst="roundRect">
              <a:avLst/>
            </a:prstGeom>
            <a:noFill/>
            <a:ln w="28575" cap="flat" cmpd="sng" algn="ctr">
              <a:solidFill>
                <a:srgbClr val="FD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21E0CB23-86A4-4F5E-BEA0-527BEE71546C}"/>
                </a:ext>
              </a:extLst>
            </p:cNvPr>
            <p:cNvCxnSpPr/>
            <p:nvPr/>
          </p:nvCxnSpPr>
          <p:spPr bwMode="auto">
            <a:xfrm>
              <a:off x="1096437" y="4875811"/>
              <a:ext cx="73876" cy="8721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96ED647F-C642-4E11-B08E-5C9D4B88E32E}"/>
                </a:ext>
              </a:extLst>
            </p:cNvPr>
            <p:cNvCxnSpPr/>
            <p:nvPr/>
          </p:nvCxnSpPr>
          <p:spPr bwMode="auto">
            <a:xfrm>
              <a:off x="1096437" y="4997135"/>
              <a:ext cx="73876" cy="8721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B4A0B181-2B9E-4C91-BFFC-18925E87232B}"/>
                </a:ext>
              </a:extLst>
            </p:cNvPr>
            <p:cNvSpPr/>
            <p:nvPr/>
          </p:nvSpPr>
          <p:spPr bwMode="auto">
            <a:xfrm>
              <a:off x="5678895" y="5371079"/>
              <a:ext cx="81356" cy="96042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Ellipse 58">
              <a:extLst>
                <a:ext uri="{FF2B5EF4-FFF2-40B4-BE49-F238E27FC236}">
                  <a16:creationId xmlns:a16="http://schemas.microsoft.com/office/drawing/2014/main" id="{F6D4975E-6CD8-4020-B7D3-9C6BFA7AB8E2}"/>
                </a:ext>
              </a:extLst>
            </p:cNvPr>
            <p:cNvSpPr/>
            <p:nvPr/>
          </p:nvSpPr>
          <p:spPr bwMode="auto">
            <a:xfrm>
              <a:off x="5062498" y="5452700"/>
              <a:ext cx="81356" cy="96042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Ellipse 59">
              <a:extLst>
                <a:ext uri="{FF2B5EF4-FFF2-40B4-BE49-F238E27FC236}">
                  <a16:creationId xmlns:a16="http://schemas.microsoft.com/office/drawing/2014/main" id="{2CDC69FB-A8DF-4C2C-BA6C-610C304C7AA8}"/>
                </a:ext>
              </a:extLst>
            </p:cNvPr>
            <p:cNvSpPr/>
            <p:nvPr/>
          </p:nvSpPr>
          <p:spPr bwMode="auto">
            <a:xfrm>
              <a:off x="3919983" y="5531350"/>
              <a:ext cx="81356" cy="96042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cxnSp>
          <p:nvCxnSpPr>
            <p:cNvPr id="61" name="Connecteur droit 60">
              <a:extLst>
                <a:ext uri="{FF2B5EF4-FFF2-40B4-BE49-F238E27FC236}">
                  <a16:creationId xmlns:a16="http://schemas.microsoft.com/office/drawing/2014/main" id="{E7D59313-1755-460D-B522-8D1EE2DC43F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33375" y="5843653"/>
              <a:ext cx="50031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4036A3D0-EC51-4132-BB17-9FEEEDCC0F9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33375" y="6078626"/>
              <a:ext cx="50031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FF7F7325-417E-4F7C-92ED-1A0D863F854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33375" y="6157208"/>
              <a:ext cx="50031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220ABB62-B597-4590-9949-8746F03EFF39}"/>
                </a:ext>
              </a:extLst>
            </p:cNvPr>
            <p:cNvSpPr txBox="1"/>
            <p:nvPr/>
          </p:nvSpPr>
          <p:spPr>
            <a:xfrm>
              <a:off x="3752392" y="3634196"/>
              <a:ext cx="410690" cy="900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b="1" dirty="0"/>
                <a:t> </a:t>
              </a:r>
            </a:p>
            <a:p>
              <a:pPr algn="ctr"/>
              <a:r>
                <a:rPr lang="fr-FR" sz="1050" b="1" dirty="0"/>
                <a:t>-</a:t>
              </a:r>
            </a:p>
            <a:p>
              <a:pPr algn="ctr"/>
              <a:r>
                <a:rPr lang="fr-FR" sz="1050" b="1" dirty="0"/>
                <a:t>+</a:t>
              </a:r>
            </a:p>
            <a:p>
              <a:pPr algn="ctr"/>
              <a:endParaRPr lang="fr-FR" sz="1050" b="1" dirty="0"/>
            </a:p>
            <a:p>
              <a:pPr algn="ctr"/>
              <a:r>
                <a:rPr lang="fr-FR" sz="1050" b="1" dirty="0"/>
                <a:t>137</a:t>
              </a:r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C3D9AC82-BCE9-45C0-88C8-592A78CA5917}"/>
                </a:ext>
              </a:extLst>
            </p:cNvPr>
            <p:cNvSpPr txBox="1"/>
            <p:nvPr/>
          </p:nvSpPr>
          <p:spPr>
            <a:xfrm>
              <a:off x="5867585" y="3786252"/>
              <a:ext cx="52290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b="1" dirty="0"/>
                <a:t>-</a:t>
              </a:r>
            </a:p>
            <a:p>
              <a:r>
                <a:rPr lang="fr-FR" sz="1050" b="1" dirty="0"/>
                <a:t>+</a:t>
              </a:r>
            </a:p>
            <a:p>
              <a:r>
                <a:rPr lang="fr-FR" sz="1050" b="1" dirty="0"/>
                <a:t>-</a:t>
              </a:r>
            </a:p>
            <a:p>
              <a:r>
                <a:rPr lang="fr-FR" sz="1050" b="1" dirty="0"/>
                <a:t>2 549</a:t>
              </a:r>
            </a:p>
          </p:txBody>
        </p: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7DF46FB4-4FA0-4BB1-BF46-D9C867A7610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89736" y="4725653"/>
              <a:ext cx="0" cy="150909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E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Rectangle : coins arrondis 78">
              <a:extLst>
                <a:ext uri="{FF2B5EF4-FFF2-40B4-BE49-F238E27FC236}">
                  <a16:creationId xmlns:a16="http://schemas.microsoft.com/office/drawing/2014/main" id="{C390FA3A-74D6-401B-9034-FDF533E8D3CF}"/>
                </a:ext>
              </a:extLst>
            </p:cNvPr>
            <p:cNvSpPr/>
            <p:nvPr/>
          </p:nvSpPr>
          <p:spPr bwMode="auto">
            <a:xfrm>
              <a:off x="5369507" y="3033714"/>
              <a:ext cx="666168" cy="828676"/>
            </a:xfrm>
            <a:prstGeom prst="roundRect">
              <a:avLst/>
            </a:prstGeom>
            <a:noFill/>
            <a:ln w="28575" cap="flat" cmpd="sng" algn="ctr">
              <a:solidFill>
                <a:srgbClr val="FD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26" name="ZoneTexte 125">
              <a:extLst>
                <a:ext uri="{FF2B5EF4-FFF2-40B4-BE49-F238E27FC236}">
                  <a16:creationId xmlns:a16="http://schemas.microsoft.com/office/drawing/2014/main" id="{99D2AE64-3F89-4164-98E2-72EA2D8FF833}"/>
                </a:ext>
              </a:extLst>
            </p:cNvPr>
            <p:cNvSpPr txBox="1"/>
            <p:nvPr/>
          </p:nvSpPr>
          <p:spPr>
            <a:xfrm>
              <a:off x="511796" y="4248410"/>
              <a:ext cx="71686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900" dirty="0"/>
                <a:t>VL (c/</a:t>
              </a:r>
              <a:r>
                <a:rPr lang="fr-FR" sz="900" dirty="0" err="1"/>
                <a:t>mL</a:t>
              </a:r>
              <a:r>
                <a:rPr lang="fr-FR" sz="900" dirty="0"/>
                <a:t>) </a:t>
              </a:r>
              <a:r>
                <a:rPr lang="fr-FR" sz="9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127" name="ZoneTexte 126">
              <a:extLst>
                <a:ext uri="{FF2B5EF4-FFF2-40B4-BE49-F238E27FC236}">
                  <a16:creationId xmlns:a16="http://schemas.microsoft.com/office/drawing/2014/main" id="{805A7458-E690-44F5-ADC5-25B3DB879679}"/>
                </a:ext>
              </a:extLst>
            </p:cNvPr>
            <p:cNvSpPr txBox="1"/>
            <p:nvPr/>
          </p:nvSpPr>
          <p:spPr>
            <a:xfrm>
              <a:off x="-78110" y="4096010"/>
              <a:ext cx="130676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900" dirty="0" err="1"/>
                <a:t>Confirmatory</a:t>
              </a:r>
              <a:r>
                <a:rPr lang="fr-FR" sz="900" dirty="0"/>
                <a:t> Ab test -</a:t>
              </a:r>
              <a:endParaRPr lang="fr-FR" sz="900" dirty="0">
                <a:solidFill>
                  <a:schemeClr val="tx1"/>
                </a:solidFill>
              </a:endParaRPr>
            </a:p>
          </p:txBody>
        </p:sp>
        <p:sp>
          <p:nvSpPr>
            <p:cNvPr id="128" name="ZoneTexte 127">
              <a:extLst>
                <a:ext uri="{FF2B5EF4-FFF2-40B4-BE49-F238E27FC236}">
                  <a16:creationId xmlns:a16="http://schemas.microsoft.com/office/drawing/2014/main" id="{E930A8DF-E1EC-4887-AE8C-67A50BA85410}"/>
                </a:ext>
              </a:extLst>
            </p:cNvPr>
            <p:cNvSpPr txBox="1"/>
            <p:nvPr/>
          </p:nvSpPr>
          <p:spPr>
            <a:xfrm>
              <a:off x="-65286" y="3957510"/>
              <a:ext cx="129394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900" dirty="0"/>
                <a:t>Qualitative RNA test -</a:t>
              </a:r>
              <a:endParaRPr lang="fr-FR" sz="900" dirty="0">
                <a:solidFill>
                  <a:schemeClr val="tx1"/>
                </a:solidFill>
              </a:endParaRPr>
            </a:p>
          </p:txBody>
        </p:sp>
        <p:sp>
          <p:nvSpPr>
            <p:cNvPr id="129" name="ZoneTexte 128">
              <a:extLst>
                <a:ext uri="{FF2B5EF4-FFF2-40B4-BE49-F238E27FC236}">
                  <a16:creationId xmlns:a16="http://schemas.microsoft.com/office/drawing/2014/main" id="{BA090D47-C7C3-4C98-A0D2-5AE2DD1DEF06}"/>
                </a:ext>
              </a:extLst>
            </p:cNvPr>
            <p:cNvSpPr txBox="1"/>
            <p:nvPr/>
          </p:nvSpPr>
          <p:spPr>
            <a:xfrm>
              <a:off x="441264" y="3802728"/>
              <a:ext cx="78739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900" dirty="0"/>
                <a:t>Ag/Ab test </a:t>
              </a:r>
              <a:r>
                <a:rPr lang="fr-FR" sz="900" dirty="0">
                  <a:solidFill>
                    <a:schemeClr val="tx1"/>
                  </a:solidFill>
                </a:rPr>
                <a:t>-</a:t>
              </a: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7229615" y="3334097"/>
            <a:ext cx="10218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INI :</a:t>
            </a:r>
          </a:p>
          <a:p>
            <a:pPr algn="ctr"/>
            <a:r>
              <a:rPr lang="fr-FR" sz="1000" dirty="0"/>
              <a:t>E138A</a:t>
            </a:r>
          </a:p>
          <a:p>
            <a:pPr algn="ctr"/>
            <a:r>
              <a:rPr lang="fr-FR" sz="1000" dirty="0"/>
              <a:t>Q148R</a:t>
            </a:r>
          </a:p>
        </p:txBody>
      </p:sp>
      <p:sp>
        <p:nvSpPr>
          <p:cNvPr id="136" name="ZoneTexte 135">
            <a:extLst>
              <a:ext uri="{FF2B5EF4-FFF2-40B4-BE49-F238E27FC236}">
                <a16:creationId xmlns:a16="http://schemas.microsoft.com/office/drawing/2014/main" id="{E722DE6F-DE8C-42FC-B0F6-9130FA4D22CD}"/>
              </a:ext>
            </a:extLst>
          </p:cNvPr>
          <p:cNvSpPr txBox="1"/>
          <p:nvPr/>
        </p:nvSpPr>
        <p:spPr>
          <a:xfrm>
            <a:off x="3169963" y="6527331"/>
            <a:ext cx="6515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err="1"/>
              <a:t>Weeks</a:t>
            </a:r>
            <a:endParaRPr lang="fr-FR" sz="1200" dirty="0"/>
          </a:p>
        </p:txBody>
      </p:sp>
      <p:sp>
        <p:nvSpPr>
          <p:cNvPr id="138" name="ZoneTexte 137">
            <a:extLst>
              <a:ext uri="{FF2B5EF4-FFF2-40B4-BE49-F238E27FC236}">
                <a16:creationId xmlns:a16="http://schemas.microsoft.com/office/drawing/2014/main" id="{8FB18768-D8AE-4495-B9F0-D9DCD0577E67}"/>
              </a:ext>
            </a:extLst>
          </p:cNvPr>
          <p:cNvSpPr txBox="1"/>
          <p:nvPr/>
        </p:nvSpPr>
        <p:spPr>
          <a:xfrm>
            <a:off x="9772241" y="2717499"/>
            <a:ext cx="22438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CAB concentration</a:t>
            </a:r>
          </a:p>
          <a:p>
            <a:r>
              <a:rPr lang="en-US" sz="1200"/>
              <a:t>CAB Injection </a:t>
            </a:r>
          </a:p>
          <a:p>
            <a:r>
              <a:rPr lang="en-US" sz="1200"/>
              <a:t>First HIV positive visit</a:t>
            </a:r>
          </a:p>
          <a:p>
            <a:r>
              <a:rPr lang="en-US" sz="1200"/>
              <a:t>First site positive visit</a:t>
            </a:r>
          </a:p>
          <a:p>
            <a:endParaRPr lang="en-US" sz="800"/>
          </a:p>
          <a:p>
            <a:r>
              <a:rPr lang="en-US" sz="1200"/>
              <a:t>Weeks between first HIV positive</a:t>
            </a:r>
            <a:br>
              <a:rPr lang="en-US" sz="1200"/>
            </a:br>
            <a:r>
              <a:rPr lang="en-US" sz="1200"/>
              <a:t>visit and first site positive test</a:t>
            </a:r>
          </a:p>
        </p:txBody>
      </p:sp>
      <p:sp>
        <p:nvSpPr>
          <p:cNvPr id="139" name="Ellipse 138">
            <a:extLst>
              <a:ext uri="{FF2B5EF4-FFF2-40B4-BE49-F238E27FC236}">
                <a16:creationId xmlns:a16="http://schemas.microsoft.com/office/drawing/2014/main" id="{9E4E27D8-907D-40A5-A46E-E9FC0F4C757A}"/>
              </a:ext>
            </a:extLst>
          </p:cNvPr>
          <p:cNvSpPr/>
          <p:nvPr/>
        </p:nvSpPr>
        <p:spPr bwMode="auto">
          <a:xfrm>
            <a:off x="9584225" y="2789739"/>
            <a:ext cx="108828" cy="108828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40" name="Connecteur droit 139">
            <a:extLst>
              <a:ext uri="{FF2B5EF4-FFF2-40B4-BE49-F238E27FC236}">
                <a16:creationId xmlns:a16="http://schemas.microsoft.com/office/drawing/2014/main" id="{EFD3D478-6C66-44AA-8204-1ED5726A2CFB}"/>
              </a:ext>
            </a:extLst>
          </p:cNvPr>
          <p:cNvCxnSpPr>
            <a:cxnSpLocks/>
          </p:cNvCxnSpPr>
          <p:nvPr/>
        </p:nvCxnSpPr>
        <p:spPr bwMode="auto">
          <a:xfrm>
            <a:off x="9494639" y="3036187"/>
            <a:ext cx="288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5AA4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1" name="Connecteur droit 140">
            <a:extLst>
              <a:ext uri="{FF2B5EF4-FFF2-40B4-BE49-F238E27FC236}">
                <a16:creationId xmlns:a16="http://schemas.microsoft.com/office/drawing/2014/main" id="{86E7FFCE-AD30-496D-81D1-2508DACD777F}"/>
              </a:ext>
            </a:extLst>
          </p:cNvPr>
          <p:cNvCxnSpPr>
            <a:cxnSpLocks/>
          </p:cNvCxnSpPr>
          <p:nvPr/>
        </p:nvCxnSpPr>
        <p:spPr bwMode="auto">
          <a:xfrm>
            <a:off x="9494639" y="3219067"/>
            <a:ext cx="288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ED01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2" name="Connecteur droit 141">
            <a:extLst>
              <a:ext uri="{FF2B5EF4-FFF2-40B4-BE49-F238E27FC236}">
                <a16:creationId xmlns:a16="http://schemas.microsoft.com/office/drawing/2014/main" id="{A762B9BE-EAE5-4598-A05B-214B4907E48B}"/>
              </a:ext>
            </a:extLst>
          </p:cNvPr>
          <p:cNvCxnSpPr>
            <a:cxnSpLocks/>
          </p:cNvCxnSpPr>
          <p:nvPr/>
        </p:nvCxnSpPr>
        <p:spPr bwMode="auto">
          <a:xfrm>
            <a:off x="9494639" y="3416913"/>
            <a:ext cx="288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DB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Connecteur droit avec flèche 142">
            <a:extLst>
              <a:ext uri="{FF2B5EF4-FFF2-40B4-BE49-F238E27FC236}">
                <a16:creationId xmlns:a16="http://schemas.microsoft.com/office/drawing/2014/main" id="{FBEB5713-5822-4824-927B-727FB65A3EF7}"/>
              </a:ext>
            </a:extLst>
          </p:cNvPr>
          <p:cNvCxnSpPr>
            <a:cxnSpLocks/>
          </p:cNvCxnSpPr>
          <p:nvPr/>
        </p:nvCxnSpPr>
        <p:spPr bwMode="auto">
          <a:xfrm>
            <a:off x="9494639" y="3697165"/>
            <a:ext cx="288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32" name="Text Box 3">
            <a:extLst>
              <a:ext uri="{FF2B5EF4-FFF2-40B4-BE49-F238E27FC236}">
                <a16:creationId xmlns:a16="http://schemas.microsoft.com/office/drawing/2014/main" id="{DFC2437A-B464-48BE-91E5-EEB094CF4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50988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400" i="1" dirty="0" err="1"/>
              <a:t>Marzinke</a:t>
            </a:r>
            <a:r>
              <a:rPr lang="en-GB" sz="1400" i="1" dirty="0"/>
              <a:t> M, CROI 2021, Abs. 153</a:t>
            </a:r>
          </a:p>
        </p:txBody>
      </p:sp>
    </p:spTree>
    <p:extLst>
      <p:ext uri="{BB962C8B-B14F-4D97-AF65-F5344CB8AC3E}">
        <p14:creationId xmlns:p14="http://schemas.microsoft.com/office/powerpoint/2010/main" val="34779497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66CA93A2-FCC6-4427-9332-82D91768E7D4}"/>
              </a:ext>
            </a:extLst>
          </p:cNvPr>
          <p:cNvSpPr txBox="1"/>
          <p:nvPr/>
        </p:nvSpPr>
        <p:spPr>
          <a:xfrm>
            <a:off x="9178" y="2278784"/>
            <a:ext cx="2078362" cy="13388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2/4 patients </a:t>
            </a:r>
            <a:b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emergent resistance to HIV </a:t>
            </a:r>
            <a:b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 2 CAB IM </a:t>
            </a:r>
            <a:b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70" name="Groupe 269">
            <a:extLst>
              <a:ext uri="{FF2B5EF4-FFF2-40B4-BE49-F238E27FC236}">
                <a16:creationId xmlns:a16="http://schemas.microsoft.com/office/drawing/2014/main" id="{2741F723-05EB-4A5D-9F94-53F2C6CBB94D}"/>
              </a:ext>
            </a:extLst>
          </p:cNvPr>
          <p:cNvGrpSpPr/>
          <p:nvPr/>
        </p:nvGrpSpPr>
        <p:grpSpPr>
          <a:xfrm>
            <a:off x="2087540" y="1143360"/>
            <a:ext cx="7216084" cy="5451587"/>
            <a:chOff x="3100054" y="1142163"/>
            <a:chExt cx="7216084" cy="5796526"/>
          </a:xfrm>
        </p:grpSpPr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00964E2D-59D0-49A0-AA0C-FC5A6957B79A}"/>
                </a:ext>
              </a:extLst>
            </p:cNvPr>
            <p:cNvSpPr/>
            <p:nvPr/>
          </p:nvSpPr>
          <p:spPr bwMode="auto">
            <a:xfrm>
              <a:off x="7240588" y="5075238"/>
              <a:ext cx="2655443" cy="1495900"/>
            </a:xfrm>
            <a:prstGeom prst="rect">
              <a:avLst/>
            </a:prstGeom>
            <a:solidFill>
              <a:srgbClr val="D9E1F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A04FCEA-0DD0-45FC-97D4-B76049194038}"/>
                </a:ext>
              </a:extLst>
            </p:cNvPr>
            <p:cNvSpPr/>
            <p:nvPr/>
          </p:nvSpPr>
          <p:spPr bwMode="auto">
            <a:xfrm>
              <a:off x="9605323" y="2211578"/>
              <a:ext cx="290708" cy="1589440"/>
            </a:xfrm>
            <a:prstGeom prst="rect">
              <a:avLst/>
            </a:prstGeom>
            <a:solidFill>
              <a:srgbClr val="D9E1F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A9C36AA8-A812-49B8-A77F-7435C85CE440}"/>
                </a:ext>
              </a:extLst>
            </p:cNvPr>
            <p:cNvSpPr/>
            <p:nvPr/>
          </p:nvSpPr>
          <p:spPr bwMode="auto">
            <a:xfrm>
              <a:off x="3642063" y="2626059"/>
              <a:ext cx="6253968" cy="1186866"/>
            </a:xfrm>
            <a:custGeom>
              <a:avLst/>
              <a:gdLst>
                <a:gd name="connsiteX0" fmla="*/ 0 w 590550"/>
                <a:gd name="connsiteY0" fmla="*/ 0 h 2252663"/>
                <a:gd name="connsiteX1" fmla="*/ 0 w 590550"/>
                <a:gd name="connsiteY1" fmla="*/ 2252663 h 2252663"/>
                <a:gd name="connsiteX2" fmla="*/ 590550 w 590550"/>
                <a:gd name="connsiteY2" fmla="*/ 2252663 h 225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0550" h="2252663">
                  <a:moveTo>
                    <a:pt x="0" y="0"/>
                  </a:moveTo>
                  <a:lnTo>
                    <a:pt x="0" y="2252663"/>
                  </a:lnTo>
                  <a:lnTo>
                    <a:pt x="590550" y="2252663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8E491FE9-408F-41F3-95D8-7A86BB58AE9D}"/>
                </a:ext>
              </a:extLst>
            </p:cNvPr>
            <p:cNvSpPr txBox="1"/>
            <p:nvPr/>
          </p:nvSpPr>
          <p:spPr>
            <a:xfrm>
              <a:off x="3202764" y="3647621"/>
              <a:ext cx="514692" cy="2945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/>
                <a:t>BLQ </a:t>
              </a:r>
              <a:r>
                <a:rPr lang="en-US" sz="120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63D06B2C-8166-4C40-AFBE-194F5D629AD2}"/>
                </a:ext>
              </a:extLst>
            </p:cNvPr>
            <p:cNvSpPr txBox="1"/>
            <p:nvPr/>
          </p:nvSpPr>
          <p:spPr>
            <a:xfrm>
              <a:off x="3802327" y="3743143"/>
              <a:ext cx="263214" cy="425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en-US" sz="1200"/>
                <a:t>0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D181DF08-B3B8-40B8-9752-4210144BF105}"/>
                </a:ext>
              </a:extLst>
            </p:cNvPr>
            <p:cNvSpPr txBox="1"/>
            <p:nvPr/>
          </p:nvSpPr>
          <p:spPr>
            <a:xfrm>
              <a:off x="4167266" y="3743143"/>
              <a:ext cx="210314" cy="2290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I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5E8C51FB-153E-45E0-927F-3809E362CCF3}"/>
                </a:ext>
              </a:extLst>
            </p:cNvPr>
            <p:cNvSpPr txBox="1"/>
            <p:nvPr/>
          </p:nvSpPr>
          <p:spPr>
            <a:xfrm>
              <a:off x="4643069" y="3743143"/>
              <a:ext cx="263214" cy="425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en-US" sz="1200"/>
                <a:t>5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A41AB9EC-7DDE-48BA-A4B5-C0CCB4301DD5}"/>
                </a:ext>
              </a:extLst>
            </p:cNvPr>
            <p:cNvSpPr txBox="1"/>
            <p:nvPr/>
          </p:nvSpPr>
          <p:spPr>
            <a:xfrm>
              <a:off x="5437096" y="3743143"/>
              <a:ext cx="341760" cy="425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en-US" sz="1200"/>
                <a:t>10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C138686F-227C-45D7-999F-B9B09DA19F5B}"/>
                </a:ext>
              </a:extLst>
            </p:cNvPr>
            <p:cNvSpPr txBox="1"/>
            <p:nvPr/>
          </p:nvSpPr>
          <p:spPr>
            <a:xfrm>
              <a:off x="6281460" y="3743143"/>
              <a:ext cx="341760" cy="425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en-US" sz="1200"/>
                <a:t>15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FA52CB54-A52F-406A-8BEB-42AE71AB2695}"/>
                </a:ext>
              </a:extLst>
            </p:cNvPr>
            <p:cNvSpPr txBox="1"/>
            <p:nvPr/>
          </p:nvSpPr>
          <p:spPr>
            <a:xfrm>
              <a:off x="7126516" y="3743143"/>
              <a:ext cx="341760" cy="425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en-US" sz="1200"/>
                <a:t>20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C6C401F7-88DE-4600-B07C-61BA2A9202EB}"/>
                </a:ext>
              </a:extLst>
            </p:cNvPr>
            <p:cNvSpPr txBox="1"/>
            <p:nvPr/>
          </p:nvSpPr>
          <p:spPr>
            <a:xfrm>
              <a:off x="7945292" y="3743143"/>
              <a:ext cx="341760" cy="425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en-US" sz="1200"/>
                <a:t>25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BE6F2A28-CDC6-4979-AF0E-891CD892938B}"/>
                </a:ext>
              </a:extLst>
            </p:cNvPr>
            <p:cNvSpPr txBox="1"/>
            <p:nvPr/>
          </p:nvSpPr>
          <p:spPr>
            <a:xfrm>
              <a:off x="3100054" y="3499468"/>
              <a:ext cx="617402" cy="2945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/>
                <a:t>0.166 </a:t>
              </a:r>
              <a:r>
                <a:rPr lang="en-US" sz="120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D043F526-256B-4A14-9198-196C73712FFE}"/>
                </a:ext>
              </a:extLst>
            </p:cNvPr>
            <p:cNvSpPr txBox="1"/>
            <p:nvPr/>
          </p:nvSpPr>
          <p:spPr>
            <a:xfrm>
              <a:off x="3100054" y="3272508"/>
              <a:ext cx="617402" cy="2945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/>
                <a:t>0.664 </a:t>
              </a:r>
              <a:r>
                <a:rPr lang="en-US" sz="120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731B42BF-8237-41A9-A164-FDCC18D533D0}"/>
                </a:ext>
              </a:extLst>
            </p:cNvPr>
            <p:cNvSpPr txBox="1"/>
            <p:nvPr/>
          </p:nvSpPr>
          <p:spPr>
            <a:xfrm>
              <a:off x="3178052" y="2935220"/>
              <a:ext cx="539405" cy="2945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/>
                <a:t>1.33 </a:t>
              </a:r>
              <a:r>
                <a:rPr lang="en-US" sz="120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8E3035E7-0725-4066-ABE2-6D2F070D6A43}"/>
                </a:ext>
              </a:extLst>
            </p:cNvPr>
            <p:cNvSpPr txBox="1"/>
            <p:nvPr/>
          </p:nvSpPr>
          <p:spPr>
            <a:xfrm>
              <a:off x="3293942" y="2130352"/>
              <a:ext cx="423514" cy="2945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/>
                <a:t>20 </a:t>
              </a:r>
              <a:r>
                <a:rPr lang="en-US" sz="120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C196E32B-4C1D-4689-BA94-0CB5A9938BF1}"/>
                </a:ext>
              </a:extLst>
            </p:cNvPr>
            <p:cNvSpPr/>
            <p:nvPr/>
          </p:nvSpPr>
          <p:spPr bwMode="auto">
            <a:xfrm>
              <a:off x="3643250" y="1556105"/>
              <a:ext cx="0" cy="526421"/>
            </a:xfrm>
            <a:custGeom>
              <a:avLst/>
              <a:gdLst>
                <a:gd name="connsiteX0" fmla="*/ 0 w 0"/>
                <a:gd name="connsiteY0" fmla="*/ 596503 h 596503"/>
                <a:gd name="connsiteX1" fmla="*/ 0 w 0"/>
                <a:gd name="connsiteY1" fmla="*/ 0 h 596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596503">
                  <a:moveTo>
                    <a:pt x="0" y="596503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A69CEF50-B1B4-4301-9B6B-0F5251C74155}"/>
                </a:ext>
              </a:extLst>
            </p:cNvPr>
            <p:cNvSpPr/>
            <p:nvPr/>
          </p:nvSpPr>
          <p:spPr bwMode="auto">
            <a:xfrm>
              <a:off x="3638799" y="2185800"/>
              <a:ext cx="0" cy="302614"/>
            </a:xfrm>
            <a:custGeom>
              <a:avLst/>
              <a:gdLst>
                <a:gd name="connsiteX0" fmla="*/ 0 w 0"/>
                <a:gd name="connsiteY0" fmla="*/ 0 h 342900"/>
                <a:gd name="connsiteX1" fmla="*/ 0 w 0"/>
                <a:gd name="connsiteY1" fmla="*/ 34290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42900">
                  <a:moveTo>
                    <a:pt x="0" y="0"/>
                  </a:moveTo>
                  <a:lnTo>
                    <a:pt x="0" y="34290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E495F5AF-4C3A-4ED6-8C16-661255E117B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472745" y="2211578"/>
              <a:ext cx="0" cy="159216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5AA4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E53A2AD0-953C-4043-8F9F-A6872262E7A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38799" y="3090639"/>
              <a:ext cx="594476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DAB5D6AD-0BE2-4402-841E-92FA850C312B}"/>
                </a:ext>
              </a:extLst>
            </p:cNvPr>
            <p:cNvSpPr txBox="1"/>
            <p:nvPr/>
          </p:nvSpPr>
          <p:spPr>
            <a:xfrm>
              <a:off x="7930865" y="2195091"/>
              <a:ext cx="703287" cy="327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16.7 W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9E973C6C-6ADD-46EC-B145-ED1EB2F6D0C7}"/>
                </a:ext>
              </a:extLst>
            </p:cNvPr>
            <p:cNvSpPr txBox="1"/>
            <p:nvPr/>
          </p:nvSpPr>
          <p:spPr>
            <a:xfrm>
              <a:off x="3835558" y="1524601"/>
              <a:ext cx="223138" cy="425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/>
                <a:t>-</a:t>
              </a:r>
            </a:p>
            <a:p>
              <a:pPr algn="ctr"/>
              <a:r>
                <a:rPr lang="en-US" sz="1000" b="1"/>
                <a:t>-</a:t>
              </a:r>
            </a:p>
          </p:txBody>
        </p: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08540660-29F1-4C80-9814-48D5C86969C8}"/>
                </a:ext>
              </a:extLst>
            </p:cNvPr>
            <p:cNvCxnSpPr/>
            <p:nvPr/>
          </p:nvCxnSpPr>
          <p:spPr bwMode="auto">
            <a:xfrm>
              <a:off x="3601861" y="2444807"/>
              <a:ext cx="73876" cy="8721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D1378A1E-7114-464D-A2DE-C48E0EF9F9C9}"/>
                </a:ext>
              </a:extLst>
            </p:cNvPr>
            <p:cNvCxnSpPr/>
            <p:nvPr/>
          </p:nvCxnSpPr>
          <p:spPr bwMode="auto">
            <a:xfrm>
              <a:off x="3601861" y="2566131"/>
              <a:ext cx="73876" cy="8721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BE14FAE7-4185-414F-BA7A-E32DD857692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38799" y="3414827"/>
              <a:ext cx="595620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2085BE69-3979-43C6-8CFE-855636EF4A6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38799" y="3665090"/>
              <a:ext cx="5144419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C2AE621B-0D36-4B3B-B4E4-CD0CA287CE3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38799" y="3742081"/>
              <a:ext cx="595620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3A43E8A2-000A-4BC5-A0F2-AA945053FC2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775479" y="2294649"/>
              <a:ext cx="0" cy="150909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E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Connecteur droit avec flèche 41">
              <a:extLst>
                <a:ext uri="{FF2B5EF4-FFF2-40B4-BE49-F238E27FC236}">
                  <a16:creationId xmlns:a16="http://schemas.microsoft.com/office/drawing/2014/main" id="{D6D13B40-2C69-4C97-A68C-11E8BCCF1B8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815482" y="2488414"/>
              <a:ext cx="2710466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E860A235-1C5C-4A31-93D9-DF149D6AD72A}"/>
                </a:ext>
              </a:extLst>
            </p:cNvPr>
            <p:cNvSpPr/>
            <p:nvPr/>
          </p:nvSpPr>
          <p:spPr bwMode="auto">
            <a:xfrm>
              <a:off x="3886287" y="3698143"/>
              <a:ext cx="90000" cy="90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C232DAD9-3076-4F32-B2BF-0EC6DAAACD13}"/>
                </a:ext>
              </a:extLst>
            </p:cNvPr>
            <p:cNvSpPr txBox="1"/>
            <p:nvPr/>
          </p:nvSpPr>
          <p:spPr>
            <a:xfrm>
              <a:off x="8459235" y="3743143"/>
              <a:ext cx="210314" cy="2290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I</a:t>
              </a:r>
            </a:p>
          </p:txBody>
        </p:sp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9C4AD7A7-F8DA-4014-A46D-69E52F2C32D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583565" y="2185800"/>
              <a:ext cx="0" cy="161521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6DB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3" name="Ellipse 52">
              <a:extLst>
                <a:ext uri="{FF2B5EF4-FFF2-40B4-BE49-F238E27FC236}">
                  <a16:creationId xmlns:a16="http://schemas.microsoft.com/office/drawing/2014/main" id="{5E51DB57-7D6A-4200-A89C-233F48E636A3}"/>
                </a:ext>
              </a:extLst>
            </p:cNvPr>
            <p:cNvSpPr/>
            <p:nvPr/>
          </p:nvSpPr>
          <p:spPr bwMode="auto">
            <a:xfrm>
              <a:off x="9550004" y="3039684"/>
              <a:ext cx="90000" cy="90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3CC5766A-953E-4946-B650-5AE28A82BCD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38799" y="3665640"/>
              <a:ext cx="595620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FA4C4BE5-78CB-4D67-978B-C6F5398557BC}"/>
                </a:ext>
              </a:extLst>
            </p:cNvPr>
            <p:cNvSpPr/>
            <p:nvPr/>
          </p:nvSpPr>
          <p:spPr bwMode="auto">
            <a:xfrm>
              <a:off x="9427745" y="3117738"/>
              <a:ext cx="90000" cy="90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Ellipse 70">
              <a:extLst>
                <a:ext uri="{FF2B5EF4-FFF2-40B4-BE49-F238E27FC236}">
                  <a16:creationId xmlns:a16="http://schemas.microsoft.com/office/drawing/2014/main" id="{1E5E6EBA-CD44-4A69-A7A1-E0E06F8340AC}"/>
                </a:ext>
              </a:extLst>
            </p:cNvPr>
            <p:cNvSpPr/>
            <p:nvPr/>
          </p:nvSpPr>
          <p:spPr bwMode="auto">
            <a:xfrm>
              <a:off x="8570495" y="3020188"/>
              <a:ext cx="90000" cy="90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Ellipse 71">
              <a:extLst>
                <a:ext uri="{FF2B5EF4-FFF2-40B4-BE49-F238E27FC236}">
                  <a16:creationId xmlns:a16="http://schemas.microsoft.com/office/drawing/2014/main" id="{023B5AA1-653D-4169-82CE-6B9EDA57F42F}"/>
                </a:ext>
              </a:extLst>
            </p:cNvPr>
            <p:cNvSpPr/>
            <p:nvPr/>
          </p:nvSpPr>
          <p:spPr bwMode="auto">
            <a:xfrm>
              <a:off x="8230852" y="3110188"/>
              <a:ext cx="90000" cy="90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Ellipse 72">
              <a:extLst>
                <a:ext uri="{FF2B5EF4-FFF2-40B4-BE49-F238E27FC236}">
                  <a16:creationId xmlns:a16="http://schemas.microsoft.com/office/drawing/2014/main" id="{8C04157C-D523-459F-A9E1-1282C30D74D9}"/>
                </a:ext>
              </a:extLst>
            </p:cNvPr>
            <p:cNvSpPr/>
            <p:nvPr/>
          </p:nvSpPr>
          <p:spPr bwMode="auto">
            <a:xfrm>
              <a:off x="7914940" y="3039462"/>
              <a:ext cx="90000" cy="90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13CC4B8F-89FE-4AA5-A893-44AC8D74C58D}"/>
                </a:ext>
              </a:extLst>
            </p:cNvPr>
            <p:cNvSpPr/>
            <p:nvPr/>
          </p:nvSpPr>
          <p:spPr bwMode="auto">
            <a:xfrm>
              <a:off x="5683565" y="2987333"/>
              <a:ext cx="90000" cy="90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Ellipse 74">
              <a:extLst>
                <a:ext uri="{FF2B5EF4-FFF2-40B4-BE49-F238E27FC236}">
                  <a16:creationId xmlns:a16="http://schemas.microsoft.com/office/drawing/2014/main" id="{34C2DF1F-DC3A-403C-BEBC-0357CBAF323F}"/>
                </a:ext>
              </a:extLst>
            </p:cNvPr>
            <p:cNvSpPr/>
            <p:nvPr/>
          </p:nvSpPr>
          <p:spPr bwMode="auto">
            <a:xfrm>
              <a:off x="5385684" y="3234827"/>
              <a:ext cx="90000" cy="90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Ellipse 75">
              <a:extLst>
                <a:ext uri="{FF2B5EF4-FFF2-40B4-BE49-F238E27FC236}">
                  <a16:creationId xmlns:a16="http://schemas.microsoft.com/office/drawing/2014/main" id="{F29C2A1F-B973-4222-A07F-D6668C319740}"/>
                </a:ext>
              </a:extLst>
            </p:cNvPr>
            <p:cNvSpPr/>
            <p:nvPr/>
          </p:nvSpPr>
          <p:spPr bwMode="auto">
            <a:xfrm>
              <a:off x="4898131" y="3324827"/>
              <a:ext cx="90000" cy="90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0C01FAE3-43F5-4043-9315-1F92B43C6877}"/>
                </a:ext>
              </a:extLst>
            </p:cNvPr>
            <p:cNvSpPr/>
            <p:nvPr/>
          </p:nvSpPr>
          <p:spPr bwMode="auto">
            <a:xfrm>
              <a:off x="4745731" y="2959305"/>
              <a:ext cx="90000" cy="90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Ellipse 77">
              <a:extLst>
                <a:ext uri="{FF2B5EF4-FFF2-40B4-BE49-F238E27FC236}">
                  <a16:creationId xmlns:a16="http://schemas.microsoft.com/office/drawing/2014/main" id="{0374DB1E-635C-48D7-9509-CBBED9E4CB26}"/>
                </a:ext>
              </a:extLst>
            </p:cNvPr>
            <p:cNvSpPr/>
            <p:nvPr/>
          </p:nvSpPr>
          <p:spPr bwMode="auto">
            <a:xfrm>
              <a:off x="4567137" y="2923059"/>
              <a:ext cx="90000" cy="90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Ellipse 78">
              <a:extLst>
                <a:ext uri="{FF2B5EF4-FFF2-40B4-BE49-F238E27FC236}">
                  <a16:creationId xmlns:a16="http://schemas.microsoft.com/office/drawing/2014/main" id="{6EE58DC8-76E1-48CD-B924-CF6EDAAC3D96}"/>
                </a:ext>
              </a:extLst>
            </p:cNvPr>
            <p:cNvSpPr/>
            <p:nvPr/>
          </p:nvSpPr>
          <p:spPr bwMode="auto">
            <a:xfrm>
              <a:off x="4226027" y="2942333"/>
              <a:ext cx="90000" cy="90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9E13F11B-0A85-4490-A975-C19884971E89}"/>
                </a:ext>
              </a:extLst>
            </p:cNvPr>
            <p:cNvSpPr txBox="1"/>
            <p:nvPr/>
          </p:nvSpPr>
          <p:spPr>
            <a:xfrm>
              <a:off x="4168068" y="1678490"/>
              <a:ext cx="223138" cy="2618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/>
                <a:t>-</a:t>
              </a:r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BB42721A-9F7C-4026-B41D-5406BE0A4162}"/>
                </a:ext>
              </a:extLst>
            </p:cNvPr>
            <p:cNvSpPr txBox="1"/>
            <p:nvPr/>
          </p:nvSpPr>
          <p:spPr>
            <a:xfrm>
              <a:off x="4499062" y="1678490"/>
              <a:ext cx="223138" cy="2618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/>
                <a:t>-</a:t>
              </a:r>
            </a:p>
          </p:txBody>
        </p:sp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id="{D320AB10-85D3-40C3-A276-7F7F68F9ED52}"/>
                </a:ext>
              </a:extLst>
            </p:cNvPr>
            <p:cNvSpPr txBox="1"/>
            <p:nvPr/>
          </p:nvSpPr>
          <p:spPr>
            <a:xfrm>
              <a:off x="4683946" y="1678490"/>
              <a:ext cx="223138" cy="2618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/>
                <a:t>-</a:t>
              </a:r>
            </a:p>
          </p:txBody>
        </p: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FD66DC79-4CD3-4E1D-AB4B-9656758B0B6B}"/>
                </a:ext>
              </a:extLst>
            </p:cNvPr>
            <p:cNvSpPr txBox="1"/>
            <p:nvPr/>
          </p:nvSpPr>
          <p:spPr>
            <a:xfrm>
              <a:off x="4838136" y="1524601"/>
              <a:ext cx="223138" cy="425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/>
                <a:t>-</a:t>
              </a:r>
            </a:p>
            <a:p>
              <a:pPr algn="ctr"/>
              <a:r>
                <a:rPr lang="en-US" sz="1000" b="1"/>
                <a:t>-</a:t>
              </a:r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F8EA1DDF-CE4B-4D48-BC40-8508DBA3B0E0}"/>
                </a:ext>
              </a:extLst>
            </p:cNvPr>
            <p:cNvSpPr txBox="1"/>
            <p:nvPr/>
          </p:nvSpPr>
          <p:spPr>
            <a:xfrm>
              <a:off x="5327483" y="1524601"/>
              <a:ext cx="223138" cy="425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/>
                <a:t>-</a:t>
              </a:r>
            </a:p>
            <a:p>
              <a:pPr algn="ctr"/>
              <a:r>
                <a:rPr lang="en-US" sz="1000" b="1"/>
                <a:t>-</a:t>
              </a:r>
            </a:p>
          </p:txBody>
        </p: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6FC6586B-1ED7-4A7E-A0C7-2CC40A19AFB7}"/>
                </a:ext>
              </a:extLst>
            </p:cNvPr>
            <p:cNvSpPr txBox="1"/>
            <p:nvPr/>
          </p:nvSpPr>
          <p:spPr>
            <a:xfrm>
              <a:off x="5610381" y="1524601"/>
              <a:ext cx="223138" cy="425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/>
                <a:t>-</a:t>
              </a:r>
            </a:p>
            <a:p>
              <a:pPr algn="ctr"/>
              <a:r>
                <a:rPr lang="en-US" sz="1000" b="1"/>
                <a:t>-</a:t>
              </a:r>
            </a:p>
          </p:txBody>
        </p:sp>
        <p:sp>
          <p:nvSpPr>
            <p:cNvPr id="86" name="ZoneTexte 85">
              <a:extLst>
                <a:ext uri="{FF2B5EF4-FFF2-40B4-BE49-F238E27FC236}">
                  <a16:creationId xmlns:a16="http://schemas.microsoft.com/office/drawing/2014/main" id="{D184E37E-E0F7-4970-924B-1314CA9601CE}"/>
                </a:ext>
              </a:extLst>
            </p:cNvPr>
            <p:cNvSpPr txBox="1"/>
            <p:nvPr/>
          </p:nvSpPr>
          <p:spPr>
            <a:xfrm>
              <a:off x="6529089" y="1273493"/>
              <a:ext cx="516488" cy="834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/>
                <a:t>INNTI :</a:t>
              </a:r>
            </a:p>
            <a:p>
              <a:pPr algn="ctr"/>
              <a:r>
                <a:rPr lang="en-US" sz="900"/>
                <a:t>K103N</a:t>
              </a:r>
              <a:r>
                <a:rPr lang="en-US" sz="900" b="1"/>
                <a:t> </a:t>
              </a:r>
            </a:p>
            <a:p>
              <a:pPr algn="ctr"/>
              <a:r>
                <a:rPr lang="en-US" sz="900" b="1"/>
                <a:t>-</a:t>
              </a:r>
            </a:p>
            <a:p>
              <a:pPr algn="ctr"/>
              <a:r>
                <a:rPr lang="en-US" sz="900" b="1"/>
                <a:t>+</a:t>
              </a:r>
            </a:p>
            <a:p>
              <a:pPr algn="ctr"/>
              <a:r>
                <a:rPr lang="en-US" sz="900" b="1"/>
                <a:t>860</a:t>
              </a:r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52311E8F-13F1-4EFA-A584-12A902E9926B}"/>
                </a:ext>
              </a:extLst>
            </p:cNvPr>
            <p:cNvSpPr txBox="1"/>
            <p:nvPr/>
          </p:nvSpPr>
          <p:spPr>
            <a:xfrm>
              <a:off x="7764794" y="1427381"/>
              <a:ext cx="332142" cy="687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/>
                <a:t>-</a:t>
              </a:r>
            </a:p>
            <a:p>
              <a:pPr algn="ctr"/>
              <a:r>
                <a:rPr lang="en-US" sz="900" b="1"/>
                <a:t>+</a:t>
              </a:r>
            </a:p>
            <a:p>
              <a:pPr algn="ctr"/>
              <a:endParaRPr lang="en-US" sz="900" b="1"/>
            </a:p>
            <a:p>
              <a:pPr algn="ctr"/>
              <a:r>
                <a:rPr lang="en-US" sz="900" b="1"/>
                <a:t>ND</a:t>
              </a:r>
            </a:p>
          </p:txBody>
        </p:sp>
        <p:sp>
          <p:nvSpPr>
            <p:cNvPr id="88" name="ZoneTexte 87">
              <a:extLst>
                <a:ext uri="{FF2B5EF4-FFF2-40B4-BE49-F238E27FC236}">
                  <a16:creationId xmlns:a16="http://schemas.microsoft.com/office/drawing/2014/main" id="{F98BDD15-D2BD-43F4-A5A0-12C4C64C3B6B}"/>
                </a:ext>
              </a:extLst>
            </p:cNvPr>
            <p:cNvSpPr txBox="1"/>
            <p:nvPr/>
          </p:nvSpPr>
          <p:spPr>
            <a:xfrm>
              <a:off x="8078201" y="1427381"/>
              <a:ext cx="357790" cy="687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/>
                <a:t>-</a:t>
              </a:r>
            </a:p>
            <a:p>
              <a:pPr algn="ctr"/>
              <a:r>
                <a:rPr lang="en-US" sz="900" b="1"/>
                <a:t>+</a:t>
              </a:r>
            </a:p>
            <a:p>
              <a:pPr algn="ctr"/>
              <a:endParaRPr lang="en-US" sz="900" b="1"/>
            </a:p>
            <a:p>
              <a:pPr algn="ctr"/>
              <a:r>
                <a:rPr lang="en-US" sz="900" b="1"/>
                <a:t>&lt;40</a:t>
              </a:r>
            </a:p>
          </p:txBody>
        </p: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97CDBF70-66C1-4F4A-B84E-963EC0D1B86C}"/>
                </a:ext>
              </a:extLst>
            </p:cNvPr>
            <p:cNvSpPr txBox="1"/>
            <p:nvPr/>
          </p:nvSpPr>
          <p:spPr>
            <a:xfrm>
              <a:off x="8403787" y="1427381"/>
              <a:ext cx="357790" cy="687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/>
                <a:t>-</a:t>
              </a:r>
            </a:p>
            <a:p>
              <a:pPr algn="ctr"/>
              <a:r>
                <a:rPr lang="en-US" sz="900" b="1"/>
                <a:t>+</a:t>
              </a:r>
            </a:p>
            <a:p>
              <a:pPr algn="ctr"/>
              <a:endParaRPr lang="en-US" sz="900" b="1"/>
            </a:p>
            <a:p>
              <a:pPr algn="ctr"/>
              <a:r>
                <a:rPr lang="en-US" sz="900" b="1"/>
                <a:t>112</a:t>
              </a:r>
            </a:p>
          </p:txBody>
        </p:sp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94421502-355E-49EE-8E37-DAB6A83359AF}"/>
                </a:ext>
              </a:extLst>
            </p:cNvPr>
            <p:cNvSpPr txBox="1"/>
            <p:nvPr/>
          </p:nvSpPr>
          <p:spPr>
            <a:xfrm>
              <a:off x="9168400" y="1427381"/>
              <a:ext cx="441146" cy="687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/>
                <a:t>+</a:t>
              </a:r>
            </a:p>
            <a:p>
              <a:pPr algn="ctr"/>
              <a:r>
                <a:rPr lang="en-US" sz="900" b="1"/>
                <a:t>+</a:t>
              </a:r>
            </a:p>
            <a:p>
              <a:pPr algn="ctr"/>
              <a:r>
                <a:rPr lang="en-US" sz="900" b="1"/>
                <a:t>-</a:t>
              </a:r>
            </a:p>
            <a:p>
              <a:pPr algn="ctr"/>
              <a:r>
                <a:rPr lang="en-US" sz="900" b="1"/>
                <a:t>7 160</a:t>
              </a:r>
            </a:p>
          </p:txBody>
        </p: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C61B2CC6-7959-48CC-A067-8E13C71D2828}"/>
                </a:ext>
              </a:extLst>
            </p:cNvPr>
            <p:cNvSpPr txBox="1"/>
            <p:nvPr/>
          </p:nvSpPr>
          <p:spPr>
            <a:xfrm>
              <a:off x="9472745" y="1162273"/>
              <a:ext cx="441146" cy="9817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900" b="1"/>
            </a:p>
            <a:p>
              <a:endParaRPr lang="en-US" sz="900" b="1"/>
            </a:p>
            <a:p>
              <a:r>
                <a:rPr lang="en-US" sz="900" b="1"/>
                <a:t>+</a:t>
              </a:r>
            </a:p>
            <a:p>
              <a:r>
                <a:rPr lang="en-US" sz="900" b="1"/>
                <a:t>+</a:t>
              </a:r>
            </a:p>
            <a:p>
              <a:r>
                <a:rPr lang="en-US" sz="900" b="1"/>
                <a:t>IND</a:t>
              </a:r>
            </a:p>
            <a:p>
              <a:r>
                <a:rPr lang="en-US" sz="900" b="1"/>
                <a:t>5 510</a:t>
              </a:r>
            </a:p>
          </p:txBody>
        </p:sp>
        <p:sp>
          <p:nvSpPr>
            <p:cNvPr id="150" name="ZoneTexte 149">
              <a:extLst>
                <a:ext uri="{FF2B5EF4-FFF2-40B4-BE49-F238E27FC236}">
                  <a16:creationId xmlns:a16="http://schemas.microsoft.com/office/drawing/2014/main" id="{81EA5861-7F3E-48C9-B688-DFCAD7CE9CC6}"/>
                </a:ext>
              </a:extLst>
            </p:cNvPr>
            <p:cNvSpPr txBox="1"/>
            <p:nvPr/>
          </p:nvSpPr>
          <p:spPr>
            <a:xfrm>
              <a:off x="4498260" y="3743143"/>
              <a:ext cx="210314" cy="2290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I</a:t>
              </a:r>
            </a:p>
          </p:txBody>
        </p:sp>
        <p:cxnSp>
          <p:nvCxnSpPr>
            <p:cNvPr id="152" name="Connecteur droit 151">
              <a:extLst>
                <a:ext uri="{FF2B5EF4-FFF2-40B4-BE49-F238E27FC236}">
                  <a16:creationId xmlns:a16="http://schemas.microsoft.com/office/drawing/2014/main" id="{36A27347-1665-4C20-A40E-EABCD7C36F4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74977" y="2211578"/>
              <a:ext cx="0" cy="159216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5AA4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Connecteur droit 152">
              <a:extLst>
                <a:ext uri="{FF2B5EF4-FFF2-40B4-BE49-F238E27FC236}">
                  <a16:creationId xmlns:a16="http://schemas.microsoft.com/office/drawing/2014/main" id="{D669DEED-B78D-4D8F-986A-C8A6EEFBE1C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439394" y="2475601"/>
              <a:ext cx="0" cy="132814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5AA4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Connecteur droit 153">
              <a:extLst>
                <a:ext uri="{FF2B5EF4-FFF2-40B4-BE49-F238E27FC236}">
                  <a16:creationId xmlns:a16="http://schemas.microsoft.com/office/drawing/2014/main" id="{4E5440F7-ACDB-4A8B-BC58-0FF4E639FDC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86932" y="2475601"/>
              <a:ext cx="0" cy="132814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5AA4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6" name="ZoneTexte 155">
              <a:extLst>
                <a:ext uri="{FF2B5EF4-FFF2-40B4-BE49-F238E27FC236}">
                  <a16:creationId xmlns:a16="http://schemas.microsoft.com/office/drawing/2014/main" id="{B8968047-1EE6-45FE-B020-0ABC701388D7}"/>
                </a:ext>
              </a:extLst>
            </p:cNvPr>
            <p:cNvSpPr txBox="1"/>
            <p:nvPr/>
          </p:nvSpPr>
          <p:spPr>
            <a:xfrm>
              <a:off x="3532726" y="1692996"/>
              <a:ext cx="184731" cy="2290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161" name="Ellipse 160">
              <a:extLst>
                <a:ext uri="{FF2B5EF4-FFF2-40B4-BE49-F238E27FC236}">
                  <a16:creationId xmlns:a16="http://schemas.microsoft.com/office/drawing/2014/main" id="{CAD155AB-E06A-40DE-9978-82ED2AB1A9EF}"/>
                </a:ext>
              </a:extLst>
            </p:cNvPr>
            <p:cNvSpPr/>
            <p:nvPr/>
          </p:nvSpPr>
          <p:spPr bwMode="auto">
            <a:xfrm>
              <a:off x="6725482" y="3049305"/>
              <a:ext cx="90000" cy="90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62" name="Forme libre : forme 161">
              <a:extLst>
                <a:ext uri="{FF2B5EF4-FFF2-40B4-BE49-F238E27FC236}">
                  <a16:creationId xmlns:a16="http://schemas.microsoft.com/office/drawing/2014/main" id="{FCD7D93C-CD14-453A-BCF4-3BBADF871528}"/>
                </a:ext>
              </a:extLst>
            </p:cNvPr>
            <p:cNvSpPr/>
            <p:nvPr/>
          </p:nvSpPr>
          <p:spPr bwMode="auto">
            <a:xfrm>
              <a:off x="4787678" y="2991047"/>
              <a:ext cx="4815840" cy="384810"/>
            </a:xfrm>
            <a:custGeom>
              <a:avLst/>
              <a:gdLst>
                <a:gd name="connsiteX0" fmla="*/ 0 w 4815840"/>
                <a:gd name="connsiteY0" fmla="*/ 0 h 384810"/>
                <a:gd name="connsiteX1" fmla="*/ 152400 w 4815840"/>
                <a:gd name="connsiteY1" fmla="*/ 384810 h 384810"/>
                <a:gd name="connsiteX2" fmla="*/ 640080 w 4815840"/>
                <a:gd name="connsiteY2" fmla="*/ 285750 h 384810"/>
                <a:gd name="connsiteX3" fmla="*/ 937260 w 4815840"/>
                <a:gd name="connsiteY3" fmla="*/ 34290 h 384810"/>
                <a:gd name="connsiteX4" fmla="*/ 1988820 w 4815840"/>
                <a:gd name="connsiteY4" fmla="*/ 99060 h 384810"/>
                <a:gd name="connsiteX5" fmla="*/ 3177540 w 4815840"/>
                <a:gd name="connsiteY5" fmla="*/ 87630 h 384810"/>
                <a:gd name="connsiteX6" fmla="*/ 3493770 w 4815840"/>
                <a:gd name="connsiteY6" fmla="*/ 160020 h 384810"/>
                <a:gd name="connsiteX7" fmla="*/ 3836670 w 4815840"/>
                <a:gd name="connsiteY7" fmla="*/ 68580 h 384810"/>
                <a:gd name="connsiteX8" fmla="*/ 4682490 w 4815840"/>
                <a:gd name="connsiteY8" fmla="*/ 163830 h 384810"/>
                <a:gd name="connsiteX9" fmla="*/ 4815840 w 4815840"/>
                <a:gd name="connsiteY9" fmla="*/ 8382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15840" h="384810">
                  <a:moveTo>
                    <a:pt x="0" y="0"/>
                  </a:moveTo>
                  <a:lnTo>
                    <a:pt x="152400" y="384810"/>
                  </a:lnTo>
                  <a:lnTo>
                    <a:pt x="640080" y="285750"/>
                  </a:lnTo>
                  <a:lnTo>
                    <a:pt x="937260" y="34290"/>
                  </a:lnTo>
                  <a:lnTo>
                    <a:pt x="1988820" y="99060"/>
                  </a:lnTo>
                  <a:lnTo>
                    <a:pt x="3177540" y="87630"/>
                  </a:lnTo>
                  <a:lnTo>
                    <a:pt x="3493770" y="160020"/>
                  </a:lnTo>
                  <a:lnTo>
                    <a:pt x="3836670" y="68580"/>
                  </a:lnTo>
                  <a:lnTo>
                    <a:pt x="4682490" y="163830"/>
                  </a:lnTo>
                  <a:lnTo>
                    <a:pt x="4815840" y="83820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64" name="ZoneTexte 163">
              <a:extLst>
                <a:ext uri="{FF2B5EF4-FFF2-40B4-BE49-F238E27FC236}">
                  <a16:creationId xmlns:a16="http://schemas.microsoft.com/office/drawing/2014/main" id="{BDD6952C-A431-49C1-BFBA-460155CCEC0D}"/>
                </a:ext>
              </a:extLst>
            </p:cNvPr>
            <p:cNvSpPr txBox="1"/>
            <p:nvPr/>
          </p:nvSpPr>
          <p:spPr>
            <a:xfrm>
              <a:off x="8764068" y="3743143"/>
              <a:ext cx="341760" cy="425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en-US" sz="1200"/>
                <a:t>30</a:t>
              </a:r>
            </a:p>
          </p:txBody>
        </p:sp>
        <p:sp>
          <p:nvSpPr>
            <p:cNvPr id="165" name="ZoneTexte 164">
              <a:extLst>
                <a:ext uri="{FF2B5EF4-FFF2-40B4-BE49-F238E27FC236}">
                  <a16:creationId xmlns:a16="http://schemas.microsoft.com/office/drawing/2014/main" id="{C920B08C-44D4-4377-BE7E-2447F0DE22EA}"/>
                </a:ext>
              </a:extLst>
            </p:cNvPr>
            <p:cNvSpPr txBox="1"/>
            <p:nvPr/>
          </p:nvSpPr>
          <p:spPr>
            <a:xfrm>
              <a:off x="7844644" y="3743143"/>
              <a:ext cx="210314" cy="2290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I</a:t>
              </a:r>
            </a:p>
          </p:txBody>
        </p:sp>
        <p:sp>
          <p:nvSpPr>
            <p:cNvPr id="166" name="ZoneTexte 165">
              <a:extLst>
                <a:ext uri="{FF2B5EF4-FFF2-40B4-BE49-F238E27FC236}">
                  <a16:creationId xmlns:a16="http://schemas.microsoft.com/office/drawing/2014/main" id="{E722DE6F-DE8C-42FC-B0F6-9130FA4D22CD}"/>
                </a:ext>
              </a:extLst>
            </p:cNvPr>
            <p:cNvSpPr txBox="1"/>
            <p:nvPr/>
          </p:nvSpPr>
          <p:spPr>
            <a:xfrm>
              <a:off x="9173145" y="3866254"/>
              <a:ext cx="599202" cy="2945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/>
                <a:t>Weeks</a:t>
              </a:r>
            </a:p>
          </p:txBody>
        </p:sp>
        <p:sp>
          <p:nvSpPr>
            <p:cNvPr id="168" name="Forme libre : forme 167">
              <a:extLst>
                <a:ext uri="{FF2B5EF4-FFF2-40B4-BE49-F238E27FC236}">
                  <a16:creationId xmlns:a16="http://schemas.microsoft.com/office/drawing/2014/main" id="{E9342FFD-C6FB-4C53-A632-467ABEC1E6D9}"/>
                </a:ext>
              </a:extLst>
            </p:cNvPr>
            <p:cNvSpPr/>
            <p:nvPr/>
          </p:nvSpPr>
          <p:spPr bwMode="auto">
            <a:xfrm>
              <a:off x="3621088" y="5396179"/>
              <a:ext cx="6274943" cy="1186866"/>
            </a:xfrm>
            <a:custGeom>
              <a:avLst/>
              <a:gdLst>
                <a:gd name="connsiteX0" fmla="*/ 0 w 590550"/>
                <a:gd name="connsiteY0" fmla="*/ 0 h 2252663"/>
                <a:gd name="connsiteX1" fmla="*/ 0 w 590550"/>
                <a:gd name="connsiteY1" fmla="*/ 2252663 h 2252663"/>
                <a:gd name="connsiteX2" fmla="*/ 590550 w 590550"/>
                <a:gd name="connsiteY2" fmla="*/ 2252663 h 225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0550" h="2252663">
                  <a:moveTo>
                    <a:pt x="0" y="0"/>
                  </a:moveTo>
                  <a:lnTo>
                    <a:pt x="0" y="2252663"/>
                  </a:lnTo>
                  <a:lnTo>
                    <a:pt x="590550" y="2252663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69" name="ZoneTexte 168">
              <a:extLst>
                <a:ext uri="{FF2B5EF4-FFF2-40B4-BE49-F238E27FC236}">
                  <a16:creationId xmlns:a16="http://schemas.microsoft.com/office/drawing/2014/main" id="{61368D34-3AAD-4814-AF4C-E9AAA72822A9}"/>
                </a:ext>
              </a:extLst>
            </p:cNvPr>
            <p:cNvSpPr txBox="1"/>
            <p:nvPr/>
          </p:nvSpPr>
          <p:spPr>
            <a:xfrm>
              <a:off x="3202764" y="6417742"/>
              <a:ext cx="514692" cy="2945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/>
                <a:t>BLQ </a:t>
              </a:r>
              <a:r>
                <a:rPr lang="en-US" sz="120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170" name="ZoneTexte 169">
              <a:extLst>
                <a:ext uri="{FF2B5EF4-FFF2-40B4-BE49-F238E27FC236}">
                  <a16:creationId xmlns:a16="http://schemas.microsoft.com/office/drawing/2014/main" id="{B3C36815-67CC-46BD-9049-E29A0F82712C}"/>
                </a:ext>
              </a:extLst>
            </p:cNvPr>
            <p:cNvSpPr txBox="1"/>
            <p:nvPr/>
          </p:nvSpPr>
          <p:spPr>
            <a:xfrm>
              <a:off x="3828713" y="6513263"/>
              <a:ext cx="263214" cy="425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en-US" sz="1200"/>
                <a:t>0</a:t>
              </a:r>
            </a:p>
          </p:txBody>
        </p:sp>
        <p:sp>
          <p:nvSpPr>
            <p:cNvPr id="172" name="ZoneTexte 171">
              <a:extLst>
                <a:ext uri="{FF2B5EF4-FFF2-40B4-BE49-F238E27FC236}">
                  <a16:creationId xmlns:a16="http://schemas.microsoft.com/office/drawing/2014/main" id="{BB09ECD7-692D-46B7-AFD8-ACF89BDE0A4B}"/>
                </a:ext>
              </a:extLst>
            </p:cNvPr>
            <p:cNvSpPr txBox="1"/>
            <p:nvPr/>
          </p:nvSpPr>
          <p:spPr>
            <a:xfrm>
              <a:off x="4247575" y="6513263"/>
              <a:ext cx="263214" cy="425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en-US" sz="1200"/>
                <a:t>5</a:t>
              </a:r>
            </a:p>
          </p:txBody>
        </p:sp>
        <p:sp>
          <p:nvSpPr>
            <p:cNvPr id="173" name="ZoneTexte 172">
              <a:extLst>
                <a:ext uri="{FF2B5EF4-FFF2-40B4-BE49-F238E27FC236}">
                  <a16:creationId xmlns:a16="http://schemas.microsoft.com/office/drawing/2014/main" id="{A8AED5BF-5EB7-4486-A9A7-1A884B282C57}"/>
                </a:ext>
              </a:extLst>
            </p:cNvPr>
            <p:cNvSpPr txBox="1"/>
            <p:nvPr/>
          </p:nvSpPr>
          <p:spPr>
            <a:xfrm>
              <a:off x="4628662" y="6513263"/>
              <a:ext cx="341760" cy="425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en-US" sz="1200"/>
                <a:t>10</a:t>
              </a:r>
            </a:p>
          </p:txBody>
        </p:sp>
        <p:sp>
          <p:nvSpPr>
            <p:cNvPr id="174" name="ZoneTexte 173">
              <a:extLst>
                <a:ext uri="{FF2B5EF4-FFF2-40B4-BE49-F238E27FC236}">
                  <a16:creationId xmlns:a16="http://schemas.microsoft.com/office/drawing/2014/main" id="{12FB8906-80EB-402B-B3B6-225CA39FC842}"/>
                </a:ext>
              </a:extLst>
            </p:cNvPr>
            <p:cNvSpPr txBox="1"/>
            <p:nvPr/>
          </p:nvSpPr>
          <p:spPr>
            <a:xfrm>
              <a:off x="6321941" y="6513263"/>
              <a:ext cx="341760" cy="425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en-US" sz="1200"/>
                <a:t>30</a:t>
              </a:r>
            </a:p>
          </p:txBody>
        </p:sp>
        <p:sp>
          <p:nvSpPr>
            <p:cNvPr id="175" name="ZoneTexte 174">
              <a:extLst>
                <a:ext uri="{FF2B5EF4-FFF2-40B4-BE49-F238E27FC236}">
                  <a16:creationId xmlns:a16="http://schemas.microsoft.com/office/drawing/2014/main" id="{49A19FFE-79A1-46DB-AA9B-5B63492911FF}"/>
                </a:ext>
              </a:extLst>
            </p:cNvPr>
            <p:cNvSpPr txBox="1"/>
            <p:nvPr/>
          </p:nvSpPr>
          <p:spPr>
            <a:xfrm>
              <a:off x="7168188" y="6513263"/>
              <a:ext cx="341760" cy="425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en-US" sz="1200"/>
                <a:t>40</a:t>
              </a:r>
            </a:p>
          </p:txBody>
        </p:sp>
        <p:sp>
          <p:nvSpPr>
            <p:cNvPr id="176" name="ZoneTexte 175">
              <a:extLst>
                <a:ext uri="{FF2B5EF4-FFF2-40B4-BE49-F238E27FC236}">
                  <a16:creationId xmlns:a16="http://schemas.microsoft.com/office/drawing/2014/main" id="{8AB0CDBC-6B2E-429D-93E9-84DFCDF0059D}"/>
                </a:ext>
              </a:extLst>
            </p:cNvPr>
            <p:cNvSpPr txBox="1"/>
            <p:nvPr/>
          </p:nvSpPr>
          <p:spPr>
            <a:xfrm>
              <a:off x="7589439" y="6513263"/>
              <a:ext cx="341760" cy="425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en-US" sz="1200"/>
                <a:t>45</a:t>
              </a:r>
            </a:p>
          </p:txBody>
        </p:sp>
        <p:sp>
          <p:nvSpPr>
            <p:cNvPr id="177" name="ZoneTexte 176">
              <a:extLst>
                <a:ext uri="{FF2B5EF4-FFF2-40B4-BE49-F238E27FC236}">
                  <a16:creationId xmlns:a16="http://schemas.microsoft.com/office/drawing/2014/main" id="{296D4265-6A84-4A3D-B2A3-88C84A69B77F}"/>
                </a:ext>
              </a:extLst>
            </p:cNvPr>
            <p:cNvSpPr txBox="1"/>
            <p:nvPr/>
          </p:nvSpPr>
          <p:spPr>
            <a:xfrm>
              <a:off x="3100054" y="6282287"/>
              <a:ext cx="617402" cy="2945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/>
                <a:t>0.166 </a:t>
              </a:r>
              <a:r>
                <a:rPr lang="en-US" sz="120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178" name="ZoneTexte 177">
              <a:extLst>
                <a:ext uri="{FF2B5EF4-FFF2-40B4-BE49-F238E27FC236}">
                  <a16:creationId xmlns:a16="http://schemas.microsoft.com/office/drawing/2014/main" id="{9066CD47-D23B-4A2F-914F-2649401DBD08}"/>
                </a:ext>
              </a:extLst>
            </p:cNvPr>
            <p:cNvSpPr txBox="1"/>
            <p:nvPr/>
          </p:nvSpPr>
          <p:spPr>
            <a:xfrm>
              <a:off x="3100054" y="6062719"/>
              <a:ext cx="617402" cy="2945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/>
                <a:t>0.664 </a:t>
              </a:r>
              <a:r>
                <a:rPr lang="en-US" sz="120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179" name="ZoneTexte 178">
              <a:extLst>
                <a:ext uri="{FF2B5EF4-FFF2-40B4-BE49-F238E27FC236}">
                  <a16:creationId xmlns:a16="http://schemas.microsoft.com/office/drawing/2014/main" id="{02347D13-32C4-40A0-B25E-FD8A9CB0E1F2}"/>
                </a:ext>
              </a:extLst>
            </p:cNvPr>
            <p:cNvSpPr txBox="1"/>
            <p:nvPr/>
          </p:nvSpPr>
          <p:spPr>
            <a:xfrm>
              <a:off x="3178052" y="5744163"/>
              <a:ext cx="539405" cy="2945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/>
                <a:t>1.33 </a:t>
              </a:r>
              <a:r>
                <a:rPr lang="en-US" sz="120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180" name="ZoneTexte 179">
              <a:extLst>
                <a:ext uri="{FF2B5EF4-FFF2-40B4-BE49-F238E27FC236}">
                  <a16:creationId xmlns:a16="http://schemas.microsoft.com/office/drawing/2014/main" id="{2EAA76A0-6CD0-4766-A0E3-CACA55BD5832}"/>
                </a:ext>
              </a:extLst>
            </p:cNvPr>
            <p:cNvSpPr txBox="1"/>
            <p:nvPr/>
          </p:nvSpPr>
          <p:spPr>
            <a:xfrm>
              <a:off x="3293942" y="4981698"/>
              <a:ext cx="423514" cy="2945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/>
                <a:t>20 </a:t>
              </a:r>
              <a:r>
                <a:rPr lang="en-US" sz="120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181" name="Forme libre : forme 180">
              <a:extLst>
                <a:ext uri="{FF2B5EF4-FFF2-40B4-BE49-F238E27FC236}">
                  <a16:creationId xmlns:a16="http://schemas.microsoft.com/office/drawing/2014/main" id="{44CFD85F-8CCD-42F4-99C3-8992DCB9C135}"/>
                </a:ext>
              </a:extLst>
            </p:cNvPr>
            <p:cNvSpPr/>
            <p:nvPr/>
          </p:nvSpPr>
          <p:spPr bwMode="auto">
            <a:xfrm>
              <a:off x="3625640" y="4361943"/>
              <a:ext cx="0" cy="526421"/>
            </a:xfrm>
            <a:custGeom>
              <a:avLst/>
              <a:gdLst>
                <a:gd name="connsiteX0" fmla="*/ 0 w 0"/>
                <a:gd name="connsiteY0" fmla="*/ 596503 h 596503"/>
                <a:gd name="connsiteX1" fmla="*/ 0 w 0"/>
                <a:gd name="connsiteY1" fmla="*/ 0 h 596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596503">
                  <a:moveTo>
                    <a:pt x="0" y="596503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82" name="Forme libre : forme 181">
              <a:extLst>
                <a:ext uri="{FF2B5EF4-FFF2-40B4-BE49-F238E27FC236}">
                  <a16:creationId xmlns:a16="http://schemas.microsoft.com/office/drawing/2014/main" id="{D1A66F7E-D238-46A8-A34F-00DA18C9291A}"/>
                </a:ext>
              </a:extLst>
            </p:cNvPr>
            <p:cNvSpPr/>
            <p:nvPr/>
          </p:nvSpPr>
          <p:spPr bwMode="auto">
            <a:xfrm>
              <a:off x="3624512" y="4955920"/>
              <a:ext cx="0" cy="302614"/>
            </a:xfrm>
            <a:custGeom>
              <a:avLst/>
              <a:gdLst>
                <a:gd name="connsiteX0" fmla="*/ 0 w 0"/>
                <a:gd name="connsiteY0" fmla="*/ 0 h 342900"/>
                <a:gd name="connsiteX1" fmla="*/ 0 w 0"/>
                <a:gd name="connsiteY1" fmla="*/ 34290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42900">
                  <a:moveTo>
                    <a:pt x="0" y="0"/>
                  </a:moveTo>
                  <a:lnTo>
                    <a:pt x="0" y="34290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cxnSp>
          <p:nvCxnSpPr>
            <p:cNvPr id="184" name="Connecteur droit 183">
              <a:extLst>
                <a:ext uri="{FF2B5EF4-FFF2-40B4-BE49-F238E27FC236}">
                  <a16:creationId xmlns:a16="http://schemas.microsoft.com/office/drawing/2014/main" id="{9F494B98-1177-49ED-B74C-4603569FAA3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38799" y="5899582"/>
              <a:ext cx="594476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5" name="ZoneTexte 184">
              <a:extLst>
                <a:ext uri="{FF2B5EF4-FFF2-40B4-BE49-F238E27FC236}">
                  <a16:creationId xmlns:a16="http://schemas.microsoft.com/office/drawing/2014/main" id="{05AC5832-9204-4889-B5F0-9F68AB0F8F24}"/>
                </a:ext>
              </a:extLst>
            </p:cNvPr>
            <p:cNvSpPr txBox="1"/>
            <p:nvPr/>
          </p:nvSpPr>
          <p:spPr>
            <a:xfrm>
              <a:off x="5560172" y="5171334"/>
              <a:ext cx="520658" cy="278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/>
                <a:t>6.4 W</a:t>
              </a:r>
            </a:p>
          </p:txBody>
        </p:sp>
        <p:sp>
          <p:nvSpPr>
            <p:cNvPr id="186" name="ZoneTexte 185">
              <a:extLst>
                <a:ext uri="{FF2B5EF4-FFF2-40B4-BE49-F238E27FC236}">
                  <a16:creationId xmlns:a16="http://schemas.microsoft.com/office/drawing/2014/main" id="{1461E2AB-EB88-4330-A27F-A158DBB41276}"/>
                </a:ext>
              </a:extLst>
            </p:cNvPr>
            <p:cNvSpPr txBox="1"/>
            <p:nvPr/>
          </p:nvSpPr>
          <p:spPr>
            <a:xfrm>
              <a:off x="3835558" y="4294721"/>
              <a:ext cx="223138" cy="425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/>
                <a:t>-</a:t>
              </a:r>
            </a:p>
            <a:p>
              <a:pPr algn="ctr"/>
              <a:r>
                <a:rPr lang="en-US" sz="1000" b="1"/>
                <a:t>-</a:t>
              </a:r>
            </a:p>
          </p:txBody>
        </p:sp>
        <p:cxnSp>
          <p:nvCxnSpPr>
            <p:cNvPr id="188" name="Connecteur droit 187">
              <a:extLst>
                <a:ext uri="{FF2B5EF4-FFF2-40B4-BE49-F238E27FC236}">
                  <a16:creationId xmlns:a16="http://schemas.microsoft.com/office/drawing/2014/main" id="{8F0A6C5E-E6E1-4723-9470-B56F936E4784}"/>
                </a:ext>
              </a:extLst>
            </p:cNvPr>
            <p:cNvCxnSpPr/>
            <p:nvPr/>
          </p:nvCxnSpPr>
          <p:spPr bwMode="auto">
            <a:xfrm>
              <a:off x="3601861" y="5214927"/>
              <a:ext cx="73876" cy="8721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9" name="Connecteur droit 188">
              <a:extLst>
                <a:ext uri="{FF2B5EF4-FFF2-40B4-BE49-F238E27FC236}">
                  <a16:creationId xmlns:a16="http://schemas.microsoft.com/office/drawing/2014/main" id="{C98749F2-2123-4FAB-A74A-7C30D3803E90}"/>
                </a:ext>
              </a:extLst>
            </p:cNvPr>
            <p:cNvCxnSpPr/>
            <p:nvPr/>
          </p:nvCxnSpPr>
          <p:spPr bwMode="auto">
            <a:xfrm>
              <a:off x="3601861" y="5336251"/>
              <a:ext cx="73876" cy="8721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0" name="Connecteur droit 189">
              <a:extLst>
                <a:ext uri="{FF2B5EF4-FFF2-40B4-BE49-F238E27FC236}">
                  <a16:creationId xmlns:a16="http://schemas.microsoft.com/office/drawing/2014/main" id="{DF179E23-E847-437E-9E37-6CDC7D789B5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38799" y="6205038"/>
              <a:ext cx="595620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1" name="Connecteur droit 190">
              <a:extLst>
                <a:ext uri="{FF2B5EF4-FFF2-40B4-BE49-F238E27FC236}">
                  <a16:creationId xmlns:a16="http://schemas.microsoft.com/office/drawing/2014/main" id="{8B902EEA-7056-4352-AE9B-EE17AF2465C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38799" y="6435210"/>
              <a:ext cx="5144419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2" name="Connecteur droit 191">
              <a:extLst>
                <a:ext uri="{FF2B5EF4-FFF2-40B4-BE49-F238E27FC236}">
                  <a16:creationId xmlns:a16="http://schemas.microsoft.com/office/drawing/2014/main" id="{C3807D25-5581-4F37-B0A2-34C53683D84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38799" y="6512201"/>
              <a:ext cx="595620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4" name="Connecteur droit 193">
              <a:extLst>
                <a:ext uri="{FF2B5EF4-FFF2-40B4-BE49-F238E27FC236}">
                  <a16:creationId xmlns:a16="http://schemas.microsoft.com/office/drawing/2014/main" id="{C6F1AF86-D9C5-40E1-A1AA-B701A37F228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53026" y="5245721"/>
              <a:ext cx="0" cy="132814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E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5" name="Connecteur droit avec flèche 194">
              <a:extLst>
                <a:ext uri="{FF2B5EF4-FFF2-40B4-BE49-F238E27FC236}">
                  <a16:creationId xmlns:a16="http://schemas.microsoft.com/office/drawing/2014/main" id="{8F253D78-0928-4299-A04D-405D632D8DD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86050" y="5423463"/>
              <a:ext cx="461754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sp>
          <p:nvSpPr>
            <p:cNvPr id="196" name="Ellipse 195">
              <a:extLst>
                <a:ext uri="{FF2B5EF4-FFF2-40B4-BE49-F238E27FC236}">
                  <a16:creationId xmlns:a16="http://schemas.microsoft.com/office/drawing/2014/main" id="{32190264-945E-46D0-BEE7-1E384728B551}"/>
                </a:ext>
              </a:extLst>
            </p:cNvPr>
            <p:cNvSpPr/>
            <p:nvPr/>
          </p:nvSpPr>
          <p:spPr bwMode="auto">
            <a:xfrm>
              <a:off x="3886287" y="6468263"/>
              <a:ext cx="90000" cy="90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cxnSp>
          <p:nvCxnSpPr>
            <p:cNvPr id="198" name="Connecteur droit 197">
              <a:extLst>
                <a:ext uri="{FF2B5EF4-FFF2-40B4-BE49-F238E27FC236}">
                  <a16:creationId xmlns:a16="http://schemas.microsoft.com/office/drawing/2014/main" id="{21CF434F-B445-46B9-8175-D3A26F7A359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105065" y="5189230"/>
              <a:ext cx="0" cy="13819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6DB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0" name="Connecteur droit 199">
              <a:extLst>
                <a:ext uri="{FF2B5EF4-FFF2-40B4-BE49-F238E27FC236}">
                  <a16:creationId xmlns:a16="http://schemas.microsoft.com/office/drawing/2014/main" id="{9F6800C8-A613-46A7-A468-D7307CDAA59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38799" y="6435760"/>
              <a:ext cx="595620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5" name="Ellipse 204">
              <a:extLst>
                <a:ext uri="{FF2B5EF4-FFF2-40B4-BE49-F238E27FC236}">
                  <a16:creationId xmlns:a16="http://schemas.microsoft.com/office/drawing/2014/main" id="{2BDCFF94-1B05-45F1-9E17-4C419AD94F20}"/>
                </a:ext>
              </a:extLst>
            </p:cNvPr>
            <p:cNvSpPr/>
            <p:nvPr/>
          </p:nvSpPr>
          <p:spPr bwMode="auto">
            <a:xfrm>
              <a:off x="5517976" y="5828179"/>
              <a:ext cx="90000" cy="90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06" name="Ellipse 205">
              <a:extLst>
                <a:ext uri="{FF2B5EF4-FFF2-40B4-BE49-F238E27FC236}">
                  <a16:creationId xmlns:a16="http://schemas.microsoft.com/office/drawing/2014/main" id="{068FEE1F-02BB-4AEA-8466-FE34BB7D70D3}"/>
                </a:ext>
              </a:extLst>
            </p:cNvPr>
            <p:cNvSpPr/>
            <p:nvPr/>
          </p:nvSpPr>
          <p:spPr bwMode="auto">
            <a:xfrm>
              <a:off x="5340684" y="5842858"/>
              <a:ext cx="90000" cy="90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09" name="Ellipse 208">
              <a:extLst>
                <a:ext uri="{FF2B5EF4-FFF2-40B4-BE49-F238E27FC236}">
                  <a16:creationId xmlns:a16="http://schemas.microsoft.com/office/drawing/2014/main" id="{039A65E2-5E87-41CC-80D9-233B49B1648A}"/>
                </a:ext>
              </a:extLst>
            </p:cNvPr>
            <p:cNvSpPr/>
            <p:nvPr/>
          </p:nvSpPr>
          <p:spPr bwMode="auto">
            <a:xfrm>
              <a:off x="4249189" y="5764804"/>
              <a:ext cx="90000" cy="90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10" name="Ellipse 209">
              <a:extLst>
                <a:ext uri="{FF2B5EF4-FFF2-40B4-BE49-F238E27FC236}">
                  <a16:creationId xmlns:a16="http://schemas.microsoft.com/office/drawing/2014/main" id="{FC649191-46F2-45AC-A541-142B38B17CE6}"/>
                </a:ext>
              </a:extLst>
            </p:cNvPr>
            <p:cNvSpPr/>
            <p:nvPr/>
          </p:nvSpPr>
          <p:spPr bwMode="auto">
            <a:xfrm>
              <a:off x="4075663" y="5738179"/>
              <a:ext cx="90000" cy="90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cxnSp>
          <p:nvCxnSpPr>
            <p:cNvPr id="225" name="Connecteur droit 224">
              <a:extLst>
                <a:ext uri="{FF2B5EF4-FFF2-40B4-BE49-F238E27FC236}">
                  <a16:creationId xmlns:a16="http://schemas.microsoft.com/office/drawing/2014/main" id="{60A7FBE8-4B92-4E71-A0A2-EFFD580E31D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94150" y="5245721"/>
              <a:ext cx="0" cy="132814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5AA4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6" name="Connecteur droit 225">
              <a:extLst>
                <a:ext uri="{FF2B5EF4-FFF2-40B4-BE49-F238E27FC236}">
                  <a16:creationId xmlns:a16="http://schemas.microsoft.com/office/drawing/2014/main" id="{373085A9-44D1-47BB-B9B0-469A4C2D411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20462" y="5245721"/>
              <a:ext cx="0" cy="132814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5AA4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1" name="Ellipse 230">
              <a:extLst>
                <a:ext uri="{FF2B5EF4-FFF2-40B4-BE49-F238E27FC236}">
                  <a16:creationId xmlns:a16="http://schemas.microsoft.com/office/drawing/2014/main" id="{33078E36-4549-4D1D-8098-73744BAAD392}"/>
                </a:ext>
              </a:extLst>
            </p:cNvPr>
            <p:cNvSpPr/>
            <p:nvPr/>
          </p:nvSpPr>
          <p:spPr bwMode="auto">
            <a:xfrm>
              <a:off x="7202923" y="5809804"/>
              <a:ext cx="90000" cy="90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33" name="ZoneTexte 232">
              <a:extLst>
                <a:ext uri="{FF2B5EF4-FFF2-40B4-BE49-F238E27FC236}">
                  <a16:creationId xmlns:a16="http://schemas.microsoft.com/office/drawing/2014/main" id="{AD852745-7B74-4AF8-9EFD-8B7CEC1143EA}"/>
                </a:ext>
              </a:extLst>
            </p:cNvPr>
            <p:cNvSpPr txBox="1"/>
            <p:nvPr/>
          </p:nvSpPr>
          <p:spPr>
            <a:xfrm>
              <a:off x="8011352" y="6513263"/>
              <a:ext cx="341760" cy="425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en-US" sz="1200"/>
                <a:t>50</a:t>
              </a:r>
            </a:p>
          </p:txBody>
        </p:sp>
        <p:sp>
          <p:nvSpPr>
            <p:cNvPr id="235" name="ZoneTexte 234">
              <a:extLst>
                <a:ext uri="{FF2B5EF4-FFF2-40B4-BE49-F238E27FC236}">
                  <a16:creationId xmlns:a16="http://schemas.microsoft.com/office/drawing/2014/main" id="{2693E48D-69B7-45A9-AA1C-4AC43C25CFFD}"/>
                </a:ext>
              </a:extLst>
            </p:cNvPr>
            <p:cNvSpPr txBox="1"/>
            <p:nvPr/>
          </p:nvSpPr>
          <p:spPr>
            <a:xfrm>
              <a:off x="9716936" y="6636374"/>
              <a:ext cx="599202" cy="2945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/>
                <a:t>Weeks</a:t>
              </a:r>
            </a:p>
          </p:txBody>
        </p:sp>
        <p:sp>
          <p:nvSpPr>
            <p:cNvPr id="236" name="ZoneTexte 235">
              <a:extLst>
                <a:ext uri="{FF2B5EF4-FFF2-40B4-BE49-F238E27FC236}">
                  <a16:creationId xmlns:a16="http://schemas.microsoft.com/office/drawing/2014/main" id="{373B6BB4-290D-4B6E-9779-B629BC94170F}"/>
                </a:ext>
              </a:extLst>
            </p:cNvPr>
            <p:cNvSpPr txBox="1"/>
            <p:nvPr/>
          </p:nvSpPr>
          <p:spPr>
            <a:xfrm>
              <a:off x="4000484" y="4446098"/>
              <a:ext cx="223138" cy="2618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/>
                <a:t>-</a:t>
              </a:r>
            </a:p>
          </p:txBody>
        </p:sp>
        <p:sp>
          <p:nvSpPr>
            <p:cNvPr id="237" name="ZoneTexte 236">
              <a:extLst>
                <a:ext uri="{FF2B5EF4-FFF2-40B4-BE49-F238E27FC236}">
                  <a16:creationId xmlns:a16="http://schemas.microsoft.com/office/drawing/2014/main" id="{CA10D68B-ACAA-4A8F-9F94-94E3F2077A55}"/>
                </a:ext>
              </a:extLst>
            </p:cNvPr>
            <p:cNvSpPr txBox="1"/>
            <p:nvPr/>
          </p:nvSpPr>
          <p:spPr>
            <a:xfrm>
              <a:off x="4172893" y="4446098"/>
              <a:ext cx="223138" cy="2618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/>
                <a:t>-</a:t>
              </a:r>
            </a:p>
          </p:txBody>
        </p:sp>
        <p:sp>
          <p:nvSpPr>
            <p:cNvPr id="238" name="ZoneTexte 237">
              <a:extLst>
                <a:ext uri="{FF2B5EF4-FFF2-40B4-BE49-F238E27FC236}">
                  <a16:creationId xmlns:a16="http://schemas.microsoft.com/office/drawing/2014/main" id="{43FEFE93-29CC-4866-A33A-A0C893BAF89B}"/>
                </a:ext>
              </a:extLst>
            </p:cNvPr>
            <p:cNvSpPr txBox="1"/>
            <p:nvPr/>
          </p:nvSpPr>
          <p:spPr>
            <a:xfrm>
              <a:off x="4267614" y="4446098"/>
              <a:ext cx="223138" cy="2618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/>
                <a:t>-</a:t>
              </a:r>
            </a:p>
          </p:txBody>
        </p:sp>
        <p:sp>
          <p:nvSpPr>
            <p:cNvPr id="239" name="ZoneTexte 238">
              <a:extLst>
                <a:ext uri="{FF2B5EF4-FFF2-40B4-BE49-F238E27FC236}">
                  <a16:creationId xmlns:a16="http://schemas.microsoft.com/office/drawing/2014/main" id="{294D7AD9-2580-498E-9D6A-8868630CDE9F}"/>
                </a:ext>
              </a:extLst>
            </p:cNvPr>
            <p:cNvSpPr txBox="1"/>
            <p:nvPr/>
          </p:nvSpPr>
          <p:spPr>
            <a:xfrm>
              <a:off x="4341594" y="4446098"/>
              <a:ext cx="223138" cy="2618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/>
                <a:t>-</a:t>
              </a:r>
            </a:p>
          </p:txBody>
        </p:sp>
        <p:sp>
          <p:nvSpPr>
            <p:cNvPr id="240" name="ZoneTexte 239">
              <a:extLst>
                <a:ext uri="{FF2B5EF4-FFF2-40B4-BE49-F238E27FC236}">
                  <a16:creationId xmlns:a16="http://schemas.microsoft.com/office/drawing/2014/main" id="{947DFAA4-EE15-4B99-84CD-0D3CB27CDEB2}"/>
                </a:ext>
              </a:extLst>
            </p:cNvPr>
            <p:cNvSpPr txBox="1"/>
            <p:nvPr/>
          </p:nvSpPr>
          <p:spPr>
            <a:xfrm>
              <a:off x="4598608" y="4294721"/>
              <a:ext cx="223138" cy="425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/>
                <a:t>-</a:t>
              </a:r>
            </a:p>
            <a:p>
              <a:pPr algn="ctr"/>
              <a:r>
                <a:rPr lang="en-US" sz="1000" b="1"/>
                <a:t>-</a:t>
              </a:r>
            </a:p>
          </p:txBody>
        </p:sp>
        <p:sp>
          <p:nvSpPr>
            <p:cNvPr id="241" name="ZoneTexte 240">
              <a:extLst>
                <a:ext uri="{FF2B5EF4-FFF2-40B4-BE49-F238E27FC236}">
                  <a16:creationId xmlns:a16="http://schemas.microsoft.com/office/drawing/2014/main" id="{D057CA0E-2251-47AA-BFDC-5CD94CEBF82B}"/>
                </a:ext>
              </a:extLst>
            </p:cNvPr>
            <p:cNvSpPr txBox="1"/>
            <p:nvPr/>
          </p:nvSpPr>
          <p:spPr>
            <a:xfrm>
              <a:off x="4683946" y="4294721"/>
              <a:ext cx="223138" cy="425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/>
                <a:t>-</a:t>
              </a:r>
            </a:p>
            <a:p>
              <a:pPr algn="ctr"/>
              <a:r>
                <a:rPr lang="en-US" sz="1000" b="1"/>
                <a:t>-</a:t>
              </a:r>
            </a:p>
          </p:txBody>
        </p:sp>
        <p:sp>
          <p:nvSpPr>
            <p:cNvPr id="242" name="ZoneTexte 241">
              <a:extLst>
                <a:ext uri="{FF2B5EF4-FFF2-40B4-BE49-F238E27FC236}">
                  <a16:creationId xmlns:a16="http://schemas.microsoft.com/office/drawing/2014/main" id="{F98BE3E8-E1C7-4467-B540-1D7E0C6A28A4}"/>
                </a:ext>
              </a:extLst>
            </p:cNvPr>
            <p:cNvSpPr txBox="1"/>
            <p:nvPr/>
          </p:nvSpPr>
          <p:spPr>
            <a:xfrm>
              <a:off x="5274115" y="4294721"/>
              <a:ext cx="223138" cy="425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/>
                <a:t>-</a:t>
              </a:r>
            </a:p>
            <a:p>
              <a:pPr algn="ctr"/>
              <a:r>
                <a:rPr lang="en-US" sz="1000" b="1"/>
                <a:t>-</a:t>
              </a:r>
            </a:p>
          </p:txBody>
        </p:sp>
        <p:sp>
          <p:nvSpPr>
            <p:cNvPr id="243" name="ZoneTexte 242">
              <a:extLst>
                <a:ext uri="{FF2B5EF4-FFF2-40B4-BE49-F238E27FC236}">
                  <a16:creationId xmlns:a16="http://schemas.microsoft.com/office/drawing/2014/main" id="{D16613C8-980F-4765-80C4-1A69672D940B}"/>
                </a:ext>
              </a:extLst>
            </p:cNvPr>
            <p:cNvSpPr txBox="1"/>
            <p:nvPr/>
          </p:nvSpPr>
          <p:spPr>
            <a:xfrm>
              <a:off x="5362910" y="4294721"/>
              <a:ext cx="380232" cy="7526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/>
                <a:t>-</a:t>
              </a:r>
            </a:p>
            <a:p>
              <a:pPr algn="ctr"/>
              <a:r>
                <a:rPr lang="en-US" sz="1000" b="1"/>
                <a:t>+</a:t>
              </a:r>
            </a:p>
            <a:p>
              <a:pPr algn="ctr"/>
              <a:endParaRPr lang="en-US" sz="1000" b="1"/>
            </a:p>
            <a:p>
              <a:pPr algn="ctr"/>
              <a:r>
                <a:rPr lang="en-US" sz="1000" b="1"/>
                <a:t>&lt;40</a:t>
              </a:r>
            </a:p>
          </p:txBody>
        </p:sp>
        <p:sp>
          <p:nvSpPr>
            <p:cNvPr id="244" name="ZoneTexte 243">
              <a:extLst>
                <a:ext uri="{FF2B5EF4-FFF2-40B4-BE49-F238E27FC236}">
                  <a16:creationId xmlns:a16="http://schemas.microsoft.com/office/drawing/2014/main" id="{89810C02-3FEA-4CBE-9869-AABDD64BB936}"/>
                </a:ext>
              </a:extLst>
            </p:cNvPr>
            <p:cNvSpPr txBox="1"/>
            <p:nvPr/>
          </p:nvSpPr>
          <p:spPr>
            <a:xfrm>
              <a:off x="5891828" y="4294721"/>
              <a:ext cx="383438" cy="7526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/>
                <a:t>+</a:t>
              </a:r>
            </a:p>
            <a:p>
              <a:pPr algn="ctr"/>
              <a:r>
                <a:rPr lang="en-US" sz="1000" b="1"/>
                <a:t>+</a:t>
              </a:r>
            </a:p>
            <a:p>
              <a:pPr algn="ctr"/>
              <a:r>
                <a:rPr lang="en-US" sz="1000" b="1"/>
                <a:t>IND</a:t>
              </a:r>
            </a:p>
            <a:p>
              <a:pPr algn="ctr"/>
              <a:r>
                <a:rPr lang="en-US" sz="1000" b="1"/>
                <a:t>158</a:t>
              </a:r>
            </a:p>
          </p:txBody>
        </p:sp>
        <p:sp>
          <p:nvSpPr>
            <p:cNvPr id="245" name="ZoneTexte 244">
              <a:extLst>
                <a:ext uri="{FF2B5EF4-FFF2-40B4-BE49-F238E27FC236}">
                  <a16:creationId xmlns:a16="http://schemas.microsoft.com/office/drawing/2014/main" id="{E2F050FF-C483-42B6-B62A-0157167BB0EC}"/>
                </a:ext>
              </a:extLst>
            </p:cNvPr>
            <p:cNvSpPr txBox="1"/>
            <p:nvPr/>
          </p:nvSpPr>
          <p:spPr>
            <a:xfrm>
              <a:off x="6122015" y="4294721"/>
              <a:ext cx="383438" cy="7526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/>
                <a:t>+</a:t>
              </a:r>
            </a:p>
            <a:p>
              <a:pPr algn="ctr"/>
              <a:r>
                <a:rPr lang="en-US" sz="1000" b="1"/>
                <a:t>+</a:t>
              </a:r>
            </a:p>
            <a:p>
              <a:pPr algn="ctr"/>
              <a:r>
                <a:rPr lang="en-US" sz="1000" b="1"/>
                <a:t>IND</a:t>
              </a:r>
            </a:p>
            <a:p>
              <a:pPr algn="ctr"/>
              <a:r>
                <a:rPr lang="en-US" sz="1000" b="1"/>
                <a:t>263</a:t>
              </a:r>
            </a:p>
          </p:txBody>
        </p:sp>
        <p:sp>
          <p:nvSpPr>
            <p:cNvPr id="247" name="ZoneTexte 246">
              <a:extLst>
                <a:ext uri="{FF2B5EF4-FFF2-40B4-BE49-F238E27FC236}">
                  <a16:creationId xmlns:a16="http://schemas.microsoft.com/office/drawing/2014/main" id="{A708CABB-FDB2-423F-83C0-A7359FA05870}"/>
                </a:ext>
              </a:extLst>
            </p:cNvPr>
            <p:cNvSpPr txBox="1"/>
            <p:nvPr/>
          </p:nvSpPr>
          <p:spPr>
            <a:xfrm>
              <a:off x="6664185" y="4140832"/>
              <a:ext cx="1194558" cy="9163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/>
                <a:t>INI : </a:t>
              </a:r>
              <a:r>
                <a:rPr lang="en-US" sz="1000"/>
                <a:t>G140A, Q148R</a:t>
              </a:r>
            </a:p>
            <a:p>
              <a:pPr algn="ctr"/>
              <a:r>
                <a:rPr lang="en-US" sz="1000" b="1"/>
                <a:t>+</a:t>
              </a:r>
            </a:p>
            <a:p>
              <a:pPr algn="ctr"/>
              <a:r>
                <a:rPr lang="en-US" sz="1000" b="1"/>
                <a:t>+</a:t>
              </a:r>
            </a:p>
            <a:p>
              <a:pPr algn="ctr"/>
              <a:r>
                <a:rPr lang="en-US" sz="1000" b="1"/>
                <a:t>+</a:t>
              </a:r>
            </a:p>
            <a:p>
              <a:pPr algn="ctr"/>
              <a:r>
                <a:rPr lang="en-US" sz="1000" b="1"/>
                <a:t>152 730</a:t>
              </a:r>
            </a:p>
          </p:txBody>
        </p:sp>
        <p:sp>
          <p:nvSpPr>
            <p:cNvPr id="248" name="ZoneTexte 247">
              <a:extLst>
                <a:ext uri="{FF2B5EF4-FFF2-40B4-BE49-F238E27FC236}">
                  <a16:creationId xmlns:a16="http://schemas.microsoft.com/office/drawing/2014/main" id="{D10A3FD9-EEF7-47A2-B742-DBDD3CCF7577}"/>
                </a:ext>
              </a:extLst>
            </p:cNvPr>
            <p:cNvSpPr txBox="1"/>
            <p:nvPr/>
          </p:nvSpPr>
          <p:spPr>
            <a:xfrm>
              <a:off x="8063520" y="4273812"/>
              <a:ext cx="380232" cy="7526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/>
                <a:t>+</a:t>
              </a:r>
            </a:p>
            <a:p>
              <a:pPr algn="ctr"/>
              <a:r>
                <a:rPr lang="en-US" sz="1000" b="1"/>
                <a:t>+</a:t>
              </a:r>
            </a:p>
            <a:p>
              <a:pPr algn="ctr"/>
              <a:r>
                <a:rPr lang="en-US" sz="1000" b="1"/>
                <a:t>+</a:t>
              </a:r>
            </a:p>
            <a:p>
              <a:pPr algn="ctr"/>
              <a:r>
                <a:rPr lang="en-US" sz="1000" b="1"/>
                <a:t>&lt;40</a:t>
              </a:r>
            </a:p>
          </p:txBody>
        </p:sp>
        <p:sp>
          <p:nvSpPr>
            <p:cNvPr id="249" name="ZoneTexte 248">
              <a:extLst>
                <a:ext uri="{FF2B5EF4-FFF2-40B4-BE49-F238E27FC236}">
                  <a16:creationId xmlns:a16="http://schemas.microsoft.com/office/drawing/2014/main" id="{4506BD5C-5453-43BF-9563-F89FCD079CCA}"/>
                </a:ext>
              </a:extLst>
            </p:cNvPr>
            <p:cNvSpPr txBox="1"/>
            <p:nvPr/>
          </p:nvSpPr>
          <p:spPr>
            <a:xfrm>
              <a:off x="9082093" y="4273812"/>
              <a:ext cx="380232" cy="7526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/>
                <a:t>+</a:t>
              </a:r>
            </a:p>
            <a:p>
              <a:pPr algn="ctr"/>
              <a:r>
                <a:rPr lang="en-US" sz="1000" b="1"/>
                <a:t>+</a:t>
              </a:r>
            </a:p>
            <a:p>
              <a:pPr algn="ctr"/>
              <a:r>
                <a:rPr lang="en-US" sz="1000" b="1"/>
                <a:t>+</a:t>
              </a:r>
            </a:p>
            <a:p>
              <a:pPr algn="ctr"/>
              <a:r>
                <a:rPr lang="en-US" sz="1000" b="1"/>
                <a:t>&lt;40</a:t>
              </a:r>
            </a:p>
          </p:txBody>
        </p:sp>
        <p:sp>
          <p:nvSpPr>
            <p:cNvPr id="250" name="Ellipse 249">
              <a:extLst>
                <a:ext uri="{FF2B5EF4-FFF2-40B4-BE49-F238E27FC236}">
                  <a16:creationId xmlns:a16="http://schemas.microsoft.com/office/drawing/2014/main" id="{133AC949-F3B5-4436-87DD-772BB0DA876D}"/>
                </a:ext>
              </a:extLst>
            </p:cNvPr>
            <p:cNvSpPr/>
            <p:nvPr/>
          </p:nvSpPr>
          <p:spPr bwMode="auto">
            <a:xfrm>
              <a:off x="4334183" y="5744163"/>
              <a:ext cx="90000" cy="90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1" name="Ellipse 250">
              <a:extLst>
                <a:ext uri="{FF2B5EF4-FFF2-40B4-BE49-F238E27FC236}">
                  <a16:creationId xmlns:a16="http://schemas.microsoft.com/office/drawing/2014/main" id="{6717AFC0-94D3-434C-BED7-CEC8229352CC}"/>
                </a:ext>
              </a:extLst>
            </p:cNvPr>
            <p:cNvSpPr/>
            <p:nvPr/>
          </p:nvSpPr>
          <p:spPr bwMode="auto">
            <a:xfrm>
              <a:off x="4406657" y="6296613"/>
              <a:ext cx="90000" cy="90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2" name="Ellipse 251">
              <a:extLst>
                <a:ext uri="{FF2B5EF4-FFF2-40B4-BE49-F238E27FC236}">
                  <a16:creationId xmlns:a16="http://schemas.microsoft.com/office/drawing/2014/main" id="{09F4B282-9BD8-4007-BDA9-E54FE88092FB}"/>
                </a:ext>
              </a:extLst>
            </p:cNvPr>
            <p:cNvSpPr/>
            <p:nvPr/>
          </p:nvSpPr>
          <p:spPr bwMode="auto">
            <a:xfrm>
              <a:off x="4665177" y="6341613"/>
              <a:ext cx="90000" cy="90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3" name="Ellipse 252">
              <a:extLst>
                <a:ext uri="{FF2B5EF4-FFF2-40B4-BE49-F238E27FC236}">
                  <a16:creationId xmlns:a16="http://schemas.microsoft.com/office/drawing/2014/main" id="{21705B75-BD11-438A-9A05-16A85EC2EB62}"/>
                </a:ext>
              </a:extLst>
            </p:cNvPr>
            <p:cNvSpPr/>
            <p:nvPr/>
          </p:nvSpPr>
          <p:spPr bwMode="auto">
            <a:xfrm>
              <a:off x="4755177" y="5972719"/>
              <a:ext cx="90000" cy="90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4" name="Ellipse 253">
              <a:extLst>
                <a:ext uri="{FF2B5EF4-FFF2-40B4-BE49-F238E27FC236}">
                  <a16:creationId xmlns:a16="http://schemas.microsoft.com/office/drawing/2014/main" id="{AA358439-A012-451E-B91E-4CDEFF61BE2C}"/>
                </a:ext>
              </a:extLst>
            </p:cNvPr>
            <p:cNvSpPr/>
            <p:nvPr/>
          </p:nvSpPr>
          <p:spPr bwMode="auto">
            <a:xfrm>
              <a:off x="6047804" y="5828179"/>
              <a:ext cx="90000" cy="90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5" name="Ellipse 254">
              <a:extLst>
                <a:ext uri="{FF2B5EF4-FFF2-40B4-BE49-F238E27FC236}">
                  <a16:creationId xmlns:a16="http://schemas.microsoft.com/office/drawing/2014/main" id="{A2DFA31D-5886-408B-A0D8-BC079884BA40}"/>
                </a:ext>
              </a:extLst>
            </p:cNvPr>
            <p:cNvSpPr/>
            <p:nvPr/>
          </p:nvSpPr>
          <p:spPr bwMode="auto">
            <a:xfrm>
              <a:off x="6110794" y="5774425"/>
              <a:ext cx="90000" cy="90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6" name="Ellipse 255">
              <a:extLst>
                <a:ext uri="{FF2B5EF4-FFF2-40B4-BE49-F238E27FC236}">
                  <a16:creationId xmlns:a16="http://schemas.microsoft.com/office/drawing/2014/main" id="{A479BF08-E684-49CA-82B3-68ED4F7A8D1D}"/>
                </a:ext>
              </a:extLst>
            </p:cNvPr>
            <p:cNvSpPr/>
            <p:nvPr/>
          </p:nvSpPr>
          <p:spPr bwMode="auto">
            <a:xfrm>
              <a:off x="8229977" y="6357492"/>
              <a:ext cx="90000" cy="90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7" name="Ellipse 256">
              <a:extLst>
                <a:ext uri="{FF2B5EF4-FFF2-40B4-BE49-F238E27FC236}">
                  <a16:creationId xmlns:a16="http://schemas.microsoft.com/office/drawing/2014/main" id="{9AE7ED3C-0E7E-40D0-B007-E401B737BED6}"/>
                </a:ext>
              </a:extLst>
            </p:cNvPr>
            <p:cNvSpPr/>
            <p:nvPr/>
          </p:nvSpPr>
          <p:spPr bwMode="auto">
            <a:xfrm>
              <a:off x="9243199" y="6447492"/>
              <a:ext cx="90000" cy="90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60" name="ZoneTexte 259">
              <a:extLst>
                <a:ext uri="{FF2B5EF4-FFF2-40B4-BE49-F238E27FC236}">
                  <a16:creationId xmlns:a16="http://schemas.microsoft.com/office/drawing/2014/main" id="{55F85470-02AD-46F8-A315-B4E850E63FEC}"/>
                </a:ext>
              </a:extLst>
            </p:cNvPr>
            <p:cNvSpPr txBox="1"/>
            <p:nvPr/>
          </p:nvSpPr>
          <p:spPr>
            <a:xfrm>
              <a:off x="5051283" y="6513263"/>
              <a:ext cx="341760" cy="425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en-US" sz="1200"/>
                <a:t>15</a:t>
              </a:r>
            </a:p>
          </p:txBody>
        </p:sp>
        <p:sp>
          <p:nvSpPr>
            <p:cNvPr id="261" name="ZoneTexte 260">
              <a:extLst>
                <a:ext uri="{FF2B5EF4-FFF2-40B4-BE49-F238E27FC236}">
                  <a16:creationId xmlns:a16="http://schemas.microsoft.com/office/drawing/2014/main" id="{6E34A9B1-B3AC-4711-8467-62BF1F6C9941}"/>
                </a:ext>
              </a:extLst>
            </p:cNvPr>
            <p:cNvSpPr txBox="1"/>
            <p:nvPr/>
          </p:nvSpPr>
          <p:spPr>
            <a:xfrm>
              <a:off x="5482096" y="6513263"/>
              <a:ext cx="341760" cy="425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en-US" sz="1200"/>
                <a:t>20</a:t>
              </a:r>
            </a:p>
          </p:txBody>
        </p:sp>
        <p:sp>
          <p:nvSpPr>
            <p:cNvPr id="262" name="ZoneTexte 261">
              <a:extLst>
                <a:ext uri="{FF2B5EF4-FFF2-40B4-BE49-F238E27FC236}">
                  <a16:creationId xmlns:a16="http://schemas.microsoft.com/office/drawing/2014/main" id="{D1A2D7DC-18F1-458F-A7F2-836D73763288}"/>
                </a:ext>
              </a:extLst>
            </p:cNvPr>
            <p:cNvSpPr txBox="1"/>
            <p:nvPr/>
          </p:nvSpPr>
          <p:spPr>
            <a:xfrm>
              <a:off x="5894387" y="6513263"/>
              <a:ext cx="341760" cy="425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en-US" sz="1200"/>
                <a:t>25</a:t>
              </a:r>
            </a:p>
          </p:txBody>
        </p:sp>
        <p:sp>
          <p:nvSpPr>
            <p:cNvPr id="263" name="ZoneTexte 262">
              <a:extLst>
                <a:ext uri="{FF2B5EF4-FFF2-40B4-BE49-F238E27FC236}">
                  <a16:creationId xmlns:a16="http://schemas.microsoft.com/office/drawing/2014/main" id="{75294277-119D-48C0-A2FC-9FA8618DD123}"/>
                </a:ext>
              </a:extLst>
            </p:cNvPr>
            <p:cNvSpPr txBox="1"/>
            <p:nvPr/>
          </p:nvSpPr>
          <p:spPr>
            <a:xfrm>
              <a:off x="6743311" y="6513263"/>
              <a:ext cx="341760" cy="425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en-US" sz="1200"/>
                <a:t>35</a:t>
              </a:r>
            </a:p>
          </p:txBody>
        </p:sp>
        <p:sp>
          <p:nvSpPr>
            <p:cNvPr id="264" name="ZoneTexte 263">
              <a:extLst>
                <a:ext uri="{FF2B5EF4-FFF2-40B4-BE49-F238E27FC236}">
                  <a16:creationId xmlns:a16="http://schemas.microsoft.com/office/drawing/2014/main" id="{D6303C4B-04C3-4FBC-85D0-48A3425181E3}"/>
                </a:ext>
              </a:extLst>
            </p:cNvPr>
            <p:cNvSpPr txBox="1"/>
            <p:nvPr/>
          </p:nvSpPr>
          <p:spPr>
            <a:xfrm>
              <a:off x="8435046" y="6513263"/>
              <a:ext cx="341760" cy="425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en-US" sz="1200"/>
                <a:t>55</a:t>
              </a:r>
            </a:p>
          </p:txBody>
        </p:sp>
        <p:sp>
          <p:nvSpPr>
            <p:cNvPr id="265" name="ZoneTexte 264">
              <a:extLst>
                <a:ext uri="{FF2B5EF4-FFF2-40B4-BE49-F238E27FC236}">
                  <a16:creationId xmlns:a16="http://schemas.microsoft.com/office/drawing/2014/main" id="{56E3F12F-AE30-4CE3-8030-39A1BF9356FC}"/>
                </a:ext>
              </a:extLst>
            </p:cNvPr>
            <p:cNvSpPr txBox="1"/>
            <p:nvPr/>
          </p:nvSpPr>
          <p:spPr>
            <a:xfrm>
              <a:off x="8854146" y="6513263"/>
              <a:ext cx="341760" cy="425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en-US" sz="1200"/>
                <a:t>60</a:t>
              </a:r>
            </a:p>
          </p:txBody>
        </p:sp>
        <p:sp>
          <p:nvSpPr>
            <p:cNvPr id="266" name="ZoneTexte 265">
              <a:extLst>
                <a:ext uri="{FF2B5EF4-FFF2-40B4-BE49-F238E27FC236}">
                  <a16:creationId xmlns:a16="http://schemas.microsoft.com/office/drawing/2014/main" id="{8051E63C-50AC-413F-8102-DE35812383EE}"/>
                </a:ext>
              </a:extLst>
            </p:cNvPr>
            <p:cNvSpPr txBox="1"/>
            <p:nvPr/>
          </p:nvSpPr>
          <p:spPr>
            <a:xfrm>
              <a:off x="9277404" y="6513263"/>
              <a:ext cx="341760" cy="425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en-US" sz="1200"/>
                <a:t>65</a:t>
              </a:r>
            </a:p>
          </p:txBody>
        </p:sp>
        <p:cxnSp>
          <p:nvCxnSpPr>
            <p:cNvPr id="268" name="Connecteur droit 267">
              <a:extLst>
                <a:ext uri="{FF2B5EF4-FFF2-40B4-BE49-F238E27FC236}">
                  <a16:creationId xmlns:a16="http://schemas.microsoft.com/office/drawing/2014/main" id="{D0FC4C61-E659-4278-AE15-516C7644EB0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79183" y="5245721"/>
              <a:ext cx="0" cy="132814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5AA4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9" name="Forme libre : forme 268">
              <a:extLst>
                <a:ext uri="{FF2B5EF4-FFF2-40B4-BE49-F238E27FC236}">
                  <a16:creationId xmlns:a16="http://schemas.microsoft.com/office/drawing/2014/main" id="{08AE4B64-3433-4D40-911C-E1FDD1BA5827}"/>
                </a:ext>
              </a:extLst>
            </p:cNvPr>
            <p:cNvSpPr/>
            <p:nvPr/>
          </p:nvSpPr>
          <p:spPr bwMode="auto">
            <a:xfrm>
              <a:off x="4376738" y="5786438"/>
              <a:ext cx="4910137" cy="706040"/>
            </a:xfrm>
            <a:custGeom>
              <a:avLst/>
              <a:gdLst>
                <a:gd name="connsiteX0" fmla="*/ 0 w 3896915"/>
                <a:gd name="connsiteY0" fmla="*/ 0 h 622696"/>
                <a:gd name="connsiteX1" fmla="*/ 70246 w 3896915"/>
                <a:gd name="connsiteY1" fmla="*/ 563165 h 622696"/>
                <a:gd name="connsiteX2" fmla="*/ 326231 w 3896915"/>
                <a:gd name="connsiteY2" fmla="*/ 600075 h 622696"/>
                <a:gd name="connsiteX3" fmla="*/ 426243 w 3896915"/>
                <a:gd name="connsiteY3" fmla="*/ 233362 h 622696"/>
                <a:gd name="connsiteX4" fmla="*/ 1010840 w 3896915"/>
                <a:gd name="connsiteY4" fmla="*/ 100012 h 622696"/>
                <a:gd name="connsiteX5" fmla="*/ 1183481 w 3896915"/>
                <a:gd name="connsiteY5" fmla="*/ 82153 h 622696"/>
                <a:gd name="connsiteX6" fmla="*/ 1710928 w 3896915"/>
                <a:gd name="connsiteY6" fmla="*/ 88106 h 622696"/>
                <a:gd name="connsiteX7" fmla="*/ 1781175 w 3896915"/>
                <a:gd name="connsiteY7" fmla="*/ 30956 h 622696"/>
                <a:gd name="connsiteX8" fmla="*/ 2872978 w 3896915"/>
                <a:gd name="connsiteY8" fmla="*/ 71437 h 622696"/>
                <a:gd name="connsiteX9" fmla="*/ 3896915 w 3896915"/>
                <a:gd name="connsiteY9" fmla="*/ 622696 h 622696"/>
                <a:gd name="connsiteX0" fmla="*/ 0 w 4910137"/>
                <a:gd name="connsiteY0" fmla="*/ 0 h 706040"/>
                <a:gd name="connsiteX1" fmla="*/ 70246 w 4910137"/>
                <a:gd name="connsiteY1" fmla="*/ 563165 h 706040"/>
                <a:gd name="connsiteX2" fmla="*/ 326231 w 4910137"/>
                <a:gd name="connsiteY2" fmla="*/ 600075 h 706040"/>
                <a:gd name="connsiteX3" fmla="*/ 426243 w 4910137"/>
                <a:gd name="connsiteY3" fmla="*/ 233362 h 706040"/>
                <a:gd name="connsiteX4" fmla="*/ 1010840 w 4910137"/>
                <a:gd name="connsiteY4" fmla="*/ 100012 h 706040"/>
                <a:gd name="connsiteX5" fmla="*/ 1183481 w 4910137"/>
                <a:gd name="connsiteY5" fmla="*/ 82153 h 706040"/>
                <a:gd name="connsiteX6" fmla="*/ 1710928 w 4910137"/>
                <a:gd name="connsiteY6" fmla="*/ 88106 h 706040"/>
                <a:gd name="connsiteX7" fmla="*/ 1781175 w 4910137"/>
                <a:gd name="connsiteY7" fmla="*/ 30956 h 706040"/>
                <a:gd name="connsiteX8" fmla="*/ 2872978 w 4910137"/>
                <a:gd name="connsiteY8" fmla="*/ 71437 h 706040"/>
                <a:gd name="connsiteX9" fmla="*/ 4910137 w 4910137"/>
                <a:gd name="connsiteY9" fmla="*/ 706040 h 706040"/>
                <a:gd name="connsiteX0" fmla="*/ 0 w 4910137"/>
                <a:gd name="connsiteY0" fmla="*/ 0 h 706040"/>
                <a:gd name="connsiteX1" fmla="*/ 70246 w 4910137"/>
                <a:gd name="connsiteY1" fmla="*/ 563165 h 706040"/>
                <a:gd name="connsiteX2" fmla="*/ 326231 w 4910137"/>
                <a:gd name="connsiteY2" fmla="*/ 600075 h 706040"/>
                <a:gd name="connsiteX3" fmla="*/ 426243 w 4910137"/>
                <a:gd name="connsiteY3" fmla="*/ 233362 h 706040"/>
                <a:gd name="connsiteX4" fmla="*/ 1010840 w 4910137"/>
                <a:gd name="connsiteY4" fmla="*/ 100012 h 706040"/>
                <a:gd name="connsiteX5" fmla="*/ 1183481 w 4910137"/>
                <a:gd name="connsiteY5" fmla="*/ 82153 h 706040"/>
                <a:gd name="connsiteX6" fmla="*/ 1710928 w 4910137"/>
                <a:gd name="connsiteY6" fmla="*/ 88106 h 706040"/>
                <a:gd name="connsiteX7" fmla="*/ 1781175 w 4910137"/>
                <a:gd name="connsiteY7" fmla="*/ 30956 h 706040"/>
                <a:gd name="connsiteX8" fmla="*/ 2872978 w 4910137"/>
                <a:gd name="connsiteY8" fmla="*/ 71437 h 706040"/>
                <a:gd name="connsiteX9" fmla="*/ 3899296 w 4910137"/>
                <a:gd name="connsiteY9" fmla="*/ 622696 h 706040"/>
                <a:gd name="connsiteX10" fmla="*/ 4910137 w 4910137"/>
                <a:gd name="connsiteY10" fmla="*/ 706040 h 706040"/>
                <a:gd name="connsiteX0" fmla="*/ 0 w 4910137"/>
                <a:gd name="connsiteY0" fmla="*/ 0 h 706040"/>
                <a:gd name="connsiteX1" fmla="*/ 70246 w 4910137"/>
                <a:gd name="connsiteY1" fmla="*/ 563165 h 706040"/>
                <a:gd name="connsiteX2" fmla="*/ 326231 w 4910137"/>
                <a:gd name="connsiteY2" fmla="*/ 600075 h 706040"/>
                <a:gd name="connsiteX3" fmla="*/ 426243 w 4910137"/>
                <a:gd name="connsiteY3" fmla="*/ 233362 h 706040"/>
                <a:gd name="connsiteX4" fmla="*/ 1010840 w 4910137"/>
                <a:gd name="connsiteY4" fmla="*/ 100012 h 706040"/>
                <a:gd name="connsiteX5" fmla="*/ 1183481 w 4910137"/>
                <a:gd name="connsiteY5" fmla="*/ 82153 h 706040"/>
                <a:gd name="connsiteX6" fmla="*/ 1710928 w 4910137"/>
                <a:gd name="connsiteY6" fmla="*/ 88106 h 706040"/>
                <a:gd name="connsiteX7" fmla="*/ 1781175 w 4910137"/>
                <a:gd name="connsiteY7" fmla="*/ 30956 h 706040"/>
                <a:gd name="connsiteX8" fmla="*/ 2872978 w 4910137"/>
                <a:gd name="connsiteY8" fmla="*/ 71437 h 706040"/>
                <a:gd name="connsiteX9" fmla="*/ 3899296 w 4910137"/>
                <a:gd name="connsiteY9" fmla="*/ 622696 h 706040"/>
                <a:gd name="connsiteX10" fmla="*/ 4910137 w 4910137"/>
                <a:gd name="connsiteY10" fmla="*/ 706040 h 706040"/>
                <a:gd name="connsiteX0" fmla="*/ 0 w 4910137"/>
                <a:gd name="connsiteY0" fmla="*/ 0 h 706040"/>
                <a:gd name="connsiteX1" fmla="*/ 70246 w 4910137"/>
                <a:gd name="connsiteY1" fmla="*/ 563165 h 706040"/>
                <a:gd name="connsiteX2" fmla="*/ 326231 w 4910137"/>
                <a:gd name="connsiteY2" fmla="*/ 600075 h 706040"/>
                <a:gd name="connsiteX3" fmla="*/ 426243 w 4910137"/>
                <a:gd name="connsiteY3" fmla="*/ 233362 h 706040"/>
                <a:gd name="connsiteX4" fmla="*/ 1010840 w 4910137"/>
                <a:gd name="connsiteY4" fmla="*/ 100012 h 706040"/>
                <a:gd name="connsiteX5" fmla="*/ 1183481 w 4910137"/>
                <a:gd name="connsiteY5" fmla="*/ 82153 h 706040"/>
                <a:gd name="connsiteX6" fmla="*/ 1710928 w 4910137"/>
                <a:gd name="connsiteY6" fmla="*/ 88106 h 706040"/>
                <a:gd name="connsiteX7" fmla="*/ 1781175 w 4910137"/>
                <a:gd name="connsiteY7" fmla="*/ 30956 h 706040"/>
                <a:gd name="connsiteX8" fmla="*/ 2872978 w 4910137"/>
                <a:gd name="connsiteY8" fmla="*/ 71437 h 706040"/>
                <a:gd name="connsiteX9" fmla="*/ 3899296 w 4910137"/>
                <a:gd name="connsiteY9" fmla="*/ 622696 h 706040"/>
                <a:gd name="connsiteX10" fmla="*/ 4910137 w 4910137"/>
                <a:gd name="connsiteY10" fmla="*/ 706040 h 706040"/>
                <a:gd name="connsiteX0" fmla="*/ 0 w 4910137"/>
                <a:gd name="connsiteY0" fmla="*/ 0 h 706040"/>
                <a:gd name="connsiteX1" fmla="*/ 70246 w 4910137"/>
                <a:gd name="connsiteY1" fmla="*/ 563165 h 706040"/>
                <a:gd name="connsiteX2" fmla="*/ 326231 w 4910137"/>
                <a:gd name="connsiteY2" fmla="*/ 600075 h 706040"/>
                <a:gd name="connsiteX3" fmla="*/ 426243 w 4910137"/>
                <a:gd name="connsiteY3" fmla="*/ 233362 h 706040"/>
                <a:gd name="connsiteX4" fmla="*/ 1010840 w 4910137"/>
                <a:gd name="connsiteY4" fmla="*/ 100012 h 706040"/>
                <a:gd name="connsiteX5" fmla="*/ 1183481 w 4910137"/>
                <a:gd name="connsiteY5" fmla="*/ 82153 h 706040"/>
                <a:gd name="connsiteX6" fmla="*/ 1710928 w 4910137"/>
                <a:gd name="connsiteY6" fmla="*/ 88106 h 706040"/>
                <a:gd name="connsiteX7" fmla="*/ 1781175 w 4910137"/>
                <a:gd name="connsiteY7" fmla="*/ 30956 h 706040"/>
                <a:gd name="connsiteX8" fmla="*/ 2872978 w 4910137"/>
                <a:gd name="connsiteY8" fmla="*/ 71437 h 706040"/>
                <a:gd name="connsiteX9" fmla="*/ 3899296 w 4910137"/>
                <a:gd name="connsiteY9" fmla="*/ 622696 h 706040"/>
                <a:gd name="connsiteX10" fmla="*/ 4910137 w 4910137"/>
                <a:gd name="connsiteY10" fmla="*/ 706040 h 706040"/>
                <a:gd name="connsiteX0" fmla="*/ 0 w 4910137"/>
                <a:gd name="connsiteY0" fmla="*/ 0 h 706040"/>
                <a:gd name="connsiteX1" fmla="*/ 70246 w 4910137"/>
                <a:gd name="connsiteY1" fmla="*/ 563165 h 706040"/>
                <a:gd name="connsiteX2" fmla="*/ 326231 w 4910137"/>
                <a:gd name="connsiteY2" fmla="*/ 600075 h 706040"/>
                <a:gd name="connsiteX3" fmla="*/ 426243 w 4910137"/>
                <a:gd name="connsiteY3" fmla="*/ 233362 h 706040"/>
                <a:gd name="connsiteX4" fmla="*/ 1010840 w 4910137"/>
                <a:gd name="connsiteY4" fmla="*/ 100012 h 706040"/>
                <a:gd name="connsiteX5" fmla="*/ 1183481 w 4910137"/>
                <a:gd name="connsiteY5" fmla="*/ 82153 h 706040"/>
                <a:gd name="connsiteX6" fmla="*/ 1710928 w 4910137"/>
                <a:gd name="connsiteY6" fmla="*/ 88106 h 706040"/>
                <a:gd name="connsiteX7" fmla="*/ 1781175 w 4910137"/>
                <a:gd name="connsiteY7" fmla="*/ 30956 h 706040"/>
                <a:gd name="connsiteX8" fmla="*/ 2872978 w 4910137"/>
                <a:gd name="connsiteY8" fmla="*/ 71437 h 706040"/>
                <a:gd name="connsiteX9" fmla="*/ 3899296 w 4910137"/>
                <a:gd name="connsiteY9" fmla="*/ 622696 h 706040"/>
                <a:gd name="connsiteX10" fmla="*/ 4910137 w 4910137"/>
                <a:gd name="connsiteY10" fmla="*/ 706040 h 706040"/>
                <a:gd name="connsiteX0" fmla="*/ 0 w 4910137"/>
                <a:gd name="connsiteY0" fmla="*/ 0 h 706040"/>
                <a:gd name="connsiteX1" fmla="*/ 70246 w 4910137"/>
                <a:gd name="connsiteY1" fmla="*/ 563165 h 706040"/>
                <a:gd name="connsiteX2" fmla="*/ 326231 w 4910137"/>
                <a:gd name="connsiteY2" fmla="*/ 600075 h 706040"/>
                <a:gd name="connsiteX3" fmla="*/ 426243 w 4910137"/>
                <a:gd name="connsiteY3" fmla="*/ 233362 h 706040"/>
                <a:gd name="connsiteX4" fmla="*/ 1010840 w 4910137"/>
                <a:gd name="connsiteY4" fmla="*/ 100012 h 706040"/>
                <a:gd name="connsiteX5" fmla="*/ 1183481 w 4910137"/>
                <a:gd name="connsiteY5" fmla="*/ 82153 h 706040"/>
                <a:gd name="connsiteX6" fmla="*/ 1710928 w 4910137"/>
                <a:gd name="connsiteY6" fmla="*/ 88106 h 706040"/>
                <a:gd name="connsiteX7" fmla="*/ 1781175 w 4910137"/>
                <a:gd name="connsiteY7" fmla="*/ 30956 h 706040"/>
                <a:gd name="connsiteX8" fmla="*/ 2872978 w 4910137"/>
                <a:gd name="connsiteY8" fmla="*/ 71437 h 706040"/>
                <a:gd name="connsiteX9" fmla="*/ 3899296 w 4910137"/>
                <a:gd name="connsiteY9" fmla="*/ 622696 h 706040"/>
                <a:gd name="connsiteX10" fmla="*/ 4910137 w 4910137"/>
                <a:gd name="connsiteY10" fmla="*/ 706040 h 706040"/>
                <a:gd name="connsiteX0" fmla="*/ 0 w 4910137"/>
                <a:gd name="connsiteY0" fmla="*/ 0 h 706040"/>
                <a:gd name="connsiteX1" fmla="*/ 70246 w 4910137"/>
                <a:gd name="connsiteY1" fmla="*/ 563165 h 706040"/>
                <a:gd name="connsiteX2" fmla="*/ 326231 w 4910137"/>
                <a:gd name="connsiteY2" fmla="*/ 600075 h 706040"/>
                <a:gd name="connsiteX3" fmla="*/ 426243 w 4910137"/>
                <a:gd name="connsiteY3" fmla="*/ 233362 h 706040"/>
                <a:gd name="connsiteX4" fmla="*/ 1010840 w 4910137"/>
                <a:gd name="connsiteY4" fmla="*/ 100012 h 706040"/>
                <a:gd name="connsiteX5" fmla="*/ 1183481 w 4910137"/>
                <a:gd name="connsiteY5" fmla="*/ 82153 h 706040"/>
                <a:gd name="connsiteX6" fmla="*/ 1710928 w 4910137"/>
                <a:gd name="connsiteY6" fmla="*/ 88106 h 706040"/>
                <a:gd name="connsiteX7" fmla="*/ 1781175 w 4910137"/>
                <a:gd name="connsiteY7" fmla="*/ 30956 h 706040"/>
                <a:gd name="connsiteX8" fmla="*/ 2872978 w 4910137"/>
                <a:gd name="connsiteY8" fmla="*/ 71437 h 706040"/>
                <a:gd name="connsiteX9" fmla="*/ 3899296 w 4910137"/>
                <a:gd name="connsiteY9" fmla="*/ 622696 h 706040"/>
                <a:gd name="connsiteX10" fmla="*/ 4910137 w 4910137"/>
                <a:gd name="connsiteY10" fmla="*/ 706040 h 706040"/>
                <a:gd name="connsiteX0" fmla="*/ 0 w 4910137"/>
                <a:gd name="connsiteY0" fmla="*/ 0 h 706040"/>
                <a:gd name="connsiteX1" fmla="*/ 70246 w 4910137"/>
                <a:gd name="connsiteY1" fmla="*/ 563165 h 706040"/>
                <a:gd name="connsiteX2" fmla="*/ 326231 w 4910137"/>
                <a:gd name="connsiteY2" fmla="*/ 600075 h 706040"/>
                <a:gd name="connsiteX3" fmla="*/ 426243 w 4910137"/>
                <a:gd name="connsiteY3" fmla="*/ 233362 h 706040"/>
                <a:gd name="connsiteX4" fmla="*/ 1010840 w 4910137"/>
                <a:gd name="connsiteY4" fmla="*/ 100012 h 706040"/>
                <a:gd name="connsiteX5" fmla="*/ 1183481 w 4910137"/>
                <a:gd name="connsiteY5" fmla="*/ 82153 h 706040"/>
                <a:gd name="connsiteX6" fmla="*/ 1710928 w 4910137"/>
                <a:gd name="connsiteY6" fmla="*/ 88106 h 706040"/>
                <a:gd name="connsiteX7" fmla="*/ 1781175 w 4910137"/>
                <a:gd name="connsiteY7" fmla="*/ 30956 h 706040"/>
                <a:gd name="connsiteX8" fmla="*/ 2872978 w 4910137"/>
                <a:gd name="connsiteY8" fmla="*/ 71437 h 706040"/>
                <a:gd name="connsiteX9" fmla="*/ 3899296 w 4910137"/>
                <a:gd name="connsiteY9" fmla="*/ 622696 h 706040"/>
                <a:gd name="connsiteX10" fmla="*/ 4910137 w 4910137"/>
                <a:gd name="connsiteY10" fmla="*/ 706040 h 706040"/>
                <a:gd name="connsiteX0" fmla="*/ 0 w 4910137"/>
                <a:gd name="connsiteY0" fmla="*/ 0 h 706040"/>
                <a:gd name="connsiteX1" fmla="*/ 70246 w 4910137"/>
                <a:gd name="connsiteY1" fmla="*/ 563165 h 706040"/>
                <a:gd name="connsiteX2" fmla="*/ 326231 w 4910137"/>
                <a:gd name="connsiteY2" fmla="*/ 600075 h 706040"/>
                <a:gd name="connsiteX3" fmla="*/ 426243 w 4910137"/>
                <a:gd name="connsiteY3" fmla="*/ 233362 h 706040"/>
                <a:gd name="connsiteX4" fmla="*/ 1010840 w 4910137"/>
                <a:gd name="connsiteY4" fmla="*/ 100012 h 706040"/>
                <a:gd name="connsiteX5" fmla="*/ 1183481 w 4910137"/>
                <a:gd name="connsiteY5" fmla="*/ 82153 h 706040"/>
                <a:gd name="connsiteX6" fmla="*/ 1710928 w 4910137"/>
                <a:gd name="connsiteY6" fmla="*/ 88106 h 706040"/>
                <a:gd name="connsiteX7" fmla="*/ 1781175 w 4910137"/>
                <a:gd name="connsiteY7" fmla="*/ 30956 h 706040"/>
                <a:gd name="connsiteX8" fmla="*/ 2872978 w 4910137"/>
                <a:gd name="connsiteY8" fmla="*/ 71437 h 706040"/>
                <a:gd name="connsiteX9" fmla="*/ 3899296 w 4910137"/>
                <a:gd name="connsiteY9" fmla="*/ 622696 h 706040"/>
                <a:gd name="connsiteX10" fmla="*/ 4910137 w 4910137"/>
                <a:gd name="connsiteY10" fmla="*/ 706040 h 706040"/>
                <a:gd name="connsiteX0" fmla="*/ 0 w 4910137"/>
                <a:gd name="connsiteY0" fmla="*/ 0 h 706040"/>
                <a:gd name="connsiteX1" fmla="*/ 70246 w 4910137"/>
                <a:gd name="connsiteY1" fmla="*/ 563165 h 706040"/>
                <a:gd name="connsiteX2" fmla="*/ 326231 w 4910137"/>
                <a:gd name="connsiteY2" fmla="*/ 600075 h 706040"/>
                <a:gd name="connsiteX3" fmla="*/ 426243 w 4910137"/>
                <a:gd name="connsiteY3" fmla="*/ 233362 h 706040"/>
                <a:gd name="connsiteX4" fmla="*/ 1010840 w 4910137"/>
                <a:gd name="connsiteY4" fmla="*/ 100012 h 706040"/>
                <a:gd name="connsiteX5" fmla="*/ 1183481 w 4910137"/>
                <a:gd name="connsiteY5" fmla="*/ 82153 h 706040"/>
                <a:gd name="connsiteX6" fmla="*/ 1710928 w 4910137"/>
                <a:gd name="connsiteY6" fmla="*/ 88106 h 706040"/>
                <a:gd name="connsiteX7" fmla="*/ 1781175 w 4910137"/>
                <a:gd name="connsiteY7" fmla="*/ 30956 h 706040"/>
                <a:gd name="connsiteX8" fmla="*/ 2872978 w 4910137"/>
                <a:gd name="connsiteY8" fmla="*/ 71437 h 706040"/>
                <a:gd name="connsiteX9" fmla="*/ 3899296 w 4910137"/>
                <a:gd name="connsiteY9" fmla="*/ 622696 h 706040"/>
                <a:gd name="connsiteX10" fmla="*/ 4910137 w 4910137"/>
                <a:gd name="connsiteY10" fmla="*/ 706040 h 70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10137" h="706040">
                  <a:moveTo>
                    <a:pt x="0" y="0"/>
                  </a:moveTo>
                  <a:lnTo>
                    <a:pt x="70246" y="563165"/>
                  </a:lnTo>
                  <a:lnTo>
                    <a:pt x="326231" y="600075"/>
                  </a:lnTo>
                  <a:lnTo>
                    <a:pt x="426243" y="233362"/>
                  </a:lnTo>
                  <a:lnTo>
                    <a:pt x="1010840" y="100012"/>
                  </a:lnTo>
                  <a:lnTo>
                    <a:pt x="1183481" y="82153"/>
                  </a:lnTo>
                  <a:lnTo>
                    <a:pt x="1710928" y="88106"/>
                  </a:lnTo>
                  <a:lnTo>
                    <a:pt x="1781175" y="30956"/>
                  </a:lnTo>
                  <a:lnTo>
                    <a:pt x="2872978" y="71437"/>
                  </a:lnTo>
                  <a:lnTo>
                    <a:pt x="3899296" y="622696"/>
                  </a:lnTo>
                  <a:lnTo>
                    <a:pt x="4910137" y="70604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16" name="ZoneTexte 215">
              <a:extLst>
                <a:ext uri="{FF2B5EF4-FFF2-40B4-BE49-F238E27FC236}">
                  <a16:creationId xmlns:a16="http://schemas.microsoft.com/office/drawing/2014/main" id="{0B95090C-F6F6-4480-9389-5E632928EB5C}"/>
                </a:ext>
              </a:extLst>
            </p:cNvPr>
            <p:cNvSpPr txBox="1"/>
            <p:nvPr/>
          </p:nvSpPr>
          <p:spPr>
            <a:xfrm>
              <a:off x="9210632" y="1142163"/>
              <a:ext cx="843501" cy="392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/>
                <a:t>INNTI : </a:t>
              </a:r>
              <a:r>
                <a:rPr lang="en-US" sz="900"/>
                <a:t>K103N</a:t>
              </a:r>
            </a:p>
            <a:p>
              <a:r>
                <a:rPr lang="en-US" sz="900" b="1"/>
                <a:t>INI : </a:t>
              </a:r>
              <a:r>
                <a:rPr lang="en-US" sz="900"/>
                <a:t>R263K</a:t>
              </a:r>
            </a:p>
          </p:txBody>
        </p:sp>
      </p:grpSp>
      <p:sp>
        <p:nvSpPr>
          <p:cNvPr id="149" name="ZoneTexte 148">
            <a:extLst>
              <a:ext uri="{FF2B5EF4-FFF2-40B4-BE49-F238E27FC236}">
                <a16:creationId xmlns:a16="http://schemas.microsoft.com/office/drawing/2014/main" id="{99D2AE64-3F89-4164-98E2-72EA2D8FF833}"/>
              </a:ext>
            </a:extLst>
          </p:cNvPr>
          <p:cNvSpPr txBox="1"/>
          <p:nvPr/>
        </p:nvSpPr>
        <p:spPr>
          <a:xfrm>
            <a:off x="1995047" y="1862621"/>
            <a:ext cx="7168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VL (c/</a:t>
            </a:r>
            <a:r>
              <a:rPr lang="fr-FR" sz="900" dirty="0" err="1"/>
              <a:t>mL</a:t>
            </a:r>
            <a:r>
              <a:rPr lang="fr-FR" sz="900" dirty="0"/>
              <a:t>) </a:t>
            </a:r>
            <a:r>
              <a:rPr lang="fr-FR" sz="9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151" name="ZoneTexte 150">
            <a:extLst>
              <a:ext uri="{FF2B5EF4-FFF2-40B4-BE49-F238E27FC236}">
                <a16:creationId xmlns:a16="http://schemas.microsoft.com/office/drawing/2014/main" id="{805A7458-E690-44F5-ADC5-25B3DB879679}"/>
              </a:ext>
            </a:extLst>
          </p:cNvPr>
          <p:cNvSpPr txBox="1"/>
          <p:nvPr/>
        </p:nvSpPr>
        <p:spPr>
          <a:xfrm>
            <a:off x="1405142" y="1710221"/>
            <a:ext cx="130676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 err="1"/>
              <a:t>Confirmatory</a:t>
            </a:r>
            <a:r>
              <a:rPr lang="fr-FR" sz="900" dirty="0"/>
              <a:t> Ab test -</a:t>
            </a:r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159" name="ZoneTexte 158">
            <a:extLst>
              <a:ext uri="{FF2B5EF4-FFF2-40B4-BE49-F238E27FC236}">
                <a16:creationId xmlns:a16="http://schemas.microsoft.com/office/drawing/2014/main" id="{E930A8DF-E1EC-4887-AE8C-67A50BA85410}"/>
              </a:ext>
            </a:extLst>
          </p:cNvPr>
          <p:cNvSpPr txBox="1"/>
          <p:nvPr/>
        </p:nvSpPr>
        <p:spPr>
          <a:xfrm>
            <a:off x="1417966" y="1571721"/>
            <a:ext cx="12939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Qualitative RNA test -</a:t>
            </a:r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160" name="ZoneTexte 159">
            <a:extLst>
              <a:ext uri="{FF2B5EF4-FFF2-40B4-BE49-F238E27FC236}">
                <a16:creationId xmlns:a16="http://schemas.microsoft.com/office/drawing/2014/main" id="{BA090D47-C7C3-4C98-A0D2-5AE2DD1DEF06}"/>
              </a:ext>
            </a:extLst>
          </p:cNvPr>
          <p:cNvSpPr txBox="1"/>
          <p:nvPr/>
        </p:nvSpPr>
        <p:spPr>
          <a:xfrm>
            <a:off x="1924515" y="1416939"/>
            <a:ext cx="7873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Ag/Ab test </a:t>
            </a:r>
            <a:r>
              <a:rPr lang="fr-FR" sz="9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163" name="ZoneTexte 162">
            <a:extLst>
              <a:ext uri="{FF2B5EF4-FFF2-40B4-BE49-F238E27FC236}">
                <a16:creationId xmlns:a16="http://schemas.microsoft.com/office/drawing/2014/main" id="{99D2AE64-3F89-4164-98E2-72EA2D8FF833}"/>
              </a:ext>
            </a:extLst>
          </p:cNvPr>
          <p:cNvSpPr txBox="1"/>
          <p:nvPr/>
        </p:nvSpPr>
        <p:spPr>
          <a:xfrm>
            <a:off x="1986825" y="4537806"/>
            <a:ext cx="7168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VL (c/</a:t>
            </a:r>
            <a:r>
              <a:rPr lang="fr-FR" sz="900" dirty="0" err="1"/>
              <a:t>mL</a:t>
            </a:r>
            <a:r>
              <a:rPr lang="fr-FR" sz="900" dirty="0"/>
              <a:t>) </a:t>
            </a:r>
            <a:r>
              <a:rPr lang="fr-FR" sz="9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171" name="ZoneTexte 170">
            <a:extLst>
              <a:ext uri="{FF2B5EF4-FFF2-40B4-BE49-F238E27FC236}">
                <a16:creationId xmlns:a16="http://schemas.microsoft.com/office/drawing/2014/main" id="{805A7458-E690-44F5-ADC5-25B3DB879679}"/>
              </a:ext>
            </a:extLst>
          </p:cNvPr>
          <p:cNvSpPr txBox="1"/>
          <p:nvPr/>
        </p:nvSpPr>
        <p:spPr>
          <a:xfrm>
            <a:off x="1396920" y="4385406"/>
            <a:ext cx="130676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 err="1"/>
              <a:t>Confirmatory</a:t>
            </a:r>
            <a:r>
              <a:rPr lang="fr-FR" sz="900" dirty="0"/>
              <a:t> Ab test -</a:t>
            </a:r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183" name="ZoneTexte 182">
            <a:extLst>
              <a:ext uri="{FF2B5EF4-FFF2-40B4-BE49-F238E27FC236}">
                <a16:creationId xmlns:a16="http://schemas.microsoft.com/office/drawing/2014/main" id="{E930A8DF-E1EC-4887-AE8C-67A50BA85410}"/>
              </a:ext>
            </a:extLst>
          </p:cNvPr>
          <p:cNvSpPr txBox="1"/>
          <p:nvPr/>
        </p:nvSpPr>
        <p:spPr>
          <a:xfrm>
            <a:off x="1409744" y="4246906"/>
            <a:ext cx="12939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Qualitative RNA test -</a:t>
            </a:r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197" name="ZoneTexte 196">
            <a:extLst>
              <a:ext uri="{FF2B5EF4-FFF2-40B4-BE49-F238E27FC236}">
                <a16:creationId xmlns:a16="http://schemas.microsoft.com/office/drawing/2014/main" id="{BA090D47-C7C3-4C98-A0D2-5AE2DD1DEF06}"/>
              </a:ext>
            </a:extLst>
          </p:cNvPr>
          <p:cNvSpPr txBox="1"/>
          <p:nvPr/>
        </p:nvSpPr>
        <p:spPr>
          <a:xfrm>
            <a:off x="1916293" y="4092124"/>
            <a:ext cx="7873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Ag/Ab test </a:t>
            </a:r>
            <a:r>
              <a:rPr lang="fr-FR" sz="9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199" name="Rectangle : coins arrondis 78">
            <a:extLst>
              <a:ext uri="{FF2B5EF4-FFF2-40B4-BE49-F238E27FC236}">
                <a16:creationId xmlns:a16="http://schemas.microsoft.com/office/drawing/2014/main" id="{C390FA3A-74D6-401B-9034-FDF533E8D3CF}"/>
              </a:ext>
            </a:extLst>
          </p:cNvPr>
          <p:cNvSpPr/>
          <p:nvPr/>
        </p:nvSpPr>
        <p:spPr bwMode="auto">
          <a:xfrm>
            <a:off x="8177259" y="1157057"/>
            <a:ext cx="900462" cy="323337"/>
          </a:xfrm>
          <a:prstGeom prst="roundRect">
            <a:avLst/>
          </a:prstGeom>
          <a:noFill/>
          <a:ln w="28575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1" name="Rectangle : coins arrondis 78">
            <a:extLst>
              <a:ext uri="{FF2B5EF4-FFF2-40B4-BE49-F238E27FC236}">
                <a16:creationId xmlns:a16="http://schemas.microsoft.com/office/drawing/2014/main" id="{C390FA3A-74D6-401B-9034-FDF533E8D3CF}"/>
              </a:ext>
            </a:extLst>
          </p:cNvPr>
          <p:cNvSpPr/>
          <p:nvPr/>
        </p:nvSpPr>
        <p:spPr bwMode="auto">
          <a:xfrm>
            <a:off x="5627288" y="3946560"/>
            <a:ext cx="1353563" cy="244207"/>
          </a:xfrm>
          <a:prstGeom prst="roundRect">
            <a:avLst/>
          </a:prstGeom>
          <a:noFill/>
          <a:ln w="28575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212" name="Connecteur droit 211">
            <a:extLst>
              <a:ext uri="{FF2B5EF4-FFF2-40B4-BE49-F238E27FC236}">
                <a16:creationId xmlns:a16="http://schemas.microsoft.com/office/drawing/2014/main" id="{3A43E8A2-000A-4BC5-A0F2-AA945053FC22}"/>
              </a:ext>
            </a:extLst>
          </p:cNvPr>
          <p:cNvCxnSpPr>
            <a:cxnSpLocks/>
          </p:cNvCxnSpPr>
          <p:nvPr/>
        </p:nvCxnSpPr>
        <p:spPr bwMode="auto">
          <a:xfrm>
            <a:off x="5792704" y="2268154"/>
            <a:ext cx="0" cy="141929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8" name="ZoneTexte 157">
            <a:extLst>
              <a:ext uri="{FF2B5EF4-FFF2-40B4-BE49-F238E27FC236}">
                <a16:creationId xmlns:a16="http://schemas.microsoft.com/office/drawing/2014/main" id="{A0B15B78-86DC-4B04-AC50-259BFF0F1007}"/>
              </a:ext>
            </a:extLst>
          </p:cNvPr>
          <p:cNvSpPr txBox="1"/>
          <p:nvPr/>
        </p:nvSpPr>
        <p:spPr>
          <a:xfrm>
            <a:off x="9968142" y="3358774"/>
            <a:ext cx="2081019" cy="1215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CAB concentration</a:t>
            </a:r>
          </a:p>
          <a:p>
            <a:r>
              <a:rPr lang="en-US" sz="1100"/>
              <a:t>CAB Injection </a:t>
            </a:r>
          </a:p>
          <a:p>
            <a:r>
              <a:rPr lang="en-US" sz="1100"/>
              <a:t>First HIV positive visit</a:t>
            </a:r>
          </a:p>
          <a:p>
            <a:r>
              <a:rPr lang="en-US" sz="1100"/>
              <a:t>First site positive visit</a:t>
            </a:r>
          </a:p>
          <a:p>
            <a:endParaRPr lang="en-US" sz="700"/>
          </a:p>
          <a:p>
            <a:r>
              <a:rPr lang="en-US" sz="1100"/>
              <a:t>Weeks between first HIV positive</a:t>
            </a:r>
            <a:br>
              <a:rPr lang="en-US" sz="1100"/>
            </a:br>
            <a:r>
              <a:rPr lang="en-US" sz="1100"/>
              <a:t>visit and first site positive test</a:t>
            </a:r>
          </a:p>
        </p:txBody>
      </p:sp>
      <p:sp>
        <p:nvSpPr>
          <p:cNvPr id="187" name="Ellipse 186">
            <a:extLst>
              <a:ext uri="{FF2B5EF4-FFF2-40B4-BE49-F238E27FC236}">
                <a16:creationId xmlns:a16="http://schemas.microsoft.com/office/drawing/2014/main" id="{049DEE5A-3A5E-4341-AB2C-0766FE638676}"/>
              </a:ext>
            </a:extLst>
          </p:cNvPr>
          <p:cNvSpPr/>
          <p:nvPr/>
        </p:nvSpPr>
        <p:spPr bwMode="auto">
          <a:xfrm>
            <a:off x="9780126" y="3431014"/>
            <a:ext cx="108828" cy="108828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93" name="Connecteur droit 192">
            <a:extLst>
              <a:ext uri="{FF2B5EF4-FFF2-40B4-BE49-F238E27FC236}">
                <a16:creationId xmlns:a16="http://schemas.microsoft.com/office/drawing/2014/main" id="{EF33B37F-F3BE-4253-B152-A7D6E58528E7}"/>
              </a:ext>
            </a:extLst>
          </p:cNvPr>
          <p:cNvCxnSpPr>
            <a:cxnSpLocks/>
          </p:cNvCxnSpPr>
          <p:nvPr/>
        </p:nvCxnSpPr>
        <p:spPr bwMode="auto">
          <a:xfrm>
            <a:off x="9690540" y="3677462"/>
            <a:ext cx="288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5AA4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3" name="Connecteur droit 212">
            <a:extLst>
              <a:ext uri="{FF2B5EF4-FFF2-40B4-BE49-F238E27FC236}">
                <a16:creationId xmlns:a16="http://schemas.microsoft.com/office/drawing/2014/main" id="{71D777EB-C4BC-40A4-B7BB-FADC9C759D51}"/>
              </a:ext>
            </a:extLst>
          </p:cNvPr>
          <p:cNvCxnSpPr>
            <a:cxnSpLocks/>
          </p:cNvCxnSpPr>
          <p:nvPr/>
        </p:nvCxnSpPr>
        <p:spPr bwMode="auto">
          <a:xfrm>
            <a:off x="9690540" y="3860342"/>
            <a:ext cx="288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ED01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4" name="Connecteur droit 213">
            <a:extLst>
              <a:ext uri="{FF2B5EF4-FFF2-40B4-BE49-F238E27FC236}">
                <a16:creationId xmlns:a16="http://schemas.microsoft.com/office/drawing/2014/main" id="{403D03CF-6D4A-4D90-AA43-EE47456A7AB4}"/>
              </a:ext>
            </a:extLst>
          </p:cNvPr>
          <p:cNvCxnSpPr>
            <a:cxnSpLocks/>
          </p:cNvCxnSpPr>
          <p:nvPr/>
        </p:nvCxnSpPr>
        <p:spPr bwMode="auto">
          <a:xfrm>
            <a:off x="9690540" y="4058188"/>
            <a:ext cx="288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DB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5" name="Connecteur droit avec flèche 214">
            <a:extLst>
              <a:ext uri="{FF2B5EF4-FFF2-40B4-BE49-F238E27FC236}">
                <a16:creationId xmlns:a16="http://schemas.microsoft.com/office/drawing/2014/main" id="{D512461D-F45E-4A71-B4F9-325236401458}"/>
              </a:ext>
            </a:extLst>
          </p:cNvPr>
          <p:cNvCxnSpPr>
            <a:cxnSpLocks/>
          </p:cNvCxnSpPr>
          <p:nvPr/>
        </p:nvCxnSpPr>
        <p:spPr bwMode="auto">
          <a:xfrm>
            <a:off x="9690540" y="4338440"/>
            <a:ext cx="288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4674C7FD-C8BE-4D58-AFD6-25980DA5C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dirty="0"/>
              <a:t>HPTN 083 Study: CAB LA IM versus TDF/FTC oral </a:t>
            </a:r>
            <a:br>
              <a:rPr lang="fr-FR" dirty="0"/>
            </a:br>
            <a:r>
              <a:rPr lang="fr-FR" dirty="0"/>
              <a:t>for </a:t>
            </a:r>
            <a:r>
              <a:rPr lang="fr-FR" dirty="0" err="1"/>
              <a:t>PrEP</a:t>
            </a:r>
            <a:r>
              <a:rPr lang="fr-FR" dirty="0"/>
              <a:t> </a:t>
            </a:r>
            <a:r>
              <a:rPr lang="mr-IN" dirty="0"/>
              <a:t>–</a:t>
            </a:r>
            <a:r>
              <a:rPr lang="fr-FR" dirty="0"/>
              <a:t> </a:t>
            </a:r>
            <a:r>
              <a:rPr lang="fr-FR" dirty="0" err="1"/>
              <a:t>Virologic</a:t>
            </a:r>
            <a:r>
              <a:rPr lang="fr-FR" dirty="0"/>
              <a:t> analyses of </a:t>
            </a:r>
            <a:r>
              <a:rPr lang="fr-FR" dirty="0" err="1"/>
              <a:t>failures</a:t>
            </a:r>
            <a:r>
              <a:rPr lang="fr-FR" dirty="0"/>
              <a:t> (4)</a:t>
            </a:r>
          </a:p>
        </p:txBody>
      </p:sp>
      <p:sp>
        <p:nvSpPr>
          <p:cNvPr id="203" name="Text Box 3">
            <a:extLst>
              <a:ext uri="{FF2B5EF4-FFF2-40B4-BE49-F238E27FC236}">
                <a16:creationId xmlns:a16="http://schemas.microsoft.com/office/drawing/2014/main" id="{710A821A-A094-4F10-9241-0D2BADBEC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50988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400" i="1" dirty="0" err="1"/>
              <a:t>Marzinke</a:t>
            </a:r>
            <a:r>
              <a:rPr lang="en-GB" sz="1400" i="1" dirty="0"/>
              <a:t> M, CROI 2021, Abs. 153</a:t>
            </a:r>
          </a:p>
        </p:txBody>
      </p:sp>
    </p:spTree>
    <p:extLst>
      <p:ext uri="{BB962C8B-B14F-4D97-AF65-F5344CB8AC3E}">
        <p14:creationId xmlns:p14="http://schemas.microsoft.com/office/powerpoint/2010/main" val="31510077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7D541048-EF26-4C4B-A848-645DE2B33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ISL: </a:t>
            </a:r>
            <a:r>
              <a:rPr lang="fr-FR" dirty="0" err="1"/>
              <a:t>monthly</a:t>
            </a:r>
            <a:r>
              <a:rPr lang="fr-FR" dirty="0"/>
              <a:t> oral </a:t>
            </a:r>
            <a:r>
              <a:rPr lang="fr-FR" dirty="0" err="1"/>
              <a:t>PrEP</a:t>
            </a:r>
            <a:endParaRPr lang="fr-FR" dirty="0"/>
          </a:p>
        </p:txBody>
      </p:sp>
      <p:sp>
        <p:nvSpPr>
          <p:cNvPr id="33" name="Espace réservé du contenu 32">
            <a:extLst>
              <a:ext uri="{FF2B5EF4-FFF2-40B4-BE49-F238E27FC236}">
                <a16:creationId xmlns:a16="http://schemas.microsoft.com/office/drawing/2014/main" id="{66BC575D-2CA2-4D25-9DB6-271AFDCAB5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5885170"/>
            <a:ext cx="10972800" cy="744229"/>
          </a:xfrm>
        </p:spPr>
        <p:txBody>
          <a:bodyPr>
            <a:normAutofit/>
          </a:bodyPr>
          <a:lstStyle/>
          <a:p>
            <a:r>
              <a:rPr lang="en-US" sz="2000" b="0" dirty="0">
                <a:solidFill>
                  <a:schemeClr val="tx1"/>
                </a:solidFill>
              </a:rPr>
              <a:t>Monthly oral dose of ISL 60 mg is expected to maintain systemic ISL-TP concentrations above the PK threshold (target concentration obtained after 1</a:t>
            </a:r>
            <a:r>
              <a:rPr lang="en-US" sz="2000" b="0" baseline="30000" dirty="0">
                <a:solidFill>
                  <a:schemeClr val="tx1"/>
                </a:solidFill>
              </a:rPr>
              <a:t>st</a:t>
            </a:r>
            <a:r>
              <a:rPr lang="en-US" sz="2000" b="0" dirty="0">
                <a:solidFill>
                  <a:schemeClr val="tx1"/>
                </a:solidFill>
              </a:rPr>
              <a:t> dose and maintained)</a:t>
            </a:r>
          </a:p>
          <a:p>
            <a:endParaRPr lang="fr-FR" sz="2000" dirty="0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6A37D211-3428-496B-BAA1-FCD68AC20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2835" y="6454212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400" i="1" dirty="0"/>
              <a:t>Patel M , CROI 2021, Abs. 087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9E97B072-D2F7-0B49-BAA2-8D1A8B3CE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081" y="1764792"/>
            <a:ext cx="110812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  <a:ea typeface="ＭＳ Ｐゴシック" pitchFamily="34" charset="-128"/>
              </a:rPr>
              <a:t>Interim Observed (Blue) Mean (±SD) ISL-TP overlaid on Population PK Model Simulated (Shaded)</a:t>
            </a:r>
          </a:p>
          <a:p>
            <a:pPr algn="ctr"/>
            <a:r>
              <a:rPr lang="en-US" b="1" dirty="0">
                <a:latin typeface="Calibri" pitchFamily="34" charset="0"/>
                <a:ea typeface="ＭＳ Ｐゴシック" pitchFamily="34" charset="-128"/>
              </a:rPr>
              <a:t>Median (95% Pl) ISL-TP Concentrations Following ISL 60 mg QM</a:t>
            </a:r>
            <a:endParaRPr lang="fr-FR" b="1" i="1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2A5EC01-361C-0F4E-A7F3-80BAB0B97E19}"/>
              </a:ext>
            </a:extLst>
          </p:cNvPr>
          <p:cNvSpPr txBox="1"/>
          <p:nvPr/>
        </p:nvSpPr>
        <p:spPr>
          <a:xfrm>
            <a:off x="5259185" y="5458329"/>
            <a:ext cx="1313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/>
              <a:t>Time (weeks)</a:t>
            </a:r>
          </a:p>
        </p:txBody>
      </p:sp>
      <p:grpSp>
        <p:nvGrpSpPr>
          <p:cNvPr id="5150" name="Groupe 5149">
            <a:extLst>
              <a:ext uri="{FF2B5EF4-FFF2-40B4-BE49-F238E27FC236}">
                <a16:creationId xmlns:a16="http://schemas.microsoft.com/office/drawing/2014/main" id="{2FD5DBDE-7C4D-43EE-B38C-6C2C06CA720E}"/>
              </a:ext>
            </a:extLst>
          </p:cNvPr>
          <p:cNvGrpSpPr/>
          <p:nvPr/>
        </p:nvGrpSpPr>
        <p:grpSpPr>
          <a:xfrm>
            <a:off x="3306220" y="2642834"/>
            <a:ext cx="4897339" cy="2508250"/>
            <a:chOff x="3465513" y="2076450"/>
            <a:chExt cx="5284788" cy="270668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64249DF-F826-4FEF-8D14-160A8CB31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2188" y="2076450"/>
              <a:ext cx="5218113" cy="2635250"/>
            </a:xfrm>
            <a:custGeom>
              <a:avLst/>
              <a:gdLst>
                <a:gd name="T0" fmla="*/ 3287 w 3287"/>
                <a:gd name="T1" fmla="*/ 1660 h 1660"/>
                <a:gd name="T2" fmla="*/ 0 w 3287"/>
                <a:gd name="T3" fmla="*/ 1660 h 1660"/>
                <a:gd name="T4" fmla="*/ 0 w 3287"/>
                <a:gd name="T5" fmla="*/ 0 h 1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87" h="1660">
                  <a:moveTo>
                    <a:pt x="3287" y="1660"/>
                  </a:moveTo>
                  <a:lnTo>
                    <a:pt x="0" y="1660"/>
                  </a:lnTo>
                  <a:lnTo>
                    <a:pt x="0" y="0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Line 6">
              <a:extLst>
                <a:ext uri="{FF2B5EF4-FFF2-40B4-BE49-F238E27FC236}">
                  <a16:creationId xmlns:a16="http://schemas.microsoft.com/office/drawing/2014/main" id="{452619DC-3D31-4CD0-8673-8EC65FAD0C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05488" y="4711700"/>
              <a:ext cx="0" cy="71438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202D8E22-46C7-4561-A2CC-F16898FFD7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26038" y="4711700"/>
              <a:ext cx="0" cy="71438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Line 8">
              <a:extLst>
                <a:ext uri="{FF2B5EF4-FFF2-40B4-BE49-F238E27FC236}">
                  <a16:creationId xmlns:a16="http://schemas.microsoft.com/office/drawing/2014/main" id="{F6209654-1F6F-4588-A870-77DA24744E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37488" y="4711700"/>
              <a:ext cx="0" cy="71438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Line 9">
              <a:extLst>
                <a:ext uri="{FF2B5EF4-FFF2-40B4-BE49-F238E27FC236}">
                  <a16:creationId xmlns:a16="http://schemas.microsoft.com/office/drawing/2014/main" id="{8A1BF1FE-6F9C-40C1-A894-1122AFD0D8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59626" y="4711700"/>
              <a:ext cx="0" cy="71438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Line 10">
              <a:extLst>
                <a:ext uri="{FF2B5EF4-FFF2-40B4-BE49-F238E27FC236}">
                  <a16:creationId xmlns:a16="http://schemas.microsoft.com/office/drawing/2014/main" id="{3ED6852F-3368-42F2-8F4F-CE09D380F1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81763" y="4711700"/>
              <a:ext cx="0" cy="71438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Line 11">
              <a:extLst>
                <a:ext uri="{FF2B5EF4-FFF2-40B4-BE49-F238E27FC236}">
                  <a16:creationId xmlns:a16="http://schemas.microsoft.com/office/drawing/2014/main" id="{38D9DE04-995F-4D72-978B-F71F19EE03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48176" y="4711700"/>
              <a:ext cx="0" cy="71438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Line 12">
              <a:extLst>
                <a:ext uri="{FF2B5EF4-FFF2-40B4-BE49-F238E27FC236}">
                  <a16:creationId xmlns:a16="http://schemas.microsoft.com/office/drawing/2014/main" id="{81CABB66-3D68-4FB9-BF29-6A2EC11EC1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71901" y="4711700"/>
              <a:ext cx="0" cy="71438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Line 13">
              <a:extLst>
                <a:ext uri="{FF2B5EF4-FFF2-40B4-BE49-F238E27FC236}">
                  <a16:creationId xmlns:a16="http://schemas.microsoft.com/office/drawing/2014/main" id="{3E269ED0-FF99-413D-BB55-7159855A19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16938" y="4711700"/>
              <a:ext cx="0" cy="71438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Line 14">
              <a:extLst>
                <a:ext uri="{FF2B5EF4-FFF2-40B4-BE49-F238E27FC236}">
                  <a16:creationId xmlns:a16="http://schemas.microsoft.com/office/drawing/2014/main" id="{C1EFC8C6-6F5A-412A-911A-0ABDC3EC7A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5513" y="2743200"/>
              <a:ext cx="66675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Line 15">
              <a:extLst>
                <a:ext uri="{FF2B5EF4-FFF2-40B4-BE49-F238E27FC236}">
                  <a16:creationId xmlns:a16="http://schemas.microsoft.com/office/drawing/2014/main" id="{CC785FAE-4A3E-4CE4-B8D7-55A3693F0B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5513" y="3357563"/>
              <a:ext cx="66675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Line 16">
              <a:extLst>
                <a:ext uri="{FF2B5EF4-FFF2-40B4-BE49-F238E27FC236}">
                  <a16:creationId xmlns:a16="http://schemas.microsoft.com/office/drawing/2014/main" id="{35CDE1D8-0118-4320-83E9-52549BC6D1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5513" y="3970338"/>
              <a:ext cx="66675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Line 17">
              <a:extLst>
                <a:ext uri="{FF2B5EF4-FFF2-40B4-BE49-F238E27FC236}">
                  <a16:creationId xmlns:a16="http://schemas.microsoft.com/office/drawing/2014/main" id="{FC026B52-602C-45AC-8781-7234CAB07A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5513" y="4584700"/>
              <a:ext cx="66675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Line 18">
              <a:extLst>
                <a:ext uri="{FF2B5EF4-FFF2-40B4-BE49-F238E27FC236}">
                  <a16:creationId xmlns:a16="http://schemas.microsoft.com/office/drawing/2014/main" id="{1FA032F7-79F2-4F04-B0DC-317E4668CA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5513" y="2130425"/>
              <a:ext cx="66675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Line 19">
              <a:extLst>
                <a:ext uri="{FF2B5EF4-FFF2-40B4-BE49-F238E27FC236}">
                  <a16:creationId xmlns:a16="http://schemas.microsoft.com/office/drawing/2014/main" id="{5E18E1AD-E5D1-47CD-A1F1-5FB538E047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32188" y="4159250"/>
              <a:ext cx="5205413" cy="0"/>
            </a:xfrm>
            <a:prstGeom prst="line">
              <a:avLst/>
            </a:prstGeom>
            <a:noFill/>
            <a:ln w="6350" cap="rnd">
              <a:solidFill>
                <a:srgbClr val="99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BCF16D6B-5432-4753-BB67-3463DD78E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788" y="2441575"/>
              <a:ext cx="685800" cy="1563688"/>
            </a:xfrm>
            <a:custGeom>
              <a:avLst/>
              <a:gdLst>
                <a:gd name="T0" fmla="*/ 5 w 457"/>
                <a:gd name="T1" fmla="*/ 0 h 1042"/>
                <a:gd name="T2" fmla="*/ 23 w 457"/>
                <a:gd name="T3" fmla="*/ 170 h 1042"/>
                <a:gd name="T4" fmla="*/ 249 w 457"/>
                <a:gd name="T5" fmla="*/ 704 h 1042"/>
                <a:gd name="T6" fmla="*/ 416 w 457"/>
                <a:gd name="T7" fmla="*/ 988 h 1042"/>
                <a:gd name="T8" fmla="*/ 457 w 457"/>
                <a:gd name="T9" fmla="*/ 1042 h 1042"/>
                <a:gd name="T10" fmla="*/ 457 w 457"/>
                <a:gd name="T11" fmla="*/ 518 h 1042"/>
                <a:gd name="T12" fmla="*/ 5 w 457"/>
                <a:gd name="T13" fmla="*/ 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7" h="1042">
                  <a:moveTo>
                    <a:pt x="5" y="0"/>
                  </a:moveTo>
                  <a:cubicBezTo>
                    <a:pt x="0" y="54"/>
                    <a:pt x="6" y="111"/>
                    <a:pt x="23" y="170"/>
                  </a:cubicBezTo>
                  <a:cubicBezTo>
                    <a:pt x="89" y="351"/>
                    <a:pt x="165" y="528"/>
                    <a:pt x="249" y="704"/>
                  </a:cubicBezTo>
                  <a:cubicBezTo>
                    <a:pt x="297" y="806"/>
                    <a:pt x="353" y="901"/>
                    <a:pt x="416" y="988"/>
                  </a:cubicBezTo>
                  <a:cubicBezTo>
                    <a:pt x="429" y="1006"/>
                    <a:pt x="443" y="1024"/>
                    <a:pt x="457" y="1042"/>
                  </a:cubicBezTo>
                  <a:cubicBezTo>
                    <a:pt x="457" y="518"/>
                    <a:pt x="457" y="518"/>
                    <a:pt x="457" y="518"/>
                  </a:cubicBezTo>
                  <a:cubicBezTo>
                    <a:pt x="331" y="386"/>
                    <a:pt x="181" y="213"/>
                    <a:pt x="5" y="0"/>
                  </a:cubicBezTo>
                  <a:close/>
                </a:path>
              </a:pathLst>
            </a:custGeom>
            <a:solidFill>
              <a:srgbClr val="C4F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97558128-C808-40B9-97A1-0CE21A08C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7076" y="2432050"/>
              <a:ext cx="684213" cy="1401763"/>
            </a:xfrm>
            <a:custGeom>
              <a:avLst/>
              <a:gdLst>
                <a:gd name="T0" fmla="*/ 456 w 456"/>
                <a:gd name="T1" fmla="*/ 934 h 934"/>
                <a:gd name="T2" fmla="*/ 456 w 456"/>
                <a:gd name="T3" fmla="*/ 469 h 934"/>
                <a:gd name="T4" fmla="*/ 4 w 456"/>
                <a:gd name="T5" fmla="*/ 0 h 934"/>
                <a:gd name="T6" fmla="*/ 22 w 456"/>
                <a:gd name="T7" fmla="*/ 170 h 934"/>
                <a:gd name="T8" fmla="*/ 248 w 456"/>
                <a:gd name="T9" fmla="*/ 704 h 934"/>
                <a:gd name="T10" fmla="*/ 456 w 456"/>
                <a:gd name="T11" fmla="*/ 934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" h="934">
                  <a:moveTo>
                    <a:pt x="456" y="934"/>
                  </a:moveTo>
                  <a:cubicBezTo>
                    <a:pt x="456" y="469"/>
                    <a:pt x="456" y="469"/>
                    <a:pt x="456" y="469"/>
                  </a:cubicBezTo>
                  <a:cubicBezTo>
                    <a:pt x="331" y="370"/>
                    <a:pt x="180" y="213"/>
                    <a:pt x="4" y="0"/>
                  </a:cubicBezTo>
                  <a:cubicBezTo>
                    <a:pt x="0" y="54"/>
                    <a:pt x="6" y="111"/>
                    <a:pt x="22" y="170"/>
                  </a:cubicBezTo>
                  <a:cubicBezTo>
                    <a:pt x="89" y="351"/>
                    <a:pt x="164" y="528"/>
                    <a:pt x="248" y="704"/>
                  </a:cubicBezTo>
                  <a:cubicBezTo>
                    <a:pt x="279" y="769"/>
                    <a:pt x="348" y="845"/>
                    <a:pt x="456" y="934"/>
                  </a:cubicBezTo>
                  <a:close/>
                </a:path>
              </a:pathLst>
            </a:custGeom>
            <a:solidFill>
              <a:srgbClr val="C4F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4B6113D6-73D6-49B7-9E8D-BE2F49729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2801" y="2432050"/>
              <a:ext cx="1354138" cy="1539875"/>
            </a:xfrm>
            <a:custGeom>
              <a:avLst/>
              <a:gdLst>
                <a:gd name="T0" fmla="*/ 902 w 902"/>
                <a:gd name="T1" fmla="*/ 1026 h 1026"/>
                <a:gd name="T2" fmla="*/ 902 w 902"/>
                <a:gd name="T3" fmla="*/ 618 h 1026"/>
                <a:gd name="T4" fmla="*/ 463 w 902"/>
                <a:gd name="T5" fmla="*/ 464 h 1026"/>
                <a:gd name="T6" fmla="*/ 5 w 902"/>
                <a:gd name="T7" fmla="*/ 0 h 1026"/>
                <a:gd name="T8" fmla="*/ 23 w 902"/>
                <a:gd name="T9" fmla="*/ 170 h 1026"/>
                <a:gd name="T10" fmla="*/ 244 w 902"/>
                <a:gd name="T11" fmla="*/ 694 h 1026"/>
                <a:gd name="T12" fmla="*/ 359 w 902"/>
                <a:gd name="T13" fmla="*/ 848 h 1026"/>
                <a:gd name="T14" fmla="*/ 621 w 902"/>
                <a:gd name="T15" fmla="*/ 976 h 1026"/>
                <a:gd name="T16" fmla="*/ 902 w 902"/>
                <a:gd name="T17" fmla="*/ 1026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2" h="1026">
                  <a:moveTo>
                    <a:pt x="902" y="1026"/>
                  </a:moveTo>
                  <a:cubicBezTo>
                    <a:pt x="902" y="618"/>
                    <a:pt x="902" y="618"/>
                    <a:pt x="902" y="618"/>
                  </a:cubicBezTo>
                  <a:cubicBezTo>
                    <a:pt x="736" y="600"/>
                    <a:pt x="589" y="548"/>
                    <a:pt x="463" y="464"/>
                  </a:cubicBezTo>
                  <a:cubicBezTo>
                    <a:pt x="333" y="368"/>
                    <a:pt x="180" y="213"/>
                    <a:pt x="5" y="0"/>
                  </a:cubicBezTo>
                  <a:cubicBezTo>
                    <a:pt x="0" y="54"/>
                    <a:pt x="6" y="111"/>
                    <a:pt x="23" y="170"/>
                  </a:cubicBezTo>
                  <a:cubicBezTo>
                    <a:pt x="88" y="347"/>
                    <a:pt x="162" y="522"/>
                    <a:pt x="244" y="694"/>
                  </a:cubicBezTo>
                  <a:cubicBezTo>
                    <a:pt x="275" y="748"/>
                    <a:pt x="313" y="799"/>
                    <a:pt x="359" y="848"/>
                  </a:cubicBezTo>
                  <a:cubicBezTo>
                    <a:pt x="429" y="916"/>
                    <a:pt x="516" y="958"/>
                    <a:pt x="621" y="976"/>
                  </a:cubicBezTo>
                  <a:cubicBezTo>
                    <a:pt x="902" y="1026"/>
                    <a:pt x="902" y="1026"/>
                    <a:pt x="902" y="1026"/>
                  </a:cubicBezTo>
                  <a:close/>
                </a:path>
              </a:pathLst>
            </a:custGeom>
            <a:solidFill>
              <a:srgbClr val="C4F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D7935CAD-7B90-4740-8D78-DF8C756C0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351" y="2435225"/>
              <a:ext cx="685800" cy="1477963"/>
            </a:xfrm>
            <a:custGeom>
              <a:avLst/>
              <a:gdLst>
                <a:gd name="T0" fmla="*/ 249 w 457"/>
                <a:gd name="T1" fmla="*/ 704 h 984"/>
                <a:gd name="T2" fmla="*/ 456 w 457"/>
                <a:gd name="T3" fmla="*/ 984 h 984"/>
                <a:gd name="T4" fmla="*/ 457 w 457"/>
                <a:gd name="T5" fmla="*/ 518 h 984"/>
                <a:gd name="T6" fmla="*/ 5 w 457"/>
                <a:gd name="T7" fmla="*/ 0 h 984"/>
                <a:gd name="T8" fmla="*/ 23 w 457"/>
                <a:gd name="T9" fmla="*/ 170 h 984"/>
                <a:gd name="T10" fmla="*/ 249 w 457"/>
                <a:gd name="T11" fmla="*/ 704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7" h="984">
                  <a:moveTo>
                    <a:pt x="249" y="704"/>
                  </a:moveTo>
                  <a:cubicBezTo>
                    <a:pt x="290" y="790"/>
                    <a:pt x="359" y="883"/>
                    <a:pt x="456" y="984"/>
                  </a:cubicBezTo>
                  <a:cubicBezTo>
                    <a:pt x="457" y="518"/>
                    <a:pt x="457" y="518"/>
                    <a:pt x="457" y="518"/>
                  </a:cubicBezTo>
                  <a:cubicBezTo>
                    <a:pt x="331" y="386"/>
                    <a:pt x="180" y="213"/>
                    <a:pt x="5" y="0"/>
                  </a:cubicBezTo>
                  <a:cubicBezTo>
                    <a:pt x="0" y="54"/>
                    <a:pt x="6" y="111"/>
                    <a:pt x="23" y="170"/>
                  </a:cubicBezTo>
                  <a:cubicBezTo>
                    <a:pt x="89" y="351"/>
                    <a:pt x="165" y="528"/>
                    <a:pt x="249" y="704"/>
                  </a:cubicBezTo>
                  <a:close/>
                </a:path>
              </a:pathLst>
            </a:custGeom>
            <a:solidFill>
              <a:srgbClr val="C4F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9140DED6-D499-4A16-B75E-C13E812DB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4938" y="2435225"/>
              <a:ext cx="685800" cy="1381125"/>
            </a:xfrm>
            <a:custGeom>
              <a:avLst/>
              <a:gdLst>
                <a:gd name="T0" fmla="*/ 5 w 457"/>
                <a:gd name="T1" fmla="*/ 0 h 920"/>
                <a:gd name="T2" fmla="*/ 23 w 457"/>
                <a:gd name="T3" fmla="*/ 170 h 920"/>
                <a:gd name="T4" fmla="*/ 249 w 457"/>
                <a:gd name="T5" fmla="*/ 704 h 920"/>
                <a:gd name="T6" fmla="*/ 457 w 457"/>
                <a:gd name="T7" fmla="*/ 920 h 920"/>
                <a:gd name="T8" fmla="*/ 455 w 457"/>
                <a:gd name="T9" fmla="*/ 456 h 920"/>
                <a:gd name="T10" fmla="*/ 5 w 457"/>
                <a:gd name="T11" fmla="*/ 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7" h="920">
                  <a:moveTo>
                    <a:pt x="5" y="0"/>
                  </a:moveTo>
                  <a:cubicBezTo>
                    <a:pt x="0" y="54"/>
                    <a:pt x="6" y="111"/>
                    <a:pt x="23" y="170"/>
                  </a:cubicBezTo>
                  <a:cubicBezTo>
                    <a:pt x="90" y="351"/>
                    <a:pt x="165" y="528"/>
                    <a:pt x="249" y="704"/>
                  </a:cubicBezTo>
                  <a:cubicBezTo>
                    <a:pt x="278" y="764"/>
                    <a:pt x="347" y="836"/>
                    <a:pt x="457" y="920"/>
                  </a:cubicBezTo>
                  <a:cubicBezTo>
                    <a:pt x="455" y="456"/>
                    <a:pt x="455" y="456"/>
                    <a:pt x="455" y="456"/>
                  </a:cubicBezTo>
                  <a:cubicBezTo>
                    <a:pt x="331" y="365"/>
                    <a:pt x="181" y="213"/>
                    <a:pt x="5" y="0"/>
                  </a:cubicBezTo>
                  <a:close/>
                </a:path>
              </a:pathLst>
            </a:custGeom>
            <a:solidFill>
              <a:srgbClr val="C4F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47FFC63E-B45F-47B6-A4A0-985067AC1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9213" y="2425700"/>
              <a:ext cx="679450" cy="1438275"/>
            </a:xfrm>
            <a:custGeom>
              <a:avLst/>
              <a:gdLst>
                <a:gd name="T0" fmla="*/ 5 w 453"/>
                <a:gd name="T1" fmla="*/ 0 h 958"/>
                <a:gd name="T2" fmla="*/ 23 w 453"/>
                <a:gd name="T3" fmla="*/ 170 h 958"/>
                <a:gd name="T4" fmla="*/ 248 w 453"/>
                <a:gd name="T5" fmla="*/ 704 h 958"/>
                <a:gd name="T6" fmla="*/ 452 w 453"/>
                <a:gd name="T7" fmla="*/ 958 h 958"/>
                <a:gd name="T8" fmla="*/ 453 w 453"/>
                <a:gd name="T9" fmla="*/ 958 h 958"/>
                <a:gd name="T10" fmla="*/ 453 w 453"/>
                <a:gd name="T11" fmla="*/ 495 h 958"/>
                <a:gd name="T12" fmla="*/ 5 w 453"/>
                <a:gd name="T13" fmla="*/ 0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3" h="958">
                  <a:moveTo>
                    <a:pt x="5" y="0"/>
                  </a:moveTo>
                  <a:cubicBezTo>
                    <a:pt x="0" y="54"/>
                    <a:pt x="6" y="111"/>
                    <a:pt x="23" y="170"/>
                  </a:cubicBezTo>
                  <a:cubicBezTo>
                    <a:pt x="89" y="351"/>
                    <a:pt x="164" y="528"/>
                    <a:pt x="248" y="704"/>
                  </a:cubicBezTo>
                  <a:cubicBezTo>
                    <a:pt x="284" y="778"/>
                    <a:pt x="352" y="863"/>
                    <a:pt x="452" y="958"/>
                  </a:cubicBezTo>
                  <a:cubicBezTo>
                    <a:pt x="453" y="958"/>
                    <a:pt x="453" y="958"/>
                    <a:pt x="453" y="958"/>
                  </a:cubicBezTo>
                  <a:cubicBezTo>
                    <a:pt x="453" y="495"/>
                    <a:pt x="453" y="495"/>
                    <a:pt x="453" y="495"/>
                  </a:cubicBezTo>
                  <a:cubicBezTo>
                    <a:pt x="330" y="378"/>
                    <a:pt x="180" y="213"/>
                    <a:pt x="5" y="0"/>
                  </a:cubicBezTo>
                  <a:close/>
                </a:path>
              </a:pathLst>
            </a:custGeom>
            <a:solidFill>
              <a:srgbClr val="C4F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B9DFFA4D-523D-4AF9-BDD3-69EA17F1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1901" y="2549525"/>
              <a:ext cx="4745038" cy="2162175"/>
            </a:xfrm>
            <a:custGeom>
              <a:avLst/>
              <a:gdLst>
                <a:gd name="T0" fmla="*/ 3162 w 3162"/>
                <a:gd name="T1" fmla="*/ 752 h 1440"/>
                <a:gd name="T2" fmla="*/ 2654 w 3162"/>
                <a:gd name="T3" fmla="*/ 566 h 1440"/>
                <a:gd name="T4" fmla="*/ 2475 w 3162"/>
                <a:gd name="T5" fmla="*/ 345 h 1440"/>
                <a:gd name="T6" fmla="*/ 2360 w 3162"/>
                <a:gd name="T7" fmla="*/ 164 h 1440"/>
                <a:gd name="T8" fmla="*/ 2281 w 3162"/>
                <a:gd name="T9" fmla="*/ 36 h 1440"/>
                <a:gd name="T10" fmla="*/ 2267 w 3162"/>
                <a:gd name="T11" fmla="*/ 4 h 1440"/>
                <a:gd name="T12" fmla="*/ 2259 w 3162"/>
                <a:gd name="T13" fmla="*/ 616 h 1440"/>
                <a:gd name="T14" fmla="*/ 1979 w 3162"/>
                <a:gd name="T15" fmla="*/ 280 h 1440"/>
                <a:gd name="T16" fmla="*/ 1863 w 3162"/>
                <a:gd name="T17" fmla="*/ 86 h 1440"/>
                <a:gd name="T18" fmla="*/ 1815 w 3162"/>
                <a:gd name="T19" fmla="*/ 0 h 1440"/>
                <a:gd name="T20" fmla="*/ 1803 w 3162"/>
                <a:gd name="T21" fmla="*/ 636 h 1440"/>
                <a:gd name="T22" fmla="*/ 1539 w 3162"/>
                <a:gd name="T23" fmla="*/ 300 h 1440"/>
                <a:gd name="T24" fmla="*/ 1355 w 3162"/>
                <a:gd name="T25" fmla="*/ 0 h 1440"/>
                <a:gd name="T26" fmla="*/ 1347 w 3162"/>
                <a:gd name="T27" fmla="*/ 648 h 1440"/>
                <a:gd name="T28" fmla="*/ 1090 w 3162"/>
                <a:gd name="T29" fmla="*/ 313 h 1440"/>
                <a:gd name="T30" fmla="*/ 908 w 3162"/>
                <a:gd name="T31" fmla="*/ 4 h 1440"/>
                <a:gd name="T32" fmla="*/ 900 w 3162"/>
                <a:gd name="T33" fmla="*/ 672 h 1440"/>
                <a:gd name="T34" fmla="*/ 621 w 3162"/>
                <a:gd name="T35" fmla="*/ 283 h 1440"/>
                <a:gd name="T36" fmla="*/ 456 w 3162"/>
                <a:gd name="T37" fmla="*/ 4 h 1440"/>
                <a:gd name="T38" fmla="*/ 448 w 3162"/>
                <a:gd name="T39" fmla="*/ 720 h 1440"/>
                <a:gd name="T40" fmla="*/ 181 w 3162"/>
                <a:gd name="T41" fmla="*/ 313 h 1440"/>
                <a:gd name="T42" fmla="*/ 10 w 3162"/>
                <a:gd name="T43" fmla="*/ 10 h 1440"/>
                <a:gd name="T44" fmla="*/ 0 w 3162"/>
                <a:gd name="T45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62" h="1440">
                  <a:moveTo>
                    <a:pt x="3162" y="752"/>
                  </a:moveTo>
                  <a:cubicBezTo>
                    <a:pt x="2902" y="714"/>
                    <a:pt x="2732" y="652"/>
                    <a:pt x="2654" y="566"/>
                  </a:cubicBezTo>
                  <a:cubicBezTo>
                    <a:pt x="2576" y="480"/>
                    <a:pt x="2516" y="406"/>
                    <a:pt x="2475" y="345"/>
                  </a:cubicBezTo>
                  <a:cubicBezTo>
                    <a:pt x="2434" y="285"/>
                    <a:pt x="2395" y="224"/>
                    <a:pt x="2360" y="164"/>
                  </a:cubicBezTo>
                  <a:cubicBezTo>
                    <a:pt x="2325" y="104"/>
                    <a:pt x="2298" y="62"/>
                    <a:pt x="2281" y="36"/>
                  </a:cubicBezTo>
                  <a:cubicBezTo>
                    <a:pt x="2267" y="4"/>
                    <a:pt x="2267" y="4"/>
                    <a:pt x="2267" y="4"/>
                  </a:cubicBezTo>
                  <a:cubicBezTo>
                    <a:pt x="2259" y="616"/>
                    <a:pt x="2259" y="616"/>
                    <a:pt x="2259" y="616"/>
                  </a:cubicBezTo>
                  <a:cubicBezTo>
                    <a:pt x="2194" y="585"/>
                    <a:pt x="2101" y="472"/>
                    <a:pt x="1979" y="280"/>
                  </a:cubicBezTo>
                  <a:cubicBezTo>
                    <a:pt x="1940" y="220"/>
                    <a:pt x="1902" y="155"/>
                    <a:pt x="1863" y="86"/>
                  </a:cubicBezTo>
                  <a:cubicBezTo>
                    <a:pt x="1815" y="0"/>
                    <a:pt x="1815" y="0"/>
                    <a:pt x="1815" y="0"/>
                  </a:cubicBezTo>
                  <a:cubicBezTo>
                    <a:pt x="1803" y="636"/>
                    <a:pt x="1803" y="636"/>
                    <a:pt x="1803" y="636"/>
                  </a:cubicBezTo>
                  <a:cubicBezTo>
                    <a:pt x="1758" y="616"/>
                    <a:pt x="1670" y="504"/>
                    <a:pt x="1539" y="300"/>
                  </a:cubicBezTo>
                  <a:cubicBezTo>
                    <a:pt x="1473" y="198"/>
                    <a:pt x="1412" y="98"/>
                    <a:pt x="1355" y="0"/>
                  </a:cubicBezTo>
                  <a:cubicBezTo>
                    <a:pt x="1347" y="648"/>
                    <a:pt x="1347" y="648"/>
                    <a:pt x="1347" y="648"/>
                  </a:cubicBezTo>
                  <a:cubicBezTo>
                    <a:pt x="1306" y="633"/>
                    <a:pt x="1220" y="521"/>
                    <a:pt x="1090" y="313"/>
                  </a:cubicBezTo>
                  <a:cubicBezTo>
                    <a:pt x="1025" y="209"/>
                    <a:pt x="964" y="106"/>
                    <a:pt x="908" y="4"/>
                  </a:cubicBezTo>
                  <a:cubicBezTo>
                    <a:pt x="900" y="672"/>
                    <a:pt x="900" y="672"/>
                    <a:pt x="900" y="672"/>
                  </a:cubicBezTo>
                  <a:cubicBezTo>
                    <a:pt x="836" y="611"/>
                    <a:pt x="743" y="481"/>
                    <a:pt x="621" y="283"/>
                  </a:cubicBezTo>
                  <a:cubicBezTo>
                    <a:pt x="559" y="184"/>
                    <a:pt x="504" y="91"/>
                    <a:pt x="456" y="4"/>
                  </a:cubicBezTo>
                  <a:cubicBezTo>
                    <a:pt x="448" y="720"/>
                    <a:pt x="448" y="720"/>
                    <a:pt x="448" y="720"/>
                  </a:cubicBezTo>
                  <a:cubicBezTo>
                    <a:pt x="398" y="657"/>
                    <a:pt x="309" y="521"/>
                    <a:pt x="181" y="313"/>
                  </a:cubicBezTo>
                  <a:cubicBezTo>
                    <a:pt x="117" y="209"/>
                    <a:pt x="60" y="108"/>
                    <a:pt x="10" y="10"/>
                  </a:cubicBezTo>
                  <a:cubicBezTo>
                    <a:pt x="0" y="1440"/>
                    <a:pt x="0" y="1440"/>
                    <a:pt x="0" y="1440"/>
                  </a:cubicBezTo>
                </a:path>
              </a:pathLst>
            </a:custGeom>
            <a:noFill/>
            <a:ln w="17463" cap="rnd">
              <a:solidFill>
                <a:srgbClr val="00CC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Line 27">
              <a:extLst>
                <a:ext uri="{FF2B5EF4-FFF2-40B4-BE49-F238E27FC236}">
                  <a16:creationId xmlns:a16="http://schemas.microsoft.com/office/drawing/2014/main" id="{1206A19B-5493-4256-A498-CEB8217028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73976" y="3170238"/>
              <a:ext cx="0" cy="69850"/>
            </a:xfrm>
            <a:prstGeom prst="line">
              <a:avLst/>
            </a:prstGeom>
            <a:noFill/>
            <a:ln w="17463" cap="rnd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20" name="Line 28">
              <a:extLst>
                <a:ext uri="{FF2B5EF4-FFF2-40B4-BE49-F238E27FC236}">
                  <a16:creationId xmlns:a16="http://schemas.microsoft.com/office/drawing/2014/main" id="{2573F86F-AF9B-423A-8504-7FCF0D06B3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04113" y="2867025"/>
              <a:ext cx="0" cy="376238"/>
            </a:xfrm>
            <a:prstGeom prst="line">
              <a:avLst/>
            </a:prstGeom>
            <a:noFill/>
            <a:ln w="17463" cap="rnd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21" name="Line 29">
              <a:extLst>
                <a:ext uri="{FF2B5EF4-FFF2-40B4-BE49-F238E27FC236}">
                  <a16:creationId xmlns:a16="http://schemas.microsoft.com/office/drawing/2014/main" id="{4B2BAE2E-9231-4889-9F7F-F422EE8953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86526" y="3227388"/>
              <a:ext cx="0" cy="217488"/>
            </a:xfrm>
            <a:prstGeom prst="line">
              <a:avLst/>
            </a:prstGeom>
            <a:noFill/>
            <a:ln w="17463" cap="rnd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24" name="Line 30">
              <a:extLst>
                <a:ext uri="{FF2B5EF4-FFF2-40B4-BE49-F238E27FC236}">
                  <a16:creationId xmlns:a16="http://schemas.microsoft.com/office/drawing/2014/main" id="{48FAA0FE-F5AA-4A33-8A41-0CF4403069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35838" y="2678113"/>
              <a:ext cx="0" cy="219075"/>
            </a:xfrm>
            <a:prstGeom prst="line">
              <a:avLst/>
            </a:prstGeom>
            <a:noFill/>
            <a:ln w="17463" cap="rnd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25" name="Line 31">
              <a:extLst>
                <a:ext uri="{FF2B5EF4-FFF2-40B4-BE49-F238E27FC236}">
                  <a16:creationId xmlns:a16="http://schemas.microsoft.com/office/drawing/2014/main" id="{CD4AE8E3-0FA9-4C00-B36E-ACB8FCD781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80388" y="3606800"/>
              <a:ext cx="0" cy="155575"/>
            </a:xfrm>
            <a:prstGeom prst="line">
              <a:avLst/>
            </a:prstGeom>
            <a:noFill/>
            <a:ln w="17463" cap="rnd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26" name="Line 32">
              <a:extLst>
                <a:ext uri="{FF2B5EF4-FFF2-40B4-BE49-F238E27FC236}">
                  <a16:creationId xmlns:a16="http://schemas.microsoft.com/office/drawing/2014/main" id="{F9DFFA4F-1DC2-4A54-9ECB-80743D5BF3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10526" y="3414713"/>
              <a:ext cx="0" cy="279400"/>
            </a:xfrm>
            <a:prstGeom prst="line">
              <a:avLst/>
            </a:prstGeom>
            <a:noFill/>
            <a:ln w="17463" cap="rnd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27" name="Line 33">
              <a:extLst>
                <a:ext uri="{FF2B5EF4-FFF2-40B4-BE49-F238E27FC236}">
                  <a16:creationId xmlns:a16="http://schemas.microsoft.com/office/drawing/2014/main" id="{B01DEE5C-D369-4874-8484-675E2E056B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61213" y="3360738"/>
              <a:ext cx="0" cy="173038"/>
            </a:xfrm>
            <a:prstGeom prst="line">
              <a:avLst/>
            </a:prstGeom>
            <a:noFill/>
            <a:ln w="17463" cap="rnd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28" name="Line 34">
              <a:extLst>
                <a:ext uri="{FF2B5EF4-FFF2-40B4-BE49-F238E27FC236}">
                  <a16:creationId xmlns:a16="http://schemas.microsoft.com/office/drawing/2014/main" id="{4D9A0ADD-A2DB-4592-AB4D-8367250402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07076" y="3240088"/>
              <a:ext cx="0" cy="185738"/>
            </a:xfrm>
            <a:prstGeom prst="line">
              <a:avLst/>
            </a:prstGeom>
            <a:noFill/>
            <a:ln w="17463" cap="rnd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29" name="Line 35">
              <a:extLst>
                <a:ext uri="{FF2B5EF4-FFF2-40B4-BE49-F238E27FC236}">
                  <a16:creationId xmlns:a16="http://schemas.microsoft.com/office/drawing/2014/main" id="{842EE6AB-097B-4778-90E5-4D71F45852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26038" y="3222625"/>
              <a:ext cx="0" cy="242888"/>
            </a:xfrm>
            <a:prstGeom prst="line">
              <a:avLst/>
            </a:prstGeom>
            <a:noFill/>
            <a:ln w="17463" cap="rnd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30" name="Line 36">
              <a:extLst>
                <a:ext uri="{FF2B5EF4-FFF2-40B4-BE49-F238E27FC236}">
                  <a16:creationId xmlns:a16="http://schemas.microsoft.com/office/drawing/2014/main" id="{E03300D4-B17D-4FA8-8588-AA41659D88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43351" y="2678113"/>
              <a:ext cx="0" cy="195263"/>
            </a:xfrm>
            <a:prstGeom prst="line">
              <a:avLst/>
            </a:prstGeom>
            <a:noFill/>
            <a:ln w="17463" cap="rnd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31" name="Line 37">
              <a:extLst>
                <a:ext uri="{FF2B5EF4-FFF2-40B4-BE49-F238E27FC236}">
                  <a16:creationId xmlns:a16="http://schemas.microsoft.com/office/drawing/2014/main" id="{2F805B15-4419-45D9-A5CE-E3ED10F368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98888" y="2509838"/>
              <a:ext cx="0" cy="165100"/>
            </a:xfrm>
            <a:prstGeom prst="line">
              <a:avLst/>
            </a:prstGeom>
            <a:noFill/>
            <a:ln w="17463" cap="rnd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32" name="Line 38">
              <a:extLst>
                <a:ext uri="{FF2B5EF4-FFF2-40B4-BE49-F238E27FC236}">
                  <a16:creationId xmlns:a16="http://schemas.microsoft.com/office/drawing/2014/main" id="{BCD81A71-58FB-4DDE-91A0-EFDF4B484B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49763" y="3224213"/>
              <a:ext cx="0" cy="228600"/>
            </a:xfrm>
            <a:prstGeom prst="line">
              <a:avLst/>
            </a:prstGeom>
            <a:noFill/>
            <a:ln w="17463" cap="rnd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33" name="Line 39">
              <a:extLst>
                <a:ext uri="{FF2B5EF4-FFF2-40B4-BE49-F238E27FC236}">
                  <a16:creationId xmlns:a16="http://schemas.microsoft.com/office/drawing/2014/main" id="{FDFFCA8C-13FA-44A7-A0FE-F67F5D953D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81488" y="3078163"/>
              <a:ext cx="0" cy="188913"/>
            </a:xfrm>
            <a:prstGeom prst="line">
              <a:avLst/>
            </a:prstGeom>
            <a:noFill/>
            <a:ln w="17463" cap="rnd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34" name="Line 40">
              <a:extLst>
                <a:ext uri="{FF2B5EF4-FFF2-40B4-BE49-F238E27FC236}">
                  <a16:creationId xmlns:a16="http://schemas.microsoft.com/office/drawing/2014/main" id="{3DEA6037-059B-46EE-BF21-2FEF540B1F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6388" y="2863850"/>
              <a:ext cx="0" cy="231775"/>
            </a:xfrm>
            <a:prstGeom prst="line">
              <a:avLst/>
            </a:prstGeom>
            <a:noFill/>
            <a:ln w="17463" cap="rnd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35" name="Freeform 41">
              <a:extLst>
                <a:ext uri="{FF2B5EF4-FFF2-40B4-BE49-F238E27FC236}">
                  <a16:creationId xmlns:a16="http://schemas.microsoft.com/office/drawing/2014/main" id="{99FBA513-5C7B-4C1C-9882-91826D392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7263" y="2741613"/>
              <a:ext cx="57150" cy="57150"/>
            </a:xfrm>
            <a:custGeom>
              <a:avLst/>
              <a:gdLst>
                <a:gd name="T0" fmla="*/ 32 w 38"/>
                <a:gd name="T1" fmla="*/ 33 h 38"/>
                <a:gd name="T2" fmla="*/ 38 w 38"/>
                <a:gd name="T3" fmla="*/ 19 h 38"/>
                <a:gd name="T4" fmla="*/ 32 w 38"/>
                <a:gd name="T5" fmla="*/ 6 h 38"/>
                <a:gd name="T6" fmla="*/ 19 w 38"/>
                <a:gd name="T7" fmla="*/ 0 h 38"/>
                <a:gd name="T8" fmla="*/ 5 w 38"/>
                <a:gd name="T9" fmla="*/ 6 h 38"/>
                <a:gd name="T10" fmla="*/ 0 w 38"/>
                <a:gd name="T11" fmla="*/ 19 h 38"/>
                <a:gd name="T12" fmla="*/ 5 w 38"/>
                <a:gd name="T13" fmla="*/ 33 h 38"/>
                <a:gd name="T14" fmla="*/ 19 w 38"/>
                <a:gd name="T15" fmla="*/ 38 h 38"/>
                <a:gd name="T16" fmla="*/ 32 w 38"/>
                <a:gd name="T17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8">
                  <a:moveTo>
                    <a:pt x="32" y="33"/>
                  </a:moveTo>
                  <a:cubicBezTo>
                    <a:pt x="36" y="29"/>
                    <a:pt x="38" y="25"/>
                    <a:pt x="38" y="19"/>
                  </a:cubicBezTo>
                  <a:cubicBezTo>
                    <a:pt x="38" y="14"/>
                    <a:pt x="36" y="10"/>
                    <a:pt x="32" y="6"/>
                  </a:cubicBezTo>
                  <a:cubicBezTo>
                    <a:pt x="28" y="2"/>
                    <a:pt x="24" y="0"/>
                    <a:pt x="19" y="0"/>
                  </a:cubicBezTo>
                  <a:cubicBezTo>
                    <a:pt x="14" y="0"/>
                    <a:pt x="9" y="2"/>
                    <a:pt x="5" y="6"/>
                  </a:cubicBezTo>
                  <a:cubicBezTo>
                    <a:pt x="2" y="10"/>
                    <a:pt x="0" y="14"/>
                    <a:pt x="0" y="19"/>
                  </a:cubicBezTo>
                  <a:cubicBezTo>
                    <a:pt x="0" y="25"/>
                    <a:pt x="2" y="29"/>
                    <a:pt x="5" y="33"/>
                  </a:cubicBezTo>
                  <a:cubicBezTo>
                    <a:pt x="9" y="37"/>
                    <a:pt x="14" y="38"/>
                    <a:pt x="19" y="38"/>
                  </a:cubicBezTo>
                  <a:cubicBezTo>
                    <a:pt x="24" y="38"/>
                    <a:pt x="28" y="37"/>
                    <a:pt x="32" y="33"/>
                  </a:cubicBez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36" name="Freeform 42">
              <a:extLst>
                <a:ext uri="{FF2B5EF4-FFF2-40B4-BE49-F238E27FC236}">
                  <a16:creationId xmlns:a16="http://schemas.microsoft.com/office/drawing/2014/main" id="{ECB0742F-1B95-4817-B9CF-854E22515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5538" y="2970213"/>
              <a:ext cx="57150" cy="57150"/>
            </a:xfrm>
            <a:custGeom>
              <a:avLst/>
              <a:gdLst>
                <a:gd name="T0" fmla="*/ 32 w 38"/>
                <a:gd name="T1" fmla="*/ 33 h 38"/>
                <a:gd name="T2" fmla="*/ 38 w 38"/>
                <a:gd name="T3" fmla="*/ 19 h 38"/>
                <a:gd name="T4" fmla="*/ 32 w 38"/>
                <a:gd name="T5" fmla="*/ 6 h 38"/>
                <a:gd name="T6" fmla="*/ 19 w 38"/>
                <a:gd name="T7" fmla="*/ 0 h 38"/>
                <a:gd name="T8" fmla="*/ 5 w 38"/>
                <a:gd name="T9" fmla="*/ 6 h 38"/>
                <a:gd name="T10" fmla="*/ 0 w 38"/>
                <a:gd name="T11" fmla="*/ 19 h 38"/>
                <a:gd name="T12" fmla="*/ 5 w 38"/>
                <a:gd name="T13" fmla="*/ 33 h 38"/>
                <a:gd name="T14" fmla="*/ 19 w 38"/>
                <a:gd name="T15" fmla="*/ 38 h 38"/>
                <a:gd name="T16" fmla="*/ 32 w 38"/>
                <a:gd name="T17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8">
                  <a:moveTo>
                    <a:pt x="32" y="33"/>
                  </a:moveTo>
                  <a:cubicBezTo>
                    <a:pt x="36" y="29"/>
                    <a:pt x="38" y="25"/>
                    <a:pt x="38" y="19"/>
                  </a:cubicBezTo>
                  <a:cubicBezTo>
                    <a:pt x="38" y="14"/>
                    <a:pt x="36" y="10"/>
                    <a:pt x="32" y="6"/>
                  </a:cubicBezTo>
                  <a:cubicBezTo>
                    <a:pt x="28" y="2"/>
                    <a:pt x="24" y="0"/>
                    <a:pt x="19" y="0"/>
                  </a:cubicBezTo>
                  <a:cubicBezTo>
                    <a:pt x="13" y="0"/>
                    <a:pt x="9" y="2"/>
                    <a:pt x="5" y="6"/>
                  </a:cubicBezTo>
                  <a:cubicBezTo>
                    <a:pt x="1" y="10"/>
                    <a:pt x="0" y="14"/>
                    <a:pt x="0" y="19"/>
                  </a:cubicBezTo>
                  <a:cubicBezTo>
                    <a:pt x="0" y="25"/>
                    <a:pt x="1" y="29"/>
                    <a:pt x="5" y="33"/>
                  </a:cubicBezTo>
                  <a:cubicBezTo>
                    <a:pt x="9" y="37"/>
                    <a:pt x="13" y="38"/>
                    <a:pt x="19" y="38"/>
                  </a:cubicBezTo>
                  <a:cubicBezTo>
                    <a:pt x="24" y="38"/>
                    <a:pt x="28" y="37"/>
                    <a:pt x="32" y="33"/>
                  </a:cubicBez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37" name="Freeform 43">
              <a:extLst>
                <a:ext uri="{FF2B5EF4-FFF2-40B4-BE49-F238E27FC236}">
                  <a16:creationId xmlns:a16="http://schemas.microsoft.com/office/drawing/2014/main" id="{FB601E14-3A0D-489A-BB56-BCFE6DE97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5401" y="3176588"/>
              <a:ext cx="57150" cy="57150"/>
            </a:xfrm>
            <a:custGeom>
              <a:avLst/>
              <a:gdLst>
                <a:gd name="T0" fmla="*/ 32 w 38"/>
                <a:gd name="T1" fmla="*/ 33 h 38"/>
                <a:gd name="T2" fmla="*/ 38 w 38"/>
                <a:gd name="T3" fmla="*/ 19 h 38"/>
                <a:gd name="T4" fmla="*/ 32 w 38"/>
                <a:gd name="T5" fmla="*/ 6 h 38"/>
                <a:gd name="T6" fmla="*/ 19 w 38"/>
                <a:gd name="T7" fmla="*/ 0 h 38"/>
                <a:gd name="T8" fmla="*/ 5 w 38"/>
                <a:gd name="T9" fmla="*/ 6 h 38"/>
                <a:gd name="T10" fmla="*/ 0 w 38"/>
                <a:gd name="T11" fmla="*/ 19 h 38"/>
                <a:gd name="T12" fmla="*/ 5 w 38"/>
                <a:gd name="T13" fmla="*/ 33 h 38"/>
                <a:gd name="T14" fmla="*/ 19 w 38"/>
                <a:gd name="T15" fmla="*/ 38 h 38"/>
                <a:gd name="T16" fmla="*/ 32 w 38"/>
                <a:gd name="T17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8">
                  <a:moveTo>
                    <a:pt x="32" y="33"/>
                  </a:moveTo>
                  <a:cubicBezTo>
                    <a:pt x="36" y="29"/>
                    <a:pt x="38" y="24"/>
                    <a:pt x="38" y="19"/>
                  </a:cubicBezTo>
                  <a:cubicBezTo>
                    <a:pt x="38" y="14"/>
                    <a:pt x="36" y="10"/>
                    <a:pt x="32" y="6"/>
                  </a:cubicBezTo>
                  <a:cubicBezTo>
                    <a:pt x="28" y="2"/>
                    <a:pt x="24" y="0"/>
                    <a:pt x="19" y="0"/>
                  </a:cubicBezTo>
                  <a:cubicBezTo>
                    <a:pt x="13" y="0"/>
                    <a:pt x="9" y="2"/>
                    <a:pt x="5" y="6"/>
                  </a:cubicBezTo>
                  <a:cubicBezTo>
                    <a:pt x="1" y="10"/>
                    <a:pt x="0" y="14"/>
                    <a:pt x="0" y="19"/>
                  </a:cubicBezTo>
                  <a:cubicBezTo>
                    <a:pt x="0" y="24"/>
                    <a:pt x="1" y="29"/>
                    <a:pt x="5" y="33"/>
                  </a:cubicBezTo>
                  <a:cubicBezTo>
                    <a:pt x="9" y="36"/>
                    <a:pt x="13" y="38"/>
                    <a:pt x="19" y="38"/>
                  </a:cubicBezTo>
                  <a:cubicBezTo>
                    <a:pt x="24" y="38"/>
                    <a:pt x="28" y="36"/>
                    <a:pt x="32" y="33"/>
                  </a:cubicBez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38" name="Freeform 44">
              <a:extLst>
                <a:ext uri="{FF2B5EF4-FFF2-40B4-BE49-F238E27FC236}">
                  <a16:creationId xmlns:a16="http://schemas.microsoft.com/office/drawing/2014/main" id="{E298481A-B38F-49B9-B583-A9B2635C6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6851" y="3368675"/>
              <a:ext cx="57150" cy="57150"/>
            </a:xfrm>
            <a:custGeom>
              <a:avLst/>
              <a:gdLst>
                <a:gd name="T0" fmla="*/ 32 w 38"/>
                <a:gd name="T1" fmla="*/ 33 h 38"/>
                <a:gd name="T2" fmla="*/ 38 w 38"/>
                <a:gd name="T3" fmla="*/ 19 h 38"/>
                <a:gd name="T4" fmla="*/ 32 w 38"/>
                <a:gd name="T5" fmla="*/ 6 h 38"/>
                <a:gd name="T6" fmla="*/ 19 w 38"/>
                <a:gd name="T7" fmla="*/ 0 h 38"/>
                <a:gd name="T8" fmla="*/ 5 w 38"/>
                <a:gd name="T9" fmla="*/ 6 h 38"/>
                <a:gd name="T10" fmla="*/ 0 w 38"/>
                <a:gd name="T11" fmla="*/ 19 h 38"/>
                <a:gd name="T12" fmla="*/ 5 w 38"/>
                <a:gd name="T13" fmla="*/ 33 h 38"/>
                <a:gd name="T14" fmla="*/ 19 w 38"/>
                <a:gd name="T15" fmla="*/ 38 h 38"/>
                <a:gd name="T16" fmla="*/ 32 w 38"/>
                <a:gd name="T17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8">
                  <a:moveTo>
                    <a:pt x="32" y="33"/>
                  </a:moveTo>
                  <a:cubicBezTo>
                    <a:pt x="36" y="29"/>
                    <a:pt x="38" y="24"/>
                    <a:pt x="38" y="19"/>
                  </a:cubicBezTo>
                  <a:cubicBezTo>
                    <a:pt x="38" y="14"/>
                    <a:pt x="36" y="10"/>
                    <a:pt x="32" y="6"/>
                  </a:cubicBezTo>
                  <a:cubicBezTo>
                    <a:pt x="28" y="2"/>
                    <a:pt x="24" y="0"/>
                    <a:pt x="19" y="0"/>
                  </a:cubicBezTo>
                  <a:cubicBezTo>
                    <a:pt x="13" y="0"/>
                    <a:pt x="9" y="2"/>
                    <a:pt x="5" y="6"/>
                  </a:cubicBezTo>
                  <a:cubicBezTo>
                    <a:pt x="1" y="10"/>
                    <a:pt x="0" y="14"/>
                    <a:pt x="0" y="19"/>
                  </a:cubicBezTo>
                  <a:cubicBezTo>
                    <a:pt x="0" y="24"/>
                    <a:pt x="1" y="29"/>
                    <a:pt x="5" y="33"/>
                  </a:cubicBezTo>
                  <a:cubicBezTo>
                    <a:pt x="9" y="36"/>
                    <a:pt x="13" y="38"/>
                    <a:pt x="19" y="38"/>
                  </a:cubicBezTo>
                  <a:cubicBezTo>
                    <a:pt x="24" y="38"/>
                    <a:pt x="28" y="36"/>
                    <a:pt x="32" y="33"/>
                  </a:cubicBez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39" name="Freeform 45">
              <a:extLst>
                <a:ext uri="{FF2B5EF4-FFF2-40B4-BE49-F238E27FC236}">
                  <a16:creationId xmlns:a16="http://schemas.microsoft.com/office/drawing/2014/main" id="{00F87316-E41E-4D01-81B1-193750F83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3495675"/>
              <a:ext cx="57150" cy="57150"/>
            </a:xfrm>
            <a:custGeom>
              <a:avLst/>
              <a:gdLst>
                <a:gd name="T0" fmla="*/ 32 w 38"/>
                <a:gd name="T1" fmla="*/ 33 h 38"/>
                <a:gd name="T2" fmla="*/ 38 w 38"/>
                <a:gd name="T3" fmla="*/ 19 h 38"/>
                <a:gd name="T4" fmla="*/ 32 w 38"/>
                <a:gd name="T5" fmla="*/ 6 h 38"/>
                <a:gd name="T6" fmla="*/ 19 w 38"/>
                <a:gd name="T7" fmla="*/ 0 h 38"/>
                <a:gd name="T8" fmla="*/ 5 w 38"/>
                <a:gd name="T9" fmla="*/ 6 h 38"/>
                <a:gd name="T10" fmla="*/ 0 w 38"/>
                <a:gd name="T11" fmla="*/ 19 h 38"/>
                <a:gd name="T12" fmla="*/ 5 w 38"/>
                <a:gd name="T13" fmla="*/ 33 h 38"/>
                <a:gd name="T14" fmla="*/ 19 w 38"/>
                <a:gd name="T15" fmla="*/ 38 h 38"/>
                <a:gd name="T16" fmla="*/ 32 w 38"/>
                <a:gd name="T17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8">
                  <a:moveTo>
                    <a:pt x="32" y="33"/>
                  </a:moveTo>
                  <a:cubicBezTo>
                    <a:pt x="36" y="29"/>
                    <a:pt x="38" y="24"/>
                    <a:pt x="38" y="19"/>
                  </a:cubicBezTo>
                  <a:cubicBezTo>
                    <a:pt x="38" y="14"/>
                    <a:pt x="36" y="10"/>
                    <a:pt x="32" y="6"/>
                  </a:cubicBezTo>
                  <a:cubicBezTo>
                    <a:pt x="28" y="2"/>
                    <a:pt x="24" y="0"/>
                    <a:pt x="19" y="0"/>
                  </a:cubicBezTo>
                  <a:cubicBezTo>
                    <a:pt x="13" y="0"/>
                    <a:pt x="9" y="2"/>
                    <a:pt x="5" y="6"/>
                  </a:cubicBezTo>
                  <a:cubicBezTo>
                    <a:pt x="1" y="10"/>
                    <a:pt x="0" y="14"/>
                    <a:pt x="0" y="19"/>
                  </a:cubicBezTo>
                  <a:cubicBezTo>
                    <a:pt x="0" y="24"/>
                    <a:pt x="1" y="29"/>
                    <a:pt x="5" y="33"/>
                  </a:cubicBezTo>
                  <a:cubicBezTo>
                    <a:pt x="9" y="36"/>
                    <a:pt x="13" y="38"/>
                    <a:pt x="19" y="38"/>
                  </a:cubicBezTo>
                  <a:cubicBezTo>
                    <a:pt x="24" y="38"/>
                    <a:pt x="28" y="36"/>
                    <a:pt x="32" y="33"/>
                  </a:cubicBez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40" name="Freeform 46">
              <a:extLst>
                <a:ext uri="{FF2B5EF4-FFF2-40B4-BE49-F238E27FC236}">
                  <a16:creationId xmlns:a16="http://schemas.microsoft.com/office/drawing/2014/main" id="{59BF0485-69AA-4D92-81E7-47A201BE4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3401" y="3641725"/>
              <a:ext cx="55563" cy="57150"/>
            </a:xfrm>
            <a:custGeom>
              <a:avLst/>
              <a:gdLst>
                <a:gd name="T0" fmla="*/ 32 w 37"/>
                <a:gd name="T1" fmla="*/ 33 h 38"/>
                <a:gd name="T2" fmla="*/ 37 w 37"/>
                <a:gd name="T3" fmla="*/ 19 h 38"/>
                <a:gd name="T4" fmla="*/ 32 w 37"/>
                <a:gd name="T5" fmla="*/ 6 h 38"/>
                <a:gd name="T6" fmla="*/ 18 w 37"/>
                <a:gd name="T7" fmla="*/ 0 h 38"/>
                <a:gd name="T8" fmla="*/ 5 w 37"/>
                <a:gd name="T9" fmla="*/ 6 h 38"/>
                <a:gd name="T10" fmla="*/ 0 w 37"/>
                <a:gd name="T11" fmla="*/ 19 h 38"/>
                <a:gd name="T12" fmla="*/ 5 w 37"/>
                <a:gd name="T13" fmla="*/ 33 h 38"/>
                <a:gd name="T14" fmla="*/ 18 w 37"/>
                <a:gd name="T15" fmla="*/ 38 h 38"/>
                <a:gd name="T16" fmla="*/ 32 w 37"/>
                <a:gd name="T17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8">
                  <a:moveTo>
                    <a:pt x="32" y="33"/>
                  </a:moveTo>
                  <a:cubicBezTo>
                    <a:pt x="36" y="29"/>
                    <a:pt x="37" y="24"/>
                    <a:pt x="37" y="19"/>
                  </a:cubicBezTo>
                  <a:cubicBezTo>
                    <a:pt x="37" y="14"/>
                    <a:pt x="36" y="10"/>
                    <a:pt x="32" y="6"/>
                  </a:cubicBezTo>
                  <a:cubicBezTo>
                    <a:pt x="28" y="2"/>
                    <a:pt x="24" y="0"/>
                    <a:pt x="18" y="0"/>
                  </a:cubicBezTo>
                  <a:cubicBezTo>
                    <a:pt x="13" y="0"/>
                    <a:pt x="9" y="2"/>
                    <a:pt x="5" y="6"/>
                  </a:cubicBezTo>
                  <a:cubicBezTo>
                    <a:pt x="1" y="10"/>
                    <a:pt x="0" y="14"/>
                    <a:pt x="0" y="19"/>
                  </a:cubicBezTo>
                  <a:cubicBezTo>
                    <a:pt x="0" y="24"/>
                    <a:pt x="1" y="29"/>
                    <a:pt x="5" y="33"/>
                  </a:cubicBezTo>
                  <a:cubicBezTo>
                    <a:pt x="9" y="36"/>
                    <a:pt x="13" y="38"/>
                    <a:pt x="18" y="38"/>
                  </a:cubicBezTo>
                  <a:cubicBezTo>
                    <a:pt x="24" y="38"/>
                    <a:pt x="28" y="36"/>
                    <a:pt x="32" y="33"/>
                  </a:cubicBez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41" name="Freeform 47">
              <a:extLst>
                <a:ext uri="{FF2B5EF4-FFF2-40B4-BE49-F238E27FC236}">
                  <a16:creationId xmlns:a16="http://schemas.microsoft.com/office/drawing/2014/main" id="{4BA942AE-BF68-4463-8D11-0D778E884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2638" y="3417888"/>
              <a:ext cx="57150" cy="57150"/>
            </a:xfrm>
            <a:custGeom>
              <a:avLst/>
              <a:gdLst>
                <a:gd name="T0" fmla="*/ 32 w 38"/>
                <a:gd name="T1" fmla="*/ 33 h 38"/>
                <a:gd name="T2" fmla="*/ 38 w 38"/>
                <a:gd name="T3" fmla="*/ 19 h 38"/>
                <a:gd name="T4" fmla="*/ 32 w 38"/>
                <a:gd name="T5" fmla="*/ 6 h 38"/>
                <a:gd name="T6" fmla="*/ 19 w 38"/>
                <a:gd name="T7" fmla="*/ 0 h 38"/>
                <a:gd name="T8" fmla="*/ 5 w 38"/>
                <a:gd name="T9" fmla="*/ 6 h 38"/>
                <a:gd name="T10" fmla="*/ 0 w 38"/>
                <a:gd name="T11" fmla="*/ 19 h 38"/>
                <a:gd name="T12" fmla="*/ 5 w 38"/>
                <a:gd name="T13" fmla="*/ 33 h 38"/>
                <a:gd name="T14" fmla="*/ 19 w 38"/>
                <a:gd name="T15" fmla="*/ 38 h 38"/>
                <a:gd name="T16" fmla="*/ 32 w 38"/>
                <a:gd name="T17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8">
                  <a:moveTo>
                    <a:pt x="32" y="33"/>
                  </a:moveTo>
                  <a:cubicBezTo>
                    <a:pt x="36" y="29"/>
                    <a:pt x="38" y="24"/>
                    <a:pt x="38" y="19"/>
                  </a:cubicBezTo>
                  <a:cubicBezTo>
                    <a:pt x="38" y="14"/>
                    <a:pt x="36" y="10"/>
                    <a:pt x="32" y="6"/>
                  </a:cubicBezTo>
                  <a:cubicBezTo>
                    <a:pt x="28" y="2"/>
                    <a:pt x="24" y="0"/>
                    <a:pt x="19" y="0"/>
                  </a:cubicBezTo>
                  <a:cubicBezTo>
                    <a:pt x="14" y="0"/>
                    <a:pt x="9" y="2"/>
                    <a:pt x="5" y="6"/>
                  </a:cubicBezTo>
                  <a:cubicBezTo>
                    <a:pt x="2" y="10"/>
                    <a:pt x="0" y="14"/>
                    <a:pt x="0" y="19"/>
                  </a:cubicBezTo>
                  <a:cubicBezTo>
                    <a:pt x="0" y="24"/>
                    <a:pt x="2" y="29"/>
                    <a:pt x="5" y="33"/>
                  </a:cubicBezTo>
                  <a:cubicBezTo>
                    <a:pt x="9" y="36"/>
                    <a:pt x="14" y="38"/>
                    <a:pt x="19" y="38"/>
                  </a:cubicBezTo>
                  <a:cubicBezTo>
                    <a:pt x="24" y="38"/>
                    <a:pt x="28" y="36"/>
                    <a:pt x="32" y="33"/>
                  </a:cubicBez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42" name="Freeform 48">
              <a:extLst>
                <a:ext uri="{FF2B5EF4-FFF2-40B4-BE49-F238E27FC236}">
                  <a16:creationId xmlns:a16="http://schemas.microsoft.com/office/drawing/2014/main" id="{9EDF1158-7AF0-4E4F-922F-86D850994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126" y="3282950"/>
              <a:ext cx="57150" cy="57150"/>
            </a:xfrm>
            <a:custGeom>
              <a:avLst/>
              <a:gdLst>
                <a:gd name="T0" fmla="*/ 33 w 38"/>
                <a:gd name="T1" fmla="*/ 33 h 38"/>
                <a:gd name="T2" fmla="*/ 38 w 38"/>
                <a:gd name="T3" fmla="*/ 19 h 38"/>
                <a:gd name="T4" fmla="*/ 33 w 38"/>
                <a:gd name="T5" fmla="*/ 6 h 38"/>
                <a:gd name="T6" fmla="*/ 19 w 38"/>
                <a:gd name="T7" fmla="*/ 0 h 38"/>
                <a:gd name="T8" fmla="*/ 6 w 38"/>
                <a:gd name="T9" fmla="*/ 6 h 38"/>
                <a:gd name="T10" fmla="*/ 0 w 38"/>
                <a:gd name="T11" fmla="*/ 19 h 38"/>
                <a:gd name="T12" fmla="*/ 6 w 38"/>
                <a:gd name="T13" fmla="*/ 33 h 38"/>
                <a:gd name="T14" fmla="*/ 19 w 38"/>
                <a:gd name="T15" fmla="*/ 38 h 38"/>
                <a:gd name="T16" fmla="*/ 33 w 38"/>
                <a:gd name="T17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8">
                  <a:moveTo>
                    <a:pt x="33" y="33"/>
                  </a:moveTo>
                  <a:cubicBezTo>
                    <a:pt x="36" y="29"/>
                    <a:pt x="38" y="24"/>
                    <a:pt x="38" y="19"/>
                  </a:cubicBezTo>
                  <a:cubicBezTo>
                    <a:pt x="38" y="14"/>
                    <a:pt x="36" y="10"/>
                    <a:pt x="33" y="6"/>
                  </a:cubicBezTo>
                  <a:cubicBezTo>
                    <a:pt x="29" y="2"/>
                    <a:pt x="24" y="0"/>
                    <a:pt x="19" y="0"/>
                  </a:cubicBezTo>
                  <a:cubicBezTo>
                    <a:pt x="14" y="0"/>
                    <a:pt x="10" y="2"/>
                    <a:pt x="6" y="6"/>
                  </a:cubicBezTo>
                  <a:cubicBezTo>
                    <a:pt x="2" y="10"/>
                    <a:pt x="0" y="14"/>
                    <a:pt x="0" y="19"/>
                  </a:cubicBezTo>
                  <a:cubicBezTo>
                    <a:pt x="0" y="24"/>
                    <a:pt x="2" y="29"/>
                    <a:pt x="6" y="33"/>
                  </a:cubicBezTo>
                  <a:cubicBezTo>
                    <a:pt x="10" y="36"/>
                    <a:pt x="14" y="38"/>
                    <a:pt x="19" y="38"/>
                  </a:cubicBezTo>
                  <a:cubicBezTo>
                    <a:pt x="24" y="38"/>
                    <a:pt x="29" y="36"/>
                    <a:pt x="33" y="33"/>
                  </a:cubicBez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43" name="Freeform 49">
              <a:extLst>
                <a:ext uri="{FF2B5EF4-FFF2-40B4-BE49-F238E27FC236}">
                  <a16:creationId xmlns:a16="http://schemas.microsoft.com/office/drawing/2014/main" id="{539FB7C3-44DA-4ED0-A95D-F38C28274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8501" y="3289300"/>
              <a:ext cx="57150" cy="57150"/>
            </a:xfrm>
            <a:custGeom>
              <a:avLst/>
              <a:gdLst>
                <a:gd name="T0" fmla="*/ 33 w 38"/>
                <a:gd name="T1" fmla="*/ 33 h 38"/>
                <a:gd name="T2" fmla="*/ 38 w 38"/>
                <a:gd name="T3" fmla="*/ 19 h 38"/>
                <a:gd name="T4" fmla="*/ 33 w 38"/>
                <a:gd name="T5" fmla="*/ 6 h 38"/>
                <a:gd name="T6" fmla="*/ 19 w 38"/>
                <a:gd name="T7" fmla="*/ 0 h 38"/>
                <a:gd name="T8" fmla="*/ 6 w 38"/>
                <a:gd name="T9" fmla="*/ 6 h 38"/>
                <a:gd name="T10" fmla="*/ 0 w 38"/>
                <a:gd name="T11" fmla="*/ 19 h 38"/>
                <a:gd name="T12" fmla="*/ 6 w 38"/>
                <a:gd name="T13" fmla="*/ 33 h 38"/>
                <a:gd name="T14" fmla="*/ 19 w 38"/>
                <a:gd name="T15" fmla="*/ 38 h 38"/>
                <a:gd name="T16" fmla="*/ 33 w 38"/>
                <a:gd name="T17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8">
                  <a:moveTo>
                    <a:pt x="33" y="33"/>
                  </a:moveTo>
                  <a:cubicBezTo>
                    <a:pt x="36" y="29"/>
                    <a:pt x="38" y="24"/>
                    <a:pt x="38" y="19"/>
                  </a:cubicBezTo>
                  <a:cubicBezTo>
                    <a:pt x="38" y="14"/>
                    <a:pt x="36" y="10"/>
                    <a:pt x="33" y="6"/>
                  </a:cubicBezTo>
                  <a:cubicBezTo>
                    <a:pt x="29" y="2"/>
                    <a:pt x="24" y="0"/>
                    <a:pt x="19" y="0"/>
                  </a:cubicBezTo>
                  <a:cubicBezTo>
                    <a:pt x="14" y="0"/>
                    <a:pt x="10" y="2"/>
                    <a:pt x="6" y="6"/>
                  </a:cubicBezTo>
                  <a:cubicBezTo>
                    <a:pt x="2" y="10"/>
                    <a:pt x="0" y="14"/>
                    <a:pt x="0" y="19"/>
                  </a:cubicBezTo>
                  <a:cubicBezTo>
                    <a:pt x="0" y="24"/>
                    <a:pt x="2" y="29"/>
                    <a:pt x="6" y="33"/>
                  </a:cubicBezTo>
                  <a:cubicBezTo>
                    <a:pt x="10" y="36"/>
                    <a:pt x="14" y="38"/>
                    <a:pt x="19" y="38"/>
                  </a:cubicBezTo>
                  <a:cubicBezTo>
                    <a:pt x="24" y="38"/>
                    <a:pt x="29" y="36"/>
                    <a:pt x="33" y="33"/>
                  </a:cubicBez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44" name="Freeform 50">
              <a:extLst>
                <a:ext uri="{FF2B5EF4-FFF2-40B4-BE49-F238E27FC236}">
                  <a16:creationId xmlns:a16="http://schemas.microsoft.com/office/drawing/2014/main" id="{4697DEB2-6598-4382-B2EA-54E16F8EC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7463" y="3295650"/>
              <a:ext cx="57150" cy="57150"/>
            </a:xfrm>
            <a:custGeom>
              <a:avLst/>
              <a:gdLst>
                <a:gd name="T0" fmla="*/ 33 w 38"/>
                <a:gd name="T1" fmla="*/ 33 h 38"/>
                <a:gd name="T2" fmla="*/ 38 w 38"/>
                <a:gd name="T3" fmla="*/ 19 h 38"/>
                <a:gd name="T4" fmla="*/ 33 w 38"/>
                <a:gd name="T5" fmla="*/ 6 h 38"/>
                <a:gd name="T6" fmla="*/ 19 w 38"/>
                <a:gd name="T7" fmla="*/ 0 h 38"/>
                <a:gd name="T8" fmla="*/ 6 w 38"/>
                <a:gd name="T9" fmla="*/ 6 h 38"/>
                <a:gd name="T10" fmla="*/ 0 w 38"/>
                <a:gd name="T11" fmla="*/ 19 h 38"/>
                <a:gd name="T12" fmla="*/ 6 w 38"/>
                <a:gd name="T13" fmla="*/ 33 h 38"/>
                <a:gd name="T14" fmla="*/ 19 w 38"/>
                <a:gd name="T15" fmla="*/ 38 h 38"/>
                <a:gd name="T16" fmla="*/ 33 w 38"/>
                <a:gd name="T17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8">
                  <a:moveTo>
                    <a:pt x="33" y="33"/>
                  </a:moveTo>
                  <a:cubicBezTo>
                    <a:pt x="37" y="29"/>
                    <a:pt x="38" y="24"/>
                    <a:pt x="38" y="19"/>
                  </a:cubicBezTo>
                  <a:cubicBezTo>
                    <a:pt x="38" y="14"/>
                    <a:pt x="37" y="10"/>
                    <a:pt x="33" y="6"/>
                  </a:cubicBezTo>
                  <a:cubicBezTo>
                    <a:pt x="29" y="2"/>
                    <a:pt x="25" y="0"/>
                    <a:pt x="19" y="0"/>
                  </a:cubicBezTo>
                  <a:cubicBezTo>
                    <a:pt x="14" y="0"/>
                    <a:pt x="10" y="2"/>
                    <a:pt x="6" y="6"/>
                  </a:cubicBezTo>
                  <a:cubicBezTo>
                    <a:pt x="2" y="10"/>
                    <a:pt x="0" y="14"/>
                    <a:pt x="0" y="19"/>
                  </a:cubicBezTo>
                  <a:cubicBezTo>
                    <a:pt x="0" y="24"/>
                    <a:pt x="2" y="29"/>
                    <a:pt x="6" y="33"/>
                  </a:cubicBezTo>
                  <a:cubicBezTo>
                    <a:pt x="10" y="36"/>
                    <a:pt x="14" y="38"/>
                    <a:pt x="19" y="38"/>
                  </a:cubicBezTo>
                  <a:cubicBezTo>
                    <a:pt x="25" y="38"/>
                    <a:pt x="29" y="36"/>
                    <a:pt x="33" y="33"/>
                  </a:cubicBez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45" name="Freeform 51">
              <a:extLst>
                <a:ext uri="{FF2B5EF4-FFF2-40B4-BE49-F238E27FC236}">
                  <a16:creationId xmlns:a16="http://schemas.microsoft.com/office/drawing/2014/main" id="{141F7466-5871-4698-B060-39EBF99AC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188" y="3292475"/>
              <a:ext cx="57150" cy="57150"/>
            </a:xfrm>
            <a:custGeom>
              <a:avLst/>
              <a:gdLst>
                <a:gd name="T0" fmla="*/ 32 w 38"/>
                <a:gd name="T1" fmla="*/ 33 h 38"/>
                <a:gd name="T2" fmla="*/ 38 w 38"/>
                <a:gd name="T3" fmla="*/ 19 h 38"/>
                <a:gd name="T4" fmla="*/ 32 w 38"/>
                <a:gd name="T5" fmla="*/ 6 h 38"/>
                <a:gd name="T6" fmla="*/ 19 w 38"/>
                <a:gd name="T7" fmla="*/ 0 h 38"/>
                <a:gd name="T8" fmla="*/ 5 w 38"/>
                <a:gd name="T9" fmla="*/ 6 h 38"/>
                <a:gd name="T10" fmla="*/ 0 w 38"/>
                <a:gd name="T11" fmla="*/ 19 h 38"/>
                <a:gd name="T12" fmla="*/ 5 w 38"/>
                <a:gd name="T13" fmla="*/ 33 h 38"/>
                <a:gd name="T14" fmla="*/ 19 w 38"/>
                <a:gd name="T15" fmla="*/ 38 h 38"/>
                <a:gd name="T16" fmla="*/ 32 w 38"/>
                <a:gd name="T17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8">
                  <a:moveTo>
                    <a:pt x="32" y="33"/>
                  </a:moveTo>
                  <a:cubicBezTo>
                    <a:pt x="36" y="29"/>
                    <a:pt x="38" y="24"/>
                    <a:pt x="38" y="19"/>
                  </a:cubicBezTo>
                  <a:cubicBezTo>
                    <a:pt x="38" y="14"/>
                    <a:pt x="36" y="10"/>
                    <a:pt x="32" y="6"/>
                  </a:cubicBezTo>
                  <a:cubicBezTo>
                    <a:pt x="28" y="2"/>
                    <a:pt x="24" y="0"/>
                    <a:pt x="19" y="0"/>
                  </a:cubicBezTo>
                  <a:cubicBezTo>
                    <a:pt x="13" y="0"/>
                    <a:pt x="9" y="2"/>
                    <a:pt x="5" y="6"/>
                  </a:cubicBezTo>
                  <a:cubicBezTo>
                    <a:pt x="1" y="10"/>
                    <a:pt x="0" y="14"/>
                    <a:pt x="0" y="19"/>
                  </a:cubicBezTo>
                  <a:cubicBezTo>
                    <a:pt x="0" y="24"/>
                    <a:pt x="1" y="29"/>
                    <a:pt x="5" y="33"/>
                  </a:cubicBezTo>
                  <a:cubicBezTo>
                    <a:pt x="9" y="36"/>
                    <a:pt x="13" y="38"/>
                    <a:pt x="19" y="38"/>
                  </a:cubicBezTo>
                  <a:cubicBezTo>
                    <a:pt x="24" y="38"/>
                    <a:pt x="28" y="36"/>
                    <a:pt x="32" y="33"/>
                  </a:cubicBez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46" name="Freeform 52">
              <a:extLst>
                <a:ext uri="{FF2B5EF4-FFF2-40B4-BE49-F238E27FC236}">
                  <a16:creationId xmlns:a16="http://schemas.microsoft.com/office/drawing/2014/main" id="{8B16FD91-ABAA-4FCE-B57C-372B6AE3E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2913" y="3130550"/>
              <a:ext cx="57150" cy="57150"/>
            </a:xfrm>
            <a:custGeom>
              <a:avLst/>
              <a:gdLst>
                <a:gd name="T0" fmla="*/ 32 w 38"/>
                <a:gd name="T1" fmla="*/ 33 h 38"/>
                <a:gd name="T2" fmla="*/ 38 w 38"/>
                <a:gd name="T3" fmla="*/ 19 h 38"/>
                <a:gd name="T4" fmla="*/ 32 w 38"/>
                <a:gd name="T5" fmla="*/ 6 h 38"/>
                <a:gd name="T6" fmla="*/ 19 w 38"/>
                <a:gd name="T7" fmla="*/ 0 h 38"/>
                <a:gd name="T8" fmla="*/ 5 w 38"/>
                <a:gd name="T9" fmla="*/ 6 h 38"/>
                <a:gd name="T10" fmla="*/ 0 w 38"/>
                <a:gd name="T11" fmla="*/ 19 h 38"/>
                <a:gd name="T12" fmla="*/ 5 w 38"/>
                <a:gd name="T13" fmla="*/ 33 h 38"/>
                <a:gd name="T14" fmla="*/ 19 w 38"/>
                <a:gd name="T15" fmla="*/ 38 h 38"/>
                <a:gd name="T16" fmla="*/ 32 w 38"/>
                <a:gd name="T17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8">
                  <a:moveTo>
                    <a:pt x="32" y="33"/>
                  </a:moveTo>
                  <a:cubicBezTo>
                    <a:pt x="36" y="29"/>
                    <a:pt x="38" y="24"/>
                    <a:pt x="38" y="19"/>
                  </a:cubicBezTo>
                  <a:cubicBezTo>
                    <a:pt x="38" y="14"/>
                    <a:pt x="36" y="10"/>
                    <a:pt x="32" y="6"/>
                  </a:cubicBezTo>
                  <a:cubicBezTo>
                    <a:pt x="28" y="2"/>
                    <a:pt x="24" y="0"/>
                    <a:pt x="19" y="0"/>
                  </a:cubicBezTo>
                  <a:cubicBezTo>
                    <a:pt x="14" y="0"/>
                    <a:pt x="9" y="2"/>
                    <a:pt x="5" y="6"/>
                  </a:cubicBezTo>
                  <a:cubicBezTo>
                    <a:pt x="2" y="10"/>
                    <a:pt x="0" y="14"/>
                    <a:pt x="0" y="19"/>
                  </a:cubicBezTo>
                  <a:cubicBezTo>
                    <a:pt x="0" y="24"/>
                    <a:pt x="2" y="29"/>
                    <a:pt x="5" y="33"/>
                  </a:cubicBezTo>
                  <a:cubicBezTo>
                    <a:pt x="9" y="36"/>
                    <a:pt x="14" y="38"/>
                    <a:pt x="19" y="38"/>
                  </a:cubicBezTo>
                  <a:cubicBezTo>
                    <a:pt x="24" y="38"/>
                    <a:pt x="28" y="36"/>
                    <a:pt x="32" y="33"/>
                  </a:cubicBez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47" name="Freeform 53">
              <a:extLst>
                <a:ext uri="{FF2B5EF4-FFF2-40B4-BE49-F238E27FC236}">
                  <a16:creationId xmlns:a16="http://schemas.microsoft.com/office/drawing/2014/main" id="{27FBD643-F022-4170-9102-5E0AC93CF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2932113"/>
              <a:ext cx="57150" cy="57150"/>
            </a:xfrm>
            <a:custGeom>
              <a:avLst/>
              <a:gdLst>
                <a:gd name="T0" fmla="*/ 32 w 38"/>
                <a:gd name="T1" fmla="*/ 33 h 38"/>
                <a:gd name="T2" fmla="*/ 38 w 38"/>
                <a:gd name="T3" fmla="*/ 19 h 38"/>
                <a:gd name="T4" fmla="*/ 32 w 38"/>
                <a:gd name="T5" fmla="*/ 6 h 38"/>
                <a:gd name="T6" fmla="*/ 19 w 38"/>
                <a:gd name="T7" fmla="*/ 0 h 38"/>
                <a:gd name="T8" fmla="*/ 5 w 38"/>
                <a:gd name="T9" fmla="*/ 6 h 38"/>
                <a:gd name="T10" fmla="*/ 0 w 38"/>
                <a:gd name="T11" fmla="*/ 19 h 38"/>
                <a:gd name="T12" fmla="*/ 5 w 38"/>
                <a:gd name="T13" fmla="*/ 33 h 38"/>
                <a:gd name="T14" fmla="*/ 19 w 38"/>
                <a:gd name="T15" fmla="*/ 38 h 38"/>
                <a:gd name="T16" fmla="*/ 32 w 38"/>
                <a:gd name="T17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8">
                  <a:moveTo>
                    <a:pt x="32" y="33"/>
                  </a:moveTo>
                  <a:cubicBezTo>
                    <a:pt x="36" y="29"/>
                    <a:pt x="38" y="25"/>
                    <a:pt x="38" y="19"/>
                  </a:cubicBezTo>
                  <a:cubicBezTo>
                    <a:pt x="38" y="14"/>
                    <a:pt x="36" y="10"/>
                    <a:pt x="32" y="6"/>
                  </a:cubicBezTo>
                  <a:cubicBezTo>
                    <a:pt x="28" y="2"/>
                    <a:pt x="24" y="0"/>
                    <a:pt x="19" y="0"/>
                  </a:cubicBezTo>
                  <a:cubicBezTo>
                    <a:pt x="14" y="0"/>
                    <a:pt x="9" y="2"/>
                    <a:pt x="5" y="6"/>
                  </a:cubicBezTo>
                  <a:cubicBezTo>
                    <a:pt x="2" y="10"/>
                    <a:pt x="0" y="14"/>
                    <a:pt x="0" y="19"/>
                  </a:cubicBezTo>
                  <a:cubicBezTo>
                    <a:pt x="0" y="25"/>
                    <a:pt x="2" y="29"/>
                    <a:pt x="5" y="33"/>
                  </a:cubicBezTo>
                  <a:cubicBezTo>
                    <a:pt x="9" y="37"/>
                    <a:pt x="14" y="38"/>
                    <a:pt x="19" y="38"/>
                  </a:cubicBezTo>
                  <a:cubicBezTo>
                    <a:pt x="24" y="38"/>
                    <a:pt x="28" y="37"/>
                    <a:pt x="32" y="33"/>
                  </a:cubicBez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48" name="Freeform 54">
              <a:extLst>
                <a:ext uri="{FF2B5EF4-FFF2-40B4-BE49-F238E27FC236}">
                  <a16:creationId xmlns:a16="http://schemas.microsoft.com/office/drawing/2014/main" id="{86981F23-D7C9-43BA-A261-9672240CF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4776" y="2730500"/>
              <a:ext cx="57150" cy="57150"/>
            </a:xfrm>
            <a:custGeom>
              <a:avLst/>
              <a:gdLst>
                <a:gd name="T0" fmla="*/ 32 w 38"/>
                <a:gd name="T1" fmla="*/ 33 h 38"/>
                <a:gd name="T2" fmla="*/ 38 w 38"/>
                <a:gd name="T3" fmla="*/ 19 h 38"/>
                <a:gd name="T4" fmla="*/ 32 w 38"/>
                <a:gd name="T5" fmla="*/ 6 h 38"/>
                <a:gd name="T6" fmla="*/ 19 w 38"/>
                <a:gd name="T7" fmla="*/ 0 h 38"/>
                <a:gd name="T8" fmla="*/ 5 w 38"/>
                <a:gd name="T9" fmla="*/ 6 h 38"/>
                <a:gd name="T10" fmla="*/ 0 w 38"/>
                <a:gd name="T11" fmla="*/ 19 h 38"/>
                <a:gd name="T12" fmla="*/ 5 w 38"/>
                <a:gd name="T13" fmla="*/ 33 h 38"/>
                <a:gd name="T14" fmla="*/ 19 w 38"/>
                <a:gd name="T15" fmla="*/ 38 h 38"/>
                <a:gd name="T16" fmla="*/ 32 w 38"/>
                <a:gd name="T17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8">
                  <a:moveTo>
                    <a:pt x="32" y="33"/>
                  </a:moveTo>
                  <a:cubicBezTo>
                    <a:pt x="36" y="29"/>
                    <a:pt x="38" y="25"/>
                    <a:pt x="38" y="19"/>
                  </a:cubicBezTo>
                  <a:cubicBezTo>
                    <a:pt x="38" y="14"/>
                    <a:pt x="36" y="10"/>
                    <a:pt x="32" y="6"/>
                  </a:cubicBezTo>
                  <a:cubicBezTo>
                    <a:pt x="28" y="2"/>
                    <a:pt x="24" y="0"/>
                    <a:pt x="19" y="0"/>
                  </a:cubicBezTo>
                  <a:cubicBezTo>
                    <a:pt x="14" y="0"/>
                    <a:pt x="9" y="2"/>
                    <a:pt x="5" y="6"/>
                  </a:cubicBezTo>
                  <a:cubicBezTo>
                    <a:pt x="2" y="10"/>
                    <a:pt x="0" y="14"/>
                    <a:pt x="0" y="19"/>
                  </a:cubicBezTo>
                  <a:cubicBezTo>
                    <a:pt x="0" y="25"/>
                    <a:pt x="2" y="29"/>
                    <a:pt x="5" y="33"/>
                  </a:cubicBezTo>
                  <a:cubicBezTo>
                    <a:pt x="9" y="37"/>
                    <a:pt x="14" y="38"/>
                    <a:pt x="19" y="38"/>
                  </a:cubicBezTo>
                  <a:cubicBezTo>
                    <a:pt x="24" y="38"/>
                    <a:pt x="28" y="37"/>
                    <a:pt x="32" y="33"/>
                  </a:cubicBez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49" name="Freeform 55">
              <a:extLst>
                <a:ext uri="{FF2B5EF4-FFF2-40B4-BE49-F238E27FC236}">
                  <a16:creationId xmlns:a16="http://schemas.microsoft.com/office/drawing/2014/main" id="{97F005A6-DF6B-4009-A75E-EF01417A5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0313" y="2551113"/>
              <a:ext cx="57150" cy="57150"/>
            </a:xfrm>
            <a:custGeom>
              <a:avLst/>
              <a:gdLst>
                <a:gd name="T0" fmla="*/ 32 w 38"/>
                <a:gd name="T1" fmla="*/ 33 h 38"/>
                <a:gd name="T2" fmla="*/ 38 w 38"/>
                <a:gd name="T3" fmla="*/ 19 h 38"/>
                <a:gd name="T4" fmla="*/ 32 w 38"/>
                <a:gd name="T5" fmla="*/ 6 h 38"/>
                <a:gd name="T6" fmla="*/ 19 w 38"/>
                <a:gd name="T7" fmla="*/ 0 h 38"/>
                <a:gd name="T8" fmla="*/ 5 w 38"/>
                <a:gd name="T9" fmla="*/ 6 h 38"/>
                <a:gd name="T10" fmla="*/ 0 w 38"/>
                <a:gd name="T11" fmla="*/ 19 h 38"/>
                <a:gd name="T12" fmla="*/ 5 w 38"/>
                <a:gd name="T13" fmla="*/ 33 h 38"/>
                <a:gd name="T14" fmla="*/ 19 w 38"/>
                <a:gd name="T15" fmla="*/ 38 h 38"/>
                <a:gd name="T16" fmla="*/ 32 w 38"/>
                <a:gd name="T17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8">
                  <a:moveTo>
                    <a:pt x="32" y="33"/>
                  </a:moveTo>
                  <a:cubicBezTo>
                    <a:pt x="36" y="29"/>
                    <a:pt x="38" y="25"/>
                    <a:pt x="38" y="19"/>
                  </a:cubicBezTo>
                  <a:cubicBezTo>
                    <a:pt x="38" y="14"/>
                    <a:pt x="36" y="10"/>
                    <a:pt x="32" y="6"/>
                  </a:cubicBezTo>
                  <a:cubicBezTo>
                    <a:pt x="28" y="2"/>
                    <a:pt x="24" y="0"/>
                    <a:pt x="19" y="0"/>
                  </a:cubicBezTo>
                  <a:cubicBezTo>
                    <a:pt x="14" y="0"/>
                    <a:pt x="9" y="2"/>
                    <a:pt x="5" y="6"/>
                  </a:cubicBezTo>
                  <a:cubicBezTo>
                    <a:pt x="2" y="10"/>
                    <a:pt x="0" y="14"/>
                    <a:pt x="0" y="19"/>
                  </a:cubicBezTo>
                  <a:cubicBezTo>
                    <a:pt x="0" y="25"/>
                    <a:pt x="2" y="29"/>
                    <a:pt x="5" y="33"/>
                  </a:cubicBezTo>
                  <a:cubicBezTo>
                    <a:pt x="9" y="37"/>
                    <a:pt x="14" y="38"/>
                    <a:pt x="19" y="38"/>
                  </a:cubicBezTo>
                  <a:cubicBezTo>
                    <a:pt x="24" y="38"/>
                    <a:pt x="28" y="37"/>
                    <a:pt x="32" y="33"/>
                  </a:cubicBez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63" name="ZoneTexte 62">
            <a:extLst>
              <a:ext uri="{FF2B5EF4-FFF2-40B4-BE49-F238E27FC236}">
                <a16:creationId xmlns:a16="http://schemas.microsoft.com/office/drawing/2014/main" id="{4E735D0E-EE7E-4C49-A126-8765D6A438D9}"/>
              </a:ext>
            </a:extLst>
          </p:cNvPr>
          <p:cNvSpPr txBox="1"/>
          <p:nvPr/>
        </p:nvSpPr>
        <p:spPr>
          <a:xfrm>
            <a:off x="3468122" y="513003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0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7265D45C-6CF9-41BC-B9CF-1435A635AD0D}"/>
              </a:ext>
            </a:extLst>
          </p:cNvPr>
          <p:cNvSpPr txBox="1"/>
          <p:nvPr/>
        </p:nvSpPr>
        <p:spPr>
          <a:xfrm>
            <a:off x="4094980" y="513003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4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BEC27872-C67A-47F2-A277-1F994A74E6CC}"/>
              </a:ext>
            </a:extLst>
          </p:cNvPr>
          <p:cNvSpPr txBox="1"/>
          <p:nvPr/>
        </p:nvSpPr>
        <p:spPr>
          <a:xfrm>
            <a:off x="4721838" y="513003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8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DBBC9A08-0665-47AE-A1BF-B052611DFE3B}"/>
              </a:ext>
            </a:extLst>
          </p:cNvPr>
          <p:cNvSpPr txBox="1"/>
          <p:nvPr/>
        </p:nvSpPr>
        <p:spPr>
          <a:xfrm>
            <a:off x="5306217" y="513003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12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675A610E-088D-4181-8442-E4CCC7FC4D18}"/>
              </a:ext>
            </a:extLst>
          </p:cNvPr>
          <p:cNvSpPr txBox="1"/>
          <p:nvPr/>
        </p:nvSpPr>
        <p:spPr>
          <a:xfrm>
            <a:off x="5933075" y="513003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16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C4838AC8-A469-4754-8221-33CE70BEB9C7}"/>
              </a:ext>
            </a:extLst>
          </p:cNvPr>
          <p:cNvSpPr txBox="1"/>
          <p:nvPr/>
        </p:nvSpPr>
        <p:spPr>
          <a:xfrm>
            <a:off x="6559933" y="513003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20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54A9953B-9165-4BA2-B4C0-BC1FD6DB8DD1}"/>
              </a:ext>
            </a:extLst>
          </p:cNvPr>
          <p:cNvSpPr txBox="1"/>
          <p:nvPr/>
        </p:nvSpPr>
        <p:spPr>
          <a:xfrm>
            <a:off x="7186791" y="513003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24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7FB7CD38-1CE5-4DF1-9748-FC4BD3C644E4}"/>
              </a:ext>
            </a:extLst>
          </p:cNvPr>
          <p:cNvSpPr txBox="1"/>
          <p:nvPr/>
        </p:nvSpPr>
        <p:spPr>
          <a:xfrm>
            <a:off x="7813647" y="513003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28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A5E1A55B-C2D3-4256-BE30-7A3F7842C571}"/>
              </a:ext>
            </a:extLst>
          </p:cNvPr>
          <p:cNvSpPr txBox="1"/>
          <p:nvPr/>
        </p:nvSpPr>
        <p:spPr>
          <a:xfrm>
            <a:off x="2914435" y="4839327"/>
            <a:ext cx="4459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10</a:t>
            </a:r>
            <a:r>
              <a:rPr lang="fr-FR" sz="1200" baseline="30000" dirty="0"/>
              <a:t>-2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357DB8F6-AF9B-4653-9203-79AAC3201F8C}"/>
              </a:ext>
            </a:extLst>
          </p:cNvPr>
          <p:cNvSpPr txBox="1"/>
          <p:nvPr/>
        </p:nvSpPr>
        <p:spPr>
          <a:xfrm>
            <a:off x="2914435" y="4266585"/>
            <a:ext cx="4459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10</a:t>
            </a:r>
            <a:r>
              <a:rPr lang="fr-FR" sz="1200" baseline="30000" dirty="0"/>
              <a:t>-1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F4F01C06-0251-4DE7-AD6C-D4B9812B9575}"/>
              </a:ext>
            </a:extLst>
          </p:cNvPr>
          <p:cNvSpPr txBox="1"/>
          <p:nvPr/>
        </p:nvSpPr>
        <p:spPr>
          <a:xfrm>
            <a:off x="2948099" y="3693844"/>
            <a:ext cx="412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10</a:t>
            </a:r>
            <a:r>
              <a:rPr lang="fr-FR" sz="1200" baseline="30000" dirty="0"/>
              <a:t>0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1A6DA861-8727-4D1C-9967-86481AFE11E2}"/>
              </a:ext>
            </a:extLst>
          </p:cNvPr>
          <p:cNvSpPr txBox="1"/>
          <p:nvPr/>
        </p:nvSpPr>
        <p:spPr>
          <a:xfrm>
            <a:off x="2948099" y="3121103"/>
            <a:ext cx="412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10</a:t>
            </a:r>
            <a:r>
              <a:rPr lang="fr-FR" sz="1200" baseline="30000" dirty="0"/>
              <a:t>1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53896A0E-9F06-4A0D-BFA1-96E1F714BD24}"/>
              </a:ext>
            </a:extLst>
          </p:cNvPr>
          <p:cNvSpPr txBox="1"/>
          <p:nvPr/>
        </p:nvSpPr>
        <p:spPr>
          <a:xfrm>
            <a:off x="2948099" y="2548362"/>
            <a:ext cx="412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10</a:t>
            </a:r>
            <a:r>
              <a:rPr lang="fr-FR" sz="1200" baseline="30000" dirty="0"/>
              <a:t>2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AEF82DD0-E502-47EC-903B-0888C8B31307}"/>
              </a:ext>
            </a:extLst>
          </p:cNvPr>
          <p:cNvSpPr txBox="1"/>
          <p:nvPr/>
        </p:nvSpPr>
        <p:spPr>
          <a:xfrm>
            <a:off x="4975175" y="4619367"/>
            <a:ext cx="32283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C00000"/>
                </a:solidFill>
              </a:rPr>
              <a:t>PK threshold: 0.05 </a:t>
            </a:r>
            <a:r>
              <a:rPr lang="en-US" sz="1400" b="1" dirty="0" err="1">
                <a:solidFill>
                  <a:srgbClr val="C00000"/>
                </a:solidFill>
              </a:rPr>
              <a:t>pmol</a:t>
            </a:r>
            <a:r>
              <a:rPr lang="en-US" sz="1400" b="1" dirty="0">
                <a:solidFill>
                  <a:srgbClr val="C00000"/>
                </a:solidFill>
              </a:rPr>
              <a:t> I 106 PBMC cells</a:t>
            </a:r>
            <a:endParaRPr lang="fr-FR" sz="1400" b="1" dirty="0">
              <a:solidFill>
                <a:srgbClr val="C00000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C85D689-A6FE-43D6-8745-3AB9DC2DAB9B}"/>
              </a:ext>
            </a:extLst>
          </p:cNvPr>
          <p:cNvSpPr txBox="1"/>
          <p:nvPr/>
        </p:nvSpPr>
        <p:spPr>
          <a:xfrm rot="16200000">
            <a:off x="1060497" y="3884477"/>
            <a:ext cx="3400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ISL-TP concentration (</a:t>
            </a:r>
            <a:r>
              <a:rPr lang="fr-FR" sz="1400" b="1" dirty="0" err="1"/>
              <a:t>pmol</a:t>
            </a:r>
            <a:r>
              <a:rPr lang="fr-FR" sz="1400" b="1" dirty="0"/>
              <a:t>/10</a:t>
            </a:r>
            <a:r>
              <a:rPr lang="fr-FR" sz="1400" b="1" baseline="30000" dirty="0"/>
              <a:t>6</a:t>
            </a:r>
            <a:r>
              <a:rPr lang="fr-FR" sz="1400" b="1" dirty="0"/>
              <a:t> </a:t>
            </a:r>
            <a:r>
              <a:rPr lang="fr-FR" sz="1400" b="1" dirty="0" err="1"/>
              <a:t>PBMc</a:t>
            </a:r>
            <a:r>
              <a:rPr lang="fr-FR" sz="1400" b="1" dirty="0"/>
              <a:t> </a:t>
            </a:r>
            <a:r>
              <a:rPr lang="fr-FR" sz="1400" b="1" dirty="0" err="1"/>
              <a:t>cells</a:t>
            </a:r>
            <a:r>
              <a:rPr lang="fr-FR" sz="1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710408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A673D23-782E-46B3-BD00-FCA5EC261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ISL implant for yearly </a:t>
            </a:r>
            <a:r>
              <a:rPr lang="en-US" dirty="0" err="1"/>
              <a:t>PrEP</a:t>
            </a:r>
            <a:r>
              <a:rPr lang="en-US" dirty="0"/>
              <a:t> (1)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6A37D211-3428-496B-BAA1-FCD68AC20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57082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400" i="1" dirty="0"/>
              <a:t>Matthews R, CROI 2021, Abs. 088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5CACB41D-88AC-FB46-A068-70B0CD5FD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44" y="1325067"/>
            <a:ext cx="92625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a-DK" sz="2400" b="1" dirty="0">
                <a:latin typeface="Calibri" pitchFamily="34" charset="0"/>
                <a:ea typeface="ＭＳ Ｐゴシック" pitchFamily="34" charset="-128"/>
              </a:rPr>
              <a:t>ISL-TP concentration, pmol/10</a:t>
            </a:r>
            <a:r>
              <a:rPr lang="da-DK" sz="2400" b="1" baseline="30000" dirty="0">
                <a:latin typeface="Calibri" pitchFamily="34" charset="0"/>
                <a:ea typeface="ＭＳ Ｐゴシック" pitchFamily="34" charset="-128"/>
              </a:rPr>
              <a:t>6</a:t>
            </a:r>
            <a:r>
              <a:rPr lang="da-DK" sz="2400" b="1" dirty="0">
                <a:latin typeface="Calibri" pitchFamily="34" charset="0"/>
                <a:ea typeface="ＭＳ Ｐゴシック" pitchFamily="34" charset="-128"/>
              </a:rPr>
              <a:t> PBMC</a:t>
            </a:r>
            <a:endParaRPr lang="fr-FR" sz="2400" b="1" dirty="0">
              <a:latin typeface="Calibri" pitchFamily="34" charset="0"/>
              <a:ea typeface="ＭＳ Ｐゴシック" pitchFamily="34" charset="-128"/>
            </a:endParaRPr>
          </a:p>
        </p:txBody>
      </p:sp>
      <p:grpSp>
        <p:nvGrpSpPr>
          <p:cNvPr id="5240" name="Groupe 5239">
            <a:extLst>
              <a:ext uri="{FF2B5EF4-FFF2-40B4-BE49-F238E27FC236}">
                <a16:creationId xmlns:a16="http://schemas.microsoft.com/office/drawing/2014/main" id="{79CDDF27-B9F3-4858-9975-D7499781B487}"/>
              </a:ext>
            </a:extLst>
          </p:cNvPr>
          <p:cNvGrpSpPr/>
          <p:nvPr/>
        </p:nvGrpSpPr>
        <p:grpSpPr>
          <a:xfrm>
            <a:off x="2427288" y="1930400"/>
            <a:ext cx="6991350" cy="3092450"/>
            <a:chOff x="2427288" y="2159000"/>
            <a:chExt cx="6991350" cy="309245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923F1D25-010C-4718-AC6F-1B4D8D90E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0575" y="2290763"/>
              <a:ext cx="2278063" cy="2881312"/>
            </a:xfrm>
            <a:custGeom>
              <a:avLst/>
              <a:gdLst>
                <a:gd name="T0" fmla="*/ 0 w 1435"/>
                <a:gd name="T1" fmla="*/ 0 h 1815"/>
                <a:gd name="T2" fmla="*/ 0 w 1435"/>
                <a:gd name="T3" fmla="*/ 1815 h 1815"/>
                <a:gd name="T4" fmla="*/ 1435 w 1435"/>
                <a:gd name="T5" fmla="*/ 1815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5" h="1815">
                  <a:moveTo>
                    <a:pt x="0" y="0"/>
                  </a:moveTo>
                  <a:lnTo>
                    <a:pt x="0" y="1815"/>
                  </a:lnTo>
                  <a:lnTo>
                    <a:pt x="1435" y="1815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8898FEE-2A76-4FE4-9685-A8F18CA79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2825" y="2290763"/>
              <a:ext cx="2279650" cy="2881312"/>
            </a:xfrm>
            <a:custGeom>
              <a:avLst/>
              <a:gdLst>
                <a:gd name="T0" fmla="*/ 0 w 1436"/>
                <a:gd name="T1" fmla="*/ 0 h 1815"/>
                <a:gd name="T2" fmla="*/ 0 w 1436"/>
                <a:gd name="T3" fmla="*/ 1815 h 1815"/>
                <a:gd name="T4" fmla="*/ 1436 w 1436"/>
                <a:gd name="T5" fmla="*/ 1815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6" h="1815">
                  <a:moveTo>
                    <a:pt x="0" y="0"/>
                  </a:moveTo>
                  <a:lnTo>
                    <a:pt x="0" y="1815"/>
                  </a:lnTo>
                  <a:lnTo>
                    <a:pt x="1436" y="1815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A8D1C34-E698-453F-8204-09ECDE5DA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2290763"/>
              <a:ext cx="2278063" cy="2881312"/>
            </a:xfrm>
            <a:custGeom>
              <a:avLst/>
              <a:gdLst>
                <a:gd name="T0" fmla="*/ 1435 w 1435"/>
                <a:gd name="T1" fmla="*/ 1815 h 1815"/>
                <a:gd name="T2" fmla="*/ 0 w 1435"/>
                <a:gd name="T3" fmla="*/ 1815 h 1815"/>
                <a:gd name="T4" fmla="*/ 0 w 1435"/>
                <a:gd name="T5" fmla="*/ 0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5" h="1815">
                  <a:moveTo>
                    <a:pt x="1435" y="1815"/>
                  </a:moveTo>
                  <a:lnTo>
                    <a:pt x="0" y="1815"/>
                  </a:lnTo>
                  <a:lnTo>
                    <a:pt x="0" y="0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Line 11">
              <a:extLst>
                <a:ext uri="{FF2B5EF4-FFF2-40B4-BE49-F238E27FC236}">
                  <a16:creationId xmlns:a16="http://schemas.microsoft.com/office/drawing/2014/main" id="{945EEA6E-9E1E-4214-A8D0-7C75307633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81838" y="2473325"/>
              <a:ext cx="58738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Line 12">
              <a:extLst>
                <a:ext uri="{FF2B5EF4-FFF2-40B4-BE49-F238E27FC236}">
                  <a16:creationId xmlns:a16="http://schemas.microsoft.com/office/drawing/2014/main" id="{74DD59E1-1DED-40D0-8D0B-82ABED039D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81838" y="2928938"/>
              <a:ext cx="58738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Line 13">
              <a:extLst>
                <a:ext uri="{FF2B5EF4-FFF2-40B4-BE49-F238E27FC236}">
                  <a16:creationId xmlns:a16="http://schemas.microsoft.com/office/drawing/2014/main" id="{B630CCDF-21C5-46CC-9411-1A54E9B35A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69138" y="3384550"/>
              <a:ext cx="71438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E5099B7B-F0A3-4396-B9CA-962341EC72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69138" y="4295775"/>
              <a:ext cx="71438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Line 15">
              <a:extLst>
                <a:ext uri="{FF2B5EF4-FFF2-40B4-BE49-F238E27FC236}">
                  <a16:creationId xmlns:a16="http://schemas.microsoft.com/office/drawing/2014/main" id="{C36667B2-6A9E-4A48-BD52-4AE476F51F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69138" y="3840163"/>
              <a:ext cx="71438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Line 16">
              <a:extLst>
                <a:ext uri="{FF2B5EF4-FFF2-40B4-BE49-F238E27FC236}">
                  <a16:creationId xmlns:a16="http://schemas.microsoft.com/office/drawing/2014/main" id="{3D348289-C12D-4743-96DD-7075B8A6EA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69138" y="4752975"/>
              <a:ext cx="71438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Line 17">
              <a:extLst>
                <a:ext uri="{FF2B5EF4-FFF2-40B4-BE49-F238E27FC236}">
                  <a16:creationId xmlns:a16="http://schemas.microsoft.com/office/drawing/2014/main" id="{7B87A7F6-D1EE-4097-AFDB-B6352A1533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4088" y="2473325"/>
              <a:ext cx="58738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Line 18">
              <a:extLst>
                <a:ext uri="{FF2B5EF4-FFF2-40B4-BE49-F238E27FC236}">
                  <a16:creationId xmlns:a16="http://schemas.microsoft.com/office/drawing/2014/main" id="{98BD1325-8994-41A7-9FAA-A6ED649D18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4088" y="2928938"/>
              <a:ext cx="58738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Line 19">
              <a:extLst>
                <a:ext uri="{FF2B5EF4-FFF2-40B4-BE49-F238E27FC236}">
                  <a16:creationId xmlns:a16="http://schemas.microsoft.com/office/drawing/2014/main" id="{0D56F487-0C3A-463C-88C6-1470B881BA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1388" y="3384550"/>
              <a:ext cx="71438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Line 20">
              <a:extLst>
                <a:ext uri="{FF2B5EF4-FFF2-40B4-BE49-F238E27FC236}">
                  <a16:creationId xmlns:a16="http://schemas.microsoft.com/office/drawing/2014/main" id="{F7A2CA76-D505-4550-BB96-0A1CEFE364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1388" y="3840163"/>
              <a:ext cx="71438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Line 21">
              <a:extLst>
                <a:ext uri="{FF2B5EF4-FFF2-40B4-BE49-F238E27FC236}">
                  <a16:creationId xmlns:a16="http://schemas.microsoft.com/office/drawing/2014/main" id="{4E64CA5C-83D8-4040-80FE-FE4C8C9989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1388" y="4295775"/>
              <a:ext cx="71438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Line 22">
              <a:extLst>
                <a:ext uri="{FF2B5EF4-FFF2-40B4-BE49-F238E27FC236}">
                  <a16:creationId xmlns:a16="http://schemas.microsoft.com/office/drawing/2014/main" id="{F3C42885-511F-4A57-986C-C2CDA5EB81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1388" y="4752975"/>
              <a:ext cx="71438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Line 23">
              <a:extLst>
                <a:ext uri="{FF2B5EF4-FFF2-40B4-BE49-F238E27FC236}">
                  <a16:creationId xmlns:a16="http://schemas.microsoft.com/office/drawing/2014/main" id="{16E143E7-ADC0-4CC6-8641-A3DF91F67B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9988" y="2473325"/>
              <a:ext cx="58738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Line 24">
              <a:extLst>
                <a:ext uri="{FF2B5EF4-FFF2-40B4-BE49-F238E27FC236}">
                  <a16:creationId xmlns:a16="http://schemas.microsoft.com/office/drawing/2014/main" id="{D7F86C34-4457-4C77-91F7-FE2232BDDC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9988" y="2928938"/>
              <a:ext cx="58738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Line 25">
              <a:extLst>
                <a:ext uri="{FF2B5EF4-FFF2-40B4-BE49-F238E27FC236}">
                  <a16:creationId xmlns:a16="http://schemas.microsoft.com/office/drawing/2014/main" id="{99694E7F-957D-459A-8A45-EC42EA24DD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7288" y="3384550"/>
              <a:ext cx="71438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Line 26">
              <a:extLst>
                <a:ext uri="{FF2B5EF4-FFF2-40B4-BE49-F238E27FC236}">
                  <a16:creationId xmlns:a16="http://schemas.microsoft.com/office/drawing/2014/main" id="{C8F85C67-C81C-4AC2-873A-348C81DCD0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7288" y="3840163"/>
              <a:ext cx="71438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Line 27">
              <a:extLst>
                <a:ext uri="{FF2B5EF4-FFF2-40B4-BE49-F238E27FC236}">
                  <a16:creationId xmlns:a16="http://schemas.microsoft.com/office/drawing/2014/main" id="{7E7D562A-EDDD-4B7A-A357-469ED8EC8C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7288" y="4295775"/>
              <a:ext cx="71438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Line 28">
              <a:extLst>
                <a:ext uri="{FF2B5EF4-FFF2-40B4-BE49-F238E27FC236}">
                  <a16:creationId xmlns:a16="http://schemas.microsoft.com/office/drawing/2014/main" id="{35CC9F48-14D8-42AC-84BD-69593BC959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7288" y="4752975"/>
              <a:ext cx="71438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20" name="Line 29">
              <a:extLst>
                <a:ext uri="{FF2B5EF4-FFF2-40B4-BE49-F238E27FC236}">
                  <a16:creationId xmlns:a16="http://schemas.microsoft.com/office/drawing/2014/main" id="{9E868F73-02C7-4E7C-B009-6A9D4ECB9E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69025" y="5172075"/>
              <a:ext cx="0" cy="7937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21" name="Line 30">
              <a:extLst>
                <a:ext uri="{FF2B5EF4-FFF2-40B4-BE49-F238E27FC236}">
                  <a16:creationId xmlns:a16="http://schemas.microsoft.com/office/drawing/2014/main" id="{934C1733-8AC1-4B07-8BA9-BFFF83A3E1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54688" y="5172075"/>
              <a:ext cx="0" cy="7937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24" name="Line 31">
              <a:extLst>
                <a:ext uri="{FF2B5EF4-FFF2-40B4-BE49-F238E27FC236}">
                  <a16:creationId xmlns:a16="http://schemas.microsoft.com/office/drawing/2014/main" id="{CFE9EA78-C274-4575-A525-A1A27E1A49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62650" y="5172075"/>
              <a:ext cx="0" cy="7937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25" name="Line 32">
              <a:extLst>
                <a:ext uri="{FF2B5EF4-FFF2-40B4-BE49-F238E27FC236}">
                  <a16:creationId xmlns:a16="http://schemas.microsoft.com/office/drawing/2014/main" id="{192AB554-D638-4B84-9C2D-A094CCEB77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48313" y="5172075"/>
              <a:ext cx="0" cy="7937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26" name="Line 33">
              <a:extLst>
                <a:ext uri="{FF2B5EF4-FFF2-40B4-BE49-F238E27FC236}">
                  <a16:creationId xmlns:a16="http://schemas.microsoft.com/office/drawing/2014/main" id="{49CA96F5-01B2-47E7-AE39-6850A2AE59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41938" y="5172075"/>
              <a:ext cx="0" cy="7937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27" name="Line 34">
              <a:extLst>
                <a:ext uri="{FF2B5EF4-FFF2-40B4-BE49-F238E27FC236}">
                  <a16:creationId xmlns:a16="http://schemas.microsoft.com/office/drawing/2014/main" id="{8C90B037-56CB-4B97-BB54-0E1009C3DB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33975" y="5172075"/>
              <a:ext cx="0" cy="7937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28" name="Line 35">
              <a:extLst>
                <a:ext uri="{FF2B5EF4-FFF2-40B4-BE49-F238E27FC236}">
                  <a16:creationId xmlns:a16="http://schemas.microsoft.com/office/drawing/2014/main" id="{68F4C277-2A51-48AA-847C-6BEA51CC0F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27600" y="5172075"/>
              <a:ext cx="0" cy="7937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29" name="Line 36">
              <a:extLst>
                <a:ext uri="{FF2B5EF4-FFF2-40B4-BE49-F238E27FC236}">
                  <a16:creationId xmlns:a16="http://schemas.microsoft.com/office/drawing/2014/main" id="{2A3BC28A-12AC-45AE-A2BE-3E3A22A376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72013" y="5172075"/>
              <a:ext cx="0" cy="7937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30" name="Line 37">
              <a:extLst>
                <a:ext uri="{FF2B5EF4-FFF2-40B4-BE49-F238E27FC236}">
                  <a16:creationId xmlns:a16="http://schemas.microsoft.com/office/drawing/2014/main" id="{2763583B-9632-4A6F-86DF-0C64F0404C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65638" y="5172075"/>
              <a:ext cx="0" cy="7937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31" name="Line 38">
              <a:extLst>
                <a:ext uri="{FF2B5EF4-FFF2-40B4-BE49-F238E27FC236}">
                  <a16:creationId xmlns:a16="http://schemas.microsoft.com/office/drawing/2014/main" id="{148B7E5D-2C4D-4B3C-B9D1-3BBA37FF86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57675" y="5172075"/>
              <a:ext cx="0" cy="7937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32" name="Line 39">
              <a:extLst>
                <a:ext uri="{FF2B5EF4-FFF2-40B4-BE49-F238E27FC236}">
                  <a16:creationId xmlns:a16="http://schemas.microsoft.com/office/drawing/2014/main" id="{47F74D9F-CE4F-463A-BB9F-B0D83C50FF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78813" y="5172075"/>
              <a:ext cx="0" cy="7937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33" name="Line 40">
              <a:extLst>
                <a:ext uri="{FF2B5EF4-FFF2-40B4-BE49-F238E27FC236}">
                  <a16:creationId xmlns:a16="http://schemas.microsoft.com/office/drawing/2014/main" id="{CBDAFBA7-D291-49C4-8D43-90AEAF3C61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72438" y="5172075"/>
              <a:ext cx="0" cy="7937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34" name="Line 41">
              <a:extLst>
                <a:ext uri="{FF2B5EF4-FFF2-40B4-BE49-F238E27FC236}">
                  <a16:creationId xmlns:a16="http://schemas.microsoft.com/office/drawing/2014/main" id="{CDD07200-E7B5-4094-BE06-CF507D6EFD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58100" y="5172075"/>
              <a:ext cx="0" cy="7937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35" name="Line 42">
              <a:extLst>
                <a:ext uri="{FF2B5EF4-FFF2-40B4-BE49-F238E27FC236}">
                  <a16:creationId xmlns:a16="http://schemas.microsoft.com/office/drawing/2014/main" id="{17406822-2DDC-4069-AE93-867AED29E7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66063" y="5172075"/>
              <a:ext cx="0" cy="7937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36" name="Line 43">
              <a:extLst>
                <a:ext uri="{FF2B5EF4-FFF2-40B4-BE49-F238E27FC236}">
                  <a16:creationId xmlns:a16="http://schemas.microsoft.com/office/drawing/2014/main" id="{F2736E12-5C89-4DEE-A961-2DB4EC8CC0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51725" y="5172075"/>
              <a:ext cx="0" cy="7937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37" name="Line 44">
              <a:extLst>
                <a:ext uri="{FF2B5EF4-FFF2-40B4-BE49-F238E27FC236}">
                  <a16:creationId xmlns:a16="http://schemas.microsoft.com/office/drawing/2014/main" id="{42095BB7-2831-4D46-8D05-C74E026A2C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45350" y="5172075"/>
              <a:ext cx="0" cy="7937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38" name="Line 45">
              <a:extLst>
                <a:ext uri="{FF2B5EF4-FFF2-40B4-BE49-F238E27FC236}">
                  <a16:creationId xmlns:a16="http://schemas.microsoft.com/office/drawing/2014/main" id="{785AD30F-A829-44BA-A963-F6E97ECD12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97700" y="5172075"/>
              <a:ext cx="0" cy="7937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39" name="Line 46">
              <a:extLst>
                <a:ext uri="{FF2B5EF4-FFF2-40B4-BE49-F238E27FC236}">
                  <a16:creationId xmlns:a16="http://schemas.microsoft.com/office/drawing/2014/main" id="{0080800D-E1ED-4FD5-BD23-8EB1DF3221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83363" y="5172075"/>
              <a:ext cx="0" cy="7937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40" name="Line 47">
              <a:extLst>
                <a:ext uri="{FF2B5EF4-FFF2-40B4-BE49-F238E27FC236}">
                  <a16:creationId xmlns:a16="http://schemas.microsoft.com/office/drawing/2014/main" id="{F59078A9-B922-4E19-A2AC-24E5F66901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89738" y="5172075"/>
              <a:ext cx="0" cy="7937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41" name="Line 48">
              <a:extLst>
                <a:ext uri="{FF2B5EF4-FFF2-40B4-BE49-F238E27FC236}">
                  <a16:creationId xmlns:a16="http://schemas.microsoft.com/office/drawing/2014/main" id="{E5CC6805-3B64-4904-BD48-7F8005A76E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76988" y="5172075"/>
              <a:ext cx="0" cy="7937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42" name="Line 49">
              <a:extLst>
                <a:ext uri="{FF2B5EF4-FFF2-40B4-BE49-F238E27FC236}">
                  <a16:creationId xmlns:a16="http://schemas.microsoft.com/office/drawing/2014/main" id="{2665C575-773E-4116-9D55-DF6F9E4BC9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1300" y="5172075"/>
              <a:ext cx="0" cy="7937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43" name="Line 50">
              <a:extLst>
                <a:ext uri="{FF2B5EF4-FFF2-40B4-BE49-F238E27FC236}">
                  <a16:creationId xmlns:a16="http://schemas.microsoft.com/office/drawing/2014/main" id="{DA60A5D9-0138-46F6-90A5-9BBBF88ACF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4925" y="5172075"/>
              <a:ext cx="0" cy="7937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44" name="Line 51">
              <a:extLst>
                <a:ext uri="{FF2B5EF4-FFF2-40B4-BE49-F238E27FC236}">
                  <a16:creationId xmlns:a16="http://schemas.microsoft.com/office/drawing/2014/main" id="{FE904B39-6AB8-432C-9126-0E0ACA8B50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36963" y="5172075"/>
              <a:ext cx="0" cy="7937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45" name="Line 52">
              <a:extLst>
                <a:ext uri="{FF2B5EF4-FFF2-40B4-BE49-F238E27FC236}">
                  <a16:creationId xmlns:a16="http://schemas.microsoft.com/office/drawing/2014/main" id="{78E8940F-5EE4-4BC6-8C75-68AFB74C25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30588" y="5172075"/>
              <a:ext cx="0" cy="7937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46" name="Line 53">
              <a:extLst>
                <a:ext uri="{FF2B5EF4-FFF2-40B4-BE49-F238E27FC236}">
                  <a16:creationId xmlns:a16="http://schemas.microsoft.com/office/drawing/2014/main" id="{86EC733E-DADB-40C1-B564-ECEAE94C3C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4213" y="5172075"/>
              <a:ext cx="0" cy="7937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47" name="Line 54">
              <a:extLst>
                <a:ext uri="{FF2B5EF4-FFF2-40B4-BE49-F238E27FC236}">
                  <a16:creationId xmlns:a16="http://schemas.microsoft.com/office/drawing/2014/main" id="{9CDCC0BF-C5B3-49B6-A1B7-8A5DE38F2F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16250" y="5172075"/>
              <a:ext cx="0" cy="7937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48" name="Line 55">
              <a:extLst>
                <a:ext uri="{FF2B5EF4-FFF2-40B4-BE49-F238E27FC236}">
                  <a16:creationId xmlns:a16="http://schemas.microsoft.com/office/drawing/2014/main" id="{AB06B2EF-8C3C-4515-AC45-5A5B22447A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09875" y="5172075"/>
              <a:ext cx="0" cy="7937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49" name="Line 56">
              <a:extLst>
                <a:ext uri="{FF2B5EF4-FFF2-40B4-BE49-F238E27FC236}">
                  <a16:creationId xmlns:a16="http://schemas.microsoft.com/office/drawing/2014/main" id="{8C68E3E2-B7F8-4C03-A044-6423C54463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3500" y="5172075"/>
              <a:ext cx="0" cy="7937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50" name="Line 57">
              <a:extLst>
                <a:ext uri="{FF2B5EF4-FFF2-40B4-BE49-F238E27FC236}">
                  <a16:creationId xmlns:a16="http://schemas.microsoft.com/office/drawing/2014/main" id="{69CDA2B2-BF86-4F99-81DA-857F0D9968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13863" y="5172075"/>
              <a:ext cx="0" cy="7937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51" name="Line 58">
              <a:extLst>
                <a:ext uri="{FF2B5EF4-FFF2-40B4-BE49-F238E27FC236}">
                  <a16:creationId xmlns:a16="http://schemas.microsoft.com/office/drawing/2014/main" id="{4223D1A9-8F94-4F5B-93C5-40C2D1DECB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07488" y="5172075"/>
              <a:ext cx="0" cy="7937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52" name="Line 59">
              <a:extLst>
                <a:ext uri="{FF2B5EF4-FFF2-40B4-BE49-F238E27FC236}">
                  <a16:creationId xmlns:a16="http://schemas.microsoft.com/office/drawing/2014/main" id="{C3EE8004-F483-433B-9271-21CC81040B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93150" y="5172075"/>
              <a:ext cx="0" cy="7937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53" name="Line 60">
              <a:extLst>
                <a:ext uri="{FF2B5EF4-FFF2-40B4-BE49-F238E27FC236}">
                  <a16:creationId xmlns:a16="http://schemas.microsoft.com/office/drawing/2014/main" id="{FCB52BEF-1D7E-4DEB-BCD5-A6F2AACE06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899525" y="5172075"/>
              <a:ext cx="0" cy="7937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54" name="Line 61">
              <a:extLst>
                <a:ext uri="{FF2B5EF4-FFF2-40B4-BE49-F238E27FC236}">
                  <a16:creationId xmlns:a16="http://schemas.microsoft.com/office/drawing/2014/main" id="{3B6985F1-1935-4D77-A6F9-641444CD71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86775" y="5172075"/>
              <a:ext cx="0" cy="7937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55" name="Line 62">
              <a:extLst>
                <a:ext uri="{FF2B5EF4-FFF2-40B4-BE49-F238E27FC236}">
                  <a16:creationId xmlns:a16="http://schemas.microsoft.com/office/drawing/2014/main" id="{86A60BE3-B184-4704-AE08-1FE1751D4E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22825" y="4117975"/>
              <a:ext cx="1346200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56" name="Line 63">
              <a:extLst>
                <a:ext uri="{FF2B5EF4-FFF2-40B4-BE49-F238E27FC236}">
                  <a16:creationId xmlns:a16="http://schemas.microsoft.com/office/drawing/2014/main" id="{5990D0D1-E92B-4E58-85BF-9B44A82DE5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69025" y="4117975"/>
              <a:ext cx="919163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57" name="Line 64">
              <a:extLst>
                <a:ext uri="{FF2B5EF4-FFF2-40B4-BE49-F238E27FC236}">
                  <a16:creationId xmlns:a16="http://schemas.microsoft.com/office/drawing/2014/main" id="{6FC98081-8E59-40DA-AEE7-6B05343BAA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69025" y="4117975"/>
              <a:ext cx="0" cy="105410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58" name="Line 65">
              <a:extLst>
                <a:ext uri="{FF2B5EF4-FFF2-40B4-BE49-F238E27FC236}">
                  <a16:creationId xmlns:a16="http://schemas.microsoft.com/office/drawing/2014/main" id="{66B02B0D-B759-4336-95DB-DA274B731A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8725" y="4117975"/>
              <a:ext cx="1346200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59" name="Line 66">
              <a:extLst>
                <a:ext uri="{FF2B5EF4-FFF2-40B4-BE49-F238E27FC236}">
                  <a16:creationId xmlns:a16="http://schemas.microsoft.com/office/drawing/2014/main" id="{ECF2878F-7E85-455C-A443-FF23D52D6E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4925" y="4117975"/>
              <a:ext cx="0" cy="105410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60" name="Line 67">
              <a:extLst>
                <a:ext uri="{FF2B5EF4-FFF2-40B4-BE49-F238E27FC236}">
                  <a16:creationId xmlns:a16="http://schemas.microsoft.com/office/drawing/2014/main" id="{1E9D511A-BDEE-4EE2-9D43-D7C356AC0D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4925" y="4117975"/>
              <a:ext cx="919163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61" name="Line 68">
              <a:extLst>
                <a:ext uri="{FF2B5EF4-FFF2-40B4-BE49-F238E27FC236}">
                  <a16:creationId xmlns:a16="http://schemas.microsoft.com/office/drawing/2014/main" id="{7DAC88CC-8608-4B3B-AF92-2C3A1695CE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86775" y="4117975"/>
              <a:ext cx="919163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62" name="Line 69">
              <a:extLst>
                <a:ext uri="{FF2B5EF4-FFF2-40B4-BE49-F238E27FC236}">
                  <a16:creationId xmlns:a16="http://schemas.microsoft.com/office/drawing/2014/main" id="{F82D4D9C-BDE5-4A9D-AB7A-BD20CEBCD7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86775" y="4117975"/>
              <a:ext cx="0" cy="105410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63" name="Line 70">
              <a:extLst>
                <a:ext uri="{FF2B5EF4-FFF2-40B4-BE49-F238E27FC236}">
                  <a16:creationId xmlns:a16="http://schemas.microsoft.com/office/drawing/2014/main" id="{CD55ED13-D900-4209-BA31-B792FDAA1D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86775" y="2159000"/>
              <a:ext cx="0" cy="195897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64" name="Line 71">
              <a:extLst>
                <a:ext uri="{FF2B5EF4-FFF2-40B4-BE49-F238E27FC236}">
                  <a16:creationId xmlns:a16="http://schemas.microsoft.com/office/drawing/2014/main" id="{E8C99151-E68D-47FB-8A62-136ED88DC5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40575" y="4117975"/>
              <a:ext cx="1346200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65" name="Line 72">
              <a:extLst>
                <a:ext uri="{FF2B5EF4-FFF2-40B4-BE49-F238E27FC236}">
                  <a16:creationId xmlns:a16="http://schemas.microsoft.com/office/drawing/2014/main" id="{B176AEF1-2232-431B-82A7-BB12CEDE0E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69025" y="2159000"/>
              <a:ext cx="0" cy="195897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66" name="Line 73">
              <a:extLst>
                <a:ext uri="{FF2B5EF4-FFF2-40B4-BE49-F238E27FC236}">
                  <a16:creationId xmlns:a16="http://schemas.microsoft.com/office/drawing/2014/main" id="{93E32997-FDE6-4158-B2CD-203B958322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4925" y="2159000"/>
              <a:ext cx="0" cy="195897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67" name="Freeform 74">
              <a:extLst>
                <a:ext uri="{FF2B5EF4-FFF2-40B4-BE49-F238E27FC236}">
                  <a16:creationId xmlns:a16="http://schemas.microsoft.com/office/drawing/2014/main" id="{42A69D98-48F8-4EF9-9A6E-92D8A8F7A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263" y="3225800"/>
              <a:ext cx="1665288" cy="1749425"/>
            </a:xfrm>
            <a:custGeom>
              <a:avLst/>
              <a:gdLst>
                <a:gd name="T0" fmla="*/ 1043 w 1049"/>
                <a:gd name="T1" fmla="*/ 1102 h 1102"/>
                <a:gd name="T2" fmla="*/ 1049 w 1049"/>
                <a:gd name="T3" fmla="*/ 1045 h 1102"/>
                <a:gd name="T4" fmla="*/ 1042 w 1049"/>
                <a:gd name="T5" fmla="*/ 994 h 1102"/>
                <a:gd name="T6" fmla="*/ 1028 w 1049"/>
                <a:gd name="T7" fmla="*/ 938 h 1102"/>
                <a:gd name="T8" fmla="*/ 993 w 1049"/>
                <a:gd name="T9" fmla="*/ 820 h 1102"/>
                <a:gd name="T10" fmla="*/ 956 w 1049"/>
                <a:gd name="T11" fmla="*/ 745 h 1102"/>
                <a:gd name="T12" fmla="*/ 911 w 1049"/>
                <a:gd name="T13" fmla="*/ 672 h 1102"/>
                <a:gd name="T14" fmla="*/ 898 w 1049"/>
                <a:gd name="T15" fmla="*/ 631 h 1102"/>
                <a:gd name="T16" fmla="*/ 888 w 1049"/>
                <a:gd name="T17" fmla="*/ 574 h 1102"/>
                <a:gd name="T18" fmla="*/ 878 w 1049"/>
                <a:gd name="T19" fmla="*/ 548 h 1102"/>
                <a:gd name="T20" fmla="*/ 864 w 1049"/>
                <a:gd name="T21" fmla="*/ 496 h 1102"/>
                <a:gd name="T22" fmla="*/ 858 w 1049"/>
                <a:gd name="T23" fmla="*/ 450 h 1102"/>
                <a:gd name="T24" fmla="*/ 843 w 1049"/>
                <a:gd name="T25" fmla="*/ 414 h 1102"/>
                <a:gd name="T26" fmla="*/ 816 w 1049"/>
                <a:gd name="T27" fmla="*/ 370 h 1102"/>
                <a:gd name="T28" fmla="*/ 798 w 1049"/>
                <a:gd name="T29" fmla="*/ 335 h 1102"/>
                <a:gd name="T30" fmla="*/ 779 w 1049"/>
                <a:gd name="T31" fmla="*/ 314 h 1102"/>
                <a:gd name="T32" fmla="*/ 687 w 1049"/>
                <a:gd name="T33" fmla="*/ 264 h 1102"/>
                <a:gd name="T34" fmla="*/ 478 w 1049"/>
                <a:gd name="T35" fmla="*/ 177 h 1102"/>
                <a:gd name="T36" fmla="*/ 394 w 1049"/>
                <a:gd name="T37" fmla="*/ 155 h 1102"/>
                <a:gd name="T38" fmla="*/ 351 w 1049"/>
                <a:gd name="T39" fmla="*/ 171 h 1102"/>
                <a:gd name="T40" fmla="*/ 312 w 1049"/>
                <a:gd name="T41" fmla="*/ 184 h 1102"/>
                <a:gd name="T42" fmla="*/ 272 w 1049"/>
                <a:gd name="T43" fmla="*/ 203 h 1102"/>
                <a:gd name="T44" fmla="*/ 238 w 1049"/>
                <a:gd name="T45" fmla="*/ 178 h 1102"/>
                <a:gd name="T46" fmla="*/ 215 w 1049"/>
                <a:gd name="T47" fmla="*/ 137 h 1102"/>
                <a:gd name="T48" fmla="*/ 188 w 1049"/>
                <a:gd name="T49" fmla="*/ 117 h 1102"/>
                <a:gd name="T50" fmla="*/ 150 w 1049"/>
                <a:gd name="T51" fmla="*/ 152 h 1102"/>
                <a:gd name="T52" fmla="*/ 121 w 1049"/>
                <a:gd name="T53" fmla="*/ 161 h 1102"/>
                <a:gd name="T54" fmla="*/ 100 w 1049"/>
                <a:gd name="T55" fmla="*/ 131 h 1102"/>
                <a:gd name="T56" fmla="*/ 84 w 1049"/>
                <a:gd name="T57" fmla="*/ 85 h 1102"/>
                <a:gd name="T58" fmla="*/ 68 w 1049"/>
                <a:gd name="T59" fmla="*/ 0 h 1102"/>
                <a:gd name="T60" fmla="*/ 34 w 1049"/>
                <a:gd name="T61" fmla="*/ 8 h 1102"/>
                <a:gd name="T62" fmla="*/ 6 w 1049"/>
                <a:gd name="T63" fmla="*/ 52 h 1102"/>
                <a:gd name="T64" fmla="*/ 0 w 1049"/>
                <a:gd name="T65" fmla="*/ 180 h 1102"/>
                <a:gd name="T66" fmla="*/ 0 w 1049"/>
                <a:gd name="T67" fmla="*/ 443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9" h="1102">
                  <a:moveTo>
                    <a:pt x="1043" y="1102"/>
                  </a:moveTo>
                  <a:lnTo>
                    <a:pt x="1049" y="1045"/>
                  </a:lnTo>
                  <a:lnTo>
                    <a:pt x="1042" y="994"/>
                  </a:lnTo>
                  <a:lnTo>
                    <a:pt x="1028" y="938"/>
                  </a:lnTo>
                  <a:lnTo>
                    <a:pt x="993" y="820"/>
                  </a:lnTo>
                  <a:lnTo>
                    <a:pt x="956" y="745"/>
                  </a:lnTo>
                  <a:lnTo>
                    <a:pt x="911" y="672"/>
                  </a:lnTo>
                  <a:lnTo>
                    <a:pt x="898" y="631"/>
                  </a:lnTo>
                  <a:lnTo>
                    <a:pt x="888" y="574"/>
                  </a:lnTo>
                  <a:lnTo>
                    <a:pt x="878" y="548"/>
                  </a:lnTo>
                  <a:lnTo>
                    <a:pt x="864" y="496"/>
                  </a:lnTo>
                  <a:lnTo>
                    <a:pt x="858" y="450"/>
                  </a:lnTo>
                  <a:lnTo>
                    <a:pt x="843" y="414"/>
                  </a:lnTo>
                  <a:lnTo>
                    <a:pt x="816" y="370"/>
                  </a:lnTo>
                  <a:lnTo>
                    <a:pt x="798" y="335"/>
                  </a:lnTo>
                  <a:lnTo>
                    <a:pt x="779" y="314"/>
                  </a:lnTo>
                  <a:lnTo>
                    <a:pt x="687" y="264"/>
                  </a:lnTo>
                  <a:lnTo>
                    <a:pt x="478" y="177"/>
                  </a:lnTo>
                  <a:lnTo>
                    <a:pt x="394" y="155"/>
                  </a:lnTo>
                  <a:lnTo>
                    <a:pt x="351" y="171"/>
                  </a:lnTo>
                  <a:lnTo>
                    <a:pt x="312" y="184"/>
                  </a:lnTo>
                  <a:lnTo>
                    <a:pt x="272" y="203"/>
                  </a:lnTo>
                  <a:lnTo>
                    <a:pt x="238" y="178"/>
                  </a:lnTo>
                  <a:lnTo>
                    <a:pt x="215" y="137"/>
                  </a:lnTo>
                  <a:lnTo>
                    <a:pt x="188" y="117"/>
                  </a:lnTo>
                  <a:lnTo>
                    <a:pt x="150" y="152"/>
                  </a:lnTo>
                  <a:lnTo>
                    <a:pt x="121" y="161"/>
                  </a:lnTo>
                  <a:lnTo>
                    <a:pt x="100" y="131"/>
                  </a:lnTo>
                  <a:lnTo>
                    <a:pt x="84" y="85"/>
                  </a:lnTo>
                  <a:lnTo>
                    <a:pt x="68" y="0"/>
                  </a:lnTo>
                  <a:lnTo>
                    <a:pt x="34" y="8"/>
                  </a:lnTo>
                  <a:lnTo>
                    <a:pt x="6" y="52"/>
                  </a:lnTo>
                  <a:lnTo>
                    <a:pt x="0" y="180"/>
                  </a:lnTo>
                  <a:lnTo>
                    <a:pt x="0" y="443"/>
                  </a:lnTo>
                </a:path>
              </a:pathLst>
            </a:custGeom>
            <a:noFill/>
            <a:ln w="19050" cap="rnd">
              <a:solidFill>
                <a:srgbClr val="FF66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68" name="Freeform 75">
              <a:extLst>
                <a:ext uri="{FF2B5EF4-FFF2-40B4-BE49-F238E27FC236}">
                  <a16:creationId xmlns:a16="http://schemas.microsoft.com/office/drawing/2014/main" id="{B96D371C-B860-4A0E-9919-1F5EF82C7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6838" y="3522663"/>
              <a:ext cx="1597025" cy="1381125"/>
            </a:xfrm>
            <a:custGeom>
              <a:avLst/>
              <a:gdLst>
                <a:gd name="T0" fmla="*/ 1006 w 1006"/>
                <a:gd name="T1" fmla="*/ 870 h 870"/>
                <a:gd name="T2" fmla="*/ 990 w 1006"/>
                <a:gd name="T3" fmla="*/ 833 h 870"/>
                <a:gd name="T4" fmla="*/ 957 w 1006"/>
                <a:gd name="T5" fmla="*/ 738 h 870"/>
                <a:gd name="T6" fmla="*/ 937 w 1006"/>
                <a:gd name="T7" fmla="*/ 713 h 870"/>
                <a:gd name="T8" fmla="*/ 913 w 1006"/>
                <a:gd name="T9" fmla="*/ 677 h 870"/>
                <a:gd name="T10" fmla="*/ 889 w 1006"/>
                <a:gd name="T11" fmla="*/ 635 h 870"/>
                <a:gd name="T12" fmla="*/ 867 w 1006"/>
                <a:gd name="T13" fmla="*/ 549 h 870"/>
                <a:gd name="T14" fmla="*/ 859 w 1006"/>
                <a:gd name="T15" fmla="*/ 505 h 870"/>
                <a:gd name="T16" fmla="*/ 850 w 1006"/>
                <a:gd name="T17" fmla="*/ 467 h 870"/>
                <a:gd name="T18" fmla="*/ 830 w 1006"/>
                <a:gd name="T19" fmla="*/ 368 h 870"/>
                <a:gd name="T20" fmla="*/ 807 w 1006"/>
                <a:gd name="T21" fmla="*/ 351 h 870"/>
                <a:gd name="T22" fmla="*/ 721 w 1006"/>
                <a:gd name="T23" fmla="*/ 311 h 870"/>
                <a:gd name="T24" fmla="*/ 684 w 1006"/>
                <a:gd name="T25" fmla="*/ 296 h 870"/>
                <a:gd name="T26" fmla="*/ 641 w 1006"/>
                <a:gd name="T27" fmla="*/ 276 h 870"/>
                <a:gd name="T28" fmla="*/ 599 w 1006"/>
                <a:gd name="T29" fmla="*/ 253 h 870"/>
                <a:gd name="T30" fmla="*/ 530 w 1006"/>
                <a:gd name="T31" fmla="*/ 201 h 870"/>
                <a:gd name="T32" fmla="*/ 487 w 1006"/>
                <a:gd name="T33" fmla="*/ 187 h 870"/>
                <a:gd name="T34" fmla="*/ 397 w 1006"/>
                <a:gd name="T35" fmla="*/ 193 h 870"/>
                <a:gd name="T36" fmla="*/ 366 w 1006"/>
                <a:gd name="T37" fmla="*/ 206 h 870"/>
                <a:gd name="T38" fmla="*/ 315 w 1006"/>
                <a:gd name="T39" fmla="*/ 281 h 870"/>
                <a:gd name="T40" fmla="*/ 248 w 1006"/>
                <a:gd name="T41" fmla="*/ 398 h 870"/>
                <a:gd name="T42" fmla="*/ 210 w 1006"/>
                <a:gd name="T43" fmla="*/ 288 h 870"/>
                <a:gd name="T44" fmla="*/ 183 w 1006"/>
                <a:gd name="T45" fmla="*/ 162 h 870"/>
                <a:gd name="T46" fmla="*/ 144 w 1006"/>
                <a:gd name="T47" fmla="*/ 154 h 870"/>
                <a:gd name="T48" fmla="*/ 108 w 1006"/>
                <a:gd name="T49" fmla="*/ 171 h 870"/>
                <a:gd name="T50" fmla="*/ 94 w 1006"/>
                <a:gd name="T51" fmla="*/ 214 h 870"/>
                <a:gd name="T52" fmla="*/ 74 w 1006"/>
                <a:gd name="T53" fmla="*/ 295 h 870"/>
                <a:gd name="T54" fmla="*/ 55 w 1006"/>
                <a:gd name="T55" fmla="*/ 231 h 870"/>
                <a:gd name="T56" fmla="*/ 39 w 1006"/>
                <a:gd name="T57" fmla="*/ 190 h 870"/>
                <a:gd name="T58" fmla="*/ 32 w 1006"/>
                <a:gd name="T59" fmla="*/ 134 h 870"/>
                <a:gd name="T60" fmla="*/ 18 w 1006"/>
                <a:gd name="T61" fmla="*/ 46 h 870"/>
                <a:gd name="T62" fmla="*/ 0 w 1006"/>
                <a:gd name="T63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06" h="870">
                  <a:moveTo>
                    <a:pt x="1006" y="870"/>
                  </a:moveTo>
                  <a:lnTo>
                    <a:pt x="990" y="833"/>
                  </a:lnTo>
                  <a:lnTo>
                    <a:pt x="957" y="738"/>
                  </a:lnTo>
                  <a:lnTo>
                    <a:pt x="937" y="713"/>
                  </a:lnTo>
                  <a:lnTo>
                    <a:pt x="913" y="677"/>
                  </a:lnTo>
                  <a:lnTo>
                    <a:pt x="889" y="635"/>
                  </a:lnTo>
                  <a:lnTo>
                    <a:pt x="867" y="549"/>
                  </a:lnTo>
                  <a:lnTo>
                    <a:pt x="859" y="505"/>
                  </a:lnTo>
                  <a:lnTo>
                    <a:pt x="850" y="467"/>
                  </a:lnTo>
                  <a:lnTo>
                    <a:pt x="830" y="368"/>
                  </a:lnTo>
                  <a:lnTo>
                    <a:pt x="807" y="351"/>
                  </a:lnTo>
                  <a:lnTo>
                    <a:pt x="721" y="311"/>
                  </a:lnTo>
                  <a:lnTo>
                    <a:pt x="684" y="296"/>
                  </a:lnTo>
                  <a:lnTo>
                    <a:pt x="641" y="276"/>
                  </a:lnTo>
                  <a:lnTo>
                    <a:pt x="599" y="253"/>
                  </a:lnTo>
                  <a:lnTo>
                    <a:pt x="530" y="201"/>
                  </a:lnTo>
                  <a:lnTo>
                    <a:pt x="487" y="187"/>
                  </a:lnTo>
                  <a:lnTo>
                    <a:pt x="397" y="193"/>
                  </a:lnTo>
                  <a:lnTo>
                    <a:pt x="366" y="206"/>
                  </a:lnTo>
                  <a:lnTo>
                    <a:pt x="315" y="281"/>
                  </a:lnTo>
                  <a:lnTo>
                    <a:pt x="248" y="398"/>
                  </a:lnTo>
                  <a:lnTo>
                    <a:pt x="210" y="288"/>
                  </a:lnTo>
                  <a:lnTo>
                    <a:pt x="183" y="162"/>
                  </a:lnTo>
                  <a:lnTo>
                    <a:pt x="144" y="154"/>
                  </a:lnTo>
                  <a:lnTo>
                    <a:pt x="108" y="171"/>
                  </a:lnTo>
                  <a:lnTo>
                    <a:pt x="94" y="214"/>
                  </a:lnTo>
                  <a:lnTo>
                    <a:pt x="74" y="295"/>
                  </a:lnTo>
                  <a:lnTo>
                    <a:pt x="55" y="231"/>
                  </a:lnTo>
                  <a:lnTo>
                    <a:pt x="39" y="190"/>
                  </a:lnTo>
                  <a:lnTo>
                    <a:pt x="32" y="134"/>
                  </a:lnTo>
                  <a:lnTo>
                    <a:pt x="18" y="46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rgbClr val="FF66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69" name="Freeform 76">
              <a:extLst>
                <a:ext uri="{FF2B5EF4-FFF2-40B4-BE49-F238E27FC236}">
                  <a16:creationId xmlns:a16="http://schemas.microsoft.com/office/drawing/2014/main" id="{D4C492A0-2975-49F8-843D-0EA26D723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838" y="3533775"/>
              <a:ext cx="2047875" cy="1327150"/>
            </a:xfrm>
            <a:custGeom>
              <a:avLst/>
              <a:gdLst>
                <a:gd name="T0" fmla="*/ 1290 w 1290"/>
                <a:gd name="T1" fmla="*/ 836 h 836"/>
                <a:gd name="T2" fmla="*/ 1104 w 1290"/>
                <a:gd name="T3" fmla="*/ 697 h 836"/>
                <a:gd name="T4" fmla="*/ 1058 w 1290"/>
                <a:gd name="T5" fmla="*/ 667 h 836"/>
                <a:gd name="T6" fmla="*/ 987 w 1290"/>
                <a:gd name="T7" fmla="*/ 631 h 836"/>
                <a:gd name="T8" fmla="*/ 954 w 1290"/>
                <a:gd name="T9" fmla="*/ 591 h 836"/>
                <a:gd name="T10" fmla="*/ 929 w 1290"/>
                <a:gd name="T11" fmla="*/ 553 h 836"/>
                <a:gd name="T12" fmla="*/ 903 w 1290"/>
                <a:gd name="T13" fmla="*/ 533 h 836"/>
                <a:gd name="T14" fmla="*/ 851 w 1290"/>
                <a:gd name="T15" fmla="*/ 515 h 836"/>
                <a:gd name="T16" fmla="*/ 818 w 1290"/>
                <a:gd name="T17" fmla="*/ 391 h 836"/>
                <a:gd name="T18" fmla="*/ 806 w 1290"/>
                <a:gd name="T19" fmla="*/ 341 h 836"/>
                <a:gd name="T20" fmla="*/ 797 w 1290"/>
                <a:gd name="T21" fmla="*/ 311 h 836"/>
                <a:gd name="T22" fmla="*/ 760 w 1290"/>
                <a:gd name="T23" fmla="*/ 218 h 836"/>
                <a:gd name="T24" fmla="*/ 709 w 1290"/>
                <a:gd name="T25" fmla="*/ 156 h 836"/>
                <a:gd name="T26" fmla="*/ 685 w 1290"/>
                <a:gd name="T27" fmla="*/ 117 h 836"/>
                <a:gd name="T28" fmla="*/ 659 w 1290"/>
                <a:gd name="T29" fmla="*/ 86 h 836"/>
                <a:gd name="T30" fmla="*/ 569 w 1290"/>
                <a:gd name="T31" fmla="*/ 85 h 836"/>
                <a:gd name="T32" fmla="*/ 532 w 1290"/>
                <a:gd name="T33" fmla="*/ 87 h 836"/>
                <a:gd name="T34" fmla="*/ 489 w 1290"/>
                <a:gd name="T35" fmla="*/ 112 h 836"/>
                <a:gd name="T36" fmla="*/ 385 w 1290"/>
                <a:gd name="T37" fmla="*/ 193 h 836"/>
                <a:gd name="T38" fmla="*/ 261 w 1290"/>
                <a:gd name="T39" fmla="*/ 341 h 836"/>
                <a:gd name="T40" fmla="*/ 237 w 1290"/>
                <a:gd name="T41" fmla="*/ 329 h 836"/>
                <a:gd name="T42" fmla="*/ 195 w 1290"/>
                <a:gd name="T43" fmla="*/ 302 h 836"/>
                <a:gd name="T44" fmla="*/ 169 w 1290"/>
                <a:gd name="T45" fmla="*/ 265 h 836"/>
                <a:gd name="T46" fmla="*/ 148 w 1290"/>
                <a:gd name="T47" fmla="*/ 231 h 836"/>
                <a:gd name="T48" fmla="*/ 117 w 1290"/>
                <a:gd name="T49" fmla="*/ 199 h 836"/>
                <a:gd name="T50" fmla="*/ 75 w 1290"/>
                <a:gd name="T51" fmla="*/ 174 h 836"/>
                <a:gd name="T52" fmla="*/ 59 w 1290"/>
                <a:gd name="T53" fmla="*/ 148 h 836"/>
                <a:gd name="T54" fmla="*/ 35 w 1290"/>
                <a:gd name="T55" fmla="*/ 48 h 836"/>
                <a:gd name="T56" fmla="*/ 19 w 1290"/>
                <a:gd name="T57" fmla="*/ 0 h 836"/>
                <a:gd name="T58" fmla="*/ 11 w 1290"/>
                <a:gd name="T59" fmla="*/ 156 h 836"/>
                <a:gd name="T60" fmla="*/ 0 w 1290"/>
                <a:gd name="T61" fmla="*/ 777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90" h="836">
                  <a:moveTo>
                    <a:pt x="1290" y="836"/>
                  </a:moveTo>
                  <a:lnTo>
                    <a:pt x="1104" y="697"/>
                  </a:lnTo>
                  <a:lnTo>
                    <a:pt x="1058" y="667"/>
                  </a:lnTo>
                  <a:lnTo>
                    <a:pt x="987" y="631"/>
                  </a:lnTo>
                  <a:lnTo>
                    <a:pt x="954" y="591"/>
                  </a:lnTo>
                  <a:lnTo>
                    <a:pt x="929" y="553"/>
                  </a:lnTo>
                  <a:lnTo>
                    <a:pt x="903" y="533"/>
                  </a:lnTo>
                  <a:lnTo>
                    <a:pt x="851" y="515"/>
                  </a:lnTo>
                  <a:lnTo>
                    <a:pt x="818" y="391"/>
                  </a:lnTo>
                  <a:lnTo>
                    <a:pt x="806" y="341"/>
                  </a:lnTo>
                  <a:lnTo>
                    <a:pt x="797" y="311"/>
                  </a:lnTo>
                  <a:lnTo>
                    <a:pt x="760" y="218"/>
                  </a:lnTo>
                  <a:lnTo>
                    <a:pt x="709" y="156"/>
                  </a:lnTo>
                  <a:lnTo>
                    <a:pt x="685" y="117"/>
                  </a:lnTo>
                  <a:lnTo>
                    <a:pt x="659" y="86"/>
                  </a:lnTo>
                  <a:lnTo>
                    <a:pt x="569" y="85"/>
                  </a:lnTo>
                  <a:lnTo>
                    <a:pt x="532" y="87"/>
                  </a:lnTo>
                  <a:lnTo>
                    <a:pt x="489" y="112"/>
                  </a:lnTo>
                  <a:lnTo>
                    <a:pt x="385" y="193"/>
                  </a:lnTo>
                  <a:lnTo>
                    <a:pt x="261" y="341"/>
                  </a:lnTo>
                  <a:lnTo>
                    <a:pt x="237" y="329"/>
                  </a:lnTo>
                  <a:lnTo>
                    <a:pt x="195" y="302"/>
                  </a:lnTo>
                  <a:lnTo>
                    <a:pt x="169" y="265"/>
                  </a:lnTo>
                  <a:lnTo>
                    <a:pt x="148" y="231"/>
                  </a:lnTo>
                  <a:lnTo>
                    <a:pt x="117" y="199"/>
                  </a:lnTo>
                  <a:lnTo>
                    <a:pt x="75" y="174"/>
                  </a:lnTo>
                  <a:lnTo>
                    <a:pt x="59" y="148"/>
                  </a:lnTo>
                  <a:lnTo>
                    <a:pt x="35" y="48"/>
                  </a:lnTo>
                  <a:lnTo>
                    <a:pt x="19" y="0"/>
                  </a:lnTo>
                  <a:lnTo>
                    <a:pt x="11" y="156"/>
                  </a:lnTo>
                  <a:lnTo>
                    <a:pt x="0" y="777"/>
                  </a:lnTo>
                </a:path>
              </a:pathLst>
            </a:custGeom>
            <a:noFill/>
            <a:ln w="19050" cap="rnd">
              <a:solidFill>
                <a:srgbClr val="0099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70" name="Freeform 77">
              <a:extLst>
                <a:ext uri="{FF2B5EF4-FFF2-40B4-BE49-F238E27FC236}">
                  <a16:creationId xmlns:a16="http://schemas.microsoft.com/office/drawing/2014/main" id="{0C7C9F1B-8250-4FCA-9C7B-55F371AD6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063" y="3116263"/>
              <a:ext cx="1998663" cy="1677987"/>
            </a:xfrm>
            <a:custGeom>
              <a:avLst/>
              <a:gdLst>
                <a:gd name="T0" fmla="*/ 0 w 1259"/>
                <a:gd name="T1" fmla="*/ 99 h 1057"/>
                <a:gd name="T2" fmla="*/ 5 w 1259"/>
                <a:gd name="T3" fmla="*/ 59 h 1057"/>
                <a:gd name="T4" fmla="*/ 29 w 1259"/>
                <a:gd name="T5" fmla="*/ 24 h 1057"/>
                <a:gd name="T6" fmla="*/ 53 w 1259"/>
                <a:gd name="T7" fmla="*/ 0 h 1057"/>
                <a:gd name="T8" fmla="*/ 111 w 1259"/>
                <a:gd name="T9" fmla="*/ 66 h 1057"/>
                <a:gd name="T10" fmla="*/ 175 w 1259"/>
                <a:gd name="T11" fmla="*/ 66 h 1057"/>
                <a:gd name="T12" fmla="*/ 230 w 1259"/>
                <a:gd name="T13" fmla="*/ 19 h 1057"/>
                <a:gd name="T14" fmla="*/ 267 w 1259"/>
                <a:gd name="T15" fmla="*/ 23 h 1057"/>
                <a:gd name="T16" fmla="*/ 350 w 1259"/>
                <a:gd name="T17" fmla="*/ 58 h 1057"/>
                <a:gd name="T18" fmla="*/ 397 w 1259"/>
                <a:gd name="T19" fmla="*/ 71 h 1057"/>
                <a:gd name="T20" fmla="*/ 480 w 1259"/>
                <a:gd name="T21" fmla="*/ 71 h 1057"/>
                <a:gd name="T22" fmla="*/ 522 w 1259"/>
                <a:gd name="T23" fmla="*/ 76 h 1057"/>
                <a:gd name="T24" fmla="*/ 546 w 1259"/>
                <a:gd name="T25" fmla="*/ 88 h 1057"/>
                <a:gd name="T26" fmla="*/ 607 w 1259"/>
                <a:gd name="T27" fmla="*/ 108 h 1057"/>
                <a:gd name="T28" fmla="*/ 652 w 1259"/>
                <a:gd name="T29" fmla="*/ 116 h 1057"/>
                <a:gd name="T30" fmla="*/ 733 w 1259"/>
                <a:gd name="T31" fmla="*/ 80 h 1057"/>
                <a:gd name="T32" fmla="*/ 781 w 1259"/>
                <a:gd name="T33" fmla="*/ 68 h 1057"/>
                <a:gd name="T34" fmla="*/ 818 w 1259"/>
                <a:gd name="T35" fmla="*/ 69 h 1057"/>
                <a:gd name="T36" fmla="*/ 838 w 1259"/>
                <a:gd name="T37" fmla="*/ 102 h 1057"/>
                <a:gd name="T38" fmla="*/ 858 w 1259"/>
                <a:gd name="T39" fmla="*/ 234 h 1057"/>
                <a:gd name="T40" fmla="*/ 864 w 1259"/>
                <a:gd name="T41" fmla="*/ 276 h 1057"/>
                <a:gd name="T42" fmla="*/ 880 w 1259"/>
                <a:gd name="T43" fmla="*/ 366 h 1057"/>
                <a:gd name="T44" fmla="*/ 886 w 1259"/>
                <a:gd name="T45" fmla="*/ 413 h 1057"/>
                <a:gd name="T46" fmla="*/ 906 w 1259"/>
                <a:gd name="T47" fmla="*/ 494 h 1057"/>
                <a:gd name="T48" fmla="*/ 925 w 1259"/>
                <a:gd name="T49" fmla="*/ 534 h 1057"/>
                <a:gd name="T50" fmla="*/ 977 w 1259"/>
                <a:gd name="T51" fmla="*/ 657 h 1057"/>
                <a:gd name="T52" fmla="*/ 1020 w 1259"/>
                <a:gd name="T53" fmla="*/ 731 h 1057"/>
                <a:gd name="T54" fmla="*/ 1129 w 1259"/>
                <a:gd name="T55" fmla="*/ 881 h 1057"/>
                <a:gd name="T56" fmla="*/ 1180 w 1259"/>
                <a:gd name="T57" fmla="*/ 949 h 1057"/>
                <a:gd name="T58" fmla="*/ 1259 w 1259"/>
                <a:gd name="T59" fmla="*/ 1057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59" h="1057">
                  <a:moveTo>
                    <a:pt x="0" y="99"/>
                  </a:moveTo>
                  <a:lnTo>
                    <a:pt x="5" y="59"/>
                  </a:lnTo>
                  <a:lnTo>
                    <a:pt x="29" y="24"/>
                  </a:lnTo>
                  <a:lnTo>
                    <a:pt x="53" y="0"/>
                  </a:lnTo>
                  <a:lnTo>
                    <a:pt x="111" y="66"/>
                  </a:lnTo>
                  <a:lnTo>
                    <a:pt x="175" y="66"/>
                  </a:lnTo>
                  <a:lnTo>
                    <a:pt x="230" y="19"/>
                  </a:lnTo>
                  <a:lnTo>
                    <a:pt x="267" y="23"/>
                  </a:lnTo>
                  <a:lnTo>
                    <a:pt x="350" y="58"/>
                  </a:lnTo>
                  <a:lnTo>
                    <a:pt x="397" y="71"/>
                  </a:lnTo>
                  <a:lnTo>
                    <a:pt x="480" y="71"/>
                  </a:lnTo>
                  <a:lnTo>
                    <a:pt x="522" y="76"/>
                  </a:lnTo>
                  <a:lnTo>
                    <a:pt x="546" y="88"/>
                  </a:lnTo>
                  <a:lnTo>
                    <a:pt x="607" y="108"/>
                  </a:lnTo>
                  <a:lnTo>
                    <a:pt x="652" y="116"/>
                  </a:lnTo>
                  <a:lnTo>
                    <a:pt x="733" y="80"/>
                  </a:lnTo>
                  <a:lnTo>
                    <a:pt x="781" y="68"/>
                  </a:lnTo>
                  <a:lnTo>
                    <a:pt x="818" y="69"/>
                  </a:lnTo>
                  <a:lnTo>
                    <a:pt x="838" y="102"/>
                  </a:lnTo>
                  <a:lnTo>
                    <a:pt x="858" y="234"/>
                  </a:lnTo>
                  <a:lnTo>
                    <a:pt x="864" y="276"/>
                  </a:lnTo>
                  <a:lnTo>
                    <a:pt x="880" y="366"/>
                  </a:lnTo>
                  <a:lnTo>
                    <a:pt x="886" y="413"/>
                  </a:lnTo>
                  <a:lnTo>
                    <a:pt x="906" y="494"/>
                  </a:lnTo>
                  <a:lnTo>
                    <a:pt x="925" y="534"/>
                  </a:lnTo>
                  <a:lnTo>
                    <a:pt x="977" y="657"/>
                  </a:lnTo>
                  <a:lnTo>
                    <a:pt x="1020" y="731"/>
                  </a:lnTo>
                  <a:lnTo>
                    <a:pt x="1129" y="881"/>
                  </a:lnTo>
                  <a:lnTo>
                    <a:pt x="1180" y="949"/>
                  </a:lnTo>
                  <a:lnTo>
                    <a:pt x="1259" y="1057"/>
                  </a:lnTo>
                </a:path>
              </a:pathLst>
            </a:custGeom>
            <a:noFill/>
            <a:ln w="19050" cap="rnd">
              <a:solidFill>
                <a:srgbClr val="0099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72" name="Freeform 79">
              <a:extLst>
                <a:ext uri="{FF2B5EF4-FFF2-40B4-BE49-F238E27FC236}">
                  <a16:creationId xmlns:a16="http://schemas.microsoft.com/office/drawing/2014/main" id="{778F3A97-C630-4818-8854-AC0EA31EA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9000" y="3243263"/>
              <a:ext cx="2025650" cy="1616075"/>
            </a:xfrm>
            <a:custGeom>
              <a:avLst/>
              <a:gdLst>
                <a:gd name="T0" fmla="*/ 1276 w 1276"/>
                <a:gd name="T1" fmla="*/ 1018 h 1018"/>
                <a:gd name="T2" fmla="*/ 1209 w 1276"/>
                <a:gd name="T3" fmla="*/ 980 h 1018"/>
                <a:gd name="T4" fmla="*/ 1088 w 1276"/>
                <a:gd name="T5" fmla="*/ 920 h 1018"/>
                <a:gd name="T6" fmla="*/ 1044 w 1276"/>
                <a:gd name="T7" fmla="*/ 893 h 1018"/>
                <a:gd name="T8" fmla="*/ 1035 w 1276"/>
                <a:gd name="T9" fmla="*/ 860 h 1018"/>
                <a:gd name="T10" fmla="*/ 977 w 1276"/>
                <a:gd name="T11" fmla="*/ 694 h 1018"/>
                <a:gd name="T12" fmla="*/ 961 w 1276"/>
                <a:gd name="T13" fmla="*/ 638 h 1018"/>
                <a:gd name="T14" fmla="*/ 944 w 1276"/>
                <a:gd name="T15" fmla="*/ 594 h 1018"/>
                <a:gd name="T16" fmla="*/ 928 w 1276"/>
                <a:gd name="T17" fmla="*/ 520 h 1018"/>
                <a:gd name="T18" fmla="*/ 910 w 1276"/>
                <a:gd name="T19" fmla="*/ 484 h 1018"/>
                <a:gd name="T20" fmla="*/ 894 w 1276"/>
                <a:gd name="T21" fmla="*/ 436 h 1018"/>
                <a:gd name="T22" fmla="*/ 875 w 1276"/>
                <a:gd name="T23" fmla="*/ 396 h 1018"/>
                <a:gd name="T24" fmla="*/ 861 w 1276"/>
                <a:gd name="T25" fmla="*/ 363 h 1018"/>
                <a:gd name="T26" fmla="*/ 831 w 1276"/>
                <a:gd name="T27" fmla="*/ 271 h 1018"/>
                <a:gd name="T28" fmla="*/ 807 w 1276"/>
                <a:gd name="T29" fmla="*/ 186 h 1018"/>
                <a:gd name="T30" fmla="*/ 794 w 1276"/>
                <a:gd name="T31" fmla="*/ 134 h 1018"/>
                <a:gd name="T32" fmla="*/ 766 w 1276"/>
                <a:gd name="T33" fmla="*/ 120 h 1018"/>
                <a:gd name="T34" fmla="*/ 589 w 1276"/>
                <a:gd name="T35" fmla="*/ 75 h 1018"/>
                <a:gd name="T36" fmla="*/ 513 w 1276"/>
                <a:gd name="T37" fmla="*/ 52 h 1018"/>
                <a:gd name="T38" fmla="*/ 462 w 1276"/>
                <a:gd name="T39" fmla="*/ 32 h 1018"/>
                <a:gd name="T40" fmla="*/ 419 w 1276"/>
                <a:gd name="T41" fmla="*/ 8 h 1018"/>
                <a:gd name="T42" fmla="*/ 389 w 1276"/>
                <a:gd name="T43" fmla="*/ 0 h 1018"/>
                <a:gd name="T44" fmla="*/ 293 w 1276"/>
                <a:gd name="T45" fmla="*/ 13 h 1018"/>
                <a:gd name="T46" fmla="*/ 254 w 1276"/>
                <a:gd name="T47" fmla="*/ 15 h 1018"/>
                <a:gd name="T48" fmla="*/ 205 w 1276"/>
                <a:gd name="T49" fmla="*/ 8 h 1018"/>
                <a:gd name="T50" fmla="*/ 163 w 1276"/>
                <a:gd name="T51" fmla="*/ 55 h 1018"/>
                <a:gd name="T52" fmla="*/ 133 w 1276"/>
                <a:gd name="T53" fmla="*/ 112 h 1018"/>
                <a:gd name="T54" fmla="*/ 126 w 1276"/>
                <a:gd name="T55" fmla="*/ 153 h 1018"/>
                <a:gd name="T56" fmla="*/ 102 w 1276"/>
                <a:gd name="T57" fmla="*/ 246 h 1018"/>
                <a:gd name="T58" fmla="*/ 90 w 1276"/>
                <a:gd name="T59" fmla="*/ 283 h 1018"/>
                <a:gd name="T60" fmla="*/ 68 w 1276"/>
                <a:gd name="T61" fmla="*/ 342 h 1018"/>
                <a:gd name="T62" fmla="*/ 58 w 1276"/>
                <a:gd name="T63" fmla="*/ 255 h 1018"/>
                <a:gd name="T64" fmla="*/ 56 w 1276"/>
                <a:gd name="T65" fmla="*/ 204 h 1018"/>
                <a:gd name="T66" fmla="*/ 51 w 1276"/>
                <a:gd name="T67" fmla="*/ 154 h 1018"/>
                <a:gd name="T68" fmla="*/ 45 w 1276"/>
                <a:gd name="T69" fmla="*/ 115 h 1018"/>
                <a:gd name="T70" fmla="*/ 31 w 1276"/>
                <a:gd name="T71" fmla="*/ 77 h 1018"/>
                <a:gd name="T72" fmla="*/ 19 w 1276"/>
                <a:gd name="T73" fmla="*/ 126 h 1018"/>
                <a:gd name="T74" fmla="*/ 12 w 1276"/>
                <a:gd name="T75" fmla="*/ 262 h 1018"/>
                <a:gd name="T76" fmla="*/ 0 w 1276"/>
                <a:gd name="T77" fmla="*/ 927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76" h="1018">
                  <a:moveTo>
                    <a:pt x="1276" y="1018"/>
                  </a:moveTo>
                  <a:lnTo>
                    <a:pt x="1209" y="980"/>
                  </a:lnTo>
                  <a:lnTo>
                    <a:pt x="1088" y="920"/>
                  </a:lnTo>
                  <a:lnTo>
                    <a:pt x="1044" y="893"/>
                  </a:lnTo>
                  <a:lnTo>
                    <a:pt x="1035" y="860"/>
                  </a:lnTo>
                  <a:lnTo>
                    <a:pt x="977" y="694"/>
                  </a:lnTo>
                  <a:lnTo>
                    <a:pt x="961" y="638"/>
                  </a:lnTo>
                  <a:lnTo>
                    <a:pt x="944" y="594"/>
                  </a:lnTo>
                  <a:lnTo>
                    <a:pt x="928" y="520"/>
                  </a:lnTo>
                  <a:lnTo>
                    <a:pt x="910" y="484"/>
                  </a:lnTo>
                  <a:lnTo>
                    <a:pt x="894" y="436"/>
                  </a:lnTo>
                  <a:lnTo>
                    <a:pt x="875" y="396"/>
                  </a:lnTo>
                  <a:lnTo>
                    <a:pt x="861" y="363"/>
                  </a:lnTo>
                  <a:lnTo>
                    <a:pt x="831" y="271"/>
                  </a:lnTo>
                  <a:lnTo>
                    <a:pt x="807" y="186"/>
                  </a:lnTo>
                  <a:lnTo>
                    <a:pt x="794" y="134"/>
                  </a:lnTo>
                  <a:lnTo>
                    <a:pt x="766" y="120"/>
                  </a:lnTo>
                  <a:lnTo>
                    <a:pt x="589" y="75"/>
                  </a:lnTo>
                  <a:lnTo>
                    <a:pt x="513" y="52"/>
                  </a:lnTo>
                  <a:lnTo>
                    <a:pt x="462" y="32"/>
                  </a:lnTo>
                  <a:lnTo>
                    <a:pt x="419" y="8"/>
                  </a:lnTo>
                  <a:lnTo>
                    <a:pt x="389" y="0"/>
                  </a:lnTo>
                  <a:lnTo>
                    <a:pt x="293" y="13"/>
                  </a:lnTo>
                  <a:lnTo>
                    <a:pt x="254" y="15"/>
                  </a:lnTo>
                  <a:lnTo>
                    <a:pt x="205" y="8"/>
                  </a:lnTo>
                  <a:lnTo>
                    <a:pt x="163" y="55"/>
                  </a:lnTo>
                  <a:lnTo>
                    <a:pt x="133" y="112"/>
                  </a:lnTo>
                  <a:lnTo>
                    <a:pt x="126" y="153"/>
                  </a:lnTo>
                  <a:lnTo>
                    <a:pt x="102" y="246"/>
                  </a:lnTo>
                  <a:lnTo>
                    <a:pt x="90" y="283"/>
                  </a:lnTo>
                  <a:lnTo>
                    <a:pt x="68" y="342"/>
                  </a:lnTo>
                  <a:lnTo>
                    <a:pt x="58" y="255"/>
                  </a:lnTo>
                  <a:lnTo>
                    <a:pt x="56" y="204"/>
                  </a:lnTo>
                  <a:lnTo>
                    <a:pt x="51" y="154"/>
                  </a:lnTo>
                  <a:lnTo>
                    <a:pt x="45" y="115"/>
                  </a:lnTo>
                  <a:lnTo>
                    <a:pt x="31" y="77"/>
                  </a:lnTo>
                  <a:lnTo>
                    <a:pt x="19" y="126"/>
                  </a:lnTo>
                  <a:lnTo>
                    <a:pt x="12" y="262"/>
                  </a:lnTo>
                  <a:lnTo>
                    <a:pt x="0" y="927"/>
                  </a:lnTo>
                </a:path>
              </a:pathLst>
            </a:custGeom>
            <a:noFill/>
            <a:ln w="19050" cap="rnd">
              <a:solidFill>
                <a:srgbClr val="0099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73" name="Freeform 80">
              <a:extLst>
                <a:ext uri="{FF2B5EF4-FFF2-40B4-BE49-F238E27FC236}">
                  <a16:creationId xmlns:a16="http://schemas.microsoft.com/office/drawing/2014/main" id="{1EE0F5DD-94E1-4AE3-953D-7D2F35208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6463" y="2774950"/>
              <a:ext cx="2052638" cy="1966912"/>
            </a:xfrm>
            <a:custGeom>
              <a:avLst/>
              <a:gdLst>
                <a:gd name="T0" fmla="*/ 0 w 1293"/>
                <a:gd name="T1" fmla="*/ 175 h 1239"/>
                <a:gd name="T2" fmla="*/ 10 w 1293"/>
                <a:gd name="T3" fmla="*/ 65 h 1239"/>
                <a:gd name="T4" fmla="*/ 25 w 1293"/>
                <a:gd name="T5" fmla="*/ 200 h 1239"/>
                <a:gd name="T6" fmla="*/ 38 w 1293"/>
                <a:gd name="T7" fmla="*/ 120 h 1239"/>
                <a:gd name="T8" fmla="*/ 59 w 1293"/>
                <a:gd name="T9" fmla="*/ 22 h 1239"/>
                <a:gd name="T10" fmla="*/ 75 w 1293"/>
                <a:gd name="T11" fmla="*/ 115 h 1239"/>
                <a:gd name="T12" fmla="*/ 89 w 1293"/>
                <a:gd name="T13" fmla="*/ 144 h 1239"/>
                <a:gd name="T14" fmla="*/ 122 w 1293"/>
                <a:gd name="T15" fmla="*/ 78 h 1239"/>
                <a:gd name="T16" fmla="*/ 161 w 1293"/>
                <a:gd name="T17" fmla="*/ 82 h 1239"/>
                <a:gd name="T18" fmla="*/ 196 w 1293"/>
                <a:gd name="T19" fmla="*/ 63 h 1239"/>
                <a:gd name="T20" fmla="*/ 222 w 1293"/>
                <a:gd name="T21" fmla="*/ 30 h 1239"/>
                <a:gd name="T22" fmla="*/ 255 w 1293"/>
                <a:gd name="T23" fmla="*/ 1 h 1239"/>
                <a:gd name="T24" fmla="*/ 286 w 1293"/>
                <a:gd name="T25" fmla="*/ 33 h 1239"/>
                <a:gd name="T26" fmla="*/ 355 w 1293"/>
                <a:gd name="T27" fmla="*/ 93 h 1239"/>
                <a:gd name="T28" fmla="*/ 388 w 1293"/>
                <a:gd name="T29" fmla="*/ 113 h 1239"/>
                <a:gd name="T30" fmla="*/ 521 w 1293"/>
                <a:gd name="T31" fmla="*/ 143 h 1239"/>
                <a:gd name="T32" fmla="*/ 644 w 1293"/>
                <a:gd name="T33" fmla="*/ 199 h 1239"/>
                <a:gd name="T34" fmla="*/ 689 w 1293"/>
                <a:gd name="T35" fmla="*/ 119 h 1239"/>
                <a:gd name="T36" fmla="*/ 712 w 1293"/>
                <a:gd name="T37" fmla="*/ 84 h 1239"/>
                <a:gd name="T38" fmla="*/ 775 w 1293"/>
                <a:gd name="T39" fmla="*/ 0 h 1239"/>
                <a:gd name="T40" fmla="*/ 792 w 1293"/>
                <a:gd name="T41" fmla="*/ 96 h 1239"/>
                <a:gd name="T42" fmla="*/ 797 w 1293"/>
                <a:gd name="T43" fmla="*/ 136 h 1239"/>
                <a:gd name="T44" fmla="*/ 841 w 1293"/>
                <a:gd name="T45" fmla="*/ 403 h 1239"/>
                <a:gd name="T46" fmla="*/ 899 w 1293"/>
                <a:gd name="T47" fmla="*/ 518 h 1239"/>
                <a:gd name="T48" fmla="*/ 931 w 1293"/>
                <a:gd name="T49" fmla="*/ 607 h 1239"/>
                <a:gd name="T50" fmla="*/ 998 w 1293"/>
                <a:gd name="T51" fmla="*/ 769 h 1239"/>
                <a:gd name="T52" fmla="*/ 1059 w 1293"/>
                <a:gd name="T53" fmla="*/ 893 h 1239"/>
                <a:gd name="T54" fmla="*/ 1099 w 1293"/>
                <a:gd name="T55" fmla="*/ 957 h 1239"/>
                <a:gd name="T56" fmla="*/ 1181 w 1293"/>
                <a:gd name="T57" fmla="*/ 1072 h 1239"/>
                <a:gd name="T58" fmla="*/ 1293 w 1293"/>
                <a:gd name="T59" fmla="*/ 1239 h 1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93" h="1239">
                  <a:moveTo>
                    <a:pt x="0" y="175"/>
                  </a:moveTo>
                  <a:lnTo>
                    <a:pt x="10" y="65"/>
                  </a:lnTo>
                  <a:lnTo>
                    <a:pt x="25" y="200"/>
                  </a:lnTo>
                  <a:lnTo>
                    <a:pt x="38" y="120"/>
                  </a:lnTo>
                  <a:lnTo>
                    <a:pt x="59" y="22"/>
                  </a:lnTo>
                  <a:lnTo>
                    <a:pt x="75" y="115"/>
                  </a:lnTo>
                  <a:lnTo>
                    <a:pt x="89" y="144"/>
                  </a:lnTo>
                  <a:lnTo>
                    <a:pt x="122" y="78"/>
                  </a:lnTo>
                  <a:lnTo>
                    <a:pt x="161" y="82"/>
                  </a:lnTo>
                  <a:lnTo>
                    <a:pt x="196" y="63"/>
                  </a:lnTo>
                  <a:lnTo>
                    <a:pt x="222" y="30"/>
                  </a:lnTo>
                  <a:lnTo>
                    <a:pt x="255" y="1"/>
                  </a:lnTo>
                  <a:lnTo>
                    <a:pt x="286" y="33"/>
                  </a:lnTo>
                  <a:lnTo>
                    <a:pt x="355" y="93"/>
                  </a:lnTo>
                  <a:lnTo>
                    <a:pt x="388" y="113"/>
                  </a:lnTo>
                  <a:lnTo>
                    <a:pt x="521" y="143"/>
                  </a:lnTo>
                  <a:lnTo>
                    <a:pt x="644" y="199"/>
                  </a:lnTo>
                  <a:lnTo>
                    <a:pt x="689" y="119"/>
                  </a:lnTo>
                  <a:lnTo>
                    <a:pt x="712" y="84"/>
                  </a:lnTo>
                  <a:lnTo>
                    <a:pt x="775" y="0"/>
                  </a:lnTo>
                  <a:lnTo>
                    <a:pt x="792" y="96"/>
                  </a:lnTo>
                  <a:lnTo>
                    <a:pt x="797" y="136"/>
                  </a:lnTo>
                  <a:lnTo>
                    <a:pt x="841" y="403"/>
                  </a:lnTo>
                  <a:lnTo>
                    <a:pt x="899" y="518"/>
                  </a:lnTo>
                  <a:lnTo>
                    <a:pt x="931" y="607"/>
                  </a:lnTo>
                  <a:lnTo>
                    <a:pt x="998" y="769"/>
                  </a:lnTo>
                  <a:lnTo>
                    <a:pt x="1059" y="893"/>
                  </a:lnTo>
                  <a:lnTo>
                    <a:pt x="1099" y="957"/>
                  </a:lnTo>
                  <a:lnTo>
                    <a:pt x="1181" y="1072"/>
                  </a:lnTo>
                  <a:lnTo>
                    <a:pt x="1293" y="1239"/>
                  </a:lnTo>
                </a:path>
              </a:pathLst>
            </a:custGeom>
            <a:noFill/>
            <a:ln w="19050" cap="rnd">
              <a:solidFill>
                <a:srgbClr val="0099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75" name="Freeform 82">
              <a:extLst>
                <a:ext uri="{FF2B5EF4-FFF2-40B4-BE49-F238E27FC236}">
                  <a16:creationId xmlns:a16="http://schemas.microsoft.com/office/drawing/2014/main" id="{52E5BC0A-B90E-47B2-8B74-E87DA21EB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250" y="3340100"/>
              <a:ext cx="2071688" cy="1536700"/>
            </a:xfrm>
            <a:custGeom>
              <a:avLst/>
              <a:gdLst>
                <a:gd name="T0" fmla="*/ 1305 w 1305"/>
                <a:gd name="T1" fmla="*/ 968 h 968"/>
                <a:gd name="T2" fmla="*/ 1046 w 1305"/>
                <a:gd name="T3" fmla="*/ 697 h 968"/>
                <a:gd name="T4" fmla="*/ 980 w 1305"/>
                <a:gd name="T5" fmla="*/ 621 h 968"/>
                <a:gd name="T6" fmla="*/ 916 w 1305"/>
                <a:gd name="T7" fmla="*/ 518 h 968"/>
                <a:gd name="T8" fmla="*/ 851 w 1305"/>
                <a:gd name="T9" fmla="*/ 242 h 968"/>
                <a:gd name="T10" fmla="*/ 786 w 1305"/>
                <a:gd name="T11" fmla="*/ 116 h 968"/>
                <a:gd name="T12" fmla="*/ 652 w 1305"/>
                <a:gd name="T13" fmla="*/ 117 h 968"/>
                <a:gd name="T14" fmla="*/ 522 w 1305"/>
                <a:gd name="T15" fmla="*/ 59 h 968"/>
                <a:gd name="T16" fmla="*/ 396 w 1305"/>
                <a:gd name="T17" fmla="*/ 86 h 968"/>
                <a:gd name="T18" fmla="*/ 259 w 1305"/>
                <a:gd name="T19" fmla="*/ 49 h 968"/>
                <a:gd name="T20" fmla="*/ 198 w 1305"/>
                <a:gd name="T21" fmla="*/ 59 h 968"/>
                <a:gd name="T22" fmla="*/ 129 w 1305"/>
                <a:gd name="T23" fmla="*/ 59 h 968"/>
                <a:gd name="T24" fmla="*/ 91 w 1305"/>
                <a:gd name="T25" fmla="*/ 52 h 968"/>
                <a:gd name="T26" fmla="*/ 67 w 1305"/>
                <a:gd name="T27" fmla="*/ 0 h 968"/>
                <a:gd name="T28" fmla="*/ 36 w 1305"/>
                <a:gd name="T29" fmla="*/ 28 h 968"/>
                <a:gd name="T30" fmla="*/ 13 w 1305"/>
                <a:gd name="T31" fmla="*/ 6 h 968"/>
                <a:gd name="T32" fmla="*/ 5 w 1305"/>
                <a:gd name="T33" fmla="*/ 148 h 968"/>
                <a:gd name="T34" fmla="*/ 0 w 1305"/>
                <a:gd name="T35" fmla="*/ 569 h 968"/>
                <a:gd name="T36" fmla="*/ 1 w 1305"/>
                <a:gd name="T37" fmla="*/ 75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05" h="968">
                  <a:moveTo>
                    <a:pt x="1305" y="968"/>
                  </a:moveTo>
                  <a:lnTo>
                    <a:pt x="1046" y="697"/>
                  </a:lnTo>
                  <a:lnTo>
                    <a:pt x="980" y="621"/>
                  </a:lnTo>
                  <a:lnTo>
                    <a:pt x="916" y="518"/>
                  </a:lnTo>
                  <a:lnTo>
                    <a:pt x="851" y="242"/>
                  </a:lnTo>
                  <a:lnTo>
                    <a:pt x="786" y="116"/>
                  </a:lnTo>
                  <a:lnTo>
                    <a:pt x="652" y="117"/>
                  </a:lnTo>
                  <a:lnTo>
                    <a:pt x="522" y="59"/>
                  </a:lnTo>
                  <a:lnTo>
                    <a:pt x="396" y="86"/>
                  </a:lnTo>
                  <a:lnTo>
                    <a:pt x="259" y="49"/>
                  </a:lnTo>
                  <a:lnTo>
                    <a:pt x="198" y="59"/>
                  </a:lnTo>
                  <a:lnTo>
                    <a:pt x="129" y="59"/>
                  </a:lnTo>
                  <a:lnTo>
                    <a:pt x="91" y="52"/>
                  </a:lnTo>
                  <a:lnTo>
                    <a:pt x="67" y="0"/>
                  </a:lnTo>
                  <a:lnTo>
                    <a:pt x="36" y="28"/>
                  </a:lnTo>
                  <a:lnTo>
                    <a:pt x="13" y="6"/>
                  </a:lnTo>
                  <a:lnTo>
                    <a:pt x="5" y="148"/>
                  </a:lnTo>
                  <a:lnTo>
                    <a:pt x="0" y="569"/>
                  </a:lnTo>
                  <a:lnTo>
                    <a:pt x="1" y="750"/>
                  </a:lnTo>
                </a:path>
              </a:pathLst>
            </a:custGeom>
            <a:noFill/>
            <a:ln w="19050" cap="rnd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76" name="Freeform 83">
              <a:extLst>
                <a:ext uri="{FF2B5EF4-FFF2-40B4-BE49-F238E27FC236}">
                  <a16:creationId xmlns:a16="http://schemas.microsoft.com/office/drawing/2014/main" id="{BCFAB91C-FEC6-43E3-8D75-76B5E3470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7413" y="3051175"/>
              <a:ext cx="2079625" cy="1765300"/>
            </a:xfrm>
            <a:custGeom>
              <a:avLst/>
              <a:gdLst>
                <a:gd name="T0" fmla="*/ 1310 w 1310"/>
                <a:gd name="T1" fmla="*/ 1112 h 1112"/>
                <a:gd name="T2" fmla="*/ 1051 w 1310"/>
                <a:gd name="T3" fmla="*/ 800 h 1112"/>
                <a:gd name="T4" fmla="*/ 982 w 1310"/>
                <a:gd name="T5" fmla="*/ 641 h 1112"/>
                <a:gd name="T6" fmla="*/ 852 w 1310"/>
                <a:gd name="T7" fmla="*/ 318 h 1112"/>
                <a:gd name="T8" fmla="*/ 787 w 1310"/>
                <a:gd name="T9" fmla="*/ 35 h 1112"/>
                <a:gd name="T10" fmla="*/ 660 w 1310"/>
                <a:gd name="T11" fmla="*/ 111 h 1112"/>
                <a:gd name="T12" fmla="*/ 523 w 1310"/>
                <a:gd name="T13" fmla="*/ 24 h 1112"/>
                <a:gd name="T14" fmla="*/ 392 w 1310"/>
                <a:gd name="T15" fmla="*/ 10 h 1112"/>
                <a:gd name="T16" fmla="*/ 260 w 1310"/>
                <a:gd name="T17" fmla="*/ 0 h 1112"/>
                <a:gd name="T18" fmla="*/ 194 w 1310"/>
                <a:gd name="T19" fmla="*/ 10 h 1112"/>
                <a:gd name="T20" fmla="*/ 128 w 1310"/>
                <a:gd name="T21" fmla="*/ 40 h 1112"/>
                <a:gd name="T22" fmla="*/ 95 w 1310"/>
                <a:gd name="T23" fmla="*/ 121 h 1112"/>
                <a:gd name="T24" fmla="*/ 63 w 1310"/>
                <a:gd name="T25" fmla="*/ 53 h 1112"/>
                <a:gd name="T26" fmla="*/ 38 w 1310"/>
                <a:gd name="T27" fmla="*/ 121 h 1112"/>
                <a:gd name="T28" fmla="*/ 18 w 1310"/>
                <a:gd name="T29" fmla="*/ 26 h 1112"/>
                <a:gd name="T30" fmla="*/ 7 w 1310"/>
                <a:gd name="T31" fmla="*/ 197 h 1112"/>
                <a:gd name="T32" fmla="*/ 0 w 1310"/>
                <a:gd name="T33" fmla="*/ 281 h 1112"/>
                <a:gd name="T34" fmla="*/ 3 w 1310"/>
                <a:gd name="T35" fmla="*/ 1001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10" h="1112">
                  <a:moveTo>
                    <a:pt x="1310" y="1112"/>
                  </a:moveTo>
                  <a:lnTo>
                    <a:pt x="1051" y="800"/>
                  </a:lnTo>
                  <a:lnTo>
                    <a:pt x="982" y="641"/>
                  </a:lnTo>
                  <a:lnTo>
                    <a:pt x="852" y="318"/>
                  </a:lnTo>
                  <a:lnTo>
                    <a:pt x="787" y="35"/>
                  </a:lnTo>
                  <a:lnTo>
                    <a:pt x="660" y="111"/>
                  </a:lnTo>
                  <a:lnTo>
                    <a:pt x="523" y="24"/>
                  </a:lnTo>
                  <a:lnTo>
                    <a:pt x="392" y="10"/>
                  </a:lnTo>
                  <a:lnTo>
                    <a:pt x="260" y="0"/>
                  </a:lnTo>
                  <a:lnTo>
                    <a:pt x="194" y="10"/>
                  </a:lnTo>
                  <a:lnTo>
                    <a:pt x="128" y="40"/>
                  </a:lnTo>
                  <a:lnTo>
                    <a:pt x="95" y="121"/>
                  </a:lnTo>
                  <a:lnTo>
                    <a:pt x="63" y="53"/>
                  </a:lnTo>
                  <a:lnTo>
                    <a:pt x="38" y="121"/>
                  </a:lnTo>
                  <a:lnTo>
                    <a:pt x="18" y="26"/>
                  </a:lnTo>
                  <a:lnTo>
                    <a:pt x="7" y="197"/>
                  </a:lnTo>
                  <a:lnTo>
                    <a:pt x="0" y="281"/>
                  </a:lnTo>
                  <a:lnTo>
                    <a:pt x="3" y="1001"/>
                  </a:lnTo>
                </a:path>
              </a:pathLst>
            </a:custGeom>
            <a:noFill/>
            <a:ln w="19050" cap="rnd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77" name="Freeform 84">
              <a:extLst>
                <a:ext uri="{FF2B5EF4-FFF2-40B4-BE49-F238E27FC236}">
                  <a16:creationId xmlns:a16="http://schemas.microsoft.com/office/drawing/2014/main" id="{4E8D95E6-31D3-4FB9-B560-D76A80D12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913" y="3371850"/>
              <a:ext cx="1654175" cy="1530350"/>
            </a:xfrm>
            <a:custGeom>
              <a:avLst/>
              <a:gdLst>
                <a:gd name="T0" fmla="*/ 1042 w 1042"/>
                <a:gd name="T1" fmla="*/ 964 h 964"/>
                <a:gd name="T2" fmla="*/ 977 w 1042"/>
                <a:gd name="T3" fmla="*/ 738 h 964"/>
                <a:gd name="T4" fmla="*/ 914 w 1042"/>
                <a:gd name="T5" fmla="*/ 652 h 964"/>
                <a:gd name="T6" fmla="*/ 851 w 1042"/>
                <a:gd name="T7" fmla="*/ 403 h 964"/>
                <a:gd name="T8" fmla="*/ 783 w 1042"/>
                <a:gd name="T9" fmla="*/ 290 h 964"/>
                <a:gd name="T10" fmla="*/ 649 w 1042"/>
                <a:gd name="T11" fmla="*/ 264 h 964"/>
                <a:gd name="T12" fmla="*/ 522 w 1042"/>
                <a:gd name="T13" fmla="*/ 208 h 964"/>
                <a:gd name="T14" fmla="*/ 393 w 1042"/>
                <a:gd name="T15" fmla="*/ 196 h 964"/>
                <a:gd name="T16" fmla="*/ 263 w 1042"/>
                <a:gd name="T17" fmla="*/ 199 h 964"/>
                <a:gd name="T18" fmla="*/ 194 w 1042"/>
                <a:gd name="T19" fmla="*/ 159 h 964"/>
                <a:gd name="T20" fmla="*/ 129 w 1042"/>
                <a:gd name="T21" fmla="*/ 170 h 964"/>
                <a:gd name="T22" fmla="*/ 92 w 1042"/>
                <a:gd name="T23" fmla="*/ 185 h 964"/>
                <a:gd name="T24" fmla="*/ 67 w 1042"/>
                <a:gd name="T25" fmla="*/ 66 h 964"/>
                <a:gd name="T26" fmla="*/ 36 w 1042"/>
                <a:gd name="T27" fmla="*/ 0 h 964"/>
                <a:gd name="T28" fmla="*/ 18 w 1042"/>
                <a:gd name="T29" fmla="*/ 23 h 964"/>
                <a:gd name="T30" fmla="*/ 5 w 1042"/>
                <a:gd name="T31" fmla="*/ 138 h 964"/>
                <a:gd name="T32" fmla="*/ 0 w 1042"/>
                <a:gd name="T33" fmla="*/ 680 h 964"/>
                <a:gd name="T34" fmla="*/ 1 w 1042"/>
                <a:gd name="T35" fmla="*/ 870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2" h="964">
                  <a:moveTo>
                    <a:pt x="1042" y="964"/>
                  </a:moveTo>
                  <a:lnTo>
                    <a:pt x="977" y="738"/>
                  </a:lnTo>
                  <a:lnTo>
                    <a:pt x="914" y="652"/>
                  </a:lnTo>
                  <a:lnTo>
                    <a:pt x="851" y="403"/>
                  </a:lnTo>
                  <a:lnTo>
                    <a:pt x="783" y="290"/>
                  </a:lnTo>
                  <a:lnTo>
                    <a:pt x="649" y="264"/>
                  </a:lnTo>
                  <a:lnTo>
                    <a:pt x="522" y="208"/>
                  </a:lnTo>
                  <a:lnTo>
                    <a:pt x="393" y="196"/>
                  </a:lnTo>
                  <a:lnTo>
                    <a:pt x="263" y="199"/>
                  </a:lnTo>
                  <a:lnTo>
                    <a:pt x="194" y="159"/>
                  </a:lnTo>
                  <a:lnTo>
                    <a:pt x="129" y="170"/>
                  </a:lnTo>
                  <a:lnTo>
                    <a:pt x="92" y="185"/>
                  </a:lnTo>
                  <a:lnTo>
                    <a:pt x="67" y="66"/>
                  </a:lnTo>
                  <a:lnTo>
                    <a:pt x="36" y="0"/>
                  </a:lnTo>
                  <a:lnTo>
                    <a:pt x="18" y="23"/>
                  </a:lnTo>
                  <a:lnTo>
                    <a:pt x="5" y="138"/>
                  </a:lnTo>
                  <a:lnTo>
                    <a:pt x="0" y="680"/>
                  </a:lnTo>
                  <a:lnTo>
                    <a:pt x="1" y="870"/>
                  </a:lnTo>
                </a:path>
              </a:pathLst>
            </a:custGeom>
            <a:noFill/>
            <a:ln w="19050" cap="rnd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78" name="Freeform 85">
              <a:extLst>
                <a:ext uri="{FF2B5EF4-FFF2-40B4-BE49-F238E27FC236}">
                  <a16:creationId xmlns:a16="http://schemas.microsoft.com/office/drawing/2014/main" id="{3C9D58DB-101B-4CE7-8B23-E5FDDD271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2463" y="3649663"/>
              <a:ext cx="63500" cy="66675"/>
            </a:xfrm>
            <a:custGeom>
              <a:avLst/>
              <a:gdLst>
                <a:gd name="T0" fmla="*/ 19 w 39"/>
                <a:gd name="T1" fmla="*/ 40 h 40"/>
                <a:gd name="T2" fmla="*/ 33 w 39"/>
                <a:gd name="T3" fmla="*/ 34 h 40"/>
                <a:gd name="T4" fmla="*/ 39 w 39"/>
                <a:gd name="T5" fmla="*/ 20 h 40"/>
                <a:gd name="T6" fmla="*/ 33 w 39"/>
                <a:gd name="T7" fmla="*/ 6 h 40"/>
                <a:gd name="T8" fmla="*/ 19 w 39"/>
                <a:gd name="T9" fmla="*/ 0 h 40"/>
                <a:gd name="T10" fmla="*/ 5 w 39"/>
                <a:gd name="T11" fmla="*/ 6 h 40"/>
                <a:gd name="T12" fmla="*/ 0 w 39"/>
                <a:gd name="T13" fmla="*/ 20 h 40"/>
                <a:gd name="T14" fmla="*/ 5 w 39"/>
                <a:gd name="T15" fmla="*/ 34 h 40"/>
                <a:gd name="T16" fmla="*/ 19 w 39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cubicBezTo>
                    <a:pt x="25" y="40"/>
                    <a:pt x="29" y="38"/>
                    <a:pt x="33" y="34"/>
                  </a:cubicBezTo>
                  <a:cubicBezTo>
                    <a:pt x="37" y="30"/>
                    <a:pt x="39" y="25"/>
                    <a:pt x="39" y="20"/>
                  </a:cubicBezTo>
                  <a:cubicBezTo>
                    <a:pt x="39" y="15"/>
                    <a:pt x="37" y="10"/>
                    <a:pt x="33" y="6"/>
                  </a:cubicBezTo>
                  <a:cubicBezTo>
                    <a:pt x="29" y="2"/>
                    <a:pt x="25" y="0"/>
                    <a:pt x="19" y="0"/>
                  </a:cubicBezTo>
                  <a:cubicBezTo>
                    <a:pt x="14" y="0"/>
                    <a:pt x="9" y="2"/>
                    <a:pt x="5" y="6"/>
                  </a:cubicBezTo>
                  <a:cubicBezTo>
                    <a:pt x="1" y="10"/>
                    <a:pt x="0" y="15"/>
                    <a:pt x="0" y="20"/>
                  </a:cubicBezTo>
                  <a:cubicBezTo>
                    <a:pt x="0" y="25"/>
                    <a:pt x="1" y="30"/>
                    <a:pt x="5" y="34"/>
                  </a:cubicBezTo>
                  <a:cubicBezTo>
                    <a:pt x="9" y="38"/>
                    <a:pt x="14" y="40"/>
                    <a:pt x="19" y="4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79" name="Freeform 86">
              <a:extLst>
                <a:ext uri="{FF2B5EF4-FFF2-40B4-BE49-F238E27FC236}">
                  <a16:creationId xmlns:a16="http://schemas.microsoft.com/office/drawing/2014/main" id="{2610EB47-DB42-4D4B-88D5-24A06FF1D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500" y="3662363"/>
              <a:ext cx="63500" cy="65087"/>
            </a:xfrm>
            <a:custGeom>
              <a:avLst/>
              <a:gdLst>
                <a:gd name="T0" fmla="*/ 19 w 39"/>
                <a:gd name="T1" fmla="*/ 40 h 40"/>
                <a:gd name="T2" fmla="*/ 33 w 39"/>
                <a:gd name="T3" fmla="*/ 34 h 40"/>
                <a:gd name="T4" fmla="*/ 39 w 39"/>
                <a:gd name="T5" fmla="*/ 20 h 40"/>
                <a:gd name="T6" fmla="*/ 33 w 39"/>
                <a:gd name="T7" fmla="*/ 6 h 40"/>
                <a:gd name="T8" fmla="*/ 19 w 39"/>
                <a:gd name="T9" fmla="*/ 0 h 40"/>
                <a:gd name="T10" fmla="*/ 5 w 39"/>
                <a:gd name="T11" fmla="*/ 6 h 40"/>
                <a:gd name="T12" fmla="*/ 0 w 39"/>
                <a:gd name="T13" fmla="*/ 20 h 40"/>
                <a:gd name="T14" fmla="*/ 5 w 39"/>
                <a:gd name="T15" fmla="*/ 34 h 40"/>
                <a:gd name="T16" fmla="*/ 19 w 39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cubicBezTo>
                    <a:pt x="25" y="40"/>
                    <a:pt x="29" y="38"/>
                    <a:pt x="33" y="34"/>
                  </a:cubicBezTo>
                  <a:cubicBezTo>
                    <a:pt x="37" y="30"/>
                    <a:pt x="39" y="25"/>
                    <a:pt x="39" y="20"/>
                  </a:cubicBezTo>
                  <a:cubicBezTo>
                    <a:pt x="39" y="15"/>
                    <a:pt x="37" y="10"/>
                    <a:pt x="33" y="6"/>
                  </a:cubicBezTo>
                  <a:cubicBezTo>
                    <a:pt x="29" y="2"/>
                    <a:pt x="25" y="0"/>
                    <a:pt x="19" y="0"/>
                  </a:cubicBezTo>
                  <a:cubicBezTo>
                    <a:pt x="14" y="0"/>
                    <a:pt x="9" y="2"/>
                    <a:pt x="5" y="6"/>
                  </a:cubicBezTo>
                  <a:cubicBezTo>
                    <a:pt x="1" y="10"/>
                    <a:pt x="0" y="15"/>
                    <a:pt x="0" y="20"/>
                  </a:cubicBezTo>
                  <a:cubicBezTo>
                    <a:pt x="0" y="25"/>
                    <a:pt x="1" y="30"/>
                    <a:pt x="5" y="34"/>
                  </a:cubicBezTo>
                  <a:cubicBezTo>
                    <a:pt x="9" y="38"/>
                    <a:pt x="14" y="40"/>
                    <a:pt x="19" y="4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80" name="Freeform 87">
              <a:extLst>
                <a:ext uri="{FF2B5EF4-FFF2-40B4-BE49-F238E27FC236}">
                  <a16:creationId xmlns:a16="http://schemas.microsoft.com/office/drawing/2014/main" id="{C29AAAA1-061A-4BEA-BAF1-55A01F5B3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075" y="3595688"/>
              <a:ext cx="63500" cy="65087"/>
            </a:xfrm>
            <a:custGeom>
              <a:avLst/>
              <a:gdLst>
                <a:gd name="T0" fmla="*/ 20 w 39"/>
                <a:gd name="T1" fmla="*/ 39 h 39"/>
                <a:gd name="T2" fmla="*/ 33 w 39"/>
                <a:gd name="T3" fmla="*/ 33 h 39"/>
                <a:gd name="T4" fmla="*/ 39 w 39"/>
                <a:gd name="T5" fmla="*/ 20 h 39"/>
                <a:gd name="T6" fmla="*/ 33 w 39"/>
                <a:gd name="T7" fmla="*/ 6 h 39"/>
                <a:gd name="T8" fmla="*/ 20 w 39"/>
                <a:gd name="T9" fmla="*/ 0 h 39"/>
                <a:gd name="T10" fmla="*/ 6 w 39"/>
                <a:gd name="T11" fmla="*/ 6 h 39"/>
                <a:gd name="T12" fmla="*/ 0 w 39"/>
                <a:gd name="T13" fmla="*/ 20 h 39"/>
                <a:gd name="T14" fmla="*/ 6 w 39"/>
                <a:gd name="T15" fmla="*/ 33 h 39"/>
                <a:gd name="T16" fmla="*/ 20 w 39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9">
                  <a:moveTo>
                    <a:pt x="20" y="39"/>
                  </a:moveTo>
                  <a:cubicBezTo>
                    <a:pt x="25" y="39"/>
                    <a:pt x="30" y="37"/>
                    <a:pt x="33" y="33"/>
                  </a:cubicBezTo>
                  <a:cubicBezTo>
                    <a:pt x="37" y="30"/>
                    <a:pt x="39" y="25"/>
                    <a:pt x="39" y="20"/>
                  </a:cubicBezTo>
                  <a:cubicBezTo>
                    <a:pt x="39" y="14"/>
                    <a:pt x="37" y="9"/>
                    <a:pt x="33" y="6"/>
                  </a:cubicBezTo>
                  <a:cubicBezTo>
                    <a:pt x="30" y="2"/>
                    <a:pt x="25" y="0"/>
                    <a:pt x="20" y="0"/>
                  </a:cubicBezTo>
                  <a:cubicBezTo>
                    <a:pt x="14" y="0"/>
                    <a:pt x="9" y="2"/>
                    <a:pt x="6" y="6"/>
                  </a:cubicBezTo>
                  <a:cubicBezTo>
                    <a:pt x="2" y="9"/>
                    <a:pt x="0" y="14"/>
                    <a:pt x="0" y="20"/>
                  </a:cubicBezTo>
                  <a:cubicBezTo>
                    <a:pt x="0" y="25"/>
                    <a:pt x="2" y="30"/>
                    <a:pt x="6" y="33"/>
                  </a:cubicBezTo>
                  <a:cubicBezTo>
                    <a:pt x="9" y="37"/>
                    <a:pt x="14" y="39"/>
                    <a:pt x="20" y="39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81" name="Freeform 88">
              <a:extLst>
                <a:ext uri="{FF2B5EF4-FFF2-40B4-BE49-F238E27FC236}">
                  <a16:creationId xmlns:a16="http://schemas.microsoft.com/office/drawing/2014/main" id="{45120DC1-A7B4-4EE2-87D5-7ACDF53A8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063" y="3608388"/>
              <a:ext cx="63500" cy="63500"/>
            </a:xfrm>
            <a:custGeom>
              <a:avLst/>
              <a:gdLst>
                <a:gd name="T0" fmla="*/ 19 w 39"/>
                <a:gd name="T1" fmla="*/ 39 h 39"/>
                <a:gd name="T2" fmla="*/ 33 w 39"/>
                <a:gd name="T3" fmla="*/ 33 h 39"/>
                <a:gd name="T4" fmla="*/ 39 w 39"/>
                <a:gd name="T5" fmla="*/ 19 h 39"/>
                <a:gd name="T6" fmla="*/ 33 w 39"/>
                <a:gd name="T7" fmla="*/ 5 h 39"/>
                <a:gd name="T8" fmla="*/ 19 w 39"/>
                <a:gd name="T9" fmla="*/ 0 h 39"/>
                <a:gd name="T10" fmla="*/ 5 w 39"/>
                <a:gd name="T11" fmla="*/ 5 h 39"/>
                <a:gd name="T12" fmla="*/ 0 w 39"/>
                <a:gd name="T13" fmla="*/ 19 h 39"/>
                <a:gd name="T14" fmla="*/ 5 w 39"/>
                <a:gd name="T15" fmla="*/ 33 h 39"/>
                <a:gd name="T16" fmla="*/ 19 w 39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cubicBezTo>
                    <a:pt x="25" y="39"/>
                    <a:pt x="29" y="37"/>
                    <a:pt x="33" y="33"/>
                  </a:cubicBezTo>
                  <a:cubicBezTo>
                    <a:pt x="37" y="29"/>
                    <a:pt x="39" y="25"/>
                    <a:pt x="39" y="19"/>
                  </a:cubicBezTo>
                  <a:cubicBezTo>
                    <a:pt x="39" y="14"/>
                    <a:pt x="37" y="9"/>
                    <a:pt x="33" y="5"/>
                  </a:cubicBezTo>
                  <a:cubicBezTo>
                    <a:pt x="29" y="1"/>
                    <a:pt x="25" y="0"/>
                    <a:pt x="19" y="0"/>
                  </a:cubicBezTo>
                  <a:cubicBezTo>
                    <a:pt x="14" y="0"/>
                    <a:pt x="9" y="1"/>
                    <a:pt x="5" y="5"/>
                  </a:cubicBezTo>
                  <a:cubicBezTo>
                    <a:pt x="1" y="9"/>
                    <a:pt x="0" y="14"/>
                    <a:pt x="0" y="19"/>
                  </a:cubicBezTo>
                  <a:cubicBezTo>
                    <a:pt x="0" y="25"/>
                    <a:pt x="1" y="29"/>
                    <a:pt x="5" y="33"/>
                  </a:cubicBezTo>
                  <a:cubicBezTo>
                    <a:pt x="9" y="37"/>
                    <a:pt x="14" y="39"/>
                    <a:pt x="19" y="39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82" name="Freeform 89">
              <a:extLst>
                <a:ext uri="{FF2B5EF4-FFF2-40B4-BE49-F238E27FC236}">
                  <a16:creationId xmlns:a16="http://schemas.microsoft.com/office/drawing/2014/main" id="{E0F62FC1-F955-4B05-9E56-E00FC668C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738" y="3629025"/>
              <a:ext cx="63500" cy="63500"/>
            </a:xfrm>
            <a:custGeom>
              <a:avLst/>
              <a:gdLst>
                <a:gd name="T0" fmla="*/ 20 w 39"/>
                <a:gd name="T1" fmla="*/ 39 h 39"/>
                <a:gd name="T2" fmla="*/ 34 w 39"/>
                <a:gd name="T3" fmla="*/ 33 h 39"/>
                <a:gd name="T4" fmla="*/ 39 w 39"/>
                <a:gd name="T5" fmla="*/ 19 h 39"/>
                <a:gd name="T6" fmla="*/ 34 w 39"/>
                <a:gd name="T7" fmla="*/ 5 h 39"/>
                <a:gd name="T8" fmla="*/ 20 w 39"/>
                <a:gd name="T9" fmla="*/ 0 h 39"/>
                <a:gd name="T10" fmla="*/ 6 w 39"/>
                <a:gd name="T11" fmla="*/ 5 h 39"/>
                <a:gd name="T12" fmla="*/ 0 w 39"/>
                <a:gd name="T13" fmla="*/ 19 h 39"/>
                <a:gd name="T14" fmla="*/ 6 w 39"/>
                <a:gd name="T15" fmla="*/ 33 h 39"/>
                <a:gd name="T16" fmla="*/ 20 w 39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9">
                  <a:moveTo>
                    <a:pt x="20" y="39"/>
                  </a:moveTo>
                  <a:cubicBezTo>
                    <a:pt x="25" y="39"/>
                    <a:pt x="30" y="37"/>
                    <a:pt x="34" y="33"/>
                  </a:cubicBezTo>
                  <a:cubicBezTo>
                    <a:pt x="37" y="29"/>
                    <a:pt x="39" y="25"/>
                    <a:pt x="39" y="19"/>
                  </a:cubicBezTo>
                  <a:cubicBezTo>
                    <a:pt x="39" y="14"/>
                    <a:pt x="37" y="9"/>
                    <a:pt x="34" y="5"/>
                  </a:cubicBezTo>
                  <a:cubicBezTo>
                    <a:pt x="30" y="1"/>
                    <a:pt x="25" y="0"/>
                    <a:pt x="20" y="0"/>
                  </a:cubicBezTo>
                  <a:cubicBezTo>
                    <a:pt x="14" y="0"/>
                    <a:pt x="10" y="1"/>
                    <a:pt x="6" y="5"/>
                  </a:cubicBezTo>
                  <a:cubicBezTo>
                    <a:pt x="2" y="9"/>
                    <a:pt x="0" y="14"/>
                    <a:pt x="0" y="19"/>
                  </a:cubicBezTo>
                  <a:cubicBezTo>
                    <a:pt x="0" y="25"/>
                    <a:pt x="2" y="29"/>
                    <a:pt x="6" y="33"/>
                  </a:cubicBezTo>
                  <a:cubicBezTo>
                    <a:pt x="10" y="37"/>
                    <a:pt x="14" y="39"/>
                    <a:pt x="20" y="39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83" name="Freeform 90">
              <a:extLst>
                <a:ext uri="{FF2B5EF4-FFF2-40B4-BE49-F238E27FC236}">
                  <a16:creationId xmlns:a16="http://schemas.microsoft.com/office/drawing/2014/main" id="{743B4F91-5E53-402F-BB4C-2CF12F095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350" y="3436938"/>
              <a:ext cx="63500" cy="65087"/>
            </a:xfrm>
            <a:custGeom>
              <a:avLst/>
              <a:gdLst>
                <a:gd name="T0" fmla="*/ 20 w 39"/>
                <a:gd name="T1" fmla="*/ 39 h 39"/>
                <a:gd name="T2" fmla="*/ 34 w 39"/>
                <a:gd name="T3" fmla="*/ 33 h 39"/>
                <a:gd name="T4" fmla="*/ 39 w 39"/>
                <a:gd name="T5" fmla="*/ 20 h 39"/>
                <a:gd name="T6" fmla="*/ 34 w 39"/>
                <a:gd name="T7" fmla="*/ 6 h 39"/>
                <a:gd name="T8" fmla="*/ 20 w 39"/>
                <a:gd name="T9" fmla="*/ 0 h 39"/>
                <a:gd name="T10" fmla="*/ 6 w 39"/>
                <a:gd name="T11" fmla="*/ 6 h 39"/>
                <a:gd name="T12" fmla="*/ 0 w 39"/>
                <a:gd name="T13" fmla="*/ 20 h 39"/>
                <a:gd name="T14" fmla="*/ 6 w 39"/>
                <a:gd name="T15" fmla="*/ 33 h 39"/>
                <a:gd name="T16" fmla="*/ 20 w 39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9">
                  <a:moveTo>
                    <a:pt x="20" y="39"/>
                  </a:moveTo>
                  <a:cubicBezTo>
                    <a:pt x="25" y="39"/>
                    <a:pt x="30" y="37"/>
                    <a:pt x="34" y="33"/>
                  </a:cubicBezTo>
                  <a:cubicBezTo>
                    <a:pt x="37" y="30"/>
                    <a:pt x="39" y="25"/>
                    <a:pt x="39" y="20"/>
                  </a:cubicBezTo>
                  <a:cubicBezTo>
                    <a:pt x="39" y="14"/>
                    <a:pt x="37" y="9"/>
                    <a:pt x="34" y="6"/>
                  </a:cubicBezTo>
                  <a:cubicBezTo>
                    <a:pt x="30" y="2"/>
                    <a:pt x="25" y="0"/>
                    <a:pt x="20" y="0"/>
                  </a:cubicBezTo>
                  <a:cubicBezTo>
                    <a:pt x="14" y="0"/>
                    <a:pt x="10" y="2"/>
                    <a:pt x="6" y="6"/>
                  </a:cubicBezTo>
                  <a:cubicBezTo>
                    <a:pt x="2" y="9"/>
                    <a:pt x="0" y="14"/>
                    <a:pt x="0" y="20"/>
                  </a:cubicBezTo>
                  <a:cubicBezTo>
                    <a:pt x="0" y="25"/>
                    <a:pt x="2" y="30"/>
                    <a:pt x="6" y="33"/>
                  </a:cubicBezTo>
                  <a:cubicBezTo>
                    <a:pt x="10" y="37"/>
                    <a:pt x="14" y="39"/>
                    <a:pt x="20" y="39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84" name="Freeform 91">
              <a:extLst>
                <a:ext uri="{FF2B5EF4-FFF2-40B4-BE49-F238E27FC236}">
                  <a16:creationId xmlns:a16="http://schemas.microsoft.com/office/drawing/2014/main" id="{6839E01D-65DF-4E6C-A5B5-960C2AAFA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900" y="3344863"/>
              <a:ext cx="63500" cy="65087"/>
            </a:xfrm>
            <a:custGeom>
              <a:avLst/>
              <a:gdLst>
                <a:gd name="T0" fmla="*/ 19 w 39"/>
                <a:gd name="T1" fmla="*/ 39 h 39"/>
                <a:gd name="T2" fmla="*/ 33 w 39"/>
                <a:gd name="T3" fmla="*/ 33 h 39"/>
                <a:gd name="T4" fmla="*/ 39 w 39"/>
                <a:gd name="T5" fmla="*/ 19 h 39"/>
                <a:gd name="T6" fmla="*/ 33 w 39"/>
                <a:gd name="T7" fmla="*/ 5 h 39"/>
                <a:gd name="T8" fmla="*/ 19 w 39"/>
                <a:gd name="T9" fmla="*/ 0 h 39"/>
                <a:gd name="T10" fmla="*/ 5 w 39"/>
                <a:gd name="T11" fmla="*/ 5 h 39"/>
                <a:gd name="T12" fmla="*/ 0 w 39"/>
                <a:gd name="T13" fmla="*/ 19 h 39"/>
                <a:gd name="T14" fmla="*/ 5 w 39"/>
                <a:gd name="T15" fmla="*/ 33 h 39"/>
                <a:gd name="T16" fmla="*/ 19 w 39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cubicBezTo>
                    <a:pt x="25" y="39"/>
                    <a:pt x="29" y="37"/>
                    <a:pt x="33" y="33"/>
                  </a:cubicBezTo>
                  <a:cubicBezTo>
                    <a:pt x="37" y="29"/>
                    <a:pt x="39" y="25"/>
                    <a:pt x="39" y="19"/>
                  </a:cubicBezTo>
                  <a:cubicBezTo>
                    <a:pt x="39" y="14"/>
                    <a:pt x="37" y="9"/>
                    <a:pt x="33" y="5"/>
                  </a:cubicBezTo>
                  <a:cubicBezTo>
                    <a:pt x="29" y="2"/>
                    <a:pt x="25" y="0"/>
                    <a:pt x="19" y="0"/>
                  </a:cubicBezTo>
                  <a:cubicBezTo>
                    <a:pt x="14" y="0"/>
                    <a:pt x="9" y="2"/>
                    <a:pt x="5" y="5"/>
                  </a:cubicBezTo>
                  <a:cubicBezTo>
                    <a:pt x="2" y="9"/>
                    <a:pt x="0" y="14"/>
                    <a:pt x="0" y="19"/>
                  </a:cubicBezTo>
                  <a:cubicBezTo>
                    <a:pt x="0" y="25"/>
                    <a:pt x="2" y="29"/>
                    <a:pt x="5" y="33"/>
                  </a:cubicBezTo>
                  <a:cubicBezTo>
                    <a:pt x="9" y="37"/>
                    <a:pt x="14" y="39"/>
                    <a:pt x="19" y="39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85" name="Freeform 92">
              <a:extLst>
                <a:ext uri="{FF2B5EF4-FFF2-40B4-BE49-F238E27FC236}">
                  <a16:creationId xmlns:a16="http://schemas.microsoft.com/office/drawing/2014/main" id="{BEDA307E-B576-4AAE-A547-2ADBB0649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150" y="3375025"/>
              <a:ext cx="65088" cy="63500"/>
            </a:xfrm>
            <a:custGeom>
              <a:avLst/>
              <a:gdLst>
                <a:gd name="T0" fmla="*/ 20 w 39"/>
                <a:gd name="T1" fmla="*/ 39 h 39"/>
                <a:gd name="T2" fmla="*/ 33 w 39"/>
                <a:gd name="T3" fmla="*/ 33 h 39"/>
                <a:gd name="T4" fmla="*/ 39 w 39"/>
                <a:gd name="T5" fmla="*/ 20 h 39"/>
                <a:gd name="T6" fmla="*/ 33 w 39"/>
                <a:gd name="T7" fmla="*/ 6 h 39"/>
                <a:gd name="T8" fmla="*/ 20 w 39"/>
                <a:gd name="T9" fmla="*/ 0 h 39"/>
                <a:gd name="T10" fmla="*/ 6 w 39"/>
                <a:gd name="T11" fmla="*/ 6 h 39"/>
                <a:gd name="T12" fmla="*/ 0 w 39"/>
                <a:gd name="T13" fmla="*/ 20 h 39"/>
                <a:gd name="T14" fmla="*/ 6 w 39"/>
                <a:gd name="T15" fmla="*/ 33 h 39"/>
                <a:gd name="T16" fmla="*/ 20 w 39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9">
                  <a:moveTo>
                    <a:pt x="20" y="39"/>
                  </a:moveTo>
                  <a:cubicBezTo>
                    <a:pt x="25" y="39"/>
                    <a:pt x="30" y="37"/>
                    <a:pt x="33" y="33"/>
                  </a:cubicBezTo>
                  <a:cubicBezTo>
                    <a:pt x="37" y="30"/>
                    <a:pt x="39" y="25"/>
                    <a:pt x="39" y="20"/>
                  </a:cubicBezTo>
                  <a:cubicBezTo>
                    <a:pt x="39" y="14"/>
                    <a:pt x="37" y="9"/>
                    <a:pt x="33" y="6"/>
                  </a:cubicBezTo>
                  <a:cubicBezTo>
                    <a:pt x="30" y="2"/>
                    <a:pt x="25" y="0"/>
                    <a:pt x="20" y="0"/>
                  </a:cubicBezTo>
                  <a:cubicBezTo>
                    <a:pt x="14" y="0"/>
                    <a:pt x="9" y="2"/>
                    <a:pt x="6" y="6"/>
                  </a:cubicBezTo>
                  <a:cubicBezTo>
                    <a:pt x="2" y="9"/>
                    <a:pt x="0" y="14"/>
                    <a:pt x="0" y="20"/>
                  </a:cubicBezTo>
                  <a:cubicBezTo>
                    <a:pt x="0" y="25"/>
                    <a:pt x="2" y="30"/>
                    <a:pt x="6" y="33"/>
                  </a:cubicBezTo>
                  <a:cubicBezTo>
                    <a:pt x="9" y="37"/>
                    <a:pt x="14" y="39"/>
                    <a:pt x="20" y="39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86" name="Freeform 93">
              <a:extLst>
                <a:ext uri="{FF2B5EF4-FFF2-40B4-BE49-F238E27FC236}">
                  <a16:creationId xmlns:a16="http://schemas.microsoft.com/office/drawing/2014/main" id="{D930F701-D721-4241-B886-D5C194B31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6513" y="3559175"/>
              <a:ext cx="63500" cy="63500"/>
            </a:xfrm>
            <a:custGeom>
              <a:avLst/>
              <a:gdLst>
                <a:gd name="T0" fmla="*/ 20 w 39"/>
                <a:gd name="T1" fmla="*/ 39 h 39"/>
                <a:gd name="T2" fmla="*/ 33 w 39"/>
                <a:gd name="T3" fmla="*/ 33 h 39"/>
                <a:gd name="T4" fmla="*/ 39 w 39"/>
                <a:gd name="T5" fmla="*/ 20 h 39"/>
                <a:gd name="T6" fmla="*/ 33 w 39"/>
                <a:gd name="T7" fmla="*/ 6 h 39"/>
                <a:gd name="T8" fmla="*/ 20 w 39"/>
                <a:gd name="T9" fmla="*/ 0 h 39"/>
                <a:gd name="T10" fmla="*/ 6 w 39"/>
                <a:gd name="T11" fmla="*/ 6 h 39"/>
                <a:gd name="T12" fmla="*/ 0 w 39"/>
                <a:gd name="T13" fmla="*/ 20 h 39"/>
                <a:gd name="T14" fmla="*/ 6 w 39"/>
                <a:gd name="T15" fmla="*/ 33 h 39"/>
                <a:gd name="T16" fmla="*/ 20 w 39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9">
                  <a:moveTo>
                    <a:pt x="20" y="39"/>
                  </a:moveTo>
                  <a:cubicBezTo>
                    <a:pt x="25" y="39"/>
                    <a:pt x="30" y="37"/>
                    <a:pt x="33" y="33"/>
                  </a:cubicBezTo>
                  <a:cubicBezTo>
                    <a:pt x="37" y="30"/>
                    <a:pt x="39" y="25"/>
                    <a:pt x="39" y="20"/>
                  </a:cubicBezTo>
                  <a:cubicBezTo>
                    <a:pt x="39" y="14"/>
                    <a:pt x="37" y="9"/>
                    <a:pt x="33" y="6"/>
                  </a:cubicBezTo>
                  <a:cubicBezTo>
                    <a:pt x="30" y="2"/>
                    <a:pt x="25" y="0"/>
                    <a:pt x="20" y="0"/>
                  </a:cubicBezTo>
                  <a:cubicBezTo>
                    <a:pt x="14" y="0"/>
                    <a:pt x="9" y="2"/>
                    <a:pt x="6" y="6"/>
                  </a:cubicBezTo>
                  <a:cubicBezTo>
                    <a:pt x="2" y="9"/>
                    <a:pt x="0" y="14"/>
                    <a:pt x="0" y="20"/>
                  </a:cubicBezTo>
                  <a:cubicBezTo>
                    <a:pt x="0" y="25"/>
                    <a:pt x="2" y="30"/>
                    <a:pt x="6" y="33"/>
                  </a:cubicBezTo>
                  <a:cubicBezTo>
                    <a:pt x="9" y="37"/>
                    <a:pt x="14" y="39"/>
                    <a:pt x="20" y="39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87" name="Freeform 94">
              <a:extLst>
                <a:ext uri="{FF2B5EF4-FFF2-40B4-BE49-F238E27FC236}">
                  <a16:creationId xmlns:a16="http://schemas.microsoft.com/office/drawing/2014/main" id="{DE0DD76A-7590-4D8D-8E81-D57B3F680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6513" y="4000500"/>
              <a:ext cx="63500" cy="65087"/>
            </a:xfrm>
            <a:custGeom>
              <a:avLst/>
              <a:gdLst>
                <a:gd name="T0" fmla="*/ 20 w 39"/>
                <a:gd name="T1" fmla="*/ 39 h 39"/>
                <a:gd name="T2" fmla="*/ 33 w 39"/>
                <a:gd name="T3" fmla="*/ 33 h 39"/>
                <a:gd name="T4" fmla="*/ 39 w 39"/>
                <a:gd name="T5" fmla="*/ 19 h 39"/>
                <a:gd name="T6" fmla="*/ 33 w 39"/>
                <a:gd name="T7" fmla="*/ 5 h 39"/>
                <a:gd name="T8" fmla="*/ 20 w 39"/>
                <a:gd name="T9" fmla="*/ 0 h 39"/>
                <a:gd name="T10" fmla="*/ 6 w 39"/>
                <a:gd name="T11" fmla="*/ 5 h 39"/>
                <a:gd name="T12" fmla="*/ 0 w 39"/>
                <a:gd name="T13" fmla="*/ 19 h 39"/>
                <a:gd name="T14" fmla="*/ 6 w 39"/>
                <a:gd name="T15" fmla="*/ 33 h 39"/>
                <a:gd name="T16" fmla="*/ 20 w 39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9">
                  <a:moveTo>
                    <a:pt x="20" y="39"/>
                  </a:moveTo>
                  <a:cubicBezTo>
                    <a:pt x="25" y="39"/>
                    <a:pt x="30" y="37"/>
                    <a:pt x="33" y="33"/>
                  </a:cubicBezTo>
                  <a:cubicBezTo>
                    <a:pt x="37" y="29"/>
                    <a:pt x="39" y="25"/>
                    <a:pt x="39" y="19"/>
                  </a:cubicBezTo>
                  <a:cubicBezTo>
                    <a:pt x="39" y="14"/>
                    <a:pt x="37" y="9"/>
                    <a:pt x="33" y="5"/>
                  </a:cubicBezTo>
                  <a:cubicBezTo>
                    <a:pt x="30" y="2"/>
                    <a:pt x="25" y="0"/>
                    <a:pt x="20" y="0"/>
                  </a:cubicBezTo>
                  <a:cubicBezTo>
                    <a:pt x="14" y="0"/>
                    <a:pt x="9" y="2"/>
                    <a:pt x="6" y="5"/>
                  </a:cubicBezTo>
                  <a:cubicBezTo>
                    <a:pt x="2" y="9"/>
                    <a:pt x="0" y="14"/>
                    <a:pt x="0" y="19"/>
                  </a:cubicBezTo>
                  <a:cubicBezTo>
                    <a:pt x="0" y="25"/>
                    <a:pt x="2" y="29"/>
                    <a:pt x="6" y="33"/>
                  </a:cubicBezTo>
                  <a:cubicBezTo>
                    <a:pt x="9" y="37"/>
                    <a:pt x="14" y="39"/>
                    <a:pt x="20" y="39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88" name="Freeform 95">
              <a:extLst>
                <a:ext uri="{FF2B5EF4-FFF2-40B4-BE49-F238E27FC236}">
                  <a16:creationId xmlns:a16="http://schemas.microsoft.com/office/drawing/2014/main" id="{DDA1EB5C-15BC-4170-92CA-E063292B7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6513" y="4413250"/>
              <a:ext cx="63500" cy="65087"/>
            </a:xfrm>
            <a:custGeom>
              <a:avLst/>
              <a:gdLst>
                <a:gd name="T0" fmla="*/ 20 w 39"/>
                <a:gd name="T1" fmla="*/ 39 h 39"/>
                <a:gd name="T2" fmla="*/ 33 w 39"/>
                <a:gd name="T3" fmla="*/ 33 h 39"/>
                <a:gd name="T4" fmla="*/ 39 w 39"/>
                <a:gd name="T5" fmla="*/ 19 h 39"/>
                <a:gd name="T6" fmla="*/ 33 w 39"/>
                <a:gd name="T7" fmla="*/ 5 h 39"/>
                <a:gd name="T8" fmla="*/ 20 w 39"/>
                <a:gd name="T9" fmla="*/ 0 h 39"/>
                <a:gd name="T10" fmla="*/ 6 w 39"/>
                <a:gd name="T11" fmla="*/ 5 h 39"/>
                <a:gd name="T12" fmla="*/ 0 w 39"/>
                <a:gd name="T13" fmla="*/ 19 h 39"/>
                <a:gd name="T14" fmla="*/ 6 w 39"/>
                <a:gd name="T15" fmla="*/ 33 h 39"/>
                <a:gd name="T16" fmla="*/ 20 w 39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9">
                  <a:moveTo>
                    <a:pt x="20" y="39"/>
                  </a:moveTo>
                  <a:cubicBezTo>
                    <a:pt x="25" y="39"/>
                    <a:pt x="30" y="37"/>
                    <a:pt x="33" y="33"/>
                  </a:cubicBezTo>
                  <a:cubicBezTo>
                    <a:pt x="37" y="29"/>
                    <a:pt x="39" y="25"/>
                    <a:pt x="39" y="19"/>
                  </a:cubicBezTo>
                  <a:cubicBezTo>
                    <a:pt x="39" y="14"/>
                    <a:pt x="37" y="9"/>
                    <a:pt x="33" y="5"/>
                  </a:cubicBezTo>
                  <a:cubicBezTo>
                    <a:pt x="30" y="2"/>
                    <a:pt x="25" y="0"/>
                    <a:pt x="20" y="0"/>
                  </a:cubicBezTo>
                  <a:cubicBezTo>
                    <a:pt x="14" y="0"/>
                    <a:pt x="9" y="2"/>
                    <a:pt x="6" y="5"/>
                  </a:cubicBezTo>
                  <a:cubicBezTo>
                    <a:pt x="2" y="9"/>
                    <a:pt x="0" y="14"/>
                    <a:pt x="0" y="19"/>
                  </a:cubicBezTo>
                  <a:cubicBezTo>
                    <a:pt x="0" y="25"/>
                    <a:pt x="2" y="29"/>
                    <a:pt x="6" y="33"/>
                  </a:cubicBezTo>
                  <a:cubicBezTo>
                    <a:pt x="9" y="37"/>
                    <a:pt x="14" y="39"/>
                    <a:pt x="20" y="39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89" name="Freeform 96">
              <a:extLst>
                <a:ext uri="{FF2B5EF4-FFF2-40B4-BE49-F238E27FC236}">
                  <a16:creationId xmlns:a16="http://schemas.microsoft.com/office/drawing/2014/main" id="{F6348EA3-E044-43C1-B03F-CD5236F23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925" y="4862513"/>
              <a:ext cx="63500" cy="65087"/>
            </a:xfrm>
            <a:custGeom>
              <a:avLst/>
              <a:gdLst>
                <a:gd name="T0" fmla="*/ 20 w 39"/>
                <a:gd name="T1" fmla="*/ 39 h 39"/>
                <a:gd name="T2" fmla="*/ 33 w 39"/>
                <a:gd name="T3" fmla="*/ 33 h 39"/>
                <a:gd name="T4" fmla="*/ 39 w 39"/>
                <a:gd name="T5" fmla="*/ 20 h 39"/>
                <a:gd name="T6" fmla="*/ 33 w 39"/>
                <a:gd name="T7" fmla="*/ 6 h 39"/>
                <a:gd name="T8" fmla="*/ 20 w 39"/>
                <a:gd name="T9" fmla="*/ 0 h 39"/>
                <a:gd name="T10" fmla="*/ 6 w 39"/>
                <a:gd name="T11" fmla="*/ 6 h 39"/>
                <a:gd name="T12" fmla="*/ 0 w 39"/>
                <a:gd name="T13" fmla="*/ 20 h 39"/>
                <a:gd name="T14" fmla="*/ 6 w 39"/>
                <a:gd name="T15" fmla="*/ 33 h 39"/>
                <a:gd name="T16" fmla="*/ 20 w 39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9">
                  <a:moveTo>
                    <a:pt x="20" y="39"/>
                  </a:moveTo>
                  <a:cubicBezTo>
                    <a:pt x="25" y="39"/>
                    <a:pt x="30" y="37"/>
                    <a:pt x="33" y="33"/>
                  </a:cubicBezTo>
                  <a:cubicBezTo>
                    <a:pt x="37" y="30"/>
                    <a:pt x="39" y="25"/>
                    <a:pt x="39" y="20"/>
                  </a:cubicBezTo>
                  <a:cubicBezTo>
                    <a:pt x="39" y="14"/>
                    <a:pt x="37" y="9"/>
                    <a:pt x="33" y="6"/>
                  </a:cubicBezTo>
                  <a:cubicBezTo>
                    <a:pt x="30" y="2"/>
                    <a:pt x="25" y="0"/>
                    <a:pt x="20" y="0"/>
                  </a:cubicBezTo>
                  <a:cubicBezTo>
                    <a:pt x="14" y="0"/>
                    <a:pt x="9" y="2"/>
                    <a:pt x="6" y="6"/>
                  </a:cubicBezTo>
                  <a:cubicBezTo>
                    <a:pt x="2" y="9"/>
                    <a:pt x="0" y="14"/>
                    <a:pt x="0" y="20"/>
                  </a:cubicBezTo>
                  <a:cubicBezTo>
                    <a:pt x="0" y="25"/>
                    <a:pt x="2" y="30"/>
                    <a:pt x="6" y="33"/>
                  </a:cubicBezTo>
                  <a:cubicBezTo>
                    <a:pt x="9" y="37"/>
                    <a:pt x="14" y="39"/>
                    <a:pt x="20" y="39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90" name="Freeform 97">
              <a:extLst>
                <a:ext uri="{FF2B5EF4-FFF2-40B4-BE49-F238E27FC236}">
                  <a16:creationId xmlns:a16="http://schemas.microsoft.com/office/drawing/2014/main" id="{F739A44A-845C-41D4-8B0A-863766C28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2738" y="4511675"/>
              <a:ext cx="63500" cy="65087"/>
            </a:xfrm>
            <a:custGeom>
              <a:avLst/>
              <a:gdLst>
                <a:gd name="T0" fmla="*/ 19 w 39"/>
                <a:gd name="T1" fmla="*/ 39 h 39"/>
                <a:gd name="T2" fmla="*/ 33 w 39"/>
                <a:gd name="T3" fmla="*/ 33 h 39"/>
                <a:gd name="T4" fmla="*/ 39 w 39"/>
                <a:gd name="T5" fmla="*/ 19 h 39"/>
                <a:gd name="T6" fmla="*/ 33 w 39"/>
                <a:gd name="T7" fmla="*/ 5 h 39"/>
                <a:gd name="T8" fmla="*/ 19 w 39"/>
                <a:gd name="T9" fmla="*/ 0 h 39"/>
                <a:gd name="T10" fmla="*/ 5 w 39"/>
                <a:gd name="T11" fmla="*/ 5 h 39"/>
                <a:gd name="T12" fmla="*/ 0 w 39"/>
                <a:gd name="T13" fmla="*/ 19 h 39"/>
                <a:gd name="T14" fmla="*/ 5 w 39"/>
                <a:gd name="T15" fmla="*/ 33 h 39"/>
                <a:gd name="T16" fmla="*/ 19 w 39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cubicBezTo>
                    <a:pt x="25" y="39"/>
                    <a:pt x="29" y="37"/>
                    <a:pt x="33" y="33"/>
                  </a:cubicBezTo>
                  <a:cubicBezTo>
                    <a:pt x="37" y="29"/>
                    <a:pt x="39" y="25"/>
                    <a:pt x="39" y="19"/>
                  </a:cubicBezTo>
                  <a:cubicBezTo>
                    <a:pt x="39" y="14"/>
                    <a:pt x="37" y="9"/>
                    <a:pt x="33" y="5"/>
                  </a:cubicBezTo>
                  <a:cubicBezTo>
                    <a:pt x="29" y="2"/>
                    <a:pt x="25" y="0"/>
                    <a:pt x="19" y="0"/>
                  </a:cubicBezTo>
                  <a:cubicBezTo>
                    <a:pt x="14" y="0"/>
                    <a:pt x="9" y="2"/>
                    <a:pt x="5" y="5"/>
                  </a:cubicBezTo>
                  <a:cubicBezTo>
                    <a:pt x="1" y="9"/>
                    <a:pt x="0" y="14"/>
                    <a:pt x="0" y="19"/>
                  </a:cubicBezTo>
                  <a:cubicBezTo>
                    <a:pt x="0" y="25"/>
                    <a:pt x="1" y="29"/>
                    <a:pt x="5" y="33"/>
                  </a:cubicBezTo>
                  <a:cubicBezTo>
                    <a:pt x="9" y="37"/>
                    <a:pt x="14" y="39"/>
                    <a:pt x="19" y="39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91" name="Freeform 98">
              <a:extLst>
                <a:ext uri="{FF2B5EF4-FFF2-40B4-BE49-F238E27FC236}">
                  <a16:creationId xmlns:a16="http://schemas.microsoft.com/office/drawing/2014/main" id="{519636E3-C109-44EB-AB39-62312B610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750" y="4722813"/>
              <a:ext cx="63500" cy="63500"/>
            </a:xfrm>
            <a:custGeom>
              <a:avLst/>
              <a:gdLst>
                <a:gd name="T0" fmla="*/ 20 w 39"/>
                <a:gd name="T1" fmla="*/ 39 h 39"/>
                <a:gd name="T2" fmla="*/ 33 w 39"/>
                <a:gd name="T3" fmla="*/ 33 h 39"/>
                <a:gd name="T4" fmla="*/ 39 w 39"/>
                <a:gd name="T5" fmla="*/ 19 h 39"/>
                <a:gd name="T6" fmla="*/ 33 w 39"/>
                <a:gd name="T7" fmla="*/ 5 h 39"/>
                <a:gd name="T8" fmla="*/ 20 w 39"/>
                <a:gd name="T9" fmla="*/ 0 h 39"/>
                <a:gd name="T10" fmla="*/ 6 w 39"/>
                <a:gd name="T11" fmla="*/ 5 h 39"/>
                <a:gd name="T12" fmla="*/ 0 w 39"/>
                <a:gd name="T13" fmla="*/ 19 h 39"/>
                <a:gd name="T14" fmla="*/ 6 w 39"/>
                <a:gd name="T15" fmla="*/ 33 h 39"/>
                <a:gd name="T16" fmla="*/ 20 w 39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9">
                  <a:moveTo>
                    <a:pt x="20" y="39"/>
                  </a:moveTo>
                  <a:cubicBezTo>
                    <a:pt x="25" y="39"/>
                    <a:pt x="30" y="37"/>
                    <a:pt x="33" y="33"/>
                  </a:cubicBezTo>
                  <a:cubicBezTo>
                    <a:pt x="37" y="29"/>
                    <a:pt x="39" y="25"/>
                    <a:pt x="39" y="19"/>
                  </a:cubicBezTo>
                  <a:cubicBezTo>
                    <a:pt x="39" y="14"/>
                    <a:pt x="37" y="9"/>
                    <a:pt x="33" y="5"/>
                  </a:cubicBezTo>
                  <a:cubicBezTo>
                    <a:pt x="30" y="1"/>
                    <a:pt x="25" y="0"/>
                    <a:pt x="20" y="0"/>
                  </a:cubicBezTo>
                  <a:cubicBezTo>
                    <a:pt x="14" y="0"/>
                    <a:pt x="9" y="1"/>
                    <a:pt x="6" y="5"/>
                  </a:cubicBezTo>
                  <a:cubicBezTo>
                    <a:pt x="2" y="9"/>
                    <a:pt x="0" y="14"/>
                    <a:pt x="0" y="19"/>
                  </a:cubicBezTo>
                  <a:cubicBezTo>
                    <a:pt x="0" y="25"/>
                    <a:pt x="2" y="29"/>
                    <a:pt x="6" y="33"/>
                  </a:cubicBezTo>
                  <a:cubicBezTo>
                    <a:pt x="9" y="37"/>
                    <a:pt x="14" y="39"/>
                    <a:pt x="20" y="39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92" name="Freeform 99">
              <a:extLst>
                <a:ext uri="{FF2B5EF4-FFF2-40B4-BE49-F238E27FC236}">
                  <a16:creationId xmlns:a16="http://schemas.microsoft.com/office/drawing/2014/main" id="{6336CE16-C1CC-4432-948E-9010CD4F6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2725" y="4376738"/>
              <a:ext cx="63500" cy="63500"/>
            </a:xfrm>
            <a:custGeom>
              <a:avLst/>
              <a:gdLst>
                <a:gd name="T0" fmla="*/ 19 w 39"/>
                <a:gd name="T1" fmla="*/ 39 h 39"/>
                <a:gd name="T2" fmla="*/ 33 w 39"/>
                <a:gd name="T3" fmla="*/ 33 h 39"/>
                <a:gd name="T4" fmla="*/ 39 w 39"/>
                <a:gd name="T5" fmla="*/ 19 h 39"/>
                <a:gd name="T6" fmla="*/ 33 w 39"/>
                <a:gd name="T7" fmla="*/ 5 h 39"/>
                <a:gd name="T8" fmla="*/ 19 w 39"/>
                <a:gd name="T9" fmla="*/ 0 h 39"/>
                <a:gd name="T10" fmla="*/ 5 w 39"/>
                <a:gd name="T11" fmla="*/ 5 h 39"/>
                <a:gd name="T12" fmla="*/ 0 w 39"/>
                <a:gd name="T13" fmla="*/ 19 h 39"/>
                <a:gd name="T14" fmla="*/ 5 w 39"/>
                <a:gd name="T15" fmla="*/ 33 h 39"/>
                <a:gd name="T16" fmla="*/ 19 w 39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cubicBezTo>
                    <a:pt x="25" y="39"/>
                    <a:pt x="29" y="37"/>
                    <a:pt x="33" y="33"/>
                  </a:cubicBezTo>
                  <a:cubicBezTo>
                    <a:pt x="37" y="29"/>
                    <a:pt x="39" y="25"/>
                    <a:pt x="39" y="19"/>
                  </a:cubicBezTo>
                  <a:cubicBezTo>
                    <a:pt x="39" y="14"/>
                    <a:pt x="37" y="9"/>
                    <a:pt x="33" y="5"/>
                  </a:cubicBezTo>
                  <a:cubicBezTo>
                    <a:pt x="29" y="2"/>
                    <a:pt x="25" y="0"/>
                    <a:pt x="19" y="0"/>
                  </a:cubicBezTo>
                  <a:cubicBezTo>
                    <a:pt x="14" y="0"/>
                    <a:pt x="9" y="2"/>
                    <a:pt x="5" y="5"/>
                  </a:cubicBezTo>
                  <a:cubicBezTo>
                    <a:pt x="2" y="9"/>
                    <a:pt x="0" y="14"/>
                    <a:pt x="0" y="19"/>
                  </a:cubicBezTo>
                  <a:cubicBezTo>
                    <a:pt x="0" y="25"/>
                    <a:pt x="2" y="29"/>
                    <a:pt x="5" y="33"/>
                  </a:cubicBezTo>
                  <a:cubicBezTo>
                    <a:pt x="9" y="37"/>
                    <a:pt x="14" y="39"/>
                    <a:pt x="19" y="39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93" name="Freeform 100">
              <a:extLst>
                <a:ext uri="{FF2B5EF4-FFF2-40B4-BE49-F238E27FC236}">
                  <a16:creationId xmlns:a16="http://schemas.microsoft.com/office/drawing/2014/main" id="{6C88777E-39EB-4679-92CD-3B22BA2B0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713" y="3979863"/>
              <a:ext cx="63500" cy="63500"/>
            </a:xfrm>
            <a:custGeom>
              <a:avLst/>
              <a:gdLst>
                <a:gd name="T0" fmla="*/ 19 w 39"/>
                <a:gd name="T1" fmla="*/ 39 h 39"/>
                <a:gd name="T2" fmla="*/ 33 w 39"/>
                <a:gd name="T3" fmla="*/ 33 h 39"/>
                <a:gd name="T4" fmla="*/ 39 w 39"/>
                <a:gd name="T5" fmla="*/ 19 h 39"/>
                <a:gd name="T6" fmla="*/ 33 w 39"/>
                <a:gd name="T7" fmla="*/ 5 h 39"/>
                <a:gd name="T8" fmla="*/ 19 w 39"/>
                <a:gd name="T9" fmla="*/ 0 h 39"/>
                <a:gd name="T10" fmla="*/ 5 w 39"/>
                <a:gd name="T11" fmla="*/ 5 h 39"/>
                <a:gd name="T12" fmla="*/ 0 w 39"/>
                <a:gd name="T13" fmla="*/ 19 h 39"/>
                <a:gd name="T14" fmla="*/ 5 w 39"/>
                <a:gd name="T15" fmla="*/ 33 h 39"/>
                <a:gd name="T16" fmla="*/ 19 w 39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cubicBezTo>
                    <a:pt x="25" y="39"/>
                    <a:pt x="29" y="37"/>
                    <a:pt x="33" y="33"/>
                  </a:cubicBezTo>
                  <a:cubicBezTo>
                    <a:pt x="37" y="29"/>
                    <a:pt x="39" y="25"/>
                    <a:pt x="39" y="19"/>
                  </a:cubicBezTo>
                  <a:cubicBezTo>
                    <a:pt x="39" y="14"/>
                    <a:pt x="37" y="9"/>
                    <a:pt x="33" y="5"/>
                  </a:cubicBezTo>
                  <a:cubicBezTo>
                    <a:pt x="29" y="2"/>
                    <a:pt x="25" y="0"/>
                    <a:pt x="19" y="0"/>
                  </a:cubicBezTo>
                  <a:cubicBezTo>
                    <a:pt x="14" y="0"/>
                    <a:pt x="9" y="2"/>
                    <a:pt x="5" y="5"/>
                  </a:cubicBezTo>
                  <a:cubicBezTo>
                    <a:pt x="2" y="9"/>
                    <a:pt x="0" y="14"/>
                    <a:pt x="0" y="19"/>
                  </a:cubicBezTo>
                  <a:cubicBezTo>
                    <a:pt x="0" y="25"/>
                    <a:pt x="2" y="29"/>
                    <a:pt x="5" y="33"/>
                  </a:cubicBezTo>
                  <a:cubicBezTo>
                    <a:pt x="9" y="37"/>
                    <a:pt x="14" y="39"/>
                    <a:pt x="19" y="39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94" name="Freeform 101">
              <a:extLst>
                <a:ext uri="{FF2B5EF4-FFF2-40B4-BE49-F238E27FC236}">
                  <a16:creationId xmlns:a16="http://schemas.microsoft.com/office/drawing/2014/main" id="{A694A9EB-5B9F-45A2-AE82-7FE2A05FC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3175" y="3798888"/>
              <a:ext cx="63500" cy="65087"/>
            </a:xfrm>
            <a:custGeom>
              <a:avLst/>
              <a:gdLst>
                <a:gd name="T0" fmla="*/ 20 w 39"/>
                <a:gd name="T1" fmla="*/ 39 h 39"/>
                <a:gd name="T2" fmla="*/ 34 w 39"/>
                <a:gd name="T3" fmla="*/ 33 h 39"/>
                <a:gd name="T4" fmla="*/ 39 w 39"/>
                <a:gd name="T5" fmla="*/ 20 h 39"/>
                <a:gd name="T6" fmla="*/ 34 w 39"/>
                <a:gd name="T7" fmla="*/ 6 h 39"/>
                <a:gd name="T8" fmla="*/ 20 w 39"/>
                <a:gd name="T9" fmla="*/ 0 h 39"/>
                <a:gd name="T10" fmla="*/ 6 w 39"/>
                <a:gd name="T11" fmla="*/ 6 h 39"/>
                <a:gd name="T12" fmla="*/ 0 w 39"/>
                <a:gd name="T13" fmla="*/ 20 h 39"/>
                <a:gd name="T14" fmla="*/ 6 w 39"/>
                <a:gd name="T15" fmla="*/ 33 h 39"/>
                <a:gd name="T16" fmla="*/ 20 w 39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9">
                  <a:moveTo>
                    <a:pt x="20" y="39"/>
                  </a:moveTo>
                  <a:cubicBezTo>
                    <a:pt x="25" y="39"/>
                    <a:pt x="30" y="37"/>
                    <a:pt x="34" y="33"/>
                  </a:cubicBezTo>
                  <a:cubicBezTo>
                    <a:pt x="37" y="30"/>
                    <a:pt x="39" y="25"/>
                    <a:pt x="39" y="20"/>
                  </a:cubicBezTo>
                  <a:cubicBezTo>
                    <a:pt x="39" y="14"/>
                    <a:pt x="37" y="9"/>
                    <a:pt x="34" y="6"/>
                  </a:cubicBezTo>
                  <a:cubicBezTo>
                    <a:pt x="30" y="2"/>
                    <a:pt x="25" y="0"/>
                    <a:pt x="20" y="0"/>
                  </a:cubicBezTo>
                  <a:cubicBezTo>
                    <a:pt x="14" y="0"/>
                    <a:pt x="10" y="2"/>
                    <a:pt x="6" y="6"/>
                  </a:cubicBezTo>
                  <a:cubicBezTo>
                    <a:pt x="2" y="9"/>
                    <a:pt x="0" y="14"/>
                    <a:pt x="0" y="20"/>
                  </a:cubicBezTo>
                  <a:cubicBezTo>
                    <a:pt x="0" y="25"/>
                    <a:pt x="2" y="30"/>
                    <a:pt x="6" y="33"/>
                  </a:cubicBezTo>
                  <a:cubicBezTo>
                    <a:pt x="10" y="37"/>
                    <a:pt x="14" y="39"/>
                    <a:pt x="20" y="39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95" name="Freeform 102">
              <a:extLst>
                <a:ext uri="{FF2B5EF4-FFF2-40B4-BE49-F238E27FC236}">
                  <a16:creationId xmlns:a16="http://schemas.microsoft.com/office/drawing/2014/main" id="{FCCA8DE9-9970-429F-8CFA-1E83863EF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8388" y="3752850"/>
              <a:ext cx="63500" cy="65087"/>
            </a:xfrm>
            <a:custGeom>
              <a:avLst/>
              <a:gdLst>
                <a:gd name="T0" fmla="*/ 20 w 39"/>
                <a:gd name="T1" fmla="*/ 39 h 39"/>
                <a:gd name="T2" fmla="*/ 34 w 39"/>
                <a:gd name="T3" fmla="*/ 33 h 39"/>
                <a:gd name="T4" fmla="*/ 39 w 39"/>
                <a:gd name="T5" fmla="*/ 20 h 39"/>
                <a:gd name="T6" fmla="*/ 34 w 39"/>
                <a:gd name="T7" fmla="*/ 6 h 39"/>
                <a:gd name="T8" fmla="*/ 20 w 39"/>
                <a:gd name="T9" fmla="*/ 0 h 39"/>
                <a:gd name="T10" fmla="*/ 6 w 39"/>
                <a:gd name="T11" fmla="*/ 6 h 39"/>
                <a:gd name="T12" fmla="*/ 0 w 39"/>
                <a:gd name="T13" fmla="*/ 20 h 39"/>
                <a:gd name="T14" fmla="*/ 6 w 39"/>
                <a:gd name="T15" fmla="*/ 33 h 39"/>
                <a:gd name="T16" fmla="*/ 20 w 39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9">
                  <a:moveTo>
                    <a:pt x="20" y="39"/>
                  </a:moveTo>
                  <a:cubicBezTo>
                    <a:pt x="25" y="39"/>
                    <a:pt x="30" y="37"/>
                    <a:pt x="34" y="33"/>
                  </a:cubicBezTo>
                  <a:cubicBezTo>
                    <a:pt x="37" y="30"/>
                    <a:pt x="39" y="25"/>
                    <a:pt x="39" y="20"/>
                  </a:cubicBezTo>
                  <a:cubicBezTo>
                    <a:pt x="39" y="14"/>
                    <a:pt x="37" y="9"/>
                    <a:pt x="34" y="6"/>
                  </a:cubicBezTo>
                  <a:cubicBezTo>
                    <a:pt x="30" y="2"/>
                    <a:pt x="25" y="0"/>
                    <a:pt x="20" y="0"/>
                  </a:cubicBezTo>
                  <a:cubicBezTo>
                    <a:pt x="14" y="0"/>
                    <a:pt x="10" y="2"/>
                    <a:pt x="6" y="6"/>
                  </a:cubicBezTo>
                  <a:cubicBezTo>
                    <a:pt x="2" y="9"/>
                    <a:pt x="0" y="14"/>
                    <a:pt x="0" y="20"/>
                  </a:cubicBezTo>
                  <a:cubicBezTo>
                    <a:pt x="0" y="25"/>
                    <a:pt x="2" y="30"/>
                    <a:pt x="6" y="33"/>
                  </a:cubicBezTo>
                  <a:cubicBezTo>
                    <a:pt x="10" y="37"/>
                    <a:pt x="14" y="39"/>
                    <a:pt x="20" y="39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96" name="Freeform 103">
              <a:extLst>
                <a:ext uri="{FF2B5EF4-FFF2-40B4-BE49-F238E27FC236}">
                  <a16:creationId xmlns:a16="http://schemas.microsoft.com/office/drawing/2014/main" id="{A084BA80-29BA-461B-9D0C-AFAB9D3C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5663" y="3668713"/>
              <a:ext cx="63500" cy="63500"/>
            </a:xfrm>
            <a:custGeom>
              <a:avLst/>
              <a:gdLst>
                <a:gd name="T0" fmla="*/ 20 w 39"/>
                <a:gd name="T1" fmla="*/ 39 h 39"/>
                <a:gd name="T2" fmla="*/ 33 w 39"/>
                <a:gd name="T3" fmla="*/ 34 h 39"/>
                <a:gd name="T4" fmla="*/ 39 w 39"/>
                <a:gd name="T5" fmla="*/ 20 h 39"/>
                <a:gd name="T6" fmla="*/ 33 w 39"/>
                <a:gd name="T7" fmla="*/ 6 h 39"/>
                <a:gd name="T8" fmla="*/ 20 w 39"/>
                <a:gd name="T9" fmla="*/ 0 h 39"/>
                <a:gd name="T10" fmla="*/ 6 w 39"/>
                <a:gd name="T11" fmla="*/ 6 h 39"/>
                <a:gd name="T12" fmla="*/ 0 w 39"/>
                <a:gd name="T13" fmla="*/ 20 h 39"/>
                <a:gd name="T14" fmla="*/ 6 w 39"/>
                <a:gd name="T15" fmla="*/ 34 h 39"/>
                <a:gd name="T16" fmla="*/ 20 w 39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9">
                  <a:moveTo>
                    <a:pt x="20" y="39"/>
                  </a:moveTo>
                  <a:cubicBezTo>
                    <a:pt x="25" y="39"/>
                    <a:pt x="30" y="37"/>
                    <a:pt x="33" y="34"/>
                  </a:cubicBezTo>
                  <a:cubicBezTo>
                    <a:pt x="37" y="30"/>
                    <a:pt x="39" y="25"/>
                    <a:pt x="39" y="20"/>
                  </a:cubicBezTo>
                  <a:cubicBezTo>
                    <a:pt x="39" y="14"/>
                    <a:pt x="37" y="10"/>
                    <a:pt x="33" y="6"/>
                  </a:cubicBezTo>
                  <a:cubicBezTo>
                    <a:pt x="30" y="2"/>
                    <a:pt x="25" y="0"/>
                    <a:pt x="20" y="0"/>
                  </a:cubicBezTo>
                  <a:cubicBezTo>
                    <a:pt x="14" y="0"/>
                    <a:pt x="9" y="2"/>
                    <a:pt x="6" y="6"/>
                  </a:cubicBezTo>
                  <a:cubicBezTo>
                    <a:pt x="2" y="10"/>
                    <a:pt x="0" y="14"/>
                    <a:pt x="0" y="20"/>
                  </a:cubicBezTo>
                  <a:cubicBezTo>
                    <a:pt x="0" y="25"/>
                    <a:pt x="2" y="30"/>
                    <a:pt x="6" y="34"/>
                  </a:cubicBezTo>
                  <a:cubicBezTo>
                    <a:pt x="9" y="37"/>
                    <a:pt x="14" y="39"/>
                    <a:pt x="20" y="39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97" name="Freeform 104">
              <a:extLst>
                <a:ext uri="{FF2B5EF4-FFF2-40B4-BE49-F238E27FC236}">
                  <a16:creationId xmlns:a16="http://schemas.microsoft.com/office/drawing/2014/main" id="{945CC0F2-DBF9-47AC-8D73-61BF57281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1088" y="4498975"/>
              <a:ext cx="63500" cy="63500"/>
            </a:xfrm>
            <a:custGeom>
              <a:avLst/>
              <a:gdLst>
                <a:gd name="T0" fmla="*/ 5 w 39"/>
                <a:gd name="T1" fmla="*/ 33 h 39"/>
                <a:gd name="T2" fmla="*/ 19 w 39"/>
                <a:gd name="T3" fmla="*/ 39 h 39"/>
                <a:gd name="T4" fmla="*/ 33 w 39"/>
                <a:gd name="T5" fmla="*/ 33 h 39"/>
                <a:gd name="T6" fmla="*/ 39 w 39"/>
                <a:gd name="T7" fmla="*/ 19 h 39"/>
                <a:gd name="T8" fmla="*/ 33 w 39"/>
                <a:gd name="T9" fmla="*/ 5 h 39"/>
                <a:gd name="T10" fmla="*/ 19 w 39"/>
                <a:gd name="T11" fmla="*/ 0 h 39"/>
                <a:gd name="T12" fmla="*/ 5 w 39"/>
                <a:gd name="T13" fmla="*/ 5 h 39"/>
                <a:gd name="T14" fmla="*/ 0 w 39"/>
                <a:gd name="T15" fmla="*/ 19 h 39"/>
                <a:gd name="T16" fmla="*/ 5 w 39"/>
                <a:gd name="T17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9">
                  <a:moveTo>
                    <a:pt x="5" y="33"/>
                  </a:moveTo>
                  <a:cubicBezTo>
                    <a:pt x="9" y="37"/>
                    <a:pt x="14" y="39"/>
                    <a:pt x="19" y="39"/>
                  </a:cubicBezTo>
                  <a:cubicBezTo>
                    <a:pt x="24" y="39"/>
                    <a:pt x="29" y="37"/>
                    <a:pt x="33" y="33"/>
                  </a:cubicBezTo>
                  <a:cubicBezTo>
                    <a:pt x="37" y="29"/>
                    <a:pt x="39" y="25"/>
                    <a:pt x="39" y="19"/>
                  </a:cubicBezTo>
                  <a:cubicBezTo>
                    <a:pt x="39" y="14"/>
                    <a:pt x="37" y="9"/>
                    <a:pt x="33" y="5"/>
                  </a:cubicBezTo>
                  <a:cubicBezTo>
                    <a:pt x="29" y="2"/>
                    <a:pt x="24" y="0"/>
                    <a:pt x="19" y="0"/>
                  </a:cubicBezTo>
                  <a:cubicBezTo>
                    <a:pt x="14" y="0"/>
                    <a:pt x="9" y="2"/>
                    <a:pt x="5" y="5"/>
                  </a:cubicBezTo>
                  <a:cubicBezTo>
                    <a:pt x="1" y="9"/>
                    <a:pt x="0" y="14"/>
                    <a:pt x="0" y="19"/>
                  </a:cubicBezTo>
                  <a:cubicBezTo>
                    <a:pt x="0" y="25"/>
                    <a:pt x="1" y="29"/>
                    <a:pt x="5" y="33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98" name="Freeform 105">
              <a:extLst>
                <a:ext uri="{FF2B5EF4-FFF2-40B4-BE49-F238E27FC236}">
                  <a16:creationId xmlns:a16="http://schemas.microsoft.com/office/drawing/2014/main" id="{79EF2803-A476-4C4C-B8AB-68E968375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500" y="4213225"/>
              <a:ext cx="63500" cy="63500"/>
            </a:xfrm>
            <a:custGeom>
              <a:avLst/>
              <a:gdLst>
                <a:gd name="T0" fmla="*/ 5 w 39"/>
                <a:gd name="T1" fmla="*/ 33 h 39"/>
                <a:gd name="T2" fmla="*/ 19 w 39"/>
                <a:gd name="T3" fmla="*/ 39 h 39"/>
                <a:gd name="T4" fmla="*/ 33 w 39"/>
                <a:gd name="T5" fmla="*/ 33 h 39"/>
                <a:gd name="T6" fmla="*/ 39 w 39"/>
                <a:gd name="T7" fmla="*/ 19 h 39"/>
                <a:gd name="T8" fmla="*/ 33 w 39"/>
                <a:gd name="T9" fmla="*/ 5 h 39"/>
                <a:gd name="T10" fmla="*/ 19 w 39"/>
                <a:gd name="T11" fmla="*/ 0 h 39"/>
                <a:gd name="T12" fmla="*/ 5 w 39"/>
                <a:gd name="T13" fmla="*/ 5 h 39"/>
                <a:gd name="T14" fmla="*/ 0 w 39"/>
                <a:gd name="T15" fmla="*/ 19 h 39"/>
                <a:gd name="T16" fmla="*/ 5 w 39"/>
                <a:gd name="T17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9">
                  <a:moveTo>
                    <a:pt x="5" y="33"/>
                  </a:moveTo>
                  <a:cubicBezTo>
                    <a:pt x="9" y="37"/>
                    <a:pt x="14" y="39"/>
                    <a:pt x="19" y="39"/>
                  </a:cubicBezTo>
                  <a:cubicBezTo>
                    <a:pt x="24" y="39"/>
                    <a:pt x="29" y="37"/>
                    <a:pt x="33" y="33"/>
                  </a:cubicBezTo>
                  <a:cubicBezTo>
                    <a:pt x="37" y="29"/>
                    <a:pt x="39" y="25"/>
                    <a:pt x="39" y="19"/>
                  </a:cubicBezTo>
                  <a:cubicBezTo>
                    <a:pt x="39" y="14"/>
                    <a:pt x="37" y="9"/>
                    <a:pt x="33" y="5"/>
                  </a:cubicBezTo>
                  <a:cubicBezTo>
                    <a:pt x="29" y="2"/>
                    <a:pt x="24" y="0"/>
                    <a:pt x="19" y="0"/>
                  </a:cubicBezTo>
                  <a:cubicBezTo>
                    <a:pt x="14" y="0"/>
                    <a:pt x="9" y="2"/>
                    <a:pt x="5" y="5"/>
                  </a:cubicBezTo>
                  <a:cubicBezTo>
                    <a:pt x="1" y="9"/>
                    <a:pt x="0" y="14"/>
                    <a:pt x="0" y="19"/>
                  </a:cubicBezTo>
                  <a:cubicBezTo>
                    <a:pt x="0" y="25"/>
                    <a:pt x="1" y="29"/>
                    <a:pt x="5" y="33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99" name="Freeform 106">
              <a:extLst>
                <a:ext uri="{FF2B5EF4-FFF2-40B4-BE49-F238E27FC236}">
                  <a16:creationId xmlns:a16="http://schemas.microsoft.com/office/drawing/2014/main" id="{D8594E78-D2C6-4DDC-8C9C-C888C3FEA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675" y="3922713"/>
              <a:ext cx="63500" cy="63500"/>
            </a:xfrm>
            <a:custGeom>
              <a:avLst/>
              <a:gdLst>
                <a:gd name="T0" fmla="*/ 5 w 39"/>
                <a:gd name="T1" fmla="*/ 33 h 39"/>
                <a:gd name="T2" fmla="*/ 19 w 39"/>
                <a:gd name="T3" fmla="*/ 39 h 39"/>
                <a:gd name="T4" fmla="*/ 33 w 39"/>
                <a:gd name="T5" fmla="*/ 33 h 39"/>
                <a:gd name="T6" fmla="*/ 39 w 39"/>
                <a:gd name="T7" fmla="*/ 19 h 39"/>
                <a:gd name="T8" fmla="*/ 33 w 39"/>
                <a:gd name="T9" fmla="*/ 5 h 39"/>
                <a:gd name="T10" fmla="*/ 19 w 39"/>
                <a:gd name="T11" fmla="*/ 0 h 39"/>
                <a:gd name="T12" fmla="*/ 5 w 39"/>
                <a:gd name="T13" fmla="*/ 5 h 39"/>
                <a:gd name="T14" fmla="*/ 0 w 39"/>
                <a:gd name="T15" fmla="*/ 19 h 39"/>
                <a:gd name="T16" fmla="*/ 5 w 39"/>
                <a:gd name="T17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9">
                  <a:moveTo>
                    <a:pt x="5" y="33"/>
                  </a:moveTo>
                  <a:cubicBezTo>
                    <a:pt x="9" y="37"/>
                    <a:pt x="14" y="39"/>
                    <a:pt x="19" y="39"/>
                  </a:cubicBezTo>
                  <a:cubicBezTo>
                    <a:pt x="25" y="39"/>
                    <a:pt x="29" y="37"/>
                    <a:pt x="33" y="33"/>
                  </a:cubicBezTo>
                  <a:cubicBezTo>
                    <a:pt x="37" y="29"/>
                    <a:pt x="39" y="25"/>
                    <a:pt x="39" y="19"/>
                  </a:cubicBezTo>
                  <a:cubicBezTo>
                    <a:pt x="39" y="14"/>
                    <a:pt x="37" y="9"/>
                    <a:pt x="33" y="5"/>
                  </a:cubicBezTo>
                  <a:cubicBezTo>
                    <a:pt x="29" y="2"/>
                    <a:pt x="25" y="0"/>
                    <a:pt x="19" y="0"/>
                  </a:cubicBezTo>
                  <a:cubicBezTo>
                    <a:pt x="14" y="0"/>
                    <a:pt x="9" y="2"/>
                    <a:pt x="5" y="5"/>
                  </a:cubicBezTo>
                  <a:cubicBezTo>
                    <a:pt x="2" y="9"/>
                    <a:pt x="0" y="14"/>
                    <a:pt x="0" y="19"/>
                  </a:cubicBezTo>
                  <a:cubicBezTo>
                    <a:pt x="0" y="25"/>
                    <a:pt x="2" y="29"/>
                    <a:pt x="5" y="33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00" name="Freeform 107">
              <a:extLst>
                <a:ext uri="{FF2B5EF4-FFF2-40B4-BE49-F238E27FC236}">
                  <a16:creationId xmlns:a16="http://schemas.microsoft.com/office/drawing/2014/main" id="{293DBCFA-C8B6-4747-9C9A-CC8A6D356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5850" y="3541713"/>
              <a:ext cx="66675" cy="65087"/>
            </a:xfrm>
            <a:custGeom>
              <a:avLst/>
              <a:gdLst>
                <a:gd name="T0" fmla="*/ 6 w 40"/>
                <a:gd name="T1" fmla="*/ 33 h 39"/>
                <a:gd name="T2" fmla="*/ 20 w 40"/>
                <a:gd name="T3" fmla="*/ 39 h 39"/>
                <a:gd name="T4" fmla="*/ 34 w 40"/>
                <a:gd name="T5" fmla="*/ 33 h 39"/>
                <a:gd name="T6" fmla="*/ 40 w 40"/>
                <a:gd name="T7" fmla="*/ 20 h 39"/>
                <a:gd name="T8" fmla="*/ 34 w 40"/>
                <a:gd name="T9" fmla="*/ 6 h 39"/>
                <a:gd name="T10" fmla="*/ 20 w 40"/>
                <a:gd name="T11" fmla="*/ 0 h 39"/>
                <a:gd name="T12" fmla="*/ 6 w 40"/>
                <a:gd name="T13" fmla="*/ 6 h 39"/>
                <a:gd name="T14" fmla="*/ 0 w 40"/>
                <a:gd name="T15" fmla="*/ 20 h 39"/>
                <a:gd name="T16" fmla="*/ 6 w 40"/>
                <a:gd name="T17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9">
                  <a:moveTo>
                    <a:pt x="6" y="33"/>
                  </a:moveTo>
                  <a:cubicBezTo>
                    <a:pt x="10" y="37"/>
                    <a:pt x="15" y="39"/>
                    <a:pt x="20" y="39"/>
                  </a:cubicBezTo>
                  <a:cubicBezTo>
                    <a:pt x="25" y="39"/>
                    <a:pt x="30" y="37"/>
                    <a:pt x="34" y="33"/>
                  </a:cubicBezTo>
                  <a:cubicBezTo>
                    <a:pt x="38" y="30"/>
                    <a:pt x="40" y="25"/>
                    <a:pt x="40" y="20"/>
                  </a:cubicBezTo>
                  <a:cubicBezTo>
                    <a:pt x="40" y="14"/>
                    <a:pt x="38" y="9"/>
                    <a:pt x="34" y="6"/>
                  </a:cubicBezTo>
                  <a:cubicBezTo>
                    <a:pt x="30" y="2"/>
                    <a:pt x="25" y="0"/>
                    <a:pt x="20" y="0"/>
                  </a:cubicBezTo>
                  <a:cubicBezTo>
                    <a:pt x="15" y="0"/>
                    <a:pt x="10" y="2"/>
                    <a:pt x="6" y="6"/>
                  </a:cubicBezTo>
                  <a:cubicBezTo>
                    <a:pt x="2" y="9"/>
                    <a:pt x="0" y="14"/>
                    <a:pt x="0" y="20"/>
                  </a:cubicBezTo>
                  <a:cubicBezTo>
                    <a:pt x="0" y="25"/>
                    <a:pt x="2" y="30"/>
                    <a:pt x="6" y="33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01" name="Freeform 108">
              <a:extLst>
                <a:ext uri="{FF2B5EF4-FFF2-40B4-BE49-F238E27FC236}">
                  <a16:creationId xmlns:a16="http://schemas.microsoft.com/office/drawing/2014/main" id="{76DC1D25-4BC1-479F-B616-3C5208439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025" y="3487738"/>
              <a:ext cx="66675" cy="65087"/>
            </a:xfrm>
            <a:custGeom>
              <a:avLst/>
              <a:gdLst>
                <a:gd name="T0" fmla="*/ 6 w 40"/>
                <a:gd name="T1" fmla="*/ 34 h 39"/>
                <a:gd name="T2" fmla="*/ 20 w 40"/>
                <a:gd name="T3" fmla="*/ 39 h 39"/>
                <a:gd name="T4" fmla="*/ 34 w 40"/>
                <a:gd name="T5" fmla="*/ 34 h 39"/>
                <a:gd name="T6" fmla="*/ 40 w 40"/>
                <a:gd name="T7" fmla="*/ 20 h 39"/>
                <a:gd name="T8" fmla="*/ 34 w 40"/>
                <a:gd name="T9" fmla="*/ 6 h 39"/>
                <a:gd name="T10" fmla="*/ 20 w 40"/>
                <a:gd name="T11" fmla="*/ 0 h 39"/>
                <a:gd name="T12" fmla="*/ 6 w 40"/>
                <a:gd name="T13" fmla="*/ 6 h 39"/>
                <a:gd name="T14" fmla="*/ 0 w 40"/>
                <a:gd name="T15" fmla="*/ 20 h 39"/>
                <a:gd name="T16" fmla="*/ 6 w 40"/>
                <a:gd name="T17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9">
                  <a:moveTo>
                    <a:pt x="6" y="34"/>
                  </a:moveTo>
                  <a:cubicBezTo>
                    <a:pt x="10" y="37"/>
                    <a:pt x="15" y="39"/>
                    <a:pt x="20" y="39"/>
                  </a:cubicBezTo>
                  <a:cubicBezTo>
                    <a:pt x="25" y="39"/>
                    <a:pt x="30" y="37"/>
                    <a:pt x="34" y="34"/>
                  </a:cubicBezTo>
                  <a:cubicBezTo>
                    <a:pt x="38" y="30"/>
                    <a:pt x="40" y="25"/>
                    <a:pt x="40" y="20"/>
                  </a:cubicBezTo>
                  <a:cubicBezTo>
                    <a:pt x="40" y="14"/>
                    <a:pt x="38" y="10"/>
                    <a:pt x="34" y="6"/>
                  </a:cubicBezTo>
                  <a:cubicBezTo>
                    <a:pt x="30" y="2"/>
                    <a:pt x="25" y="0"/>
                    <a:pt x="20" y="0"/>
                  </a:cubicBezTo>
                  <a:cubicBezTo>
                    <a:pt x="15" y="0"/>
                    <a:pt x="10" y="2"/>
                    <a:pt x="6" y="6"/>
                  </a:cubicBezTo>
                  <a:cubicBezTo>
                    <a:pt x="2" y="10"/>
                    <a:pt x="0" y="14"/>
                    <a:pt x="0" y="20"/>
                  </a:cubicBezTo>
                  <a:cubicBezTo>
                    <a:pt x="0" y="25"/>
                    <a:pt x="2" y="30"/>
                    <a:pt x="6" y="34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02" name="Freeform 109">
              <a:extLst>
                <a:ext uri="{FF2B5EF4-FFF2-40B4-BE49-F238E27FC236}">
                  <a16:creationId xmlns:a16="http://schemas.microsoft.com/office/drawing/2014/main" id="{D1F63D81-C2E6-48AB-9505-9D431C69D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138" y="3316288"/>
              <a:ext cx="65088" cy="63500"/>
            </a:xfrm>
            <a:custGeom>
              <a:avLst/>
              <a:gdLst>
                <a:gd name="T0" fmla="*/ 6 w 40"/>
                <a:gd name="T1" fmla="*/ 33 h 39"/>
                <a:gd name="T2" fmla="*/ 20 w 40"/>
                <a:gd name="T3" fmla="*/ 39 h 39"/>
                <a:gd name="T4" fmla="*/ 34 w 40"/>
                <a:gd name="T5" fmla="*/ 33 h 39"/>
                <a:gd name="T6" fmla="*/ 40 w 40"/>
                <a:gd name="T7" fmla="*/ 20 h 39"/>
                <a:gd name="T8" fmla="*/ 34 w 40"/>
                <a:gd name="T9" fmla="*/ 6 h 39"/>
                <a:gd name="T10" fmla="*/ 20 w 40"/>
                <a:gd name="T11" fmla="*/ 0 h 39"/>
                <a:gd name="T12" fmla="*/ 6 w 40"/>
                <a:gd name="T13" fmla="*/ 6 h 39"/>
                <a:gd name="T14" fmla="*/ 0 w 40"/>
                <a:gd name="T15" fmla="*/ 20 h 39"/>
                <a:gd name="T16" fmla="*/ 6 w 40"/>
                <a:gd name="T17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9">
                  <a:moveTo>
                    <a:pt x="6" y="33"/>
                  </a:moveTo>
                  <a:cubicBezTo>
                    <a:pt x="10" y="37"/>
                    <a:pt x="15" y="39"/>
                    <a:pt x="20" y="39"/>
                  </a:cubicBezTo>
                  <a:cubicBezTo>
                    <a:pt x="25" y="39"/>
                    <a:pt x="30" y="37"/>
                    <a:pt x="34" y="33"/>
                  </a:cubicBezTo>
                  <a:cubicBezTo>
                    <a:pt x="38" y="30"/>
                    <a:pt x="40" y="25"/>
                    <a:pt x="40" y="20"/>
                  </a:cubicBezTo>
                  <a:cubicBezTo>
                    <a:pt x="40" y="14"/>
                    <a:pt x="38" y="9"/>
                    <a:pt x="34" y="6"/>
                  </a:cubicBezTo>
                  <a:cubicBezTo>
                    <a:pt x="30" y="2"/>
                    <a:pt x="25" y="0"/>
                    <a:pt x="20" y="0"/>
                  </a:cubicBezTo>
                  <a:cubicBezTo>
                    <a:pt x="15" y="0"/>
                    <a:pt x="10" y="2"/>
                    <a:pt x="6" y="6"/>
                  </a:cubicBezTo>
                  <a:cubicBezTo>
                    <a:pt x="2" y="9"/>
                    <a:pt x="0" y="14"/>
                    <a:pt x="0" y="20"/>
                  </a:cubicBezTo>
                  <a:cubicBezTo>
                    <a:pt x="0" y="25"/>
                    <a:pt x="2" y="30"/>
                    <a:pt x="6" y="33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03" name="Freeform 110">
              <a:extLst>
                <a:ext uri="{FF2B5EF4-FFF2-40B4-BE49-F238E27FC236}">
                  <a16:creationId xmlns:a16="http://schemas.microsoft.com/office/drawing/2014/main" id="{9210A506-9901-44FD-94BE-E3C6957C6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063" y="3352800"/>
              <a:ext cx="66675" cy="63500"/>
            </a:xfrm>
            <a:custGeom>
              <a:avLst/>
              <a:gdLst>
                <a:gd name="T0" fmla="*/ 6 w 40"/>
                <a:gd name="T1" fmla="*/ 33 h 39"/>
                <a:gd name="T2" fmla="*/ 20 w 40"/>
                <a:gd name="T3" fmla="*/ 39 h 39"/>
                <a:gd name="T4" fmla="*/ 34 w 40"/>
                <a:gd name="T5" fmla="*/ 33 h 39"/>
                <a:gd name="T6" fmla="*/ 40 w 40"/>
                <a:gd name="T7" fmla="*/ 20 h 39"/>
                <a:gd name="T8" fmla="*/ 34 w 40"/>
                <a:gd name="T9" fmla="*/ 6 h 39"/>
                <a:gd name="T10" fmla="*/ 20 w 40"/>
                <a:gd name="T11" fmla="*/ 0 h 39"/>
                <a:gd name="T12" fmla="*/ 6 w 40"/>
                <a:gd name="T13" fmla="*/ 6 h 39"/>
                <a:gd name="T14" fmla="*/ 0 w 40"/>
                <a:gd name="T15" fmla="*/ 20 h 39"/>
                <a:gd name="T16" fmla="*/ 6 w 40"/>
                <a:gd name="T17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9">
                  <a:moveTo>
                    <a:pt x="6" y="33"/>
                  </a:moveTo>
                  <a:cubicBezTo>
                    <a:pt x="10" y="37"/>
                    <a:pt x="15" y="39"/>
                    <a:pt x="20" y="39"/>
                  </a:cubicBezTo>
                  <a:cubicBezTo>
                    <a:pt x="25" y="39"/>
                    <a:pt x="30" y="37"/>
                    <a:pt x="34" y="33"/>
                  </a:cubicBezTo>
                  <a:cubicBezTo>
                    <a:pt x="38" y="30"/>
                    <a:pt x="40" y="25"/>
                    <a:pt x="40" y="20"/>
                  </a:cubicBezTo>
                  <a:cubicBezTo>
                    <a:pt x="40" y="14"/>
                    <a:pt x="38" y="9"/>
                    <a:pt x="34" y="6"/>
                  </a:cubicBezTo>
                  <a:cubicBezTo>
                    <a:pt x="30" y="2"/>
                    <a:pt x="25" y="0"/>
                    <a:pt x="20" y="0"/>
                  </a:cubicBezTo>
                  <a:cubicBezTo>
                    <a:pt x="15" y="0"/>
                    <a:pt x="10" y="2"/>
                    <a:pt x="6" y="6"/>
                  </a:cubicBezTo>
                  <a:cubicBezTo>
                    <a:pt x="2" y="9"/>
                    <a:pt x="0" y="14"/>
                    <a:pt x="0" y="20"/>
                  </a:cubicBezTo>
                  <a:cubicBezTo>
                    <a:pt x="0" y="25"/>
                    <a:pt x="2" y="30"/>
                    <a:pt x="6" y="33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04" name="Freeform 111">
              <a:extLst>
                <a:ext uri="{FF2B5EF4-FFF2-40B4-BE49-F238E27FC236}">
                  <a16:creationId xmlns:a16="http://schemas.microsoft.com/office/drawing/2014/main" id="{04B82119-427F-4B4C-AADA-2787AB500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513" y="3313113"/>
              <a:ext cx="63500" cy="63500"/>
            </a:xfrm>
            <a:custGeom>
              <a:avLst/>
              <a:gdLst>
                <a:gd name="T0" fmla="*/ 6 w 39"/>
                <a:gd name="T1" fmla="*/ 33 h 39"/>
                <a:gd name="T2" fmla="*/ 20 w 39"/>
                <a:gd name="T3" fmla="*/ 39 h 39"/>
                <a:gd name="T4" fmla="*/ 34 w 39"/>
                <a:gd name="T5" fmla="*/ 33 h 39"/>
                <a:gd name="T6" fmla="*/ 39 w 39"/>
                <a:gd name="T7" fmla="*/ 19 h 39"/>
                <a:gd name="T8" fmla="*/ 34 w 39"/>
                <a:gd name="T9" fmla="*/ 5 h 39"/>
                <a:gd name="T10" fmla="*/ 20 w 39"/>
                <a:gd name="T11" fmla="*/ 0 h 39"/>
                <a:gd name="T12" fmla="*/ 6 w 39"/>
                <a:gd name="T13" fmla="*/ 5 h 39"/>
                <a:gd name="T14" fmla="*/ 0 w 39"/>
                <a:gd name="T15" fmla="*/ 19 h 39"/>
                <a:gd name="T16" fmla="*/ 6 w 39"/>
                <a:gd name="T17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9">
                  <a:moveTo>
                    <a:pt x="6" y="33"/>
                  </a:moveTo>
                  <a:cubicBezTo>
                    <a:pt x="10" y="37"/>
                    <a:pt x="14" y="39"/>
                    <a:pt x="20" y="39"/>
                  </a:cubicBezTo>
                  <a:cubicBezTo>
                    <a:pt x="25" y="39"/>
                    <a:pt x="30" y="37"/>
                    <a:pt x="34" y="33"/>
                  </a:cubicBezTo>
                  <a:cubicBezTo>
                    <a:pt x="37" y="29"/>
                    <a:pt x="39" y="25"/>
                    <a:pt x="39" y="19"/>
                  </a:cubicBezTo>
                  <a:cubicBezTo>
                    <a:pt x="39" y="14"/>
                    <a:pt x="37" y="9"/>
                    <a:pt x="34" y="5"/>
                  </a:cubicBezTo>
                  <a:cubicBezTo>
                    <a:pt x="30" y="2"/>
                    <a:pt x="25" y="0"/>
                    <a:pt x="20" y="0"/>
                  </a:cubicBezTo>
                  <a:cubicBezTo>
                    <a:pt x="14" y="0"/>
                    <a:pt x="10" y="2"/>
                    <a:pt x="6" y="5"/>
                  </a:cubicBezTo>
                  <a:cubicBezTo>
                    <a:pt x="2" y="9"/>
                    <a:pt x="0" y="14"/>
                    <a:pt x="0" y="19"/>
                  </a:cubicBezTo>
                  <a:cubicBezTo>
                    <a:pt x="0" y="25"/>
                    <a:pt x="2" y="29"/>
                    <a:pt x="6" y="33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05" name="Freeform 112">
              <a:extLst>
                <a:ext uri="{FF2B5EF4-FFF2-40B4-BE49-F238E27FC236}">
                  <a16:creationId xmlns:a16="http://schemas.microsoft.com/office/drawing/2014/main" id="{C92DD844-5EA3-4B24-968B-D26004FD9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375" y="3389313"/>
              <a:ext cx="65088" cy="65087"/>
            </a:xfrm>
            <a:custGeom>
              <a:avLst/>
              <a:gdLst>
                <a:gd name="T0" fmla="*/ 6 w 40"/>
                <a:gd name="T1" fmla="*/ 33 h 39"/>
                <a:gd name="T2" fmla="*/ 20 w 40"/>
                <a:gd name="T3" fmla="*/ 39 h 39"/>
                <a:gd name="T4" fmla="*/ 34 w 40"/>
                <a:gd name="T5" fmla="*/ 33 h 39"/>
                <a:gd name="T6" fmla="*/ 40 w 40"/>
                <a:gd name="T7" fmla="*/ 20 h 39"/>
                <a:gd name="T8" fmla="*/ 34 w 40"/>
                <a:gd name="T9" fmla="*/ 6 h 39"/>
                <a:gd name="T10" fmla="*/ 20 w 40"/>
                <a:gd name="T11" fmla="*/ 0 h 39"/>
                <a:gd name="T12" fmla="*/ 6 w 40"/>
                <a:gd name="T13" fmla="*/ 6 h 39"/>
                <a:gd name="T14" fmla="*/ 0 w 40"/>
                <a:gd name="T15" fmla="*/ 20 h 39"/>
                <a:gd name="T16" fmla="*/ 6 w 40"/>
                <a:gd name="T17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9">
                  <a:moveTo>
                    <a:pt x="6" y="33"/>
                  </a:moveTo>
                  <a:cubicBezTo>
                    <a:pt x="10" y="37"/>
                    <a:pt x="15" y="39"/>
                    <a:pt x="20" y="39"/>
                  </a:cubicBezTo>
                  <a:cubicBezTo>
                    <a:pt x="25" y="39"/>
                    <a:pt x="30" y="37"/>
                    <a:pt x="34" y="33"/>
                  </a:cubicBezTo>
                  <a:cubicBezTo>
                    <a:pt x="38" y="30"/>
                    <a:pt x="40" y="25"/>
                    <a:pt x="40" y="20"/>
                  </a:cubicBezTo>
                  <a:cubicBezTo>
                    <a:pt x="40" y="14"/>
                    <a:pt x="38" y="9"/>
                    <a:pt x="34" y="6"/>
                  </a:cubicBezTo>
                  <a:cubicBezTo>
                    <a:pt x="30" y="2"/>
                    <a:pt x="25" y="0"/>
                    <a:pt x="20" y="0"/>
                  </a:cubicBezTo>
                  <a:cubicBezTo>
                    <a:pt x="15" y="0"/>
                    <a:pt x="10" y="2"/>
                    <a:pt x="6" y="6"/>
                  </a:cubicBezTo>
                  <a:cubicBezTo>
                    <a:pt x="2" y="9"/>
                    <a:pt x="0" y="14"/>
                    <a:pt x="0" y="20"/>
                  </a:cubicBezTo>
                  <a:cubicBezTo>
                    <a:pt x="0" y="25"/>
                    <a:pt x="2" y="30"/>
                    <a:pt x="6" y="33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06" name="Freeform 113">
              <a:extLst>
                <a:ext uri="{FF2B5EF4-FFF2-40B4-BE49-F238E27FC236}">
                  <a16:creationId xmlns:a16="http://schemas.microsoft.com/office/drawing/2014/main" id="{5FD0A4F6-7867-471F-905E-E66BB0313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9050" y="3402013"/>
              <a:ext cx="65088" cy="63500"/>
            </a:xfrm>
            <a:custGeom>
              <a:avLst/>
              <a:gdLst>
                <a:gd name="T0" fmla="*/ 6 w 40"/>
                <a:gd name="T1" fmla="*/ 33 h 39"/>
                <a:gd name="T2" fmla="*/ 20 w 40"/>
                <a:gd name="T3" fmla="*/ 39 h 39"/>
                <a:gd name="T4" fmla="*/ 34 w 40"/>
                <a:gd name="T5" fmla="*/ 33 h 39"/>
                <a:gd name="T6" fmla="*/ 40 w 40"/>
                <a:gd name="T7" fmla="*/ 20 h 39"/>
                <a:gd name="T8" fmla="*/ 34 w 40"/>
                <a:gd name="T9" fmla="*/ 6 h 39"/>
                <a:gd name="T10" fmla="*/ 20 w 40"/>
                <a:gd name="T11" fmla="*/ 0 h 39"/>
                <a:gd name="T12" fmla="*/ 6 w 40"/>
                <a:gd name="T13" fmla="*/ 6 h 39"/>
                <a:gd name="T14" fmla="*/ 0 w 40"/>
                <a:gd name="T15" fmla="*/ 20 h 39"/>
                <a:gd name="T16" fmla="*/ 6 w 40"/>
                <a:gd name="T17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9">
                  <a:moveTo>
                    <a:pt x="6" y="33"/>
                  </a:moveTo>
                  <a:cubicBezTo>
                    <a:pt x="10" y="37"/>
                    <a:pt x="15" y="39"/>
                    <a:pt x="20" y="39"/>
                  </a:cubicBezTo>
                  <a:cubicBezTo>
                    <a:pt x="25" y="39"/>
                    <a:pt x="30" y="37"/>
                    <a:pt x="34" y="33"/>
                  </a:cubicBezTo>
                  <a:cubicBezTo>
                    <a:pt x="38" y="30"/>
                    <a:pt x="40" y="25"/>
                    <a:pt x="40" y="20"/>
                  </a:cubicBezTo>
                  <a:cubicBezTo>
                    <a:pt x="40" y="14"/>
                    <a:pt x="38" y="9"/>
                    <a:pt x="34" y="6"/>
                  </a:cubicBezTo>
                  <a:cubicBezTo>
                    <a:pt x="30" y="2"/>
                    <a:pt x="25" y="0"/>
                    <a:pt x="20" y="0"/>
                  </a:cubicBezTo>
                  <a:cubicBezTo>
                    <a:pt x="15" y="0"/>
                    <a:pt x="10" y="2"/>
                    <a:pt x="6" y="6"/>
                  </a:cubicBezTo>
                  <a:cubicBezTo>
                    <a:pt x="2" y="9"/>
                    <a:pt x="0" y="14"/>
                    <a:pt x="0" y="20"/>
                  </a:cubicBezTo>
                  <a:cubicBezTo>
                    <a:pt x="0" y="25"/>
                    <a:pt x="2" y="30"/>
                    <a:pt x="6" y="33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07" name="Freeform 114">
              <a:extLst>
                <a:ext uri="{FF2B5EF4-FFF2-40B4-BE49-F238E27FC236}">
                  <a16:creationId xmlns:a16="http://schemas.microsoft.com/office/drawing/2014/main" id="{0EE5CC8E-647A-4A93-A54E-0A7E23703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3825" y="3402013"/>
              <a:ext cx="63500" cy="63500"/>
            </a:xfrm>
            <a:custGeom>
              <a:avLst/>
              <a:gdLst>
                <a:gd name="T0" fmla="*/ 6 w 39"/>
                <a:gd name="T1" fmla="*/ 33 h 39"/>
                <a:gd name="T2" fmla="*/ 20 w 39"/>
                <a:gd name="T3" fmla="*/ 39 h 39"/>
                <a:gd name="T4" fmla="*/ 33 w 39"/>
                <a:gd name="T5" fmla="*/ 33 h 39"/>
                <a:gd name="T6" fmla="*/ 39 w 39"/>
                <a:gd name="T7" fmla="*/ 19 h 39"/>
                <a:gd name="T8" fmla="*/ 33 w 39"/>
                <a:gd name="T9" fmla="*/ 5 h 39"/>
                <a:gd name="T10" fmla="*/ 20 w 39"/>
                <a:gd name="T11" fmla="*/ 0 h 39"/>
                <a:gd name="T12" fmla="*/ 6 w 39"/>
                <a:gd name="T13" fmla="*/ 5 h 39"/>
                <a:gd name="T14" fmla="*/ 0 w 39"/>
                <a:gd name="T15" fmla="*/ 19 h 39"/>
                <a:gd name="T16" fmla="*/ 6 w 39"/>
                <a:gd name="T17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9">
                  <a:moveTo>
                    <a:pt x="6" y="33"/>
                  </a:moveTo>
                  <a:cubicBezTo>
                    <a:pt x="9" y="37"/>
                    <a:pt x="14" y="39"/>
                    <a:pt x="20" y="39"/>
                  </a:cubicBezTo>
                  <a:cubicBezTo>
                    <a:pt x="25" y="39"/>
                    <a:pt x="30" y="37"/>
                    <a:pt x="33" y="33"/>
                  </a:cubicBezTo>
                  <a:cubicBezTo>
                    <a:pt x="37" y="29"/>
                    <a:pt x="39" y="25"/>
                    <a:pt x="39" y="19"/>
                  </a:cubicBezTo>
                  <a:cubicBezTo>
                    <a:pt x="39" y="14"/>
                    <a:pt x="37" y="9"/>
                    <a:pt x="33" y="5"/>
                  </a:cubicBezTo>
                  <a:cubicBezTo>
                    <a:pt x="30" y="1"/>
                    <a:pt x="25" y="0"/>
                    <a:pt x="20" y="0"/>
                  </a:cubicBezTo>
                  <a:cubicBezTo>
                    <a:pt x="14" y="0"/>
                    <a:pt x="9" y="1"/>
                    <a:pt x="6" y="5"/>
                  </a:cubicBezTo>
                  <a:cubicBezTo>
                    <a:pt x="2" y="9"/>
                    <a:pt x="0" y="14"/>
                    <a:pt x="0" y="19"/>
                  </a:cubicBezTo>
                  <a:cubicBezTo>
                    <a:pt x="0" y="25"/>
                    <a:pt x="2" y="29"/>
                    <a:pt x="6" y="33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08" name="Freeform 115">
              <a:extLst>
                <a:ext uri="{FF2B5EF4-FFF2-40B4-BE49-F238E27FC236}">
                  <a16:creationId xmlns:a16="http://schemas.microsoft.com/office/drawing/2014/main" id="{2886030B-C7A3-44EE-9659-28EF0BB08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9075" y="3384550"/>
              <a:ext cx="65088" cy="63500"/>
            </a:xfrm>
            <a:custGeom>
              <a:avLst/>
              <a:gdLst>
                <a:gd name="T0" fmla="*/ 6 w 40"/>
                <a:gd name="T1" fmla="*/ 33 h 39"/>
                <a:gd name="T2" fmla="*/ 20 w 40"/>
                <a:gd name="T3" fmla="*/ 39 h 39"/>
                <a:gd name="T4" fmla="*/ 34 w 40"/>
                <a:gd name="T5" fmla="*/ 33 h 39"/>
                <a:gd name="T6" fmla="*/ 40 w 40"/>
                <a:gd name="T7" fmla="*/ 20 h 39"/>
                <a:gd name="T8" fmla="*/ 34 w 40"/>
                <a:gd name="T9" fmla="*/ 6 h 39"/>
                <a:gd name="T10" fmla="*/ 20 w 40"/>
                <a:gd name="T11" fmla="*/ 0 h 39"/>
                <a:gd name="T12" fmla="*/ 6 w 40"/>
                <a:gd name="T13" fmla="*/ 6 h 39"/>
                <a:gd name="T14" fmla="*/ 0 w 40"/>
                <a:gd name="T15" fmla="*/ 20 h 39"/>
                <a:gd name="T16" fmla="*/ 6 w 40"/>
                <a:gd name="T17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9">
                  <a:moveTo>
                    <a:pt x="6" y="33"/>
                  </a:moveTo>
                  <a:cubicBezTo>
                    <a:pt x="10" y="37"/>
                    <a:pt x="15" y="39"/>
                    <a:pt x="20" y="39"/>
                  </a:cubicBezTo>
                  <a:cubicBezTo>
                    <a:pt x="25" y="39"/>
                    <a:pt x="30" y="37"/>
                    <a:pt x="34" y="33"/>
                  </a:cubicBezTo>
                  <a:cubicBezTo>
                    <a:pt x="38" y="30"/>
                    <a:pt x="40" y="25"/>
                    <a:pt x="40" y="20"/>
                  </a:cubicBezTo>
                  <a:cubicBezTo>
                    <a:pt x="40" y="14"/>
                    <a:pt x="38" y="9"/>
                    <a:pt x="34" y="6"/>
                  </a:cubicBezTo>
                  <a:cubicBezTo>
                    <a:pt x="30" y="2"/>
                    <a:pt x="25" y="0"/>
                    <a:pt x="20" y="0"/>
                  </a:cubicBezTo>
                  <a:cubicBezTo>
                    <a:pt x="15" y="0"/>
                    <a:pt x="10" y="2"/>
                    <a:pt x="6" y="6"/>
                  </a:cubicBezTo>
                  <a:cubicBezTo>
                    <a:pt x="2" y="9"/>
                    <a:pt x="0" y="14"/>
                    <a:pt x="0" y="20"/>
                  </a:cubicBezTo>
                  <a:cubicBezTo>
                    <a:pt x="0" y="25"/>
                    <a:pt x="2" y="30"/>
                    <a:pt x="6" y="33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09" name="Freeform 116">
              <a:extLst>
                <a:ext uri="{FF2B5EF4-FFF2-40B4-BE49-F238E27FC236}">
                  <a16:creationId xmlns:a16="http://schemas.microsoft.com/office/drawing/2014/main" id="{2B34A8D7-82FA-4814-86F3-1794014B4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4975" y="3443288"/>
              <a:ext cx="65088" cy="65087"/>
            </a:xfrm>
            <a:custGeom>
              <a:avLst/>
              <a:gdLst>
                <a:gd name="T0" fmla="*/ 6 w 40"/>
                <a:gd name="T1" fmla="*/ 33 h 39"/>
                <a:gd name="T2" fmla="*/ 20 w 40"/>
                <a:gd name="T3" fmla="*/ 39 h 39"/>
                <a:gd name="T4" fmla="*/ 34 w 40"/>
                <a:gd name="T5" fmla="*/ 33 h 39"/>
                <a:gd name="T6" fmla="*/ 40 w 40"/>
                <a:gd name="T7" fmla="*/ 19 h 39"/>
                <a:gd name="T8" fmla="*/ 34 w 40"/>
                <a:gd name="T9" fmla="*/ 5 h 39"/>
                <a:gd name="T10" fmla="*/ 20 w 40"/>
                <a:gd name="T11" fmla="*/ 0 h 39"/>
                <a:gd name="T12" fmla="*/ 6 w 40"/>
                <a:gd name="T13" fmla="*/ 5 h 39"/>
                <a:gd name="T14" fmla="*/ 0 w 40"/>
                <a:gd name="T15" fmla="*/ 19 h 39"/>
                <a:gd name="T16" fmla="*/ 6 w 40"/>
                <a:gd name="T17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9">
                  <a:moveTo>
                    <a:pt x="6" y="33"/>
                  </a:moveTo>
                  <a:cubicBezTo>
                    <a:pt x="10" y="37"/>
                    <a:pt x="15" y="39"/>
                    <a:pt x="20" y="39"/>
                  </a:cubicBezTo>
                  <a:cubicBezTo>
                    <a:pt x="25" y="39"/>
                    <a:pt x="30" y="37"/>
                    <a:pt x="34" y="33"/>
                  </a:cubicBezTo>
                  <a:cubicBezTo>
                    <a:pt x="38" y="29"/>
                    <a:pt x="40" y="25"/>
                    <a:pt x="40" y="19"/>
                  </a:cubicBezTo>
                  <a:cubicBezTo>
                    <a:pt x="40" y="14"/>
                    <a:pt x="38" y="9"/>
                    <a:pt x="34" y="5"/>
                  </a:cubicBezTo>
                  <a:cubicBezTo>
                    <a:pt x="30" y="1"/>
                    <a:pt x="25" y="0"/>
                    <a:pt x="20" y="0"/>
                  </a:cubicBezTo>
                  <a:cubicBezTo>
                    <a:pt x="15" y="0"/>
                    <a:pt x="10" y="1"/>
                    <a:pt x="6" y="5"/>
                  </a:cubicBezTo>
                  <a:cubicBezTo>
                    <a:pt x="2" y="9"/>
                    <a:pt x="0" y="14"/>
                    <a:pt x="0" y="19"/>
                  </a:cubicBezTo>
                  <a:cubicBezTo>
                    <a:pt x="0" y="25"/>
                    <a:pt x="2" y="29"/>
                    <a:pt x="6" y="33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10" name="Freeform 117">
              <a:extLst>
                <a:ext uri="{FF2B5EF4-FFF2-40B4-BE49-F238E27FC236}">
                  <a16:creationId xmlns:a16="http://schemas.microsoft.com/office/drawing/2014/main" id="{E36ADA49-ED05-414D-B5E8-2B5139A22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6588" y="3402013"/>
              <a:ext cx="63500" cy="63500"/>
            </a:xfrm>
            <a:custGeom>
              <a:avLst/>
              <a:gdLst>
                <a:gd name="T0" fmla="*/ 6 w 39"/>
                <a:gd name="T1" fmla="*/ 33 h 39"/>
                <a:gd name="T2" fmla="*/ 20 w 39"/>
                <a:gd name="T3" fmla="*/ 39 h 39"/>
                <a:gd name="T4" fmla="*/ 34 w 39"/>
                <a:gd name="T5" fmla="*/ 33 h 39"/>
                <a:gd name="T6" fmla="*/ 39 w 39"/>
                <a:gd name="T7" fmla="*/ 20 h 39"/>
                <a:gd name="T8" fmla="*/ 34 w 39"/>
                <a:gd name="T9" fmla="*/ 6 h 39"/>
                <a:gd name="T10" fmla="*/ 20 w 39"/>
                <a:gd name="T11" fmla="*/ 0 h 39"/>
                <a:gd name="T12" fmla="*/ 6 w 39"/>
                <a:gd name="T13" fmla="*/ 6 h 39"/>
                <a:gd name="T14" fmla="*/ 0 w 39"/>
                <a:gd name="T15" fmla="*/ 20 h 39"/>
                <a:gd name="T16" fmla="*/ 6 w 39"/>
                <a:gd name="T17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9">
                  <a:moveTo>
                    <a:pt x="6" y="33"/>
                  </a:moveTo>
                  <a:cubicBezTo>
                    <a:pt x="10" y="37"/>
                    <a:pt x="14" y="39"/>
                    <a:pt x="20" y="39"/>
                  </a:cubicBezTo>
                  <a:cubicBezTo>
                    <a:pt x="25" y="39"/>
                    <a:pt x="30" y="37"/>
                    <a:pt x="34" y="33"/>
                  </a:cubicBezTo>
                  <a:cubicBezTo>
                    <a:pt x="37" y="30"/>
                    <a:pt x="39" y="25"/>
                    <a:pt x="39" y="20"/>
                  </a:cubicBezTo>
                  <a:cubicBezTo>
                    <a:pt x="39" y="14"/>
                    <a:pt x="37" y="9"/>
                    <a:pt x="34" y="6"/>
                  </a:cubicBezTo>
                  <a:cubicBezTo>
                    <a:pt x="30" y="2"/>
                    <a:pt x="25" y="0"/>
                    <a:pt x="20" y="0"/>
                  </a:cubicBezTo>
                  <a:cubicBezTo>
                    <a:pt x="14" y="0"/>
                    <a:pt x="10" y="2"/>
                    <a:pt x="6" y="6"/>
                  </a:cubicBezTo>
                  <a:cubicBezTo>
                    <a:pt x="2" y="9"/>
                    <a:pt x="0" y="14"/>
                    <a:pt x="0" y="20"/>
                  </a:cubicBezTo>
                  <a:cubicBezTo>
                    <a:pt x="0" y="25"/>
                    <a:pt x="2" y="30"/>
                    <a:pt x="6" y="33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11" name="Freeform 118">
              <a:extLst>
                <a:ext uri="{FF2B5EF4-FFF2-40B4-BE49-F238E27FC236}">
                  <a16:creationId xmlns:a16="http://schemas.microsoft.com/office/drawing/2014/main" id="{27EEAC76-1090-478E-B6B5-40DFEEB6C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0900" y="3492500"/>
              <a:ext cx="63500" cy="65087"/>
            </a:xfrm>
            <a:custGeom>
              <a:avLst/>
              <a:gdLst>
                <a:gd name="T0" fmla="*/ 6 w 39"/>
                <a:gd name="T1" fmla="*/ 33 h 39"/>
                <a:gd name="T2" fmla="*/ 20 w 39"/>
                <a:gd name="T3" fmla="*/ 39 h 39"/>
                <a:gd name="T4" fmla="*/ 34 w 39"/>
                <a:gd name="T5" fmla="*/ 33 h 39"/>
                <a:gd name="T6" fmla="*/ 39 w 39"/>
                <a:gd name="T7" fmla="*/ 20 h 39"/>
                <a:gd name="T8" fmla="*/ 34 w 39"/>
                <a:gd name="T9" fmla="*/ 6 h 39"/>
                <a:gd name="T10" fmla="*/ 20 w 39"/>
                <a:gd name="T11" fmla="*/ 0 h 39"/>
                <a:gd name="T12" fmla="*/ 6 w 39"/>
                <a:gd name="T13" fmla="*/ 6 h 39"/>
                <a:gd name="T14" fmla="*/ 0 w 39"/>
                <a:gd name="T15" fmla="*/ 20 h 39"/>
                <a:gd name="T16" fmla="*/ 6 w 39"/>
                <a:gd name="T17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9">
                  <a:moveTo>
                    <a:pt x="6" y="33"/>
                  </a:moveTo>
                  <a:cubicBezTo>
                    <a:pt x="10" y="37"/>
                    <a:pt x="14" y="39"/>
                    <a:pt x="20" y="39"/>
                  </a:cubicBezTo>
                  <a:cubicBezTo>
                    <a:pt x="25" y="39"/>
                    <a:pt x="30" y="37"/>
                    <a:pt x="34" y="33"/>
                  </a:cubicBezTo>
                  <a:cubicBezTo>
                    <a:pt x="37" y="30"/>
                    <a:pt x="39" y="25"/>
                    <a:pt x="39" y="20"/>
                  </a:cubicBezTo>
                  <a:cubicBezTo>
                    <a:pt x="39" y="14"/>
                    <a:pt x="37" y="9"/>
                    <a:pt x="34" y="6"/>
                  </a:cubicBezTo>
                  <a:cubicBezTo>
                    <a:pt x="30" y="2"/>
                    <a:pt x="25" y="0"/>
                    <a:pt x="20" y="0"/>
                  </a:cubicBezTo>
                  <a:cubicBezTo>
                    <a:pt x="14" y="0"/>
                    <a:pt x="10" y="2"/>
                    <a:pt x="6" y="6"/>
                  </a:cubicBezTo>
                  <a:cubicBezTo>
                    <a:pt x="2" y="9"/>
                    <a:pt x="0" y="14"/>
                    <a:pt x="0" y="20"/>
                  </a:cubicBezTo>
                  <a:cubicBezTo>
                    <a:pt x="0" y="25"/>
                    <a:pt x="2" y="30"/>
                    <a:pt x="6" y="33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12" name="Freeform 119">
              <a:extLst>
                <a:ext uri="{FF2B5EF4-FFF2-40B4-BE49-F238E27FC236}">
                  <a16:creationId xmlns:a16="http://schemas.microsoft.com/office/drawing/2014/main" id="{CE3D7DBE-226F-4AD6-939F-B33B6D556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0450" y="3497263"/>
              <a:ext cx="63500" cy="65087"/>
            </a:xfrm>
            <a:custGeom>
              <a:avLst/>
              <a:gdLst>
                <a:gd name="T0" fmla="*/ 5 w 39"/>
                <a:gd name="T1" fmla="*/ 34 h 39"/>
                <a:gd name="T2" fmla="*/ 19 w 39"/>
                <a:gd name="T3" fmla="*/ 39 h 39"/>
                <a:gd name="T4" fmla="*/ 33 w 39"/>
                <a:gd name="T5" fmla="*/ 34 h 39"/>
                <a:gd name="T6" fmla="*/ 39 w 39"/>
                <a:gd name="T7" fmla="*/ 20 h 39"/>
                <a:gd name="T8" fmla="*/ 33 w 39"/>
                <a:gd name="T9" fmla="*/ 6 h 39"/>
                <a:gd name="T10" fmla="*/ 19 w 39"/>
                <a:gd name="T11" fmla="*/ 0 h 39"/>
                <a:gd name="T12" fmla="*/ 5 w 39"/>
                <a:gd name="T13" fmla="*/ 6 h 39"/>
                <a:gd name="T14" fmla="*/ 0 w 39"/>
                <a:gd name="T15" fmla="*/ 20 h 39"/>
                <a:gd name="T16" fmla="*/ 5 w 39"/>
                <a:gd name="T17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9">
                  <a:moveTo>
                    <a:pt x="5" y="34"/>
                  </a:moveTo>
                  <a:cubicBezTo>
                    <a:pt x="9" y="37"/>
                    <a:pt x="14" y="39"/>
                    <a:pt x="19" y="39"/>
                  </a:cubicBezTo>
                  <a:cubicBezTo>
                    <a:pt x="25" y="39"/>
                    <a:pt x="29" y="37"/>
                    <a:pt x="33" y="34"/>
                  </a:cubicBezTo>
                  <a:cubicBezTo>
                    <a:pt x="37" y="30"/>
                    <a:pt x="39" y="25"/>
                    <a:pt x="39" y="20"/>
                  </a:cubicBezTo>
                  <a:cubicBezTo>
                    <a:pt x="39" y="14"/>
                    <a:pt x="37" y="10"/>
                    <a:pt x="33" y="6"/>
                  </a:cubicBezTo>
                  <a:cubicBezTo>
                    <a:pt x="29" y="2"/>
                    <a:pt x="25" y="0"/>
                    <a:pt x="19" y="0"/>
                  </a:cubicBezTo>
                  <a:cubicBezTo>
                    <a:pt x="14" y="0"/>
                    <a:pt x="9" y="2"/>
                    <a:pt x="5" y="6"/>
                  </a:cubicBezTo>
                  <a:cubicBezTo>
                    <a:pt x="2" y="10"/>
                    <a:pt x="0" y="14"/>
                    <a:pt x="0" y="20"/>
                  </a:cubicBezTo>
                  <a:cubicBezTo>
                    <a:pt x="0" y="25"/>
                    <a:pt x="2" y="30"/>
                    <a:pt x="5" y="34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13" name="Freeform 120">
              <a:extLst>
                <a:ext uri="{FF2B5EF4-FFF2-40B4-BE49-F238E27FC236}">
                  <a16:creationId xmlns:a16="http://schemas.microsoft.com/office/drawing/2014/main" id="{D5F1DEC9-0C90-4213-A339-C20ADB9BA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5700" y="3684588"/>
              <a:ext cx="63500" cy="63500"/>
            </a:xfrm>
            <a:custGeom>
              <a:avLst/>
              <a:gdLst>
                <a:gd name="T0" fmla="*/ 6 w 39"/>
                <a:gd name="T1" fmla="*/ 33 h 39"/>
                <a:gd name="T2" fmla="*/ 20 w 39"/>
                <a:gd name="T3" fmla="*/ 39 h 39"/>
                <a:gd name="T4" fmla="*/ 33 w 39"/>
                <a:gd name="T5" fmla="*/ 33 h 39"/>
                <a:gd name="T6" fmla="*/ 39 w 39"/>
                <a:gd name="T7" fmla="*/ 19 h 39"/>
                <a:gd name="T8" fmla="*/ 33 w 39"/>
                <a:gd name="T9" fmla="*/ 5 h 39"/>
                <a:gd name="T10" fmla="*/ 20 w 39"/>
                <a:gd name="T11" fmla="*/ 0 h 39"/>
                <a:gd name="T12" fmla="*/ 6 w 39"/>
                <a:gd name="T13" fmla="*/ 5 h 39"/>
                <a:gd name="T14" fmla="*/ 0 w 39"/>
                <a:gd name="T15" fmla="*/ 19 h 39"/>
                <a:gd name="T16" fmla="*/ 6 w 39"/>
                <a:gd name="T17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9">
                  <a:moveTo>
                    <a:pt x="6" y="33"/>
                  </a:moveTo>
                  <a:cubicBezTo>
                    <a:pt x="9" y="37"/>
                    <a:pt x="14" y="39"/>
                    <a:pt x="20" y="39"/>
                  </a:cubicBezTo>
                  <a:cubicBezTo>
                    <a:pt x="25" y="39"/>
                    <a:pt x="30" y="37"/>
                    <a:pt x="33" y="33"/>
                  </a:cubicBezTo>
                  <a:cubicBezTo>
                    <a:pt x="37" y="29"/>
                    <a:pt x="39" y="25"/>
                    <a:pt x="39" y="19"/>
                  </a:cubicBezTo>
                  <a:cubicBezTo>
                    <a:pt x="39" y="14"/>
                    <a:pt x="37" y="9"/>
                    <a:pt x="33" y="5"/>
                  </a:cubicBezTo>
                  <a:cubicBezTo>
                    <a:pt x="30" y="1"/>
                    <a:pt x="25" y="0"/>
                    <a:pt x="20" y="0"/>
                  </a:cubicBezTo>
                  <a:cubicBezTo>
                    <a:pt x="14" y="0"/>
                    <a:pt x="9" y="1"/>
                    <a:pt x="6" y="5"/>
                  </a:cubicBezTo>
                  <a:cubicBezTo>
                    <a:pt x="2" y="9"/>
                    <a:pt x="0" y="14"/>
                    <a:pt x="0" y="19"/>
                  </a:cubicBezTo>
                  <a:cubicBezTo>
                    <a:pt x="0" y="25"/>
                    <a:pt x="2" y="29"/>
                    <a:pt x="6" y="33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14" name="Freeform 121">
              <a:extLst>
                <a:ext uri="{FF2B5EF4-FFF2-40B4-BE49-F238E27FC236}">
                  <a16:creationId xmlns:a16="http://schemas.microsoft.com/office/drawing/2014/main" id="{C891DC22-B1EC-44BD-ACC6-EA644AF4A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2063" y="4130675"/>
              <a:ext cx="63500" cy="63500"/>
            </a:xfrm>
            <a:custGeom>
              <a:avLst/>
              <a:gdLst>
                <a:gd name="T0" fmla="*/ 6 w 39"/>
                <a:gd name="T1" fmla="*/ 33 h 39"/>
                <a:gd name="T2" fmla="*/ 20 w 39"/>
                <a:gd name="T3" fmla="*/ 39 h 39"/>
                <a:gd name="T4" fmla="*/ 34 w 39"/>
                <a:gd name="T5" fmla="*/ 33 h 39"/>
                <a:gd name="T6" fmla="*/ 39 w 39"/>
                <a:gd name="T7" fmla="*/ 19 h 39"/>
                <a:gd name="T8" fmla="*/ 34 w 39"/>
                <a:gd name="T9" fmla="*/ 5 h 39"/>
                <a:gd name="T10" fmla="*/ 20 w 39"/>
                <a:gd name="T11" fmla="*/ 0 h 39"/>
                <a:gd name="T12" fmla="*/ 6 w 39"/>
                <a:gd name="T13" fmla="*/ 5 h 39"/>
                <a:gd name="T14" fmla="*/ 0 w 39"/>
                <a:gd name="T15" fmla="*/ 19 h 39"/>
                <a:gd name="T16" fmla="*/ 6 w 39"/>
                <a:gd name="T17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9">
                  <a:moveTo>
                    <a:pt x="6" y="33"/>
                  </a:moveTo>
                  <a:cubicBezTo>
                    <a:pt x="10" y="37"/>
                    <a:pt x="14" y="39"/>
                    <a:pt x="20" y="39"/>
                  </a:cubicBezTo>
                  <a:cubicBezTo>
                    <a:pt x="25" y="39"/>
                    <a:pt x="30" y="37"/>
                    <a:pt x="34" y="33"/>
                  </a:cubicBezTo>
                  <a:cubicBezTo>
                    <a:pt x="37" y="29"/>
                    <a:pt x="39" y="25"/>
                    <a:pt x="39" y="19"/>
                  </a:cubicBezTo>
                  <a:cubicBezTo>
                    <a:pt x="39" y="14"/>
                    <a:pt x="37" y="9"/>
                    <a:pt x="34" y="5"/>
                  </a:cubicBezTo>
                  <a:cubicBezTo>
                    <a:pt x="30" y="2"/>
                    <a:pt x="25" y="0"/>
                    <a:pt x="20" y="0"/>
                  </a:cubicBezTo>
                  <a:cubicBezTo>
                    <a:pt x="14" y="0"/>
                    <a:pt x="10" y="2"/>
                    <a:pt x="6" y="5"/>
                  </a:cubicBezTo>
                  <a:cubicBezTo>
                    <a:pt x="2" y="9"/>
                    <a:pt x="0" y="14"/>
                    <a:pt x="0" y="19"/>
                  </a:cubicBezTo>
                  <a:cubicBezTo>
                    <a:pt x="0" y="25"/>
                    <a:pt x="2" y="29"/>
                    <a:pt x="6" y="33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15" name="Freeform 122">
              <a:extLst>
                <a:ext uri="{FF2B5EF4-FFF2-40B4-BE49-F238E27FC236}">
                  <a16:creationId xmlns:a16="http://schemas.microsoft.com/office/drawing/2014/main" id="{6D4DCE3C-BEC8-4E23-89CC-24D059B14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3663" y="4294188"/>
              <a:ext cx="63500" cy="63500"/>
            </a:xfrm>
            <a:custGeom>
              <a:avLst/>
              <a:gdLst>
                <a:gd name="T0" fmla="*/ 6 w 39"/>
                <a:gd name="T1" fmla="*/ 33 h 39"/>
                <a:gd name="T2" fmla="*/ 20 w 39"/>
                <a:gd name="T3" fmla="*/ 39 h 39"/>
                <a:gd name="T4" fmla="*/ 34 w 39"/>
                <a:gd name="T5" fmla="*/ 33 h 39"/>
                <a:gd name="T6" fmla="*/ 39 w 39"/>
                <a:gd name="T7" fmla="*/ 19 h 39"/>
                <a:gd name="T8" fmla="*/ 34 w 39"/>
                <a:gd name="T9" fmla="*/ 5 h 39"/>
                <a:gd name="T10" fmla="*/ 20 w 39"/>
                <a:gd name="T11" fmla="*/ 0 h 39"/>
                <a:gd name="T12" fmla="*/ 6 w 39"/>
                <a:gd name="T13" fmla="*/ 5 h 39"/>
                <a:gd name="T14" fmla="*/ 0 w 39"/>
                <a:gd name="T15" fmla="*/ 19 h 39"/>
                <a:gd name="T16" fmla="*/ 6 w 39"/>
                <a:gd name="T17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9">
                  <a:moveTo>
                    <a:pt x="6" y="33"/>
                  </a:moveTo>
                  <a:cubicBezTo>
                    <a:pt x="10" y="37"/>
                    <a:pt x="14" y="39"/>
                    <a:pt x="20" y="39"/>
                  </a:cubicBezTo>
                  <a:cubicBezTo>
                    <a:pt x="25" y="39"/>
                    <a:pt x="30" y="37"/>
                    <a:pt x="34" y="33"/>
                  </a:cubicBezTo>
                  <a:cubicBezTo>
                    <a:pt x="37" y="29"/>
                    <a:pt x="39" y="25"/>
                    <a:pt x="39" y="19"/>
                  </a:cubicBezTo>
                  <a:cubicBezTo>
                    <a:pt x="39" y="14"/>
                    <a:pt x="37" y="9"/>
                    <a:pt x="34" y="5"/>
                  </a:cubicBezTo>
                  <a:cubicBezTo>
                    <a:pt x="30" y="2"/>
                    <a:pt x="25" y="0"/>
                    <a:pt x="20" y="0"/>
                  </a:cubicBezTo>
                  <a:cubicBezTo>
                    <a:pt x="14" y="0"/>
                    <a:pt x="10" y="2"/>
                    <a:pt x="6" y="5"/>
                  </a:cubicBezTo>
                  <a:cubicBezTo>
                    <a:pt x="2" y="9"/>
                    <a:pt x="0" y="14"/>
                    <a:pt x="0" y="19"/>
                  </a:cubicBezTo>
                  <a:cubicBezTo>
                    <a:pt x="0" y="25"/>
                    <a:pt x="2" y="29"/>
                    <a:pt x="6" y="33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16" name="Freeform 123">
              <a:extLst>
                <a:ext uri="{FF2B5EF4-FFF2-40B4-BE49-F238E27FC236}">
                  <a16:creationId xmlns:a16="http://schemas.microsoft.com/office/drawing/2014/main" id="{086DC3A3-E82A-45C4-8B28-8D79B2A6F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5263" y="4410075"/>
              <a:ext cx="65088" cy="65087"/>
            </a:xfrm>
            <a:custGeom>
              <a:avLst/>
              <a:gdLst>
                <a:gd name="T0" fmla="*/ 6 w 40"/>
                <a:gd name="T1" fmla="*/ 33 h 39"/>
                <a:gd name="T2" fmla="*/ 20 w 40"/>
                <a:gd name="T3" fmla="*/ 39 h 39"/>
                <a:gd name="T4" fmla="*/ 34 w 40"/>
                <a:gd name="T5" fmla="*/ 33 h 39"/>
                <a:gd name="T6" fmla="*/ 40 w 40"/>
                <a:gd name="T7" fmla="*/ 20 h 39"/>
                <a:gd name="T8" fmla="*/ 34 w 40"/>
                <a:gd name="T9" fmla="*/ 6 h 39"/>
                <a:gd name="T10" fmla="*/ 20 w 40"/>
                <a:gd name="T11" fmla="*/ 0 h 39"/>
                <a:gd name="T12" fmla="*/ 6 w 40"/>
                <a:gd name="T13" fmla="*/ 6 h 39"/>
                <a:gd name="T14" fmla="*/ 0 w 40"/>
                <a:gd name="T15" fmla="*/ 20 h 39"/>
                <a:gd name="T16" fmla="*/ 6 w 40"/>
                <a:gd name="T17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9">
                  <a:moveTo>
                    <a:pt x="6" y="33"/>
                  </a:moveTo>
                  <a:cubicBezTo>
                    <a:pt x="10" y="37"/>
                    <a:pt x="15" y="39"/>
                    <a:pt x="20" y="39"/>
                  </a:cubicBezTo>
                  <a:cubicBezTo>
                    <a:pt x="25" y="39"/>
                    <a:pt x="30" y="37"/>
                    <a:pt x="34" y="33"/>
                  </a:cubicBezTo>
                  <a:cubicBezTo>
                    <a:pt x="38" y="30"/>
                    <a:pt x="40" y="25"/>
                    <a:pt x="40" y="20"/>
                  </a:cubicBezTo>
                  <a:cubicBezTo>
                    <a:pt x="40" y="14"/>
                    <a:pt x="38" y="9"/>
                    <a:pt x="34" y="6"/>
                  </a:cubicBezTo>
                  <a:cubicBezTo>
                    <a:pt x="30" y="2"/>
                    <a:pt x="25" y="0"/>
                    <a:pt x="20" y="0"/>
                  </a:cubicBezTo>
                  <a:cubicBezTo>
                    <a:pt x="15" y="0"/>
                    <a:pt x="10" y="2"/>
                    <a:pt x="6" y="6"/>
                  </a:cubicBezTo>
                  <a:cubicBezTo>
                    <a:pt x="2" y="9"/>
                    <a:pt x="0" y="14"/>
                    <a:pt x="0" y="20"/>
                  </a:cubicBezTo>
                  <a:cubicBezTo>
                    <a:pt x="0" y="25"/>
                    <a:pt x="2" y="30"/>
                    <a:pt x="6" y="33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17" name="Freeform 124">
              <a:extLst>
                <a:ext uri="{FF2B5EF4-FFF2-40B4-BE49-F238E27FC236}">
                  <a16:creationId xmlns:a16="http://schemas.microsoft.com/office/drawing/2014/main" id="{E69A40A5-78CC-4729-929D-FA39D5E25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1188" y="4845050"/>
              <a:ext cx="63500" cy="63500"/>
            </a:xfrm>
            <a:custGeom>
              <a:avLst/>
              <a:gdLst>
                <a:gd name="T0" fmla="*/ 6 w 39"/>
                <a:gd name="T1" fmla="*/ 33 h 39"/>
                <a:gd name="T2" fmla="*/ 20 w 39"/>
                <a:gd name="T3" fmla="*/ 39 h 39"/>
                <a:gd name="T4" fmla="*/ 33 w 39"/>
                <a:gd name="T5" fmla="*/ 33 h 39"/>
                <a:gd name="T6" fmla="*/ 39 w 39"/>
                <a:gd name="T7" fmla="*/ 19 h 39"/>
                <a:gd name="T8" fmla="*/ 33 w 39"/>
                <a:gd name="T9" fmla="*/ 5 h 39"/>
                <a:gd name="T10" fmla="*/ 20 w 39"/>
                <a:gd name="T11" fmla="*/ 0 h 39"/>
                <a:gd name="T12" fmla="*/ 6 w 39"/>
                <a:gd name="T13" fmla="*/ 5 h 39"/>
                <a:gd name="T14" fmla="*/ 0 w 39"/>
                <a:gd name="T15" fmla="*/ 19 h 39"/>
                <a:gd name="T16" fmla="*/ 6 w 39"/>
                <a:gd name="T17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9">
                  <a:moveTo>
                    <a:pt x="6" y="33"/>
                  </a:moveTo>
                  <a:cubicBezTo>
                    <a:pt x="9" y="37"/>
                    <a:pt x="14" y="39"/>
                    <a:pt x="20" y="39"/>
                  </a:cubicBezTo>
                  <a:cubicBezTo>
                    <a:pt x="25" y="39"/>
                    <a:pt x="30" y="37"/>
                    <a:pt x="33" y="33"/>
                  </a:cubicBezTo>
                  <a:cubicBezTo>
                    <a:pt x="37" y="29"/>
                    <a:pt x="39" y="25"/>
                    <a:pt x="39" y="19"/>
                  </a:cubicBezTo>
                  <a:cubicBezTo>
                    <a:pt x="39" y="14"/>
                    <a:pt x="37" y="9"/>
                    <a:pt x="33" y="5"/>
                  </a:cubicBezTo>
                  <a:cubicBezTo>
                    <a:pt x="30" y="1"/>
                    <a:pt x="25" y="0"/>
                    <a:pt x="20" y="0"/>
                  </a:cubicBezTo>
                  <a:cubicBezTo>
                    <a:pt x="14" y="0"/>
                    <a:pt x="9" y="1"/>
                    <a:pt x="6" y="5"/>
                  </a:cubicBezTo>
                  <a:cubicBezTo>
                    <a:pt x="2" y="9"/>
                    <a:pt x="0" y="14"/>
                    <a:pt x="0" y="19"/>
                  </a:cubicBezTo>
                  <a:cubicBezTo>
                    <a:pt x="0" y="25"/>
                    <a:pt x="2" y="29"/>
                    <a:pt x="6" y="33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18" name="Freeform 125">
              <a:extLst>
                <a:ext uri="{FF2B5EF4-FFF2-40B4-BE49-F238E27FC236}">
                  <a16:creationId xmlns:a16="http://schemas.microsoft.com/office/drawing/2014/main" id="{D38BCA14-7115-4D2E-AE2C-0C7BD8EE3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425" y="4522788"/>
              <a:ext cx="63500" cy="63500"/>
            </a:xfrm>
            <a:custGeom>
              <a:avLst/>
              <a:gdLst>
                <a:gd name="T0" fmla="*/ 0 w 39"/>
                <a:gd name="T1" fmla="*/ 19 h 39"/>
                <a:gd name="T2" fmla="*/ 5 w 39"/>
                <a:gd name="T3" fmla="*/ 33 h 39"/>
                <a:gd name="T4" fmla="*/ 19 w 39"/>
                <a:gd name="T5" fmla="*/ 39 h 39"/>
                <a:gd name="T6" fmla="*/ 33 w 39"/>
                <a:gd name="T7" fmla="*/ 33 h 39"/>
                <a:gd name="T8" fmla="*/ 39 w 39"/>
                <a:gd name="T9" fmla="*/ 19 h 39"/>
                <a:gd name="T10" fmla="*/ 33 w 39"/>
                <a:gd name="T11" fmla="*/ 5 h 39"/>
                <a:gd name="T12" fmla="*/ 19 w 39"/>
                <a:gd name="T13" fmla="*/ 0 h 39"/>
                <a:gd name="T14" fmla="*/ 5 w 39"/>
                <a:gd name="T15" fmla="*/ 5 h 39"/>
                <a:gd name="T16" fmla="*/ 0 w 39"/>
                <a:gd name="T17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9">
                  <a:moveTo>
                    <a:pt x="0" y="19"/>
                  </a:moveTo>
                  <a:cubicBezTo>
                    <a:pt x="0" y="25"/>
                    <a:pt x="2" y="29"/>
                    <a:pt x="5" y="33"/>
                  </a:cubicBezTo>
                  <a:cubicBezTo>
                    <a:pt x="9" y="37"/>
                    <a:pt x="14" y="39"/>
                    <a:pt x="19" y="39"/>
                  </a:cubicBezTo>
                  <a:cubicBezTo>
                    <a:pt x="25" y="39"/>
                    <a:pt x="29" y="37"/>
                    <a:pt x="33" y="33"/>
                  </a:cubicBezTo>
                  <a:cubicBezTo>
                    <a:pt x="37" y="29"/>
                    <a:pt x="39" y="25"/>
                    <a:pt x="39" y="19"/>
                  </a:cubicBezTo>
                  <a:cubicBezTo>
                    <a:pt x="39" y="14"/>
                    <a:pt x="37" y="9"/>
                    <a:pt x="33" y="5"/>
                  </a:cubicBezTo>
                  <a:cubicBezTo>
                    <a:pt x="29" y="2"/>
                    <a:pt x="25" y="0"/>
                    <a:pt x="19" y="0"/>
                  </a:cubicBezTo>
                  <a:cubicBezTo>
                    <a:pt x="14" y="0"/>
                    <a:pt x="9" y="2"/>
                    <a:pt x="5" y="5"/>
                  </a:cubicBezTo>
                  <a:cubicBezTo>
                    <a:pt x="2" y="9"/>
                    <a:pt x="0" y="14"/>
                    <a:pt x="0" y="19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19" name="Freeform 126">
              <a:extLst>
                <a:ext uri="{FF2B5EF4-FFF2-40B4-BE49-F238E27FC236}">
                  <a16:creationId xmlns:a16="http://schemas.microsoft.com/office/drawing/2014/main" id="{6A1AB65D-8CA5-4856-8D05-87B57B836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838" y="4238625"/>
              <a:ext cx="63500" cy="63500"/>
            </a:xfrm>
            <a:custGeom>
              <a:avLst/>
              <a:gdLst>
                <a:gd name="T0" fmla="*/ 0 w 39"/>
                <a:gd name="T1" fmla="*/ 19 h 39"/>
                <a:gd name="T2" fmla="*/ 6 w 39"/>
                <a:gd name="T3" fmla="*/ 33 h 39"/>
                <a:gd name="T4" fmla="*/ 20 w 39"/>
                <a:gd name="T5" fmla="*/ 39 h 39"/>
                <a:gd name="T6" fmla="*/ 33 w 39"/>
                <a:gd name="T7" fmla="*/ 33 h 39"/>
                <a:gd name="T8" fmla="*/ 39 w 39"/>
                <a:gd name="T9" fmla="*/ 19 h 39"/>
                <a:gd name="T10" fmla="*/ 33 w 39"/>
                <a:gd name="T11" fmla="*/ 5 h 39"/>
                <a:gd name="T12" fmla="*/ 20 w 39"/>
                <a:gd name="T13" fmla="*/ 0 h 39"/>
                <a:gd name="T14" fmla="*/ 6 w 39"/>
                <a:gd name="T15" fmla="*/ 5 h 39"/>
                <a:gd name="T16" fmla="*/ 0 w 39"/>
                <a:gd name="T17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9">
                  <a:moveTo>
                    <a:pt x="0" y="19"/>
                  </a:moveTo>
                  <a:cubicBezTo>
                    <a:pt x="0" y="25"/>
                    <a:pt x="2" y="29"/>
                    <a:pt x="6" y="33"/>
                  </a:cubicBezTo>
                  <a:cubicBezTo>
                    <a:pt x="9" y="37"/>
                    <a:pt x="14" y="39"/>
                    <a:pt x="20" y="39"/>
                  </a:cubicBezTo>
                  <a:cubicBezTo>
                    <a:pt x="25" y="39"/>
                    <a:pt x="30" y="37"/>
                    <a:pt x="33" y="33"/>
                  </a:cubicBezTo>
                  <a:cubicBezTo>
                    <a:pt x="37" y="29"/>
                    <a:pt x="39" y="25"/>
                    <a:pt x="39" y="19"/>
                  </a:cubicBezTo>
                  <a:cubicBezTo>
                    <a:pt x="39" y="14"/>
                    <a:pt x="37" y="9"/>
                    <a:pt x="33" y="5"/>
                  </a:cubicBezTo>
                  <a:cubicBezTo>
                    <a:pt x="30" y="2"/>
                    <a:pt x="25" y="0"/>
                    <a:pt x="20" y="0"/>
                  </a:cubicBezTo>
                  <a:cubicBezTo>
                    <a:pt x="14" y="0"/>
                    <a:pt x="9" y="2"/>
                    <a:pt x="6" y="5"/>
                  </a:cubicBezTo>
                  <a:cubicBezTo>
                    <a:pt x="2" y="9"/>
                    <a:pt x="0" y="14"/>
                    <a:pt x="0" y="19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20" name="Freeform 127">
              <a:extLst>
                <a:ext uri="{FF2B5EF4-FFF2-40B4-BE49-F238E27FC236}">
                  <a16:creationId xmlns:a16="http://schemas.microsoft.com/office/drawing/2014/main" id="{EC40D518-1B75-465D-8766-9E4D6E279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7250" y="3879850"/>
              <a:ext cx="63500" cy="63500"/>
            </a:xfrm>
            <a:custGeom>
              <a:avLst/>
              <a:gdLst>
                <a:gd name="T0" fmla="*/ 0 w 39"/>
                <a:gd name="T1" fmla="*/ 19 h 39"/>
                <a:gd name="T2" fmla="*/ 6 w 39"/>
                <a:gd name="T3" fmla="*/ 33 h 39"/>
                <a:gd name="T4" fmla="*/ 20 w 39"/>
                <a:gd name="T5" fmla="*/ 39 h 39"/>
                <a:gd name="T6" fmla="*/ 33 w 39"/>
                <a:gd name="T7" fmla="*/ 33 h 39"/>
                <a:gd name="T8" fmla="*/ 39 w 39"/>
                <a:gd name="T9" fmla="*/ 19 h 39"/>
                <a:gd name="T10" fmla="*/ 33 w 39"/>
                <a:gd name="T11" fmla="*/ 5 h 39"/>
                <a:gd name="T12" fmla="*/ 20 w 39"/>
                <a:gd name="T13" fmla="*/ 0 h 39"/>
                <a:gd name="T14" fmla="*/ 6 w 39"/>
                <a:gd name="T15" fmla="*/ 5 h 39"/>
                <a:gd name="T16" fmla="*/ 0 w 39"/>
                <a:gd name="T17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9">
                  <a:moveTo>
                    <a:pt x="0" y="19"/>
                  </a:moveTo>
                  <a:cubicBezTo>
                    <a:pt x="0" y="25"/>
                    <a:pt x="2" y="29"/>
                    <a:pt x="6" y="33"/>
                  </a:cubicBezTo>
                  <a:cubicBezTo>
                    <a:pt x="9" y="37"/>
                    <a:pt x="14" y="39"/>
                    <a:pt x="20" y="39"/>
                  </a:cubicBezTo>
                  <a:cubicBezTo>
                    <a:pt x="25" y="39"/>
                    <a:pt x="30" y="37"/>
                    <a:pt x="33" y="33"/>
                  </a:cubicBezTo>
                  <a:cubicBezTo>
                    <a:pt x="37" y="29"/>
                    <a:pt x="39" y="25"/>
                    <a:pt x="39" y="19"/>
                  </a:cubicBezTo>
                  <a:cubicBezTo>
                    <a:pt x="39" y="14"/>
                    <a:pt x="37" y="9"/>
                    <a:pt x="33" y="5"/>
                  </a:cubicBezTo>
                  <a:cubicBezTo>
                    <a:pt x="30" y="2"/>
                    <a:pt x="25" y="0"/>
                    <a:pt x="20" y="0"/>
                  </a:cubicBezTo>
                  <a:cubicBezTo>
                    <a:pt x="14" y="0"/>
                    <a:pt x="9" y="2"/>
                    <a:pt x="6" y="5"/>
                  </a:cubicBezTo>
                  <a:cubicBezTo>
                    <a:pt x="2" y="9"/>
                    <a:pt x="0" y="14"/>
                    <a:pt x="0" y="19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21" name="Freeform 128">
              <a:extLst>
                <a:ext uri="{FF2B5EF4-FFF2-40B4-BE49-F238E27FC236}">
                  <a16:creationId xmlns:a16="http://schemas.microsoft.com/office/drawing/2014/main" id="{6B29238F-662F-4B72-A378-3407EE81A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5663" y="3463925"/>
              <a:ext cx="63500" cy="63500"/>
            </a:xfrm>
            <a:custGeom>
              <a:avLst/>
              <a:gdLst>
                <a:gd name="T0" fmla="*/ 0 w 39"/>
                <a:gd name="T1" fmla="*/ 19 h 39"/>
                <a:gd name="T2" fmla="*/ 6 w 39"/>
                <a:gd name="T3" fmla="*/ 33 h 39"/>
                <a:gd name="T4" fmla="*/ 20 w 39"/>
                <a:gd name="T5" fmla="*/ 39 h 39"/>
                <a:gd name="T6" fmla="*/ 34 w 39"/>
                <a:gd name="T7" fmla="*/ 33 h 39"/>
                <a:gd name="T8" fmla="*/ 39 w 39"/>
                <a:gd name="T9" fmla="*/ 19 h 39"/>
                <a:gd name="T10" fmla="*/ 34 w 39"/>
                <a:gd name="T11" fmla="*/ 5 h 39"/>
                <a:gd name="T12" fmla="*/ 20 w 39"/>
                <a:gd name="T13" fmla="*/ 0 h 39"/>
                <a:gd name="T14" fmla="*/ 6 w 39"/>
                <a:gd name="T15" fmla="*/ 5 h 39"/>
                <a:gd name="T16" fmla="*/ 0 w 39"/>
                <a:gd name="T17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9">
                  <a:moveTo>
                    <a:pt x="0" y="19"/>
                  </a:moveTo>
                  <a:cubicBezTo>
                    <a:pt x="0" y="25"/>
                    <a:pt x="2" y="29"/>
                    <a:pt x="6" y="33"/>
                  </a:cubicBezTo>
                  <a:cubicBezTo>
                    <a:pt x="10" y="37"/>
                    <a:pt x="14" y="39"/>
                    <a:pt x="20" y="39"/>
                  </a:cubicBezTo>
                  <a:cubicBezTo>
                    <a:pt x="25" y="39"/>
                    <a:pt x="30" y="37"/>
                    <a:pt x="34" y="33"/>
                  </a:cubicBezTo>
                  <a:cubicBezTo>
                    <a:pt x="37" y="29"/>
                    <a:pt x="39" y="25"/>
                    <a:pt x="39" y="19"/>
                  </a:cubicBezTo>
                  <a:cubicBezTo>
                    <a:pt x="39" y="14"/>
                    <a:pt x="37" y="9"/>
                    <a:pt x="34" y="5"/>
                  </a:cubicBezTo>
                  <a:cubicBezTo>
                    <a:pt x="30" y="2"/>
                    <a:pt x="25" y="0"/>
                    <a:pt x="20" y="0"/>
                  </a:cubicBezTo>
                  <a:cubicBezTo>
                    <a:pt x="14" y="0"/>
                    <a:pt x="10" y="2"/>
                    <a:pt x="6" y="5"/>
                  </a:cubicBezTo>
                  <a:cubicBezTo>
                    <a:pt x="2" y="9"/>
                    <a:pt x="0" y="14"/>
                    <a:pt x="0" y="19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22" name="Freeform 129">
              <a:extLst>
                <a:ext uri="{FF2B5EF4-FFF2-40B4-BE49-F238E27FC236}">
                  <a16:creationId xmlns:a16="http://schemas.microsoft.com/office/drawing/2014/main" id="{05344483-345B-46C4-83FD-B1F185EEA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6775" y="3321050"/>
              <a:ext cx="65088" cy="63500"/>
            </a:xfrm>
            <a:custGeom>
              <a:avLst/>
              <a:gdLst>
                <a:gd name="T0" fmla="*/ 0 w 40"/>
                <a:gd name="T1" fmla="*/ 19 h 39"/>
                <a:gd name="T2" fmla="*/ 6 w 40"/>
                <a:gd name="T3" fmla="*/ 33 h 39"/>
                <a:gd name="T4" fmla="*/ 20 w 40"/>
                <a:gd name="T5" fmla="*/ 39 h 39"/>
                <a:gd name="T6" fmla="*/ 34 w 40"/>
                <a:gd name="T7" fmla="*/ 33 h 39"/>
                <a:gd name="T8" fmla="*/ 40 w 40"/>
                <a:gd name="T9" fmla="*/ 19 h 39"/>
                <a:gd name="T10" fmla="*/ 34 w 40"/>
                <a:gd name="T11" fmla="*/ 5 h 39"/>
                <a:gd name="T12" fmla="*/ 20 w 40"/>
                <a:gd name="T13" fmla="*/ 0 h 39"/>
                <a:gd name="T14" fmla="*/ 6 w 40"/>
                <a:gd name="T15" fmla="*/ 5 h 39"/>
                <a:gd name="T16" fmla="*/ 0 w 40"/>
                <a:gd name="T17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9">
                  <a:moveTo>
                    <a:pt x="0" y="19"/>
                  </a:moveTo>
                  <a:cubicBezTo>
                    <a:pt x="0" y="25"/>
                    <a:pt x="2" y="29"/>
                    <a:pt x="6" y="33"/>
                  </a:cubicBezTo>
                  <a:cubicBezTo>
                    <a:pt x="10" y="37"/>
                    <a:pt x="15" y="39"/>
                    <a:pt x="20" y="39"/>
                  </a:cubicBezTo>
                  <a:cubicBezTo>
                    <a:pt x="25" y="39"/>
                    <a:pt x="30" y="37"/>
                    <a:pt x="34" y="33"/>
                  </a:cubicBezTo>
                  <a:cubicBezTo>
                    <a:pt x="38" y="29"/>
                    <a:pt x="40" y="25"/>
                    <a:pt x="40" y="19"/>
                  </a:cubicBezTo>
                  <a:cubicBezTo>
                    <a:pt x="40" y="14"/>
                    <a:pt x="38" y="9"/>
                    <a:pt x="34" y="5"/>
                  </a:cubicBezTo>
                  <a:cubicBezTo>
                    <a:pt x="30" y="2"/>
                    <a:pt x="25" y="0"/>
                    <a:pt x="20" y="0"/>
                  </a:cubicBezTo>
                  <a:cubicBezTo>
                    <a:pt x="15" y="0"/>
                    <a:pt x="10" y="2"/>
                    <a:pt x="6" y="5"/>
                  </a:cubicBezTo>
                  <a:cubicBezTo>
                    <a:pt x="2" y="9"/>
                    <a:pt x="0" y="14"/>
                    <a:pt x="0" y="19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23" name="Freeform 130">
              <a:extLst>
                <a:ext uri="{FF2B5EF4-FFF2-40B4-BE49-F238E27FC236}">
                  <a16:creationId xmlns:a16="http://schemas.microsoft.com/office/drawing/2014/main" id="{3F11A3D7-B1D0-476D-AF57-7C6C63A5A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4713" y="3186113"/>
              <a:ext cx="65088" cy="65087"/>
            </a:xfrm>
            <a:custGeom>
              <a:avLst/>
              <a:gdLst>
                <a:gd name="T0" fmla="*/ 0 w 40"/>
                <a:gd name="T1" fmla="*/ 19 h 39"/>
                <a:gd name="T2" fmla="*/ 6 w 40"/>
                <a:gd name="T3" fmla="*/ 33 h 39"/>
                <a:gd name="T4" fmla="*/ 20 w 40"/>
                <a:gd name="T5" fmla="*/ 39 h 39"/>
                <a:gd name="T6" fmla="*/ 34 w 40"/>
                <a:gd name="T7" fmla="*/ 33 h 39"/>
                <a:gd name="T8" fmla="*/ 40 w 40"/>
                <a:gd name="T9" fmla="*/ 19 h 39"/>
                <a:gd name="T10" fmla="*/ 34 w 40"/>
                <a:gd name="T11" fmla="*/ 5 h 39"/>
                <a:gd name="T12" fmla="*/ 20 w 40"/>
                <a:gd name="T13" fmla="*/ 0 h 39"/>
                <a:gd name="T14" fmla="*/ 6 w 40"/>
                <a:gd name="T15" fmla="*/ 5 h 39"/>
                <a:gd name="T16" fmla="*/ 0 w 40"/>
                <a:gd name="T17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9">
                  <a:moveTo>
                    <a:pt x="0" y="19"/>
                  </a:moveTo>
                  <a:cubicBezTo>
                    <a:pt x="0" y="25"/>
                    <a:pt x="2" y="29"/>
                    <a:pt x="6" y="33"/>
                  </a:cubicBezTo>
                  <a:cubicBezTo>
                    <a:pt x="10" y="37"/>
                    <a:pt x="15" y="39"/>
                    <a:pt x="20" y="39"/>
                  </a:cubicBezTo>
                  <a:cubicBezTo>
                    <a:pt x="25" y="39"/>
                    <a:pt x="30" y="37"/>
                    <a:pt x="34" y="33"/>
                  </a:cubicBezTo>
                  <a:cubicBezTo>
                    <a:pt x="38" y="29"/>
                    <a:pt x="40" y="25"/>
                    <a:pt x="40" y="19"/>
                  </a:cubicBezTo>
                  <a:cubicBezTo>
                    <a:pt x="40" y="14"/>
                    <a:pt x="38" y="9"/>
                    <a:pt x="34" y="5"/>
                  </a:cubicBezTo>
                  <a:cubicBezTo>
                    <a:pt x="30" y="1"/>
                    <a:pt x="25" y="0"/>
                    <a:pt x="20" y="0"/>
                  </a:cubicBezTo>
                  <a:cubicBezTo>
                    <a:pt x="15" y="0"/>
                    <a:pt x="10" y="1"/>
                    <a:pt x="6" y="5"/>
                  </a:cubicBezTo>
                  <a:cubicBezTo>
                    <a:pt x="2" y="9"/>
                    <a:pt x="0" y="14"/>
                    <a:pt x="0" y="19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24" name="Freeform 131">
              <a:extLst>
                <a:ext uri="{FF2B5EF4-FFF2-40B4-BE49-F238E27FC236}">
                  <a16:creationId xmlns:a16="http://schemas.microsoft.com/office/drawing/2014/main" id="{1D432C61-D1F3-44E0-987E-B6ED4ED78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5825" y="3073400"/>
              <a:ext cx="63500" cy="63500"/>
            </a:xfrm>
            <a:custGeom>
              <a:avLst/>
              <a:gdLst>
                <a:gd name="T0" fmla="*/ 0 w 39"/>
                <a:gd name="T1" fmla="*/ 19 h 39"/>
                <a:gd name="T2" fmla="*/ 5 w 39"/>
                <a:gd name="T3" fmla="*/ 33 h 39"/>
                <a:gd name="T4" fmla="*/ 19 w 39"/>
                <a:gd name="T5" fmla="*/ 39 h 39"/>
                <a:gd name="T6" fmla="*/ 33 w 39"/>
                <a:gd name="T7" fmla="*/ 33 h 39"/>
                <a:gd name="T8" fmla="*/ 39 w 39"/>
                <a:gd name="T9" fmla="*/ 19 h 39"/>
                <a:gd name="T10" fmla="*/ 33 w 39"/>
                <a:gd name="T11" fmla="*/ 5 h 39"/>
                <a:gd name="T12" fmla="*/ 19 w 39"/>
                <a:gd name="T13" fmla="*/ 0 h 39"/>
                <a:gd name="T14" fmla="*/ 5 w 39"/>
                <a:gd name="T15" fmla="*/ 5 h 39"/>
                <a:gd name="T16" fmla="*/ 0 w 39"/>
                <a:gd name="T17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9">
                  <a:moveTo>
                    <a:pt x="0" y="19"/>
                  </a:moveTo>
                  <a:cubicBezTo>
                    <a:pt x="0" y="25"/>
                    <a:pt x="1" y="29"/>
                    <a:pt x="5" y="33"/>
                  </a:cubicBezTo>
                  <a:cubicBezTo>
                    <a:pt x="9" y="37"/>
                    <a:pt x="14" y="39"/>
                    <a:pt x="19" y="39"/>
                  </a:cubicBezTo>
                  <a:cubicBezTo>
                    <a:pt x="25" y="39"/>
                    <a:pt x="29" y="37"/>
                    <a:pt x="33" y="33"/>
                  </a:cubicBezTo>
                  <a:cubicBezTo>
                    <a:pt x="37" y="29"/>
                    <a:pt x="39" y="25"/>
                    <a:pt x="39" y="19"/>
                  </a:cubicBezTo>
                  <a:cubicBezTo>
                    <a:pt x="39" y="14"/>
                    <a:pt x="37" y="9"/>
                    <a:pt x="33" y="5"/>
                  </a:cubicBezTo>
                  <a:cubicBezTo>
                    <a:pt x="29" y="2"/>
                    <a:pt x="25" y="0"/>
                    <a:pt x="19" y="0"/>
                  </a:cubicBezTo>
                  <a:cubicBezTo>
                    <a:pt x="14" y="0"/>
                    <a:pt x="9" y="2"/>
                    <a:pt x="5" y="5"/>
                  </a:cubicBezTo>
                  <a:cubicBezTo>
                    <a:pt x="1" y="9"/>
                    <a:pt x="0" y="14"/>
                    <a:pt x="0" y="19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25" name="Freeform 132">
              <a:extLst>
                <a:ext uri="{FF2B5EF4-FFF2-40B4-BE49-F238E27FC236}">
                  <a16:creationId xmlns:a16="http://schemas.microsoft.com/office/drawing/2014/main" id="{6D8B3D04-CDD7-4E47-9AE3-D0437E729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2813" y="3194050"/>
              <a:ext cx="63500" cy="66675"/>
            </a:xfrm>
            <a:custGeom>
              <a:avLst/>
              <a:gdLst>
                <a:gd name="T0" fmla="*/ 0 w 39"/>
                <a:gd name="T1" fmla="*/ 20 h 40"/>
                <a:gd name="T2" fmla="*/ 6 w 39"/>
                <a:gd name="T3" fmla="*/ 34 h 40"/>
                <a:gd name="T4" fmla="*/ 20 w 39"/>
                <a:gd name="T5" fmla="*/ 40 h 40"/>
                <a:gd name="T6" fmla="*/ 33 w 39"/>
                <a:gd name="T7" fmla="*/ 34 h 40"/>
                <a:gd name="T8" fmla="*/ 39 w 39"/>
                <a:gd name="T9" fmla="*/ 20 h 40"/>
                <a:gd name="T10" fmla="*/ 33 w 39"/>
                <a:gd name="T11" fmla="*/ 6 h 40"/>
                <a:gd name="T12" fmla="*/ 20 w 39"/>
                <a:gd name="T13" fmla="*/ 0 h 40"/>
                <a:gd name="T14" fmla="*/ 6 w 39"/>
                <a:gd name="T15" fmla="*/ 6 h 40"/>
                <a:gd name="T16" fmla="*/ 0 w 39"/>
                <a:gd name="T1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0">
                  <a:moveTo>
                    <a:pt x="0" y="20"/>
                  </a:moveTo>
                  <a:cubicBezTo>
                    <a:pt x="0" y="25"/>
                    <a:pt x="2" y="30"/>
                    <a:pt x="6" y="34"/>
                  </a:cubicBezTo>
                  <a:cubicBezTo>
                    <a:pt x="9" y="38"/>
                    <a:pt x="14" y="40"/>
                    <a:pt x="20" y="40"/>
                  </a:cubicBezTo>
                  <a:cubicBezTo>
                    <a:pt x="25" y="40"/>
                    <a:pt x="30" y="38"/>
                    <a:pt x="33" y="34"/>
                  </a:cubicBezTo>
                  <a:cubicBezTo>
                    <a:pt x="37" y="30"/>
                    <a:pt x="39" y="25"/>
                    <a:pt x="39" y="20"/>
                  </a:cubicBezTo>
                  <a:cubicBezTo>
                    <a:pt x="39" y="15"/>
                    <a:pt x="37" y="10"/>
                    <a:pt x="33" y="6"/>
                  </a:cubicBezTo>
                  <a:cubicBezTo>
                    <a:pt x="30" y="2"/>
                    <a:pt x="25" y="0"/>
                    <a:pt x="20" y="0"/>
                  </a:cubicBezTo>
                  <a:cubicBezTo>
                    <a:pt x="14" y="0"/>
                    <a:pt x="9" y="2"/>
                    <a:pt x="6" y="6"/>
                  </a:cubicBezTo>
                  <a:cubicBezTo>
                    <a:pt x="2" y="10"/>
                    <a:pt x="0" y="15"/>
                    <a:pt x="0" y="20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26" name="Freeform 133">
              <a:extLst>
                <a:ext uri="{FF2B5EF4-FFF2-40B4-BE49-F238E27FC236}">
                  <a16:creationId xmlns:a16="http://schemas.microsoft.com/office/drawing/2014/main" id="{660012D2-F32B-4C51-A8F9-BADDFD4D1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4088" y="3103563"/>
              <a:ext cx="65088" cy="63500"/>
            </a:xfrm>
            <a:custGeom>
              <a:avLst/>
              <a:gdLst>
                <a:gd name="T0" fmla="*/ 0 w 39"/>
                <a:gd name="T1" fmla="*/ 20 h 39"/>
                <a:gd name="T2" fmla="*/ 6 w 39"/>
                <a:gd name="T3" fmla="*/ 33 h 39"/>
                <a:gd name="T4" fmla="*/ 20 w 39"/>
                <a:gd name="T5" fmla="*/ 39 h 39"/>
                <a:gd name="T6" fmla="*/ 33 w 39"/>
                <a:gd name="T7" fmla="*/ 33 h 39"/>
                <a:gd name="T8" fmla="*/ 39 w 39"/>
                <a:gd name="T9" fmla="*/ 20 h 39"/>
                <a:gd name="T10" fmla="*/ 33 w 39"/>
                <a:gd name="T11" fmla="*/ 6 h 39"/>
                <a:gd name="T12" fmla="*/ 20 w 39"/>
                <a:gd name="T13" fmla="*/ 0 h 39"/>
                <a:gd name="T14" fmla="*/ 6 w 39"/>
                <a:gd name="T15" fmla="*/ 6 h 39"/>
                <a:gd name="T16" fmla="*/ 0 w 39"/>
                <a:gd name="T17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9">
                  <a:moveTo>
                    <a:pt x="0" y="20"/>
                  </a:moveTo>
                  <a:cubicBezTo>
                    <a:pt x="0" y="25"/>
                    <a:pt x="2" y="30"/>
                    <a:pt x="6" y="33"/>
                  </a:cubicBezTo>
                  <a:cubicBezTo>
                    <a:pt x="9" y="37"/>
                    <a:pt x="14" y="39"/>
                    <a:pt x="20" y="39"/>
                  </a:cubicBezTo>
                  <a:cubicBezTo>
                    <a:pt x="25" y="39"/>
                    <a:pt x="29" y="37"/>
                    <a:pt x="33" y="33"/>
                  </a:cubicBezTo>
                  <a:cubicBezTo>
                    <a:pt x="37" y="30"/>
                    <a:pt x="39" y="25"/>
                    <a:pt x="39" y="20"/>
                  </a:cubicBezTo>
                  <a:cubicBezTo>
                    <a:pt x="39" y="14"/>
                    <a:pt x="37" y="9"/>
                    <a:pt x="33" y="6"/>
                  </a:cubicBezTo>
                  <a:cubicBezTo>
                    <a:pt x="29" y="2"/>
                    <a:pt x="25" y="0"/>
                    <a:pt x="20" y="0"/>
                  </a:cubicBezTo>
                  <a:cubicBezTo>
                    <a:pt x="14" y="0"/>
                    <a:pt x="9" y="2"/>
                    <a:pt x="6" y="6"/>
                  </a:cubicBezTo>
                  <a:cubicBezTo>
                    <a:pt x="2" y="9"/>
                    <a:pt x="0" y="14"/>
                    <a:pt x="0" y="20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27" name="Freeform 134">
              <a:extLst>
                <a:ext uri="{FF2B5EF4-FFF2-40B4-BE49-F238E27FC236}">
                  <a16:creationId xmlns:a16="http://schemas.microsoft.com/office/drawing/2014/main" id="{E5301DCB-42EA-4075-BE7E-AB9467F22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1238" y="3201988"/>
              <a:ext cx="63500" cy="63500"/>
            </a:xfrm>
            <a:custGeom>
              <a:avLst/>
              <a:gdLst>
                <a:gd name="T0" fmla="*/ 0 w 39"/>
                <a:gd name="T1" fmla="*/ 20 h 39"/>
                <a:gd name="T2" fmla="*/ 6 w 39"/>
                <a:gd name="T3" fmla="*/ 34 h 39"/>
                <a:gd name="T4" fmla="*/ 20 w 39"/>
                <a:gd name="T5" fmla="*/ 39 h 39"/>
                <a:gd name="T6" fmla="*/ 34 w 39"/>
                <a:gd name="T7" fmla="*/ 34 h 39"/>
                <a:gd name="T8" fmla="*/ 39 w 39"/>
                <a:gd name="T9" fmla="*/ 20 h 39"/>
                <a:gd name="T10" fmla="*/ 34 w 39"/>
                <a:gd name="T11" fmla="*/ 6 h 39"/>
                <a:gd name="T12" fmla="*/ 20 w 39"/>
                <a:gd name="T13" fmla="*/ 0 h 39"/>
                <a:gd name="T14" fmla="*/ 6 w 39"/>
                <a:gd name="T15" fmla="*/ 6 h 39"/>
                <a:gd name="T16" fmla="*/ 0 w 39"/>
                <a:gd name="T17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9">
                  <a:moveTo>
                    <a:pt x="0" y="20"/>
                  </a:moveTo>
                  <a:cubicBezTo>
                    <a:pt x="0" y="25"/>
                    <a:pt x="2" y="30"/>
                    <a:pt x="6" y="34"/>
                  </a:cubicBezTo>
                  <a:cubicBezTo>
                    <a:pt x="10" y="37"/>
                    <a:pt x="14" y="39"/>
                    <a:pt x="20" y="39"/>
                  </a:cubicBezTo>
                  <a:cubicBezTo>
                    <a:pt x="25" y="39"/>
                    <a:pt x="30" y="37"/>
                    <a:pt x="34" y="34"/>
                  </a:cubicBezTo>
                  <a:cubicBezTo>
                    <a:pt x="37" y="30"/>
                    <a:pt x="39" y="25"/>
                    <a:pt x="39" y="20"/>
                  </a:cubicBezTo>
                  <a:cubicBezTo>
                    <a:pt x="39" y="14"/>
                    <a:pt x="37" y="10"/>
                    <a:pt x="34" y="6"/>
                  </a:cubicBezTo>
                  <a:cubicBezTo>
                    <a:pt x="30" y="2"/>
                    <a:pt x="25" y="0"/>
                    <a:pt x="20" y="0"/>
                  </a:cubicBezTo>
                  <a:cubicBezTo>
                    <a:pt x="14" y="0"/>
                    <a:pt x="10" y="2"/>
                    <a:pt x="6" y="6"/>
                  </a:cubicBezTo>
                  <a:cubicBezTo>
                    <a:pt x="2" y="10"/>
                    <a:pt x="0" y="14"/>
                    <a:pt x="0" y="20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28" name="Freeform 135">
              <a:extLst>
                <a:ext uri="{FF2B5EF4-FFF2-40B4-BE49-F238E27FC236}">
                  <a16:creationId xmlns:a16="http://schemas.microsoft.com/office/drawing/2014/main" id="{7BDC6EA5-4738-4933-9BAD-AAC9333BD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6800" y="3084513"/>
              <a:ext cx="63500" cy="65087"/>
            </a:xfrm>
            <a:custGeom>
              <a:avLst/>
              <a:gdLst>
                <a:gd name="T0" fmla="*/ 0 w 39"/>
                <a:gd name="T1" fmla="*/ 20 h 39"/>
                <a:gd name="T2" fmla="*/ 6 w 39"/>
                <a:gd name="T3" fmla="*/ 34 h 39"/>
                <a:gd name="T4" fmla="*/ 20 w 39"/>
                <a:gd name="T5" fmla="*/ 39 h 39"/>
                <a:gd name="T6" fmla="*/ 34 w 39"/>
                <a:gd name="T7" fmla="*/ 34 h 39"/>
                <a:gd name="T8" fmla="*/ 39 w 39"/>
                <a:gd name="T9" fmla="*/ 20 h 39"/>
                <a:gd name="T10" fmla="*/ 34 w 39"/>
                <a:gd name="T11" fmla="*/ 6 h 39"/>
                <a:gd name="T12" fmla="*/ 20 w 39"/>
                <a:gd name="T13" fmla="*/ 0 h 39"/>
                <a:gd name="T14" fmla="*/ 6 w 39"/>
                <a:gd name="T15" fmla="*/ 6 h 39"/>
                <a:gd name="T16" fmla="*/ 0 w 39"/>
                <a:gd name="T17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9">
                  <a:moveTo>
                    <a:pt x="0" y="20"/>
                  </a:moveTo>
                  <a:cubicBezTo>
                    <a:pt x="0" y="25"/>
                    <a:pt x="2" y="30"/>
                    <a:pt x="6" y="34"/>
                  </a:cubicBezTo>
                  <a:cubicBezTo>
                    <a:pt x="10" y="37"/>
                    <a:pt x="14" y="39"/>
                    <a:pt x="20" y="39"/>
                  </a:cubicBezTo>
                  <a:cubicBezTo>
                    <a:pt x="25" y="39"/>
                    <a:pt x="30" y="37"/>
                    <a:pt x="34" y="34"/>
                  </a:cubicBezTo>
                  <a:cubicBezTo>
                    <a:pt x="37" y="30"/>
                    <a:pt x="39" y="25"/>
                    <a:pt x="39" y="20"/>
                  </a:cubicBezTo>
                  <a:cubicBezTo>
                    <a:pt x="39" y="14"/>
                    <a:pt x="37" y="10"/>
                    <a:pt x="34" y="6"/>
                  </a:cubicBezTo>
                  <a:cubicBezTo>
                    <a:pt x="30" y="2"/>
                    <a:pt x="25" y="0"/>
                    <a:pt x="20" y="0"/>
                  </a:cubicBezTo>
                  <a:cubicBezTo>
                    <a:pt x="14" y="0"/>
                    <a:pt x="10" y="2"/>
                    <a:pt x="6" y="6"/>
                  </a:cubicBezTo>
                  <a:cubicBezTo>
                    <a:pt x="2" y="10"/>
                    <a:pt x="0" y="14"/>
                    <a:pt x="0" y="20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29" name="Freeform 136">
              <a:extLst>
                <a:ext uri="{FF2B5EF4-FFF2-40B4-BE49-F238E27FC236}">
                  <a16:creationId xmlns:a16="http://schemas.microsoft.com/office/drawing/2014/main" id="{FE9B42D4-8021-47F2-835B-B15B6C3B8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3638" y="3033713"/>
              <a:ext cx="65088" cy="65087"/>
            </a:xfrm>
            <a:custGeom>
              <a:avLst/>
              <a:gdLst>
                <a:gd name="T0" fmla="*/ 0 w 39"/>
                <a:gd name="T1" fmla="*/ 20 h 39"/>
                <a:gd name="T2" fmla="*/ 5 w 39"/>
                <a:gd name="T3" fmla="*/ 33 h 39"/>
                <a:gd name="T4" fmla="*/ 19 w 39"/>
                <a:gd name="T5" fmla="*/ 39 h 39"/>
                <a:gd name="T6" fmla="*/ 33 w 39"/>
                <a:gd name="T7" fmla="*/ 33 h 39"/>
                <a:gd name="T8" fmla="*/ 39 w 39"/>
                <a:gd name="T9" fmla="*/ 20 h 39"/>
                <a:gd name="T10" fmla="*/ 33 w 39"/>
                <a:gd name="T11" fmla="*/ 6 h 39"/>
                <a:gd name="T12" fmla="*/ 19 w 39"/>
                <a:gd name="T13" fmla="*/ 0 h 39"/>
                <a:gd name="T14" fmla="*/ 5 w 39"/>
                <a:gd name="T15" fmla="*/ 6 h 39"/>
                <a:gd name="T16" fmla="*/ 0 w 39"/>
                <a:gd name="T17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9">
                  <a:moveTo>
                    <a:pt x="0" y="20"/>
                  </a:moveTo>
                  <a:cubicBezTo>
                    <a:pt x="0" y="25"/>
                    <a:pt x="2" y="30"/>
                    <a:pt x="5" y="33"/>
                  </a:cubicBezTo>
                  <a:cubicBezTo>
                    <a:pt x="9" y="37"/>
                    <a:pt x="14" y="39"/>
                    <a:pt x="19" y="39"/>
                  </a:cubicBezTo>
                  <a:cubicBezTo>
                    <a:pt x="25" y="39"/>
                    <a:pt x="29" y="37"/>
                    <a:pt x="33" y="33"/>
                  </a:cubicBezTo>
                  <a:cubicBezTo>
                    <a:pt x="37" y="30"/>
                    <a:pt x="39" y="25"/>
                    <a:pt x="39" y="20"/>
                  </a:cubicBezTo>
                  <a:cubicBezTo>
                    <a:pt x="39" y="14"/>
                    <a:pt x="37" y="10"/>
                    <a:pt x="33" y="6"/>
                  </a:cubicBezTo>
                  <a:cubicBezTo>
                    <a:pt x="29" y="2"/>
                    <a:pt x="25" y="0"/>
                    <a:pt x="19" y="0"/>
                  </a:cubicBezTo>
                  <a:cubicBezTo>
                    <a:pt x="14" y="0"/>
                    <a:pt x="9" y="2"/>
                    <a:pt x="5" y="6"/>
                  </a:cubicBezTo>
                  <a:cubicBezTo>
                    <a:pt x="2" y="10"/>
                    <a:pt x="0" y="14"/>
                    <a:pt x="0" y="20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30" name="Freeform 137">
              <a:extLst>
                <a:ext uri="{FF2B5EF4-FFF2-40B4-BE49-F238E27FC236}">
                  <a16:creationId xmlns:a16="http://schemas.microsoft.com/office/drawing/2014/main" id="{4FD1222E-3957-41B4-BC12-AB912E78C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8413" y="3017838"/>
              <a:ext cx="65088" cy="63500"/>
            </a:xfrm>
            <a:custGeom>
              <a:avLst/>
              <a:gdLst>
                <a:gd name="T0" fmla="*/ 0 w 39"/>
                <a:gd name="T1" fmla="*/ 20 h 39"/>
                <a:gd name="T2" fmla="*/ 5 w 39"/>
                <a:gd name="T3" fmla="*/ 33 h 39"/>
                <a:gd name="T4" fmla="*/ 19 w 39"/>
                <a:gd name="T5" fmla="*/ 39 h 39"/>
                <a:gd name="T6" fmla="*/ 33 w 39"/>
                <a:gd name="T7" fmla="*/ 33 h 39"/>
                <a:gd name="T8" fmla="*/ 39 w 39"/>
                <a:gd name="T9" fmla="*/ 20 h 39"/>
                <a:gd name="T10" fmla="*/ 33 w 39"/>
                <a:gd name="T11" fmla="*/ 6 h 39"/>
                <a:gd name="T12" fmla="*/ 19 w 39"/>
                <a:gd name="T13" fmla="*/ 0 h 39"/>
                <a:gd name="T14" fmla="*/ 5 w 39"/>
                <a:gd name="T15" fmla="*/ 6 h 39"/>
                <a:gd name="T16" fmla="*/ 0 w 39"/>
                <a:gd name="T17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9">
                  <a:moveTo>
                    <a:pt x="0" y="20"/>
                  </a:moveTo>
                  <a:cubicBezTo>
                    <a:pt x="0" y="25"/>
                    <a:pt x="2" y="30"/>
                    <a:pt x="5" y="33"/>
                  </a:cubicBezTo>
                  <a:cubicBezTo>
                    <a:pt x="9" y="37"/>
                    <a:pt x="14" y="39"/>
                    <a:pt x="19" y="39"/>
                  </a:cubicBezTo>
                  <a:cubicBezTo>
                    <a:pt x="25" y="39"/>
                    <a:pt x="29" y="37"/>
                    <a:pt x="33" y="33"/>
                  </a:cubicBezTo>
                  <a:cubicBezTo>
                    <a:pt x="37" y="30"/>
                    <a:pt x="39" y="25"/>
                    <a:pt x="39" y="20"/>
                  </a:cubicBezTo>
                  <a:cubicBezTo>
                    <a:pt x="39" y="14"/>
                    <a:pt x="37" y="10"/>
                    <a:pt x="33" y="6"/>
                  </a:cubicBezTo>
                  <a:cubicBezTo>
                    <a:pt x="29" y="2"/>
                    <a:pt x="25" y="0"/>
                    <a:pt x="19" y="0"/>
                  </a:cubicBezTo>
                  <a:cubicBezTo>
                    <a:pt x="14" y="0"/>
                    <a:pt x="9" y="2"/>
                    <a:pt x="5" y="6"/>
                  </a:cubicBezTo>
                  <a:cubicBezTo>
                    <a:pt x="2" y="10"/>
                    <a:pt x="0" y="14"/>
                    <a:pt x="0" y="20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31" name="Freeform 138">
              <a:extLst>
                <a:ext uri="{FF2B5EF4-FFF2-40B4-BE49-F238E27FC236}">
                  <a16:creationId xmlns:a16="http://schemas.microsoft.com/office/drawing/2014/main" id="{03D50E24-D215-4211-9662-CDA01122C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1138" y="3033713"/>
              <a:ext cx="65088" cy="65087"/>
            </a:xfrm>
            <a:custGeom>
              <a:avLst/>
              <a:gdLst>
                <a:gd name="T0" fmla="*/ 0 w 40"/>
                <a:gd name="T1" fmla="*/ 19 h 39"/>
                <a:gd name="T2" fmla="*/ 6 w 40"/>
                <a:gd name="T3" fmla="*/ 33 h 39"/>
                <a:gd name="T4" fmla="*/ 20 w 40"/>
                <a:gd name="T5" fmla="*/ 39 h 39"/>
                <a:gd name="T6" fmla="*/ 34 w 40"/>
                <a:gd name="T7" fmla="*/ 33 h 39"/>
                <a:gd name="T8" fmla="*/ 40 w 40"/>
                <a:gd name="T9" fmla="*/ 19 h 39"/>
                <a:gd name="T10" fmla="*/ 34 w 40"/>
                <a:gd name="T11" fmla="*/ 5 h 39"/>
                <a:gd name="T12" fmla="*/ 20 w 40"/>
                <a:gd name="T13" fmla="*/ 0 h 39"/>
                <a:gd name="T14" fmla="*/ 6 w 40"/>
                <a:gd name="T15" fmla="*/ 5 h 39"/>
                <a:gd name="T16" fmla="*/ 0 w 40"/>
                <a:gd name="T17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9">
                  <a:moveTo>
                    <a:pt x="0" y="19"/>
                  </a:moveTo>
                  <a:cubicBezTo>
                    <a:pt x="0" y="25"/>
                    <a:pt x="2" y="29"/>
                    <a:pt x="6" y="33"/>
                  </a:cubicBezTo>
                  <a:cubicBezTo>
                    <a:pt x="10" y="37"/>
                    <a:pt x="15" y="39"/>
                    <a:pt x="20" y="39"/>
                  </a:cubicBezTo>
                  <a:cubicBezTo>
                    <a:pt x="25" y="39"/>
                    <a:pt x="30" y="37"/>
                    <a:pt x="34" y="33"/>
                  </a:cubicBezTo>
                  <a:cubicBezTo>
                    <a:pt x="38" y="29"/>
                    <a:pt x="40" y="25"/>
                    <a:pt x="40" y="19"/>
                  </a:cubicBezTo>
                  <a:cubicBezTo>
                    <a:pt x="40" y="14"/>
                    <a:pt x="38" y="9"/>
                    <a:pt x="34" y="5"/>
                  </a:cubicBezTo>
                  <a:cubicBezTo>
                    <a:pt x="30" y="2"/>
                    <a:pt x="25" y="0"/>
                    <a:pt x="20" y="0"/>
                  </a:cubicBezTo>
                  <a:cubicBezTo>
                    <a:pt x="15" y="0"/>
                    <a:pt x="10" y="2"/>
                    <a:pt x="6" y="5"/>
                  </a:cubicBezTo>
                  <a:cubicBezTo>
                    <a:pt x="2" y="9"/>
                    <a:pt x="0" y="14"/>
                    <a:pt x="0" y="19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32" name="Freeform 139">
              <a:extLst>
                <a:ext uri="{FF2B5EF4-FFF2-40B4-BE49-F238E27FC236}">
                  <a16:creationId xmlns:a16="http://schemas.microsoft.com/office/drawing/2014/main" id="{F7E09C43-F792-4D72-90FD-E39D899D3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5925" y="3057525"/>
              <a:ext cx="65088" cy="63500"/>
            </a:xfrm>
            <a:custGeom>
              <a:avLst/>
              <a:gdLst>
                <a:gd name="T0" fmla="*/ 0 w 39"/>
                <a:gd name="T1" fmla="*/ 20 h 39"/>
                <a:gd name="T2" fmla="*/ 5 w 39"/>
                <a:gd name="T3" fmla="*/ 33 h 39"/>
                <a:gd name="T4" fmla="*/ 19 w 39"/>
                <a:gd name="T5" fmla="*/ 39 h 39"/>
                <a:gd name="T6" fmla="*/ 33 w 39"/>
                <a:gd name="T7" fmla="*/ 33 h 39"/>
                <a:gd name="T8" fmla="*/ 39 w 39"/>
                <a:gd name="T9" fmla="*/ 20 h 39"/>
                <a:gd name="T10" fmla="*/ 33 w 39"/>
                <a:gd name="T11" fmla="*/ 6 h 39"/>
                <a:gd name="T12" fmla="*/ 19 w 39"/>
                <a:gd name="T13" fmla="*/ 0 h 39"/>
                <a:gd name="T14" fmla="*/ 5 w 39"/>
                <a:gd name="T15" fmla="*/ 6 h 39"/>
                <a:gd name="T16" fmla="*/ 0 w 39"/>
                <a:gd name="T17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9">
                  <a:moveTo>
                    <a:pt x="0" y="20"/>
                  </a:moveTo>
                  <a:cubicBezTo>
                    <a:pt x="0" y="25"/>
                    <a:pt x="2" y="30"/>
                    <a:pt x="5" y="33"/>
                  </a:cubicBezTo>
                  <a:cubicBezTo>
                    <a:pt x="9" y="37"/>
                    <a:pt x="14" y="39"/>
                    <a:pt x="19" y="39"/>
                  </a:cubicBezTo>
                  <a:cubicBezTo>
                    <a:pt x="25" y="39"/>
                    <a:pt x="29" y="37"/>
                    <a:pt x="33" y="33"/>
                  </a:cubicBezTo>
                  <a:cubicBezTo>
                    <a:pt x="37" y="30"/>
                    <a:pt x="39" y="25"/>
                    <a:pt x="39" y="20"/>
                  </a:cubicBezTo>
                  <a:cubicBezTo>
                    <a:pt x="39" y="14"/>
                    <a:pt x="37" y="9"/>
                    <a:pt x="33" y="6"/>
                  </a:cubicBezTo>
                  <a:cubicBezTo>
                    <a:pt x="29" y="2"/>
                    <a:pt x="25" y="0"/>
                    <a:pt x="19" y="0"/>
                  </a:cubicBezTo>
                  <a:cubicBezTo>
                    <a:pt x="14" y="0"/>
                    <a:pt x="9" y="2"/>
                    <a:pt x="5" y="6"/>
                  </a:cubicBezTo>
                  <a:cubicBezTo>
                    <a:pt x="2" y="9"/>
                    <a:pt x="0" y="14"/>
                    <a:pt x="0" y="20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33" name="Freeform 140">
              <a:extLst>
                <a:ext uri="{FF2B5EF4-FFF2-40B4-BE49-F238E27FC236}">
                  <a16:creationId xmlns:a16="http://schemas.microsoft.com/office/drawing/2014/main" id="{4859BD46-BFCE-42D8-AB89-14E9F3EB7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5000" y="3194050"/>
              <a:ext cx="63500" cy="65087"/>
            </a:xfrm>
            <a:custGeom>
              <a:avLst/>
              <a:gdLst>
                <a:gd name="T0" fmla="*/ 0 w 39"/>
                <a:gd name="T1" fmla="*/ 20 h 39"/>
                <a:gd name="T2" fmla="*/ 5 w 39"/>
                <a:gd name="T3" fmla="*/ 33 h 39"/>
                <a:gd name="T4" fmla="*/ 19 w 39"/>
                <a:gd name="T5" fmla="*/ 39 h 39"/>
                <a:gd name="T6" fmla="*/ 33 w 39"/>
                <a:gd name="T7" fmla="*/ 33 h 39"/>
                <a:gd name="T8" fmla="*/ 39 w 39"/>
                <a:gd name="T9" fmla="*/ 20 h 39"/>
                <a:gd name="T10" fmla="*/ 33 w 39"/>
                <a:gd name="T11" fmla="*/ 6 h 39"/>
                <a:gd name="T12" fmla="*/ 19 w 39"/>
                <a:gd name="T13" fmla="*/ 0 h 39"/>
                <a:gd name="T14" fmla="*/ 5 w 39"/>
                <a:gd name="T15" fmla="*/ 6 h 39"/>
                <a:gd name="T16" fmla="*/ 0 w 39"/>
                <a:gd name="T17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9">
                  <a:moveTo>
                    <a:pt x="0" y="20"/>
                  </a:moveTo>
                  <a:cubicBezTo>
                    <a:pt x="0" y="25"/>
                    <a:pt x="1" y="30"/>
                    <a:pt x="5" y="33"/>
                  </a:cubicBezTo>
                  <a:cubicBezTo>
                    <a:pt x="9" y="37"/>
                    <a:pt x="14" y="39"/>
                    <a:pt x="19" y="39"/>
                  </a:cubicBezTo>
                  <a:cubicBezTo>
                    <a:pt x="25" y="39"/>
                    <a:pt x="29" y="37"/>
                    <a:pt x="33" y="33"/>
                  </a:cubicBezTo>
                  <a:cubicBezTo>
                    <a:pt x="37" y="30"/>
                    <a:pt x="39" y="25"/>
                    <a:pt x="39" y="20"/>
                  </a:cubicBezTo>
                  <a:cubicBezTo>
                    <a:pt x="39" y="14"/>
                    <a:pt x="37" y="9"/>
                    <a:pt x="33" y="6"/>
                  </a:cubicBezTo>
                  <a:cubicBezTo>
                    <a:pt x="29" y="2"/>
                    <a:pt x="25" y="0"/>
                    <a:pt x="19" y="0"/>
                  </a:cubicBezTo>
                  <a:cubicBezTo>
                    <a:pt x="14" y="0"/>
                    <a:pt x="9" y="2"/>
                    <a:pt x="5" y="6"/>
                  </a:cubicBezTo>
                  <a:cubicBezTo>
                    <a:pt x="1" y="9"/>
                    <a:pt x="0" y="14"/>
                    <a:pt x="0" y="20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34" name="Freeform 141">
              <a:extLst>
                <a:ext uri="{FF2B5EF4-FFF2-40B4-BE49-F238E27FC236}">
                  <a16:creationId xmlns:a16="http://schemas.microsoft.com/office/drawing/2014/main" id="{2EB8599E-80AD-4AC1-8DBD-306AECF51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3438" y="3081338"/>
              <a:ext cx="65088" cy="65087"/>
            </a:xfrm>
            <a:custGeom>
              <a:avLst/>
              <a:gdLst>
                <a:gd name="T0" fmla="*/ 0 w 39"/>
                <a:gd name="T1" fmla="*/ 20 h 39"/>
                <a:gd name="T2" fmla="*/ 6 w 39"/>
                <a:gd name="T3" fmla="*/ 33 h 39"/>
                <a:gd name="T4" fmla="*/ 20 w 39"/>
                <a:gd name="T5" fmla="*/ 39 h 39"/>
                <a:gd name="T6" fmla="*/ 33 w 39"/>
                <a:gd name="T7" fmla="*/ 33 h 39"/>
                <a:gd name="T8" fmla="*/ 39 w 39"/>
                <a:gd name="T9" fmla="*/ 20 h 39"/>
                <a:gd name="T10" fmla="*/ 33 w 39"/>
                <a:gd name="T11" fmla="*/ 6 h 39"/>
                <a:gd name="T12" fmla="*/ 20 w 39"/>
                <a:gd name="T13" fmla="*/ 0 h 39"/>
                <a:gd name="T14" fmla="*/ 6 w 39"/>
                <a:gd name="T15" fmla="*/ 6 h 39"/>
                <a:gd name="T16" fmla="*/ 0 w 39"/>
                <a:gd name="T17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9">
                  <a:moveTo>
                    <a:pt x="0" y="20"/>
                  </a:moveTo>
                  <a:cubicBezTo>
                    <a:pt x="0" y="25"/>
                    <a:pt x="2" y="30"/>
                    <a:pt x="6" y="33"/>
                  </a:cubicBezTo>
                  <a:cubicBezTo>
                    <a:pt x="9" y="37"/>
                    <a:pt x="14" y="39"/>
                    <a:pt x="20" y="39"/>
                  </a:cubicBezTo>
                  <a:cubicBezTo>
                    <a:pt x="25" y="39"/>
                    <a:pt x="30" y="37"/>
                    <a:pt x="33" y="33"/>
                  </a:cubicBezTo>
                  <a:cubicBezTo>
                    <a:pt x="37" y="30"/>
                    <a:pt x="39" y="25"/>
                    <a:pt x="39" y="20"/>
                  </a:cubicBezTo>
                  <a:cubicBezTo>
                    <a:pt x="39" y="14"/>
                    <a:pt x="37" y="9"/>
                    <a:pt x="33" y="6"/>
                  </a:cubicBezTo>
                  <a:cubicBezTo>
                    <a:pt x="30" y="2"/>
                    <a:pt x="25" y="0"/>
                    <a:pt x="20" y="0"/>
                  </a:cubicBezTo>
                  <a:cubicBezTo>
                    <a:pt x="14" y="0"/>
                    <a:pt x="9" y="2"/>
                    <a:pt x="6" y="6"/>
                  </a:cubicBezTo>
                  <a:cubicBezTo>
                    <a:pt x="2" y="9"/>
                    <a:pt x="0" y="14"/>
                    <a:pt x="0" y="20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35" name="Freeform 142">
              <a:extLst>
                <a:ext uri="{FF2B5EF4-FFF2-40B4-BE49-F238E27FC236}">
                  <a16:creationId xmlns:a16="http://schemas.microsoft.com/office/drawing/2014/main" id="{FA8132B6-9A4E-41E3-A972-953D8C334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8213" y="3522663"/>
              <a:ext cx="65088" cy="63500"/>
            </a:xfrm>
            <a:custGeom>
              <a:avLst/>
              <a:gdLst>
                <a:gd name="T0" fmla="*/ 0 w 39"/>
                <a:gd name="T1" fmla="*/ 20 h 39"/>
                <a:gd name="T2" fmla="*/ 5 w 39"/>
                <a:gd name="T3" fmla="*/ 33 h 39"/>
                <a:gd name="T4" fmla="*/ 19 w 39"/>
                <a:gd name="T5" fmla="*/ 39 h 39"/>
                <a:gd name="T6" fmla="*/ 33 w 39"/>
                <a:gd name="T7" fmla="*/ 33 h 39"/>
                <a:gd name="T8" fmla="*/ 39 w 39"/>
                <a:gd name="T9" fmla="*/ 20 h 39"/>
                <a:gd name="T10" fmla="*/ 33 w 39"/>
                <a:gd name="T11" fmla="*/ 6 h 39"/>
                <a:gd name="T12" fmla="*/ 19 w 39"/>
                <a:gd name="T13" fmla="*/ 0 h 39"/>
                <a:gd name="T14" fmla="*/ 5 w 39"/>
                <a:gd name="T15" fmla="*/ 6 h 39"/>
                <a:gd name="T16" fmla="*/ 0 w 39"/>
                <a:gd name="T17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9">
                  <a:moveTo>
                    <a:pt x="0" y="20"/>
                  </a:moveTo>
                  <a:cubicBezTo>
                    <a:pt x="0" y="25"/>
                    <a:pt x="1" y="30"/>
                    <a:pt x="5" y="33"/>
                  </a:cubicBezTo>
                  <a:cubicBezTo>
                    <a:pt x="9" y="37"/>
                    <a:pt x="14" y="39"/>
                    <a:pt x="19" y="39"/>
                  </a:cubicBezTo>
                  <a:cubicBezTo>
                    <a:pt x="25" y="39"/>
                    <a:pt x="29" y="37"/>
                    <a:pt x="33" y="33"/>
                  </a:cubicBezTo>
                  <a:cubicBezTo>
                    <a:pt x="37" y="30"/>
                    <a:pt x="39" y="25"/>
                    <a:pt x="39" y="20"/>
                  </a:cubicBezTo>
                  <a:cubicBezTo>
                    <a:pt x="39" y="14"/>
                    <a:pt x="37" y="9"/>
                    <a:pt x="33" y="6"/>
                  </a:cubicBezTo>
                  <a:cubicBezTo>
                    <a:pt x="29" y="2"/>
                    <a:pt x="25" y="0"/>
                    <a:pt x="19" y="0"/>
                  </a:cubicBezTo>
                  <a:cubicBezTo>
                    <a:pt x="14" y="0"/>
                    <a:pt x="9" y="2"/>
                    <a:pt x="5" y="6"/>
                  </a:cubicBezTo>
                  <a:cubicBezTo>
                    <a:pt x="1" y="9"/>
                    <a:pt x="0" y="14"/>
                    <a:pt x="0" y="20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36" name="Freeform 143">
              <a:extLst>
                <a:ext uri="{FF2B5EF4-FFF2-40B4-BE49-F238E27FC236}">
                  <a16:creationId xmlns:a16="http://schemas.microsoft.com/office/drawing/2014/main" id="{9AD0D8F6-6FBC-4506-BAD9-27AB4BA7B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1400" y="3779838"/>
              <a:ext cx="65088" cy="63500"/>
            </a:xfrm>
            <a:custGeom>
              <a:avLst/>
              <a:gdLst>
                <a:gd name="T0" fmla="*/ 0 w 39"/>
                <a:gd name="T1" fmla="*/ 20 h 39"/>
                <a:gd name="T2" fmla="*/ 5 w 39"/>
                <a:gd name="T3" fmla="*/ 33 h 39"/>
                <a:gd name="T4" fmla="*/ 19 w 39"/>
                <a:gd name="T5" fmla="*/ 39 h 39"/>
                <a:gd name="T6" fmla="*/ 33 w 39"/>
                <a:gd name="T7" fmla="*/ 33 h 39"/>
                <a:gd name="T8" fmla="*/ 39 w 39"/>
                <a:gd name="T9" fmla="*/ 20 h 39"/>
                <a:gd name="T10" fmla="*/ 33 w 39"/>
                <a:gd name="T11" fmla="*/ 6 h 39"/>
                <a:gd name="T12" fmla="*/ 19 w 39"/>
                <a:gd name="T13" fmla="*/ 0 h 39"/>
                <a:gd name="T14" fmla="*/ 5 w 39"/>
                <a:gd name="T15" fmla="*/ 6 h 39"/>
                <a:gd name="T16" fmla="*/ 0 w 39"/>
                <a:gd name="T17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9">
                  <a:moveTo>
                    <a:pt x="0" y="20"/>
                  </a:moveTo>
                  <a:cubicBezTo>
                    <a:pt x="0" y="25"/>
                    <a:pt x="1" y="30"/>
                    <a:pt x="5" y="33"/>
                  </a:cubicBezTo>
                  <a:cubicBezTo>
                    <a:pt x="9" y="37"/>
                    <a:pt x="14" y="39"/>
                    <a:pt x="19" y="39"/>
                  </a:cubicBezTo>
                  <a:cubicBezTo>
                    <a:pt x="25" y="39"/>
                    <a:pt x="29" y="37"/>
                    <a:pt x="33" y="33"/>
                  </a:cubicBezTo>
                  <a:cubicBezTo>
                    <a:pt x="37" y="30"/>
                    <a:pt x="39" y="25"/>
                    <a:pt x="39" y="20"/>
                  </a:cubicBezTo>
                  <a:cubicBezTo>
                    <a:pt x="39" y="14"/>
                    <a:pt x="37" y="9"/>
                    <a:pt x="33" y="6"/>
                  </a:cubicBezTo>
                  <a:cubicBezTo>
                    <a:pt x="29" y="2"/>
                    <a:pt x="25" y="0"/>
                    <a:pt x="19" y="0"/>
                  </a:cubicBezTo>
                  <a:cubicBezTo>
                    <a:pt x="14" y="0"/>
                    <a:pt x="9" y="2"/>
                    <a:pt x="5" y="6"/>
                  </a:cubicBezTo>
                  <a:cubicBezTo>
                    <a:pt x="1" y="9"/>
                    <a:pt x="0" y="14"/>
                    <a:pt x="0" y="20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37" name="Freeform 144">
              <a:extLst>
                <a:ext uri="{FF2B5EF4-FFF2-40B4-BE49-F238E27FC236}">
                  <a16:creationId xmlns:a16="http://schemas.microsoft.com/office/drawing/2014/main" id="{474D4834-1621-4803-99A2-5842D14EE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4588" y="4037013"/>
              <a:ext cx="65088" cy="63500"/>
            </a:xfrm>
            <a:custGeom>
              <a:avLst/>
              <a:gdLst>
                <a:gd name="T0" fmla="*/ 0 w 39"/>
                <a:gd name="T1" fmla="*/ 19 h 39"/>
                <a:gd name="T2" fmla="*/ 5 w 39"/>
                <a:gd name="T3" fmla="*/ 33 h 39"/>
                <a:gd name="T4" fmla="*/ 19 w 39"/>
                <a:gd name="T5" fmla="*/ 39 h 39"/>
                <a:gd name="T6" fmla="*/ 33 w 39"/>
                <a:gd name="T7" fmla="*/ 33 h 39"/>
                <a:gd name="T8" fmla="*/ 39 w 39"/>
                <a:gd name="T9" fmla="*/ 19 h 39"/>
                <a:gd name="T10" fmla="*/ 33 w 39"/>
                <a:gd name="T11" fmla="*/ 5 h 39"/>
                <a:gd name="T12" fmla="*/ 19 w 39"/>
                <a:gd name="T13" fmla="*/ 0 h 39"/>
                <a:gd name="T14" fmla="*/ 5 w 39"/>
                <a:gd name="T15" fmla="*/ 5 h 39"/>
                <a:gd name="T16" fmla="*/ 0 w 39"/>
                <a:gd name="T17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9">
                  <a:moveTo>
                    <a:pt x="0" y="19"/>
                  </a:moveTo>
                  <a:cubicBezTo>
                    <a:pt x="0" y="25"/>
                    <a:pt x="1" y="29"/>
                    <a:pt x="5" y="33"/>
                  </a:cubicBezTo>
                  <a:cubicBezTo>
                    <a:pt x="9" y="37"/>
                    <a:pt x="14" y="39"/>
                    <a:pt x="19" y="39"/>
                  </a:cubicBezTo>
                  <a:cubicBezTo>
                    <a:pt x="25" y="39"/>
                    <a:pt x="29" y="37"/>
                    <a:pt x="33" y="33"/>
                  </a:cubicBezTo>
                  <a:cubicBezTo>
                    <a:pt x="37" y="29"/>
                    <a:pt x="39" y="25"/>
                    <a:pt x="39" y="19"/>
                  </a:cubicBezTo>
                  <a:cubicBezTo>
                    <a:pt x="39" y="14"/>
                    <a:pt x="37" y="9"/>
                    <a:pt x="33" y="5"/>
                  </a:cubicBezTo>
                  <a:cubicBezTo>
                    <a:pt x="29" y="2"/>
                    <a:pt x="25" y="0"/>
                    <a:pt x="19" y="0"/>
                  </a:cubicBezTo>
                  <a:cubicBezTo>
                    <a:pt x="14" y="0"/>
                    <a:pt x="9" y="2"/>
                    <a:pt x="5" y="5"/>
                  </a:cubicBezTo>
                  <a:cubicBezTo>
                    <a:pt x="1" y="9"/>
                    <a:pt x="0" y="14"/>
                    <a:pt x="0" y="19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38" name="Freeform 145">
              <a:extLst>
                <a:ext uri="{FF2B5EF4-FFF2-40B4-BE49-F238E27FC236}">
                  <a16:creationId xmlns:a16="http://schemas.microsoft.com/office/drawing/2014/main" id="{B5DAEDA4-5C0C-42E4-80A0-D4891E2EC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0950" y="4283075"/>
              <a:ext cx="65088" cy="63500"/>
            </a:xfrm>
            <a:custGeom>
              <a:avLst/>
              <a:gdLst>
                <a:gd name="T0" fmla="*/ 0 w 39"/>
                <a:gd name="T1" fmla="*/ 20 h 39"/>
                <a:gd name="T2" fmla="*/ 6 w 39"/>
                <a:gd name="T3" fmla="*/ 34 h 39"/>
                <a:gd name="T4" fmla="*/ 20 w 39"/>
                <a:gd name="T5" fmla="*/ 39 h 39"/>
                <a:gd name="T6" fmla="*/ 33 w 39"/>
                <a:gd name="T7" fmla="*/ 34 h 39"/>
                <a:gd name="T8" fmla="*/ 39 w 39"/>
                <a:gd name="T9" fmla="*/ 20 h 39"/>
                <a:gd name="T10" fmla="*/ 33 w 39"/>
                <a:gd name="T11" fmla="*/ 6 h 39"/>
                <a:gd name="T12" fmla="*/ 20 w 39"/>
                <a:gd name="T13" fmla="*/ 0 h 39"/>
                <a:gd name="T14" fmla="*/ 6 w 39"/>
                <a:gd name="T15" fmla="*/ 6 h 39"/>
                <a:gd name="T16" fmla="*/ 0 w 39"/>
                <a:gd name="T17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9">
                  <a:moveTo>
                    <a:pt x="0" y="20"/>
                  </a:moveTo>
                  <a:cubicBezTo>
                    <a:pt x="0" y="25"/>
                    <a:pt x="2" y="30"/>
                    <a:pt x="6" y="34"/>
                  </a:cubicBezTo>
                  <a:cubicBezTo>
                    <a:pt x="9" y="37"/>
                    <a:pt x="14" y="39"/>
                    <a:pt x="20" y="39"/>
                  </a:cubicBezTo>
                  <a:cubicBezTo>
                    <a:pt x="25" y="39"/>
                    <a:pt x="30" y="37"/>
                    <a:pt x="33" y="34"/>
                  </a:cubicBezTo>
                  <a:cubicBezTo>
                    <a:pt x="37" y="30"/>
                    <a:pt x="39" y="25"/>
                    <a:pt x="39" y="20"/>
                  </a:cubicBezTo>
                  <a:cubicBezTo>
                    <a:pt x="39" y="14"/>
                    <a:pt x="37" y="10"/>
                    <a:pt x="33" y="6"/>
                  </a:cubicBezTo>
                  <a:cubicBezTo>
                    <a:pt x="30" y="2"/>
                    <a:pt x="25" y="0"/>
                    <a:pt x="20" y="0"/>
                  </a:cubicBezTo>
                  <a:cubicBezTo>
                    <a:pt x="14" y="0"/>
                    <a:pt x="9" y="2"/>
                    <a:pt x="6" y="6"/>
                  </a:cubicBezTo>
                  <a:cubicBezTo>
                    <a:pt x="2" y="10"/>
                    <a:pt x="0" y="14"/>
                    <a:pt x="0" y="20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39" name="Freeform 146">
              <a:extLst>
                <a:ext uri="{FF2B5EF4-FFF2-40B4-BE49-F238E27FC236}">
                  <a16:creationId xmlns:a16="http://schemas.microsoft.com/office/drawing/2014/main" id="{1E861EDE-DBC3-47C1-96A7-0F7DCDBA6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3700" y="4786313"/>
              <a:ext cx="66675" cy="63500"/>
            </a:xfrm>
            <a:custGeom>
              <a:avLst/>
              <a:gdLst>
                <a:gd name="T0" fmla="*/ 0 w 40"/>
                <a:gd name="T1" fmla="*/ 19 h 39"/>
                <a:gd name="T2" fmla="*/ 6 w 40"/>
                <a:gd name="T3" fmla="*/ 33 h 39"/>
                <a:gd name="T4" fmla="*/ 20 w 40"/>
                <a:gd name="T5" fmla="*/ 39 h 39"/>
                <a:gd name="T6" fmla="*/ 34 w 40"/>
                <a:gd name="T7" fmla="*/ 33 h 39"/>
                <a:gd name="T8" fmla="*/ 40 w 40"/>
                <a:gd name="T9" fmla="*/ 19 h 39"/>
                <a:gd name="T10" fmla="*/ 34 w 40"/>
                <a:gd name="T11" fmla="*/ 5 h 39"/>
                <a:gd name="T12" fmla="*/ 20 w 40"/>
                <a:gd name="T13" fmla="*/ 0 h 39"/>
                <a:gd name="T14" fmla="*/ 6 w 40"/>
                <a:gd name="T15" fmla="*/ 5 h 39"/>
                <a:gd name="T16" fmla="*/ 0 w 40"/>
                <a:gd name="T17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9">
                  <a:moveTo>
                    <a:pt x="0" y="19"/>
                  </a:moveTo>
                  <a:cubicBezTo>
                    <a:pt x="0" y="25"/>
                    <a:pt x="2" y="29"/>
                    <a:pt x="6" y="33"/>
                  </a:cubicBezTo>
                  <a:cubicBezTo>
                    <a:pt x="10" y="37"/>
                    <a:pt x="15" y="39"/>
                    <a:pt x="20" y="39"/>
                  </a:cubicBezTo>
                  <a:cubicBezTo>
                    <a:pt x="25" y="39"/>
                    <a:pt x="30" y="37"/>
                    <a:pt x="34" y="33"/>
                  </a:cubicBezTo>
                  <a:cubicBezTo>
                    <a:pt x="38" y="29"/>
                    <a:pt x="40" y="25"/>
                    <a:pt x="40" y="19"/>
                  </a:cubicBezTo>
                  <a:cubicBezTo>
                    <a:pt x="40" y="14"/>
                    <a:pt x="38" y="9"/>
                    <a:pt x="34" y="5"/>
                  </a:cubicBezTo>
                  <a:cubicBezTo>
                    <a:pt x="30" y="1"/>
                    <a:pt x="25" y="0"/>
                    <a:pt x="20" y="0"/>
                  </a:cubicBezTo>
                  <a:cubicBezTo>
                    <a:pt x="15" y="0"/>
                    <a:pt x="10" y="1"/>
                    <a:pt x="6" y="5"/>
                  </a:cubicBezTo>
                  <a:cubicBezTo>
                    <a:pt x="2" y="9"/>
                    <a:pt x="0" y="14"/>
                    <a:pt x="0" y="19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53" name="ZoneTexte 152">
            <a:extLst>
              <a:ext uri="{FF2B5EF4-FFF2-40B4-BE49-F238E27FC236}">
                <a16:creationId xmlns:a16="http://schemas.microsoft.com/office/drawing/2014/main" id="{34F83EC1-7A3C-4F13-BD2A-BB32E3AEDAA7}"/>
              </a:ext>
            </a:extLst>
          </p:cNvPr>
          <p:cNvSpPr txBox="1"/>
          <p:nvPr/>
        </p:nvSpPr>
        <p:spPr>
          <a:xfrm>
            <a:off x="2000448" y="4385875"/>
            <a:ext cx="4459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10</a:t>
            </a:r>
            <a:r>
              <a:rPr lang="fr-FR" sz="1200" baseline="30000" dirty="0"/>
              <a:t>-2</a:t>
            </a:r>
          </a:p>
        </p:txBody>
      </p:sp>
      <p:sp>
        <p:nvSpPr>
          <p:cNvPr id="154" name="ZoneTexte 153">
            <a:extLst>
              <a:ext uri="{FF2B5EF4-FFF2-40B4-BE49-F238E27FC236}">
                <a16:creationId xmlns:a16="http://schemas.microsoft.com/office/drawing/2014/main" id="{6AB5361D-D0EA-4FB7-A832-D6CF32E5B532}"/>
              </a:ext>
            </a:extLst>
          </p:cNvPr>
          <p:cNvSpPr txBox="1"/>
          <p:nvPr/>
        </p:nvSpPr>
        <p:spPr>
          <a:xfrm>
            <a:off x="1944444" y="3927682"/>
            <a:ext cx="501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10</a:t>
            </a:r>
            <a:r>
              <a:rPr lang="fr-FR" sz="1200" baseline="30000" dirty="0"/>
              <a:t>-1.5</a:t>
            </a:r>
          </a:p>
        </p:txBody>
      </p:sp>
      <p:sp>
        <p:nvSpPr>
          <p:cNvPr id="155" name="ZoneTexte 154">
            <a:extLst>
              <a:ext uri="{FF2B5EF4-FFF2-40B4-BE49-F238E27FC236}">
                <a16:creationId xmlns:a16="http://schemas.microsoft.com/office/drawing/2014/main" id="{A185AC82-CFD5-4733-8BEB-7364EE78183B}"/>
              </a:ext>
            </a:extLst>
          </p:cNvPr>
          <p:cNvSpPr txBox="1"/>
          <p:nvPr/>
        </p:nvSpPr>
        <p:spPr>
          <a:xfrm>
            <a:off x="1944444" y="3011296"/>
            <a:ext cx="501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10</a:t>
            </a:r>
            <a:r>
              <a:rPr lang="fr-FR" sz="1200" baseline="30000" dirty="0"/>
              <a:t>-0.5</a:t>
            </a:r>
          </a:p>
        </p:txBody>
      </p:sp>
      <p:sp>
        <p:nvSpPr>
          <p:cNvPr id="156" name="ZoneTexte 155">
            <a:extLst>
              <a:ext uri="{FF2B5EF4-FFF2-40B4-BE49-F238E27FC236}">
                <a16:creationId xmlns:a16="http://schemas.microsoft.com/office/drawing/2014/main" id="{180072BA-7E20-4DBA-ACA0-749E16DDB73E}"/>
              </a:ext>
            </a:extLst>
          </p:cNvPr>
          <p:cNvSpPr txBox="1"/>
          <p:nvPr/>
        </p:nvSpPr>
        <p:spPr>
          <a:xfrm>
            <a:off x="2034112" y="2553103"/>
            <a:ext cx="412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10</a:t>
            </a:r>
            <a:r>
              <a:rPr lang="fr-FR" sz="1200" baseline="30000" dirty="0"/>
              <a:t>0</a:t>
            </a:r>
          </a:p>
        </p:txBody>
      </p:sp>
      <p:sp>
        <p:nvSpPr>
          <p:cNvPr id="157" name="ZoneTexte 156">
            <a:extLst>
              <a:ext uri="{FF2B5EF4-FFF2-40B4-BE49-F238E27FC236}">
                <a16:creationId xmlns:a16="http://schemas.microsoft.com/office/drawing/2014/main" id="{0A370366-4B3B-40E1-877A-D8205FB0EB6E}"/>
              </a:ext>
            </a:extLst>
          </p:cNvPr>
          <p:cNvSpPr txBox="1"/>
          <p:nvPr/>
        </p:nvSpPr>
        <p:spPr>
          <a:xfrm>
            <a:off x="1975853" y="2094910"/>
            <a:ext cx="4705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10</a:t>
            </a:r>
            <a:r>
              <a:rPr lang="fr-FR" sz="1200" baseline="30000" dirty="0"/>
              <a:t>0.5</a:t>
            </a:r>
          </a:p>
        </p:txBody>
      </p:sp>
      <p:sp>
        <p:nvSpPr>
          <p:cNvPr id="158" name="ZoneTexte 157">
            <a:extLst>
              <a:ext uri="{FF2B5EF4-FFF2-40B4-BE49-F238E27FC236}">
                <a16:creationId xmlns:a16="http://schemas.microsoft.com/office/drawing/2014/main" id="{576B824A-6106-4C8A-8A7D-0C571E0282E9}"/>
              </a:ext>
            </a:extLst>
          </p:cNvPr>
          <p:cNvSpPr txBox="1"/>
          <p:nvPr/>
        </p:nvSpPr>
        <p:spPr>
          <a:xfrm>
            <a:off x="2000449" y="3469489"/>
            <a:ext cx="445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10</a:t>
            </a:r>
            <a:r>
              <a:rPr lang="fr-FR" sz="1200" baseline="30000" dirty="0"/>
              <a:t>-1</a:t>
            </a:r>
          </a:p>
        </p:txBody>
      </p:sp>
      <p:sp>
        <p:nvSpPr>
          <p:cNvPr id="160" name="ZoneTexte 159">
            <a:extLst>
              <a:ext uri="{FF2B5EF4-FFF2-40B4-BE49-F238E27FC236}">
                <a16:creationId xmlns:a16="http://schemas.microsoft.com/office/drawing/2014/main" id="{B9962B4E-58A8-4EB1-AA95-39BBF84C6C75}"/>
              </a:ext>
            </a:extLst>
          </p:cNvPr>
          <p:cNvSpPr txBox="1"/>
          <p:nvPr/>
        </p:nvSpPr>
        <p:spPr>
          <a:xfrm>
            <a:off x="2470171" y="4991118"/>
            <a:ext cx="269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0</a:t>
            </a:r>
            <a:endParaRPr lang="fr-FR" sz="1200" baseline="30000" dirty="0"/>
          </a:p>
        </p:txBody>
      </p:sp>
      <p:sp>
        <p:nvSpPr>
          <p:cNvPr id="161" name="ZoneTexte 160">
            <a:extLst>
              <a:ext uri="{FF2B5EF4-FFF2-40B4-BE49-F238E27FC236}">
                <a16:creationId xmlns:a16="http://schemas.microsoft.com/office/drawing/2014/main" id="{3EC2DD35-1139-436F-B775-78E41A53C28C}"/>
              </a:ext>
            </a:extLst>
          </p:cNvPr>
          <p:cNvSpPr txBox="1"/>
          <p:nvPr/>
        </p:nvSpPr>
        <p:spPr>
          <a:xfrm>
            <a:off x="2678156" y="4991118"/>
            <a:ext cx="269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2</a:t>
            </a:r>
            <a:endParaRPr lang="fr-FR" sz="1200" baseline="30000" dirty="0"/>
          </a:p>
        </p:txBody>
      </p:sp>
      <p:sp>
        <p:nvSpPr>
          <p:cNvPr id="162" name="ZoneTexte 161">
            <a:extLst>
              <a:ext uri="{FF2B5EF4-FFF2-40B4-BE49-F238E27FC236}">
                <a16:creationId xmlns:a16="http://schemas.microsoft.com/office/drawing/2014/main" id="{FD8EB1F4-38D1-4D64-9481-E9F78F4E359C}"/>
              </a:ext>
            </a:extLst>
          </p:cNvPr>
          <p:cNvSpPr txBox="1"/>
          <p:nvPr/>
        </p:nvSpPr>
        <p:spPr>
          <a:xfrm>
            <a:off x="2886141" y="4991118"/>
            <a:ext cx="269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4</a:t>
            </a:r>
            <a:endParaRPr lang="fr-FR" sz="1200" baseline="30000" dirty="0"/>
          </a:p>
        </p:txBody>
      </p:sp>
      <p:sp>
        <p:nvSpPr>
          <p:cNvPr id="163" name="ZoneTexte 162">
            <a:extLst>
              <a:ext uri="{FF2B5EF4-FFF2-40B4-BE49-F238E27FC236}">
                <a16:creationId xmlns:a16="http://schemas.microsoft.com/office/drawing/2014/main" id="{CF51F4F1-7AEA-421B-9ED8-B4CF7A036808}"/>
              </a:ext>
            </a:extLst>
          </p:cNvPr>
          <p:cNvSpPr txBox="1"/>
          <p:nvPr/>
        </p:nvSpPr>
        <p:spPr>
          <a:xfrm>
            <a:off x="3094126" y="4991118"/>
            <a:ext cx="269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6</a:t>
            </a:r>
            <a:endParaRPr lang="fr-FR" sz="1200" baseline="30000" dirty="0"/>
          </a:p>
        </p:txBody>
      </p:sp>
      <p:sp>
        <p:nvSpPr>
          <p:cNvPr id="164" name="ZoneTexte 163">
            <a:extLst>
              <a:ext uri="{FF2B5EF4-FFF2-40B4-BE49-F238E27FC236}">
                <a16:creationId xmlns:a16="http://schemas.microsoft.com/office/drawing/2014/main" id="{1946AD45-E1E6-4F30-A745-7E66A66D6754}"/>
              </a:ext>
            </a:extLst>
          </p:cNvPr>
          <p:cNvSpPr txBox="1"/>
          <p:nvPr/>
        </p:nvSpPr>
        <p:spPr>
          <a:xfrm>
            <a:off x="3302111" y="4991118"/>
            <a:ext cx="269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8</a:t>
            </a:r>
            <a:endParaRPr lang="fr-FR" sz="1200" baseline="30000" dirty="0"/>
          </a:p>
        </p:txBody>
      </p:sp>
      <p:sp>
        <p:nvSpPr>
          <p:cNvPr id="165" name="ZoneTexte 164">
            <a:extLst>
              <a:ext uri="{FF2B5EF4-FFF2-40B4-BE49-F238E27FC236}">
                <a16:creationId xmlns:a16="http://schemas.microsoft.com/office/drawing/2014/main" id="{C15BB79E-CE50-4F0F-83D8-FF56D40687AC}"/>
              </a:ext>
            </a:extLst>
          </p:cNvPr>
          <p:cNvSpPr txBox="1"/>
          <p:nvPr/>
        </p:nvSpPr>
        <p:spPr>
          <a:xfrm>
            <a:off x="3467617" y="4991118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10</a:t>
            </a:r>
            <a:endParaRPr lang="fr-FR" sz="1200" baseline="30000" dirty="0"/>
          </a:p>
        </p:txBody>
      </p:sp>
      <p:sp>
        <p:nvSpPr>
          <p:cNvPr id="166" name="ZoneTexte 165">
            <a:extLst>
              <a:ext uri="{FF2B5EF4-FFF2-40B4-BE49-F238E27FC236}">
                <a16:creationId xmlns:a16="http://schemas.microsoft.com/office/drawing/2014/main" id="{23E225B4-9C09-4307-8A90-80E5C0534D15}"/>
              </a:ext>
            </a:extLst>
          </p:cNvPr>
          <p:cNvSpPr txBox="1"/>
          <p:nvPr/>
        </p:nvSpPr>
        <p:spPr>
          <a:xfrm>
            <a:off x="3675602" y="4991118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12</a:t>
            </a:r>
            <a:endParaRPr lang="fr-FR" sz="1200" baseline="30000" dirty="0"/>
          </a:p>
        </p:txBody>
      </p:sp>
      <p:sp>
        <p:nvSpPr>
          <p:cNvPr id="167" name="ZoneTexte 166">
            <a:extLst>
              <a:ext uri="{FF2B5EF4-FFF2-40B4-BE49-F238E27FC236}">
                <a16:creationId xmlns:a16="http://schemas.microsoft.com/office/drawing/2014/main" id="{F2CF7425-7E35-47F0-9A62-8FDDF53A0919}"/>
              </a:ext>
            </a:extLst>
          </p:cNvPr>
          <p:cNvSpPr txBox="1"/>
          <p:nvPr/>
        </p:nvSpPr>
        <p:spPr>
          <a:xfrm>
            <a:off x="3883587" y="4991118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14</a:t>
            </a:r>
            <a:endParaRPr lang="fr-FR" sz="1200" baseline="30000" dirty="0"/>
          </a:p>
        </p:txBody>
      </p:sp>
      <p:sp>
        <p:nvSpPr>
          <p:cNvPr id="168" name="ZoneTexte 167">
            <a:extLst>
              <a:ext uri="{FF2B5EF4-FFF2-40B4-BE49-F238E27FC236}">
                <a16:creationId xmlns:a16="http://schemas.microsoft.com/office/drawing/2014/main" id="{58783C5A-4F5C-4E3B-BE2B-40D02B553924}"/>
              </a:ext>
            </a:extLst>
          </p:cNvPr>
          <p:cNvSpPr txBox="1"/>
          <p:nvPr/>
        </p:nvSpPr>
        <p:spPr>
          <a:xfrm>
            <a:off x="4091572" y="4991118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16</a:t>
            </a:r>
            <a:endParaRPr lang="fr-FR" sz="1200" baseline="30000" dirty="0"/>
          </a:p>
        </p:txBody>
      </p:sp>
      <p:sp>
        <p:nvSpPr>
          <p:cNvPr id="169" name="ZoneTexte 168">
            <a:extLst>
              <a:ext uri="{FF2B5EF4-FFF2-40B4-BE49-F238E27FC236}">
                <a16:creationId xmlns:a16="http://schemas.microsoft.com/office/drawing/2014/main" id="{B9EC0619-ABE7-4281-A518-6D8EE1A720A0}"/>
              </a:ext>
            </a:extLst>
          </p:cNvPr>
          <p:cNvSpPr txBox="1"/>
          <p:nvPr/>
        </p:nvSpPr>
        <p:spPr>
          <a:xfrm>
            <a:off x="4299557" y="4991118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18</a:t>
            </a:r>
            <a:endParaRPr lang="fr-FR" sz="1200" baseline="30000" dirty="0"/>
          </a:p>
        </p:txBody>
      </p:sp>
      <p:sp>
        <p:nvSpPr>
          <p:cNvPr id="170" name="ZoneTexte 169">
            <a:extLst>
              <a:ext uri="{FF2B5EF4-FFF2-40B4-BE49-F238E27FC236}">
                <a16:creationId xmlns:a16="http://schemas.microsoft.com/office/drawing/2014/main" id="{D7A2BAAB-3C39-4EA2-AFB3-892D1EE15A3D}"/>
              </a:ext>
            </a:extLst>
          </p:cNvPr>
          <p:cNvSpPr txBox="1"/>
          <p:nvPr/>
        </p:nvSpPr>
        <p:spPr>
          <a:xfrm>
            <a:off x="4507545" y="4991118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20</a:t>
            </a:r>
            <a:endParaRPr lang="fr-FR" sz="1200" baseline="30000" dirty="0"/>
          </a:p>
        </p:txBody>
      </p:sp>
      <p:sp>
        <p:nvSpPr>
          <p:cNvPr id="171" name="ZoneTexte 170">
            <a:extLst>
              <a:ext uri="{FF2B5EF4-FFF2-40B4-BE49-F238E27FC236}">
                <a16:creationId xmlns:a16="http://schemas.microsoft.com/office/drawing/2014/main" id="{76DC7EFE-D986-4065-87D6-DCC097400BAB}"/>
              </a:ext>
            </a:extLst>
          </p:cNvPr>
          <p:cNvSpPr txBox="1"/>
          <p:nvPr/>
        </p:nvSpPr>
        <p:spPr>
          <a:xfrm>
            <a:off x="4798711" y="4991118"/>
            <a:ext cx="269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0</a:t>
            </a:r>
            <a:endParaRPr lang="fr-FR" sz="1200" baseline="30000" dirty="0"/>
          </a:p>
        </p:txBody>
      </p:sp>
      <p:sp>
        <p:nvSpPr>
          <p:cNvPr id="172" name="ZoneTexte 171">
            <a:extLst>
              <a:ext uri="{FF2B5EF4-FFF2-40B4-BE49-F238E27FC236}">
                <a16:creationId xmlns:a16="http://schemas.microsoft.com/office/drawing/2014/main" id="{CA4D2CE7-C589-41F8-81C3-8AF7C7EC5C28}"/>
              </a:ext>
            </a:extLst>
          </p:cNvPr>
          <p:cNvSpPr txBox="1"/>
          <p:nvPr/>
        </p:nvSpPr>
        <p:spPr>
          <a:xfrm>
            <a:off x="5006696" y="4991118"/>
            <a:ext cx="269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2</a:t>
            </a:r>
            <a:endParaRPr lang="fr-FR" sz="1200" baseline="30000" dirty="0"/>
          </a:p>
        </p:txBody>
      </p:sp>
      <p:sp>
        <p:nvSpPr>
          <p:cNvPr id="173" name="ZoneTexte 172">
            <a:extLst>
              <a:ext uri="{FF2B5EF4-FFF2-40B4-BE49-F238E27FC236}">
                <a16:creationId xmlns:a16="http://schemas.microsoft.com/office/drawing/2014/main" id="{EC465C61-B4B1-45EF-B636-54BDF1B9888F}"/>
              </a:ext>
            </a:extLst>
          </p:cNvPr>
          <p:cNvSpPr txBox="1"/>
          <p:nvPr/>
        </p:nvSpPr>
        <p:spPr>
          <a:xfrm>
            <a:off x="5214681" y="4991118"/>
            <a:ext cx="269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4</a:t>
            </a:r>
            <a:endParaRPr lang="fr-FR" sz="1200" baseline="30000" dirty="0"/>
          </a:p>
        </p:txBody>
      </p:sp>
      <p:sp>
        <p:nvSpPr>
          <p:cNvPr id="174" name="ZoneTexte 173">
            <a:extLst>
              <a:ext uri="{FF2B5EF4-FFF2-40B4-BE49-F238E27FC236}">
                <a16:creationId xmlns:a16="http://schemas.microsoft.com/office/drawing/2014/main" id="{70F4C2DC-E34B-4125-8BEF-51A2F4D5537E}"/>
              </a:ext>
            </a:extLst>
          </p:cNvPr>
          <p:cNvSpPr txBox="1"/>
          <p:nvPr/>
        </p:nvSpPr>
        <p:spPr>
          <a:xfrm>
            <a:off x="5422666" y="4991118"/>
            <a:ext cx="269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6</a:t>
            </a:r>
            <a:endParaRPr lang="fr-FR" sz="1200" baseline="30000" dirty="0"/>
          </a:p>
        </p:txBody>
      </p:sp>
      <p:sp>
        <p:nvSpPr>
          <p:cNvPr id="175" name="ZoneTexte 174">
            <a:extLst>
              <a:ext uri="{FF2B5EF4-FFF2-40B4-BE49-F238E27FC236}">
                <a16:creationId xmlns:a16="http://schemas.microsoft.com/office/drawing/2014/main" id="{5217C387-E8EA-4142-9F55-1D2D52D8D91B}"/>
              </a:ext>
            </a:extLst>
          </p:cNvPr>
          <p:cNvSpPr txBox="1"/>
          <p:nvPr/>
        </p:nvSpPr>
        <p:spPr>
          <a:xfrm>
            <a:off x="5630651" y="4991118"/>
            <a:ext cx="269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8</a:t>
            </a:r>
            <a:endParaRPr lang="fr-FR" sz="1200" baseline="30000" dirty="0"/>
          </a:p>
        </p:txBody>
      </p:sp>
      <p:sp>
        <p:nvSpPr>
          <p:cNvPr id="176" name="ZoneTexte 175">
            <a:extLst>
              <a:ext uri="{FF2B5EF4-FFF2-40B4-BE49-F238E27FC236}">
                <a16:creationId xmlns:a16="http://schemas.microsoft.com/office/drawing/2014/main" id="{EF83C5A1-DB2F-42F4-AAEE-F2DC05B6A7CD}"/>
              </a:ext>
            </a:extLst>
          </p:cNvPr>
          <p:cNvSpPr txBox="1"/>
          <p:nvPr/>
        </p:nvSpPr>
        <p:spPr>
          <a:xfrm>
            <a:off x="5796157" y="4991118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10</a:t>
            </a:r>
            <a:endParaRPr lang="fr-FR" sz="1200" baseline="30000" dirty="0"/>
          </a:p>
        </p:txBody>
      </p:sp>
      <p:sp>
        <p:nvSpPr>
          <p:cNvPr id="177" name="ZoneTexte 176">
            <a:extLst>
              <a:ext uri="{FF2B5EF4-FFF2-40B4-BE49-F238E27FC236}">
                <a16:creationId xmlns:a16="http://schemas.microsoft.com/office/drawing/2014/main" id="{C64890B8-C242-4696-A61A-12BD0B78614C}"/>
              </a:ext>
            </a:extLst>
          </p:cNvPr>
          <p:cNvSpPr txBox="1"/>
          <p:nvPr/>
        </p:nvSpPr>
        <p:spPr>
          <a:xfrm>
            <a:off x="6004142" y="4991118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12</a:t>
            </a:r>
            <a:endParaRPr lang="fr-FR" sz="1200" baseline="30000" dirty="0"/>
          </a:p>
        </p:txBody>
      </p:sp>
      <p:sp>
        <p:nvSpPr>
          <p:cNvPr id="178" name="ZoneTexte 177">
            <a:extLst>
              <a:ext uri="{FF2B5EF4-FFF2-40B4-BE49-F238E27FC236}">
                <a16:creationId xmlns:a16="http://schemas.microsoft.com/office/drawing/2014/main" id="{AE95694E-9921-4E90-8DE9-509A995B5CC3}"/>
              </a:ext>
            </a:extLst>
          </p:cNvPr>
          <p:cNvSpPr txBox="1"/>
          <p:nvPr/>
        </p:nvSpPr>
        <p:spPr>
          <a:xfrm>
            <a:off x="6212127" y="4991118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14</a:t>
            </a:r>
            <a:endParaRPr lang="fr-FR" sz="1200" baseline="30000" dirty="0"/>
          </a:p>
        </p:txBody>
      </p:sp>
      <p:sp>
        <p:nvSpPr>
          <p:cNvPr id="179" name="ZoneTexte 178">
            <a:extLst>
              <a:ext uri="{FF2B5EF4-FFF2-40B4-BE49-F238E27FC236}">
                <a16:creationId xmlns:a16="http://schemas.microsoft.com/office/drawing/2014/main" id="{5174A2A7-7D59-47FE-B967-ECF23D7C6551}"/>
              </a:ext>
            </a:extLst>
          </p:cNvPr>
          <p:cNvSpPr txBox="1"/>
          <p:nvPr/>
        </p:nvSpPr>
        <p:spPr>
          <a:xfrm>
            <a:off x="6420112" y="4991118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16</a:t>
            </a:r>
            <a:endParaRPr lang="fr-FR" sz="1200" baseline="30000" dirty="0"/>
          </a:p>
        </p:txBody>
      </p:sp>
      <p:sp>
        <p:nvSpPr>
          <p:cNvPr id="180" name="ZoneTexte 179">
            <a:extLst>
              <a:ext uri="{FF2B5EF4-FFF2-40B4-BE49-F238E27FC236}">
                <a16:creationId xmlns:a16="http://schemas.microsoft.com/office/drawing/2014/main" id="{7A23AF9C-C815-4D7A-B2A2-459A59DF3337}"/>
              </a:ext>
            </a:extLst>
          </p:cNvPr>
          <p:cNvSpPr txBox="1"/>
          <p:nvPr/>
        </p:nvSpPr>
        <p:spPr>
          <a:xfrm>
            <a:off x="6628097" y="4991118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18</a:t>
            </a:r>
            <a:endParaRPr lang="fr-FR" sz="1200" baseline="30000" dirty="0"/>
          </a:p>
        </p:txBody>
      </p:sp>
      <p:sp>
        <p:nvSpPr>
          <p:cNvPr id="181" name="ZoneTexte 180">
            <a:extLst>
              <a:ext uri="{FF2B5EF4-FFF2-40B4-BE49-F238E27FC236}">
                <a16:creationId xmlns:a16="http://schemas.microsoft.com/office/drawing/2014/main" id="{5F84C6B1-50CE-4C8A-BF91-748E36B1B75D}"/>
              </a:ext>
            </a:extLst>
          </p:cNvPr>
          <p:cNvSpPr txBox="1"/>
          <p:nvPr/>
        </p:nvSpPr>
        <p:spPr>
          <a:xfrm>
            <a:off x="6836085" y="4991118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20</a:t>
            </a:r>
            <a:endParaRPr lang="fr-FR" sz="1200" baseline="30000" dirty="0"/>
          </a:p>
        </p:txBody>
      </p:sp>
      <p:sp>
        <p:nvSpPr>
          <p:cNvPr id="182" name="ZoneTexte 181">
            <a:extLst>
              <a:ext uri="{FF2B5EF4-FFF2-40B4-BE49-F238E27FC236}">
                <a16:creationId xmlns:a16="http://schemas.microsoft.com/office/drawing/2014/main" id="{6C25963A-0569-471A-94E7-1D792B3171AD}"/>
              </a:ext>
            </a:extLst>
          </p:cNvPr>
          <p:cNvSpPr txBox="1"/>
          <p:nvPr/>
        </p:nvSpPr>
        <p:spPr>
          <a:xfrm>
            <a:off x="7118755" y="4991118"/>
            <a:ext cx="269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0</a:t>
            </a:r>
            <a:endParaRPr lang="fr-FR" sz="1200" baseline="30000" dirty="0"/>
          </a:p>
        </p:txBody>
      </p:sp>
      <p:sp>
        <p:nvSpPr>
          <p:cNvPr id="183" name="ZoneTexte 182">
            <a:extLst>
              <a:ext uri="{FF2B5EF4-FFF2-40B4-BE49-F238E27FC236}">
                <a16:creationId xmlns:a16="http://schemas.microsoft.com/office/drawing/2014/main" id="{56AABB52-6A25-469E-94A3-A8D49283976D}"/>
              </a:ext>
            </a:extLst>
          </p:cNvPr>
          <p:cNvSpPr txBox="1"/>
          <p:nvPr/>
        </p:nvSpPr>
        <p:spPr>
          <a:xfrm>
            <a:off x="7326740" y="4991118"/>
            <a:ext cx="269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2</a:t>
            </a:r>
            <a:endParaRPr lang="fr-FR" sz="1200" baseline="30000" dirty="0"/>
          </a:p>
        </p:txBody>
      </p:sp>
      <p:sp>
        <p:nvSpPr>
          <p:cNvPr id="184" name="ZoneTexte 183">
            <a:extLst>
              <a:ext uri="{FF2B5EF4-FFF2-40B4-BE49-F238E27FC236}">
                <a16:creationId xmlns:a16="http://schemas.microsoft.com/office/drawing/2014/main" id="{A7312ADE-405C-4CA4-8A10-34B622F45EC0}"/>
              </a:ext>
            </a:extLst>
          </p:cNvPr>
          <p:cNvSpPr txBox="1"/>
          <p:nvPr/>
        </p:nvSpPr>
        <p:spPr>
          <a:xfrm>
            <a:off x="7534725" y="4991118"/>
            <a:ext cx="269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4</a:t>
            </a:r>
            <a:endParaRPr lang="fr-FR" sz="1200" baseline="30000" dirty="0"/>
          </a:p>
        </p:txBody>
      </p:sp>
      <p:sp>
        <p:nvSpPr>
          <p:cNvPr id="185" name="ZoneTexte 184">
            <a:extLst>
              <a:ext uri="{FF2B5EF4-FFF2-40B4-BE49-F238E27FC236}">
                <a16:creationId xmlns:a16="http://schemas.microsoft.com/office/drawing/2014/main" id="{E8EC6CC4-2593-438C-A423-8B969B95DC8C}"/>
              </a:ext>
            </a:extLst>
          </p:cNvPr>
          <p:cNvSpPr txBox="1"/>
          <p:nvPr/>
        </p:nvSpPr>
        <p:spPr>
          <a:xfrm>
            <a:off x="7742710" y="4991118"/>
            <a:ext cx="269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6</a:t>
            </a:r>
            <a:endParaRPr lang="fr-FR" sz="1200" baseline="30000" dirty="0"/>
          </a:p>
        </p:txBody>
      </p:sp>
      <p:sp>
        <p:nvSpPr>
          <p:cNvPr id="186" name="ZoneTexte 185">
            <a:extLst>
              <a:ext uri="{FF2B5EF4-FFF2-40B4-BE49-F238E27FC236}">
                <a16:creationId xmlns:a16="http://schemas.microsoft.com/office/drawing/2014/main" id="{0E404375-9946-429B-9E40-4CD8C86222AC}"/>
              </a:ext>
            </a:extLst>
          </p:cNvPr>
          <p:cNvSpPr txBox="1"/>
          <p:nvPr/>
        </p:nvSpPr>
        <p:spPr>
          <a:xfrm>
            <a:off x="7950695" y="4991118"/>
            <a:ext cx="269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8</a:t>
            </a:r>
            <a:endParaRPr lang="fr-FR" sz="1200" baseline="30000" dirty="0"/>
          </a:p>
        </p:txBody>
      </p:sp>
      <p:sp>
        <p:nvSpPr>
          <p:cNvPr id="187" name="ZoneTexte 186">
            <a:extLst>
              <a:ext uri="{FF2B5EF4-FFF2-40B4-BE49-F238E27FC236}">
                <a16:creationId xmlns:a16="http://schemas.microsoft.com/office/drawing/2014/main" id="{5E8F97F3-5202-4A31-91E1-04B67AC3732F}"/>
              </a:ext>
            </a:extLst>
          </p:cNvPr>
          <p:cNvSpPr txBox="1"/>
          <p:nvPr/>
        </p:nvSpPr>
        <p:spPr>
          <a:xfrm>
            <a:off x="8116201" y="4991118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10</a:t>
            </a:r>
            <a:endParaRPr lang="fr-FR" sz="1200" baseline="30000" dirty="0"/>
          </a:p>
        </p:txBody>
      </p:sp>
      <p:sp>
        <p:nvSpPr>
          <p:cNvPr id="188" name="ZoneTexte 187">
            <a:extLst>
              <a:ext uri="{FF2B5EF4-FFF2-40B4-BE49-F238E27FC236}">
                <a16:creationId xmlns:a16="http://schemas.microsoft.com/office/drawing/2014/main" id="{539CD9CB-AF31-4B3D-8E18-22559AC8935A}"/>
              </a:ext>
            </a:extLst>
          </p:cNvPr>
          <p:cNvSpPr txBox="1"/>
          <p:nvPr/>
        </p:nvSpPr>
        <p:spPr>
          <a:xfrm>
            <a:off x="8324186" y="4991118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12</a:t>
            </a:r>
            <a:endParaRPr lang="fr-FR" sz="1200" baseline="30000" dirty="0"/>
          </a:p>
        </p:txBody>
      </p:sp>
      <p:sp>
        <p:nvSpPr>
          <p:cNvPr id="189" name="ZoneTexte 188">
            <a:extLst>
              <a:ext uri="{FF2B5EF4-FFF2-40B4-BE49-F238E27FC236}">
                <a16:creationId xmlns:a16="http://schemas.microsoft.com/office/drawing/2014/main" id="{A0804877-223E-4645-AAE6-080641B54441}"/>
              </a:ext>
            </a:extLst>
          </p:cNvPr>
          <p:cNvSpPr txBox="1"/>
          <p:nvPr/>
        </p:nvSpPr>
        <p:spPr>
          <a:xfrm>
            <a:off x="8532171" y="4991118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14</a:t>
            </a:r>
            <a:endParaRPr lang="fr-FR" sz="1200" baseline="30000" dirty="0"/>
          </a:p>
        </p:txBody>
      </p:sp>
      <p:sp>
        <p:nvSpPr>
          <p:cNvPr id="190" name="ZoneTexte 189">
            <a:extLst>
              <a:ext uri="{FF2B5EF4-FFF2-40B4-BE49-F238E27FC236}">
                <a16:creationId xmlns:a16="http://schemas.microsoft.com/office/drawing/2014/main" id="{283BA0D5-B76A-4211-ABF5-96F9533E56BD}"/>
              </a:ext>
            </a:extLst>
          </p:cNvPr>
          <p:cNvSpPr txBox="1"/>
          <p:nvPr/>
        </p:nvSpPr>
        <p:spPr>
          <a:xfrm>
            <a:off x="8740156" y="4991118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16</a:t>
            </a:r>
            <a:endParaRPr lang="fr-FR" sz="1200" baseline="30000" dirty="0"/>
          </a:p>
        </p:txBody>
      </p:sp>
      <p:sp>
        <p:nvSpPr>
          <p:cNvPr id="191" name="ZoneTexte 190">
            <a:extLst>
              <a:ext uri="{FF2B5EF4-FFF2-40B4-BE49-F238E27FC236}">
                <a16:creationId xmlns:a16="http://schemas.microsoft.com/office/drawing/2014/main" id="{B144F54B-3452-4FE5-88CB-DD9D0CA7EF14}"/>
              </a:ext>
            </a:extLst>
          </p:cNvPr>
          <p:cNvSpPr txBox="1"/>
          <p:nvPr/>
        </p:nvSpPr>
        <p:spPr>
          <a:xfrm>
            <a:off x="8948141" y="4991118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18</a:t>
            </a:r>
            <a:endParaRPr lang="fr-FR" sz="1200" baseline="30000" dirty="0"/>
          </a:p>
        </p:txBody>
      </p:sp>
      <p:sp>
        <p:nvSpPr>
          <p:cNvPr id="192" name="ZoneTexte 191">
            <a:extLst>
              <a:ext uri="{FF2B5EF4-FFF2-40B4-BE49-F238E27FC236}">
                <a16:creationId xmlns:a16="http://schemas.microsoft.com/office/drawing/2014/main" id="{39E1CCE9-EC09-45B4-B619-8DF4EAB99A94}"/>
              </a:ext>
            </a:extLst>
          </p:cNvPr>
          <p:cNvSpPr txBox="1"/>
          <p:nvPr/>
        </p:nvSpPr>
        <p:spPr>
          <a:xfrm>
            <a:off x="9156129" y="4991118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20</a:t>
            </a:r>
            <a:endParaRPr lang="fr-FR" sz="1200" baseline="30000" dirty="0"/>
          </a:p>
        </p:txBody>
      </p:sp>
      <p:sp>
        <p:nvSpPr>
          <p:cNvPr id="193" name="ZoneTexte 192">
            <a:extLst>
              <a:ext uri="{FF2B5EF4-FFF2-40B4-BE49-F238E27FC236}">
                <a16:creationId xmlns:a16="http://schemas.microsoft.com/office/drawing/2014/main" id="{1A06B295-F296-4680-9DF9-51A4110D63B8}"/>
              </a:ext>
            </a:extLst>
          </p:cNvPr>
          <p:cNvSpPr txBox="1"/>
          <p:nvPr/>
        </p:nvSpPr>
        <p:spPr>
          <a:xfrm>
            <a:off x="4890452" y="5227832"/>
            <a:ext cx="1608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Nominal time (</a:t>
            </a:r>
            <a:r>
              <a:rPr lang="fr-FR" sz="1200" b="1" dirty="0" err="1"/>
              <a:t>weeks</a:t>
            </a:r>
            <a:r>
              <a:rPr lang="fr-FR" sz="1200" b="1" dirty="0"/>
              <a:t>)</a:t>
            </a:r>
            <a:endParaRPr lang="fr-FR" sz="1200" b="1" baseline="30000" dirty="0"/>
          </a:p>
        </p:txBody>
      </p:sp>
      <p:sp>
        <p:nvSpPr>
          <p:cNvPr id="194" name="ZoneTexte 193">
            <a:extLst>
              <a:ext uri="{FF2B5EF4-FFF2-40B4-BE49-F238E27FC236}">
                <a16:creationId xmlns:a16="http://schemas.microsoft.com/office/drawing/2014/main" id="{F3EF1D32-49CE-4039-A414-FDF95E26A6FA}"/>
              </a:ext>
            </a:extLst>
          </p:cNvPr>
          <p:cNvSpPr txBox="1"/>
          <p:nvPr/>
        </p:nvSpPr>
        <p:spPr>
          <a:xfrm>
            <a:off x="3541689" y="1684449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48 mg</a:t>
            </a:r>
            <a:endParaRPr lang="fr-FR" sz="1200" b="1" baseline="30000" dirty="0"/>
          </a:p>
        </p:txBody>
      </p:sp>
      <p:sp>
        <p:nvSpPr>
          <p:cNvPr id="195" name="ZoneTexte 194">
            <a:extLst>
              <a:ext uri="{FF2B5EF4-FFF2-40B4-BE49-F238E27FC236}">
                <a16:creationId xmlns:a16="http://schemas.microsoft.com/office/drawing/2014/main" id="{B63784DE-613F-4727-91C0-C97248701EB0}"/>
              </a:ext>
            </a:extLst>
          </p:cNvPr>
          <p:cNvSpPr txBox="1"/>
          <p:nvPr/>
        </p:nvSpPr>
        <p:spPr>
          <a:xfrm>
            <a:off x="5858645" y="1684449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52 mg</a:t>
            </a:r>
            <a:endParaRPr lang="fr-FR" sz="1200" b="1" baseline="30000" dirty="0"/>
          </a:p>
        </p:txBody>
      </p:sp>
      <p:sp>
        <p:nvSpPr>
          <p:cNvPr id="196" name="ZoneTexte 195">
            <a:extLst>
              <a:ext uri="{FF2B5EF4-FFF2-40B4-BE49-F238E27FC236}">
                <a16:creationId xmlns:a16="http://schemas.microsoft.com/office/drawing/2014/main" id="{42781F08-D767-4546-94C0-2CA7C7BC7E83}"/>
              </a:ext>
            </a:extLst>
          </p:cNvPr>
          <p:cNvSpPr txBox="1"/>
          <p:nvPr/>
        </p:nvSpPr>
        <p:spPr>
          <a:xfrm>
            <a:off x="8171609" y="1684449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56 mg</a:t>
            </a:r>
            <a:endParaRPr lang="fr-FR" sz="1200" b="1" baseline="30000" dirty="0"/>
          </a:p>
        </p:txBody>
      </p:sp>
      <p:sp>
        <p:nvSpPr>
          <p:cNvPr id="202" name="ZoneTexte 201">
            <a:extLst>
              <a:ext uri="{FF2B5EF4-FFF2-40B4-BE49-F238E27FC236}">
                <a16:creationId xmlns:a16="http://schemas.microsoft.com/office/drawing/2014/main" id="{107AF020-9FA0-4C90-80B1-930C65C1746A}"/>
              </a:ext>
            </a:extLst>
          </p:cNvPr>
          <p:cNvSpPr txBox="1"/>
          <p:nvPr/>
        </p:nvSpPr>
        <p:spPr>
          <a:xfrm>
            <a:off x="9764450" y="2644316"/>
            <a:ext cx="10115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/>
              <a:t>Mean profile</a:t>
            </a:r>
            <a:endParaRPr lang="en-US" sz="1200" b="1" baseline="30000"/>
          </a:p>
        </p:txBody>
      </p:sp>
      <p:sp>
        <p:nvSpPr>
          <p:cNvPr id="203" name="ZoneTexte 202">
            <a:extLst>
              <a:ext uri="{FF2B5EF4-FFF2-40B4-BE49-F238E27FC236}">
                <a16:creationId xmlns:a16="http://schemas.microsoft.com/office/drawing/2014/main" id="{11AF37C3-65EC-498D-84DD-45C87DA53A9A}"/>
              </a:ext>
            </a:extLst>
          </p:cNvPr>
          <p:cNvSpPr txBox="1"/>
          <p:nvPr/>
        </p:nvSpPr>
        <p:spPr>
          <a:xfrm>
            <a:off x="9764450" y="2835203"/>
            <a:ext cx="1696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Min &amp; Max observation</a:t>
            </a:r>
            <a:endParaRPr lang="fr-FR" sz="1200" b="1" baseline="30000" dirty="0"/>
          </a:p>
        </p:txBody>
      </p:sp>
      <p:sp>
        <p:nvSpPr>
          <p:cNvPr id="204" name="ZoneTexte 203">
            <a:extLst>
              <a:ext uri="{FF2B5EF4-FFF2-40B4-BE49-F238E27FC236}">
                <a16:creationId xmlns:a16="http://schemas.microsoft.com/office/drawing/2014/main" id="{C0B98CB1-FDEC-4DCA-BFF6-BC9950C3F013}"/>
              </a:ext>
            </a:extLst>
          </p:cNvPr>
          <p:cNvSpPr txBox="1"/>
          <p:nvPr/>
        </p:nvSpPr>
        <p:spPr>
          <a:xfrm>
            <a:off x="3888743" y="2162348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/>
              <a:t>Implant</a:t>
            </a:r>
            <a:br>
              <a:rPr lang="en-US" sz="1000"/>
            </a:br>
            <a:r>
              <a:rPr lang="en-US" sz="1000"/>
              <a:t>removal</a:t>
            </a:r>
            <a:endParaRPr lang="en-US" sz="1000" baseline="30000"/>
          </a:p>
        </p:txBody>
      </p:sp>
      <p:sp>
        <p:nvSpPr>
          <p:cNvPr id="207" name="Line 78">
            <a:extLst>
              <a:ext uri="{FF2B5EF4-FFF2-40B4-BE49-F238E27FC236}">
                <a16:creationId xmlns:a16="http://schemas.microsoft.com/office/drawing/2014/main" id="{8D0B405D-5DEE-4B39-BAAE-7E8818AB2D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524737" y="2800965"/>
            <a:ext cx="249238" cy="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8" name="Line 81">
            <a:extLst>
              <a:ext uri="{FF2B5EF4-FFF2-40B4-BE49-F238E27FC236}">
                <a16:creationId xmlns:a16="http://schemas.microsoft.com/office/drawing/2014/main" id="{22425C53-5C99-478D-BA40-4CD3DCFB802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524737" y="2997815"/>
            <a:ext cx="249238" cy="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9" name="ZoneTexte 218">
            <a:extLst>
              <a:ext uri="{FF2B5EF4-FFF2-40B4-BE49-F238E27FC236}">
                <a16:creationId xmlns:a16="http://schemas.microsoft.com/office/drawing/2014/main" id="{B32B8341-6201-4A89-894E-E02C18CB8BCE}"/>
              </a:ext>
            </a:extLst>
          </p:cNvPr>
          <p:cNvSpPr txBox="1"/>
          <p:nvPr/>
        </p:nvSpPr>
        <p:spPr>
          <a:xfrm>
            <a:off x="9327464" y="3642022"/>
            <a:ext cx="2334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/>
              <a:t>PK Threshold: 0.05 pmol/10</a:t>
            </a:r>
            <a:r>
              <a:rPr lang="en-US" sz="1200" b="1" baseline="30000"/>
              <a:t>6</a:t>
            </a:r>
            <a:r>
              <a:rPr lang="en-US" sz="1200" b="1"/>
              <a:t> cells</a:t>
            </a:r>
            <a:endParaRPr lang="en-US" sz="1200" b="1" baseline="30000"/>
          </a:p>
        </p:txBody>
      </p:sp>
      <p:sp>
        <p:nvSpPr>
          <p:cNvPr id="220" name="ZoneTexte 219">
            <a:extLst>
              <a:ext uri="{FF2B5EF4-FFF2-40B4-BE49-F238E27FC236}">
                <a16:creationId xmlns:a16="http://schemas.microsoft.com/office/drawing/2014/main" id="{8568B0BC-9AFB-0543-86BD-5D77BCC0E1FA}"/>
              </a:ext>
            </a:extLst>
          </p:cNvPr>
          <p:cNvSpPr txBox="1"/>
          <p:nvPr/>
        </p:nvSpPr>
        <p:spPr>
          <a:xfrm>
            <a:off x="6262112" y="2151876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/>
              <a:t>Implant</a:t>
            </a:r>
            <a:br>
              <a:rPr lang="en-US" sz="1000"/>
            </a:br>
            <a:r>
              <a:rPr lang="en-US" sz="1000"/>
              <a:t>removal</a:t>
            </a:r>
            <a:endParaRPr lang="en-US" sz="1000" baseline="30000"/>
          </a:p>
        </p:txBody>
      </p:sp>
      <p:sp>
        <p:nvSpPr>
          <p:cNvPr id="221" name="ZoneTexte 220">
            <a:extLst>
              <a:ext uri="{FF2B5EF4-FFF2-40B4-BE49-F238E27FC236}">
                <a16:creationId xmlns:a16="http://schemas.microsoft.com/office/drawing/2014/main" id="{CBC7EC00-CB6D-1847-A4D9-A28D5EE49CBF}"/>
              </a:ext>
            </a:extLst>
          </p:cNvPr>
          <p:cNvSpPr txBox="1"/>
          <p:nvPr/>
        </p:nvSpPr>
        <p:spPr>
          <a:xfrm>
            <a:off x="8663190" y="2151876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/>
              <a:t>Implant</a:t>
            </a:r>
            <a:br>
              <a:rPr lang="en-US" sz="1000"/>
            </a:br>
            <a:r>
              <a:rPr lang="en-US" sz="1000"/>
              <a:t>removal</a:t>
            </a:r>
            <a:endParaRPr lang="en-US" sz="1000" baseline="30000"/>
          </a:p>
        </p:txBody>
      </p:sp>
      <p:sp>
        <p:nvSpPr>
          <p:cNvPr id="2" name="ZoneTexte 1"/>
          <p:cNvSpPr txBox="1"/>
          <p:nvPr/>
        </p:nvSpPr>
        <p:spPr>
          <a:xfrm>
            <a:off x="297739" y="1551711"/>
            <a:ext cx="18894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Study in low-risk</a:t>
            </a:r>
          </a:p>
          <a:p>
            <a:r>
              <a:rPr lang="en-US"/>
              <a:t>HIV-negative</a:t>
            </a:r>
          </a:p>
          <a:p>
            <a:r>
              <a:rPr lang="en-US"/>
              <a:t>participants</a:t>
            </a:r>
          </a:p>
          <a:p>
            <a:r>
              <a:rPr lang="en-US"/>
              <a:t>(8 per dose)</a:t>
            </a:r>
          </a:p>
          <a:p>
            <a:endParaRPr lang="en-US"/>
          </a:p>
          <a:p>
            <a:r>
              <a:rPr lang="en-US"/>
              <a:t>Sub-dermal implant for 12 weeks</a:t>
            </a:r>
          </a:p>
        </p:txBody>
      </p:sp>
      <p:sp>
        <p:nvSpPr>
          <p:cNvPr id="197" name="Rectangle 3">
            <a:extLst>
              <a:ext uri="{FF2B5EF4-FFF2-40B4-BE49-F238E27FC236}">
                <a16:creationId xmlns:a16="http://schemas.microsoft.com/office/drawing/2014/main" id="{B50ADB0E-BE7D-4C92-8D05-5920CA016A87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5401973"/>
            <a:ext cx="10972800" cy="1068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/>
              <a:t>Conclusions </a:t>
            </a:r>
          </a:p>
          <a:p>
            <a:pPr lvl="1"/>
            <a:r>
              <a:rPr lang="en-US" sz="1800"/>
              <a:t>Next-generation radiopaque 56 mg implant ISL-TP concentrations comparable to 62 mg from previous study</a:t>
            </a:r>
          </a:p>
          <a:p>
            <a:pPr lvl="1"/>
            <a:r>
              <a:rPr lang="en-US" sz="1800"/>
              <a:t>Half-life after removal of implant similar to half-life of orally dosed ISL (t</a:t>
            </a:r>
            <a:r>
              <a:rPr lang="en-US" sz="1800" baseline="-25000"/>
              <a:t>1/2</a:t>
            </a:r>
            <a:r>
              <a:rPr lang="en-US" sz="1800"/>
              <a:t> for 56 mg is ~ 198 hr)</a:t>
            </a:r>
          </a:p>
        </p:txBody>
      </p:sp>
    </p:spTree>
    <p:extLst>
      <p:ext uri="{BB962C8B-B14F-4D97-AF65-F5344CB8AC3E}">
        <p14:creationId xmlns:p14="http://schemas.microsoft.com/office/powerpoint/2010/main" val="3872927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2" name="Groupe 1071">
            <a:extLst>
              <a:ext uri="{FF2B5EF4-FFF2-40B4-BE49-F238E27FC236}">
                <a16:creationId xmlns:a16="http://schemas.microsoft.com/office/drawing/2014/main" id="{5FB99F6F-84B6-4853-801F-1389B5A46EE8}"/>
              </a:ext>
            </a:extLst>
          </p:cNvPr>
          <p:cNvGrpSpPr/>
          <p:nvPr/>
        </p:nvGrpSpPr>
        <p:grpSpPr>
          <a:xfrm>
            <a:off x="2653720" y="1729016"/>
            <a:ext cx="6432934" cy="4083993"/>
            <a:chOff x="2653720" y="1670231"/>
            <a:chExt cx="6432934" cy="4083993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90F582F7-6D8C-4AC0-BC96-9E825417D1B0}"/>
                </a:ext>
              </a:extLst>
            </p:cNvPr>
            <p:cNvSpPr txBox="1"/>
            <p:nvPr/>
          </p:nvSpPr>
          <p:spPr>
            <a:xfrm>
              <a:off x="5656591" y="4236698"/>
              <a:ext cx="3124317" cy="2923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1300" b="1" dirty="0" err="1">
                  <a:solidFill>
                    <a:srgbClr val="C00000"/>
                  </a:solidFill>
                </a:rPr>
                <a:t>PrEP</a:t>
              </a:r>
              <a:r>
                <a:rPr lang="en-US" sz="1300" b="1" dirty="0">
                  <a:solidFill>
                    <a:srgbClr val="C00000"/>
                  </a:solidFill>
                </a:rPr>
                <a:t> PK Threshold: 0.05 </a:t>
              </a:r>
              <a:r>
                <a:rPr lang="en-US" sz="1300" b="1" dirty="0" err="1">
                  <a:solidFill>
                    <a:srgbClr val="C00000"/>
                  </a:solidFill>
                </a:rPr>
                <a:t>pmol</a:t>
              </a:r>
              <a:r>
                <a:rPr lang="en-US" sz="1300" b="1" dirty="0">
                  <a:solidFill>
                    <a:srgbClr val="C00000"/>
                  </a:solidFill>
                </a:rPr>
                <a:t>/million cells</a:t>
              </a:r>
              <a:endParaRPr lang="fr-FR" sz="1300" b="1" dirty="0">
                <a:solidFill>
                  <a:srgbClr val="C00000"/>
                </a:solidFill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E13DEB68-11D4-4B8C-A0FE-2A17AE66C83E}"/>
                </a:ext>
              </a:extLst>
            </p:cNvPr>
            <p:cNvSpPr txBox="1"/>
            <p:nvPr/>
          </p:nvSpPr>
          <p:spPr>
            <a:xfrm>
              <a:off x="6343760" y="2043621"/>
              <a:ext cx="2171364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1400" b="1" dirty="0"/>
                <a:t>Projected ISL-TP with</a:t>
              </a:r>
              <a:br>
                <a:rPr lang="en-US" sz="1400" b="1" dirty="0"/>
              </a:br>
              <a:r>
                <a:rPr lang="en-US" sz="1400" b="1" dirty="0"/>
                <a:t>2.5</a:t>
              </a:r>
              <a:r>
                <a:rPr lang="en-US" sz="1400" b="1" baseline="30000" dirty="0"/>
                <a:t>th</a:t>
              </a:r>
              <a:r>
                <a:rPr lang="en-US" sz="1400" b="1" dirty="0"/>
                <a:t> and 97.5</a:t>
              </a:r>
              <a:r>
                <a:rPr lang="en-US" sz="1400" b="1" baseline="30000" dirty="0"/>
                <a:t>th</a:t>
              </a:r>
              <a:r>
                <a:rPr lang="en-US" sz="1400" b="1" dirty="0"/>
                <a:t> percentiles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69DE63C9-9737-45C9-8013-DC47E233F527}"/>
                </a:ext>
              </a:extLst>
            </p:cNvPr>
            <p:cNvSpPr txBox="1"/>
            <p:nvPr/>
          </p:nvSpPr>
          <p:spPr>
            <a:xfrm>
              <a:off x="6369159" y="2521229"/>
              <a:ext cx="2550698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187516"/>
                  </a:solidFill>
                </a:rPr>
                <a:t>Mean (SD) Observed ISL-TP Data</a:t>
              </a:r>
              <a:endParaRPr lang="fr-FR" sz="1400" dirty="0">
                <a:solidFill>
                  <a:srgbClr val="187516"/>
                </a:solidFill>
              </a:endParaRPr>
            </a:p>
          </p:txBody>
        </p:sp>
        <p:sp>
          <p:nvSpPr>
            <p:cNvPr id="20" name="Line 6">
              <a:extLst>
                <a:ext uri="{FF2B5EF4-FFF2-40B4-BE49-F238E27FC236}">
                  <a16:creationId xmlns:a16="http://schemas.microsoft.com/office/drawing/2014/main" id="{51174A03-CC4C-4EB5-AE8C-42D6D2E4E5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12941" y="1670231"/>
              <a:ext cx="0" cy="21018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70F884BB-149F-4AD6-B275-9545EDD69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2941" y="3772081"/>
              <a:ext cx="5570538" cy="1431925"/>
            </a:xfrm>
            <a:custGeom>
              <a:avLst/>
              <a:gdLst>
                <a:gd name="T0" fmla="*/ 10527 w 10527"/>
                <a:gd name="T1" fmla="*/ 2708 h 2708"/>
                <a:gd name="T2" fmla="*/ 9315 w 10527"/>
                <a:gd name="T3" fmla="*/ 2708 h 2708"/>
                <a:gd name="T4" fmla="*/ 7110 w 10527"/>
                <a:gd name="T5" fmla="*/ 2708 h 2708"/>
                <a:gd name="T6" fmla="*/ 4898 w 10527"/>
                <a:gd name="T7" fmla="*/ 2708 h 2708"/>
                <a:gd name="T8" fmla="*/ 2687 w 10527"/>
                <a:gd name="T9" fmla="*/ 2708 h 2708"/>
                <a:gd name="T10" fmla="*/ 479 w 10527"/>
                <a:gd name="T11" fmla="*/ 2708 h 2708"/>
                <a:gd name="T12" fmla="*/ 0 w 10527"/>
                <a:gd name="T13" fmla="*/ 2708 h 2708"/>
                <a:gd name="T14" fmla="*/ 0 w 10527"/>
                <a:gd name="T15" fmla="*/ 0 h 2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27" h="2708">
                  <a:moveTo>
                    <a:pt x="10527" y="2708"/>
                  </a:moveTo>
                  <a:lnTo>
                    <a:pt x="9315" y="2708"/>
                  </a:lnTo>
                  <a:lnTo>
                    <a:pt x="7110" y="2708"/>
                  </a:lnTo>
                  <a:lnTo>
                    <a:pt x="4898" y="2708"/>
                  </a:lnTo>
                  <a:lnTo>
                    <a:pt x="2687" y="2708"/>
                  </a:lnTo>
                  <a:lnTo>
                    <a:pt x="479" y="2708"/>
                  </a:lnTo>
                  <a:lnTo>
                    <a:pt x="0" y="2708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Line 8">
              <a:extLst>
                <a:ext uri="{FF2B5EF4-FFF2-40B4-BE49-F238E27FC236}">
                  <a16:creationId xmlns:a16="http://schemas.microsoft.com/office/drawing/2014/main" id="{AD6B0AFE-10B2-4829-BCC5-C45457D370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6941" y="5209447"/>
              <a:ext cx="0" cy="449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Line 9">
              <a:extLst>
                <a:ext uri="{FF2B5EF4-FFF2-40B4-BE49-F238E27FC236}">
                  <a16:creationId xmlns:a16="http://schemas.microsoft.com/office/drawing/2014/main" id="{12DB23CE-719B-4FAA-ACE4-E944BDAC19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5341" y="5209447"/>
              <a:ext cx="0" cy="449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Line 10">
              <a:extLst>
                <a:ext uri="{FF2B5EF4-FFF2-40B4-BE49-F238E27FC236}">
                  <a16:creationId xmlns:a16="http://schemas.microsoft.com/office/drawing/2014/main" id="{9FA834C6-28CC-4CB0-9669-55C9EC0F0B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05328" y="5209447"/>
              <a:ext cx="0" cy="449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Line 11">
              <a:extLst>
                <a:ext uri="{FF2B5EF4-FFF2-40B4-BE49-F238E27FC236}">
                  <a16:creationId xmlns:a16="http://schemas.microsoft.com/office/drawing/2014/main" id="{7AD911ED-77F6-4745-896F-A8A8F2B214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75316" y="5209447"/>
              <a:ext cx="0" cy="449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Line 12">
              <a:extLst>
                <a:ext uri="{FF2B5EF4-FFF2-40B4-BE49-F238E27FC236}">
                  <a16:creationId xmlns:a16="http://schemas.microsoft.com/office/drawing/2014/main" id="{4FD8D9FA-DE3D-4334-A172-DB7AED7A84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42128" y="5209447"/>
              <a:ext cx="0" cy="449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Line 13">
              <a:extLst>
                <a:ext uri="{FF2B5EF4-FFF2-40B4-BE49-F238E27FC236}">
                  <a16:creationId xmlns:a16="http://schemas.microsoft.com/office/drawing/2014/main" id="{9D51FBB9-6907-4E81-A532-B18053AB07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5166" y="4213406"/>
              <a:ext cx="5551488" cy="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Line 14">
              <a:extLst>
                <a:ext uri="{FF2B5EF4-FFF2-40B4-BE49-F238E27FC236}">
                  <a16:creationId xmlns:a16="http://schemas.microsoft.com/office/drawing/2014/main" id="{97C3210A-A03B-462A-B4BF-02BBA5A162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87541" y="2073456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Line 15">
              <a:extLst>
                <a:ext uri="{FF2B5EF4-FFF2-40B4-BE49-F238E27FC236}">
                  <a16:creationId xmlns:a16="http://schemas.microsoft.com/office/drawing/2014/main" id="{6F2C90AD-C3FB-4EA8-A960-813F78AAEE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12941" y="2305231"/>
              <a:ext cx="2381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Line 16">
              <a:extLst>
                <a:ext uri="{FF2B5EF4-FFF2-40B4-BE49-F238E27FC236}">
                  <a16:creationId xmlns:a16="http://schemas.microsoft.com/office/drawing/2014/main" id="{D3455B94-B0A4-4599-8423-348FC28882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12941" y="2102031"/>
              <a:ext cx="2381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Line 17">
              <a:extLst>
                <a:ext uri="{FF2B5EF4-FFF2-40B4-BE49-F238E27FC236}">
                  <a16:creationId xmlns:a16="http://schemas.microsoft.com/office/drawing/2014/main" id="{DE1FB495-952A-4251-893B-1CFDB941B3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12941" y="1952806"/>
              <a:ext cx="2381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Line 18">
              <a:extLst>
                <a:ext uri="{FF2B5EF4-FFF2-40B4-BE49-F238E27FC236}">
                  <a16:creationId xmlns:a16="http://schemas.microsoft.com/office/drawing/2014/main" id="{7A6F9217-2D15-47CA-961B-DAD630AB29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12941" y="1741668"/>
              <a:ext cx="2381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Line 19">
              <a:extLst>
                <a:ext uri="{FF2B5EF4-FFF2-40B4-BE49-F238E27FC236}">
                  <a16:creationId xmlns:a16="http://schemas.microsoft.com/office/drawing/2014/main" id="{10D119FC-72E0-45C3-92E6-A687C47F2B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2941" y="2932293"/>
              <a:ext cx="269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Line 20">
              <a:extLst>
                <a:ext uri="{FF2B5EF4-FFF2-40B4-BE49-F238E27FC236}">
                  <a16:creationId xmlns:a16="http://schemas.microsoft.com/office/drawing/2014/main" id="{037D76E2-5BA8-4BF4-B5AA-4C95361F66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2941" y="2854506"/>
              <a:ext cx="2381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Line 21">
              <a:extLst>
                <a:ext uri="{FF2B5EF4-FFF2-40B4-BE49-F238E27FC236}">
                  <a16:creationId xmlns:a16="http://schemas.microsoft.com/office/drawing/2014/main" id="{A65EA926-2A10-450C-B937-B6EF5798C8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2941" y="2784656"/>
              <a:ext cx="2381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Line 22">
              <a:extLst>
                <a:ext uri="{FF2B5EF4-FFF2-40B4-BE49-F238E27FC236}">
                  <a16:creationId xmlns:a16="http://schemas.microsoft.com/office/drawing/2014/main" id="{43B6298F-5A4D-4558-8640-78F402B571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2941" y="2717981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Line 23">
              <a:extLst>
                <a:ext uri="{FF2B5EF4-FFF2-40B4-BE49-F238E27FC236}">
                  <a16:creationId xmlns:a16="http://schemas.microsoft.com/office/drawing/2014/main" id="{10F6B4EC-3A00-408C-9F9F-0035663AC6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2941" y="3495856"/>
              <a:ext cx="269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Line 24">
              <a:extLst>
                <a:ext uri="{FF2B5EF4-FFF2-40B4-BE49-F238E27FC236}">
                  <a16:creationId xmlns:a16="http://schemas.microsoft.com/office/drawing/2014/main" id="{51E47729-EF44-45ED-994D-C3167CCA99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84366" y="3257731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Line 25">
              <a:extLst>
                <a:ext uri="{FF2B5EF4-FFF2-40B4-BE49-F238E27FC236}">
                  <a16:creationId xmlns:a16="http://schemas.microsoft.com/office/drawing/2014/main" id="{94DA6D06-3A3F-4B6B-9349-F8DBF8A446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2941" y="3284718"/>
              <a:ext cx="269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Line 26">
              <a:extLst>
                <a:ext uri="{FF2B5EF4-FFF2-40B4-BE49-F238E27FC236}">
                  <a16:creationId xmlns:a16="http://schemas.microsoft.com/office/drawing/2014/main" id="{F007149E-6AA3-45FE-B26E-7A0C6AA66B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2941" y="3135493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Line 27">
              <a:extLst>
                <a:ext uri="{FF2B5EF4-FFF2-40B4-BE49-F238E27FC236}">
                  <a16:creationId xmlns:a16="http://schemas.microsoft.com/office/drawing/2014/main" id="{94CACF4A-5F2C-416E-B4C8-758DF348BA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2941" y="3025956"/>
              <a:ext cx="4286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Line 28">
              <a:extLst>
                <a:ext uri="{FF2B5EF4-FFF2-40B4-BE49-F238E27FC236}">
                  <a16:creationId xmlns:a16="http://schemas.microsoft.com/office/drawing/2014/main" id="{20AC7DA0-FAC0-4B22-A404-E5C53725B7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0716" y="2668768"/>
              <a:ext cx="8413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Line 29">
              <a:extLst>
                <a:ext uri="{FF2B5EF4-FFF2-40B4-BE49-F238E27FC236}">
                  <a16:creationId xmlns:a16="http://schemas.microsoft.com/office/drawing/2014/main" id="{6D05DB37-E68B-45E8-A7B3-570A5E2F17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12941" y="1843268"/>
              <a:ext cx="444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Line 30">
              <a:extLst>
                <a:ext uri="{FF2B5EF4-FFF2-40B4-BE49-F238E27FC236}">
                  <a16:creationId xmlns:a16="http://schemas.microsoft.com/office/drawing/2014/main" id="{8C6AB240-1970-4ABB-8BF7-8D1D1E1CEC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2941" y="4119743"/>
              <a:ext cx="2381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Line 31">
              <a:extLst>
                <a:ext uri="{FF2B5EF4-FFF2-40B4-BE49-F238E27FC236}">
                  <a16:creationId xmlns:a16="http://schemas.microsoft.com/office/drawing/2014/main" id="{2C0F2546-2063-425D-BD77-C22FCA9042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2941" y="4040368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Line 32">
              <a:extLst>
                <a:ext uri="{FF2B5EF4-FFF2-40B4-BE49-F238E27FC236}">
                  <a16:creationId xmlns:a16="http://schemas.microsoft.com/office/drawing/2014/main" id="{544DA935-C391-4362-B68D-EC64A3C81F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2941" y="3967343"/>
              <a:ext cx="269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Line 33">
              <a:extLst>
                <a:ext uri="{FF2B5EF4-FFF2-40B4-BE49-F238E27FC236}">
                  <a16:creationId xmlns:a16="http://schemas.microsoft.com/office/drawing/2014/main" id="{2DDEB984-D8D1-4BBE-B2BD-70BAF57956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2941" y="3913368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Line 34">
              <a:extLst>
                <a:ext uri="{FF2B5EF4-FFF2-40B4-BE49-F238E27FC236}">
                  <a16:creationId xmlns:a16="http://schemas.microsoft.com/office/drawing/2014/main" id="{48EA6349-3F4E-46CC-B26E-E56D4B2D65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2941" y="4684893"/>
              <a:ext cx="269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Line 35">
              <a:extLst>
                <a:ext uri="{FF2B5EF4-FFF2-40B4-BE49-F238E27FC236}">
                  <a16:creationId xmlns:a16="http://schemas.microsoft.com/office/drawing/2014/main" id="{62FBC781-5288-40C0-8206-A633D4EA88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90716" y="4451531"/>
              <a:ext cx="2222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Line 36">
              <a:extLst>
                <a:ext uri="{FF2B5EF4-FFF2-40B4-BE49-F238E27FC236}">
                  <a16:creationId xmlns:a16="http://schemas.microsoft.com/office/drawing/2014/main" id="{E9D91E83-F495-428B-9955-0BC4D85C89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2941" y="4473756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Line 37">
              <a:extLst>
                <a:ext uri="{FF2B5EF4-FFF2-40B4-BE49-F238E27FC236}">
                  <a16:creationId xmlns:a16="http://schemas.microsoft.com/office/drawing/2014/main" id="{8DB185A6-2F68-433D-A033-C497C6D4FB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2941" y="4322943"/>
              <a:ext cx="269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Line 38">
              <a:extLst>
                <a:ext uri="{FF2B5EF4-FFF2-40B4-BE49-F238E27FC236}">
                  <a16:creationId xmlns:a16="http://schemas.microsoft.com/office/drawing/2014/main" id="{C48F50F6-2A09-4CF2-BF25-3803A3F1E6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2941" y="5153206"/>
              <a:ext cx="269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Line 39">
              <a:extLst>
                <a:ext uri="{FF2B5EF4-FFF2-40B4-BE49-F238E27FC236}">
                  <a16:creationId xmlns:a16="http://schemas.microsoft.com/office/drawing/2014/main" id="{760A4D80-D505-4709-B6E2-1518196B8E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2941" y="5096056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Line 40">
              <a:extLst>
                <a:ext uri="{FF2B5EF4-FFF2-40B4-BE49-F238E27FC236}">
                  <a16:creationId xmlns:a16="http://schemas.microsoft.com/office/drawing/2014/main" id="{B394D135-78F9-4199-9D45-99FDCCB77F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7541" y="5040493"/>
              <a:ext cx="920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Line 41">
              <a:extLst>
                <a:ext uri="{FF2B5EF4-FFF2-40B4-BE49-F238E27FC236}">
                  <a16:creationId xmlns:a16="http://schemas.microsoft.com/office/drawing/2014/main" id="{24816ECA-665C-43A5-9E5E-6F423D9286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9128" y="3853043"/>
              <a:ext cx="952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6A15809E-FDF1-45DC-8BAA-E2A3BD2DB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6953" y="2535418"/>
              <a:ext cx="4949825" cy="1560513"/>
            </a:xfrm>
            <a:custGeom>
              <a:avLst/>
              <a:gdLst>
                <a:gd name="T0" fmla="*/ 9355 w 9355"/>
                <a:gd name="T1" fmla="*/ 1518 h 2951"/>
                <a:gd name="T2" fmla="*/ 8808 w 9355"/>
                <a:gd name="T3" fmla="*/ 1463 h 2951"/>
                <a:gd name="T4" fmla="*/ 8280 w 9355"/>
                <a:gd name="T5" fmla="*/ 1408 h 2951"/>
                <a:gd name="T6" fmla="*/ 7767 w 9355"/>
                <a:gd name="T7" fmla="*/ 1354 h 2951"/>
                <a:gd name="T8" fmla="*/ 7271 w 9355"/>
                <a:gd name="T9" fmla="*/ 1302 h 2951"/>
                <a:gd name="T10" fmla="*/ 6792 w 9355"/>
                <a:gd name="T11" fmla="*/ 1248 h 2951"/>
                <a:gd name="T12" fmla="*/ 6328 w 9355"/>
                <a:gd name="T13" fmla="*/ 1195 h 2951"/>
                <a:gd name="T14" fmla="*/ 5881 w 9355"/>
                <a:gd name="T15" fmla="*/ 1142 h 2951"/>
                <a:gd name="T16" fmla="*/ 5451 w 9355"/>
                <a:gd name="T17" fmla="*/ 1092 h 2951"/>
                <a:gd name="T18" fmla="*/ 5036 w 9355"/>
                <a:gd name="T19" fmla="*/ 1039 h 2951"/>
                <a:gd name="T20" fmla="*/ 4637 w 9355"/>
                <a:gd name="T21" fmla="*/ 989 h 2951"/>
                <a:gd name="T22" fmla="*/ 4254 w 9355"/>
                <a:gd name="T23" fmla="*/ 939 h 2951"/>
                <a:gd name="T24" fmla="*/ 3889 w 9355"/>
                <a:gd name="T25" fmla="*/ 890 h 2951"/>
                <a:gd name="T26" fmla="*/ 3539 w 9355"/>
                <a:gd name="T27" fmla="*/ 840 h 2951"/>
                <a:gd name="T28" fmla="*/ 3207 w 9355"/>
                <a:gd name="T29" fmla="*/ 792 h 2951"/>
                <a:gd name="T30" fmla="*/ 2890 w 9355"/>
                <a:gd name="T31" fmla="*/ 744 h 2951"/>
                <a:gd name="T32" fmla="*/ 2591 w 9355"/>
                <a:gd name="T33" fmla="*/ 697 h 2951"/>
                <a:gd name="T34" fmla="*/ 2305 w 9355"/>
                <a:gd name="T35" fmla="*/ 649 h 2951"/>
                <a:gd name="T36" fmla="*/ 2038 w 9355"/>
                <a:gd name="T37" fmla="*/ 603 h 2951"/>
                <a:gd name="T38" fmla="*/ 1785 w 9355"/>
                <a:gd name="T39" fmla="*/ 556 h 2951"/>
                <a:gd name="T40" fmla="*/ 1551 w 9355"/>
                <a:gd name="T41" fmla="*/ 511 h 2951"/>
                <a:gd name="T42" fmla="*/ 1331 w 9355"/>
                <a:gd name="T43" fmla="*/ 465 h 2951"/>
                <a:gd name="T44" fmla="*/ 1128 w 9355"/>
                <a:gd name="T45" fmla="*/ 420 h 2951"/>
                <a:gd name="T46" fmla="*/ 942 w 9355"/>
                <a:gd name="T47" fmla="*/ 375 h 2951"/>
                <a:gd name="T48" fmla="*/ 773 w 9355"/>
                <a:gd name="T49" fmla="*/ 332 h 2951"/>
                <a:gd name="T50" fmla="*/ 618 w 9355"/>
                <a:gd name="T51" fmla="*/ 288 h 2951"/>
                <a:gd name="T52" fmla="*/ 481 w 9355"/>
                <a:gd name="T53" fmla="*/ 245 h 2951"/>
                <a:gd name="T54" fmla="*/ 359 w 9355"/>
                <a:gd name="T55" fmla="*/ 202 h 2951"/>
                <a:gd name="T56" fmla="*/ 255 w 9355"/>
                <a:gd name="T57" fmla="*/ 161 h 2951"/>
                <a:gd name="T58" fmla="*/ 165 w 9355"/>
                <a:gd name="T59" fmla="*/ 119 h 2951"/>
                <a:gd name="T60" fmla="*/ 94 w 9355"/>
                <a:gd name="T61" fmla="*/ 78 h 2951"/>
                <a:gd name="T62" fmla="*/ 38 w 9355"/>
                <a:gd name="T63" fmla="*/ 38 h 2951"/>
                <a:gd name="T64" fmla="*/ 0 w 9355"/>
                <a:gd name="T65" fmla="*/ 0 h 2951"/>
                <a:gd name="T66" fmla="*/ 85 w 9355"/>
                <a:gd name="T67" fmla="*/ 1523 h 2951"/>
                <a:gd name="T68" fmla="*/ 176 w 9355"/>
                <a:gd name="T69" fmla="*/ 1572 h 2951"/>
                <a:gd name="T70" fmla="*/ 271 w 9355"/>
                <a:gd name="T71" fmla="*/ 1619 h 2951"/>
                <a:gd name="T72" fmla="*/ 374 w 9355"/>
                <a:gd name="T73" fmla="*/ 1665 h 2951"/>
                <a:gd name="T74" fmla="*/ 536 w 9355"/>
                <a:gd name="T75" fmla="*/ 1729 h 2951"/>
                <a:gd name="T76" fmla="*/ 651 w 9355"/>
                <a:gd name="T77" fmla="*/ 1769 h 2951"/>
                <a:gd name="T78" fmla="*/ 836 w 9355"/>
                <a:gd name="T79" fmla="*/ 1828 h 2951"/>
                <a:gd name="T80" fmla="*/ 964 w 9355"/>
                <a:gd name="T81" fmla="*/ 1863 h 2951"/>
                <a:gd name="T82" fmla="*/ 1098 w 9355"/>
                <a:gd name="T83" fmla="*/ 1897 h 2951"/>
                <a:gd name="T84" fmla="*/ 1237 w 9355"/>
                <a:gd name="T85" fmla="*/ 1930 h 2951"/>
                <a:gd name="T86" fmla="*/ 1455 w 9355"/>
                <a:gd name="T87" fmla="*/ 1974 h 2951"/>
                <a:gd name="T88" fmla="*/ 1608 w 9355"/>
                <a:gd name="T89" fmla="*/ 2002 h 2951"/>
                <a:gd name="T90" fmla="*/ 1766 w 9355"/>
                <a:gd name="T91" fmla="*/ 2028 h 2951"/>
                <a:gd name="T92" fmla="*/ 2016 w 9355"/>
                <a:gd name="T93" fmla="*/ 2065 h 2951"/>
                <a:gd name="T94" fmla="*/ 2487 w 9355"/>
                <a:gd name="T95" fmla="*/ 2136 h 2951"/>
                <a:gd name="T96" fmla="*/ 2957 w 9355"/>
                <a:gd name="T97" fmla="*/ 2206 h 2951"/>
                <a:gd name="T98" fmla="*/ 3892 w 9355"/>
                <a:gd name="T99" fmla="*/ 2339 h 2951"/>
                <a:gd name="T100" fmla="*/ 4471 w 9355"/>
                <a:gd name="T101" fmla="*/ 2416 h 2951"/>
                <a:gd name="T102" fmla="*/ 4587 w 9355"/>
                <a:gd name="T103" fmla="*/ 2431 h 2951"/>
                <a:gd name="T104" fmla="*/ 5049 w 9355"/>
                <a:gd name="T105" fmla="*/ 2491 h 2951"/>
                <a:gd name="T106" fmla="*/ 5221 w 9355"/>
                <a:gd name="T107" fmla="*/ 2513 h 2951"/>
                <a:gd name="T108" fmla="*/ 5741 w 9355"/>
                <a:gd name="T109" fmla="*/ 2578 h 2951"/>
                <a:gd name="T110" fmla="*/ 6425 w 9355"/>
                <a:gd name="T111" fmla="*/ 2657 h 2951"/>
                <a:gd name="T112" fmla="*/ 6880 w 9355"/>
                <a:gd name="T113" fmla="*/ 2708 h 2951"/>
                <a:gd name="T114" fmla="*/ 7334 w 9355"/>
                <a:gd name="T115" fmla="*/ 2757 h 2951"/>
                <a:gd name="T116" fmla="*/ 8011 w 9355"/>
                <a:gd name="T117" fmla="*/ 2826 h 2951"/>
                <a:gd name="T118" fmla="*/ 8909 w 9355"/>
                <a:gd name="T119" fmla="*/ 2911 h 2951"/>
                <a:gd name="T120" fmla="*/ 9243 w 9355"/>
                <a:gd name="T121" fmla="*/ 2940 h 2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55" h="2951">
                  <a:moveTo>
                    <a:pt x="9355" y="2951"/>
                  </a:moveTo>
                  <a:lnTo>
                    <a:pt x="9355" y="1518"/>
                  </a:lnTo>
                  <a:lnTo>
                    <a:pt x="9079" y="1489"/>
                  </a:lnTo>
                  <a:lnTo>
                    <a:pt x="8808" y="1463"/>
                  </a:lnTo>
                  <a:lnTo>
                    <a:pt x="8541" y="1434"/>
                  </a:lnTo>
                  <a:lnTo>
                    <a:pt x="8280" y="1408"/>
                  </a:lnTo>
                  <a:lnTo>
                    <a:pt x="8021" y="1381"/>
                  </a:lnTo>
                  <a:lnTo>
                    <a:pt x="7767" y="1354"/>
                  </a:lnTo>
                  <a:lnTo>
                    <a:pt x="7517" y="1328"/>
                  </a:lnTo>
                  <a:lnTo>
                    <a:pt x="7271" y="1302"/>
                  </a:lnTo>
                  <a:lnTo>
                    <a:pt x="7029" y="1274"/>
                  </a:lnTo>
                  <a:lnTo>
                    <a:pt x="6792" y="1248"/>
                  </a:lnTo>
                  <a:lnTo>
                    <a:pt x="6557" y="1221"/>
                  </a:lnTo>
                  <a:lnTo>
                    <a:pt x="6328" y="1195"/>
                  </a:lnTo>
                  <a:lnTo>
                    <a:pt x="6102" y="1169"/>
                  </a:lnTo>
                  <a:lnTo>
                    <a:pt x="5881" y="1142"/>
                  </a:lnTo>
                  <a:lnTo>
                    <a:pt x="5663" y="1116"/>
                  </a:lnTo>
                  <a:lnTo>
                    <a:pt x="5451" y="1092"/>
                  </a:lnTo>
                  <a:lnTo>
                    <a:pt x="5240" y="1066"/>
                  </a:lnTo>
                  <a:lnTo>
                    <a:pt x="5036" y="1039"/>
                  </a:lnTo>
                  <a:lnTo>
                    <a:pt x="4834" y="1013"/>
                  </a:lnTo>
                  <a:lnTo>
                    <a:pt x="4637" y="989"/>
                  </a:lnTo>
                  <a:lnTo>
                    <a:pt x="4443" y="963"/>
                  </a:lnTo>
                  <a:lnTo>
                    <a:pt x="4254" y="939"/>
                  </a:lnTo>
                  <a:lnTo>
                    <a:pt x="4069" y="914"/>
                  </a:lnTo>
                  <a:lnTo>
                    <a:pt x="3889" y="890"/>
                  </a:lnTo>
                  <a:lnTo>
                    <a:pt x="3711" y="864"/>
                  </a:lnTo>
                  <a:lnTo>
                    <a:pt x="3539" y="840"/>
                  </a:lnTo>
                  <a:lnTo>
                    <a:pt x="3370" y="816"/>
                  </a:lnTo>
                  <a:lnTo>
                    <a:pt x="3207" y="792"/>
                  </a:lnTo>
                  <a:lnTo>
                    <a:pt x="3046" y="768"/>
                  </a:lnTo>
                  <a:lnTo>
                    <a:pt x="2890" y="744"/>
                  </a:lnTo>
                  <a:lnTo>
                    <a:pt x="2738" y="720"/>
                  </a:lnTo>
                  <a:lnTo>
                    <a:pt x="2591" y="697"/>
                  </a:lnTo>
                  <a:lnTo>
                    <a:pt x="2445" y="673"/>
                  </a:lnTo>
                  <a:lnTo>
                    <a:pt x="2305" y="649"/>
                  </a:lnTo>
                  <a:lnTo>
                    <a:pt x="2168" y="625"/>
                  </a:lnTo>
                  <a:lnTo>
                    <a:pt x="2038" y="603"/>
                  </a:lnTo>
                  <a:lnTo>
                    <a:pt x="1909" y="579"/>
                  </a:lnTo>
                  <a:lnTo>
                    <a:pt x="1785" y="556"/>
                  </a:lnTo>
                  <a:lnTo>
                    <a:pt x="1666" y="532"/>
                  </a:lnTo>
                  <a:lnTo>
                    <a:pt x="1551" y="511"/>
                  </a:lnTo>
                  <a:lnTo>
                    <a:pt x="1438" y="487"/>
                  </a:lnTo>
                  <a:lnTo>
                    <a:pt x="1331" y="465"/>
                  </a:lnTo>
                  <a:lnTo>
                    <a:pt x="1226" y="441"/>
                  </a:lnTo>
                  <a:lnTo>
                    <a:pt x="1128" y="420"/>
                  </a:lnTo>
                  <a:lnTo>
                    <a:pt x="1033" y="397"/>
                  </a:lnTo>
                  <a:lnTo>
                    <a:pt x="942" y="375"/>
                  </a:lnTo>
                  <a:lnTo>
                    <a:pt x="854" y="354"/>
                  </a:lnTo>
                  <a:lnTo>
                    <a:pt x="773" y="332"/>
                  </a:lnTo>
                  <a:lnTo>
                    <a:pt x="693" y="309"/>
                  </a:lnTo>
                  <a:lnTo>
                    <a:pt x="618" y="288"/>
                  </a:lnTo>
                  <a:lnTo>
                    <a:pt x="547" y="266"/>
                  </a:lnTo>
                  <a:lnTo>
                    <a:pt x="481" y="245"/>
                  </a:lnTo>
                  <a:lnTo>
                    <a:pt x="417" y="223"/>
                  </a:lnTo>
                  <a:lnTo>
                    <a:pt x="359" y="202"/>
                  </a:lnTo>
                  <a:lnTo>
                    <a:pt x="304" y="180"/>
                  </a:lnTo>
                  <a:lnTo>
                    <a:pt x="255" y="161"/>
                  </a:lnTo>
                  <a:lnTo>
                    <a:pt x="207" y="140"/>
                  </a:lnTo>
                  <a:lnTo>
                    <a:pt x="165" y="119"/>
                  </a:lnTo>
                  <a:lnTo>
                    <a:pt x="127" y="98"/>
                  </a:lnTo>
                  <a:lnTo>
                    <a:pt x="94" y="78"/>
                  </a:lnTo>
                  <a:lnTo>
                    <a:pt x="63" y="57"/>
                  </a:lnTo>
                  <a:lnTo>
                    <a:pt x="38" y="38"/>
                  </a:lnTo>
                  <a:lnTo>
                    <a:pt x="16" y="19"/>
                  </a:lnTo>
                  <a:lnTo>
                    <a:pt x="0" y="0"/>
                  </a:lnTo>
                  <a:lnTo>
                    <a:pt x="0" y="1473"/>
                  </a:lnTo>
                  <a:lnTo>
                    <a:pt x="85" y="1523"/>
                  </a:lnTo>
                  <a:lnTo>
                    <a:pt x="129" y="1547"/>
                  </a:lnTo>
                  <a:lnTo>
                    <a:pt x="176" y="1572"/>
                  </a:lnTo>
                  <a:lnTo>
                    <a:pt x="222" y="1595"/>
                  </a:lnTo>
                  <a:lnTo>
                    <a:pt x="271" y="1619"/>
                  </a:lnTo>
                  <a:lnTo>
                    <a:pt x="322" y="1641"/>
                  </a:lnTo>
                  <a:lnTo>
                    <a:pt x="374" y="1665"/>
                  </a:lnTo>
                  <a:lnTo>
                    <a:pt x="481" y="1708"/>
                  </a:lnTo>
                  <a:lnTo>
                    <a:pt x="536" y="1729"/>
                  </a:lnTo>
                  <a:lnTo>
                    <a:pt x="593" y="1750"/>
                  </a:lnTo>
                  <a:lnTo>
                    <a:pt x="651" y="1769"/>
                  </a:lnTo>
                  <a:lnTo>
                    <a:pt x="712" y="1790"/>
                  </a:lnTo>
                  <a:lnTo>
                    <a:pt x="836" y="1828"/>
                  </a:lnTo>
                  <a:lnTo>
                    <a:pt x="898" y="1845"/>
                  </a:lnTo>
                  <a:lnTo>
                    <a:pt x="964" y="1863"/>
                  </a:lnTo>
                  <a:lnTo>
                    <a:pt x="1030" y="1880"/>
                  </a:lnTo>
                  <a:lnTo>
                    <a:pt x="1098" y="1897"/>
                  </a:lnTo>
                  <a:lnTo>
                    <a:pt x="1167" y="1913"/>
                  </a:lnTo>
                  <a:lnTo>
                    <a:pt x="1237" y="1930"/>
                  </a:lnTo>
                  <a:lnTo>
                    <a:pt x="1382" y="1961"/>
                  </a:lnTo>
                  <a:lnTo>
                    <a:pt x="1455" y="1974"/>
                  </a:lnTo>
                  <a:lnTo>
                    <a:pt x="1532" y="1988"/>
                  </a:lnTo>
                  <a:lnTo>
                    <a:pt x="1608" y="2002"/>
                  </a:lnTo>
                  <a:lnTo>
                    <a:pt x="1687" y="2016"/>
                  </a:lnTo>
                  <a:lnTo>
                    <a:pt x="1766" y="2028"/>
                  </a:lnTo>
                  <a:lnTo>
                    <a:pt x="1849" y="2041"/>
                  </a:lnTo>
                  <a:lnTo>
                    <a:pt x="2016" y="2065"/>
                  </a:lnTo>
                  <a:lnTo>
                    <a:pt x="2251" y="2100"/>
                  </a:lnTo>
                  <a:lnTo>
                    <a:pt x="2487" y="2136"/>
                  </a:lnTo>
                  <a:lnTo>
                    <a:pt x="2721" y="2170"/>
                  </a:lnTo>
                  <a:lnTo>
                    <a:pt x="2957" y="2206"/>
                  </a:lnTo>
                  <a:lnTo>
                    <a:pt x="3425" y="2273"/>
                  </a:lnTo>
                  <a:lnTo>
                    <a:pt x="3892" y="2339"/>
                  </a:lnTo>
                  <a:lnTo>
                    <a:pt x="4356" y="2401"/>
                  </a:lnTo>
                  <a:lnTo>
                    <a:pt x="4471" y="2416"/>
                  </a:lnTo>
                  <a:lnTo>
                    <a:pt x="4528" y="2423"/>
                  </a:lnTo>
                  <a:lnTo>
                    <a:pt x="4587" y="2431"/>
                  </a:lnTo>
                  <a:lnTo>
                    <a:pt x="4819" y="2462"/>
                  </a:lnTo>
                  <a:lnTo>
                    <a:pt x="5049" y="2491"/>
                  </a:lnTo>
                  <a:lnTo>
                    <a:pt x="5164" y="2505"/>
                  </a:lnTo>
                  <a:lnTo>
                    <a:pt x="5221" y="2513"/>
                  </a:lnTo>
                  <a:lnTo>
                    <a:pt x="5280" y="2521"/>
                  </a:lnTo>
                  <a:lnTo>
                    <a:pt x="5741" y="2578"/>
                  </a:lnTo>
                  <a:lnTo>
                    <a:pt x="6198" y="2632"/>
                  </a:lnTo>
                  <a:lnTo>
                    <a:pt x="6425" y="2657"/>
                  </a:lnTo>
                  <a:lnTo>
                    <a:pt x="6654" y="2684"/>
                  </a:lnTo>
                  <a:lnTo>
                    <a:pt x="6880" y="2708"/>
                  </a:lnTo>
                  <a:lnTo>
                    <a:pt x="7108" y="2733"/>
                  </a:lnTo>
                  <a:lnTo>
                    <a:pt x="7334" y="2757"/>
                  </a:lnTo>
                  <a:lnTo>
                    <a:pt x="7561" y="2782"/>
                  </a:lnTo>
                  <a:lnTo>
                    <a:pt x="8011" y="2826"/>
                  </a:lnTo>
                  <a:lnTo>
                    <a:pt x="8461" y="2870"/>
                  </a:lnTo>
                  <a:lnTo>
                    <a:pt x="8909" y="2911"/>
                  </a:lnTo>
                  <a:lnTo>
                    <a:pt x="9131" y="2930"/>
                  </a:lnTo>
                  <a:lnTo>
                    <a:pt x="9243" y="2940"/>
                  </a:lnTo>
                  <a:lnTo>
                    <a:pt x="9355" y="2951"/>
                  </a:lnTo>
                  <a:close/>
                </a:path>
              </a:pathLst>
            </a:custGeom>
            <a:solidFill>
              <a:srgbClr val="CFE4CB"/>
            </a:solidFill>
            <a:ln>
              <a:solidFill>
                <a:srgbClr val="CFE4C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Rectangle 43">
              <a:extLst>
                <a:ext uri="{FF2B5EF4-FFF2-40B4-BE49-F238E27FC236}">
                  <a16:creationId xmlns:a16="http://schemas.microsoft.com/office/drawing/2014/main" id="{58C1FDD1-A425-48B6-A5E4-4776C7778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6891" y="2160768"/>
              <a:ext cx="390525" cy="147638"/>
            </a:xfrm>
            <a:prstGeom prst="rect">
              <a:avLst/>
            </a:pr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Rectangle 44">
              <a:extLst>
                <a:ext uri="{FF2B5EF4-FFF2-40B4-BE49-F238E27FC236}">
                  <a16:creationId xmlns:a16="http://schemas.microsoft.com/office/drawing/2014/main" id="{3F597A77-0EB3-49C9-BBE4-2431BFE65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6891" y="2308406"/>
              <a:ext cx="390525" cy="147638"/>
            </a:xfrm>
            <a:prstGeom prst="rect">
              <a:avLst/>
            </a:pr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45">
              <a:extLst>
                <a:ext uri="{FF2B5EF4-FFF2-40B4-BE49-F238E27FC236}">
                  <a16:creationId xmlns:a16="http://schemas.microsoft.com/office/drawing/2014/main" id="{E5B05017-E12B-4840-A7C7-65464393D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6953" y="2535418"/>
              <a:ext cx="4949825" cy="1560513"/>
            </a:xfrm>
            <a:custGeom>
              <a:avLst/>
              <a:gdLst>
                <a:gd name="T0" fmla="*/ 9079 w 9355"/>
                <a:gd name="T1" fmla="*/ 1489 h 2951"/>
                <a:gd name="T2" fmla="*/ 8541 w 9355"/>
                <a:gd name="T3" fmla="*/ 1434 h 2951"/>
                <a:gd name="T4" fmla="*/ 8021 w 9355"/>
                <a:gd name="T5" fmla="*/ 1381 h 2951"/>
                <a:gd name="T6" fmla="*/ 7517 w 9355"/>
                <a:gd name="T7" fmla="*/ 1328 h 2951"/>
                <a:gd name="T8" fmla="*/ 7029 w 9355"/>
                <a:gd name="T9" fmla="*/ 1274 h 2951"/>
                <a:gd name="T10" fmla="*/ 6557 w 9355"/>
                <a:gd name="T11" fmla="*/ 1221 h 2951"/>
                <a:gd name="T12" fmla="*/ 6102 w 9355"/>
                <a:gd name="T13" fmla="*/ 1169 h 2951"/>
                <a:gd name="T14" fmla="*/ 5663 w 9355"/>
                <a:gd name="T15" fmla="*/ 1116 h 2951"/>
                <a:gd name="T16" fmla="*/ 5240 w 9355"/>
                <a:gd name="T17" fmla="*/ 1066 h 2951"/>
                <a:gd name="T18" fmla="*/ 4834 w 9355"/>
                <a:gd name="T19" fmla="*/ 1013 h 2951"/>
                <a:gd name="T20" fmla="*/ 4443 w 9355"/>
                <a:gd name="T21" fmla="*/ 963 h 2951"/>
                <a:gd name="T22" fmla="*/ 4069 w 9355"/>
                <a:gd name="T23" fmla="*/ 914 h 2951"/>
                <a:gd name="T24" fmla="*/ 3711 w 9355"/>
                <a:gd name="T25" fmla="*/ 864 h 2951"/>
                <a:gd name="T26" fmla="*/ 3370 w 9355"/>
                <a:gd name="T27" fmla="*/ 816 h 2951"/>
                <a:gd name="T28" fmla="*/ 3046 w 9355"/>
                <a:gd name="T29" fmla="*/ 768 h 2951"/>
                <a:gd name="T30" fmla="*/ 2738 w 9355"/>
                <a:gd name="T31" fmla="*/ 720 h 2951"/>
                <a:gd name="T32" fmla="*/ 2445 w 9355"/>
                <a:gd name="T33" fmla="*/ 673 h 2951"/>
                <a:gd name="T34" fmla="*/ 2168 w 9355"/>
                <a:gd name="T35" fmla="*/ 625 h 2951"/>
                <a:gd name="T36" fmla="*/ 1909 w 9355"/>
                <a:gd name="T37" fmla="*/ 579 h 2951"/>
                <a:gd name="T38" fmla="*/ 1666 w 9355"/>
                <a:gd name="T39" fmla="*/ 532 h 2951"/>
                <a:gd name="T40" fmla="*/ 1438 w 9355"/>
                <a:gd name="T41" fmla="*/ 487 h 2951"/>
                <a:gd name="T42" fmla="*/ 1226 w 9355"/>
                <a:gd name="T43" fmla="*/ 441 h 2951"/>
                <a:gd name="T44" fmla="*/ 1033 w 9355"/>
                <a:gd name="T45" fmla="*/ 397 h 2951"/>
                <a:gd name="T46" fmla="*/ 854 w 9355"/>
                <a:gd name="T47" fmla="*/ 354 h 2951"/>
                <a:gd name="T48" fmla="*/ 693 w 9355"/>
                <a:gd name="T49" fmla="*/ 309 h 2951"/>
                <a:gd name="T50" fmla="*/ 547 w 9355"/>
                <a:gd name="T51" fmla="*/ 266 h 2951"/>
                <a:gd name="T52" fmla="*/ 417 w 9355"/>
                <a:gd name="T53" fmla="*/ 223 h 2951"/>
                <a:gd name="T54" fmla="*/ 304 w 9355"/>
                <a:gd name="T55" fmla="*/ 180 h 2951"/>
                <a:gd name="T56" fmla="*/ 207 w 9355"/>
                <a:gd name="T57" fmla="*/ 140 h 2951"/>
                <a:gd name="T58" fmla="*/ 127 w 9355"/>
                <a:gd name="T59" fmla="*/ 98 h 2951"/>
                <a:gd name="T60" fmla="*/ 63 w 9355"/>
                <a:gd name="T61" fmla="*/ 57 h 2951"/>
                <a:gd name="T62" fmla="*/ 16 w 9355"/>
                <a:gd name="T63" fmla="*/ 19 h 2951"/>
                <a:gd name="T64" fmla="*/ 0 w 9355"/>
                <a:gd name="T65" fmla="*/ 1473 h 2951"/>
                <a:gd name="T66" fmla="*/ 129 w 9355"/>
                <a:gd name="T67" fmla="*/ 1547 h 2951"/>
                <a:gd name="T68" fmla="*/ 222 w 9355"/>
                <a:gd name="T69" fmla="*/ 1595 h 2951"/>
                <a:gd name="T70" fmla="*/ 322 w 9355"/>
                <a:gd name="T71" fmla="*/ 1641 h 2951"/>
                <a:gd name="T72" fmla="*/ 481 w 9355"/>
                <a:gd name="T73" fmla="*/ 1708 h 2951"/>
                <a:gd name="T74" fmla="*/ 593 w 9355"/>
                <a:gd name="T75" fmla="*/ 1750 h 2951"/>
                <a:gd name="T76" fmla="*/ 712 w 9355"/>
                <a:gd name="T77" fmla="*/ 1790 h 2951"/>
                <a:gd name="T78" fmla="*/ 898 w 9355"/>
                <a:gd name="T79" fmla="*/ 1845 h 2951"/>
                <a:gd name="T80" fmla="*/ 1030 w 9355"/>
                <a:gd name="T81" fmla="*/ 1880 h 2951"/>
                <a:gd name="T82" fmla="*/ 1167 w 9355"/>
                <a:gd name="T83" fmla="*/ 1913 h 2951"/>
                <a:gd name="T84" fmla="*/ 1382 w 9355"/>
                <a:gd name="T85" fmla="*/ 1961 h 2951"/>
                <a:gd name="T86" fmla="*/ 1532 w 9355"/>
                <a:gd name="T87" fmla="*/ 1988 h 2951"/>
                <a:gd name="T88" fmla="*/ 1687 w 9355"/>
                <a:gd name="T89" fmla="*/ 2016 h 2951"/>
                <a:gd name="T90" fmla="*/ 1849 w 9355"/>
                <a:gd name="T91" fmla="*/ 2041 h 2951"/>
                <a:gd name="T92" fmla="*/ 2251 w 9355"/>
                <a:gd name="T93" fmla="*/ 2100 h 2951"/>
                <a:gd name="T94" fmla="*/ 2721 w 9355"/>
                <a:gd name="T95" fmla="*/ 2170 h 2951"/>
                <a:gd name="T96" fmla="*/ 3425 w 9355"/>
                <a:gd name="T97" fmla="*/ 2273 h 2951"/>
                <a:gd name="T98" fmla="*/ 4356 w 9355"/>
                <a:gd name="T99" fmla="*/ 2401 h 2951"/>
                <a:gd name="T100" fmla="*/ 4528 w 9355"/>
                <a:gd name="T101" fmla="*/ 2423 h 2951"/>
                <a:gd name="T102" fmla="*/ 4819 w 9355"/>
                <a:gd name="T103" fmla="*/ 2462 h 2951"/>
                <a:gd name="T104" fmla="*/ 5164 w 9355"/>
                <a:gd name="T105" fmla="*/ 2505 h 2951"/>
                <a:gd name="T106" fmla="*/ 5280 w 9355"/>
                <a:gd name="T107" fmla="*/ 2521 h 2951"/>
                <a:gd name="T108" fmla="*/ 6198 w 9355"/>
                <a:gd name="T109" fmla="*/ 2632 h 2951"/>
                <a:gd name="T110" fmla="*/ 6654 w 9355"/>
                <a:gd name="T111" fmla="*/ 2684 h 2951"/>
                <a:gd name="T112" fmla="*/ 7108 w 9355"/>
                <a:gd name="T113" fmla="*/ 2733 h 2951"/>
                <a:gd name="T114" fmla="*/ 7561 w 9355"/>
                <a:gd name="T115" fmla="*/ 2782 h 2951"/>
                <a:gd name="T116" fmla="*/ 8461 w 9355"/>
                <a:gd name="T117" fmla="*/ 2870 h 2951"/>
                <a:gd name="T118" fmla="*/ 9131 w 9355"/>
                <a:gd name="T119" fmla="*/ 2930 h 2951"/>
                <a:gd name="T120" fmla="*/ 9355 w 9355"/>
                <a:gd name="T121" fmla="*/ 2951 h 2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55" h="2951">
                  <a:moveTo>
                    <a:pt x="9355" y="1518"/>
                  </a:moveTo>
                  <a:lnTo>
                    <a:pt x="9079" y="1489"/>
                  </a:lnTo>
                  <a:lnTo>
                    <a:pt x="8808" y="1463"/>
                  </a:lnTo>
                  <a:lnTo>
                    <a:pt x="8541" y="1434"/>
                  </a:lnTo>
                  <a:lnTo>
                    <a:pt x="8280" y="1408"/>
                  </a:lnTo>
                  <a:lnTo>
                    <a:pt x="8021" y="1381"/>
                  </a:lnTo>
                  <a:lnTo>
                    <a:pt x="7767" y="1354"/>
                  </a:lnTo>
                  <a:lnTo>
                    <a:pt x="7517" y="1328"/>
                  </a:lnTo>
                  <a:lnTo>
                    <a:pt x="7271" y="1302"/>
                  </a:lnTo>
                  <a:lnTo>
                    <a:pt x="7029" y="1274"/>
                  </a:lnTo>
                  <a:lnTo>
                    <a:pt x="6792" y="1248"/>
                  </a:lnTo>
                  <a:lnTo>
                    <a:pt x="6557" y="1221"/>
                  </a:lnTo>
                  <a:lnTo>
                    <a:pt x="6328" y="1195"/>
                  </a:lnTo>
                  <a:lnTo>
                    <a:pt x="6102" y="1169"/>
                  </a:lnTo>
                  <a:lnTo>
                    <a:pt x="5881" y="1142"/>
                  </a:lnTo>
                  <a:lnTo>
                    <a:pt x="5663" y="1116"/>
                  </a:lnTo>
                  <a:lnTo>
                    <a:pt x="5451" y="1092"/>
                  </a:lnTo>
                  <a:lnTo>
                    <a:pt x="5240" y="1066"/>
                  </a:lnTo>
                  <a:lnTo>
                    <a:pt x="5036" y="1039"/>
                  </a:lnTo>
                  <a:lnTo>
                    <a:pt x="4834" y="1013"/>
                  </a:lnTo>
                  <a:lnTo>
                    <a:pt x="4637" y="989"/>
                  </a:lnTo>
                  <a:lnTo>
                    <a:pt x="4443" y="963"/>
                  </a:lnTo>
                  <a:lnTo>
                    <a:pt x="4254" y="939"/>
                  </a:lnTo>
                  <a:lnTo>
                    <a:pt x="4069" y="914"/>
                  </a:lnTo>
                  <a:lnTo>
                    <a:pt x="3889" y="890"/>
                  </a:lnTo>
                  <a:lnTo>
                    <a:pt x="3711" y="864"/>
                  </a:lnTo>
                  <a:lnTo>
                    <a:pt x="3539" y="840"/>
                  </a:lnTo>
                  <a:lnTo>
                    <a:pt x="3370" y="816"/>
                  </a:lnTo>
                  <a:lnTo>
                    <a:pt x="3207" y="792"/>
                  </a:lnTo>
                  <a:lnTo>
                    <a:pt x="3046" y="768"/>
                  </a:lnTo>
                  <a:lnTo>
                    <a:pt x="2890" y="744"/>
                  </a:lnTo>
                  <a:lnTo>
                    <a:pt x="2738" y="720"/>
                  </a:lnTo>
                  <a:lnTo>
                    <a:pt x="2591" y="697"/>
                  </a:lnTo>
                  <a:lnTo>
                    <a:pt x="2445" y="673"/>
                  </a:lnTo>
                  <a:lnTo>
                    <a:pt x="2305" y="649"/>
                  </a:lnTo>
                  <a:lnTo>
                    <a:pt x="2168" y="625"/>
                  </a:lnTo>
                  <a:lnTo>
                    <a:pt x="2038" y="603"/>
                  </a:lnTo>
                  <a:lnTo>
                    <a:pt x="1909" y="579"/>
                  </a:lnTo>
                  <a:lnTo>
                    <a:pt x="1785" y="556"/>
                  </a:lnTo>
                  <a:lnTo>
                    <a:pt x="1666" y="532"/>
                  </a:lnTo>
                  <a:lnTo>
                    <a:pt x="1551" y="511"/>
                  </a:lnTo>
                  <a:lnTo>
                    <a:pt x="1438" y="487"/>
                  </a:lnTo>
                  <a:lnTo>
                    <a:pt x="1331" y="465"/>
                  </a:lnTo>
                  <a:lnTo>
                    <a:pt x="1226" y="441"/>
                  </a:lnTo>
                  <a:lnTo>
                    <a:pt x="1128" y="420"/>
                  </a:lnTo>
                  <a:lnTo>
                    <a:pt x="1033" y="397"/>
                  </a:lnTo>
                  <a:lnTo>
                    <a:pt x="942" y="375"/>
                  </a:lnTo>
                  <a:lnTo>
                    <a:pt x="854" y="354"/>
                  </a:lnTo>
                  <a:lnTo>
                    <a:pt x="773" y="332"/>
                  </a:lnTo>
                  <a:lnTo>
                    <a:pt x="693" y="309"/>
                  </a:lnTo>
                  <a:lnTo>
                    <a:pt x="618" y="288"/>
                  </a:lnTo>
                  <a:lnTo>
                    <a:pt x="547" y="266"/>
                  </a:lnTo>
                  <a:lnTo>
                    <a:pt x="481" y="245"/>
                  </a:lnTo>
                  <a:lnTo>
                    <a:pt x="417" y="223"/>
                  </a:lnTo>
                  <a:lnTo>
                    <a:pt x="359" y="202"/>
                  </a:lnTo>
                  <a:lnTo>
                    <a:pt x="304" y="180"/>
                  </a:lnTo>
                  <a:lnTo>
                    <a:pt x="255" y="161"/>
                  </a:lnTo>
                  <a:lnTo>
                    <a:pt x="207" y="140"/>
                  </a:lnTo>
                  <a:lnTo>
                    <a:pt x="165" y="119"/>
                  </a:lnTo>
                  <a:lnTo>
                    <a:pt x="127" y="98"/>
                  </a:lnTo>
                  <a:lnTo>
                    <a:pt x="94" y="78"/>
                  </a:lnTo>
                  <a:lnTo>
                    <a:pt x="63" y="57"/>
                  </a:lnTo>
                  <a:lnTo>
                    <a:pt x="38" y="38"/>
                  </a:lnTo>
                  <a:lnTo>
                    <a:pt x="16" y="19"/>
                  </a:lnTo>
                  <a:lnTo>
                    <a:pt x="0" y="0"/>
                  </a:lnTo>
                  <a:lnTo>
                    <a:pt x="0" y="1473"/>
                  </a:lnTo>
                  <a:lnTo>
                    <a:pt x="85" y="1523"/>
                  </a:lnTo>
                  <a:lnTo>
                    <a:pt x="129" y="1547"/>
                  </a:lnTo>
                  <a:lnTo>
                    <a:pt x="176" y="1572"/>
                  </a:lnTo>
                  <a:lnTo>
                    <a:pt x="222" y="1595"/>
                  </a:lnTo>
                  <a:lnTo>
                    <a:pt x="271" y="1619"/>
                  </a:lnTo>
                  <a:lnTo>
                    <a:pt x="322" y="1641"/>
                  </a:lnTo>
                  <a:lnTo>
                    <a:pt x="374" y="1665"/>
                  </a:lnTo>
                  <a:lnTo>
                    <a:pt x="481" y="1708"/>
                  </a:lnTo>
                  <a:lnTo>
                    <a:pt x="536" y="1729"/>
                  </a:lnTo>
                  <a:lnTo>
                    <a:pt x="593" y="1750"/>
                  </a:lnTo>
                  <a:lnTo>
                    <a:pt x="651" y="1769"/>
                  </a:lnTo>
                  <a:lnTo>
                    <a:pt x="712" y="1790"/>
                  </a:lnTo>
                  <a:lnTo>
                    <a:pt x="836" y="1828"/>
                  </a:lnTo>
                  <a:lnTo>
                    <a:pt x="898" y="1845"/>
                  </a:lnTo>
                  <a:lnTo>
                    <a:pt x="964" y="1863"/>
                  </a:lnTo>
                  <a:lnTo>
                    <a:pt x="1030" y="1880"/>
                  </a:lnTo>
                  <a:lnTo>
                    <a:pt x="1098" y="1897"/>
                  </a:lnTo>
                  <a:lnTo>
                    <a:pt x="1167" y="1913"/>
                  </a:lnTo>
                  <a:lnTo>
                    <a:pt x="1237" y="1930"/>
                  </a:lnTo>
                  <a:lnTo>
                    <a:pt x="1382" y="1961"/>
                  </a:lnTo>
                  <a:lnTo>
                    <a:pt x="1455" y="1974"/>
                  </a:lnTo>
                  <a:lnTo>
                    <a:pt x="1532" y="1988"/>
                  </a:lnTo>
                  <a:lnTo>
                    <a:pt x="1608" y="2002"/>
                  </a:lnTo>
                  <a:lnTo>
                    <a:pt x="1687" y="2016"/>
                  </a:lnTo>
                  <a:lnTo>
                    <a:pt x="1766" y="2028"/>
                  </a:lnTo>
                  <a:lnTo>
                    <a:pt x="1849" y="2041"/>
                  </a:lnTo>
                  <a:lnTo>
                    <a:pt x="2016" y="2065"/>
                  </a:lnTo>
                  <a:lnTo>
                    <a:pt x="2251" y="2100"/>
                  </a:lnTo>
                  <a:lnTo>
                    <a:pt x="2487" y="2136"/>
                  </a:lnTo>
                  <a:lnTo>
                    <a:pt x="2721" y="2170"/>
                  </a:lnTo>
                  <a:lnTo>
                    <a:pt x="2957" y="2206"/>
                  </a:lnTo>
                  <a:lnTo>
                    <a:pt x="3425" y="2273"/>
                  </a:lnTo>
                  <a:lnTo>
                    <a:pt x="3892" y="2339"/>
                  </a:lnTo>
                  <a:lnTo>
                    <a:pt x="4356" y="2401"/>
                  </a:lnTo>
                  <a:lnTo>
                    <a:pt x="4471" y="2416"/>
                  </a:lnTo>
                  <a:lnTo>
                    <a:pt x="4528" y="2423"/>
                  </a:lnTo>
                  <a:lnTo>
                    <a:pt x="4587" y="2431"/>
                  </a:lnTo>
                  <a:lnTo>
                    <a:pt x="4819" y="2462"/>
                  </a:lnTo>
                  <a:lnTo>
                    <a:pt x="5049" y="2491"/>
                  </a:lnTo>
                  <a:lnTo>
                    <a:pt x="5164" y="2505"/>
                  </a:lnTo>
                  <a:lnTo>
                    <a:pt x="5221" y="2513"/>
                  </a:lnTo>
                  <a:lnTo>
                    <a:pt x="5280" y="2521"/>
                  </a:lnTo>
                  <a:lnTo>
                    <a:pt x="5741" y="2578"/>
                  </a:lnTo>
                  <a:lnTo>
                    <a:pt x="6198" y="2632"/>
                  </a:lnTo>
                  <a:lnTo>
                    <a:pt x="6425" y="2657"/>
                  </a:lnTo>
                  <a:lnTo>
                    <a:pt x="6654" y="2684"/>
                  </a:lnTo>
                  <a:lnTo>
                    <a:pt x="6880" y="2708"/>
                  </a:lnTo>
                  <a:lnTo>
                    <a:pt x="7108" y="2733"/>
                  </a:lnTo>
                  <a:lnTo>
                    <a:pt x="7334" y="2757"/>
                  </a:lnTo>
                  <a:lnTo>
                    <a:pt x="7561" y="2782"/>
                  </a:lnTo>
                  <a:lnTo>
                    <a:pt x="8011" y="2826"/>
                  </a:lnTo>
                  <a:lnTo>
                    <a:pt x="8461" y="2870"/>
                  </a:lnTo>
                  <a:lnTo>
                    <a:pt x="8909" y="2911"/>
                  </a:lnTo>
                  <a:lnTo>
                    <a:pt x="9131" y="2930"/>
                  </a:lnTo>
                  <a:lnTo>
                    <a:pt x="9243" y="2940"/>
                  </a:lnTo>
                  <a:lnTo>
                    <a:pt x="9355" y="2951"/>
                  </a:lnTo>
                  <a:lnTo>
                    <a:pt x="9355" y="1518"/>
                  </a:lnTo>
                </a:path>
              </a:pathLst>
            </a:custGeom>
            <a:noFill/>
            <a:ln w="12700">
              <a:solidFill>
                <a:srgbClr val="CFE4C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46">
              <a:extLst>
                <a:ext uri="{FF2B5EF4-FFF2-40B4-BE49-F238E27FC236}">
                  <a16:creationId xmlns:a16="http://schemas.microsoft.com/office/drawing/2014/main" id="{4001BE5D-3083-4C7C-AE7E-066358026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6891" y="2160768"/>
              <a:ext cx="390525" cy="295275"/>
            </a:xfrm>
            <a:custGeom>
              <a:avLst/>
              <a:gdLst>
                <a:gd name="T0" fmla="*/ 0 w 738"/>
                <a:gd name="T1" fmla="*/ 279 h 558"/>
                <a:gd name="T2" fmla="*/ 0 w 738"/>
                <a:gd name="T3" fmla="*/ 558 h 558"/>
                <a:gd name="T4" fmla="*/ 738 w 738"/>
                <a:gd name="T5" fmla="*/ 558 h 558"/>
                <a:gd name="T6" fmla="*/ 738 w 738"/>
                <a:gd name="T7" fmla="*/ 279 h 558"/>
                <a:gd name="T8" fmla="*/ 738 w 738"/>
                <a:gd name="T9" fmla="*/ 0 h 558"/>
                <a:gd name="T10" fmla="*/ 0 w 738"/>
                <a:gd name="T11" fmla="*/ 0 h 558"/>
                <a:gd name="T12" fmla="*/ 0 w 738"/>
                <a:gd name="T13" fmla="*/ 279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8" h="558">
                  <a:moveTo>
                    <a:pt x="0" y="279"/>
                  </a:moveTo>
                  <a:lnTo>
                    <a:pt x="0" y="558"/>
                  </a:lnTo>
                  <a:lnTo>
                    <a:pt x="738" y="558"/>
                  </a:lnTo>
                  <a:lnTo>
                    <a:pt x="738" y="279"/>
                  </a:lnTo>
                  <a:lnTo>
                    <a:pt x="738" y="0"/>
                  </a:lnTo>
                  <a:lnTo>
                    <a:pt x="0" y="0"/>
                  </a:lnTo>
                  <a:lnTo>
                    <a:pt x="0" y="279"/>
                  </a:lnTo>
                </a:path>
              </a:pathLst>
            </a:custGeom>
            <a:solidFill>
              <a:srgbClr val="CFE4CB"/>
            </a:solidFill>
            <a:ln w="12700">
              <a:solidFill>
                <a:srgbClr val="CFE4C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Line 47">
              <a:extLst>
                <a:ext uri="{FF2B5EF4-FFF2-40B4-BE49-F238E27FC236}">
                  <a16:creationId xmlns:a16="http://schemas.microsoft.com/office/drawing/2014/main" id="{39818FAB-F172-4075-8625-E5CA276305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816778" y="3338693"/>
              <a:ext cx="12700" cy="1588"/>
            </a:xfrm>
            <a:prstGeom prst="line">
              <a:avLst/>
            </a:prstGeom>
            <a:noFill/>
            <a:ln w="12700">
              <a:solidFill>
                <a:srgbClr val="99FF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Line 48">
              <a:extLst>
                <a:ext uri="{FF2B5EF4-FFF2-40B4-BE49-F238E27FC236}">
                  <a16:creationId xmlns:a16="http://schemas.microsoft.com/office/drawing/2014/main" id="{9694F896-DF93-4559-A4D4-D997ACB44F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06891" y="2308406"/>
              <a:ext cx="390525" cy="0"/>
            </a:xfrm>
            <a:prstGeom prst="line">
              <a:avLst/>
            </a:prstGeom>
            <a:noFill/>
            <a:ln w="25400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49">
              <a:extLst>
                <a:ext uri="{FF2B5EF4-FFF2-40B4-BE49-F238E27FC236}">
                  <a16:creationId xmlns:a16="http://schemas.microsoft.com/office/drawing/2014/main" id="{0D5B7490-C4C4-43A9-AD4C-E522210BE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3778" y="2887843"/>
              <a:ext cx="4957763" cy="803275"/>
            </a:xfrm>
            <a:custGeom>
              <a:avLst/>
              <a:gdLst>
                <a:gd name="T0" fmla="*/ 9319 w 9369"/>
                <a:gd name="T1" fmla="*/ 1512 h 1518"/>
                <a:gd name="T2" fmla="*/ 9165 w 9369"/>
                <a:gd name="T3" fmla="*/ 1497 h 1518"/>
                <a:gd name="T4" fmla="*/ 9056 w 9369"/>
                <a:gd name="T5" fmla="*/ 1487 h 1518"/>
                <a:gd name="T6" fmla="*/ 8829 w 9369"/>
                <a:gd name="T7" fmla="*/ 1465 h 1518"/>
                <a:gd name="T8" fmla="*/ 8647 w 9369"/>
                <a:gd name="T9" fmla="*/ 1446 h 1518"/>
                <a:gd name="T10" fmla="*/ 8456 w 9369"/>
                <a:gd name="T11" fmla="*/ 1428 h 1518"/>
                <a:gd name="T12" fmla="*/ 8323 w 9369"/>
                <a:gd name="T13" fmla="*/ 1412 h 1518"/>
                <a:gd name="T14" fmla="*/ 8151 w 9369"/>
                <a:gd name="T15" fmla="*/ 1393 h 1518"/>
                <a:gd name="T16" fmla="*/ 8046 w 9369"/>
                <a:gd name="T17" fmla="*/ 1382 h 1518"/>
                <a:gd name="T18" fmla="*/ 7751 w 9369"/>
                <a:gd name="T19" fmla="*/ 1351 h 1518"/>
                <a:gd name="T20" fmla="*/ 7599 w 9369"/>
                <a:gd name="T21" fmla="*/ 1336 h 1518"/>
                <a:gd name="T22" fmla="*/ 7481 w 9369"/>
                <a:gd name="T23" fmla="*/ 1321 h 1518"/>
                <a:gd name="T24" fmla="*/ 7282 w 9369"/>
                <a:gd name="T25" fmla="*/ 1301 h 1518"/>
                <a:gd name="T26" fmla="*/ 7116 w 9369"/>
                <a:gd name="T27" fmla="*/ 1281 h 1518"/>
                <a:gd name="T28" fmla="*/ 6903 w 9369"/>
                <a:gd name="T29" fmla="*/ 1256 h 1518"/>
                <a:gd name="T30" fmla="*/ 6774 w 9369"/>
                <a:gd name="T31" fmla="*/ 1241 h 1518"/>
                <a:gd name="T32" fmla="*/ 6415 w 9369"/>
                <a:gd name="T33" fmla="*/ 1201 h 1518"/>
                <a:gd name="T34" fmla="*/ 6229 w 9369"/>
                <a:gd name="T35" fmla="*/ 1180 h 1518"/>
                <a:gd name="T36" fmla="*/ 6085 w 9369"/>
                <a:gd name="T37" fmla="*/ 1162 h 1518"/>
                <a:gd name="T38" fmla="*/ 5846 w 9369"/>
                <a:gd name="T39" fmla="*/ 1136 h 1518"/>
                <a:gd name="T40" fmla="*/ 5445 w 9369"/>
                <a:gd name="T41" fmla="*/ 1088 h 1518"/>
                <a:gd name="T42" fmla="*/ 5341 w 9369"/>
                <a:gd name="T43" fmla="*/ 1075 h 1518"/>
                <a:gd name="T44" fmla="*/ 5029 w 9369"/>
                <a:gd name="T45" fmla="*/ 1039 h 1518"/>
                <a:gd name="T46" fmla="*/ 4759 w 9369"/>
                <a:gd name="T47" fmla="*/ 1006 h 1518"/>
                <a:gd name="T48" fmla="*/ 4597 w 9369"/>
                <a:gd name="T49" fmla="*/ 988 h 1518"/>
                <a:gd name="T50" fmla="*/ 4429 w 9369"/>
                <a:gd name="T51" fmla="*/ 966 h 1518"/>
                <a:gd name="T52" fmla="*/ 4148 w 9369"/>
                <a:gd name="T53" fmla="*/ 934 h 1518"/>
                <a:gd name="T54" fmla="*/ 3701 w 9369"/>
                <a:gd name="T55" fmla="*/ 876 h 1518"/>
                <a:gd name="T56" fmla="*/ 3281 w 9369"/>
                <a:gd name="T57" fmla="*/ 821 h 1518"/>
                <a:gd name="T58" fmla="*/ 2885 w 9369"/>
                <a:gd name="T59" fmla="*/ 764 h 1518"/>
                <a:gd name="T60" fmla="*/ 2514 w 9369"/>
                <a:gd name="T61" fmla="*/ 709 h 1518"/>
                <a:gd name="T62" fmla="*/ 2167 w 9369"/>
                <a:gd name="T63" fmla="*/ 651 h 1518"/>
                <a:gd name="T64" fmla="*/ 1846 w 9369"/>
                <a:gd name="T65" fmla="*/ 594 h 1518"/>
                <a:gd name="T66" fmla="*/ 1550 w 9369"/>
                <a:gd name="T67" fmla="*/ 536 h 1518"/>
                <a:gd name="T68" fmla="*/ 1279 w 9369"/>
                <a:gd name="T69" fmla="*/ 479 h 1518"/>
                <a:gd name="T70" fmla="*/ 1031 w 9369"/>
                <a:gd name="T71" fmla="*/ 419 h 1518"/>
                <a:gd name="T72" fmla="*/ 916 w 9369"/>
                <a:gd name="T73" fmla="*/ 389 h 1518"/>
                <a:gd name="T74" fmla="*/ 707 w 9369"/>
                <a:gd name="T75" fmla="*/ 329 h 1518"/>
                <a:gd name="T76" fmla="*/ 566 w 9369"/>
                <a:gd name="T77" fmla="*/ 285 h 1518"/>
                <a:gd name="T78" fmla="*/ 440 w 9369"/>
                <a:gd name="T79" fmla="*/ 242 h 1518"/>
                <a:gd name="T80" fmla="*/ 325 w 9369"/>
                <a:gd name="T81" fmla="*/ 195 h 1518"/>
                <a:gd name="T82" fmla="*/ 227 w 9369"/>
                <a:gd name="T83" fmla="*/ 150 h 1518"/>
                <a:gd name="T84" fmla="*/ 117 w 9369"/>
                <a:gd name="T85" fmla="*/ 90 h 1518"/>
                <a:gd name="T86" fmla="*/ 72 w 9369"/>
                <a:gd name="T87" fmla="*/ 60 h 1518"/>
                <a:gd name="T88" fmla="*/ 0 w 9369"/>
                <a:gd name="T89" fmla="*/ 0 h 1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369" h="1518">
                  <a:moveTo>
                    <a:pt x="9369" y="1518"/>
                  </a:moveTo>
                  <a:lnTo>
                    <a:pt x="9319" y="1512"/>
                  </a:lnTo>
                  <a:lnTo>
                    <a:pt x="9269" y="1507"/>
                  </a:lnTo>
                  <a:lnTo>
                    <a:pt x="9165" y="1497"/>
                  </a:lnTo>
                  <a:lnTo>
                    <a:pt x="9110" y="1491"/>
                  </a:lnTo>
                  <a:lnTo>
                    <a:pt x="9056" y="1487"/>
                  </a:lnTo>
                  <a:lnTo>
                    <a:pt x="8945" y="1477"/>
                  </a:lnTo>
                  <a:lnTo>
                    <a:pt x="8829" y="1465"/>
                  </a:lnTo>
                  <a:lnTo>
                    <a:pt x="8709" y="1453"/>
                  </a:lnTo>
                  <a:lnTo>
                    <a:pt x="8647" y="1446"/>
                  </a:lnTo>
                  <a:lnTo>
                    <a:pt x="8584" y="1440"/>
                  </a:lnTo>
                  <a:lnTo>
                    <a:pt x="8456" y="1428"/>
                  </a:lnTo>
                  <a:lnTo>
                    <a:pt x="8389" y="1420"/>
                  </a:lnTo>
                  <a:lnTo>
                    <a:pt x="8323" y="1412"/>
                  </a:lnTo>
                  <a:lnTo>
                    <a:pt x="8187" y="1398"/>
                  </a:lnTo>
                  <a:lnTo>
                    <a:pt x="8151" y="1393"/>
                  </a:lnTo>
                  <a:lnTo>
                    <a:pt x="8116" y="1390"/>
                  </a:lnTo>
                  <a:lnTo>
                    <a:pt x="8046" y="1382"/>
                  </a:lnTo>
                  <a:lnTo>
                    <a:pt x="7901" y="1368"/>
                  </a:lnTo>
                  <a:lnTo>
                    <a:pt x="7751" y="1351"/>
                  </a:lnTo>
                  <a:lnTo>
                    <a:pt x="7675" y="1343"/>
                  </a:lnTo>
                  <a:lnTo>
                    <a:pt x="7599" y="1336"/>
                  </a:lnTo>
                  <a:lnTo>
                    <a:pt x="7520" y="1326"/>
                  </a:lnTo>
                  <a:lnTo>
                    <a:pt x="7481" y="1321"/>
                  </a:lnTo>
                  <a:lnTo>
                    <a:pt x="7443" y="1318"/>
                  </a:lnTo>
                  <a:lnTo>
                    <a:pt x="7282" y="1301"/>
                  </a:lnTo>
                  <a:lnTo>
                    <a:pt x="7198" y="1290"/>
                  </a:lnTo>
                  <a:lnTo>
                    <a:pt x="7116" y="1281"/>
                  </a:lnTo>
                  <a:lnTo>
                    <a:pt x="6947" y="1262"/>
                  </a:lnTo>
                  <a:lnTo>
                    <a:pt x="6903" y="1256"/>
                  </a:lnTo>
                  <a:lnTo>
                    <a:pt x="6860" y="1251"/>
                  </a:lnTo>
                  <a:lnTo>
                    <a:pt x="6774" y="1241"/>
                  </a:lnTo>
                  <a:lnTo>
                    <a:pt x="6596" y="1222"/>
                  </a:lnTo>
                  <a:lnTo>
                    <a:pt x="6415" y="1201"/>
                  </a:lnTo>
                  <a:lnTo>
                    <a:pt x="6321" y="1190"/>
                  </a:lnTo>
                  <a:lnTo>
                    <a:pt x="6229" y="1180"/>
                  </a:lnTo>
                  <a:lnTo>
                    <a:pt x="6133" y="1168"/>
                  </a:lnTo>
                  <a:lnTo>
                    <a:pt x="6085" y="1162"/>
                  </a:lnTo>
                  <a:lnTo>
                    <a:pt x="6039" y="1157"/>
                  </a:lnTo>
                  <a:lnTo>
                    <a:pt x="5846" y="1136"/>
                  </a:lnTo>
                  <a:lnTo>
                    <a:pt x="5647" y="1112"/>
                  </a:lnTo>
                  <a:lnTo>
                    <a:pt x="5445" y="1088"/>
                  </a:lnTo>
                  <a:lnTo>
                    <a:pt x="5393" y="1081"/>
                  </a:lnTo>
                  <a:lnTo>
                    <a:pt x="5341" y="1075"/>
                  </a:lnTo>
                  <a:lnTo>
                    <a:pt x="5238" y="1063"/>
                  </a:lnTo>
                  <a:lnTo>
                    <a:pt x="5029" y="1039"/>
                  </a:lnTo>
                  <a:lnTo>
                    <a:pt x="4814" y="1013"/>
                  </a:lnTo>
                  <a:lnTo>
                    <a:pt x="4759" y="1006"/>
                  </a:lnTo>
                  <a:lnTo>
                    <a:pt x="4706" y="1000"/>
                  </a:lnTo>
                  <a:lnTo>
                    <a:pt x="4597" y="988"/>
                  </a:lnTo>
                  <a:lnTo>
                    <a:pt x="4485" y="973"/>
                  </a:lnTo>
                  <a:lnTo>
                    <a:pt x="4429" y="966"/>
                  </a:lnTo>
                  <a:lnTo>
                    <a:pt x="4374" y="960"/>
                  </a:lnTo>
                  <a:lnTo>
                    <a:pt x="4148" y="934"/>
                  </a:lnTo>
                  <a:lnTo>
                    <a:pt x="3920" y="905"/>
                  </a:lnTo>
                  <a:lnTo>
                    <a:pt x="3701" y="876"/>
                  </a:lnTo>
                  <a:lnTo>
                    <a:pt x="3487" y="848"/>
                  </a:lnTo>
                  <a:lnTo>
                    <a:pt x="3281" y="821"/>
                  </a:lnTo>
                  <a:lnTo>
                    <a:pt x="3079" y="792"/>
                  </a:lnTo>
                  <a:lnTo>
                    <a:pt x="2885" y="764"/>
                  </a:lnTo>
                  <a:lnTo>
                    <a:pt x="2696" y="735"/>
                  </a:lnTo>
                  <a:lnTo>
                    <a:pt x="2514" y="709"/>
                  </a:lnTo>
                  <a:lnTo>
                    <a:pt x="2337" y="680"/>
                  </a:lnTo>
                  <a:lnTo>
                    <a:pt x="2167" y="651"/>
                  </a:lnTo>
                  <a:lnTo>
                    <a:pt x="2003" y="623"/>
                  </a:lnTo>
                  <a:lnTo>
                    <a:pt x="1846" y="594"/>
                  </a:lnTo>
                  <a:lnTo>
                    <a:pt x="1694" y="565"/>
                  </a:lnTo>
                  <a:lnTo>
                    <a:pt x="1550" y="536"/>
                  </a:lnTo>
                  <a:lnTo>
                    <a:pt x="1411" y="508"/>
                  </a:lnTo>
                  <a:lnTo>
                    <a:pt x="1279" y="479"/>
                  </a:lnTo>
                  <a:lnTo>
                    <a:pt x="1151" y="448"/>
                  </a:lnTo>
                  <a:lnTo>
                    <a:pt x="1031" y="419"/>
                  </a:lnTo>
                  <a:lnTo>
                    <a:pt x="973" y="404"/>
                  </a:lnTo>
                  <a:lnTo>
                    <a:pt x="916" y="389"/>
                  </a:lnTo>
                  <a:lnTo>
                    <a:pt x="810" y="360"/>
                  </a:lnTo>
                  <a:lnTo>
                    <a:pt x="707" y="329"/>
                  </a:lnTo>
                  <a:lnTo>
                    <a:pt x="612" y="301"/>
                  </a:lnTo>
                  <a:lnTo>
                    <a:pt x="566" y="285"/>
                  </a:lnTo>
                  <a:lnTo>
                    <a:pt x="523" y="271"/>
                  </a:lnTo>
                  <a:lnTo>
                    <a:pt x="440" y="242"/>
                  </a:lnTo>
                  <a:lnTo>
                    <a:pt x="362" y="211"/>
                  </a:lnTo>
                  <a:lnTo>
                    <a:pt x="325" y="195"/>
                  </a:lnTo>
                  <a:lnTo>
                    <a:pt x="292" y="181"/>
                  </a:lnTo>
                  <a:lnTo>
                    <a:pt x="227" y="150"/>
                  </a:lnTo>
                  <a:lnTo>
                    <a:pt x="170" y="121"/>
                  </a:lnTo>
                  <a:lnTo>
                    <a:pt x="117" y="90"/>
                  </a:lnTo>
                  <a:lnTo>
                    <a:pt x="93" y="74"/>
                  </a:lnTo>
                  <a:lnTo>
                    <a:pt x="72" y="60"/>
                  </a:lnTo>
                  <a:lnTo>
                    <a:pt x="32" y="29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4" name="Freeform 50">
              <a:extLst>
                <a:ext uri="{FF2B5EF4-FFF2-40B4-BE49-F238E27FC236}">
                  <a16:creationId xmlns:a16="http://schemas.microsoft.com/office/drawing/2014/main" id="{2CFAE8F4-C5C6-4C60-B64F-290A85850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2191" y="2813231"/>
              <a:ext cx="1069975" cy="239713"/>
            </a:xfrm>
            <a:custGeom>
              <a:avLst/>
              <a:gdLst>
                <a:gd name="T0" fmla="*/ 2022 w 2022"/>
                <a:gd name="T1" fmla="*/ 164 h 453"/>
                <a:gd name="T2" fmla="*/ 1665 w 2022"/>
                <a:gd name="T3" fmla="*/ 447 h 453"/>
                <a:gd name="T4" fmla="*/ 1285 w 2022"/>
                <a:gd name="T5" fmla="*/ 94 h 453"/>
                <a:gd name="T6" fmla="*/ 553 w 2022"/>
                <a:gd name="T7" fmla="*/ 0 h 453"/>
                <a:gd name="T8" fmla="*/ 377 w 2022"/>
                <a:gd name="T9" fmla="*/ 55 h 453"/>
                <a:gd name="T10" fmla="*/ 190 w 2022"/>
                <a:gd name="T11" fmla="*/ 183 h 453"/>
                <a:gd name="T12" fmla="*/ 79 w 2022"/>
                <a:gd name="T13" fmla="*/ 453 h 453"/>
                <a:gd name="T14" fmla="*/ 0 w 2022"/>
                <a:gd name="T15" fmla="*/ 25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2" h="453">
                  <a:moveTo>
                    <a:pt x="2022" y="164"/>
                  </a:moveTo>
                  <a:lnTo>
                    <a:pt x="1665" y="447"/>
                  </a:lnTo>
                  <a:lnTo>
                    <a:pt x="1285" y="94"/>
                  </a:lnTo>
                  <a:lnTo>
                    <a:pt x="553" y="0"/>
                  </a:lnTo>
                  <a:lnTo>
                    <a:pt x="377" y="55"/>
                  </a:lnTo>
                  <a:lnTo>
                    <a:pt x="190" y="183"/>
                  </a:lnTo>
                  <a:lnTo>
                    <a:pt x="79" y="453"/>
                  </a:lnTo>
                  <a:lnTo>
                    <a:pt x="0" y="250"/>
                  </a:lnTo>
                </a:path>
              </a:pathLst>
            </a:custGeom>
            <a:noFill/>
            <a:ln w="25400">
              <a:solidFill>
                <a:srgbClr val="18751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5" name="Line 51">
              <a:extLst>
                <a:ext uri="{FF2B5EF4-FFF2-40B4-BE49-F238E27FC236}">
                  <a16:creationId xmlns:a16="http://schemas.microsoft.com/office/drawing/2014/main" id="{05917BAE-BCC9-479F-9322-97AAC7ABD8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32166" y="2648131"/>
              <a:ext cx="0" cy="760413"/>
            </a:xfrm>
            <a:prstGeom prst="line">
              <a:avLst/>
            </a:prstGeom>
            <a:noFill/>
            <a:ln w="12700">
              <a:solidFill>
                <a:srgbClr val="187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6" name="Line 52">
              <a:extLst>
                <a:ext uri="{FF2B5EF4-FFF2-40B4-BE49-F238E27FC236}">
                  <a16:creationId xmlns:a16="http://schemas.microsoft.com/office/drawing/2014/main" id="{CE1F8A6F-9742-4C5A-A826-23FC25204C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43253" y="2922768"/>
              <a:ext cx="0" cy="293688"/>
            </a:xfrm>
            <a:prstGeom prst="line">
              <a:avLst/>
            </a:prstGeom>
            <a:noFill/>
            <a:ln w="12700">
              <a:solidFill>
                <a:srgbClr val="187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7" name="Line 53">
              <a:extLst>
                <a:ext uri="{FF2B5EF4-FFF2-40B4-BE49-F238E27FC236}">
                  <a16:creationId xmlns:a16="http://schemas.microsoft.com/office/drawing/2014/main" id="{640BA1B1-C527-4EF2-841A-6E5121B591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41641" y="2749731"/>
              <a:ext cx="0" cy="266700"/>
            </a:xfrm>
            <a:prstGeom prst="line">
              <a:avLst/>
            </a:prstGeom>
            <a:noFill/>
            <a:ln w="12700">
              <a:solidFill>
                <a:srgbClr val="187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8" name="Line 54">
              <a:extLst>
                <a:ext uri="{FF2B5EF4-FFF2-40B4-BE49-F238E27FC236}">
                  <a16:creationId xmlns:a16="http://schemas.microsoft.com/office/drawing/2014/main" id="{4F855611-2FAA-4771-96C3-85E8C78163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51141" y="2727506"/>
              <a:ext cx="0" cy="269875"/>
            </a:xfrm>
            <a:prstGeom prst="line">
              <a:avLst/>
            </a:prstGeom>
            <a:noFill/>
            <a:ln w="12700">
              <a:solidFill>
                <a:srgbClr val="187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0" name="Line 55">
              <a:extLst>
                <a:ext uri="{FF2B5EF4-FFF2-40B4-BE49-F238E27FC236}">
                  <a16:creationId xmlns:a16="http://schemas.microsoft.com/office/drawing/2014/main" id="{D7B27C2D-93B3-4640-B232-EE8218D0B9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54291" y="2619556"/>
              <a:ext cx="0" cy="504825"/>
            </a:xfrm>
            <a:prstGeom prst="line">
              <a:avLst/>
            </a:prstGeom>
            <a:noFill/>
            <a:ln w="12700">
              <a:solidFill>
                <a:srgbClr val="187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1" name="Line 56">
              <a:extLst>
                <a:ext uri="{FF2B5EF4-FFF2-40B4-BE49-F238E27FC236}">
                  <a16:creationId xmlns:a16="http://schemas.microsoft.com/office/drawing/2014/main" id="{105C4041-2DE6-4CD5-ADDD-D6DF2424BB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60628" y="2703693"/>
              <a:ext cx="0" cy="322263"/>
            </a:xfrm>
            <a:prstGeom prst="line">
              <a:avLst/>
            </a:prstGeom>
            <a:noFill/>
            <a:ln w="12700">
              <a:solidFill>
                <a:srgbClr val="187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2" name="Line 57">
              <a:extLst>
                <a:ext uri="{FF2B5EF4-FFF2-40B4-BE49-F238E27FC236}">
                  <a16:creationId xmlns:a16="http://schemas.microsoft.com/office/drawing/2014/main" id="{2241D12C-040A-4364-8312-A903462AD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62203" y="2717981"/>
              <a:ext cx="0" cy="506413"/>
            </a:xfrm>
            <a:prstGeom prst="line">
              <a:avLst/>
            </a:prstGeom>
            <a:noFill/>
            <a:ln w="12700">
              <a:solidFill>
                <a:srgbClr val="187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3" name="Line 58">
              <a:extLst>
                <a:ext uri="{FF2B5EF4-FFF2-40B4-BE49-F238E27FC236}">
                  <a16:creationId xmlns:a16="http://schemas.microsoft.com/office/drawing/2014/main" id="{1B993252-3801-4AF7-9838-C981606B5C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03466" y="2867206"/>
              <a:ext cx="0" cy="496888"/>
            </a:xfrm>
            <a:prstGeom prst="line">
              <a:avLst/>
            </a:prstGeom>
            <a:noFill/>
            <a:ln w="12700">
              <a:solidFill>
                <a:srgbClr val="187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4" name="Line 59">
              <a:extLst>
                <a:ext uri="{FF2B5EF4-FFF2-40B4-BE49-F238E27FC236}">
                  <a16:creationId xmlns:a16="http://schemas.microsoft.com/office/drawing/2014/main" id="{B2489A08-1DEB-499F-878D-A767FD4388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62191" y="2667181"/>
              <a:ext cx="0" cy="846138"/>
            </a:xfrm>
            <a:prstGeom prst="line">
              <a:avLst/>
            </a:prstGeom>
            <a:noFill/>
            <a:ln w="12700">
              <a:solidFill>
                <a:srgbClr val="187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5" name="Line 60">
              <a:extLst>
                <a:ext uri="{FF2B5EF4-FFF2-40B4-BE49-F238E27FC236}">
                  <a16:creationId xmlns:a16="http://schemas.microsoft.com/office/drawing/2014/main" id="{81DF95AA-AB57-4A23-A252-089F1417E2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08353" y="2648131"/>
              <a:ext cx="46038" cy="0"/>
            </a:xfrm>
            <a:prstGeom prst="line">
              <a:avLst/>
            </a:prstGeom>
            <a:noFill/>
            <a:ln w="12700">
              <a:solidFill>
                <a:srgbClr val="187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6" name="Line 61">
              <a:extLst>
                <a:ext uri="{FF2B5EF4-FFF2-40B4-BE49-F238E27FC236}">
                  <a16:creationId xmlns:a16="http://schemas.microsoft.com/office/drawing/2014/main" id="{D4E94145-EE55-4BEC-A38B-8EE425A3C0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19441" y="2922768"/>
              <a:ext cx="46038" cy="0"/>
            </a:xfrm>
            <a:prstGeom prst="line">
              <a:avLst/>
            </a:prstGeom>
            <a:noFill/>
            <a:ln w="12700">
              <a:solidFill>
                <a:srgbClr val="187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7" name="Line 62">
              <a:extLst>
                <a:ext uri="{FF2B5EF4-FFF2-40B4-BE49-F238E27FC236}">
                  <a16:creationId xmlns:a16="http://schemas.microsoft.com/office/drawing/2014/main" id="{DA0F4592-B87F-4F6E-BAFD-402301A60F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19441" y="3216456"/>
              <a:ext cx="46038" cy="0"/>
            </a:xfrm>
            <a:prstGeom prst="line">
              <a:avLst/>
            </a:prstGeom>
            <a:noFill/>
            <a:ln w="12700">
              <a:solidFill>
                <a:srgbClr val="187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8" name="Line 63">
              <a:extLst>
                <a:ext uri="{FF2B5EF4-FFF2-40B4-BE49-F238E27FC236}">
                  <a16:creationId xmlns:a16="http://schemas.microsoft.com/office/drawing/2014/main" id="{FAF3D91F-FC45-4708-B878-C7F8429B3F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11528" y="3408543"/>
              <a:ext cx="46038" cy="0"/>
            </a:xfrm>
            <a:prstGeom prst="line">
              <a:avLst/>
            </a:prstGeom>
            <a:noFill/>
            <a:ln w="12700">
              <a:solidFill>
                <a:srgbClr val="187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9" name="Line 64">
              <a:extLst>
                <a:ext uri="{FF2B5EF4-FFF2-40B4-BE49-F238E27FC236}">
                  <a16:creationId xmlns:a16="http://schemas.microsoft.com/office/drawing/2014/main" id="{F348A385-2654-4A5E-9544-28E6CD4E70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30478" y="2619556"/>
              <a:ext cx="47625" cy="0"/>
            </a:xfrm>
            <a:prstGeom prst="line">
              <a:avLst/>
            </a:prstGeom>
            <a:noFill/>
            <a:ln w="12700">
              <a:solidFill>
                <a:srgbClr val="187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0" name="Line 65">
              <a:extLst>
                <a:ext uri="{FF2B5EF4-FFF2-40B4-BE49-F238E27FC236}">
                  <a16:creationId xmlns:a16="http://schemas.microsoft.com/office/drawing/2014/main" id="{0F901413-26B6-4F05-B01B-3755A3300F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8916" y="2727506"/>
              <a:ext cx="46038" cy="0"/>
            </a:xfrm>
            <a:prstGeom prst="line">
              <a:avLst/>
            </a:prstGeom>
            <a:noFill/>
            <a:ln w="12700">
              <a:solidFill>
                <a:srgbClr val="187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1" name="Line 66">
              <a:extLst>
                <a:ext uri="{FF2B5EF4-FFF2-40B4-BE49-F238E27FC236}">
                  <a16:creationId xmlns:a16="http://schemas.microsoft.com/office/drawing/2014/main" id="{AD07A800-31FB-4433-8FAC-2D12FD0BC0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24178" y="2749731"/>
              <a:ext cx="47625" cy="0"/>
            </a:xfrm>
            <a:prstGeom prst="line">
              <a:avLst/>
            </a:prstGeom>
            <a:noFill/>
            <a:ln w="12700">
              <a:solidFill>
                <a:srgbClr val="187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2" name="Line 67">
              <a:extLst>
                <a:ext uri="{FF2B5EF4-FFF2-40B4-BE49-F238E27FC236}">
                  <a16:creationId xmlns:a16="http://schemas.microsoft.com/office/drawing/2014/main" id="{56876524-2A20-4C95-AF96-60E8DD2231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38378" y="2667181"/>
              <a:ext cx="46038" cy="0"/>
            </a:xfrm>
            <a:prstGeom prst="line">
              <a:avLst/>
            </a:prstGeom>
            <a:noFill/>
            <a:ln w="12700">
              <a:solidFill>
                <a:srgbClr val="187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3" name="Line 68">
              <a:extLst>
                <a:ext uri="{FF2B5EF4-FFF2-40B4-BE49-F238E27FC236}">
                  <a16:creationId xmlns:a16="http://schemas.microsoft.com/office/drawing/2014/main" id="{05ED41C2-04E5-44DA-A76E-D59167176E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79653" y="2867206"/>
              <a:ext cx="47625" cy="0"/>
            </a:xfrm>
            <a:prstGeom prst="line">
              <a:avLst/>
            </a:prstGeom>
            <a:noFill/>
            <a:ln w="12700">
              <a:solidFill>
                <a:srgbClr val="187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4" name="Line 69">
              <a:extLst>
                <a:ext uri="{FF2B5EF4-FFF2-40B4-BE49-F238E27FC236}">
                  <a16:creationId xmlns:a16="http://schemas.microsoft.com/office/drawing/2014/main" id="{19EB5ABE-3E3D-4D8C-AEA1-EF67987917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8391" y="2717981"/>
              <a:ext cx="47625" cy="0"/>
            </a:xfrm>
            <a:prstGeom prst="line">
              <a:avLst/>
            </a:prstGeom>
            <a:noFill/>
            <a:ln w="12700">
              <a:solidFill>
                <a:srgbClr val="187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5" name="Line 70">
              <a:extLst>
                <a:ext uri="{FF2B5EF4-FFF2-40B4-BE49-F238E27FC236}">
                  <a16:creationId xmlns:a16="http://schemas.microsoft.com/office/drawing/2014/main" id="{588CB5C4-3438-45CE-9818-0BECE4BAC1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38378" y="3513318"/>
              <a:ext cx="46038" cy="0"/>
            </a:xfrm>
            <a:prstGeom prst="line">
              <a:avLst/>
            </a:prstGeom>
            <a:noFill/>
            <a:ln w="12700">
              <a:solidFill>
                <a:srgbClr val="187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6" name="Line 71">
              <a:extLst>
                <a:ext uri="{FF2B5EF4-FFF2-40B4-BE49-F238E27FC236}">
                  <a16:creationId xmlns:a16="http://schemas.microsoft.com/office/drawing/2014/main" id="{7EA62980-96DC-4801-8FD2-86D7AA773A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79653" y="3364093"/>
              <a:ext cx="47625" cy="0"/>
            </a:xfrm>
            <a:prstGeom prst="line">
              <a:avLst/>
            </a:prstGeom>
            <a:noFill/>
            <a:ln w="12700">
              <a:solidFill>
                <a:srgbClr val="187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7" name="Line 72">
              <a:extLst>
                <a:ext uri="{FF2B5EF4-FFF2-40B4-BE49-F238E27FC236}">
                  <a16:creationId xmlns:a16="http://schemas.microsoft.com/office/drawing/2014/main" id="{A697F28E-E805-4362-AF89-FB0B482E06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5216" y="3224393"/>
              <a:ext cx="46038" cy="0"/>
            </a:xfrm>
            <a:prstGeom prst="line">
              <a:avLst/>
            </a:prstGeom>
            <a:noFill/>
            <a:ln w="12700">
              <a:solidFill>
                <a:srgbClr val="187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8" name="Line 73">
              <a:extLst>
                <a:ext uri="{FF2B5EF4-FFF2-40B4-BE49-F238E27FC236}">
                  <a16:creationId xmlns:a16="http://schemas.microsoft.com/office/drawing/2014/main" id="{7D9B4ED6-7AAF-409F-898C-DEE97C5155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30478" y="3124381"/>
              <a:ext cx="47625" cy="0"/>
            </a:xfrm>
            <a:prstGeom prst="line">
              <a:avLst/>
            </a:prstGeom>
            <a:noFill/>
            <a:ln w="12700">
              <a:solidFill>
                <a:srgbClr val="187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9" name="Line 74">
              <a:extLst>
                <a:ext uri="{FF2B5EF4-FFF2-40B4-BE49-F238E27FC236}">
                  <a16:creationId xmlns:a16="http://schemas.microsoft.com/office/drawing/2014/main" id="{17FDFBE3-28F8-4BC1-8663-3DE9AFF9D3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8916" y="2997381"/>
              <a:ext cx="46038" cy="0"/>
            </a:xfrm>
            <a:prstGeom prst="line">
              <a:avLst/>
            </a:prstGeom>
            <a:noFill/>
            <a:ln w="12700">
              <a:solidFill>
                <a:srgbClr val="187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0" name="Line 75">
              <a:extLst>
                <a:ext uri="{FF2B5EF4-FFF2-40B4-BE49-F238E27FC236}">
                  <a16:creationId xmlns:a16="http://schemas.microsoft.com/office/drawing/2014/main" id="{A7BCBC93-D3D7-4345-8210-EDA1C7B033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24178" y="3016431"/>
              <a:ext cx="44450" cy="0"/>
            </a:xfrm>
            <a:prstGeom prst="line">
              <a:avLst/>
            </a:prstGeom>
            <a:noFill/>
            <a:ln w="12700">
              <a:solidFill>
                <a:srgbClr val="187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1" name="Line 76">
              <a:extLst>
                <a:ext uri="{FF2B5EF4-FFF2-40B4-BE49-F238E27FC236}">
                  <a16:creationId xmlns:a16="http://schemas.microsoft.com/office/drawing/2014/main" id="{1F23EDB1-398F-4507-B1A2-58FF2F8139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38403" y="3025956"/>
              <a:ext cx="46038" cy="0"/>
            </a:xfrm>
            <a:prstGeom prst="line">
              <a:avLst/>
            </a:prstGeom>
            <a:noFill/>
            <a:ln w="12700">
              <a:solidFill>
                <a:srgbClr val="187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2" name="Line 77">
              <a:extLst>
                <a:ext uri="{FF2B5EF4-FFF2-40B4-BE49-F238E27FC236}">
                  <a16:creationId xmlns:a16="http://schemas.microsoft.com/office/drawing/2014/main" id="{845826B3-F284-49F0-84E1-46B274F7D9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38403" y="2703693"/>
              <a:ext cx="46038" cy="0"/>
            </a:xfrm>
            <a:prstGeom prst="line">
              <a:avLst/>
            </a:prstGeom>
            <a:noFill/>
            <a:ln w="12700">
              <a:solidFill>
                <a:srgbClr val="187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8" name="Freeform 83">
              <a:extLst>
                <a:ext uri="{FF2B5EF4-FFF2-40B4-BE49-F238E27FC236}">
                  <a16:creationId xmlns:a16="http://schemas.microsoft.com/office/drawing/2014/main" id="{66D6A3B4-087C-4838-B46A-8859C60F3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353" y="2876731"/>
              <a:ext cx="53975" cy="53975"/>
            </a:xfrm>
            <a:custGeom>
              <a:avLst/>
              <a:gdLst>
                <a:gd name="T0" fmla="*/ 88 w 103"/>
                <a:gd name="T1" fmla="*/ 87 h 102"/>
                <a:gd name="T2" fmla="*/ 90 w 103"/>
                <a:gd name="T3" fmla="*/ 82 h 102"/>
                <a:gd name="T4" fmla="*/ 91 w 103"/>
                <a:gd name="T5" fmla="*/ 80 h 102"/>
                <a:gd name="T6" fmla="*/ 94 w 103"/>
                <a:gd name="T7" fmla="*/ 79 h 102"/>
                <a:gd name="T8" fmla="*/ 98 w 103"/>
                <a:gd name="T9" fmla="*/ 70 h 102"/>
                <a:gd name="T10" fmla="*/ 102 w 103"/>
                <a:gd name="T11" fmla="*/ 61 h 102"/>
                <a:gd name="T12" fmla="*/ 103 w 103"/>
                <a:gd name="T13" fmla="*/ 51 h 102"/>
                <a:gd name="T14" fmla="*/ 102 w 103"/>
                <a:gd name="T15" fmla="*/ 40 h 102"/>
                <a:gd name="T16" fmla="*/ 98 w 103"/>
                <a:gd name="T17" fmla="*/ 31 h 102"/>
                <a:gd name="T18" fmla="*/ 94 w 103"/>
                <a:gd name="T19" fmla="*/ 21 h 102"/>
                <a:gd name="T20" fmla="*/ 88 w 103"/>
                <a:gd name="T21" fmla="*/ 14 h 102"/>
                <a:gd name="T22" fmla="*/ 79 w 103"/>
                <a:gd name="T23" fmla="*/ 7 h 102"/>
                <a:gd name="T24" fmla="*/ 71 w 103"/>
                <a:gd name="T25" fmla="*/ 3 h 102"/>
                <a:gd name="T26" fmla="*/ 61 w 103"/>
                <a:gd name="T27" fmla="*/ 0 h 102"/>
                <a:gd name="T28" fmla="*/ 52 w 103"/>
                <a:gd name="T29" fmla="*/ 0 h 102"/>
                <a:gd name="T30" fmla="*/ 31 w 103"/>
                <a:gd name="T31" fmla="*/ 3 h 102"/>
                <a:gd name="T32" fmla="*/ 22 w 103"/>
                <a:gd name="T33" fmla="*/ 7 h 102"/>
                <a:gd name="T34" fmla="*/ 15 w 103"/>
                <a:gd name="T35" fmla="*/ 14 h 102"/>
                <a:gd name="T36" fmla="*/ 7 w 103"/>
                <a:gd name="T37" fmla="*/ 21 h 102"/>
                <a:gd name="T38" fmla="*/ 4 w 103"/>
                <a:gd name="T39" fmla="*/ 31 h 102"/>
                <a:gd name="T40" fmla="*/ 0 w 103"/>
                <a:gd name="T41" fmla="*/ 51 h 102"/>
                <a:gd name="T42" fmla="*/ 0 w 103"/>
                <a:gd name="T43" fmla="*/ 61 h 102"/>
                <a:gd name="T44" fmla="*/ 4 w 103"/>
                <a:gd name="T45" fmla="*/ 70 h 102"/>
                <a:gd name="T46" fmla="*/ 7 w 103"/>
                <a:gd name="T47" fmla="*/ 79 h 102"/>
                <a:gd name="T48" fmla="*/ 15 w 103"/>
                <a:gd name="T49" fmla="*/ 87 h 102"/>
                <a:gd name="T50" fmla="*/ 22 w 103"/>
                <a:gd name="T51" fmla="*/ 93 h 102"/>
                <a:gd name="T52" fmla="*/ 31 w 103"/>
                <a:gd name="T53" fmla="*/ 98 h 102"/>
                <a:gd name="T54" fmla="*/ 41 w 103"/>
                <a:gd name="T55" fmla="*/ 101 h 102"/>
                <a:gd name="T56" fmla="*/ 52 w 103"/>
                <a:gd name="T57" fmla="*/ 102 h 102"/>
                <a:gd name="T58" fmla="*/ 61 w 103"/>
                <a:gd name="T59" fmla="*/ 101 h 102"/>
                <a:gd name="T60" fmla="*/ 71 w 103"/>
                <a:gd name="T61" fmla="*/ 98 h 102"/>
                <a:gd name="T62" fmla="*/ 79 w 103"/>
                <a:gd name="T63" fmla="*/ 93 h 102"/>
                <a:gd name="T64" fmla="*/ 80 w 103"/>
                <a:gd name="T65" fmla="*/ 90 h 102"/>
                <a:gd name="T66" fmla="*/ 83 w 103"/>
                <a:gd name="T67" fmla="*/ 89 h 102"/>
                <a:gd name="T68" fmla="*/ 88 w 103"/>
                <a:gd name="T69" fmla="*/ 8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3" h="102">
                  <a:moveTo>
                    <a:pt x="88" y="87"/>
                  </a:moveTo>
                  <a:lnTo>
                    <a:pt x="90" y="82"/>
                  </a:lnTo>
                  <a:lnTo>
                    <a:pt x="91" y="80"/>
                  </a:lnTo>
                  <a:lnTo>
                    <a:pt x="94" y="79"/>
                  </a:lnTo>
                  <a:lnTo>
                    <a:pt x="98" y="70"/>
                  </a:lnTo>
                  <a:lnTo>
                    <a:pt x="102" y="61"/>
                  </a:lnTo>
                  <a:lnTo>
                    <a:pt x="103" y="51"/>
                  </a:lnTo>
                  <a:lnTo>
                    <a:pt x="102" y="40"/>
                  </a:lnTo>
                  <a:lnTo>
                    <a:pt x="98" y="31"/>
                  </a:lnTo>
                  <a:lnTo>
                    <a:pt x="94" y="21"/>
                  </a:lnTo>
                  <a:lnTo>
                    <a:pt x="88" y="14"/>
                  </a:lnTo>
                  <a:lnTo>
                    <a:pt x="79" y="7"/>
                  </a:lnTo>
                  <a:lnTo>
                    <a:pt x="71" y="3"/>
                  </a:lnTo>
                  <a:lnTo>
                    <a:pt x="61" y="0"/>
                  </a:lnTo>
                  <a:lnTo>
                    <a:pt x="52" y="0"/>
                  </a:lnTo>
                  <a:lnTo>
                    <a:pt x="31" y="3"/>
                  </a:lnTo>
                  <a:lnTo>
                    <a:pt x="22" y="7"/>
                  </a:lnTo>
                  <a:lnTo>
                    <a:pt x="15" y="14"/>
                  </a:lnTo>
                  <a:lnTo>
                    <a:pt x="7" y="21"/>
                  </a:lnTo>
                  <a:lnTo>
                    <a:pt x="4" y="31"/>
                  </a:lnTo>
                  <a:lnTo>
                    <a:pt x="0" y="51"/>
                  </a:lnTo>
                  <a:lnTo>
                    <a:pt x="0" y="61"/>
                  </a:lnTo>
                  <a:lnTo>
                    <a:pt x="4" y="70"/>
                  </a:lnTo>
                  <a:lnTo>
                    <a:pt x="7" y="79"/>
                  </a:lnTo>
                  <a:lnTo>
                    <a:pt x="15" y="87"/>
                  </a:lnTo>
                  <a:lnTo>
                    <a:pt x="22" y="93"/>
                  </a:lnTo>
                  <a:lnTo>
                    <a:pt x="31" y="98"/>
                  </a:lnTo>
                  <a:lnTo>
                    <a:pt x="41" y="101"/>
                  </a:lnTo>
                  <a:lnTo>
                    <a:pt x="52" y="102"/>
                  </a:lnTo>
                  <a:lnTo>
                    <a:pt x="61" y="101"/>
                  </a:lnTo>
                  <a:lnTo>
                    <a:pt x="71" y="98"/>
                  </a:lnTo>
                  <a:lnTo>
                    <a:pt x="79" y="93"/>
                  </a:lnTo>
                  <a:lnTo>
                    <a:pt x="80" y="90"/>
                  </a:lnTo>
                  <a:lnTo>
                    <a:pt x="83" y="89"/>
                  </a:lnTo>
                  <a:lnTo>
                    <a:pt x="88" y="87"/>
                  </a:lnTo>
                  <a:close/>
                </a:path>
              </a:pathLst>
            </a:custGeom>
            <a:solidFill>
              <a:srgbClr val="187516"/>
            </a:solidFill>
            <a:ln>
              <a:solidFill>
                <a:srgbClr val="18751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9" name="Freeform 84">
              <a:extLst>
                <a:ext uri="{FF2B5EF4-FFF2-40B4-BE49-F238E27FC236}">
                  <a16:creationId xmlns:a16="http://schemas.microsoft.com/office/drawing/2014/main" id="{D96D2176-00A8-4362-B2FB-C39635D26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678" y="3025956"/>
              <a:ext cx="53975" cy="55563"/>
            </a:xfrm>
            <a:custGeom>
              <a:avLst/>
              <a:gdLst>
                <a:gd name="T0" fmla="*/ 87 w 103"/>
                <a:gd name="T1" fmla="*/ 88 h 103"/>
                <a:gd name="T2" fmla="*/ 90 w 103"/>
                <a:gd name="T3" fmla="*/ 83 h 103"/>
                <a:gd name="T4" fmla="*/ 91 w 103"/>
                <a:gd name="T5" fmla="*/ 81 h 103"/>
                <a:gd name="T6" fmla="*/ 93 w 103"/>
                <a:gd name="T7" fmla="*/ 79 h 103"/>
                <a:gd name="T8" fmla="*/ 98 w 103"/>
                <a:gd name="T9" fmla="*/ 71 h 103"/>
                <a:gd name="T10" fmla="*/ 102 w 103"/>
                <a:gd name="T11" fmla="*/ 61 h 103"/>
                <a:gd name="T12" fmla="*/ 103 w 103"/>
                <a:gd name="T13" fmla="*/ 52 h 103"/>
                <a:gd name="T14" fmla="*/ 102 w 103"/>
                <a:gd name="T15" fmla="*/ 41 h 103"/>
                <a:gd name="T16" fmla="*/ 98 w 103"/>
                <a:gd name="T17" fmla="*/ 31 h 103"/>
                <a:gd name="T18" fmla="*/ 93 w 103"/>
                <a:gd name="T19" fmla="*/ 22 h 103"/>
                <a:gd name="T20" fmla="*/ 87 w 103"/>
                <a:gd name="T21" fmla="*/ 15 h 103"/>
                <a:gd name="T22" fmla="*/ 79 w 103"/>
                <a:gd name="T23" fmla="*/ 8 h 103"/>
                <a:gd name="T24" fmla="*/ 71 w 103"/>
                <a:gd name="T25" fmla="*/ 4 h 103"/>
                <a:gd name="T26" fmla="*/ 61 w 103"/>
                <a:gd name="T27" fmla="*/ 0 h 103"/>
                <a:gd name="T28" fmla="*/ 51 w 103"/>
                <a:gd name="T29" fmla="*/ 0 h 103"/>
                <a:gd name="T30" fmla="*/ 31 w 103"/>
                <a:gd name="T31" fmla="*/ 4 h 103"/>
                <a:gd name="T32" fmla="*/ 22 w 103"/>
                <a:gd name="T33" fmla="*/ 8 h 103"/>
                <a:gd name="T34" fmla="*/ 14 w 103"/>
                <a:gd name="T35" fmla="*/ 15 h 103"/>
                <a:gd name="T36" fmla="*/ 7 w 103"/>
                <a:gd name="T37" fmla="*/ 22 h 103"/>
                <a:gd name="T38" fmla="*/ 4 w 103"/>
                <a:gd name="T39" fmla="*/ 31 h 103"/>
                <a:gd name="T40" fmla="*/ 0 w 103"/>
                <a:gd name="T41" fmla="*/ 52 h 103"/>
                <a:gd name="T42" fmla="*/ 0 w 103"/>
                <a:gd name="T43" fmla="*/ 61 h 103"/>
                <a:gd name="T44" fmla="*/ 4 w 103"/>
                <a:gd name="T45" fmla="*/ 71 h 103"/>
                <a:gd name="T46" fmla="*/ 7 w 103"/>
                <a:gd name="T47" fmla="*/ 79 h 103"/>
                <a:gd name="T48" fmla="*/ 14 w 103"/>
                <a:gd name="T49" fmla="*/ 88 h 103"/>
                <a:gd name="T50" fmla="*/ 22 w 103"/>
                <a:gd name="T51" fmla="*/ 94 h 103"/>
                <a:gd name="T52" fmla="*/ 31 w 103"/>
                <a:gd name="T53" fmla="*/ 98 h 103"/>
                <a:gd name="T54" fmla="*/ 41 w 103"/>
                <a:gd name="T55" fmla="*/ 102 h 103"/>
                <a:gd name="T56" fmla="*/ 51 w 103"/>
                <a:gd name="T57" fmla="*/ 103 h 103"/>
                <a:gd name="T58" fmla="*/ 61 w 103"/>
                <a:gd name="T59" fmla="*/ 102 h 103"/>
                <a:gd name="T60" fmla="*/ 71 w 103"/>
                <a:gd name="T61" fmla="*/ 98 h 103"/>
                <a:gd name="T62" fmla="*/ 79 w 103"/>
                <a:gd name="T63" fmla="*/ 94 h 103"/>
                <a:gd name="T64" fmla="*/ 80 w 103"/>
                <a:gd name="T65" fmla="*/ 91 h 103"/>
                <a:gd name="T66" fmla="*/ 83 w 103"/>
                <a:gd name="T67" fmla="*/ 90 h 103"/>
                <a:gd name="T68" fmla="*/ 87 w 103"/>
                <a:gd name="T69" fmla="*/ 8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3" h="103">
                  <a:moveTo>
                    <a:pt x="87" y="88"/>
                  </a:moveTo>
                  <a:lnTo>
                    <a:pt x="90" y="83"/>
                  </a:lnTo>
                  <a:lnTo>
                    <a:pt x="91" y="81"/>
                  </a:lnTo>
                  <a:lnTo>
                    <a:pt x="93" y="79"/>
                  </a:lnTo>
                  <a:lnTo>
                    <a:pt x="98" y="71"/>
                  </a:lnTo>
                  <a:lnTo>
                    <a:pt x="102" y="61"/>
                  </a:lnTo>
                  <a:lnTo>
                    <a:pt x="103" y="52"/>
                  </a:lnTo>
                  <a:lnTo>
                    <a:pt x="102" y="41"/>
                  </a:lnTo>
                  <a:lnTo>
                    <a:pt x="98" y="31"/>
                  </a:lnTo>
                  <a:lnTo>
                    <a:pt x="93" y="22"/>
                  </a:lnTo>
                  <a:lnTo>
                    <a:pt x="87" y="15"/>
                  </a:lnTo>
                  <a:lnTo>
                    <a:pt x="79" y="8"/>
                  </a:lnTo>
                  <a:lnTo>
                    <a:pt x="71" y="4"/>
                  </a:lnTo>
                  <a:lnTo>
                    <a:pt x="61" y="0"/>
                  </a:lnTo>
                  <a:lnTo>
                    <a:pt x="51" y="0"/>
                  </a:lnTo>
                  <a:lnTo>
                    <a:pt x="31" y="4"/>
                  </a:lnTo>
                  <a:lnTo>
                    <a:pt x="22" y="8"/>
                  </a:lnTo>
                  <a:lnTo>
                    <a:pt x="14" y="15"/>
                  </a:lnTo>
                  <a:lnTo>
                    <a:pt x="7" y="22"/>
                  </a:lnTo>
                  <a:lnTo>
                    <a:pt x="4" y="31"/>
                  </a:lnTo>
                  <a:lnTo>
                    <a:pt x="0" y="52"/>
                  </a:lnTo>
                  <a:lnTo>
                    <a:pt x="0" y="61"/>
                  </a:lnTo>
                  <a:lnTo>
                    <a:pt x="4" y="71"/>
                  </a:lnTo>
                  <a:lnTo>
                    <a:pt x="7" y="79"/>
                  </a:lnTo>
                  <a:lnTo>
                    <a:pt x="14" y="88"/>
                  </a:lnTo>
                  <a:lnTo>
                    <a:pt x="22" y="94"/>
                  </a:lnTo>
                  <a:lnTo>
                    <a:pt x="31" y="98"/>
                  </a:lnTo>
                  <a:lnTo>
                    <a:pt x="41" y="102"/>
                  </a:lnTo>
                  <a:lnTo>
                    <a:pt x="51" y="103"/>
                  </a:lnTo>
                  <a:lnTo>
                    <a:pt x="61" y="102"/>
                  </a:lnTo>
                  <a:lnTo>
                    <a:pt x="71" y="98"/>
                  </a:lnTo>
                  <a:lnTo>
                    <a:pt x="79" y="94"/>
                  </a:lnTo>
                  <a:lnTo>
                    <a:pt x="80" y="91"/>
                  </a:lnTo>
                  <a:lnTo>
                    <a:pt x="83" y="90"/>
                  </a:lnTo>
                  <a:lnTo>
                    <a:pt x="87" y="88"/>
                  </a:lnTo>
                  <a:close/>
                </a:path>
              </a:pathLst>
            </a:custGeom>
            <a:solidFill>
              <a:srgbClr val="187516"/>
            </a:solidFill>
            <a:ln>
              <a:solidFill>
                <a:srgbClr val="18751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0" name="Freeform 85">
              <a:extLst>
                <a:ext uri="{FF2B5EF4-FFF2-40B4-BE49-F238E27FC236}">
                  <a16:creationId xmlns:a16="http://schemas.microsoft.com/office/drawing/2014/main" id="{631B871F-F644-4DC8-823B-489230E96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828" y="2844981"/>
              <a:ext cx="53975" cy="53975"/>
            </a:xfrm>
            <a:custGeom>
              <a:avLst/>
              <a:gdLst>
                <a:gd name="T0" fmla="*/ 87 w 103"/>
                <a:gd name="T1" fmla="*/ 87 h 103"/>
                <a:gd name="T2" fmla="*/ 90 w 103"/>
                <a:gd name="T3" fmla="*/ 82 h 103"/>
                <a:gd name="T4" fmla="*/ 91 w 103"/>
                <a:gd name="T5" fmla="*/ 80 h 103"/>
                <a:gd name="T6" fmla="*/ 93 w 103"/>
                <a:gd name="T7" fmla="*/ 79 h 103"/>
                <a:gd name="T8" fmla="*/ 98 w 103"/>
                <a:gd name="T9" fmla="*/ 70 h 103"/>
                <a:gd name="T10" fmla="*/ 102 w 103"/>
                <a:gd name="T11" fmla="*/ 61 h 103"/>
                <a:gd name="T12" fmla="*/ 103 w 103"/>
                <a:gd name="T13" fmla="*/ 51 h 103"/>
                <a:gd name="T14" fmla="*/ 102 w 103"/>
                <a:gd name="T15" fmla="*/ 40 h 103"/>
                <a:gd name="T16" fmla="*/ 98 w 103"/>
                <a:gd name="T17" fmla="*/ 31 h 103"/>
                <a:gd name="T18" fmla="*/ 93 w 103"/>
                <a:gd name="T19" fmla="*/ 21 h 103"/>
                <a:gd name="T20" fmla="*/ 87 w 103"/>
                <a:gd name="T21" fmla="*/ 14 h 103"/>
                <a:gd name="T22" fmla="*/ 79 w 103"/>
                <a:gd name="T23" fmla="*/ 7 h 103"/>
                <a:gd name="T24" fmla="*/ 70 w 103"/>
                <a:gd name="T25" fmla="*/ 3 h 103"/>
                <a:gd name="T26" fmla="*/ 61 w 103"/>
                <a:gd name="T27" fmla="*/ 0 h 103"/>
                <a:gd name="T28" fmla="*/ 51 w 103"/>
                <a:gd name="T29" fmla="*/ 0 h 103"/>
                <a:gd name="T30" fmla="*/ 31 w 103"/>
                <a:gd name="T31" fmla="*/ 3 h 103"/>
                <a:gd name="T32" fmla="*/ 21 w 103"/>
                <a:gd name="T33" fmla="*/ 7 h 103"/>
                <a:gd name="T34" fmla="*/ 14 w 103"/>
                <a:gd name="T35" fmla="*/ 14 h 103"/>
                <a:gd name="T36" fmla="*/ 7 w 103"/>
                <a:gd name="T37" fmla="*/ 21 h 103"/>
                <a:gd name="T38" fmla="*/ 3 w 103"/>
                <a:gd name="T39" fmla="*/ 31 h 103"/>
                <a:gd name="T40" fmla="*/ 0 w 103"/>
                <a:gd name="T41" fmla="*/ 51 h 103"/>
                <a:gd name="T42" fmla="*/ 0 w 103"/>
                <a:gd name="T43" fmla="*/ 61 h 103"/>
                <a:gd name="T44" fmla="*/ 3 w 103"/>
                <a:gd name="T45" fmla="*/ 70 h 103"/>
                <a:gd name="T46" fmla="*/ 7 w 103"/>
                <a:gd name="T47" fmla="*/ 79 h 103"/>
                <a:gd name="T48" fmla="*/ 14 w 103"/>
                <a:gd name="T49" fmla="*/ 87 h 103"/>
                <a:gd name="T50" fmla="*/ 21 w 103"/>
                <a:gd name="T51" fmla="*/ 93 h 103"/>
                <a:gd name="T52" fmla="*/ 31 w 103"/>
                <a:gd name="T53" fmla="*/ 98 h 103"/>
                <a:gd name="T54" fmla="*/ 40 w 103"/>
                <a:gd name="T55" fmla="*/ 101 h 103"/>
                <a:gd name="T56" fmla="*/ 51 w 103"/>
                <a:gd name="T57" fmla="*/ 103 h 103"/>
                <a:gd name="T58" fmla="*/ 61 w 103"/>
                <a:gd name="T59" fmla="*/ 101 h 103"/>
                <a:gd name="T60" fmla="*/ 70 w 103"/>
                <a:gd name="T61" fmla="*/ 98 h 103"/>
                <a:gd name="T62" fmla="*/ 79 w 103"/>
                <a:gd name="T63" fmla="*/ 93 h 103"/>
                <a:gd name="T64" fmla="*/ 80 w 103"/>
                <a:gd name="T65" fmla="*/ 91 h 103"/>
                <a:gd name="T66" fmla="*/ 82 w 103"/>
                <a:gd name="T67" fmla="*/ 89 h 103"/>
                <a:gd name="T68" fmla="*/ 87 w 103"/>
                <a:gd name="T69" fmla="*/ 8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3" h="103">
                  <a:moveTo>
                    <a:pt x="87" y="87"/>
                  </a:moveTo>
                  <a:lnTo>
                    <a:pt x="90" y="82"/>
                  </a:lnTo>
                  <a:lnTo>
                    <a:pt x="91" y="80"/>
                  </a:lnTo>
                  <a:lnTo>
                    <a:pt x="93" y="79"/>
                  </a:lnTo>
                  <a:lnTo>
                    <a:pt x="98" y="70"/>
                  </a:lnTo>
                  <a:lnTo>
                    <a:pt x="102" y="61"/>
                  </a:lnTo>
                  <a:lnTo>
                    <a:pt x="103" y="51"/>
                  </a:lnTo>
                  <a:lnTo>
                    <a:pt x="102" y="40"/>
                  </a:lnTo>
                  <a:lnTo>
                    <a:pt x="98" y="31"/>
                  </a:lnTo>
                  <a:lnTo>
                    <a:pt x="93" y="21"/>
                  </a:lnTo>
                  <a:lnTo>
                    <a:pt x="87" y="14"/>
                  </a:lnTo>
                  <a:lnTo>
                    <a:pt x="79" y="7"/>
                  </a:lnTo>
                  <a:lnTo>
                    <a:pt x="70" y="3"/>
                  </a:lnTo>
                  <a:lnTo>
                    <a:pt x="61" y="0"/>
                  </a:lnTo>
                  <a:lnTo>
                    <a:pt x="51" y="0"/>
                  </a:lnTo>
                  <a:lnTo>
                    <a:pt x="31" y="3"/>
                  </a:lnTo>
                  <a:lnTo>
                    <a:pt x="21" y="7"/>
                  </a:lnTo>
                  <a:lnTo>
                    <a:pt x="14" y="14"/>
                  </a:lnTo>
                  <a:lnTo>
                    <a:pt x="7" y="21"/>
                  </a:lnTo>
                  <a:lnTo>
                    <a:pt x="3" y="31"/>
                  </a:lnTo>
                  <a:lnTo>
                    <a:pt x="0" y="51"/>
                  </a:lnTo>
                  <a:lnTo>
                    <a:pt x="0" y="61"/>
                  </a:lnTo>
                  <a:lnTo>
                    <a:pt x="3" y="70"/>
                  </a:lnTo>
                  <a:lnTo>
                    <a:pt x="7" y="79"/>
                  </a:lnTo>
                  <a:lnTo>
                    <a:pt x="14" y="87"/>
                  </a:lnTo>
                  <a:lnTo>
                    <a:pt x="21" y="93"/>
                  </a:lnTo>
                  <a:lnTo>
                    <a:pt x="31" y="98"/>
                  </a:lnTo>
                  <a:lnTo>
                    <a:pt x="40" y="101"/>
                  </a:lnTo>
                  <a:lnTo>
                    <a:pt x="51" y="103"/>
                  </a:lnTo>
                  <a:lnTo>
                    <a:pt x="61" y="101"/>
                  </a:lnTo>
                  <a:lnTo>
                    <a:pt x="70" y="98"/>
                  </a:lnTo>
                  <a:lnTo>
                    <a:pt x="79" y="93"/>
                  </a:lnTo>
                  <a:lnTo>
                    <a:pt x="80" y="91"/>
                  </a:lnTo>
                  <a:lnTo>
                    <a:pt x="82" y="89"/>
                  </a:lnTo>
                  <a:lnTo>
                    <a:pt x="87" y="87"/>
                  </a:lnTo>
                  <a:close/>
                </a:path>
              </a:pathLst>
            </a:custGeom>
            <a:solidFill>
              <a:srgbClr val="187516"/>
            </a:solidFill>
            <a:ln>
              <a:solidFill>
                <a:srgbClr val="18751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1" name="Freeform 86">
              <a:extLst>
                <a:ext uri="{FF2B5EF4-FFF2-40B4-BE49-F238E27FC236}">
                  <a16:creationId xmlns:a16="http://schemas.microsoft.com/office/drawing/2014/main" id="{B3C4857D-1DBD-4302-8D5A-B725DFB1D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4153" y="2816406"/>
              <a:ext cx="55563" cy="53975"/>
            </a:xfrm>
            <a:custGeom>
              <a:avLst/>
              <a:gdLst>
                <a:gd name="T0" fmla="*/ 87 w 103"/>
                <a:gd name="T1" fmla="*/ 87 h 103"/>
                <a:gd name="T2" fmla="*/ 90 w 103"/>
                <a:gd name="T3" fmla="*/ 82 h 103"/>
                <a:gd name="T4" fmla="*/ 91 w 103"/>
                <a:gd name="T5" fmla="*/ 80 h 103"/>
                <a:gd name="T6" fmla="*/ 93 w 103"/>
                <a:gd name="T7" fmla="*/ 79 h 103"/>
                <a:gd name="T8" fmla="*/ 98 w 103"/>
                <a:gd name="T9" fmla="*/ 70 h 103"/>
                <a:gd name="T10" fmla="*/ 102 w 103"/>
                <a:gd name="T11" fmla="*/ 61 h 103"/>
                <a:gd name="T12" fmla="*/ 103 w 103"/>
                <a:gd name="T13" fmla="*/ 51 h 103"/>
                <a:gd name="T14" fmla="*/ 102 w 103"/>
                <a:gd name="T15" fmla="*/ 41 h 103"/>
                <a:gd name="T16" fmla="*/ 98 w 103"/>
                <a:gd name="T17" fmla="*/ 31 h 103"/>
                <a:gd name="T18" fmla="*/ 93 w 103"/>
                <a:gd name="T19" fmla="*/ 21 h 103"/>
                <a:gd name="T20" fmla="*/ 87 w 103"/>
                <a:gd name="T21" fmla="*/ 14 h 103"/>
                <a:gd name="T22" fmla="*/ 79 w 103"/>
                <a:gd name="T23" fmla="*/ 7 h 103"/>
                <a:gd name="T24" fmla="*/ 71 w 103"/>
                <a:gd name="T25" fmla="*/ 3 h 103"/>
                <a:gd name="T26" fmla="*/ 61 w 103"/>
                <a:gd name="T27" fmla="*/ 0 h 103"/>
                <a:gd name="T28" fmla="*/ 51 w 103"/>
                <a:gd name="T29" fmla="*/ 0 h 103"/>
                <a:gd name="T30" fmla="*/ 31 w 103"/>
                <a:gd name="T31" fmla="*/ 3 h 103"/>
                <a:gd name="T32" fmla="*/ 22 w 103"/>
                <a:gd name="T33" fmla="*/ 7 h 103"/>
                <a:gd name="T34" fmla="*/ 14 w 103"/>
                <a:gd name="T35" fmla="*/ 14 h 103"/>
                <a:gd name="T36" fmla="*/ 7 w 103"/>
                <a:gd name="T37" fmla="*/ 21 h 103"/>
                <a:gd name="T38" fmla="*/ 4 w 103"/>
                <a:gd name="T39" fmla="*/ 31 h 103"/>
                <a:gd name="T40" fmla="*/ 0 w 103"/>
                <a:gd name="T41" fmla="*/ 51 h 103"/>
                <a:gd name="T42" fmla="*/ 0 w 103"/>
                <a:gd name="T43" fmla="*/ 61 h 103"/>
                <a:gd name="T44" fmla="*/ 4 w 103"/>
                <a:gd name="T45" fmla="*/ 70 h 103"/>
                <a:gd name="T46" fmla="*/ 7 w 103"/>
                <a:gd name="T47" fmla="*/ 79 h 103"/>
                <a:gd name="T48" fmla="*/ 14 w 103"/>
                <a:gd name="T49" fmla="*/ 87 h 103"/>
                <a:gd name="T50" fmla="*/ 22 w 103"/>
                <a:gd name="T51" fmla="*/ 93 h 103"/>
                <a:gd name="T52" fmla="*/ 31 w 103"/>
                <a:gd name="T53" fmla="*/ 98 h 103"/>
                <a:gd name="T54" fmla="*/ 41 w 103"/>
                <a:gd name="T55" fmla="*/ 102 h 103"/>
                <a:gd name="T56" fmla="*/ 51 w 103"/>
                <a:gd name="T57" fmla="*/ 103 h 103"/>
                <a:gd name="T58" fmla="*/ 61 w 103"/>
                <a:gd name="T59" fmla="*/ 102 h 103"/>
                <a:gd name="T60" fmla="*/ 71 w 103"/>
                <a:gd name="T61" fmla="*/ 98 h 103"/>
                <a:gd name="T62" fmla="*/ 79 w 103"/>
                <a:gd name="T63" fmla="*/ 93 h 103"/>
                <a:gd name="T64" fmla="*/ 80 w 103"/>
                <a:gd name="T65" fmla="*/ 91 h 103"/>
                <a:gd name="T66" fmla="*/ 83 w 103"/>
                <a:gd name="T67" fmla="*/ 90 h 103"/>
                <a:gd name="T68" fmla="*/ 87 w 103"/>
                <a:gd name="T69" fmla="*/ 8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3" h="103">
                  <a:moveTo>
                    <a:pt x="87" y="87"/>
                  </a:moveTo>
                  <a:lnTo>
                    <a:pt x="90" y="82"/>
                  </a:lnTo>
                  <a:lnTo>
                    <a:pt x="91" y="80"/>
                  </a:lnTo>
                  <a:lnTo>
                    <a:pt x="93" y="79"/>
                  </a:lnTo>
                  <a:lnTo>
                    <a:pt x="98" y="70"/>
                  </a:lnTo>
                  <a:lnTo>
                    <a:pt x="102" y="61"/>
                  </a:lnTo>
                  <a:lnTo>
                    <a:pt x="103" y="51"/>
                  </a:lnTo>
                  <a:lnTo>
                    <a:pt x="102" y="41"/>
                  </a:lnTo>
                  <a:lnTo>
                    <a:pt x="98" y="31"/>
                  </a:lnTo>
                  <a:lnTo>
                    <a:pt x="93" y="21"/>
                  </a:lnTo>
                  <a:lnTo>
                    <a:pt x="87" y="14"/>
                  </a:lnTo>
                  <a:lnTo>
                    <a:pt x="79" y="7"/>
                  </a:lnTo>
                  <a:lnTo>
                    <a:pt x="71" y="3"/>
                  </a:lnTo>
                  <a:lnTo>
                    <a:pt x="61" y="0"/>
                  </a:lnTo>
                  <a:lnTo>
                    <a:pt x="51" y="0"/>
                  </a:lnTo>
                  <a:lnTo>
                    <a:pt x="31" y="3"/>
                  </a:lnTo>
                  <a:lnTo>
                    <a:pt x="22" y="7"/>
                  </a:lnTo>
                  <a:lnTo>
                    <a:pt x="14" y="14"/>
                  </a:lnTo>
                  <a:lnTo>
                    <a:pt x="7" y="21"/>
                  </a:lnTo>
                  <a:lnTo>
                    <a:pt x="4" y="31"/>
                  </a:lnTo>
                  <a:lnTo>
                    <a:pt x="0" y="51"/>
                  </a:lnTo>
                  <a:lnTo>
                    <a:pt x="0" y="61"/>
                  </a:lnTo>
                  <a:lnTo>
                    <a:pt x="4" y="70"/>
                  </a:lnTo>
                  <a:lnTo>
                    <a:pt x="7" y="79"/>
                  </a:lnTo>
                  <a:lnTo>
                    <a:pt x="14" y="87"/>
                  </a:lnTo>
                  <a:lnTo>
                    <a:pt x="22" y="93"/>
                  </a:lnTo>
                  <a:lnTo>
                    <a:pt x="31" y="98"/>
                  </a:lnTo>
                  <a:lnTo>
                    <a:pt x="41" y="102"/>
                  </a:lnTo>
                  <a:lnTo>
                    <a:pt x="51" y="103"/>
                  </a:lnTo>
                  <a:lnTo>
                    <a:pt x="61" y="102"/>
                  </a:lnTo>
                  <a:lnTo>
                    <a:pt x="71" y="98"/>
                  </a:lnTo>
                  <a:lnTo>
                    <a:pt x="79" y="93"/>
                  </a:lnTo>
                  <a:lnTo>
                    <a:pt x="80" y="91"/>
                  </a:lnTo>
                  <a:lnTo>
                    <a:pt x="83" y="90"/>
                  </a:lnTo>
                  <a:lnTo>
                    <a:pt x="87" y="87"/>
                  </a:lnTo>
                  <a:close/>
                </a:path>
              </a:pathLst>
            </a:custGeom>
            <a:solidFill>
              <a:srgbClr val="187516"/>
            </a:solidFill>
            <a:ln>
              <a:solidFill>
                <a:srgbClr val="18751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2" name="Freeform 87">
              <a:extLst>
                <a:ext uri="{FF2B5EF4-FFF2-40B4-BE49-F238E27FC236}">
                  <a16:creationId xmlns:a16="http://schemas.microsoft.com/office/drawing/2014/main" id="{D3A20F33-2642-4406-8D44-5C66DDAE5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5716" y="2784656"/>
              <a:ext cx="55563" cy="55563"/>
            </a:xfrm>
            <a:custGeom>
              <a:avLst/>
              <a:gdLst>
                <a:gd name="T0" fmla="*/ 88 w 103"/>
                <a:gd name="T1" fmla="*/ 88 h 103"/>
                <a:gd name="T2" fmla="*/ 90 w 103"/>
                <a:gd name="T3" fmla="*/ 83 h 103"/>
                <a:gd name="T4" fmla="*/ 91 w 103"/>
                <a:gd name="T5" fmla="*/ 81 h 103"/>
                <a:gd name="T6" fmla="*/ 94 w 103"/>
                <a:gd name="T7" fmla="*/ 79 h 103"/>
                <a:gd name="T8" fmla="*/ 99 w 103"/>
                <a:gd name="T9" fmla="*/ 71 h 103"/>
                <a:gd name="T10" fmla="*/ 102 w 103"/>
                <a:gd name="T11" fmla="*/ 61 h 103"/>
                <a:gd name="T12" fmla="*/ 103 w 103"/>
                <a:gd name="T13" fmla="*/ 52 h 103"/>
                <a:gd name="T14" fmla="*/ 102 w 103"/>
                <a:gd name="T15" fmla="*/ 41 h 103"/>
                <a:gd name="T16" fmla="*/ 99 w 103"/>
                <a:gd name="T17" fmla="*/ 32 h 103"/>
                <a:gd name="T18" fmla="*/ 94 w 103"/>
                <a:gd name="T19" fmla="*/ 22 h 103"/>
                <a:gd name="T20" fmla="*/ 88 w 103"/>
                <a:gd name="T21" fmla="*/ 15 h 103"/>
                <a:gd name="T22" fmla="*/ 79 w 103"/>
                <a:gd name="T23" fmla="*/ 8 h 103"/>
                <a:gd name="T24" fmla="*/ 71 w 103"/>
                <a:gd name="T25" fmla="*/ 4 h 103"/>
                <a:gd name="T26" fmla="*/ 61 w 103"/>
                <a:gd name="T27" fmla="*/ 0 h 103"/>
                <a:gd name="T28" fmla="*/ 52 w 103"/>
                <a:gd name="T29" fmla="*/ 0 h 103"/>
                <a:gd name="T30" fmla="*/ 31 w 103"/>
                <a:gd name="T31" fmla="*/ 4 h 103"/>
                <a:gd name="T32" fmla="*/ 22 w 103"/>
                <a:gd name="T33" fmla="*/ 8 h 103"/>
                <a:gd name="T34" fmla="*/ 15 w 103"/>
                <a:gd name="T35" fmla="*/ 15 h 103"/>
                <a:gd name="T36" fmla="*/ 8 w 103"/>
                <a:gd name="T37" fmla="*/ 22 h 103"/>
                <a:gd name="T38" fmla="*/ 4 w 103"/>
                <a:gd name="T39" fmla="*/ 32 h 103"/>
                <a:gd name="T40" fmla="*/ 0 w 103"/>
                <a:gd name="T41" fmla="*/ 52 h 103"/>
                <a:gd name="T42" fmla="*/ 0 w 103"/>
                <a:gd name="T43" fmla="*/ 61 h 103"/>
                <a:gd name="T44" fmla="*/ 4 w 103"/>
                <a:gd name="T45" fmla="*/ 71 h 103"/>
                <a:gd name="T46" fmla="*/ 8 w 103"/>
                <a:gd name="T47" fmla="*/ 79 h 103"/>
                <a:gd name="T48" fmla="*/ 15 w 103"/>
                <a:gd name="T49" fmla="*/ 88 h 103"/>
                <a:gd name="T50" fmla="*/ 22 w 103"/>
                <a:gd name="T51" fmla="*/ 94 h 103"/>
                <a:gd name="T52" fmla="*/ 31 w 103"/>
                <a:gd name="T53" fmla="*/ 99 h 103"/>
                <a:gd name="T54" fmla="*/ 41 w 103"/>
                <a:gd name="T55" fmla="*/ 102 h 103"/>
                <a:gd name="T56" fmla="*/ 52 w 103"/>
                <a:gd name="T57" fmla="*/ 103 h 103"/>
                <a:gd name="T58" fmla="*/ 61 w 103"/>
                <a:gd name="T59" fmla="*/ 102 h 103"/>
                <a:gd name="T60" fmla="*/ 71 w 103"/>
                <a:gd name="T61" fmla="*/ 99 h 103"/>
                <a:gd name="T62" fmla="*/ 79 w 103"/>
                <a:gd name="T63" fmla="*/ 94 h 103"/>
                <a:gd name="T64" fmla="*/ 81 w 103"/>
                <a:gd name="T65" fmla="*/ 91 h 103"/>
                <a:gd name="T66" fmla="*/ 83 w 103"/>
                <a:gd name="T67" fmla="*/ 90 h 103"/>
                <a:gd name="T68" fmla="*/ 88 w 103"/>
                <a:gd name="T69" fmla="*/ 8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3" h="103">
                  <a:moveTo>
                    <a:pt x="88" y="88"/>
                  </a:moveTo>
                  <a:lnTo>
                    <a:pt x="90" y="83"/>
                  </a:lnTo>
                  <a:lnTo>
                    <a:pt x="91" y="81"/>
                  </a:lnTo>
                  <a:lnTo>
                    <a:pt x="94" y="79"/>
                  </a:lnTo>
                  <a:lnTo>
                    <a:pt x="99" y="71"/>
                  </a:lnTo>
                  <a:lnTo>
                    <a:pt x="102" y="61"/>
                  </a:lnTo>
                  <a:lnTo>
                    <a:pt x="103" y="52"/>
                  </a:lnTo>
                  <a:lnTo>
                    <a:pt x="102" y="41"/>
                  </a:lnTo>
                  <a:lnTo>
                    <a:pt x="99" y="32"/>
                  </a:lnTo>
                  <a:lnTo>
                    <a:pt x="94" y="22"/>
                  </a:lnTo>
                  <a:lnTo>
                    <a:pt x="88" y="15"/>
                  </a:lnTo>
                  <a:lnTo>
                    <a:pt x="79" y="8"/>
                  </a:lnTo>
                  <a:lnTo>
                    <a:pt x="71" y="4"/>
                  </a:lnTo>
                  <a:lnTo>
                    <a:pt x="61" y="0"/>
                  </a:lnTo>
                  <a:lnTo>
                    <a:pt x="52" y="0"/>
                  </a:lnTo>
                  <a:lnTo>
                    <a:pt x="31" y="4"/>
                  </a:lnTo>
                  <a:lnTo>
                    <a:pt x="22" y="8"/>
                  </a:lnTo>
                  <a:lnTo>
                    <a:pt x="15" y="15"/>
                  </a:lnTo>
                  <a:lnTo>
                    <a:pt x="8" y="22"/>
                  </a:lnTo>
                  <a:lnTo>
                    <a:pt x="4" y="32"/>
                  </a:lnTo>
                  <a:lnTo>
                    <a:pt x="0" y="52"/>
                  </a:lnTo>
                  <a:lnTo>
                    <a:pt x="0" y="61"/>
                  </a:lnTo>
                  <a:lnTo>
                    <a:pt x="4" y="71"/>
                  </a:lnTo>
                  <a:lnTo>
                    <a:pt x="8" y="79"/>
                  </a:lnTo>
                  <a:lnTo>
                    <a:pt x="15" y="88"/>
                  </a:lnTo>
                  <a:lnTo>
                    <a:pt x="22" y="94"/>
                  </a:lnTo>
                  <a:lnTo>
                    <a:pt x="31" y="99"/>
                  </a:lnTo>
                  <a:lnTo>
                    <a:pt x="41" y="102"/>
                  </a:lnTo>
                  <a:lnTo>
                    <a:pt x="52" y="103"/>
                  </a:lnTo>
                  <a:lnTo>
                    <a:pt x="61" y="102"/>
                  </a:lnTo>
                  <a:lnTo>
                    <a:pt x="71" y="99"/>
                  </a:lnTo>
                  <a:lnTo>
                    <a:pt x="79" y="94"/>
                  </a:lnTo>
                  <a:lnTo>
                    <a:pt x="81" y="91"/>
                  </a:lnTo>
                  <a:lnTo>
                    <a:pt x="83" y="90"/>
                  </a:lnTo>
                  <a:lnTo>
                    <a:pt x="88" y="88"/>
                  </a:lnTo>
                  <a:close/>
                </a:path>
              </a:pathLst>
            </a:custGeom>
            <a:solidFill>
              <a:srgbClr val="187516"/>
            </a:solidFill>
            <a:ln>
              <a:solidFill>
                <a:srgbClr val="18751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3" name="Freeform 88">
              <a:extLst>
                <a:ext uri="{FF2B5EF4-FFF2-40B4-BE49-F238E27FC236}">
                  <a16:creationId xmlns:a16="http://schemas.microsoft.com/office/drawing/2014/main" id="{258DF975-DF78-43E5-8AE7-AB33B863A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053" y="2816406"/>
              <a:ext cx="55563" cy="53975"/>
            </a:xfrm>
            <a:custGeom>
              <a:avLst/>
              <a:gdLst>
                <a:gd name="T0" fmla="*/ 88 w 103"/>
                <a:gd name="T1" fmla="*/ 87 h 103"/>
                <a:gd name="T2" fmla="*/ 90 w 103"/>
                <a:gd name="T3" fmla="*/ 82 h 103"/>
                <a:gd name="T4" fmla="*/ 91 w 103"/>
                <a:gd name="T5" fmla="*/ 80 h 103"/>
                <a:gd name="T6" fmla="*/ 94 w 103"/>
                <a:gd name="T7" fmla="*/ 79 h 103"/>
                <a:gd name="T8" fmla="*/ 98 w 103"/>
                <a:gd name="T9" fmla="*/ 70 h 103"/>
                <a:gd name="T10" fmla="*/ 102 w 103"/>
                <a:gd name="T11" fmla="*/ 61 h 103"/>
                <a:gd name="T12" fmla="*/ 103 w 103"/>
                <a:gd name="T13" fmla="*/ 51 h 103"/>
                <a:gd name="T14" fmla="*/ 102 w 103"/>
                <a:gd name="T15" fmla="*/ 41 h 103"/>
                <a:gd name="T16" fmla="*/ 98 w 103"/>
                <a:gd name="T17" fmla="*/ 31 h 103"/>
                <a:gd name="T18" fmla="*/ 94 w 103"/>
                <a:gd name="T19" fmla="*/ 21 h 103"/>
                <a:gd name="T20" fmla="*/ 88 w 103"/>
                <a:gd name="T21" fmla="*/ 14 h 103"/>
                <a:gd name="T22" fmla="*/ 79 w 103"/>
                <a:gd name="T23" fmla="*/ 7 h 103"/>
                <a:gd name="T24" fmla="*/ 71 w 103"/>
                <a:gd name="T25" fmla="*/ 3 h 103"/>
                <a:gd name="T26" fmla="*/ 61 w 103"/>
                <a:gd name="T27" fmla="*/ 0 h 103"/>
                <a:gd name="T28" fmla="*/ 52 w 103"/>
                <a:gd name="T29" fmla="*/ 0 h 103"/>
                <a:gd name="T30" fmla="*/ 31 w 103"/>
                <a:gd name="T31" fmla="*/ 3 h 103"/>
                <a:gd name="T32" fmla="*/ 22 w 103"/>
                <a:gd name="T33" fmla="*/ 7 h 103"/>
                <a:gd name="T34" fmla="*/ 15 w 103"/>
                <a:gd name="T35" fmla="*/ 14 h 103"/>
                <a:gd name="T36" fmla="*/ 7 w 103"/>
                <a:gd name="T37" fmla="*/ 21 h 103"/>
                <a:gd name="T38" fmla="*/ 4 w 103"/>
                <a:gd name="T39" fmla="*/ 31 h 103"/>
                <a:gd name="T40" fmla="*/ 0 w 103"/>
                <a:gd name="T41" fmla="*/ 51 h 103"/>
                <a:gd name="T42" fmla="*/ 0 w 103"/>
                <a:gd name="T43" fmla="*/ 61 h 103"/>
                <a:gd name="T44" fmla="*/ 4 w 103"/>
                <a:gd name="T45" fmla="*/ 70 h 103"/>
                <a:gd name="T46" fmla="*/ 7 w 103"/>
                <a:gd name="T47" fmla="*/ 79 h 103"/>
                <a:gd name="T48" fmla="*/ 15 w 103"/>
                <a:gd name="T49" fmla="*/ 87 h 103"/>
                <a:gd name="T50" fmla="*/ 22 w 103"/>
                <a:gd name="T51" fmla="*/ 93 h 103"/>
                <a:gd name="T52" fmla="*/ 31 w 103"/>
                <a:gd name="T53" fmla="*/ 98 h 103"/>
                <a:gd name="T54" fmla="*/ 41 w 103"/>
                <a:gd name="T55" fmla="*/ 102 h 103"/>
                <a:gd name="T56" fmla="*/ 52 w 103"/>
                <a:gd name="T57" fmla="*/ 103 h 103"/>
                <a:gd name="T58" fmla="*/ 61 w 103"/>
                <a:gd name="T59" fmla="*/ 102 h 103"/>
                <a:gd name="T60" fmla="*/ 71 w 103"/>
                <a:gd name="T61" fmla="*/ 98 h 103"/>
                <a:gd name="T62" fmla="*/ 79 w 103"/>
                <a:gd name="T63" fmla="*/ 93 h 103"/>
                <a:gd name="T64" fmla="*/ 80 w 103"/>
                <a:gd name="T65" fmla="*/ 91 h 103"/>
                <a:gd name="T66" fmla="*/ 83 w 103"/>
                <a:gd name="T67" fmla="*/ 90 h 103"/>
                <a:gd name="T68" fmla="*/ 88 w 103"/>
                <a:gd name="T69" fmla="*/ 8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3" h="103">
                  <a:moveTo>
                    <a:pt x="88" y="87"/>
                  </a:moveTo>
                  <a:lnTo>
                    <a:pt x="90" y="82"/>
                  </a:lnTo>
                  <a:lnTo>
                    <a:pt x="91" y="80"/>
                  </a:lnTo>
                  <a:lnTo>
                    <a:pt x="94" y="79"/>
                  </a:lnTo>
                  <a:lnTo>
                    <a:pt x="98" y="70"/>
                  </a:lnTo>
                  <a:lnTo>
                    <a:pt x="102" y="61"/>
                  </a:lnTo>
                  <a:lnTo>
                    <a:pt x="103" y="51"/>
                  </a:lnTo>
                  <a:lnTo>
                    <a:pt x="102" y="41"/>
                  </a:lnTo>
                  <a:lnTo>
                    <a:pt x="98" y="31"/>
                  </a:lnTo>
                  <a:lnTo>
                    <a:pt x="94" y="21"/>
                  </a:lnTo>
                  <a:lnTo>
                    <a:pt x="88" y="14"/>
                  </a:lnTo>
                  <a:lnTo>
                    <a:pt x="79" y="7"/>
                  </a:lnTo>
                  <a:lnTo>
                    <a:pt x="71" y="3"/>
                  </a:lnTo>
                  <a:lnTo>
                    <a:pt x="61" y="0"/>
                  </a:lnTo>
                  <a:lnTo>
                    <a:pt x="52" y="0"/>
                  </a:lnTo>
                  <a:lnTo>
                    <a:pt x="31" y="3"/>
                  </a:lnTo>
                  <a:lnTo>
                    <a:pt x="22" y="7"/>
                  </a:lnTo>
                  <a:lnTo>
                    <a:pt x="15" y="14"/>
                  </a:lnTo>
                  <a:lnTo>
                    <a:pt x="7" y="21"/>
                  </a:lnTo>
                  <a:lnTo>
                    <a:pt x="4" y="31"/>
                  </a:lnTo>
                  <a:lnTo>
                    <a:pt x="0" y="51"/>
                  </a:lnTo>
                  <a:lnTo>
                    <a:pt x="0" y="61"/>
                  </a:lnTo>
                  <a:lnTo>
                    <a:pt x="4" y="70"/>
                  </a:lnTo>
                  <a:lnTo>
                    <a:pt x="7" y="79"/>
                  </a:lnTo>
                  <a:lnTo>
                    <a:pt x="15" y="87"/>
                  </a:lnTo>
                  <a:lnTo>
                    <a:pt x="22" y="93"/>
                  </a:lnTo>
                  <a:lnTo>
                    <a:pt x="31" y="98"/>
                  </a:lnTo>
                  <a:lnTo>
                    <a:pt x="41" y="102"/>
                  </a:lnTo>
                  <a:lnTo>
                    <a:pt x="52" y="103"/>
                  </a:lnTo>
                  <a:lnTo>
                    <a:pt x="61" y="102"/>
                  </a:lnTo>
                  <a:lnTo>
                    <a:pt x="71" y="98"/>
                  </a:lnTo>
                  <a:lnTo>
                    <a:pt x="79" y="93"/>
                  </a:lnTo>
                  <a:lnTo>
                    <a:pt x="80" y="91"/>
                  </a:lnTo>
                  <a:lnTo>
                    <a:pt x="83" y="90"/>
                  </a:lnTo>
                  <a:lnTo>
                    <a:pt x="88" y="87"/>
                  </a:lnTo>
                  <a:close/>
                </a:path>
              </a:pathLst>
            </a:custGeom>
            <a:solidFill>
              <a:srgbClr val="187516"/>
            </a:solidFill>
            <a:ln>
              <a:solidFill>
                <a:srgbClr val="18751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4" name="Freeform 89">
              <a:extLst>
                <a:ext uri="{FF2B5EF4-FFF2-40B4-BE49-F238E27FC236}">
                  <a16:creationId xmlns:a16="http://schemas.microsoft.com/office/drawing/2014/main" id="{3C593FC1-82DF-4BE7-9586-5A4832817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216" y="2886256"/>
              <a:ext cx="53975" cy="55563"/>
            </a:xfrm>
            <a:custGeom>
              <a:avLst/>
              <a:gdLst>
                <a:gd name="T0" fmla="*/ 87 w 103"/>
                <a:gd name="T1" fmla="*/ 87 h 103"/>
                <a:gd name="T2" fmla="*/ 90 w 103"/>
                <a:gd name="T3" fmla="*/ 82 h 103"/>
                <a:gd name="T4" fmla="*/ 91 w 103"/>
                <a:gd name="T5" fmla="*/ 80 h 103"/>
                <a:gd name="T6" fmla="*/ 93 w 103"/>
                <a:gd name="T7" fmla="*/ 79 h 103"/>
                <a:gd name="T8" fmla="*/ 98 w 103"/>
                <a:gd name="T9" fmla="*/ 70 h 103"/>
                <a:gd name="T10" fmla="*/ 101 w 103"/>
                <a:gd name="T11" fmla="*/ 61 h 103"/>
                <a:gd name="T12" fmla="*/ 103 w 103"/>
                <a:gd name="T13" fmla="*/ 51 h 103"/>
                <a:gd name="T14" fmla="*/ 101 w 103"/>
                <a:gd name="T15" fmla="*/ 41 h 103"/>
                <a:gd name="T16" fmla="*/ 98 w 103"/>
                <a:gd name="T17" fmla="*/ 31 h 103"/>
                <a:gd name="T18" fmla="*/ 93 w 103"/>
                <a:gd name="T19" fmla="*/ 21 h 103"/>
                <a:gd name="T20" fmla="*/ 87 w 103"/>
                <a:gd name="T21" fmla="*/ 14 h 103"/>
                <a:gd name="T22" fmla="*/ 79 w 103"/>
                <a:gd name="T23" fmla="*/ 7 h 103"/>
                <a:gd name="T24" fmla="*/ 70 w 103"/>
                <a:gd name="T25" fmla="*/ 3 h 103"/>
                <a:gd name="T26" fmla="*/ 61 w 103"/>
                <a:gd name="T27" fmla="*/ 0 h 103"/>
                <a:gd name="T28" fmla="*/ 51 w 103"/>
                <a:gd name="T29" fmla="*/ 0 h 103"/>
                <a:gd name="T30" fmla="*/ 31 w 103"/>
                <a:gd name="T31" fmla="*/ 3 h 103"/>
                <a:gd name="T32" fmla="*/ 21 w 103"/>
                <a:gd name="T33" fmla="*/ 7 h 103"/>
                <a:gd name="T34" fmla="*/ 14 w 103"/>
                <a:gd name="T35" fmla="*/ 14 h 103"/>
                <a:gd name="T36" fmla="*/ 7 w 103"/>
                <a:gd name="T37" fmla="*/ 21 h 103"/>
                <a:gd name="T38" fmla="*/ 3 w 103"/>
                <a:gd name="T39" fmla="*/ 31 h 103"/>
                <a:gd name="T40" fmla="*/ 0 w 103"/>
                <a:gd name="T41" fmla="*/ 51 h 103"/>
                <a:gd name="T42" fmla="*/ 0 w 103"/>
                <a:gd name="T43" fmla="*/ 61 h 103"/>
                <a:gd name="T44" fmla="*/ 3 w 103"/>
                <a:gd name="T45" fmla="*/ 70 h 103"/>
                <a:gd name="T46" fmla="*/ 7 w 103"/>
                <a:gd name="T47" fmla="*/ 79 h 103"/>
                <a:gd name="T48" fmla="*/ 14 w 103"/>
                <a:gd name="T49" fmla="*/ 87 h 103"/>
                <a:gd name="T50" fmla="*/ 21 w 103"/>
                <a:gd name="T51" fmla="*/ 93 h 103"/>
                <a:gd name="T52" fmla="*/ 31 w 103"/>
                <a:gd name="T53" fmla="*/ 98 h 103"/>
                <a:gd name="T54" fmla="*/ 40 w 103"/>
                <a:gd name="T55" fmla="*/ 102 h 103"/>
                <a:gd name="T56" fmla="*/ 51 w 103"/>
                <a:gd name="T57" fmla="*/ 103 h 103"/>
                <a:gd name="T58" fmla="*/ 61 w 103"/>
                <a:gd name="T59" fmla="*/ 102 h 103"/>
                <a:gd name="T60" fmla="*/ 70 w 103"/>
                <a:gd name="T61" fmla="*/ 98 h 103"/>
                <a:gd name="T62" fmla="*/ 79 w 103"/>
                <a:gd name="T63" fmla="*/ 93 h 103"/>
                <a:gd name="T64" fmla="*/ 80 w 103"/>
                <a:gd name="T65" fmla="*/ 91 h 103"/>
                <a:gd name="T66" fmla="*/ 82 w 103"/>
                <a:gd name="T67" fmla="*/ 90 h 103"/>
                <a:gd name="T68" fmla="*/ 87 w 103"/>
                <a:gd name="T69" fmla="*/ 8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3" h="103">
                  <a:moveTo>
                    <a:pt x="87" y="87"/>
                  </a:moveTo>
                  <a:lnTo>
                    <a:pt x="90" y="82"/>
                  </a:lnTo>
                  <a:lnTo>
                    <a:pt x="91" y="80"/>
                  </a:lnTo>
                  <a:lnTo>
                    <a:pt x="93" y="79"/>
                  </a:lnTo>
                  <a:lnTo>
                    <a:pt x="98" y="70"/>
                  </a:lnTo>
                  <a:lnTo>
                    <a:pt x="101" y="61"/>
                  </a:lnTo>
                  <a:lnTo>
                    <a:pt x="103" y="51"/>
                  </a:lnTo>
                  <a:lnTo>
                    <a:pt x="101" y="41"/>
                  </a:lnTo>
                  <a:lnTo>
                    <a:pt x="98" y="31"/>
                  </a:lnTo>
                  <a:lnTo>
                    <a:pt x="93" y="21"/>
                  </a:lnTo>
                  <a:lnTo>
                    <a:pt x="87" y="14"/>
                  </a:lnTo>
                  <a:lnTo>
                    <a:pt x="79" y="7"/>
                  </a:lnTo>
                  <a:lnTo>
                    <a:pt x="70" y="3"/>
                  </a:lnTo>
                  <a:lnTo>
                    <a:pt x="61" y="0"/>
                  </a:lnTo>
                  <a:lnTo>
                    <a:pt x="51" y="0"/>
                  </a:lnTo>
                  <a:lnTo>
                    <a:pt x="31" y="3"/>
                  </a:lnTo>
                  <a:lnTo>
                    <a:pt x="21" y="7"/>
                  </a:lnTo>
                  <a:lnTo>
                    <a:pt x="14" y="14"/>
                  </a:lnTo>
                  <a:lnTo>
                    <a:pt x="7" y="21"/>
                  </a:lnTo>
                  <a:lnTo>
                    <a:pt x="3" y="31"/>
                  </a:lnTo>
                  <a:lnTo>
                    <a:pt x="0" y="51"/>
                  </a:lnTo>
                  <a:lnTo>
                    <a:pt x="0" y="61"/>
                  </a:lnTo>
                  <a:lnTo>
                    <a:pt x="3" y="70"/>
                  </a:lnTo>
                  <a:lnTo>
                    <a:pt x="7" y="79"/>
                  </a:lnTo>
                  <a:lnTo>
                    <a:pt x="14" y="87"/>
                  </a:lnTo>
                  <a:lnTo>
                    <a:pt x="21" y="93"/>
                  </a:lnTo>
                  <a:lnTo>
                    <a:pt x="31" y="98"/>
                  </a:lnTo>
                  <a:lnTo>
                    <a:pt x="40" y="102"/>
                  </a:lnTo>
                  <a:lnTo>
                    <a:pt x="51" y="103"/>
                  </a:lnTo>
                  <a:lnTo>
                    <a:pt x="61" y="102"/>
                  </a:lnTo>
                  <a:lnTo>
                    <a:pt x="70" y="98"/>
                  </a:lnTo>
                  <a:lnTo>
                    <a:pt x="79" y="93"/>
                  </a:lnTo>
                  <a:lnTo>
                    <a:pt x="80" y="91"/>
                  </a:lnTo>
                  <a:lnTo>
                    <a:pt x="82" y="90"/>
                  </a:lnTo>
                  <a:lnTo>
                    <a:pt x="87" y="87"/>
                  </a:lnTo>
                  <a:close/>
                </a:path>
              </a:pathLst>
            </a:custGeom>
            <a:solidFill>
              <a:srgbClr val="187516"/>
            </a:solidFill>
            <a:ln>
              <a:solidFill>
                <a:srgbClr val="18751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5" name="Freeform 90">
              <a:extLst>
                <a:ext uri="{FF2B5EF4-FFF2-40B4-BE49-F238E27FC236}">
                  <a16:creationId xmlns:a16="http://schemas.microsoft.com/office/drawing/2014/main" id="{C4AC3F45-584F-4771-86FA-9B64BB9B1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066" y="3035481"/>
              <a:ext cx="53975" cy="53975"/>
            </a:xfrm>
            <a:custGeom>
              <a:avLst/>
              <a:gdLst>
                <a:gd name="T0" fmla="*/ 88 w 103"/>
                <a:gd name="T1" fmla="*/ 87 h 103"/>
                <a:gd name="T2" fmla="*/ 90 w 103"/>
                <a:gd name="T3" fmla="*/ 82 h 103"/>
                <a:gd name="T4" fmla="*/ 91 w 103"/>
                <a:gd name="T5" fmla="*/ 80 h 103"/>
                <a:gd name="T6" fmla="*/ 94 w 103"/>
                <a:gd name="T7" fmla="*/ 79 h 103"/>
                <a:gd name="T8" fmla="*/ 98 w 103"/>
                <a:gd name="T9" fmla="*/ 71 h 103"/>
                <a:gd name="T10" fmla="*/ 102 w 103"/>
                <a:gd name="T11" fmla="*/ 61 h 103"/>
                <a:gd name="T12" fmla="*/ 103 w 103"/>
                <a:gd name="T13" fmla="*/ 51 h 103"/>
                <a:gd name="T14" fmla="*/ 102 w 103"/>
                <a:gd name="T15" fmla="*/ 41 h 103"/>
                <a:gd name="T16" fmla="*/ 98 w 103"/>
                <a:gd name="T17" fmla="*/ 31 h 103"/>
                <a:gd name="T18" fmla="*/ 94 w 103"/>
                <a:gd name="T19" fmla="*/ 21 h 103"/>
                <a:gd name="T20" fmla="*/ 88 w 103"/>
                <a:gd name="T21" fmla="*/ 14 h 103"/>
                <a:gd name="T22" fmla="*/ 79 w 103"/>
                <a:gd name="T23" fmla="*/ 7 h 103"/>
                <a:gd name="T24" fmla="*/ 71 w 103"/>
                <a:gd name="T25" fmla="*/ 4 h 103"/>
                <a:gd name="T26" fmla="*/ 61 w 103"/>
                <a:gd name="T27" fmla="*/ 0 h 103"/>
                <a:gd name="T28" fmla="*/ 52 w 103"/>
                <a:gd name="T29" fmla="*/ 0 h 103"/>
                <a:gd name="T30" fmla="*/ 31 w 103"/>
                <a:gd name="T31" fmla="*/ 4 h 103"/>
                <a:gd name="T32" fmla="*/ 22 w 103"/>
                <a:gd name="T33" fmla="*/ 7 h 103"/>
                <a:gd name="T34" fmla="*/ 15 w 103"/>
                <a:gd name="T35" fmla="*/ 14 h 103"/>
                <a:gd name="T36" fmla="*/ 7 w 103"/>
                <a:gd name="T37" fmla="*/ 21 h 103"/>
                <a:gd name="T38" fmla="*/ 4 w 103"/>
                <a:gd name="T39" fmla="*/ 31 h 103"/>
                <a:gd name="T40" fmla="*/ 0 w 103"/>
                <a:gd name="T41" fmla="*/ 51 h 103"/>
                <a:gd name="T42" fmla="*/ 0 w 103"/>
                <a:gd name="T43" fmla="*/ 61 h 103"/>
                <a:gd name="T44" fmla="*/ 4 w 103"/>
                <a:gd name="T45" fmla="*/ 71 h 103"/>
                <a:gd name="T46" fmla="*/ 7 w 103"/>
                <a:gd name="T47" fmla="*/ 79 h 103"/>
                <a:gd name="T48" fmla="*/ 15 w 103"/>
                <a:gd name="T49" fmla="*/ 87 h 103"/>
                <a:gd name="T50" fmla="*/ 22 w 103"/>
                <a:gd name="T51" fmla="*/ 93 h 103"/>
                <a:gd name="T52" fmla="*/ 31 w 103"/>
                <a:gd name="T53" fmla="*/ 98 h 103"/>
                <a:gd name="T54" fmla="*/ 41 w 103"/>
                <a:gd name="T55" fmla="*/ 102 h 103"/>
                <a:gd name="T56" fmla="*/ 52 w 103"/>
                <a:gd name="T57" fmla="*/ 103 h 103"/>
                <a:gd name="T58" fmla="*/ 61 w 103"/>
                <a:gd name="T59" fmla="*/ 102 h 103"/>
                <a:gd name="T60" fmla="*/ 71 w 103"/>
                <a:gd name="T61" fmla="*/ 98 h 103"/>
                <a:gd name="T62" fmla="*/ 79 w 103"/>
                <a:gd name="T63" fmla="*/ 93 h 103"/>
                <a:gd name="T64" fmla="*/ 80 w 103"/>
                <a:gd name="T65" fmla="*/ 91 h 103"/>
                <a:gd name="T66" fmla="*/ 83 w 103"/>
                <a:gd name="T67" fmla="*/ 90 h 103"/>
                <a:gd name="T68" fmla="*/ 88 w 103"/>
                <a:gd name="T69" fmla="*/ 8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3" h="103">
                  <a:moveTo>
                    <a:pt x="88" y="87"/>
                  </a:moveTo>
                  <a:lnTo>
                    <a:pt x="90" y="82"/>
                  </a:lnTo>
                  <a:lnTo>
                    <a:pt x="91" y="80"/>
                  </a:lnTo>
                  <a:lnTo>
                    <a:pt x="94" y="79"/>
                  </a:lnTo>
                  <a:lnTo>
                    <a:pt x="98" y="71"/>
                  </a:lnTo>
                  <a:lnTo>
                    <a:pt x="102" y="61"/>
                  </a:lnTo>
                  <a:lnTo>
                    <a:pt x="103" y="51"/>
                  </a:lnTo>
                  <a:lnTo>
                    <a:pt x="102" y="41"/>
                  </a:lnTo>
                  <a:lnTo>
                    <a:pt x="98" y="31"/>
                  </a:lnTo>
                  <a:lnTo>
                    <a:pt x="94" y="21"/>
                  </a:lnTo>
                  <a:lnTo>
                    <a:pt x="88" y="14"/>
                  </a:lnTo>
                  <a:lnTo>
                    <a:pt x="79" y="7"/>
                  </a:lnTo>
                  <a:lnTo>
                    <a:pt x="71" y="4"/>
                  </a:lnTo>
                  <a:lnTo>
                    <a:pt x="61" y="0"/>
                  </a:lnTo>
                  <a:lnTo>
                    <a:pt x="52" y="0"/>
                  </a:lnTo>
                  <a:lnTo>
                    <a:pt x="31" y="4"/>
                  </a:lnTo>
                  <a:lnTo>
                    <a:pt x="22" y="7"/>
                  </a:lnTo>
                  <a:lnTo>
                    <a:pt x="15" y="14"/>
                  </a:lnTo>
                  <a:lnTo>
                    <a:pt x="7" y="21"/>
                  </a:lnTo>
                  <a:lnTo>
                    <a:pt x="4" y="31"/>
                  </a:lnTo>
                  <a:lnTo>
                    <a:pt x="0" y="51"/>
                  </a:lnTo>
                  <a:lnTo>
                    <a:pt x="0" y="61"/>
                  </a:lnTo>
                  <a:lnTo>
                    <a:pt x="4" y="71"/>
                  </a:lnTo>
                  <a:lnTo>
                    <a:pt x="7" y="79"/>
                  </a:lnTo>
                  <a:lnTo>
                    <a:pt x="15" y="87"/>
                  </a:lnTo>
                  <a:lnTo>
                    <a:pt x="22" y="93"/>
                  </a:lnTo>
                  <a:lnTo>
                    <a:pt x="31" y="98"/>
                  </a:lnTo>
                  <a:lnTo>
                    <a:pt x="41" y="102"/>
                  </a:lnTo>
                  <a:lnTo>
                    <a:pt x="52" y="103"/>
                  </a:lnTo>
                  <a:lnTo>
                    <a:pt x="61" y="102"/>
                  </a:lnTo>
                  <a:lnTo>
                    <a:pt x="71" y="98"/>
                  </a:lnTo>
                  <a:lnTo>
                    <a:pt x="79" y="93"/>
                  </a:lnTo>
                  <a:lnTo>
                    <a:pt x="80" y="91"/>
                  </a:lnTo>
                  <a:lnTo>
                    <a:pt x="83" y="90"/>
                  </a:lnTo>
                  <a:lnTo>
                    <a:pt x="88" y="87"/>
                  </a:lnTo>
                  <a:close/>
                </a:path>
              </a:pathLst>
            </a:custGeom>
            <a:solidFill>
              <a:srgbClr val="187516"/>
            </a:solidFill>
            <a:ln>
              <a:solidFill>
                <a:srgbClr val="18751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6" name="Freeform 91">
              <a:extLst>
                <a:ext uri="{FF2B5EF4-FFF2-40B4-BE49-F238E27FC236}">
                  <a16:creationId xmlns:a16="http://schemas.microsoft.com/office/drawing/2014/main" id="{A0885D83-C8ED-4D9F-9092-84E06E742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5203" y="2914831"/>
              <a:ext cx="53975" cy="55563"/>
            </a:xfrm>
            <a:custGeom>
              <a:avLst/>
              <a:gdLst>
                <a:gd name="T0" fmla="*/ 87 w 103"/>
                <a:gd name="T1" fmla="*/ 87 h 103"/>
                <a:gd name="T2" fmla="*/ 90 w 103"/>
                <a:gd name="T3" fmla="*/ 82 h 103"/>
                <a:gd name="T4" fmla="*/ 91 w 103"/>
                <a:gd name="T5" fmla="*/ 80 h 103"/>
                <a:gd name="T6" fmla="*/ 93 w 103"/>
                <a:gd name="T7" fmla="*/ 79 h 103"/>
                <a:gd name="T8" fmla="*/ 98 w 103"/>
                <a:gd name="T9" fmla="*/ 70 h 103"/>
                <a:gd name="T10" fmla="*/ 102 w 103"/>
                <a:gd name="T11" fmla="*/ 61 h 103"/>
                <a:gd name="T12" fmla="*/ 103 w 103"/>
                <a:gd name="T13" fmla="*/ 51 h 103"/>
                <a:gd name="T14" fmla="*/ 102 w 103"/>
                <a:gd name="T15" fmla="*/ 40 h 103"/>
                <a:gd name="T16" fmla="*/ 98 w 103"/>
                <a:gd name="T17" fmla="*/ 31 h 103"/>
                <a:gd name="T18" fmla="*/ 93 w 103"/>
                <a:gd name="T19" fmla="*/ 21 h 103"/>
                <a:gd name="T20" fmla="*/ 87 w 103"/>
                <a:gd name="T21" fmla="*/ 14 h 103"/>
                <a:gd name="T22" fmla="*/ 79 w 103"/>
                <a:gd name="T23" fmla="*/ 7 h 103"/>
                <a:gd name="T24" fmla="*/ 70 w 103"/>
                <a:gd name="T25" fmla="*/ 3 h 103"/>
                <a:gd name="T26" fmla="*/ 61 w 103"/>
                <a:gd name="T27" fmla="*/ 0 h 103"/>
                <a:gd name="T28" fmla="*/ 51 w 103"/>
                <a:gd name="T29" fmla="*/ 0 h 103"/>
                <a:gd name="T30" fmla="*/ 31 w 103"/>
                <a:gd name="T31" fmla="*/ 3 h 103"/>
                <a:gd name="T32" fmla="*/ 21 w 103"/>
                <a:gd name="T33" fmla="*/ 7 h 103"/>
                <a:gd name="T34" fmla="*/ 14 w 103"/>
                <a:gd name="T35" fmla="*/ 14 h 103"/>
                <a:gd name="T36" fmla="*/ 7 w 103"/>
                <a:gd name="T37" fmla="*/ 21 h 103"/>
                <a:gd name="T38" fmla="*/ 3 w 103"/>
                <a:gd name="T39" fmla="*/ 31 h 103"/>
                <a:gd name="T40" fmla="*/ 0 w 103"/>
                <a:gd name="T41" fmla="*/ 51 h 103"/>
                <a:gd name="T42" fmla="*/ 0 w 103"/>
                <a:gd name="T43" fmla="*/ 61 h 103"/>
                <a:gd name="T44" fmla="*/ 3 w 103"/>
                <a:gd name="T45" fmla="*/ 70 h 103"/>
                <a:gd name="T46" fmla="*/ 7 w 103"/>
                <a:gd name="T47" fmla="*/ 79 h 103"/>
                <a:gd name="T48" fmla="*/ 14 w 103"/>
                <a:gd name="T49" fmla="*/ 87 h 103"/>
                <a:gd name="T50" fmla="*/ 21 w 103"/>
                <a:gd name="T51" fmla="*/ 93 h 103"/>
                <a:gd name="T52" fmla="*/ 31 w 103"/>
                <a:gd name="T53" fmla="*/ 98 h 103"/>
                <a:gd name="T54" fmla="*/ 41 w 103"/>
                <a:gd name="T55" fmla="*/ 101 h 103"/>
                <a:gd name="T56" fmla="*/ 51 w 103"/>
                <a:gd name="T57" fmla="*/ 103 h 103"/>
                <a:gd name="T58" fmla="*/ 61 w 103"/>
                <a:gd name="T59" fmla="*/ 101 h 103"/>
                <a:gd name="T60" fmla="*/ 70 w 103"/>
                <a:gd name="T61" fmla="*/ 98 h 103"/>
                <a:gd name="T62" fmla="*/ 79 w 103"/>
                <a:gd name="T63" fmla="*/ 93 h 103"/>
                <a:gd name="T64" fmla="*/ 80 w 103"/>
                <a:gd name="T65" fmla="*/ 91 h 103"/>
                <a:gd name="T66" fmla="*/ 82 w 103"/>
                <a:gd name="T67" fmla="*/ 89 h 103"/>
                <a:gd name="T68" fmla="*/ 87 w 103"/>
                <a:gd name="T69" fmla="*/ 8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3" h="103">
                  <a:moveTo>
                    <a:pt x="87" y="87"/>
                  </a:moveTo>
                  <a:lnTo>
                    <a:pt x="90" y="82"/>
                  </a:lnTo>
                  <a:lnTo>
                    <a:pt x="91" y="80"/>
                  </a:lnTo>
                  <a:lnTo>
                    <a:pt x="93" y="79"/>
                  </a:lnTo>
                  <a:lnTo>
                    <a:pt x="98" y="70"/>
                  </a:lnTo>
                  <a:lnTo>
                    <a:pt x="102" y="61"/>
                  </a:lnTo>
                  <a:lnTo>
                    <a:pt x="103" y="51"/>
                  </a:lnTo>
                  <a:lnTo>
                    <a:pt x="102" y="40"/>
                  </a:lnTo>
                  <a:lnTo>
                    <a:pt x="98" y="31"/>
                  </a:lnTo>
                  <a:lnTo>
                    <a:pt x="93" y="21"/>
                  </a:lnTo>
                  <a:lnTo>
                    <a:pt x="87" y="14"/>
                  </a:lnTo>
                  <a:lnTo>
                    <a:pt x="79" y="7"/>
                  </a:lnTo>
                  <a:lnTo>
                    <a:pt x="70" y="3"/>
                  </a:lnTo>
                  <a:lnTo>
                    <a:pt x="61" y="0"/>
                  </a:lnTo>
                  <a:lnTo>
                    <a:pt x="51" y="0"/>
                  </a:lnTo>
                  <a:lnTo>
                    <a:pt x="31" y="3"/>
                  </a:lnTo>
                  <a:lnTo>
                    <a:pt x="21" y="7"/>
                  </a:lnTo>
                  <a:lnTo>
                    <a:pt x="14" y="14"/>
                  </a:lnTo>
                  <a:lnTo>
                    <a:pt x="7" y="21"/>
                  </a:lnTo>
                  <a:lnTo>
                    <a:pt x="3" y="31"/>
                  </a:lnTo>
                  <a:lnTo>
                    <a:pt x="0" y="51"/>
                  </a:lnTo>
                  <a:lnTo>
                    <a:pt x="0" y="61"/>
                  </a:lnTo>
                  <a:lnTo>
                    <a:pt x="3" y="70"/>
                  </a:lnTo>
                  <a:lnTo>
                    <a:pt x="7" y="79"/>
                  </a:lnTo>
                  <a:lnTo>
                    <a:pt x="14" y="87"/>
                  </a:lnTo>
                  <a:lnTo>
                    <a:pt x="21" y="93"/>
                  </a:lnTo>
                  <a:lnTo>
                    <a:pt x="31" y="98"/>
                  </a:lnTo>
                  <a:lnTo>
                    <a:pt x="41" y="101"/>
                  </a:lnTo>
                  <a:lnTo>
                    <a:pt x="51" y="103"/>
                  </a:lnTo>
                  <a:lnTo>
                    <a:pt x="61" y="101"/>
                  </a:lnTo>
                  <a:lnTo>
                    <a:pt x="70" y="98"/>
                  </a:lnTo>
                  <a:lnTo>
                    <a:pt x="79" y="93"/>
                  </a:lnTo>
                  <a:lnTo>
                    <a:pt x="80" y="91"/>
                  </a:lnTo>
                  <a:lnTo>
                    <a:pt x="82" y="89"/>
                  </a:lnTo>
                  <a:lnTo>
                    <a:pt x="87" y="87"/>
                  </a:lnTo>
                  <a:close/>
                </a:path>
              </a:pathLst>
            </a:custGeom>
            <a:solidFill>
              <a:srgbClr val="187516"/>
            </a:solidFill>
            <a:ln>
              <a:solidFill>
                <a:srgbClr val="18751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071" name="Groupe 1070">
              <a:extLst>
                <a:ext uri="{FF2B5EF4-FFF2-40B4-BE49-F238E27FC236}">
                  <a16:creationId xmlns:a16="http://schemas.microsoft.com/office/drawing/2014/main" id="{5610AAB0-BC0F-4637-8D5F-FE98F6504765}"/>
                </a:ext>
              </a:extLst>
            </p:cNvPr>
            <p:cNvGrpSpPr/>
            <p:nvPr/>
          </p:nvGrpSpPr>
          <p:grpSpPr>
            <a:xfrm>
              <a:off x="6077255" y="2575106"/>
              <a:ext cx="56146" cy="212725"/>
              <a:chOff x="6077255" y="2575106"/>
              <a:chExt cx="56146" cy="212725"/>
            </a:xfrm>
          </p:grpSpPr>
          <p:sp>
            <p:nvSpPr>
              <p:cNvPr id="1053" name="Line 78">
                <a:extLst>
                  <a:ext uri="{FF2B5EF4-FFF2-40B4-BE49-F238E27FC236}">
                    <a16:creationId xmlns:a16="http://schemas.microsoft.com/office/drawing/2014/main" id="{802E735E-13C7-4F37-98B1-7D2173AB5D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79126" y="2787831"/>
                <a:ext cx="52405" cy="0"/>
              </a:xfrm>
              <a:prstGeom prst="line">
                <a:avLst/>
              </a:prstGeom>
              <a:noFill/>
              <a:ln w="12700">
                <a:solidFill>
                  <a:srgbClr val="18751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54" name="Line 79">
                <a:extLst>
                  <a:ext uri="{FF2B5EF4-FFF2-40B4-BE49-F238E27FC236}">
                    <a16:creationId xmlns:a16="http://schemas.microsoft.com/office/drawing/2014/main" id="{F31D714B-7801-4CAE-AD16-1E85CE3FFB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79126" y="2575106"/>
                <a:ext cx="52405" cy="0"/>
              </a:xfrm>
              <a:prstGeom prst="line">
                <a:avLst/>
              </a:prstGeom>
              <a:noFill/>
              <a:ln w="12700">
                <a:solidFill>
                  <a:srgbClr val="18751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55" name="Line 80">
                <a:extLst>
                  <a:ext uri="{FF2B5EF4-FFF2-40B4-BE49-F238E27FC236}">
                    <a16:creationId xmlns:a16="http://schemas.microsoft.com/office/drawing/2014/main" id="{D6526A53-85C6-47BE-8C6B-2A5CA5AC15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77255" y="2787831"/>
                <a:ext cx="56146" cy="0"/>
              </a:xfrm>
              <a:prstGeom prst="line">
                <a:avLst/>
              </a:prstGeom>
              <a:noFill/>
              <a:ln w="12700">
                <a:solidFill>
                  <a:srgbClr val="18751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56" name="Line 81">
                <a:extLst>
                  <a:ext uri="{FF2B5EF4-FFF2-40B4-BE49-F238E27FC236}">
                    <a16:creationId xmlns:a16="http://schemas.microsoft.com/office/drawing/2014/main" id="{37719456-B16D-49E1-918A-C5DD63820A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77255" y="2575106"/>
                <a:ext cx="56146" cy="0"/>
              </a:xfrm>
              <a:prstGeom prst="line">
                <a:avLst/>
              </a:prstGeom>
              <a:noFill/>
              <a:ln w="12700">
                <a:solidFill>
                  <a:srgbClr val="18751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57" name="Line 82">
                <a:extLst>
                  <a:ext uri="{FF2B5EF4-FFF2-40B4-BE49-F238E27FC236}">
                    <a16:creationId xmlns:a16="http://schemas.microsoft.com/office/drawing/2014/main" id="{D317340C-01F2-4433-A9C8-0D98807FAB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05328" y="2575106"/>
                <a:ext cx="0" cy="212725"/>
              </a:xfrm>
              <a:prstGeom prst="line">
                <a:avLst/>
              </a:prstGeom>
              <a:noFill/>
              <a:ln w="12700">
                <a:solidFill>
                  <a:srgbClr val="18751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67" name="Freeform 92">
                <a:extLst>
                  <a:ext uri="{FF2B5EF4-FFF2-40B4-BE49-F238E27FC236}">
                    <a16:creationId xmlns:a16="http://schemas.microsoft.com/office/drawing/2014/main" id="{2DBA8A41-3717-4A68-A251-FEC46AFF9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341" y="2648131"/>
                <a:ext cx="53975" cy="53975"/>
              </a:xfrm>
              <a:custGeom>
                <a:avLst/>
                <a:gdLst>
                  <a:gd name="T0" fmla="*/ 87 w 103"/>
                  <a:gd name="T1" fmla="*/ 87 h 102"/>
                  <a:gd name="T2" fmla="*/ 90 w 103"/>
                  <a:gd name="T3" fmla="*/ 82 h 102"/>
                  <a:gd name="T4" fmla="*/ 91 w 103"/>
                  <a:gd name="T5" fmla="*/ 80 h 102"/>
                  <a:gd name="T6" fmla="*/ 93 w 103"/>
                  <a:gd name="T7" fmla="*/ 79 h 102"/>
                  <a:gd name="T8" fmla="*/ 98 w 103"/>
                  <a:gd name="T9" fmla="*/ 70 h 102"/>
                  <a:gd name="T10" fmla="*/ 102 w 103"/>
                  <a:gd name="T11" fmla="*/ 61 h 102"/>
                  <a:gd name="T12" fmla="*/ 103 w 103"/>
                  <a:gd name="T13" fmla="*/ 51 h 102"/>
                  <a:gd name="T14" fmla="*/ 102 w 103"/>
                  <a:gd name="T15" fmla="*/ 40 h 102"/>
                  <a:gd name="T16" fmla="*/ 98 w 103"/>
                  <a:gd name="T17" fmla="*/ 31 h 102"/>
                  <a:gd name="T18" fmla="*/ 93 w 103"/>
                  <a:gd name="T19" fmla="*/ 21 h 102"/>
                  <a:gd name="T20" fmla="*/ 87 w 103"/>
                  <a:gd name="T21" fmla="*/ 14 h 102"/>
                  <a:gd name="T22" fmla="*/ 79 w 103"/>
                  <a:gd name="T23" fmla="*/ 7 h 102"/>
                  <a:gd name="T24" fmla="*/ 71 w 103"/>
                  <a:gd name="T25" fmla="*/ 3 h 102"/>
                  <a:gd name="T26" fmla="*/ 61 w 103"/>
                  <a:gd name="T27" fmla="*/ 0 h 102"/>
                  <a:gd name="T28" fmla="*/ 51 w 103"/>
                  <a:gd name="T29" fmla="*/ 0 h 102"/>
                  <a:gd name="T30" fmla="*/ 31 w 103"/>
                  <a:gd name="T31" fmla="*/ 3 h 102"/>
                  <a:gd name="T32" fmla="*/ 21 w 103"/>
                  <a:gd name="T33" fmla="*/ 7 h 102"/>
                  <a:gd name="T34" fmla="*/ 14 w 103"/>
                  <a:gd name="T35" fmla="*/ 14 h 102"/>
                  <a:gd name="T36" fmla="*/ 7 w 103"/>
                  <a:gd name="T37" fmla="*/ 21 h 102"/>
                  <a:gd name="T38" fmla="*/ 4 w 103"/>
                  <a:gd name="T39" fmla="*/ 31 h 102"/>
                  <a:gd name="T40" fmla="*/ 0 w 103"/>
                  <a:gd name="T41" fmla="*/ 51 h 102"/>
                  <a:gd name="T42" fmla="*/ 0 w 103"/>
                  <a:gd name="T43" fmla="*/ 61 h 102"/>
                  <a:gd name="T44" fmla="*/ 4 w 103"/>
                  <a:gd name="T45" fmla="*/ 70 h 102"/>
                  <a:gd name="T46" fmla="*/ 7 w 103"/>
                  <a:gd name="T47" fmla="*/ 79 h 102"/>
                  <a:gd name="T48" fmla="*/ 14 w 103"/>
                  <a:gd name="T49" fmla="*/ 87 h 102"/>
                  <a:gd name="T50" fmla="*/ 21 w 103"/>
                  <a:gd name="T51" fmla="*/ 93 h 102"/>
                  <a:gd name="T52" fmla="*/ 31 w 103"/>
                  <a:gd name="T53" fmla="*/ 98 h 102"/>
                  <a:gd name="T54" fmla="*/ 41 w 103"/>
                  <a:gd name="T55" fmla="*/ 101 h 102"/>
                  <a:gd name="T56" fmla="*/ 51 w 103"/>
                  <a:gd name="T57" fmla="*/ 102 h 102"/>
                  <a:gd name="T58" fmla="*/ 61 w 103"/>
                  <a:gd name="T59" fmla="*/ 101 h 102"/>
                  <a:gd name="T60" fmla="*/ 71 w 103"/>
                  <a:gd name="T61" fmla="*/ 98 h 102"/>
                  <a:gd name="T62" fmla="*/ 79 w 103"/>
                  <a:gd name="T63" fmla="*/ 93 h 102"/>
                  <a:gd name="T64" fmla="*/ 80 w 103"/>
                  <a:gd name="T65" fmla="*/ 90 h 102"/>
                  <a:gd name="T66" fmla="*/ 83 w 103"/>
                  <a:gd name="T67" fmla="*/ 89 h 102"/>
                  <a:gd name="T68" fmla="*/ 87 w 103"/>
                  <a:gd name="T69" fmla="*/ 8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3" h="102">
                    <a:moveTo>
                      <a:pt x="87" y="87"/>
                    </a:moveTo>
                    <a:lnTo>
                      <a:pt x="90" y="82"/>
                    </a:lnTo>
                    <a:lnTo>
                      <a:pt x="91" y="80"/>
                    </a:lnTo>
                    <a:lnTo>
                      <a:pt x="93" y="79"/>
                    </a:lnTo>
                    <a:lnTo>
                      <a:pt x="98" y="70"/>
                    </a:lnTo>
                    <a:lnTo>
                      <a:pt x="102" y="61"/>
                    </a:lnTo>
                    <a:lnTo>
                      <a:pt x="103" y="51"/>
                    </a:lnTo>
                    <a:lnTo>
                      <a:pt x="102" y="40"/>
                    </a:lnTo>
                    <a:lnTo>
                      <a:pt x="98" y="31"/>
                    </a:lnTo>
                    <a:lnTo>
                      <a:pt x="93" y="21"/>
                    </a:lnTo>
                    <a:lnTo>
                      <a:pt x="87" y="14"/>
                    </a:lnTo>
                    <a:lnTo>
                      <a:pt x="79" y="7"/>
                    </a:lnTo>
                    <a:lnTo>
                      <a:pt x="71" y="3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1" y="3"/>
                    </a:lnTo>
                    <a:lnTo>
                      <a:pt x="21" y="7"/>
                    </a:lnTo>
                    <a:lnTo>
                      <a:pt x="14" y="14"/>
                    </a:lnTo>
                    <a:lnTo>
                      <a:pt x="7" y="21"/>
                    </a:lnTo>
                    <a:lnTo>
                      <a:pt x="4" y="31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4" y="70"/>
                    </a:lnTo>
                    <a:lnTo>
                      <a:pt x="7" y="79"/>
                    </a:lnTo>
                    <a:lnTo>
                      <a:pt x="14" y="87"/>
                    </a:lnTo>
                    <a:lnTo>
                      <a:pt x="21" y="93"/>
                    </a:lnTo>
                    <a:lnTo>
                      <a:pt x="31" y="98"/>
                    </a:lnTo>
                    <a:lnTo>
                      <a:pt x="41" y="101"/>
                    </a:lnTo>
                    <a:lnTo>
                      <a:pt x="51" y="102"/>
                    </a:lnTo>
                    <a:lnTo>
                      <a:pt x="61" y="101"/>
                    </a:lnTo>
                    <a:lnTo>
                      <a:pt x="71" y="98"/>
                    </a:lnTo>
                    <a:lnTo>
                      <a:pt x="79" y="93"/>
                    </a:lnTo>
                    <a:lnTo>
                      <a:pt x="80" y="90"/>
                    </a:lnTo>
                    <a:lnTo>
                      <a:pt x="83" y="89"/>
                    </a:lnTo>
                    <a:lnTo>
                      <a:pt x="87" y="87"/>
                    </a:lnTo>
                    <a:close/>
                  </a:path>
                </a:pathLst>
              </a:custGeom>
              <a:solidFill>
                <a:srgbClr val="187516"/>
              </a:solidFill>
              <a:ln w="9525">
                <a:solidFill>
                  <a:srgbClr val="18751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070" name="ZoneTexte 1069">
              <a:extLst>
                <a:ext uri="{FF2B5EF4-FFF2-40B4-BE49-F238E27FC236}">
                  <a16:creationId xmlns:a16="http://schemas.microsoft.com/office/drawing/2014/main" id="{7A3B4B66-ED7E-445C-8438-B46FF0FB4BE0}"/>
                </a:ext>
              </a:extLst>
            </p:cNvPr>
            <p:cNvSpPr txBox="1"/>
            <p:nvPr/>
          </p:nvSpPr>
          <p:spPr>
            <a:xfrm>
              <a:off x="3017060" y="1924988"/>
              <a:ext cx="519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10</a:t>
              </a:r>
              <a:r>
                <a:rPr lang="fr-FR" sz="1400" baseline="30000" dirty="0"/>
                <a:t>0.5</a:t>
              </a:r>
            </a:p>
          </p:txBody>
        </p:sp>
        <p:sp>
          <p:nvSpPr>
            <p:cNvPr id="111" name="ZoneTexte 110">
              <a:extLst>
                <a:ext uri="{FF2B5EF4-FFF2-40B4-BE49-F238E27FC236}">
                  <a16:creationId xmlns:a16="http://schemas.microsoft.com/office/drawing/2014/main" id="{2AC6A9B4-B4B3-4F23-89EE-43CA343584D4}"/>
                </a:ext>
              </a:extLst>
            </p:cNvPr>
            <p:cNvSpPr txBox="1"/>
            <p:nvPr/>
          </p:nvSpPr>
          <p:spPr>
            <a:xfrm>
              <a:off x="3108432" y="2519543"/>
              <a:ext cx="4283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10</a:t>
              </a:r>
              <a:r>
                <a:rPr lang="fr-FR" sz="1400" baseline="30000" dirty="0"/>
                <a:t>0</a:t>
              </a:r>
            </a:p>
          </p:txBody>
        </p:sp>
        <p:sp>
          <p:nvSpPr>
            <p:cNvPr id="112" name="ZoneTexte 111">
              <a:extLst>
                <a:ext uri="{FF2B5EF4-FFF2-40B4-BE49-F238E27FC236}">
                  <a16:creationId xmlns:a16="http://schemas.microsoft.com/office/drawing/2014/main" id="{4DF69489-3D95-4BCC-A9A8-F4DB1C041263}"/>
                </a:ext>
              </a:extLst>
            </p:cNvPr>
            <p:cNvSpPr txBox="1"/>
            <p:nvPr/>
          </p:nvSpPr>
          <p:spPr>
            <a:xfrm>
              <a:off x="2962558" y="3119619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10</a:t>
              </a:r>
              <a:r>
                <a:rPr lang="fr-FR" sz="1400" baseline="30000" dirty="0"/>
                <a:t>-0.5</a:t>
              </a:r>
            </a:p>
          </p:txBody>
        </p:sp>
        <p:sp>
          <p:nvSpPr>
            <p:cNvPr id="113" name="ZoneTexte 112">
              <a:extLst>
                <a:ext uri="{FF2B5EF4-FFF2-40B4-BE49-F238E27FC236}">
                  <a16:creationId xmlns:a16="http://schemas.microsoft.com/office/drawing/2014/main" id="{BD1DD350-33CA-4542-A442-AC09EA3CBCE8}"/>
                </a:ext>
              </a:extLst>
            </p:cNvPr>
            <p:cNvSpPr txBox="1"/>
            <p:nvPr/>
          </p:nvSpPr>
          <p:spPr>
            <a:xfrm>
              <a:off x="3071562" y="3704648"/>
              <a:ext cx="4651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10</a:t>
              </a:r>
              <a:r>
                <a:rPr lang="fr-FR" sz="1400" baseline="30000" dirty="0"/>
                <a:t>-1</a:t>
              </a:r>
            </a:p>
          </p:txBody>
        </p:sp>
        <p:sp>
          <p:nvSpPr>
            <p:cNvPr id="114" name="ZoneTexte 113">
              <a:extLst>
                <a:ext uri="{FF2B5EF4-FFF2-40B4-BE49-F238E27FC236}">
                  <a16:creationId xmlns:a16="http://schemas.microsoft.com/office/drawing/2014/main" id="{3AD4EC70-289E-41C0-AEA1-F93D790934CE}"/>
                </a:ext>
              </a:extLst>
            </p:cNvPr>
            <p:cNvSpPr txBox="1"/>
            <p:nvPr/>
          </p:nvSpPr>
          <p:spPr>
            <a:xfrm>
              <a:off x="2980190" y="4304985"/>
              <a:ext cx="5565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10</a:t>
              </a:r>
              <a:r>
                <a:rPr lang="fr-FR" sz="1400" baseline="30000" dirty="0"/>
                <a:t>-1.5</a:t>
              </a:r>
            </a:p>
          </p:txBody>
        </p:sp>
        <p:sp>
          <p:nvSpPr>
            <p:cNvPr id="115" name="ZoneTexte 114">
              <a:extLst>
                <a:ext uri="{FF2B5EF4-FFF2-40B4-BE49-F238E27FC236}">
                  <a16:creationId xmlns:a16="http://schemas.microsoft.com/office/drawing/2014/main" id="{3927A6E0-3C17-4944-BCC8-F385945D08D5}"/>
                </a:ext>
              </a:extLst>
            </p:cNvPr>
            <p:cNvSpPr txBox="1"/>
            <p:nvPr/>
          </p:nvSpPr>
          <p:spPr>
            <a:xfrm>
              <a:off x="3071562" y="4905322"/>
              <a:ext cx="4651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10</a:t>
              </a:r>
              <a:r>
                <a:rPr lang="fr-FR" sz="1400" baseline="30000" dirty="0"/>
                <a:t>-2</a:t>
              </a:r>
            </a:p>
          </p:txBody>
        </p:sp>
        <p:sp>
          <p:nvSpPr>
            <p:cNvPr id="116" name="ZoneTexte 115">
              <a:extLst>
                <a:ext uri="{FF2B5EF4-FFF2-40B4-BE49-F238E27FC236}">
                  <a16:creationId xmlns:a16="http://schemas.microsoft.com/office/drawing/2014/main" id="{42DCFC47-2363-4DCC-8B23-7F922F99E2A7}"/>
                </a:ext>
              </a:extLst>
            </p:cNvPr>
            <p:cNvSpPr txBox="1"/>
            <p:nvPr/>
          </p:nvSpPr>
          <p:spPr>
            <a:xfrm rot="16200000">
              <a:off x="1137568" y="3329277"/>
              <a:ext cx="33400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b="1" dirty="0"/>
                <a:t>ISL – TP Concentration (</a:t>
              </a:r>
              <a:r>
                <a:rPr lang="fr-FR" sz="1400" b="1" dirty="0" err="1"/>
                <a:t>pmol</a:t>
              </a:r>
              <a:r>
                <a:rPr lang="fr-FR" sz="1400" b="1" dirty="0"/>
                <a:t>/million </a:t>
              </a:r>
              <a:r>
                <a:rPr lang="fr-FR" sz="1400" b="1" dirty="0" err="1"/>
                <a:t>cells</a:t>
              </a:r>
              <a:r>
                <a:rPr lang="fr-FR" sz="1400" b="1" dirty="0"/>
                <a:t>)</a:t>
              </a:r>
              <a:endParaRPr lang="fr-FR" sz="1400" b="1" baseline="30000" dirty="0"/>
            </a:p>
          </p:txBody>
        </p:sp>
        <p:sp>
          <p:nvSpPr>
            <p:cNvPr id="117" name="ZoneTexte 116">
              <a:extLst>
                <a:ext uri="{FF2B5EF4-FFF2-40B4-BE49-F238E27FC236}">
                  <a16:creationId xmlns:a16="http://schemas.microsoft.com/office/drawing/2014/main" id="{1C05CD8C-66B1-46D4-8D50-124F7F8A2271}"/>
                </a:ext>
              </a:extLst>
            </p:cNvPr>
            <p:cNvSpPr txBox="1"/>
            <p:nvPr/>
          </p:nvSpPr>
          <p:spPr>
            <a:xfrm>
              <a:off x="3622469" y="5197836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0</a:t>
              </a:r>
              <a:endParaRPr lang="fr-FR" sz="1400" baseline="30000" dirty="0"/>
            </a:p>
          </p:txBody>
        </p:sp>
        <p:sp>
          <p:nvSpPr>
            <p:cNvPr id="118" name="ZoneTexte 117">
              <a:extLst>
                <a:ext uri="{FF2B5EF4-FFF2-40B4-BE49-F238E27FC236}">
                  <a16:creationId xmlns:a16="http://schemas.microsoft.com/office/drawing/2014/main" id="{942CF0F7-992D-4D3A-82F3-7BB5803377A4}"/>
                </a:ext>
              </a:extLst>
            </p:cNvPr>
            <p:cNvSpPr txBox="1"/>
            <p:nvPr/>
          </p:nvSpPr>
          <p:spPr>
            <a:xfrm>
              <a:off x="4754813" y="5197836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12</a:t>
              </a:r>
              <a:endParaRPr lang="fr-FR" sz="1400" baseline="30000" dirty="0"/>
            </a:p>
          </p:txBody>
        </p:sp>
        <p:sp>
          <p:nvSpPr>
            <p:cNvPr id="119" name="ZoneTexte 118">
              <a:extLst>
                <a:ext uri="{FF2B5EF4-FFF2-40B4-BE49-F238E27FC236}">
                  <a16:creationId xmlns:a16="http://schemas.microsoft.com/office/drawing/2014/main" id="{EF840688-369D-420D-9A95-6BE7C79D5911}"/>
                </a:ext>
              </a:extLst>
            </p:cNvPr>
            <p:cNvSpPr txBox="1"/>
            <p:nvPr/>
          </p:nvSpPr>
          <p:spPr>
            <a:xfrm>
              <a:off x="5918449" y="5197836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24</a:t>
              </a:r>
              <a:endParaRPr lang="fr-FR" sz="1400" baseline="30000" dirty="0"/>
            </a:p>
          </p:txBody>
        </p:sp>
        <p:sp>
          <p:nvSpPr>
            <p:cNvPr id="120" name="ZoneTexte 119">
              <a:extLst>
                <a:ext uri="{FF2B5EF4-FFF2-40B4-BE49-F238E27FC236}">
                  <a16:creationId xmlns:a16="http://schemas.microsoft.com/office/drawing/2014/main" id="{F3313AC3-D084-4ACF-8268-66C8B633DDA2}"/>
                </a:ext>
              </a:extLst>
            </p:cNvPr>
            <p:cNvSpPr txBox="1"/>
            <p:nvPr/>
          </p:nvSpPr>
          <p:spPr>
            <a:xfrm>
              <a:off x="7091612" y="5197836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36</a:t>
              </a:r>
              <a:endParaRPr lang="fr-FR" sz="1400" baseline="30000" dirty="0"/>
            </a:p>
          </p:txBody>
        </p:sp>
        <p:sp>
          <p:nvSpPr>
            <p:cNvPr id="121" name="ZoneTexte 120">
              <a:extLst>
                <a:ext uri="{FF2B5EF4-FFF2-40B4-BE49-F238E27FC236}">
                  <a16:creationId xmlns:a16="http://schemas.microsoft.com/office/drawing/2014/main" id="{6DD752CD-0F77-490E-951C-CC364A52895F}"/>
                </a:ext>
              </a:extLst>
            </p:cNvPr>
            <p:cNvSpPr txBox="1"/>
            <p:nvPr/>
          </p:nvSpPr>
          <p:spPr>
            <a:xfrm>
              <a:off x="8258424" y="5197836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48</a:t>
              </a:r>
              <a:endParaRPr lang="fr-FR" sz="1400" baseline="30000" dirty="0"/>
            </a:p>
          </p:txBody>
        </p:sp>
        <p:sp>
          <p:nvSpPr>
            <p:cNvPr id="122" name="ZoneTexte 121">
              <a:extLst>
                <a:ext uri="{FF2B5EF4-FFF2-40B4-BE49-F238E27FC236}">
                  <a16:creationId xmlns:a16="http://schemas.microsoft.com/office/drawing/2014/main" id="{6A282F53-2EA3-4B88-987D-70B0634B0466}"/>
                </a:ext>
              </a:extLst>
            </p:cNvPr>
            <p:cNvSpPr txBox="1"/>
            <p:nvPr/>
          </p:nvSpPr>
          <p:spPr>
            <a:xfrm>
              <a:off x="5697668" y="5446447"/>
              <a:ext cx="11994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Time (</a:t>
              </a:r>
              <a:r>
                <a:rPr lang="fr-FR" sz="1400" b="1" dirty="0" err="1"/>
                <a:t>Weeks</a:t>
              </a:r>
              <a:r>
                <a:rPr lang="fr-FR" sz="1400" b="1" dirty="0"/>
                <a:t>)</a:t>
              </a:r>
              <a:endParaRPr lang="fr-FR" sz="1400" b="1" baseline="30000" dirty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B85744C5-0FA4-43C6-8330-644AF18C9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ISL implant for </a:t>
            </a:r>
            <a:r>
              <a:rPr lang="fr-FR" dirty="0" err="1"/>
              <a:t>yearly</a:t>
            </a:r>
            <a:r>
              <a:rPr lang="fr-FR" dirty="0"/>
              <a:t> </a:t>
            </a:r>
            <a:r>
              <a:rPr lang="fr-FR" dirty="0" err="1"/>
              <a:t>PrEP</a:t>
            </a:r>
            <a:r>
              <a:rPr lang="fr-FR" dirty="0"/>
              <a:t> (2)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8FFF8B-045C-4269-92FE-A3E7C3BCB6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5958116"/>
            <a:ext cx="10972800" cy="747941"/>
          </a:xfrm>
        </p:spPr>
        <p:txBody>
          <a:bodyPr>
            <a:normAutofit/>
          </a:bodyPr>
          <a:lstStyle/>
          <a:p>
            <a:r>
              <a:rPr lang="en-US" sz="2000"/>
              <a:t>56 mg implant projected to release adequate ISL-TP (above the PK threshold) for almost all individuals for &gt; 52 weeks</a:t>
            </a:r>
          </a:p>
        </p:txBody>
      </p:sp>
      <p:sp>
        <p:nvSpPr>
          <p:cNvPr id="110" name="Text Box 3">
            <a:extLst>
              <a:ext uri="{FF2B5EF4-FFF2-40B4-BE49-F238E27FC236}">
                <a16:creationId xmlns:a16="http://schemas.microsoft.com/office/drawing/2014/main" id="{4C1255EC-EAA0-42C1-A44F-9087ADF12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57082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400" i="1" dirty="0"/>
              <a:t>Matthews R, CROI 2021, Abs. 088</a:t>
            </a:r>
          </a:p>
        </p:txBody>
      </p:sp>
    </p:spTree>
    <p:extLst>
      <p:ext uri="{BB962C8B-B14F-4D97-AF65-F5344CB8AC3E}">
        <p14:creationId xmlns:p14="http://schemas.microsoft.com/office/powerpoint/2010/main" val="39646832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18F2AE-7FB9-4FC4-9E61-A125D3E8C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0471"/>
            <a:ext cx="10308079" cy="1481068"/>
          </a:xfrm>
        </p:spPr>
        <p:txBody>
          <a:bodyPr/>
          <a:lstStyle/>
          <a:p>
            <a:pPr algn="l"/>
            <a:r>
              <a:rPr lang="en-US" dirty="0"/>
              <a:t>ATI trial of HTI vaccines in early treated HIV infection (1)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609600" y="1364339"/>
            <a:ext cx="10972800" cy="4572000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+mj-lt"/>
              </a:rPr>
              <a:t>AELIX-002: Phase 1/2 study to evaluate safety, immunogenicity and</a:t>
            </a:r>
            <a:br>
              <a:rPr lang="en-US" sz="2200" dirty="0">
                <a:latin typeface="+mj-lt"/>
              </a:rPr>
            </a:br>
            <a:r>
              <a:rPr lang="en-US" sz="2200" dirty="0">
                <a:latin typeface="+mj-lt"/>
              </a:rPr>
              <a:t>efficacy of HTI vaccines in early-treated people living with HIV </a:t>
            </a:r>
          </a:p>
          <a:p>
            <a:r>
              <a:rPr lang="en-US" sz="2200" b="1" dirty="0">
                <a:latin typeface="+mj-lt"/>
              </a:rPr>
              <a:t>Inclusion criteria</a:t>
            </a:r>
          </a:p>
          <a:p>
            <a:pPr lvl="1"/>
            <a:r>
              <a:rPr lang="en-US" sz="1800" dirty="0">
                <a:latin typeface="+mj-lt"/>
              </a:rPr>
              <a:t>Early-ART with 3-drug regimen &lt; 6 months after documented HIV acquisition</a:t>
            </a:r>
          </a:p>
          <a:p>
            <a:pPr lvl="1"/>
            <a:r>
              <a:rPr lang="en-US" sz="1800" b="1" dirty="0">
                <a:latin typeface="+mj-lt"/>
              </a:rPr>
              <a:t>Virological: </a:t>
            </a:r>
            <a:r>
              <a:rPr lang="en-US" sz="1800" dirty="0">
                <a:latin typeface="+mj-lt"/>
              </a:rPr>
              <a:t>&gt;1 year </a:t>
            </a:r>
            <a:r>
              <a:rPr lang="en-US" sz="1800" dirty="0" err="1">
                <a:latin typeface="+mj-lt"/>
              </a:rPr>
              <a:t>pVL</a:t>
            </a:r>
            <a:r>
              <a:rPr lang="en-US" sz="1800" dirty="0">
                <a:latin typeface="+mj-lt"/>
              </a:rPr>
              <a:t> undetectable</a:t>
            </a:r>
          </a:p>
          <a:p>
            <a:pPr lvl="1"/>
            <a:r>
              <a:rPr lang="en-US" sz="1800" b="1" dirty="0">
                <a:latin typeface="+mj-lt"/>
              </a:rPr>
              <a:t>Immunological: </a:t>
            </a:r>
            <a:r>
              <a:rPr lang="en-US" sz="1800" dirty="0">
                <a:latin typeface="+mj-lt"/>
              </a:rPr>
              <a:t>CD4 count &gt; 400 cells/mm</a:t>
            </a:r>
            <a:r>
              <a:rPr lang="en-US" sz="1800" baseline="30000" dirty="0">
                <a:latin typeface="+mj-lt"/>
              </a:rPr>
              <a:t>3</a:t>
            </a:r>
            <a:r>
              <a:rPr lang="en-US" sz="1800" dirty="0">
                <a:latin typeface="+mj-lt"/>
              </a:rPr>
              <a:t> for 6 months ; Nadir &gt; 200 cells/mm</a:t>
            </a:r>
            <a:r>
              <a:rPr lang="en-US" sz="1800" baseline="30000" dirty="0">
                <a:latin typeface="+mj-lt"/>
              </a:rPr>
              <a:t>3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6CA93A2-FCC6-4427-9332-82D91768E7D4}"/>
              </a:ext>
            </a:extLst>
          </p:cNvPr>
          <p:cNvSpPr txBox="1"/>
          <p:nvPr/>
        </p:nvSpPr>
        <p:spPr>
          <a:xfrm>
            <a:off x="4945586" y="3623455"/>
            <a:ext cx="1813317" cy="4247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Study design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38811" y="6386552"/>
            <a:ext cx="10160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HTI : Hivacat T cell Immunogen ; Modified Vaccinia Ankara (MVA)</a:t>
            </a:r>
          </a:p>
        </p:txBody>
      </p:sp>
      <p:grpSp>
        <p:nvGrpSpPr>
          <p:cNvPr id="11" name="Grouper 10"/>
          <p:cNvGrpSpPr/>
          <p:nvPr/>
        </p:nvGrpSpPr>
        <p:grpSpPr>
          <a:xfrm>
            <a:off x="1201566" y="4048178"/>
            <a:ext cx="9998214" cy="2219805"/>
            <a:chOff x="1243899" y="4648154"/>
            <a:chExt cx="9998214" cy="1777520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9E86C767-611B-4DB1-8032-8BF4BBAE2ECF}"/>
                </a:ext>
              </a:extLst>
            </p:cNvPr>
            <p:cNvSpPr txBox="1"/>
            <p:nvPr/>
          </p:nvSpPr>
          <p:spPr>
            <a:xfrm>
              <a:off x="2701946" y="4648154"/>
              <a:ext cx="2314255" cy="468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N = 45</a:t>
              </a:r>
            </a:p>
            <a:p>
              <a:pPr algn="ctr"/>
              <a:r>
                <a:rPr lang="fr-FR" sz="1600" dirty="0"/>
                <a:t>(15 Placebo + 30 Vaccine)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FADCE2DC-0DAF-4094-B1B6-D5C6B6A2094E}"/>
                </a:ext>
              </a:extLst>
            </p:cNvPr>
            <p:cNvSpPr txBox="1"/>
            <p:nvPr/>
          </p:nvSpPr>
          <p:spPr>
            <a:xfrm>
              <a:off x="6140482" y="4648154"/>
              <a:ext cx="1237839" cy="468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N = 42</a:t>
              </a:r>
            </a:p>
            <a:p>
              <a:pPr algn="ctr"/>
              <a:r>
                <a:rPr lang="fr-FR" sz="1600" dirty="0"/>
                <a:t>(15 P + 27 V)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432A5BC7-B407-46DA-A0A8-F6E2D22A7E5F}"/>
                </a:ext>
              </a:extLst>
            </p:cNvPr>
            <p:cNvSpPr txBox="1"/>
            <p:nvPr/>
          </p:nvSpPr>
          <p:spPr>
            <a:xfrm>
              <a:off x="8468973" y="4648154"/>
              <a:ext cx="1281621" cy="468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N = 41</a:t>
              </a:r>
            </a:p>
            <a:p>
              <a:pPr algn="ctr"/>
              <a:r>
                <a:rPr lang="fr-FR" sz="1600" dirty="0"/>
                <a:t>(15 P + 26 V)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C2416C80-87DD-4129-96A1-ADF20F9045A9}"/>
                </a:ext>
              </a:extLst>
            </p:cNvPr>
            <p:cNvSpPr txBox="1"/>
            <p:nvPr/>
          </p:nvSpPr>
          <p:spPr>
            <a:xfrm>
              <a:off x="8223518" y="5749970"/>
              <a:ext cx="1800000" cy="246454"/>
            </a:xfrm>
            <a:prstGeom prst="rect">
              <a:avLst/>
            </a:prstGeom>
            <a:solidFill>
              <a:srgbClr val="D0D8E8"/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000066"/>
                  </a:solidFill>
                </a:rPr>
                <a:t>ATI x 2’ </a:t>
              </a:r>
              <a:r>
                <a:rPr lang="fr-FR" sz="1400" b="1" dirty="0" err="1">
                  <a:solidFill>
                    <a:srgbClr val="000066"/>
                  </a:solidFill>
                </a:rPr>
                <a:t>wk</a:t>
              </a:r>
              <a:endParaRPr lang="fr-FR" sz="1400" b="1" dirty="0">
                <a:solidFill>
                  <a:srgbClr val="000066"/>
                </a:solidFill>
              </a:endParaRP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2843BB07-1FA8-4B83-ACC9-CEB26ACD60DC}"/>
                </a:ext>
              </a:extLst>
            </p:cNvPr>
            <p:cNvSpPr txBox="1"/>
            <p:nvPr/>
          </p:nvSpPr>
          <p:spPr>
            <a:xfrm>
              <a:off x="10130534" y="5719716"/>
              <a:ext cx="607859" cy="271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ARV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B4439A5D-BB33-46FD-BF46-C2516F50AA45}"/>
                </a:ext>
              </a:extLst>
            </p:cNvPr>
            <p:cNvSpPr txBox="1"/>
            <p:nvPr/>
          </p:nvSpPr>
          <p:spPr>
            <a:xfrm>
              <a:off x="2777590" y="5119639"/>
              <a:ext cx="1016725" cy="468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6D3194"/>
                  </a:solidFill>
                </a:rPr>
                <a:t>DNA.HTI</a:t>
              </a:r>
            </a:p>
            <a:p>
              <a:pPr algn="ctr"/>
              <a:r>
                <a:rPr lang="fr-FR" sz="1600" dirty="0"/>
                <a:t>Placebo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25624906-B3C7-45C0-A077-137D55FB4146}"/>
                </a:ext>
              </a:extLst>
            </p:cNvPr>
            <p:cNvSpPr txBox="1"/>
            <p:nvPr/>
          </p:nvSpPr>
          <p:spPr>
            <a:xfrm>
              <a:off x="3703058" y="5119639"/>
              <a:ext cx="1012917" cy="468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E77A30"/>
                  </a:solidFill>
                </a:rPr>
                <a:t>MVA.HTI</a:t>
              </a:r>
            </a:p>
            <a:p>
              <a:pPr algn="ctr"/>
              <a:r>
                <a:rPr lang="fr-FR" sz="1600" dirty="0"/>
                <a:t>Placebo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A03AF934-59DF-45CA-B0B2-EF4B70643B0D}"/>
                </a:ext>
              </a:extLst>
            </p:cNvPr>
            <p:cNvSpPr txBox="1"/>
            <p:nvPr/>
          </p:nvSpPr>
          <p:spPr>
            <a:xfrm>
              <a:off x="5413384" y="5119639"/>
              <a:ext cx="1507043" cy="468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70B34B"/>
                  </a:solidFill>
                </a:rPr>
                <a:t>ChAdOx1.HTI</a:t>
              </a:r>
            </a:p>
            <a:p>
              <a:pPr algn="ctr"/>
              <a:r>
                <a:rPr lang="fr-FR" sz="1600" dirty="0"/>
                <a:t>Placebo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B1F37857-1BB4-4EEC-9DFC-ED0F0A78A478}"/>
                </a:ext>
              </a:extLst>
            </p:cNvPr>
            <p:cNvSpPr txBox="1"/>
            <p:nvPr/>
          </p:nvSpPr>
          <p:spPr>
            <a:xfrm>
              <a:off x="7065383" y="5119639"/>
              <a:ext cx="1012917" cy="468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E87F3A"/>
                  </a:solidFill>
                </a:rPr>
                <a:t>MVA.HTI</a:t>
              </a:r>
            </a:p>
            <a:p>
              <a:pPr algn="ctr"/>
              <a:r>
                <a:rPr lang="fr-FR" sz="1600" dirty="0"/>
                <a:t>Placebo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FC6201EF-BE2B-489C-A975-9939A30B5815}"/>
                </a:ext>
              </a:extLst>
            </p:cNvPr>
            <p:cNvSpPr txBox="1"/>
            <p:nvPr/>
          </p:nvSpPr>
          <p:spPr>
            <a:xfrm>
              <a:off x="1670450" y="5707394"/>
              <a:ext cx="671979" cy="295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/>
                <a:t>ARV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814AD1C0-6F4D-4E05-A993-39F4CA58A476}"/>
                </a:ext>
              </a:extLst>
            </p:cNvPr>
            <p:cNvSpPr txBox="1"/>
            <p:nvPr/>
          </p:nvSpPr>
          <p:spPr>
            <a:xfrm>
              <a:off x="1243899" y="5119639"/>
              <a:ext cx="569388" cy="295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/>
                <a:t>HIV</a:t>
              </a:r>
            </a:p>
          </p:txBody>
        </p:sp>
        <p:cxnSp>
          <p:nvCxnSpPr>
            <p:cNvPr id="23" name="Connecteur droit avec flèche 22">
              <a:extLst>
                <a:ext uri="{FF2B5EF4-FFF2-40B4-BE49-F238E27FC236}">
                  <a16:creationId xmlns:a16="http://schemas.microsoft.com/office/drawing/2014/main" id="{7DE9EA62-972F-4108-A4E6-2DF74D3F5B26}"/>
                </a:ext>
              </a:extLst>
            </p:cNvPr>
            <p:cNvCxnSpPr/>
            <p:nvPr/>
          </p:nvCxnSpPr>
          <p:spPr bwMode="auto">
            <a:xfrm>
              <a:off x="7560723" y="5581304"/>
              <a:ext cx="0" cy="31705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E87F3A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4" name="Connecteur droit avec flèche 23">
              <a:extLst>
                <a:ext uri="{FF2B5EF4-FFF2-40B4-BE49-F238E27FC236}">
                  <a16:creationId xmlns:a16="http://schemas.microsoft.com/office/drawing/2014/main" id="{96475706-2786-4B8C-BB94-E687D8F75B7F}"/>
                </a:ext>
              </a:extLst>
            </p:cNvPr>
            <p:cNvCxnSpPr/>
            <p:nvPr/>
          </p:nvCxnSpPr>
          <p:spPr bwMode="auto">
            <a:xfrm>
              <a:off x="6624892" y="5581304"/>
              <a:ext cx="0" cy="31705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6CAD45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E3319BBF-3099-4A17-8880-B6474965D86A}"/>
                </a:ext>
              </a:extLst>
            </p:cNvPr>
            <p:cNvCxnSpPr/>
            <p:nvPr/>
          </p:nvCxnSpPr>
          <p:spPr bwMode="auto">
            <a:xfrm>
              <a:off x="5703348" y="5581304"/>
              <a:ext cx="0" cy="31705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6CAD45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Connecteur droit avec flèche 25">
              <a:extLst>
                <a:ext uri="{FF2B5EF4-FFF2-40B4-BE49-F238E27FC236}">
                  <a16:creationId xmlns:a16="http://schemas.microsoft.com/office/drawing/2014/main" id="{BF6991C5-4E58-4BD5-908C-1C8BB18CC735}"/>
                </a:ext>
              </a:extLst>
            </p:cNvPr>
            <p:cNvCxnSpPr/>
            <p:nvPr/>
          </p:nvCxnSpPr>
          <p:spPr bwMode="auto">
            <a:xfrm>
              <a:off x="4465099" y="5581304"/>
              <a:ext cx="0" cy="31705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E9792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" name="Connecteur droit avec flèche 26">
              <a:extLst>
                <a:ext uri="{FF2B5EF4-FFF2-40B4-BE49-F238E27FC236}">
                  <a16:creationId xmlns:a16="http://schemas.microsoft.com/office/drawing/2014/main" id="{13A5C9D1-F711-467D-B8D8-DDB5A0447C3C}"/>
                </a:ext>
              </a:extLst>
            </p:cNvPr>
            <p:cNvCxnSpPr/>
            <p:nvPr/>
          </p:nvCxnSpPr>
          <p:spPr bwMode="auto">
            <a:xfrm>
              <a:off x="3855499" y="5581304"/>
              <a:ext cx="0" cy="31705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E9792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8" name="Connecteur droit avec flèche 27">
              <a:extLst>
                <a:ext uri="{FF2B5EF4-FFF2-40B4-BE49-F238E27FC236}">
                  <a16:creationId xmlns:a16="http://schemas.microsoft.com/office/drawing/2014/main" id="{2A2F3BCC-EB2C-4E84-AFE7-3CE9A44DA8CD}"/>
                </a:ext>
              </a:extLst>
            </p:cNvPr>
            <p:cNvCxnSpPr/>
            <p:nvPr/>
          </p:nvCxnSpPr>
          <p:spPr bwMode="auto">
            <a:xfrm>
              <a:off x="3547195" y="5581304"/>
              <a:ext cx="0" cy="31705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7133A8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554EBC04-3306-475B-96A4-18C3A94102CE}"/>
                </a:ext>
              </a:extLst>
            </p:cNvPr>
            <p:cNvCxnSpPr/>
            <p:nvPr/>
          </p:nvCxnSpPr>
          <p:spPr bwMode="auto">
            <a:xfrm>
              <a:off x="3239384" y="5581304"/>
              <a:ext cx="0" cy="31705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7133A8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0" name="Connecteur droit avec flèche 29">
              <a:extLst>
                <a:ext uri="{FF2B5EF4-FFF2-40B4-BE49-F238E27FC236}">
                  <a16:creationId xmlns:a16="http://schemas.microsoft.com/office/drawing/2014/main" id="{631BBFCF-B06C-477B-AFAD-221B68EAA4E9}"/>
                </a:ext>
              </a:extLst>
            </p:cNvPr>
            <p:cNvCxnSpPr/>
            <p:nvPr/>
          </p:nvCxnSpPr>
          <p:spPr bwMode="auto">
            <a:xfrm>
              <a:off x="2932203" y="5581304"/>
              <a:ext cx="0" cy="31705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7133A8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1" name="Forme libre : forme 6">
              <a:extLst>
                <a:ext uri="{FF2B5EF4-FFF2-40B4-BE49-F238E27FC236}">
                  <a16:creationId xmlns:a16="http://schemas.microsoft.com/office/drawing/2014/main" id="{8BAC47A6-2E7F-4AA9-BF4C-4F11836262EF}"/>
                </a:ext>
              </a:extLst>
            </p:cNvPr>
            <p:cNvSpPr/>
            <p:nvPr/>
          </p:nvSpPr>
          <p:spPr bwMode="auto">
            <a:xfrm>
              <a:off x="1502569" y="5372100"/>
              <a:ext cx="776287" cy="588169"/>
            </a:xfrm>
            <a:custGeom>
              <a:avLst/>
              <a:gdLst>
                <a:gd name="connsiteX0" fmla="*/ 0 w 776287"/>
                <a:gd name="connsiteY0" fmla="*/ 0 h 588169"/>
                <a:gd name="connsiteX1" fmla="*/ 166687 w 776287"/>
                <a:gd name="connsiteY1" fmla="*/ 588169 h 588169"/>
                <a:gd name="connsiteX2" fmla="*/ 776287 w 776287"/>
                <a:gd name="connsiteY2" fmla="*/ 588169 h 588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6287" h="588169">
                  <a:moveTo>
                    <a:pt x="0" y="0"/>
                  </a:moveTo>
                  <a:lnTo>
                    <a:pt x="166687" y="588169"/>
                  </a:lnTo>
                  <a:lnTo>
                    <a:pt x="776287" y="588169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4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D6722D49-3565-4FEA-A581-319AAD0866C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93181" y="5960269"/>
              <a:ext cx="280273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6D245E86-2E4F-4D97-9A77-2BF9C8709FD1}"/>
                </a:ext>
              </a:extLst>
            </p:cNvPr>
            <p:cNvSpPr txBox="1"/>
            <p:nvPr/>
          </p:nvSpPr>
          <p:spPr>
            <a:xfrm>
              <a:off x="2398226" y="5887065"/>
              <a:ext cx="389913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dirty="0"/>
                <a:t>-4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A2DE1443-7BD0-4EE1-8250-475DB91537B0}"/>
                </a:ext>
              </a:extLst>
            </p:cNvPr>
            <p:cNvSpPr txBox="1"/>
            <p:nvPr/>
          </p:nvSpPr>
          <p:spPr>
            <a:xfrm>
              <a:off x="2746359" y="5887065"/>
              <a:ext cx="313044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dirty="0"/>
                <a:t>0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6223C50C-8586-4AAB-9274-B8E96F0C632A}"/>
                </a:ext>
              </a:extLst>
            </p:cNvPr>
            <p:cNvSpPr txBox="1"/>
            <p:nvPr/>
          </p:nvSpPr>
          <p:spPr>
            <a:xfrm>
              <a:off x="3059097" y="5887065"/>
              <a:ext cx="313044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dirty="0"/>
                <a:t>4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13537B5E-19D2-4390-9212-86A3C458C9A2}"/>
                </a:ext>
              </a:extLst>
            </p:cNvPr>
            <p:cNvSpPr txBox="1"/>
            <p:nvPr/>
          </p:nvSpPr>
          <p:spPr>
            <a:xfrm>
              <a:off x="3370247" y="5887065"/>
              <a:ext cx="313044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dirty="0"/>
                <a:t>8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1EADD23F-F138-43C0-BD19-E685C84257FF}"/>
                </a:ext>
              </a:extLst>
            </p:cNvPr>
            <p:cNvSpPr txBox="1"/>
            <p:nvPr/>
          </p:nvSpPr>
          <p:spPr>
            <a:xfrm>
              <a:off x="3621971" y="5887065"/>
              <a:ext cx="441422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dirty="0"/>
                <a:t>12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A43A9963-B378-4D61-A3CF-6B956EA1087F}"/>
                </a:ext>
              </a:extLst>
            </p:cNvPr>
            <p:cNvSpPr txBox="1"/>
            <p:nvPr/>
          </p:nvSpPr>
          <p:spPr>
            <a:xfrm>
              <a:off x="4244389" y="5887065"/>
              <a:ext cx="441422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dirty="0"/>
                <a:t>20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C733EA68-76DE-44AC-BD64-06849E07724D}"/>
                </a:ext>
              </a:extLst>
            </p:cNvPr>
            <p:cNvSpPr txBox="1"/>
            <p:nvPr/>
          </p:nvSpPr>
          <p:spPr>
            <a:xfrm>
              <a:off x="4043609" y="5887065"/>
              <a:ext cx="2238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>
                  <a:solidFill>
                    <a:schemeClr val="tx1"/>
                  </a:solidFill>
                </a:rPr>
                <a:t>I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A30C7647-AA68-4C16-AA73-352C56D8AB70}"/>
                </a:ext>
              </a:extLst>
            </p:cNvPr>
            <p:cNvSpPr txBox="1"/>
            <p:nvPr/>
          </p:nvSpPr>
          <p:spPr>
            <a:xfrm>
              <a:off x="4659559" y="5887065"/>
              <a:ext cx="2238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>
                  <a:solidFill>
                    <a:schemeClr val="tx1"/>
                  </a:solidFill>
                </a:rPr>
                <a:t>I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C45E687C-DA4F-4033-9E59-899C10BB58A2}"/>
                </a:ext>
              </a:extLst>
            </p:cNvPr>
            <p:cNvSpPr txBox="1"/>
            <p:nvPr/>
          </p:nvSpPr>
          <p:spPr>
            <a:xfrm>
              <a:off x="4964359" y="5887065"/>
              <a:ext cx="2238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>
                  <a:solidFill>
                    <a:schemeClr val="tx1"/>
                  </a:solidFill>
                </a:rPr>
                <a:t>I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A79A266A-95AB-4050-9B30-09C4307A34B7}"/>
                </a:ext>
              </a:extLst>
            </p:cNvPr>
            <p:cNvSpPr txBox="1"/>
            <p:nvPr/>
          </p:nvSpPr>
          <p:spPr>
            <a:xfrm>
              <a:off x="5175203" y="5887065"/>
              <a:ext cx="441422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dirty="0"/>
                <a:t>32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E86EBFC4-AA38-4886-90F6-F473270E2C7E}"/>
                </a:ext>
              </a:extLst>
            </p:cNvPr>
            <p:cNvSpPr txBox="1"/>
            <p:nvPr/>
          </p:nvSpPr>
          <p:spPr>
            <a:xfrm>
              <a:off x="5534666" y="5887065"/>
              <a:ext cx="313044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dirty="0"/>
                <a:t>0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A14C35AE-03C5-4FBD-8CF4-671ED89120C1}"/>
                </a:ext>
              </a:extLst>
            </p:cNvPr>
            <p:cNvSpPr txBox="1"/>
            <p:nvPr/>
          </p:nvSpPr>
          <p:spPr>
            <a:xfrm>
              <a:off x="5896221" y="5887065"/>
              <a:ext cx="2238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>
                  <a:solidFill>
                    <a:schemeClr val="tx1"/>
                  </a:solidFill>
                </a:rPr>
                <a:t>I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6CEDA098-EDC9-4536-8500-0A66F6093FD8}"/>
                </a:ext>
              </a:extLst>
            </p:cNvPr>
            <p:cNvSpPr txBox="1"/>
            <p:nvPr/>
          </p:nvSpPr>
          <p:spPr>
            <a:xfrm>
              <a:off x="6207371" y="5887065"/>
              <a:ext cx="2238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>
                  <a:solidFill>
                    <a:schemeClr val="tx1"/>
                  </a:solidFill>
                </a:rPr>
                <a:t>I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584BB3E3-4534-4D19-A4B6-3381169FCC7C}"/>
                </a:ext>
              </a:extLst>
            </p:cNvPr>
            <p:cNvSpPr txBox="1"/>
            <p:nvPr/>
          </p:nvSpPr>
          <p:spPr>
            <a:xfrm>
              <a:off x="6404182" y="5887065"/>
              <a:ext cx="441422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dirty="0"/>
                <a:t>12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9904AF60-8355-4816-A597-64B6FC27D945}"/>
                </a:ext>
              </a:extLst>
            </p:cNvPr>
            <p:cNvSpPr txBox="1"/>
            <p:nvPr/>
          </p:nvSpPr>
          <p:spPr>
            <a:xfrm>
              <a:off x="6832052" y="5887065"/>
              <a:ext cx="2238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>
                  <a:solidFill>
                    <a:schemeClr val="tx1"/>
                  </a:solidFill>
                </a:rPr>
                <a:t>I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54CAEAF0-7B22-4CE4-820B-EDA654641B4C}"/>
                </a:ext>
              </a:extLst>
            </p:cNvPr>
            <p:cNvSpPr txBox="1"/>
            <p:nvPr/>
          </p:nvSpPr>
          <p:spPr>
            <a:xfrm>
              <a:off x="7143202" y="5887065"/>
              <a:ext cx="2238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>
                  <a:solidFill>
                    <a:schemeClr val="tx1"/>
                  </a:solidFill>
                </a:rPr>
                <a:t>I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5F44C095-CC20-4B3B-951B-ECE4AB33D0A0}"/>
                </a:ext>
              </a:extLst>
            </p:cNvPr>
            <p:cNvSpPr txBox="1"/>
            <p:nvPr/>
          </p:nvSpPr>
          <p:spPr>
            <a:xfrm>
              <a:off x="7340013" y="5887065"/>
              <a:ext cx="441422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dirty="0"/>
                <a:t>24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3540E8BB-BE85-4B05-863D-8D9792952E6B}"/>
                </a:ext>
              </a:extLst>
            </p:cNvPr>
            <p:cNvSpPr txBox="1"/>
            <p:nvPr/>
          </p:nvSpPr>
          <p:spPr>
            <a:xfrm>
              <a:off x="7756372" y="5887065"/>
              <a:ext cx="2238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>
                  <a:solidFill>
                    <a:schemeClr val="tx1"/>
                  </a:solidFill>
                </a:rPr>
                <a:t>I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8F3615CF-4B5B-4A02-8014-3D936C3CBC1F}"/>
                </a:ext>
              </a:extLst>
            </p:cNvPr>
            <p:cNvSpPr txBox="1"/>
            <p:nvPr/>
          </p:nvSpPr>
          <p:spPr>
            <a:xfrm>
              <a:off x="7876983" y="5887065"/>
              <a:ext cx="441422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dirty="0"/>
                <a:t>32</a:t>
              </a:r>
            </a:p>
          </p:txBody>
        </p:sp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69B5CB1F-516A-4FD3-900B-CAD52D1431D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98319" y="5960269"/>
              <a:ext cx="258127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938E33F2-FC3F-4726-8E7D-DDA6A27CB94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401990" y="5960269"/>
              <a:ext cx="28241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7C929612-D438-4B9B-AB3E-B31223A31858}"/>
                </a:ext>
              </a:extLst>
            </p:cNvPr>
            <p:cNvSpPr txBox="1"/>
            <p:nvPr/>
          </p:nvSpPr>
          <p:spPr>
            <a:xfrm>
              <a:off x="10117222" y="5887065"/>
              <a:ext cx="447846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dirty="0"/>
                <a:t>+4</a:t>
              </a:r>
            </a:p>
          </p:txBody>
        </p:sp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E225DCBE-C1AE-4C81-A763-BA9C753215C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033397" y="5960269"/>
              <a:ext cx="92661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2B85A4EB-D77B-4524-8150-2A56A263B630}"/>
                </a:ext>
              </a:extLst>
            </p:cNvPr>
            <p:cNvSpPr txBox="1"/>
            <p:nvPr/>
          </p:nvSpPr>
          <p:spPr>
            <a:xfrm>
              <a:off x="10665889" y="5887065"/>
              <a:ext cx="576224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dirty="0"/>
                <a:t>+12</a:t>
              </a:r>
            </a:p>
          </p:txBody>
        </p:sp>
      </p:grpSp>
      <p:sp>
        <p:nvSpPr>
          <p:cNvPr id="57" name="ZoneTexte 56">
            <a:extLst>
              <a:ext uri="{FF2B5EF4-FFF2-40B4-BE49-F238E27FC236}">
                <a16:creationId xmlns:a16="http://schemas.microsoft.com/office/drawing/2014/main" id="{2B85A4EB-D77B-4524-8150-2A56A263B630}"/>
              </a:ext>
            </a:extLst>
          </p:cNvPr>
          <p:cNvSpPr txBox="1"/>
          <p:nvPr/>
        </p:nvSpPr>
        <p:spPr>
          <a:xfrm>
            <a:off x="10907669" y="5998837"/>
            <a:ext cx="7085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Weeks </a:t>
            </a:r>
          </a:p>
        </p:txBody>
      </p:sp>
      <p:sp>
        <p:nvSpPr>
          <p:cNvPr id="59" name="Text Box 3">
            <a:extLst>
              <a:ext uri="{FF2B5EF4-FFF2-40B4-BE49-F238E27FC236}">
                <a16:creationId xmlns:a16="http://schemas.microsoft.com/office/drawing/2014/main" id="{DAFC7D98-E688-45B2-A368-37EF4156F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73755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400" i="1" dirty="0" err="1"/>
              <a:t>Bailon</a:t>
            </a:r>
            <a:r>
              <a:rPr lang="en-GB" sz="1400" i="1" dirty="0"/>
              <a:t> L, CROI 2021, Abs. 161</a:t>
            </a:r>
          </a:p>
        </p:txBody>
      </p:sp>
    </p:spTree>
    <p:extLst>
      <p:ext uri="{BB962C8B-B14F-4D97-AF65-F5344CB8AC3E}">
        <p14:creationId xmlns:p14="http://schemas.microsoft.com/office/powerpoint/2010/main" val="158678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r 7"/>
          <p:cNvGrpSpPr/>
          <p:nvPr/>
        </p:nvGrpSpPr>
        <p:grpSpPr>
          <a:xfrm>
            <a:off x="1028763" y="2000232"/>
            <a:ext cx="3683449" cy="4179407"/>
            <a:chOff x="1876329" y="3631388"/>
            <a:chExt cx="2727503" cy="2776246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66CA93A2-FCC6-4427-9332-82D91768E7D4}"/>
                </a:ext>
              </a:extLst>
            </p:cNvPr>
            <p:cNvSpPr txBox="1"/>
            <p:nvPr/>
          </p:nvSpPr>
          <p:spPr>
            <a:xfrm>
              <a:off x="2709491" y="3631388"/>
              <a:ext cx="1171363" cy="24533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fr-FR" sz="20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Total proviral</a:t>
              </a:r>
            </a:p>
          </p:txBody>
        </p:sp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42A9A250-5437-4E99-9F86-A17C039331C1}"/>
                </a:ext>
              </a:extLst>
            </p:cNvPr>
            <p:cNvGrpSpPr/>
            <p:nvPr/>
          </p:nvGrpSpPr>
          <p:grpSpPr>
            <a:xfrm>
              <a:off x="1876329" y="3948979"/>
              <a:ext cx="2727503" cy="2458655"/>
              <a:chOff x="1876329" y="3948979"/>
              <a:chExt cx="2727503" cy="2458655"/>
            </a:xfrm>
          </p:grpSpPr>
          <p:grpSp>
            <p:nvGrpSpPr>
              <p:cNvPr id="14" name="Grouper 13"/>
              <p:cNvGrpSpPr/>
              <p:nvPr/>
            </p:nvGrpSpPr>
            <p:grpSpPr>
              <a:xfrm>
                <a:off x="1876329" y="4287533"/>
                <a:ext cx="2727503" cy="2120101"/>
                <a:chOff x="1876329" y="4249433"/>
                <a:chExt cx="2727503" cy="2120101"/>
              </a:xfrm>
            </p:grpSpPr>
            <p:sp>
              <p:nvSpPr>
                <p:cNvPr id="15" name="ZoneTexte 14">
                  <a:extLst>
                    <a:ext uri="{FF2B5EF4-FFF2-40B4-BE49-F238E27FC236}">
                      <a16:creationId xmlns:a16="http://schemas.microsoft.com/office/drawing/2014/main" id="{03FCA76D-4722-4011-B5B5-DBBD9BEC8690}"/>
                    </a:ext>
                  </a:extLst>
                </p:cNvPr>
                <p:cNvSpPr txBox="1"/>
                <p:nvPr/>
              </p:nvSpPr>
              <p:spPr>
                <a:xfrm>
                  <a:off x="1876329" y="5790896"/>
                  <a:ext cx="46140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fr-FR" sz="1200" dirty="0"/>
                    <a:t>0.0 </a:t>
                  </a:r>
                  <a:r>
                    <a:rPr lang="fr-FR" sz="1200" dirty="0">
                      <a:solidFill>
                        <a:schemeClr val="tx1"/>
                      </a:solidFill>
                    </a:rPr>
                    <a:t>-</a:t>
                  </a:r>
                </a:p>
              </p:txBody>
            </p:sp>
            <p:sp>
              <p:nvSpPr>
                <p:cNvPr id="16" name="ZoneTexte 15">
                  <a:extLst>
                    <a:ext uri="{FF2B5EF4-FFF2-40B4-BE49-F238E27FC236}">
                      <a16:creationId xmlns:a16="http://schemas.microsoft.com/office/drawing/2014/main" id="{4DD9063A-F690-452A-8D61-094F028C8549}"/>
                    </a:ext>
                  </a:extLst>
                </p:cNvPr>
                <p:cNvSpPr txBox="1"/>
                <p:nvPr/>
              </p:nvSpPr>
              <p:spPr>
                <a:xfrm>
                  <a:off x="2620477" y="6021976"/>
                  <a:ext cx="302918" cy="3475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1400" b="1" dirty="0">
                      <a:solidFill>
                        <a:schemeClr val="tx1"/>
                      </a:solidFill>
                    </a:rPr>
                    <a:t>I</a:t>
                  </a:r>
                </a:p>
                <a:p>
                  <a:pPr algn="ctr"/>
                  <a:r>
                    <a:rPr lang="fr-FR" sz="1400" b="1" dirty="0" err="1"/>
                    <a:t>Scr</a:t>
                  </a:r>
                  <a:endParaRPr lang="fr-FR" sz="1400" b="1" dirty="0"/>
                </a:p>
              </p:txBody>
            </p:sp>
            <p:sp>
              <p:nvSpPr>
                <p:cNvPr id="17" name="ZoneTexte 16">
                  <a:extLst>
                    <a:ext uri="{FF2B5EF4-FFF2-40B4-BE49-F238E27FC236}">
                      <a16:creationId xmlns:a16="http://schemas.microsoft.com/office/drawing/2014/main" id="{E3319293-C160-48C3-8D9A-D96253BC2253}"/>
                    </a:ext>
                  </a:extLst>
                </p:cNvPr>
                <p:cNvSpPr txBox="1"/>
                <p:nvPr/>
              </p:nvSpPr>
              <p:spPr>
                <a:xfrm>
                  <a:off x="3292569" y="6021976"/>
                  <a:ext cx="593634" cy="3475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1400" b="1" dirty="0">
                      <a:solidFill>
                        <a:schemeClr val="tx1"/>
                      </a:solidFill>
                    </a:rPr>
                    <a:t>I</a:t>
                  </a:r>
                </a:p>
                <a:p>
                  <a:pPr algn="ctr"/>
                  <a:r>
                    <a:rPr lang="fr-FR" sz="1400" b="1" dirty="0"/>
                    <a:t>ATI start</a:t>
                  </a:r>
                </a:p>
              </p:txBody>
            </p:sp>
            <p:sp>
              <p:nvSpPr>
                <p:cNvPr id="18" name="ZoneTexte 17">
                  <a:extLst>
                    <a:ext uri="{FF2B5EF4-FFF2-40B4-BE49-F238E27FC236}">
                      <a16:creationId xmlns:a16="http://schemas.microsoft.com/office/drawing/2014/main" id="{225F4493-3C9A-4828-BE81-307BBD05588D}"/>
                    </a:ext>
                  </a:extLst>
                </p:cNvPr>
                <p:cNvSpPr txBox="1"/>
                <p:nvPr/>
              </p:nvSpPr>
              <p:spPr>
                <a:xfrm>
                  <a:off x="2732842" y="5548588"/>
                  <a:ext cx="94988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1400" dirty="0"/>
                    <a:t>p = 0.4291</a:t>
                  </a:r>
                </a:p>
              </p:txBody>
            </p:sp>
            <p:sp>
              <p:nvSpPr>
                <p:cNvPr id="19" name="ZoneTexte 18">
                  <a:extLst>
                    <a:ext uri="{FF2B5EF4-FFF2-40B4-BE49-F238E27FC236}">
                      <a16:creationId xmlns:a16="http://schemas.microsoft.com/office/drawing/2014/main" id="{815205FC-9979-46C4-B081-0A7D7A28F2F3}"/>
                    </a:ext>
                  </a:extLst>
                </p:cNvPr>
                <p:cNvSpPr txBox="1"/>
                <p:nvPr/>
              </p:nvSpPr>
              <p:spPr>
                <a:xfrm>
                  <a:off x="1876329" y="5278134"/>
                  <a:ext cx="46140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fr-FR" sz="1200" dirty="0"/>
                    <a:t>0.5 </a:t>
                  </a:r>
                  <a:r>
                    <a:rPr lang="fr-FR" sz="1200" dirty="0">
                      <a:solidFill>
                        <a:schemeClr val="tx1"/>
                      </a:solidFill>
                    </a:rPr>
                    <a:t>-</a:t>
                  </a:r>
                </a:p>
              </p:txBody>
            </p:sp>
            <p:sp>
              <p:nvSpPr>
                <p:cNvPr id="20" name="ZoneTexte 19">
                  <a:extLst>
                    <a:ext uri="{FF2B5EF4-FFF2-40B4-BE49-F238E27FC236}">
                      <a16:creationId xmlns:a16="http://schemas.microsoft.com/office/drawing/2014/main" id="{61DEB0C4-D731-4448-BD01-46FC539A3FB1}"/>
                    </a:ext>
                  </a:extLst>
                </p:cNvPr>
                <p:cNvSpPr txBox="1"/>
                <p:nvPr/>
              </p:nvSpPr>
              <p:spPr>
                <a:xfrm>
                  <a:off x="1876329" y="4762196"/>
                  <a:ext cx="46140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fr-FR" sz="1200" dirty="0"/>
                    <a:t>1.0 </a:t>
                  </a:r>
                  <a:r>
                    <a:rPr lang="fr-FR" sz="1200" dirty="0">
                      <a:solidFill>
                        <a:schemeClr val="tx1"/>
                      </a:solidFill>
                    </a:rPr>
                    <a:t>-</a:t>
                  </a:r>
                </a:p>
              </p:txBody>
            </p:sp>
            <p:sp>
              <p:nvSpPr>
                <p:cNvPr id="21" name="ZoneTexte 20">
                  <a:extLst>
                    <a:ext uri="{FF2B5EF4-FFF2-40B4-BE49-F238E27FC236}">
                      <a16:creationId xmlns:a16="http://schemas.microsoft.com/office/drawing/2014/main" id="{ED00E7DA-62F6-4A9A-A7C7-E9532AC28023}"/>
                    </a:ext>
                  </a:extLst>
                </p:cNvPr>
                <p:cNvSpPr txBox="1"/>
                <p:nvPr/>
              </p:nvSpPr>
              <p:spPr>
                <a:xfrm>
                  <a:off x="1876329" y="4249433"/>
                  <a:ext cx="46140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fr-FR" sz="1200" dirty="0"/>
                    <a:t>1.5 </a:t>
                  </a:r>
                  <a:r>
                    <a:rPr lang="fr-FR" sz="1200" dirty="0">
                      <a:solidFill>
                        <a:schemeClr val="tx1"/>
                      </a:solidFill>
                    </a:rPr>
                    <a:t>-</a:t>
                  </a:r>
                </a:p>
              </p:txBody>
            </p:sp>
            <p:cxnSp>
              <p:nvCxnSpPr>
                <p:cNvPr id="22" name="Connecteur droit 21">
                  <a:extLst>
                    <a:ext uri="{FF2B5EF4-FFF2-40B4-BE49-F238E27FC236}">
                      <a16:creationId xmlns:a16="http://schemas.microsoft.com/office/drawing/2014/main" id="{1939F8DC-5E39-4244-A082-A93BD1EAFB83}"/>
                    </a:ext>
                  </a:extLst>
                </p:cNvPr>
                <p:cNvCxnSpPr/>
                <p:nvPr/>
              </p:nvCxnSpPr>
              <p:spPr bwMode="auto">
                <a:xfrm>
                  <a:off x="2409825" y="6108700"/>
                  <a:ext cx="1537187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" name="Connecteur droit 22">
                  <a:extLst>
                    <a:ext uri="{FF2B5EF4-FFF2-40B4-BE49-F238E27FC236}">
                      <a16:creationId xmlns:a16="http://schemas.microsoft.com/office/drawing/2014/main" id="{D0341E06-1708-4F62-96D7-360D4B3259E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2243298" y="4391025"/>
                  <a:ext cx="0" cy="155575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4" name="ZoneTexte 23">
                  <a:extLst>
                    <a:ext uri="{FF2B5EF4-FFF2-40B4-BE49-F238E27FC236}">
                      <a16:creationId xmlns:a16="http://schemas.microsoft.com/office/drawing/2014/main" id="{AEB21AD4-29F9-4B84-962F-2F6900B45A0D}"/>
                    </a:ext>
                  </a:extLst>
                </p:cNvPr>
                <p:cNvSpPr txBox="1"/>
                <p:nvPr/>
              </p:nvSpPr>
              <p:spPr>
                <a:xfrm>
                  <a:off x="3715448" y="4946019"/>
                  <a:ext cx="88838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1600" dirty="0">
                      <a:solidFill>
                        <a:srgbClr val="C00000"/>
                      </a:solidFill>
                      <a:sym typeface="Wingdings" panose="05000000000000000000" pitchFamily="2" charset="2"/>
                    </a:rPr>
                    <a:t> 15 %</a:t>
                  </a:r>
                  <a:endParaRPr lang="fr-FR" sz="16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25" name="ZoneTexte 24">
                  <a:extLst>
                    <a:ext uri="{FF2B5EF4-FFF2-40B4-BE49-F238E27FC236}">
                      <a16:creationId xmlns:a16="http://schemas.microsoft.com/office/drawing/2014/main" id="{36994F78-0732-483B-BFB8-22219E05C26D}"/>
                    </a:ext>
                  </a:extLst>
                </p:cNvPr>
                <p:cNvSpPr txBox="1"/>
                <p:nvPr/>
              </p:nvSpPr>
              <p:spPr>
                <a:xfrm>
                  <a:off x="3753117" y="5230534"/>
                  <a:ext cx="81304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1600" dirty="0">
                      <a:solidFill>
                        <a:schemeClr val="bg1">
                          <a:lumMod val="50000"/>
                        </a:schemeClr>
                      </a:solidFill>
                      <a:sym typeface="Wingdings" panose="05000000000000000000" pitchFamily="2" charset="2"/>
                    </a:rPr>
                    <a:t> 21 %</a:t>
                  </a:r>
                  <a:endParaRPr lang="fr-FR" sz="16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26" name="Connecteur droit 25">
                  <a:extLst>
                    <a:ext uri="{FF2B5EF4-FFF2-40B4-BE49-F238E27FC236}">
                      <a16:creationId xmlns:a16="http://schemas.microsoft.com/office/drawing/2014/main" id="{5A5DEE72-BA67-42A6-9BBD-EC370AB0D8A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243298" y="4908965"/>
                  <a:ext cx="1703714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" name="Connecteur droit 26">
                  <a:extLst>
                    <a:ext uri="{FF2B5EF4-FFF2-40B4-BE49-F238E27FC236}">
                      <a16:creationId xmlns:a16="http://schemas.microsoft.com/office/drawing/2014/main" id="{D6C62799-0DCF-4DB4-AEFB-B3027E73F0A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925763" y="4908965"/>
                  <a:ext cx="829735" cy="166273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C00000"/>
                  </a:solidFill>
                  <a:prstDash val="solid"/>
                  <a:round/>
                  <a:headEnd type="oval" w="sm" len="sm"/>
                  <a:tailEnd type="oval" w="sm" len="sm"/>
                </a:ln>
                <a:effectLst/>
              </p:spPr>
            </p:cxnSp>
            <p:cxnSp>
              <p:nvCxnSpPr>
                <p:cNvPr id="28" name="Connecteur droit 27">
                  <a:extLst>
                    <a:ext uri="{FF2B5EF4-FFF2-40B4-BE49-F238E27FC236}">
                      <a16:creationId xmlns:a16="http://schemas.microsoft.com/office/drawing/2014/main" id="{54C7DAEF-F384-4FDB-9B42-60C4F69552A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616200" y="4908965"/>
                  <a:ext cx="829735" cy="222792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606060"/>
                  </a:solidFill>
                  <a:prstDash val="solid"/>
                  <a:round/>
                  <a:headEnd type="oval" w="sm" len="sm"/>
                  <a:tailEnd type="oval" w="sm" len="sm"/>
                </a:ln>
                <a:effectLst/>
              </p:spPr>
            </p:cxnSp>
            <p:grpSp>
              <p:nvGrpSpPr>
                <p:cNvPr id="29" name="Groupe 41">
                  <a:extLst>
                    <a:ext uri="{FF2B5EF4-FFF2-40B4-BE49-F238E27FC236}">
                      <a16:creationId xmlns:a16="http://schemas.microsoft.com/office/drawing/2014/main" id="{E42319CA-ABD6-4E30-9FC3-61D1B4AC3C9F}"/>
                    </a:ext>
                  </a:extLst>
                </p:cNvPr>
                <p:cNvGrpSpPr/>
                <p:nvPr/>
              </p:nvGrpSpPr>
              <p:grpSpPr>
                <a:xfrm>
                  <a:off x="3421263" y="5038492"/>
                  <a:ext cx="46168" cy="242443"/>
                  <a:chOff x="3421263" y="5038492"/>
                  <a:chExt cx="46168" cy="242443"/>
                </a:xfrm>
              </p:grpSpPr>
              <p:cxnSp>
                <p:nvCxnSpPr>
                  <p:cNvPr id="34" name="Connecteur droit 33">
                    <a:extLst>
                      <a:ext uri="{FF2B5EF4-FFF2-40B4-BE49-F238E27FC236}">
                        <a16:creationId xmlns:a16="http://schemas.microsoft.com/office/drawing/2014/main" id="{54107FA4-692F-481F-BCE5-191F911409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3444347" y="5038492"/>
                    <a:ext cx="0" cy="23964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rgbClr val="60606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5" name="Connecteur droit 34">
                    <a:extLst>
                      <a:ext uri="{FF2B5EF4-FFF2-40B4-BE49-F238E27FC236}">
                        <a16:creationId xmlns:a16="http://schemas.microsoft.com/office/drawing/2014/main" id="{D4A0E3BE-F4C5-4046-A3FE-364953580D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3421263" y="5280935"/>
                    <a:ext cx="46168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rgbClr val="60606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6" name="Connecteur droit 35">
                    <a:extLst>
                      <a:ext uri="{FF2B5EF4-FFF2-40B4-BE49-F238E27FC236}">
                        <a16:creationId xmlns:a16="http://schemas.microsoft.com/office/drawing/2014/main" id="{E45C73E6-1A63-4810-89C9-393F9D85EE6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3421263" y="5041386"/>
                    <a:ext cx="46168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rgbClr val="60606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30" name="Groupe 42">
                  <a:extLst>
                    <a:ext uri="{FF2B5EF4-FFF2-40B4-BE49-F238E27FC236}">
                      <a16:creationId xmlns:a16="http://schemas.microsoft.com/office/drawing/2014/main" id="{E1D0C93E-F480-4092-9E9E-46DDCF04EEB4}"/>
                    </a:ext>
                  </a:extLst>
                </p:cNvPr>
                <p:cNvGrpSpPr/>
                <p:nvPr/>
              </p:nvGrpSpPr>
              <p:grpSpPr>
                <a:xfrm>
                  <a:off x="3732414" y="4762196"/>
                  <a:ext cx="46168" cy="595617"/>
                  <a:chOff x="3421263" y="5038492"/>
                  <a:chExt cx="46168" cy="242443"/>
                </a:xfrm>
              </p:grpSpPr>
              <p:cxnSp>
                <p:nvCxnSpPr>
                  <p:cNvPr id="31" name="Connecteur droit 30">
                    <a:extLst>
                      <a:ext uri="{FF2B5EF4-FFF2-40B4-BE49-F238E27FC236}">
                        <a16:creationId xmlns:a16="http://schemas.microsoft.com/office/drawing/2014/main" id="{1FF10EC5-9A09-4D29-807A-9D83762A8C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3444347" y="5038492"/>
                    <a:ext cx="0" cy="23964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rgbClr val="C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2" name="Connecteur droit 31">
                    <a:extLst>
                      <a:ext uri="{FF2B5EF4-FFF2-40B4-BE49-F238E27FC236}">
                        <a16:creationId xmlns:a16="http://schemas.microsoft.com/office/drawing/2014/main" id="{C60CE514-1CF9-4B4A-ACEC-F363467F05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3421263" y="5280935"/>
                    <a:ext cx="46168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rgbClr val="C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3" name="Connecteur droit 32">
                    <a:extLst>
                      <a:ext uri="{FF2B5EF4-FFF2-40B4-BE49-F238E27FC236}">
                        <a16:creationId xmlns:a16="http://schemas.microsoft.com/office/drawing/2014/main" id="{3C7B50B4-F639-4DC9-9C5B-A0E5EC46E92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3421263" y="5041386"/>
                    <a:ext cx="46168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rgbClr val="C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CEC9E2D4-F386-4545-BB12-0EA5BF6C65E5}"/>
                  </a:ext>
                </a:extLst>
              </p:cNvPr>
              <p:cNvSpPr txBox="1"/>
              <p:nvPr/>
            </p:nvSpPr>
            <p:spPr>
              <a:xfrm>
                <a:off x="2759178" y="3948979"/>
                <a:ext cx="1071989" cy="2248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600" b="1" dirty="0">
                    <a:solidFill>
                      <a:srgbClr val="C00000"/>
                    </a:solidFill>
                  </a:rPr>
                  <a:t>Vaccine </a:t>
                </a:r>
                <a:r>
                  <a:rPr lang="fr-FR" sz="1600" dirty="0">
                    <a:solidFill>
                      <a:srgbClr val="C00000"/>
                    </a:solidFill>
                  </a:rPr>
                  <a:t>(N=26)</a:t>
                </a:r>
              </a:p>
            </p:txBody>
          </p:sp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id="{49299CD6-98BE-4009-8A91-0716B9F4BB5D}"/>
                  </a:ext>
                </a:extLst>
              </p:cNvPr>
              <p:cNvSpPr txBox="1"/>
              <p:nvPr/>
            </p:nvSpPr>
            <p:spPr>
              <a:xfrm>
                <a:off x="2750822" y="4253526"/>
                <a:ext cx="1088702" cy="2248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600" b="1" dirty="0">
                    <a:solidFill>
                      <a:schemeClr val="bg1">
                        <a:lumMod val="50000"/>
                      </a:schemeClr>
                    </a:solidFill>
                  </a:rPr>
                  <a:t>Placebo </a:t>
                </a:r>
                <a:r>
                  <a:rPr lang="fr-FR" sz="1600" dirty="0">
                    <a:solidFill>
                      <a:schemeClr val="bg1">
                        <a:lumMod val="50000"/>
                      </a:schemeClr>
                    </a:solidFill>
                  </a:rPr>
                  <a:t>(N=15)</a:t>
                </a:r>
              </a:p>
            </p:txBody>
          </p:sp>
        </p:grpSp>
      </p:grpSp>
      <p:grpSp>
        <p:nvGrpSpPr>
          <p:cNvPr id="10" name="Grouper 9"/>
          <p:cNvGrpSpPr/>
          <p:nvPr/>
        </p:nvGrpSpPr>
        <p:grpSpPr>
          <a:xfrm>
            <a:off x="5651421" y="1944888"/>
            <a:ext cx="3951111" cy="4276577"/>
            <a:chOff x="7086504" y="3634729"/>
            <a:chExt cx="2741402" cy="2763442"/>
          </a:xfrm>
        </p:grpSpPr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66CA93A2-FCC6-4427-9332-82D91768E7D4}"/>
                </a:ext>
              </a:extLst>
            </p:cNvPr>
            <p:cNvSpPr txBox="1"/>
            <p:nvPr/>
          </p:nvSpPr>
          <p:spPr>
            <a:xfrm>
              <a:off x="7789830" y="3634729"/>
              <a:ext cx="1540637" cy="23865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fr-FR" sz="20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Intact proviral DNA</a:t>
              </a:r>
            </a:p>
          </p:txBody>
        </p:sp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C49787E2-42EA-4F3F-9EB8-F369F3841F94}"/>
                </a:ext>
              </a:extLst>
            </p:cNvPr>
            <p:cNvGrpSpPr/>
            <p:nvPr/>
          </p:nvGrpSpPr>
          <p:grpSpPr>
            <a:xfrm>
              <a:off x="7086504" y="3883065"/>
              <a:ext cx="2741402" cy="2515106"/>
              <a:chOff x="7086504" y="3883065"/>
              <a:chExt cx="2741402" cy="2515106"/>
            </a:xfrm>
          </p:grpSpPr>
          <p:grpSp>
            <p:nvGrpSpPr>
              <p:cNvPr id="37" name="Grouper 36"/>
              <p:cNvGrpSpPr/>
              <p:nvPr/>
            </p:nvGrpSpPr>
            <p:grpSpPr>
              <a:xfrm>
                <a:off x="7086504" y="4287533"/>
                <a:ext cx="2741402" cy="2110638"/>
                <a:chOff x="7086504" y="4249433"/>
                <a:chExt cx="2741402" cy="2110638"/>
              </a:xfrm>
            </p:grpSpPr>
            <p:sp>
              <p:nvSpPr>
                <p:cNvPr id="38" name="ZoneTexte 37">
                  <a:extLst>
                    <a:ext uri="{FF2B5EF4-FFF2-40B4-BE49-F238E27FC236}">
                      <a16:creationId xmlns:a16="http://schemas.microsoft.com/office/drawing/2014/main" id="{F3481B34-3C14-4A5C-AE07-81BBEA21673F}"/>
                    </a:ext>
                  </a:extLst>
                </p:cNvPr>
                <p:cNvSpPr txBox="1"/>
                <p:nvPr/>
              </p:nvSpPr>
              <p:spPr>
                <a:xfrm>
                  <a:off x="7086504" y="5790896"/>
                  <a:ext cx="46140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fr-FR" sz="1200" dirty="0"/>
                    <a:t>0.0 </a:t>
                  </a:r>
                  <a:r>
                    <a:rPr lang="fr-FR" sz="1200" dirty="0">
                      <a:solidFill>
                        <a:schemeClr val="tx1"/>
                      </a:solidFill>
                    </a:rPr>
                    <a:t>-</a:t>
                  </a:r>
                </a:p>
              </p:txBody>
            </p:sp>
            <p:sp>
              <p:nvSpPr>
                <p:cNvPr id="39" name="ZoneTexte 38">
                  <a:extLst>
                    <a:ext uri="{FF2B5EF4-FFF2-40B4-BE49-F238E27FC236}">
                      <a16:creationId xmlns:a16="http://schemas.microsoft.com/office/drawing/2014/main" id="{4A0264E6-38BB-4E14-AB64-EAB5EBAD0AE7}"/>
                    </a:ext>
                  </a:extLst>
                </p:cNvPr>
                <p:cNvSpPr txBox="1"/>
                <p:nvPr/>
              </p:nvSpPr>
              <p:spPr>
                <a:xfrm>
                  <a:off x="7840193" y="6021976"/>
                  <a:ext cx="283836" cy="3380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1400" b="1" dirty="0">
                      <a:solidFill>
                        <a:schemeClr val="tx1"/>
                      </a:solidFill>
                    </a:rPr>
                    <a:t>I</a:t>
                  </a:r>
                </a:p>
                <a:p>
                  <a:pPr algn="ctr"/>
                  <a:r>
                    <a:rPr lang="fr-FR" sz="1400" b="1" dirty="0" err="1"/>
                    <a:t>Scr</a:t>
                  </a:r>
                  <a:endParaRPr lang="fr-FR" sz="1400" b="1" dirty="0"/>
                </a:p>
              </p:txBody>
            </p:sp>
            <p:sp>
              <p:nvSpPr>
                <p:cNvPr id="40" name="ZoneTexte 39">
                  <a:extLst>
                    <a:ext uri="{FF2B5EF4-FFF2-40B4-BE49-F238E27FC236}">
                      <a16:creationId xmlns:a16="http://schemas.microsoft.com/office/drawing/2014/main" id="{ED23F35D-B60B-4590-B2BC-2007D42176C2}"/>
                    </a:ext>
                  </a:extLst>
                </p:cNvPr>
                <p:cNvSpPr txBox="1"/>
                <p:nvPr/>
              </p:nvSpPr>
              <p:spPr>
                <a:xfrm>
                  <a:off x="8521439" y="6021976"/>
                  <a:ext cx="556239" cy="3380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1400" b="1" dirty="0">
                      <a:solidFill>
                        <a:schemeClr val="tx1"/>
                      </a:solidFill>
                    </a:rPr>
                    <a:t>I</a:t>
                  </a:r>
                </a:p>
                <a:p>
                  <a:pPr algn="ctr"/>
                  <a:r>
                    <a:rPr lang="fr-FR" sz="1400" b="1" dirty="0"/>
                    <a:t>ATI start</a:t>
                  </a:r>
                </a:p>
              </p:txBody>
            </p:sp>
            <p:sp>
              <p:nvSpPr>
                <p:cNvPr id="41" name="ZoneTexte 40">
                  <a:extLst>
                    <a:ext uri="{FF2B5EF4-FFF2-40B4-BE49-F238E27FC236}">
                      <a16:creationId xmlns:a16="http://schemas.microsoft.com/office/drawing/2014/main" id="{17150594-EEB2-442B-AEF4-36CABD6F9795}"/>
                    </a:ext>
                  </a:extLst>
                </p:cNvPr>
                <p:cNvSpPr txBox="1"/>
                <p:nvPr/>
              </p:nvSpPr>
              <p:spPr>
                <a:xfrm>
                  <a:off x="7878180" y="5742086"/>
                  <a:ext cx="95410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1400" dirty="0"/>
                    <a:t>p = 0.7892</a:t>
                  </a:r>
                </a:p>
              </p:txBody>
            </p:sp>
            <p:sp>
              <p:nvSpPr>
                <p:cNvPr id="42" name="ZoneTexte 41">
                  <a:extLst>
                    <a:ext uri="{FF2B5EF4-FFF2-40B4-BE49-F238E27FC236}">
                      <a16:creationId xmlns:a16="http://schemas.microsoft.com/office/drawing/2014/main" id="{CAD27334-B813-48D3-9497-D3D9153136DF}"/>
                    </a:ext>
                  </a:extLst>
                </p:cNvPr>
                <p:cNvSpPr txBox="1"/>
                <p:nvPr/>
              </p:nvSpPr>
              <p:spPr>
                <a:xfrm>
                  <a:off x="7086504" y="5278134"/>
                  <a:ext cx="46140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fr-FR" sz="1200" dirty="0"/>
                    <a:t>0.5 </a:t>
                  </a:r>
                  <a:r>
                    <a:rPr lang="fr-FR" sz="1200" dirty="0">
                      <a:solidFill>
                        <a:schemeClr val="tx1"/>
                      </a:solidFill>
                    </a:rPr>
                    <a:t>-</a:t>
                  </a:r>
                </a:p>
              </p:txBody>
            </p:sp>
            <p:sp>
              <p:nvSpPr>
                <p:cNvPr id="43" name="ZoneTexte 42">
                  <a:extLst>
                    <a:ext uri="{FF2B5EF4-FFF2-40B4-BE49-F238E27FC236}">
                      <a16:creationId xmlns:a16="http://schemas.microsoft.com/office/drawing/2014/main" id="{C9290195-ADB8-45AA-8DEA-A11578940FFC}"/>
                    </a:ext>
                  </a:extLst>
                </p:cNvPr>
                <p:cNvSpPr txBox="1"/>
                <p:nvPr/>
              </p:nvSpPr>
              <p:spPr>
                <a:xfrm>
                  <a:off x="7086504" y="4762196"/>
                  <a:ext cx="46140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fr-FR" sz="1200" dirty="0"/>
                    <a:t>1.0 </a:t>
                  </a:r>
                  <a:r>
                    <a:rPr lang="fr-FR" sz="1200" dirty="0">
                      <a:solidFill>
                        <a:schemeClr val="tx1"/>
                      </a:solidFill>
                    </a:rPr>
                    <a:t>-</a:t>
                  </a:r>
                </a:p>
              </p:txBody>
            </p:sp>
            <p:sp>
              <p:nvSpPr>
                <p:cNvPr id="44" name="ZoneTexte 43">
                  <a:extLst>
                    <a:ext uri="{FF2B5EF4-FFF2-40B4-BE49-F238E27FC236}">
                      <a16:creationId xmlns:a16="http://schemas.microsoft.com/office/drawing/2014/main" id="{E268E829-6F81-41B9-A00B-5F94885F2A07}"/>
                    </a:ext>
                  </a:extLst>
                </p:cNvPr>
                <p:cNvSpPr txBox="1"/>
                <p:nvPr/>
              </p:nvSpPr>
              <p:spPr>
                <a:xfrm>
                  <a:off x="7086504" y="4249433"/>
                  <a:ext cx="46140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fr-FR" sz="1200" dirty="0"/>
                    <a:t>1.5 </a:t>
                  </a:r>
                  <a:r>
                    <a:rPr lang="fr-FR" sz="1200" dirty="0">
                      <a:solidFill>
                        <a:schemeClr val="tx1"/>
                      </a:solidFill>
                    </a:rPr>
                    <a:t>-</a:t>
                  </a:r>
                </a:p>
              </p:txBody>
            </p:sp>
            <p:cxnSp>
              <p:nvCxnSpPr>
                <p:cNvPr id="45" name="Connecteur droit 44">
                  <a:extLst>
                    <a:ext uri="{FF2B5EF4-FFF2-40B4-BE49-F238E27FC236}">
                      <a16:creationId xmlns:a16="http://schemas.microsoft.com/office/drawing/2014/main" id="{7EA411C7-6D87-4B57-A6EF-4CD0DAB372B9}"/>
                    </a:ext>
                  </a:extLst>
                </p:cNvPr>
                <p:cNvCxnSpPr/>
                <p:nvPr/>
              </p:nvCxnSpPr>
              <p:spPr bwMode="auto">
                <a:xfrm>
                  <a:off x="7620000" y="6108700"/>
                  <a:ext cx="1537187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6" name="Connecteur droit 45">
                  <a:extLst>
                    <a:ext uri="{FF2B5EF4-FFF2-40B4-BE49-F238E27FC236}">
                      <a16:creationId xmlns:a16="http://schemas.microsoft.com/office/drawing/2014/main" id="{2AFE6425-A688-42D2-B8E0-8D7A4E82004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7453473" y="4391025"/>
                  <a:ext cx="0" cy="155575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47" name="ZoneTexte 46">
                  <a:extLst>
                    <a:ext uri="{FF2B5EF4-FFF2-40B4-BE49-F238E27FC236}">
                      <a16:creationId xmlns:a16="http://schemas.microsoft.com/office/drawing/2014/main" id="{A5813E20-3F7B-41EE-BBA1-03B769B392AD}"/>
                    </a:ext>
                  </a:extLst>
                </p:cNvPr>
                <p:cNvSpPr txBox="1"/>
                <p:nvPr/>
              </p:nvSpPr>
              <p:spPr>
                <a:xfrm>
                  <a:off x="8939522" y="5360142"/>
                  <a:ext cx="88838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1600" dirty="0">
                      <a:solidFill>
                        <a:srgbClr val="C00000"/>
                      </a:solidFill>
                      <a:sym typeface="Wingdings" panose="05000000000000000000" pitchFamily="2" charset="2"/>
                    </a:rPr>
                    <a:t> 65 %</a:t>
                  </a:r>
                  <a:endParaRPr lang="fr-FR" sz="16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48" name="ZoneTexte 47">
                  <a:extLst>
                    <a:ext uri="{FF2B5EF4-FFF2-40B4-BE49-F238E27FC236}">
                      <a16:creationId xmlns:a16="http://schemas.microsoft.com/office/drawing/2014/main" id="{08FC798C-228C-415A-B83F-D7AB223BDF24}"/>
                    </a:ext>
                  </a:extLst>
                </p:cNvPr>
                <p:cNvSpPr txBox="1"/>
                <p:nvPr/>
              </p:nvSpPr>
              <p:spPr>
                <a:xfrm>
                  <a:off x="8977192" y="5643637"/>
                  <a:ext cx="81304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1600" dirty="0">
                      <a:solidFill>
                        <a:schemeClr val="bg1">
                          <a:lumMod val="50000"/>
                        </a:schemeClr>
                      </a:solidFill>
                      <a:sym typeface="Wingdings" panose="05000000000000000000" pitchFamily="2" charset="2"/>
                    </a:rPr>
                    <a:t> 68 %</a:t>
                  </a:r>
                  <a:endParaRPr lang="fr-FR" sz="16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49" name="Connecteur droit 48">
                  <a:extLst>
                    <a:ext uri="{FF2B5EF4-FFF2-40B4-BE49-F238E27FC236}">
                      <a16:creationId xmlns:a16="http://schemas.microsoft.com/office/drawing/2014/main" id="{D24C67CB-6B3C-4AD6-AB38-106CA49851B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453473" y="4908965"/>
                  <a:ext cx="1703714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0" name="Connecteur droit 49">
                  <a:extLst>
                    <a:ext uri="{FF2B5EF4-FFF2-40B4-BE49-F238E27FC236}">
                      <a16:creationId xmlns:a16="http://schemas.microsoft.com/office/drawing/2014/main" id="{A5610A8A-AC1C-4E43-AF81-9F26055EFA6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135938" y="4908965"/>
                  <a:ext cx="852819" cy="664117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C00000"/>
                  </a:solidFill>
                  <a:prstDash val="solid"/>
                  <a:round/>
                  <a:headEnd type="oval" w="sm" len="sm"/>
                  <a:tailEnd type="oval" w="sm" len="sm"/>
                </a:ln>
                <a:effectLst/>
              </p:spPr>
            </p:cxnSp>
            <p:cxnSp>
              <p:nvCxnSpPr>
                <p:cNvPr id="51" name="Connecteur droit 50">
                  <a:extLst>
                    <a:ext uri="{FF2B5EF4-FFF2-40B4-BE49-F238E27FC236}">
                      <a16:creationId xmlns:a16="http://schemas.microsoft.com/office/drawing/2014/main" id="{7FD552D2-E928-4E8B-814A-0233E7AF6AD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826375" y="4908965"/>
                  <a:ext cx="850703" cy="686973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606060"/>
                  </a:solidFill>
                  <a:prstDash val="solid"/>
                  <a:round/>
                  <a:headEnd type="oval" w="sm" len="sm"/>
                  <a:tailEnd type="oval" w="sm" len="sm"/>
                </a:ln>
                <a:effectLst/>
              </p:spPr>
            </p:cxnSp>
            <p:grpSp>
              <p:nvGrpSpPr>
                <p:cNvPr id="52" name="Groupe 61">
                  <a:extLst>
                    <a:ext uri="{FF2B5EF4-FFF2-40B4-BE49-F238E27FC236}">
                      <a16:creationId xmlns:a16="http://schemas.microsoft.com/office/drawing/2014/main" id="{957CC51C-2249-4D39-BEDF-1D440C40FD21}"/>
                    </a:ext>
                  </a:extLst>
                </p:cNvPr>
                <p:cNvGrpSpPr/>
                <p:nvPr/>
              </p:nvGrpSpPr>
              <p:grpSpPr>
                <a:xfrm>
                  <a:off x="8653994" y="5393367"/>
                  <a:ext cx="46168" cy="321633"/>
                  <a:chOff x="3421263" y="5038492"/>
                  <a:chExt cx="46168" cy="242443"/>
                </a:xfrm>
              </p:grpSpPr>
              <p:cxnSp>
                <p:nvCxnSpPr>
                  <p:cNvPr id="57" name="Connecteur droit 56">
                    <a:extLst>
                      <a:ext uri="{FF2B5EF4-FFF2-40B4-BE49-F238E27FC236}">
                        <a16:creationId xmlns:a16="http://schemas.microsoft.com/office/drawing/2014/main" id="{F4654E8E-93D5-4CA3-9CDB-F057584DC0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3444347" y="5038492"/>
                    <a:ext cx="0" cy="23964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rgbClr val="60606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58" name="Connecteur droit 57">
                    <a:extLst>
                      <a:ext uri="{FF2B5EF4-FFF2-40B4-BE49-F238E27FC236}">
                        <a16:creationId xmlns:a16="http://schemas.microsoft.com/office/drawing/2014/main" id="{A9E800DD-0747-40E5-B15B-D597454C2F2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3421263" y="5280935"/>
                    <a:ext cx="46168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rgbClr val="60606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59" name="Connecteur droit 58">
                    <a:extLst>
                      <a:ext uri="{FF2B5EF4-FFF2-40B4-BE49-F238E27FC236}">
                        <a16:creationId xmlns:a16="http://schemas.microsoft.com/office/drawing/2014/main" id="{E6D84E0A-8F18-4F96-A5B1-D2A6145A03A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3421263" y="5041386"/>
                    <a:ext cx="46168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rgbClr val="60606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53" name="Groupe 65">
                  <a:extLst>
                    <a:ext uri="{FF2B5EF4-FFF2-40B4-BE49-F238E27FC236}">
                      <a16:creationId xmlns:a16="http://schemas.microsoft.com/office/drawing/2014/main" id="{1989BE11-2502-4E03-AE8A-E74A6F478A5F}"/>
                    </a:ext>
                  </a:extLst>
                </p:cNvPr>
                <p:cNvGrpSpPr/>
                <p:nvPr/>
              </p:nvGrpSpPr>
              <p:grpSpPr>
                <a:xfrm>
                  <a:off x="8965673" y="5195279"/>
                  <a:ext cx="46168" cy="700696"/>
                  <a:chOff x="3421263" y="5038492"/>
                  <a:chExt cx="46168" cy="242443"/>
                </a:xfrm>
              </p:grpSpPr>
              <p:cxnSp>
                <p:nvCxnSpPr>
                  <p:cNvPr id="54" name="Connecteur droit 53">
                    <a:extLst>
                      <a:ext uri="{FF2B5EF4-FFF2-40B4-BE49-F238E27FC236}">
                        <a16:creationId xmlns:a16="http://schemas.microsoft.com/office/drawing/2014/main" id="{C145B648-9E80-4DD7-946A-07CAAC787B6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3444347" y="5038492"/>
                    <a:ext cx="0" cy="23964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rgbClr val="C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55" name="Connecteur droit 54">
                    <a:extLst>
                      <a:ext uri="{FF2B5EF4-FFF2-40B4-BE49-F238E27FC236}">
                        <a16:creationId xmlns:a16="http://schemas.microsoft.com/office/drawing/2014/main" id="{D326B2C5-B932-4FBA-9B48-5887510931F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3421263" y="5280935"/>
                    <a:ext cx="46168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rgbClr val="C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56" name="Connecteur droit 55">
                    <a:extLst>
                      <a:ext uri="{FF2B5EF4-FFF2-40B4-BE49-F238E27FC236}">
                        <a16:creationId xmlns:a16="http://schemas.microsoft.com/office/drawing/2014/main" id="{9AA51DA8-6497-4652-99DA-9D8C489FAA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3421263" y="5041386"/>
                    <a:ext cx="46168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rgbClr val="C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CEC9E2D4-F386-4545-BB12-0EA5BF6C65E5}"/>
                  </a:ext>
                </a:extLst>
              </p:cNvPr>
              <p:cNvSpPr txBox="1"/>
              <p:nvPr/>
            </p:nvSpPr>
            <p:spPr>
              <a:xfrm>
                <a:off x="8057914" y="3883065"/>
                <a:ext cx="1004461" cy="218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600" b="1" dirty="0">
                    <a:solidFill>
                      <a:srgbClr val="C00000"/>
                    </a:solidFill>
                  </a:rPr>
                  <a:t>Vaccine </a:t>
                </a:r>
                <a:r>
                  <a:rPr lang="fr-FR" sz="1600" dirty="0">
                    <a:solidFill>
                      <a:srgbClr val="C00000"/>
                    </a:solidFill>
                  </a:rPr>
                  <a:t>(N=23)</a:t>
                </a:r>
              </a:p>
            </p:txBody>
          </p:sp>
          <p:sp>
            <p:nvSpPr>
              <p:cNvPr id="63" name="ZoneTexte 62">
                <a:extLst>
                  <a:ext uri="{FF2B5EF4-FFF2-40B4-BE49-F238E27FC236}">
                    <a16:creationId xmlns:a16="http://schemas.microsoft.com/office/drawing/2014/main" id="{49299CD6-98BE-4009-8A91-0716B9F4BB5D}"/>
                  </a:ext>
                </a:extLst>
              </p:cNvPr>
              <p:cNvSpPr txBox="1"/>
              <p:nvPr/>
            </p:nvSpPr>
            <p:spPr>
              <a:xfrm>
                <a:off x="8050083" y="4201723"/>
                <a:ext cx="1020121" cy="218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600" b="1" dirty="0">
                    <a:solidFill>
                      <a:schemeClr val="bg1">
                        <a:lumMod val="50000"/>
                      </a:schemeClr>
                    </a:solidFill>
                  </a:rPr>
                  <a:t>Placebo </a:t>
                </a:r>
                <a:r>
                  <a:rPr lang="fr-FR" sz="1600" dirty="0">
                    <a:solidFill>
                      <a:schemeClr val="bg1">
                        <a:lumMod val="50000"/>
                      </a:schemeClr>
                    </a:solidFill>
                  </a:rPr>
                  <a:t>(N=12)</a:t>
                </a:r>
              </a:p>
            </p:txBody>
          </p:sp>
        </p:grpSp>
      </p:grpSp>
      <p:sp>
        <p:nvSpPr>
          <p:cNvPr id="66" name="Text Box 3">
            <a:extLst>
              <a:ext uri="{FF2B5EF4-FFF2-40B4-BE49-F238E27FC236}">
                <a16:creationId xmlns:a16="http://schemas.microsoft.com/office/drawing/2014/main" id="{79F2DCD6-879B-4D54-A9CC-BACD71DCE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73755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400" i="1" dirty="0" err="1"/>
              <a:t>Bailon</a:t>
            </a:r>
            <a:r>
              <a:rPr lang="en-GB" sz="1400" i="1" dirty="0"/>
              <a:t> L, CROI 2021, Abs. 161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DDDE770-9390-46A9-99F2-4538E3A38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0471"/>
            <a:ext cx="10404765" cy="1481068"/>
          </a:xfrm>
        </p:spPr>
        <p:txBody>
          <a:bodyPr/>
          <a:lstStyle/>
          <a:p>
            <a:pPr algn="l"/>
            <a:r>
              <a:rPr lang="en-US" dirty="0"/>
              <a:t>ATI trial of HTI vaccines in early treated HIV infection (2)</a:t>
            </a:r>
          </a:p>
        </p:txBody>
      </p:sp>
    </p:spTree>
    <p:extLst>
      <p:ext uri="{BB962C8B-B14F-4D97-AF65-F5344CB8AC3E}">
        <p14:creationId xmlns:p14="http://schemas.microsoft.com/office/powerpoint/2010/main" val="4037390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5A561F2-5881-4A85-B72A-29FA78E9D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71"/>
            <a:ext cx="11161222" cy="1481068"/>
          </a:xfrm>
        </p:spPr>
        <p:txBody>
          <a:bodyPr/>
          <a:lstStyle/>
          <a:p>
            <a:pPr algn="l"/>
            <a:r>
              <a:rPr lang="en-US" dirty="0"/>
              <a:t>ATI trial of HTI vaccines in early treated HIV infection (3)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609600" y="1384364"/>
            <a:ext cx="10972800" cy="804565"/>
          </a:xfrm>
        </p:spPr>
        <p:txBody>
          <a:bodyPr>
            <a:normAutofit/>
          </a:bodyPr>
          <a:lstStyle/>
          <a:p>
            <a:pPr marL="222250" indent="-222250"/>
            <a:r>
              <a:rPr lang="en-US" sz="2000"/>
              <a:t>Specific immune response: (2 fold increase in cellular T response against</a:t>
            </a:r>
            <a:br>
              <a:rPr lang="en-US" sz="2000"/>
            </a:br>
            <a:r>
              <a:rPr lang="en-US" sz="2000"/>
              <a:t>therapeutic vaccine sequences) in 97 % of participants </a:t>
            </a:r>
          </a:p>
        </p:txBody>
      </p:sp>
      <p:grpSp>
        <p:nvGrpSpPr>
          <p:cNvPr id="3" name="Grouper 2"/>
          <p:cNvGrpSpPr/>
          <p:nvPr/>
        </p:nvGrpSpPr>
        <p:grpSpPr>
          <a:xfrm>
            <a:off x="2597392" y="2809798"/>
            <a:ext cx="6264337" cy="3381814"/>
            <a:chOff x="2597392" y="2280583"/>
            <a:chExt cx="6264337" cy="4010389"/>
          </a:xfrm>
        </p:grpSpPr>
        <p:grpSp>
          <p:nvGrpSpPr>
            <p:cNvPr id="8" name="Grouper 7"/>
            <p:cNvGrpSpPr/>
            <p:nvPr/>
          </p:nvGrpSpPr>
          <p:grpSpPr>
            <a:xfrm>
              <a:off x="2597392" y="2557519"/>
              <a:ext cx="6264337" cy="3733453"/>
              <a:chOff x="2597392" y="2532119"/>
              <a:chExt cx="6264337" cy="3733453"/>
            </a:xfrm>
          </p:grpSpPr>
          <p:sp>
            <p:nvSpPr>
              <p:cNvPr id="10" name="Forme libre : forme 19">
                <a:extLst>
                  <a:ext uri="{FF2B5EF4-FFF2-40B4-BE49-F238E27FC236}">
                    <a16:creationId xmlns:a16="http://schemas.microsoft.com/office/drawing/2014/main" id="{766D02FD-4FF1-4A32-9ACF-B9C359375E4F}"/>
                  </a:ext>
                </a:extLst>
              </p:cNvPr>
              <p:cNvSpPr/>
              <p:nvPr/>
            </p:nvSpPr>
            <p:spPr bwMode="auto">
              <a:xfrm>
                <a:off x="3088369" y="2574132"/>
                <a:ext cx="4514962" cy="3179024"/>
              </a:xfrm>
              <a:custGeom>
                <a:avLst/>
                <a:gdLst>
                  <a:gd name="connsiteX0" fmla="*/ 0 w 590550"/>
                  <a:gd name="connsiteY0" fmla="*/ 0 h 2252663"/>
                  <a:gd name="connsiteX1" fmla="*/ 0 w 590550"/>
                  <a:gd name="connsiteY1" fmla="*/ 2252663 h 2252663"/>
                  <a:gd name="connsiteX2" fmla="*/ 590550 w 590550"/>
                  <a:gd name="connsiteY2" fmla="*/ 2252663 h 2252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90550" h="2252663">
                    <a:moveTo>
                      <a:pt x="0" y="0"/>
                    </a:moveTo>
                    <a:lnTo>
                      <a:pt x="0" y="2252663"/>
                    </a:lnTo>
                    <a:lnTo>
                      <a:pt x="590550" y="2252663"/>
                    </a:ln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D7797AD1-D0C1-4E43-8EB1-DB7C6B11FEE8}"/>
                  </a:ext>
                </a:extLst>
              </p:cNvPr>
              <p:cNvSpPr txBox="1"/>
              <p:nvPr/>
            </p:nvSpPr>
            <p:spPr>
              <a:xfrm>
                <a:off x="2796165" y="5462822"/>
                <a:ext cx="393056" cy="36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1400" dirty="0"/>
                  <a:t>0 </a:t>
                </a:r>
                <a:r>
                  <a:rPr lang="fr-FR" sz="14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9B58E63B-FC0F-40E5-866E-EE10FCB657C4}"/>
                  </a:ext>
                </a:extLst>
              </p:cNvPr>
              <p:cNvSpPr txBox="1"/>
              <p:nvPr/>
            </p:nvSpPr>
            <p:spPr>
              <a:xfrm>
                <a:off x="2696779" y="4751787"/>
                <a:ext cx="492443" cy="36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1400" dirty="0"/>
                  <a:t>25 </a:t>
                </a:r>
                <a:r>
                  <a:rPr lang="fr-FR" sz="14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19F3F5F7-3E4E-4B3D-9C79-F588D3FE6B9F}"/>
                  </a:ext>
                </a:extLst>
              </p:cNvPr>
              <p:cNvSpPr txBox="1"/>
              <p:nvPr/>
            </p:nvSpPr>
            <p:spPr>
              <a:xfrm>
                <a:off x="3156419" y="5645101"/>
                <a:ext cx="284052" cy="620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>
                    <a:solidFill>
                      <a:schemeClr val="tx1"/>
                    </a:solidFill>
                  </a:rPr>
                  <a:t>I</a:t>
                </a:r>
              </a:p>
              <a:p>
                <a:pPr algn="ctr"/>
                <a:r>
                  <a:rPr lang="fr-FR" sz="1400" dirty="0"/>
                  <a:t>0</a:t>
                </a:r>
              </a:p>
            </p:txBody>
          </p:sp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94C429B4-932B-44B2-9262-FC62842FBF2D}"/>
                  </a:ext>
                </a:extLst>
              </p:cNvPr>
              <p:cNvSpPr txBox="1"/>
              <p:nvPr/>
            </p:nvSpPr>
            <p:spPr>
              <a:xfrm>
                <a:off x="3505553" y="5645101"/>
                <a:ext cx="284052" cy="620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>
                    <a:solidFill>
                      <a:schemeClr val="tx1"/>
                    </a:solidFill>
                  </a:rPr>
                  <a:t>I</a:t>
                </a:r>
              </a:p>
              <a:p>
                <a:pPr algn="ctr"/>
                <a:r>
                  <a:rPr lang="fr-FR" sz="1400" dirty="0"/>
                  <a:t>2</a:t>
                </a: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45421CB8-2890-4D1B-AB4A-08E8DFCBFC0C}"/>
                  </a:ext>
                </a:extLst>
              </p:cNvPr>
              <p:cNvSpPr txBox="1"/>
              <p:nvPr/>
            </p:nvSpPr>
            <p:spPr>
              <a:xfrm>
                <a:off x="2696779" y="4030270"/>
                <a:ext cx="492443" cy="36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1400" dirty="0"/>
                  <a:t>50 </a:t>
                </a:r>
                <a:r>
                  <a:rPr lang="fr-FR" sz="14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B0D2D693-60C2-412B-AAC5-360BC3CFC920}"/>
                  </a:ext>
                </a:extLst>
              </p:cNvPr>
              <p:cNvSpPr txBox="1"/>
              <p:nvPr/>
            </p:nvSpPr>
            <p:spPr>
              <a:xfrm>
                <a:off x="2696779" y="3300195"/>
                <a:ext cx="492443" cy="36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1400" dirty="0"/>
                  <a:t>75 </a:t>
                </a:r>
                <a:r>
                  <a:rPr lang="fr-FR" sz="14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D5E0A421-C936-44CA-84EC-A6ACDED9D928}"/>
                  </a:ext>
                </a:extLst>
              </p:cNvPr>
              <p:cNvSpPr txBox="1"/>
              <p:nvPr/>
            </p:nvSpPr>
            <p:spPr>
              <a:xfrm>
                <a:off x="2597392" y="2574132"/>
                <a:ext cx="591829" cy="36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1400" dirty="0"/>
                  <a:t>100 </a:t>
                </a:r>
                <a:r>
                  <a:rPr lang="fr-FR" sz="14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34EE0CF4-B14B-44F7-8528-6C6E7C62B210}"/>
                  </a:ext>
                </a:extLst>
              </p:cNvPr>
              <p:cNvSpPr txBox="1"/>
              <p:nvPr/>
            </p:nvSpPr>
            <p:spPr>
              <a:xfrm>
                <a:off x="3236375" y="4882592"/>
                <a:ext cx="954107" cy="36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/>
                  <a:t>p = 0.1834</a:t>
                </a:r>
              </a:p>
            </p:txBody>
          </p: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FACECF2E-0E92-4CDC-BAA4-25713397E525}"/>
                  </a:ext>
                </a:extLst>
              </p:cNvPr>
              <p:cNvSpPr txBox="1"/>
              <p:nvPr/>
            </p:nvSpPr>
            <p:spPr>
              <a:xfrm>
                <a:off x="3849363" y="5645101"/>
                <a:ext cx="284052" cy="620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>
                    <a:solidFill>
                      <a:schemeClr val="tx1"/>
                    </a:solidFill>
                  </a:rPr>
                  <a:t>I</a:t>
                </a:r>
              </a:p>
              <a:p>
                <a:pPr algn="ctr"/>
                <a:r>
                  <a:rPr lang="fr-FR" sz="14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59CD6767-A4BE-4848-B74B-38509DEDF1AB}"/>
                  </a:ext>
                </a:extLst>
              </p:cNvPr>
              <p:cNvSpPr txBox="1"/>
              <p:nvPr/>
            </p:nvSpPr>
            <p:spPr>
              <a:xfrm>
                <a:off x="4198497" y="5645101"/>
                <a:ext cx="284052" cy="620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>
                    <a:solidFill>
                      <a:schemeClr val="tx1"/>
                    </a:solidFill>
                  </a:rPr>
                  <a:t>I</a:t>
                </a:r>
              </a:p>
              <a:p>
                <a:pPr algn="ctr"/>
                <a:r>
                  <a:rPr lang="fr-FR" sz="14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55FE485D-2B79-44FC-A044-40CD64A8B032}"/>
                  </a:ext>
                </a:extLst>
              </p:cNvPr>
              <p:cNvSpPr txBox="1"/>
              <p:nvPr/>
            </p:nvSpPr>
            <p:spPr>
              <a:xfrm>
                <a:off x="4537544" y="5645101"/>
                <a:ext cx="284052" cy="620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>
                    <a:solidFill>
                      <a:schemeClr val="tx1"/>
                    </a:solidFill>
                  </a:rPr>
                  <a:t>I</a:t>
                </a:r>
              </a:p>
              <a:p>
                <a:pPr algn="ctr"/>
                <a:r>
                  <a:rPr lang="fr-FR" sz="1400" dirty="0"/>
                  <a:t>8</a:t>
                </a:r>
              </a:p>
            </p:txBody>
          </p:sp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C76D9EC9-56C5-4491-9E46-9AD39FF2261E}"/>
                  </a:ext>
                </a:extLst>
              </p:cNvPr>
              <p:cNvSpPr txBox="1"/>
              <p:nvPr/>
            </p:nvSpPr>
            <p:spPr>
              <a:xfrm>
                <a:off x="4836985" y="5645101"/>
                <a:ext cx="383438" cy="620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>
                    <a:solidFill>
                      <a:schemeClr val="tx1"/>
                    </a:solidFill>
                  </a:rPr>
                  <a:t>I</a:t>
                </a:r>
              </a:p>
              <a:p>
                <a:pPr algn="ctr"/>
                <a:r>
                  <a:rPr lang="fr-FR" sz="1400" dirty="0"/>
                  <a:t>10</a:t>
                </a:r>
              </a:p>
            </p:txBody>
          </p: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2ABF2294-BC63-4348-990E-06F472F80D48}"/>
                  </a:ext>
                </a:extLst>
              </p:cNvPr>
              <p:cNvSpPr txBox="1"/>
              <p:nvPr/>
            </p:nvSpPr>
            <p:spPr>
              <a:xfrm>
                <a:off x="5180795" y="5645101"/>
                <a:ext cx="383438" cy="620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>
                    <a:solidFill>
                      <a:schemeClr val="tx1"/>
                    </a:solidFill>
                  </a:rPr>
                  <a:t>I</a:t>
                </a:r>
              </a:p>
              <a:p>
                <a:pPr algn="ctr"/>
                <a:r>
                  <a:rPr lang="fr-FR" sz="1400" dirty="0"/>
                  <a:t>12</a:t>
                </a:r>
              </a:p>
            </p:txBody>
          </p:sp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A90194BC-20C5-4190-98CF-2DD259DE146C}"/>
                  </a:ext>
                </a:extLst>
              </p:cNvPr>
              <p:cNvSpPr txBox="1"/>
              <p:nvPr/>
            </p:nvSpPr>
            <p:spPr>
              <a:xfrm>
                <a:off x="5529929" y="5645101"/>
                <a:ext cx="383438" cy="620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>
                    <a:solidFill>
                      <a:schemeClr val="tx1"/>
                    </a:solidFill>
                  </a:rPr>
                  <a:t>I</a:t>
                </a:r>
              </a:p>
              <a:p>
                <a:pPr algn="ctr"/>
                <a:r>
                  <a:rPr lang="fr-FR" sz="1400" dirty="0"/>
                  <a:t>14</a:t>
                </a:r>
              </a:p>
            </p:txBody>
          </p:sp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4FB175A4-7AD7-4D2E-818A-CAFB70E09041}"/>
                  </a:ext>
                </a:extLst>
              </p:cNvPr>
              <p:cNvSpPr txBox="1"/>
              <p:nvPr/>
            </p:nvSpPr>
            <p:spPr>
              <a:xfrm>
                <a:off x="5876119" y="5645101"/>
                <a:ext cx="383438" cy="620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>
                    <a:solidFill>
                      <a:schemeClr val="tx1"/>
                    </a:solidFill>
                  </a:rPr>
                  <a:t>I</a:t>
                </a:r>
              </a:p>
              <a:p>
                <a:pPr algn="ctr"/>
                <a:r>
                  <a:rPr lang="fr-FR" sz="1400" dirty="0"/>
                  <a:t>16</a:t>
                </a:r>
              </a:p>
            </p:txBody>
          </p:sp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69BB1EB3-1868-4A6B-9FBB-184E1920F568}"/>
                  </a:ext>
                </a:extLst>
              </p:cNvPr>
              <p:cNvSpPr txBox="1"/>
              <p:nvPr/>
            </p:nvSpPr>
            <p:spPr>
              <a:xfrm>
                <a:off x="6225253" y="5645101"/>
                <a:ext cx="383438" cy="620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>
                    <a:solidFill>
                      <a:schemeClr val="tx1"/>
                    </a:solidFill>
                  </a:rPr>
                  <a:t>I</a:t>
                </a:r>
              </a:p>
              <a:p>
                <a:pPr algn="ctr"/>
                <a:r>
                  <a:rPr lang="fr-FR" sz="1400" dirty="0"/>
                  <a:t>18</a:t>
                </a:r>
              </a:p>
            </p:txBody>
          </p:sp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64CC1C87-E48A-4214-9008-6B40BDE6471A}"/>
                  </a:ext>
                </a:extLst>
              </p:cNvPr>
              <p:cNvSpPr txBox="1"/>
              <p:nvPr/>
            </p:nvSpPr>
            <p:spPr>
              <a:xfrm>
                <a:off x="6569063" y="5645101"/>
                <a:ext cx="383438" cy="620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>
                    <a:solidFill>
                      <a:schemeClr val="tx1"/>
                    </a:solidFill>
                  </a:rPr>
                  <a:t>I</a:t>
                </a:r>
              </a:p>
              <a:p>
                <a:pPr algn="ctr"/>
                <a:r>
                  <a:rPr lang="fr-FR" sz="1400" dirty="0"/>
                  <a:t>20</a:t>
                </a:r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620946B4-4781-469A-904E-693D7D4F6D7D}"/>
                  </a:ext>
                </a:extLst>
              </p:cNvPr>
              <p:cNvSpPr txBox="1"/>
              <p:nvPr/>
            </p:nvSpPr>
            <p:spPr>
              <a:xfrm>
                <a:off x="6918197" y="5645101"/>
                <a:ext cx="383438" cy="620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>
                    <a:solidFill>
                      <a:schemeClr val="tx1"/>
                    </a:solidFill>
                  </a:rPr>
                  <a:t>I</a:t>
                </a:r>
              </a:p>
              <a:p>
                <a:pPr algn="ctr"/>
                <a:r>
                  <a:rPr lang="fr-FR" sz="1400" dirty="0"/>
                  <a:t>22</a:t>
                </a:r>
              </a:p>
            </p:txBody>
          </p:sp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BDF8A9A1-714F-40DD-8951-EB579A99EE68}"/>
                  </a:ext>
                </a:extLst>
              </p:cNvPr>
              <p:cNvSpPr txBox="1"/>
              <p:nvPr/>
            </p:nvSpPr>
            <p:spPr>
              <a:xfrm>
                <a:off x="7253953" y="5645101"/>
                <a:ext cx="383438" cy="620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>
                    <a:solidFill>
                      <a:schemeClr val="tx1"/>
                    </a:solidFill>
                  </a:rPr>
                  <a:t>I</a:t>
                </a:r>
              </a:p>
              <a:p>
                <a:pPr algn="ctr"/>
                <a:r>
                  <a:rPr lang="fr-FR" sz="1400" dirty="0"/>
                  <a:t>24</a:t>
                </a:r>
              </a:p>
            </p:txBody>
          </p:sp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A883D0D8-B9DB-44B0-9549-17FE5B4243BF}"/>
                  </a:ext>
                </a:extLst>
              </p:cNvPr>
              <p:cNvSpPr txBox="1"/>
              <p:nvPr/>
            </p:nvSpPr>
            <p:spPr>
              <a:xfrm>
                <a:off x="7861834" y="5816175"/>
                <a:ext cx="678519" cy="36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/>
                  <a:t>Weeks</a:t>
                </a:r>
              </a:p>
            </p:txBody>
          </p:sp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FAAC26A6-F989-4B58-B554-511CAA2EC4AF}"/>
                  </a:ext>
                </a:extLst>
              </p:cNvPr>
              <p:cNvSpPr txBox="1"/>
              <p:nvPr/>
            </p:nvSpPr>
            <p:spPr>
              <a:xfrm>
                <a:off x="7212432" y="4714284"/>
                <a:ext cx="1649297" cy="6204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400" dirty="0"/>
                  <a:t>Δ</a:t>
                </a:r>
                <a:r>
                  <a:rPr lang="fr-FR" sz="1400" dirty="0"/>
                  <a:t> 32 %</a:t>
                </a:r>
              </a:p>
              <a:p>
                <a:r>
                  <a:rPr lang="fr-FR" sz="1400" dirty="0"/>
                  <a:t>(IC 80 % : 7.6 - 55.7)</a:t>
                </a:r>
              </a:p>
            </p:txBody>
          </p:sp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7B74A312-8BB4-4B99-9F5A-AF4DF1276078}"/>
                  </a:ext>
                </a:extLst>
              </p:cNvPr>
              <p:cNvSpPr txBox="1"/>
              <p:nvPr/>
            </p:nvSpPr>
            <p:spPr>
              <a:xfrm>
                <a:off x="7074347" y="4068514"/>
                <a:ext cx="1378903" cy="36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rgbClr val="C00000"/>
                    </a:solidFill>
                  </a:rPr>
                  <a:t>8 (40 %) à S22</a:t>
                </a:r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CEC9E2D4-F386-4545-BB12-0EA5BF6C65E5}"/>
                  </a:ext>
                </a:extLst>
              </p:cNvPr>
              <p:cNvSpPr txBox="1"/>
              <p:nvPr/>
            </p:nvSpPr>
            <p:spPr>
              <a:xfrm>
                <a:off x="5137539" y="2532119"/>
                <a:ext cx="1447704" cy="401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600" b="1" dirty="0">
                    <a:solidFill>
                      <a:srgbClr val="C00000"/>
                    </a:solidFill>
                  </a:rPr>
                  <a:t>Vaccine </a:t>
                </a:r>
                <a:r>
                  <a:rPr lang="fr-FR" sz="1600" dirty="0">
                    <a:solidFill>
                      <a:srgbClr val="C00000"/>
                    </a:solidFill>
                  </a:rPr>
                  <a:t>(N=20)</a:t>
                </a:r>
              </a:p>
            </p:txBody>
          </p:sp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49299CD6-98BE-4009-8A91-0716B9F4BB5D}"/>
                  </a:ext>
                </a:extLst>
              </p:cNvPr>
              <p:cNvSpPr txBox="1"/>
              <p:nvPr/>
            </p:nvSpPr>
            <p:spPr>
              <a:xfrm>
                <a:off x="5188170" y="2836666"/>
                <a:ext cx="1470274" cy="401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600" b="1" dirty="0">
                    <a:solidFill>
                      <a:schemeClr val="bg1">
                        <a:lumMod val="50000"/>
                      </a:schemeClr>
                    </a:solidFill>
                  </a:rPr>
                  <a:t>Placebo </a:t>
                </a:r>
                <a:r>
                  <a:rPr lang="fr-FR" sz="1600" dirty="0">
                    <a:solidFill>
                      <a:schemeClr val="bg1">
                        <a:lumMod val="50000"/>
                      </a:schemeClr>
                    </a:solidFill>
                  </a:rPr>
                  <a:t>(N=12)</a:t>
                </a:r>
              </a:p>
            </p:txBody>
          </p:sp>
          <p:sp>
            <p:nvSpPr>
              <p:cNvPr id="35" name="Forme libre : forme 2">
                <a:extLst>
                  <a:ext uri="{FF2B5EF4-FFF2-40B4-BE49-F238E27FC236}">
                    <a16:creationId xmlns:a16="http://schemas.microsoft.com/office/drawing/2014/main" id="{12A44542-1431-4842-8784-80E79FB5FC68}"/>
                  </a:ext>
                </a:extLst>
              </p:cNvPr>
              <p:cNvSpPr/>
              <p:nvPr/>
            </p:nvSpPr>
            <p:spPr bwMode="auto">
              <a:xfrm>
                <a:off x="3300413" y="2707481"/>
                <a:ext cx="4148137" cy="2650332"/>
              </a:xfrm>
              <a:custGeom>
                <a:avLst/>
                <a:gdLst>
                  <a:gd name="connsiteX0" fmla="*/ 0 w 4148137"/>
                  <a:gd name="connsiteY0" fmla="*/ 0 h 2650332"/>
                  <a:gd name="connsiteX1" fmla="*/ 519112 w 4148137"/>
                  <a:gd name="connsiteY1" fmla="*/ 0 h 2650332"/>
                  <a:gd name="connsiteX2" fmla="*/ 519112 w 4148137"/>
                  <a:gd name="connsiteY2" fmla="*/ 233363 h 2650332"/>
                  <a:gd name="connsiteX3" fmla="*/ 688181 w 4148137"/>
                  <a:gd name="connsiteY3" fmla="*/ 233363 h 2650332"/>
                  <a:gd name="connsiteX4" fmla="*/ 688181 w 4148137"/>
                  <a:gd name="connsiteY4" fmla="*/ 714375 h 2650332"/>
                  <a:gd name="connsiteX5" fmla="*/ 854868 w 4148137"/>
                  <a:gd name="connsiteY5" fmla="*/ 714375 h 2650332"/>
                  <a:gd name="connsiteX6" fmla="*/ 854868 w 4148137"/>
                  <a:gd name="connsiteY6" fmla="*/ 964407 h 2650332"/>
                  <a:gd name="connsiteX7" fmla="*/ 1204912 w 4148137"/>
                  <a:gd name="connsiteY7" fmla="*/ 964407 h 2650332"/>
                  <a:gd name="connsiteX8" fmla="*/ 1204912 w 4148137"/>
                  <a:gd name="connsiteY8" fmla="*/ 1681163 h 2650332"/>
                  <a:gd name="connsiteX9" fmla="*/ 1552575 w 4148137"/>
                  <a:gd name="connsiteY9" fmla="*/ 1681163 h 2650332"/>
                  <a:gd name="connsiteX10" fmla="*/ 1552575 w 4148137"/>
                  <a:gd name="connsiteY10" fmla="*/ 2162175 h 2650332"/>
                  <a:gd name="connsiteX11" fmla="*/ 1719262 w 4148137"/>
                  <a:gd name="connsiteY11" fmla="*/ 2162175 h 2650332"/>
                  <a:gd name="connsiteX12" fmla="*/ 1719262 w 4148137"/>
                  <a:gd name="connsiteY12" fmla="*/ 2412207 h 2650332"/>
                  <a:gd name="connsiteX13" fmla="*/ 2074068 w 4148137"/>
                  <a:gd name="connsiteY13" fmla="*/ 2412207 h 2650332"/>
                  <a:gd name="connsiteX14" fmla="*/ 2074068 w 4148137"/>
                  <a:gd name="connsiteY14" fmla="*/ 2650332 h 2650332"/>
                  <a:gd name="connsiteX15" fmla="*/ 4148137 w 4148137"/>
                  <a:gd name="connsiteY15" fmla="*/ 2650332 h 265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148137" h="2650332">
                    <a:moveTo>
                      <a:pt x="0" y="0"/>
                    </a:moveTo>
                    <a:lnTo>
                      <a:pt x="519112" y="0"/>
                    </a:lnTo>
                    <a:lnTo>
                      <a:pt x="519112" y="233363"/>
                    </a:lnTo>
                    <a:lnTo>
                      <a:pt x="688181" y="233363"/>
                    </a:lnTo>
                    <a:lnTo>
                      <a:pt x="688181" y="714375"/>
                    </a:lnTo>
                    <a:lnTo>
                      <a:pt x="854868" y="714375"/>
                    </a:lnTo>
                    <a:lnTo>
                      <a:pt x="854868" y="964407"/>
                    </a:lnTo>
                    <a:lnTo>
                      <a:pt x="1204912" y="964407"/>
                    </a:lnTo>
                    <a:lnTo>
                      <a:pt x="1204912" y="1681163"/>
                    </a:lnTo>
                    <a:lnTo>
                      <a:pt x="1552575" y="1681163"/>
                    </a:lnTo>
                    <a:lnTo>
                      <a:pt x="1552575" y="2162175"/>
                    </a:lnTo>
                    <a:lnTo>
                      <a:pt x="1719262" y="2162175"/>
                    </a:lnTo>
                    <a:lnTo>
                      <a:pt x="1719262" y="2412207"/>
                    </a:lnTo>
                    <a:lnTo>
                      <a:pt x="2074068" y="2412207"/>
                    </a:lnTo>
                    <a:lnTo>
                      <a:pt x="2074068" y="2650332"/>
                    </a:lnTo>
                    <a:lnTo>
                      <a:pt x="4148137" y="2650332"/>
                    </a:lnTo>
                  </a:path>
                </a:pathLst>
              </a:custGeom>
              <a:noFill/>
              <a:ln w="28575" cap="flat" cmpd="sng" algn="ctr">
                <a:solidFill>
                  <a:srgbClr val="606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Forme libre : forme 50">
                <a:extLst>
                  <a:ext uri="{FF2B5EF4-FFF2-40B4-BE49-F238E27FC236}">
                    <a16:creationId xmlns:a16="http://schemas.microsoft.com/office/drawing/2014/main" id="{0EECBBF8-0A99-468F-9835-1F8A5D82A444}"/>
                  </a:ext>
                </a:extLst>
              </p:cNvPr>
              <p:cNvSpPr/>
              <p:nvPr/>
            </p:nvSpPr>
            <p:spPr bwMode="auto">
              <a:xfrm>
                <a:off x="3293269" y="2705100"/>
                <a:ext cx="4155281" cy="2045494"/>
              </a:xfrm>
              <a:custGeom>
                <a:avLst/>
                <a:gdLst>
                  <a:gd name="connsiteX0" fmla="*/ 4155281 w 4155281"/>
                  <a:gd name="connsiteY0" fmla="*/ 2045494 h 2045494"/>
                  <a:gd name="connsiteX1" fmla="*/ 3979069 w 4155281"/>
                  <a:gd name="connsiteY1" fmla="*/ 2045494 h 2045494"/>
                  <a:gd name="connsiteX2" fmla="*/ 3979069 w 4155281"/>
                  <a:gd name="connsiteY2" fmla="*/ 1885950 h 2045494"/>
                  <a:gd name="connsiteX3" fmla="*/ 3802856 w 4155281"/>
                  <a:gd name="connsiteY3" fmla="*/ 1885950 h 2045494"/>
                  <a:gd name="connsiteX4" fmla="*/ 3802856 w 4155281"/>
                  <a:gd name="connsiteY4" fmla="*/ 1752600 h 2045494"/>
                  <a:gd name="connsiteX5" fmla="*/ 2083594 w 4155281"/>
                  <a:gd name="connsiteY5" fmla="*/ 1752600 h 2045494"/>
                  <a:gd name="connsiteX6" fmla="*/ 2083594 w 4155281"/>
                  <a:gd name="connsiteY6" fmla="*/ 1597819 h 2045494"/>
                  <a:gd name="connsiteX7" fmla="*/ 2059781 w 4155281"/>
                  <a:gd name="connsiteY7" fmla="*/ 1597819 h 2045494"/>
                  <a:gd name="connsiteX8" fmla="*/ 1371600 w 4155281"/>
                  <a:gd name="connsiteY8" fmla="*/ 1597819 h 2045494"/>
                  <a:gd name="connsiteX9" fmla="*/ 1371600 w 4155281"/>
                  <a:gd name="connsiteY9" fmla="*/ 1464469 h 2045494"/>
                  <a:gd name="connsiteX10" fmla="*/ 1207294 w 4155281"/>
                  <a:gd name="connsiteY10" fmla="*/ 1464469 h 2045494"/>
                  <a:gd name="connsiteX11" fmla="*/ 1207294 w 4155281"/>
                  <a:gd name="connsiteY11" fmla="*/ 1297781 h 2045494"/>
                  <a:gd name="connsiteX12" fmla="*/ 1040606 w 4155281"/>
                  <a:gd name="connsiteY12" fmla="*/ 1297781 h 2045494"/>
                  <a:gd name="connsiteX13" fmla="*/ 1040606 w 4155281"/>
                  <a:gd name="connsiteY13" fmla="*/ 733425 h 2045494"/>
                  <a:gd name="connsiteX14" fmla="*/ 857250 w 4155281"/>
                  <a:gd name="connsiteY14" fmla="*/ 733425 h 2045494"/>
                  <a:gd name="connsiteX15" fmla="*/ 857250 w 4155281"/>
                  <a:gd name="connsiteY15" fmla="*/ 288131 h 2045494"/>
                  <a:gd name="connsiteX16" fmla="*/ 681037 w 4155281"/>
                  <a:gd name="connsiteY16" fmla="*/ 288131 h 2045494"/>
                  <a:gd name="connsiteX17" fmla="*/ 681037 w 4155281"/>
                  <a:gd name="connsiteY17" fmla="*/ 0 h 2045494"/>
                  <a:gd name="connsiteX18" fmla="*/ 0 w 4155281"/>
                  <a:gd name="connsiteY18" fmla="*/ 0 h 2045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155281" h="2045494">
                    <a:moveTo>
                      <a:pt x="4155281" y="2045494"/>
                    </a:moveTo>
                    <a:lnTo>
                      <a:pt x="3979069" y="2045494"/>
                    </a:lnTo>
                    <a:lnTo>
                      <a:pt x="3979069" y="1885950"/>
                    </a:lnTo>
                    <a:lnTo>
                      <a:pt x="3802856" y="1885950"/>
                    </a:lnTo>
                    <a:lnTo>
                      <a:pt x="3802856" y="1752600"/>
                    </a:lnTo>
                    <a:lnTo>
                      <a:pt x="2083594" y="1752600"/>
                    </a:lnTo>
                    <a:lnTo>
                      <a:pt x="2083594" y="1597819"/>
                    </a:lnTo>
                    <a:lnTo>
                      <a:pt x="2059781" y="1597819"/>
                    </a:lnTo>
                    <a:lnTo>
                      <a:pt x="1371600" y="1597819"/>
                    </a:lnTo>
                    <a:lnTo>
                      <a:pt x="1371600" y="1464469"/>
                    </a:lnTo>
                    <a:lnTo>
                      <a:pt x="1207294" y="1464469"/>
                    </a:lnTo>
                    <a:lnTo>
                      <a:pt x="1207294" y="1297781"/>
                    </a:lnTo>
                    <a:lnTo>
                      <a:pt x="1040606" y="1297781"/>
                    </a:lnTo>
                    <a:lnTo>
                      <a:pt x="1040606" y="733425"/>
                    </a:lnTo>
                    <a:lnTo>
                      <a:pt x="857250" y="733425"/>
                    </a:lnTo>
                    <a:lnTo>
                      <a:pt x="857250" y="288131"/>
                    </a:lnTo>
                    <a:lnTo>
                      <a:pt x="681037" y="288131"/>
                    </a:lnTo>
                    <a:lnTo>
                      <a:pt x="681037" y="0"/>
                    </a:lnTo>
                    <a:lnTo>
                      <a:pt x="0" y="0"/>
                    </a:lnTo>
                  </a:path>
                </a:pathLst>
              </a:custGeom>
              <a:noFill/>
              <a:ln w="2857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3D317251-A88A-4D61-8D83-E95008A6EE3C}"/>
                  </a:ext>
                </a:extLst>
              </p:cNvPr>
              <p:cNvSpPr txBox="1"/>
              <p:nvPr/>
            </p:nvSpPr>
            <p:spPr>
              <a:xfrm>
                <a:off x="7557965" y="5287027"/>
                <a:ext cx="691215" cy="36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chemeClr val="bg1">
                        <a:lumMod val="50000"/>
                      </a:schemeClr>
                    </a:solidFill>
                  </a:rPr>
                  <a:t>1 (8 %)</a:t>
                </a:r>
              </a:p>
            </p:txBody>
          </p:sp>
          <p:cxnSp>
            <p:nvCxnSpPr>
              <p:cNvPr id="38" name="Connecteur droit 37">
                <a:extLst>
                  <a:ext uri="{FF2B5EF4-FFF2-40B4-BE49-F238E27FC236}">
                    <a16:creationId xmlns:a16="http://schemas.microsoft.com/office/drawing/2014/main" id="{BA939818-14CD-4162-8537-1E5DDF1B870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7096126" y="4457269"/>
                <a:ext cx="4266" cy="123983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Connecteur droit 38">
                <a:extLst>
                  <a:ext uri="{FF2B5EF4-FFF2-40B4-BE49-F238E27FC236}">
                    <a16:creationId xmlns:a16="http://schemas.microsoft.com/office/drawing/2014/main" id="{74100D73-CF6A-43DA-B250-E236E09BE50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7448550" y="5357813"/>
                <a:ext cx="3403" cy="350797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" name="Connecteur droit avec flèche 39">
                <a:extLst>
                  <a:ext uri="{FF2B5EF4-FFF2-40B4-BE49-F238E27FC236}">
                    <a16:creationId xmlns:a16="http://schemas.microsoft.com/office/drawing/2014/main" id="{1CB6E685-2F58-47D4-A743-CB8E432BA930}"/>
                  </a:ext>
                </a:extLst>
              </p:cNvPr>
              <p:cNvCxnSpPr/>
              <p:nvPr/>
            </p:nvCxnSpPr>
            <p:spPr bwMode="auto">
              <a:xfrm flipV="1">
                <a:off x="7212432" y="4664705"/>
                <a:ext cx="0" cy="71247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/>
              </a:ln>
              <a:effectLst/>
            </p:spPr>
          </p:cxnSp>
        </p:grp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6FB42A9F-AD46-4EC4-B17B-2912FC866216}"/>
                </a:ext>
              </a:extLst>
            </p:cNvPr>
            <p:cNvSpPr txBox="1"/>
            <p:nvPr/>
          </p:nvSpPr>
          <p:spPr>
            <a:xfrm>
              <a:off x="2920856" y="2280583"/>
              <a:ext cx="344966" cy="3649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%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43" name="Text Box 3">
            <a:extLst>
              <a:ext uri="{FF2B5EF4-FFF2-40B4-BE49-F238E27FC236}">
                <a16:creationId xmlns:a16="http://schemas.microsoft.com/office/drawing/2014/main" id="{9DA30ED8-3405-4D9E-9D2D-247C7365B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73755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400" i="1" dirty="0" err="1"/>
              <a:t>Bailon</a:t>
            </a:r>
            <a:r>
              <a:rPr lang="en-GB" sz="1400" i="1" dirty="0"/>
              <a:t> L, CROI 2021, Abs. 161</a:t>
            </a:r>
          </a:p>
        </p:txBody>
      </p:sp>
      <p:sp>
        <p:nvSpPr>
          <p:cNvPr id="44" name="Espace réservé du contenu 5">
            <a:extLst>
              <a:ext uri="{FF2B5EF4-FFF2-40B4-BE49-F238E27FC236}">
                <a16:creationId xmlns:a16="http://schemas.microsoft.com/office/drawing/2014/main" id="{FBC25D1B-EDF9-4A6C-A09D-E9DF18E7D4AD}"/>
              </a:ext>
            </a:extLst>
          </p:cNvPr>
          <p:cNvSpPr txBox="1">
            <a:spLocks/>
          </p:cNvSpPr>
          <p:nvPr/>
        </p:nvSpPr>
        <p:spPr>
          <a:xfrm>
            <a:off x="738853" y="6306782"/>
            <a:ext cx="10972800" cy="3504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2250" indent="-222250" fontAlgn="auto">
              <a:spcAft>
                <a:spcPts val="0"/>
              </a:spcAft>
              <a:buClr>
                <a:schemeClr val="tx2"/>
              </a:buClr>
            </a:pPr>
            <a:r>
              <a:rPr lang="en-US" sz="1800"/>
              <a:t>Proof of concept, new trial with  combination of HTI + vesatolimod (TLR7 agonist ) </a:t>
            </a:r>
            <a:endParaRPr lang="en-US" sz="2000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66CA93A2-FCC6-4427-9332-82D91768E7D4}"/>
              </a:ext>
            </a:extLst>
          </p:cNvPr>
          <p:cNvSpPr txBox="1"/>
          <p:nvPr/>
        </p:nvSpPr>
        <p:spPr>
          <a:xfrm>
            <a:off x="1721255" y="2112408"/>
            <a:ext cx="8701922" cy="6514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Participants without need of ART reintroduction</a:t>
            </a:r>
          </a:p>
          <a:p>
            <a:pPr algn="ctr">
              <a:lnSpc>
                <a:spcPct val="90000"/>
              </a:lnSpc>
            </a:pPr>
            <a:r>
              <a:rPr lang="en-US" sz="20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among those without beneficial HLA class I alleles (B2705, B5701,B1517, B1503)</a:t>
            </a:r>
          </a:p>
        </p:txBody>
      </p:sp>
    </p:spTree>
    <p:extLst>
      <p:ext uri="{BB962C8B-B14F-4D97-AF65-F5344CB8AC3E}">
        <p14:creationId xmlns:p14="http://schemas.microsoft.com/office/powerpoint/2010/main" val="17411539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92FFD6D-87F0-824F-B5FC-97D6F8ADDD22}"/>
              </a:ext>
            </a:extLst>
          </p:cNvPr>
          <p:cNvSpPr txBox="1"/>
          <p:nvPr/>
        </p:nvSpPr>
        <p:spPr>
          <a:xfrm>
            <a:off x="4309249" y="3499060"/>
            <a:ext cx="4358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84FB7E8-887A-4C41-87B2-BCF06128C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err="1"/>
              <a:t>Env</a:t>
            </a:r>
            <a:r>
              <a:rPr lang="fr-FR" dirty="0"/>
              <a:t>-Gag </a:t>
            </a:r>
            <a:r>
              <a:rPr lang="fr-FR" dirty="0" err="1"/>
              <a:t>mRNA</a:t>
            </a:r>
            <a:r>
              <a:rPr lang="fr-FR" dirty="0"/>
              <a:t> vaccine in macaques (1)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761E2D7A-2398-4871-9BA8-CAE0B12E91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414753"/>
            <a:ext cx="10972800" cy="4572000"/>
          </a:xfrm>
        </p:spPr>
        <p:txBody>
          <a:bodyPr/>
          <a:lstStyle/>
          <a:p>
            <a:r>
              <a:rPr lang="en-US" sz="1800" dirty="0"/>
              <a:t>mRNA (HIV-1 Env, SIV Gag), 200-400 µg/animal by IM injection</a:t>
            </a:r>
            <a:endParaRPr lang="en-US" sz="1050" dirty="0"/>
          </a:p>
          <a:p>
            <a:r>
              <a:rPr lang="en-US" sz="1900" dirty="0"/>
              <a:t>Arm 1 (N=3): Clade-B (WITO Env + Gag), clades A + C boosts (BG505 + DU422 + Gag) </a:t>
            </a:r>
            <a:br>
              <a:rPr lang="en-US" sz="1900" dirty="0"/>
            </a:br>
            <a:r>
              <a:rPr lang="en-US" sz="1900" dirty="0"/>
              <a:t>+ final protein boosts (SOSISP.664 trimers)</a:t>
            </a:r>
          </a:p>
          <a:p>
            <a:r>
              <a:rPr lang="en-US" sz="1900" dirty="0"/>
              <a:t>Arm 2 (N=4): Clade-B (WITO + Gag), clades A + C boosts (BG505 + DU422 + Gag)</a:t>
            </a:r>
          </a:p>
          <a:p>
            <a:r>
              <a:rPr lang="en-US" sz="1900" dirty="0"/>
              <a:t>Arm 3 (N=7): naïve controls (added at challenge phase) </a:t>
            </a:r>
            <a:endParaRPr lang="en-US" sz="1350" dirty="0"/>
          </a:p>
          <a:p>
            <a:r>
              <a:rPr lang="en-US" sz="1800" dirty="0"/>
              <a:t>In vivo-titrated SHIV-AD8, 13 weekly low-dose 10 TCID</a:t>
            </a:r>
            <a:r>
              <a:rPr lang="en-US" sz="1800" baseline="-25000" dirty="0"/>
              <a:t>50</a:t>
            </a:r>
            <a:r>
              <a:rPr lang="en-US" sz="1800" dirty="0"/>
              <a:t> by rectal inoculation</a:t>
            </a:r>
          </a:p>
        </p:txBody>
      </p:sp>
      <p:grpSp>
        <p:nvGrpSpPr>
          <p:cNvPr id="2" name="Grouper 1"/>
          <p:cNvGrpSpPr/>
          <p:nvPr/>
        </p:nvGrpSpPr>
        <p:grpSpPr>
          <a:xfrm>
            <a:off x="813268" y="4003688"/>
            <a:ext cx="10059549" cy="2382771"/>
            <a:chOff x="813268" y="4457636"/>
            <a:chExt cx="9720915" cy="1928823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774BD336-CAE0-4D02-948A-941AB1B65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9863" y="6120832"/>
              <a:ext cx="83969" cy="265627"/>
            </a:xfrm>
            <a:prstGeom prst="rect">
              <a:avLst/>
            </a:prstGeom>
          </p:spPr>
        </p:pic>
        <p:grpSp>
          <p:nvGrpSpPr>
            <p:cNvPr id="76" name="Groupe 75">
              <a:extLst>
                <a:ext uri="{FF2B5EF4-FFF2-40B4-BE49-F238E27FC236}">
                  <a16:creationId xmlns:a16="http://schemas.microsoft.com/office/drawing/2014/main" id="{F8B90727-B333-4DC7-9FA4-C488BFFA752D}"/>
                </a:ext>
              </a:extLst>
            </p:cNvPr>
            <p:cNvGrpSpPr/>
            <p:nvPr/>
          </p:nvGrpSpPr>
          <p:grpSpPr>
            <a:xfrm>
              <a:off x="3723968" y="4457636"/>
              <a:ext cx="5950728" cy="1082721"/>
              <a:chOff x="3723968" y="4327001"/>
              <a:chExt cx="5950728" cy="1082721"/>
            </a:xfrm>
          </p:grpSpPr>
          <p:sp>
            <p:nvSpPr>
              <p:cNvPr id="9" name="Rectangle : coins arrondis 8">
                <a:extLst>
                  <a:ext uri="{FF2B5EF4-FFF2-40B4-BE49-F238E27FC236}">
                    <a16:creationId xmlns:a16="http://schemas.microsoft.com/office/drawing/2014/main" id="{5CDCA117-2FA0-4A34-9E83-1484E074EE36}"/>
                  </a:ext>
                </a:extLst>
              </p:cNvPr>
              <p:cNvSpPr/>
              <p:nvPr/>
            </p:nvSpPr>
            <p:spPr bwMode="auto">
              <a:xfrm>
                <a:off x="3723968" y="4327001"/>
                <a:ext cx="1637071" cy="723978"/>
              </a:xfrm>
              <a:prstGeom prst="roundRect">
                <a:avLst/>
              </a:prstGeom>
              <a:solidFill>
                <a:srgbClr val="FF66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4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WITO </a:t>
                </a:r>
                <a:r>
                  <a:rPr kumimoji="0" lang="fr-FR" sz="14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Env</a:t>
                </a:r>
                <a:r>
                  <a:rPr kumimoji="0" lang="fr-FR" sz="14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 + Gag</a:t>
                </a:r>
                <a:br>
                  <a:rPr kumimoji="0" lang="fr-FR" sz="14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</a:br>
                <a:r>
                  <a:rPr kumimoji="0" lang="fr-FR" sz="14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(T/F, clade</a:t>
                </a:r>
                <a:r>
                  <a:rPr kumimoji="0" lang="fr-FR" sz="14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 </a:t>
                </a:r>
                <a:r>
                  <a:rPr kumimoji="0" lang="fr-FR" sz="14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B)</a:t>
                </a:r>
              </a:p>
            </p:txBody>
          </p:sp>
          <p:sp>
            <p:nvSpPr>
              <p:cNvPr id="10" name="Rectangle : coins arrondis 9">
                <a:extLst>
                  <a:ext uri="{FF2B5EF4-FFF2-40B4-BE49-F238E27FC236}">
                    <a16:creationId xmlns:a16="http://schemas.microsoft.com/office/drawing/2014/main" id="{9B91A9CE-ACAF-408A-9E48-E4F5DB8FF161}"/>
                  </a:ext>
                </a:extLst>
              </p:cNvPr>
              <p:cNvSpPr/>
              <p:nvPr/>
            </p:nvSpPr>
            <p:spPr bwMode="auto">
              <a:xfrm>
                <a:off x="5796116" y="4327001"/>
                <a:ext cx="1821426" cy="723978"/>
              </a:xfrm>
              <a:prstGeom prst="round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4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Mixed </a:t>
                </a:r>
                <a:r>
                  <a:rPr kumimoji="0" lang="fr-FR" sz="14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heterologous</a:t>
                </a:r>
                <a:br>
                  <a:rPr kumimoji="0" lang="fr-FR" sz="14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</a:br>
                <a:r>
                  <a:rPr kumimoji="0" lang="fr-FR" sz="14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Env</a:t>
                </a:r>
                <a:r>
                  <a:rPr kumimoji="0" lang="fr-FR" sz="14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 </a:t>
                </a:r>
                <a:r>
                  <a:rPr kumimoji="0" lang="fr-FR" sz="14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+ Gag</a:t>
                </a:r>
                <a:br>
                  <a:rPr kumimoji="0" lang="fr-FR" sz="14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</a:br>
                <a:r>
                  <a:rPr kumimoji="0" lang="fr-FR" sz="14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BG505 + DU422 </a:t>
                </a:r>
                <a:br>
                  <a:rPr kumimoji="0" lang="fr-FR" sz="14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</a:br>
                <a:r>
                  <a:rPr kumimoji="0" lang="fr-FR" sz="14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(clades A + C)</a:t>
                </a:r>
              </a:p>
            </p:txBody>
          </p:sp>
          <p:cxnSp>
            <p:nvCxnSpPr>
              <p:cNvPr id="47" name="Connecteur droit 46">
                <a:extLst>
                  <a:ext uri="{FF2B5EF4-FFF2-40B4-BE49-F238E27FC236}">
                    <a16:creationId xmlns:a16="http://schemas.microsoft.com/office/drawing/2014/main" id="{99C736A9-F742-4230-9C15-8B878A840B5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784821" y="5030507"/>
                <a:ext cx="0" cy="22131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48" name="Connecteur droit 47">
                <a:extLst>
                  <a:ext uri="{FF2B5EF4-FFF2-40B4-BE49-F238E27FC236}">
                    <a16:creationId xmlns:a16="http://schemas.microsoft.com/office/drawing/2014/main" id="{66E7C978-478B-4A7B-89CF-8AE468B7247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09464" y="5030507"/>
                <a:ext cx="0" cy="22131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49" name="Connecteur droit 48">
                <a:extLst>
                  <a:ext uri="{FF2B5EF4-FFF2-40B4-BE49-F238E27FC236}">
                    <a16:creationId xmlns:a16="http://schemas.microsoft.com/office/drawing/2014/main" id="{E76F981B-C5C5-4298-B974-CDCE6DD9672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273097" y="5030507"/>
                <a:ext cx="0" cy="22131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6600"/>
                </a:solidFill>
                <a:prstDash val="sysDash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50" name="Connecteur droit 49">
                <a:extLst>
                  <a:ext uri="{FF2B5EF4-FFF2-40B4-BE49-F238E27FC236}">
                    <a16:creationId xmlns:a16="http://schemas.microsoft.com/office/drawing/2014/main" id="{12C1D212-A411-45A7-9934-F64270E3F83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888502" y="5030507"/>
                <a:ext cx="0" cy="22131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51" name="Connecteur droit 50">
                <a:extLst>
                  <a:ext uri="{FF2B5EF4-FFF2-40B4-BE49-F238E27FC236}">
                    <a16:creationId xmlns:a16="http://schemas.microsoft.com/office/drawing/2014/main" id="{DAF9E773-034D-468C-8309-83719E0137D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516801" y="5030507"/>
                <a:ext cx="0" cy="22131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52" name="Connecteur droit 51">
                <a:extLst>
                  <a:ext uri="{FF2B5EF4-FFF2-40B4-BE49-F238E27FC236}">
                    <a16:creationId xmlns:a16="http://schemas.microsoft.com/office/drawing/2014/main" id="{F951F8B1-D7DA-43AB-9A80-CBB23440FE6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167540" y="5030507"/>
                <a:ext cx="0" cy="22131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53" name="Connecteur droit 52">
                <a:extLst>
                  <a:ext uri="{FF2B5EF4-FFF2-40B4-BE49-F238E27FC236}">
                    <a16:creationId xmlns:a16="http://schemas.microsoft.com/office/drawing/2014/main" id="{E0F14B26-4AA4-45D1-B919-BC8B630BEFE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518991" y="5030507"/>
                <a:ext cx="0" cy="22131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ysDash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54" name="Connecteur droit 53">
                <a:extLst>
                  <a:ext uri="{FF2B5EF4-FFF2-40B4-BE49-F238E27FC236}">
                    <a16:creationId xmlns:a16="http://schemas.microsoft.com/office/drawing/2014/main" id="{B518B18A-951C-490D-BFCD-4358160D32E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807059" y="5030507"/>
                <a:ext cx="0" cy="22131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55" name="Connecteur droit 54">
                <a:extLst>
                  <a:ext uri="{FF2B5EF4-FFF2-40B4-BE49-F238E27FC236}">
                    <a16:creationId xmlns:a16="http://schemas.microsoft.com/office/drawing/2014/main" id="{D544CE72-B344-42D1-B757-6F1B1752E1B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140466" y="5030507"/>
                <a:ext cx="0" cy="22131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6600"/>
                </a:solidFill>
                <a:prstDash val="sysDash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58" name="Connecteur droit 57">
                <a:extLst>
                  <a:ext uri="{FF2B5EF4-FFF2-40B4-BE49-F238E27FC236}">
                    <a16:creationId xmlns:a16="http://schemas.microsoft.com/office/drawing/2014/main" id="{0D95FA0B-B332-4E39-A29B-9798FB06801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390883" y="5030507"/>
                <a:ext cx="0" cy="22131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73" name="Connecteur droit 72">
                <a:extLst>
                  <a:ext uri="{FF2B5EF4-FFF2-40B4-BE49-F238E27FC236}">
                    <a16:creationId xmlns:a16="http://schemas.microsoft.com/office/drawing/2014/main" id="{3BB16D4A-27B8-44B5-AA3A-5460547C55B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204858" y="5030507"/>
                <a:ext cx="0" cy="22131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74" name="Connecteur droit 73">
                <a:extLst>
                  <a:ext uri="{FF2B5EF4-FFF2-40B4-BE49-F238E27FC236}">
                    <a16:creationId xmlns:a16="http://schemas.microsoft.com/office/drawing/2014/main" id="{9ACA2A06-B6DB-426E-9FBA-D0798322170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464400" y="5030507"/>
                <a:ext cx="0" cy="22131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75" name="Connecteur droit 74">
                <a:extLst>
                  <a:ext uri="{FF2B5EF4-FFF2-40B4-BE49-F238E27FC236}">
                    <a16:creationId xmlns:a16="http://schemas.microsoft.com/office/drawing/2014/main" id="{5F523845-4864-4571-B674-DD746449B96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092275" y="5030507"/>
                <a:ext cx="0" cy="22131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grpSp>
            <p:nvGrpSpPr>
              <p:cNvPr id="71" name="Groupe 70">
                <a:extLst>
                  <a:ext uri="{FF2B5EF4-FFF2-40B4-BE49-F238E27FC236}">
                    <a16:creationId xmlns:a16="http://schemas.microsoft.com/office/drawing/2014/main" id="{2FE79DB1-BD1A-4129-8183-CD5F647C1688}"/>
                  </a:ext>
                </a:extLst>
              </p:cNvPr>
              <p:cNvGrpSpPr/>
              <p:nvPr/>
            </p:nvGrpSpPr>
            <p:grpSpPr>
              <a:xfrm>
                <a:off x="8512372" y="4906371"/>
                <a:ext cx="958379" cy="503351"/>
                <a:chOff x="8512372" y="5166064"/>
                <a:chExt cx="958379" cy="113050"/>
              </a:xfrm>
            </p:grpSpPr>
            <p:cxnSp>
              <p:nvCxnSpPr>
                <p:cNvPr id="56" name="Connecteur droit 55">
                  <a:extLst>
                    <a:ext uri="{FF2B5EF4-FFF2-40B4-BE49-F238E27FC236}">
                      <a16:creationId xmlns:a16="http://schemas.microsoft.com/office/drawing/2014/main" id="{01EB8EC2-3400-4E1E-964F-399FF563D32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9249582" y="5166064"/>
                  <a:ext cx="0" cy="11305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57" name="Connecteur droit 56">
                  <a:extLst>
                    <a:ext uri="{FF2B5EF4-FFF2-40B4-BE49-F238E27FC236}">
                      <a16:creationId xmlns:a16="http://schemas.microsoft.com/office/drawing/2014/main" id="{D6EE56A0-2107-42FE-8D10-42CCEA852FC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512372" y="5166064"/>
                  <a:ext cx="0" cy="11305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59" name="Connecteur droit 58">
                  <a:extLst>
                    <a:ext uri="{FF2B5EF4-FFF2-40B4-BE49-F238E27FC236}">
                      <a16:creationId xmlns:a16="http://schemas.microsoft.com/office/drawing/2014/main" id="{561D0FCB-30CC-4EC0-8FCC-D1B53D471F4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586093" y="5166064"/>
                  <a:ext cx="0" cy="11305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60" name="Connecteur droit 59">
                  <a:extLst>
                    <a:ext uri="{FF2B5EF4-FFF2-40B4-BE49-F238E27FC236}">
                      <a16:creationId xmlns:a16="http://schemas.microsoft.com/office/drawing/2014/main" id="{69EFC580-5876-407A-9137-59F43FCD98E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659814" y="5166064"/>
                  <a:ext cx="0" cy="11305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61" name="Connecteur droit 60">
                  <a:extLst>
                    <a:ext uri="{FF2B5EF4-FFF2-40B4-BE49-F238E27FC236}">
                      <a16:creationId xmlns:a16="http://schemas.microsoft.com/office/drawing/2014/main" id="{D063C29A-FD19-4D25-B002-536321CFD15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733535" y="5166064"/>
                  <a:ext cx="0" cy="11305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62" name="Connecteur droit 61">
                  <a:extLst>
                    <a:ext uri="{FF2B5EF4-FFF2-40B4-BE49-F238E27FC236}">
                      <a16:creationId xmlns:a16="http://schemas.microsoft.com/office/drawing/2014/main" id="{D1833C6E-8A0B-405D-BD9E-8D414C233EA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807256" y="5166064"/>
                  <a:ext cx="0" cy="11305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63" name="Connecteur droit 62">
                  <a:extLst>
                    <a:ext uri="{FF2B5EF4-FFF2-40B4-BE49-F238E27FC236}">
                      <a16:creationId xmlns:a16="http://schemas.microsoft.com/office/drawing/2014/main" id="{B0E1AE7E-0DEB-4555-B725-10C94A67B25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880977" y="5166064"/>
                  <a:ext cx="0" cy="11305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64" name="Connecteur droit 63">
                  <a:extLst>
                    <a:ext uri="{FF2B5EF4-FFF2-40B4-BE49-F238E27FC236}">
                      <a16:creationId xmlns:a16="http://schemas.microsoft.com/office/drawing/2014/main" id="{AF0F8C01-DBDD-4182-9C4B-AC3D3BEB453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954698" y="5166064"/>
                  <a:ext cx="0" cy="11305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65" name="Connecteur droit 64">
                  <a:extLst>
                    <a:ext uri="{FF2B5EF4-FFF2-40B4-BE49-F238E27FC236}">
                      <a16:creationId xmlns:a16="http://schemas.microsoft.com/office/drawing/2014/main" id="{F076B820-3F07-4D2E-BE6C-F681F9BD0CC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9028419" y="5166064"/>
                  <a:ext cx="0" cy="11305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66" name="Connecteur droit 65">
                  <a:extLst>
                    <a:ext uri="{FF2B5EF4-FFF2-40B4-BE49-F238E27FC236}">
                      <a16:creationId xmlns:a16="http://schemas.microsoft.com/office/drawing/2014/main" id="{8065F40B-245D-4C76-B6B1-FA3C3E78A34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9102140" y="5166064"/>
                  <a:ext cx="0" cy="11305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67" name="Connecteur droit 66">
                  <a:extLst>
                    <a:ext uri="{FF2B5EF4-FFF2-40B4-BE49-F238E27FC236}">
                      <a16:creationId xmlns:a16="http://schemas.microsoft.com/office/drawing/2014/main" id="{7028B531-9AEF-414E-B45E-BFE7D63E824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9175861" y="5166064"/>
                  <a:ext cx="0" cy="11305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68" name="Connecteur droit 67">
                  <a:extLst>
                    <a:ext uri="{FF2B5EF4-FFF2-40B4-BE49-F238E27FC236}">
                      <a16:creationId xmlns:a16="http://schemas.microsoft.com/office/drawing/2014/main" id="{0D00DAE3-5480-49F1-8423-43E7E335EAA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9323303" y="5166064"/>
                  <a:ext cx="0" cy="11305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69" name="Connecteur droit 68">
                  <a:extLst>
                    <a:ext uri="{FF2B5EF4-FFF2-40B4-BE49-F238E27FC236}">
                      <a16:creationId xmlns:a16="http://schemas.microsoft.com/office/drawing/2014/main" id="{17146FAF-6D77-455F-A0CB-199EE9E6BE9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9397024" y="5166064"/>
                  <a:ext cx="0" cy="11305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70" name="Connecteur droit 69">
                  <a:extLst>
                    <a:ext uri="{FF2B5EF4-FFF2-40B4-BE49-F238E27FC236}">
                      <a16:creationId xmlns:a16="http://schemas.microsoft.com/office/drawing/2014/main" id="{44AB5DC9-65B1-4CA5-95EB-BD6F91EE876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9470751" y="5166064"/>
                  <a:ext cx="0" cy="11305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</p:grpSp>
          <p:sp>
            <p:nvSpPr>
              <p:cNvPr id="11" name="Rectangle : coins arrondis 10">
                <a:extLst>
                  <a:ext uri="{FF2B5EF4-FFF2-40B4-BE49-F238E27FC236}">
                    <a16:creationId xmlns:a16="http://schemas.microsoft.com/office/drawing/2014/main" id="{3CF78535-4FE2-429E-9F31-30AB7E4950D8}"/>
                  </a:ext>
                </a:extLst>
              </p:cNvPr>
              <p:cNvSpPr/>
              <p:nvPr/>
            </p:nvSpPr>
            <p:spPr bwMode="auto">
              <a:xfrm rot="5400000">
                <a:off x="7470588" y="4539098"/>
                <a:ext cx="699158" cy="283652"/>
              </a:xfrm>
              <a:prstGeom prst="roundRect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4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JR-FL</a:t>
                </a:r>
              </a:p>
            </p:txBody>
          </p:sp>
          <p:sp>
            <p:nvSpPr>
              <p:cNvPr id="12" name="Rectangle : coins arrondis 11">
                <a:extLst>
                  <a:ext uri="{FF2B5EF4-FFF2-40B4-BE49-F238E27FC236}">
                    <a16:creationId xmlns:a16="http://schemas.microsoft.com/office/drawing/2014/main" id="{810A1B09-6115-4E68-B898-0A72BA7DE9A0}"/>
                  </a:ext>
                </a:extLst>
              </p:cNvPr>
              <p:cNvSpPr/>
              <p:nvPr/>
            </p:nvSpPr>
            <p:spPr bwMode="auto">
              <a:xfrm rot="5400000">
                <a:off x="7782327" y="4548230"/>
                <a:ext cx="699158" cy="265381"/>
              </a:xfrm>
              <a:prstGeom prst="roundRect">
                <a:avLst/>
              </a:prstGeom>
              <a:solidFill>
                <a:srgbClr val="FF66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4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WITO</a:t>
                </a:r>
              </a:p>
            </p:txBody>
          </p:sp>
          <p:sp>
            <p:nvSpPr>
              <p:cNvPr id="13" name="Rectangle : coins arrondis 12">
                <a:extLst>
                  <a:ext uri="{FF2B5EF4-FFF2-40B4-BE49-F238E27FC236}">
                    <a16:creationId xmlns:a16="http://schemas.microsoft.com/office/drawing/2014/main" id="{3D4B8003-72B9-4042-A5E3-BB2315CAD912}"/>
                  </a:ext>
                </a:extLst>
              </p:cNvPr>
              <p:cNvSpPr/>
              <p:nvPr/>
            </p:nvSpPr>
            <p:spPr bwMode="auto">
              <a:xfrm rot="5400000">
                <a:off x="8041423" y="4586850"/>
                <a:ext cx="699156" cy="188147"/>
              </a:xfrm>
              <a:prstGeom prst="round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4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Mixed</a:t>
                </a:r>
              </a:p>
            </p:txBody>
          </p:sp>
          <p:sp>
            <p:nvSpPr>
              <p:cNvPr id="14" name="Rectangle : coins arrondis 13">
                <a:extLst>
                  <a:ext uri="{FF2B5EF4-FFF2-40B4-BE49-F238E27FC236}">
                    <a16:creationId xmlns:a16="http://schemas.microsoft.com/office/drawing/2014/main" id="{ED805C6F-4DB9-4AEF-BA47-BB53958B8B72}"/>
                  </a:ext>
                </a:extLst>
              </p:cNvPr>
              <p:cNvSpPr/>
              <p:nvPr/>
            </p:nvSpPr>
            <p:spPr bwMode="auto">
              <a:xfrm>
                <a:off x="8491900" y="4327002"/>
                <a:ext cx="1182796" cy="628457"/>
              </a:xfrm>
              <a:prstGeom prst="roundRect">
                <a:avLst/>
              </a:prstGeom>
              <a:solidFill>
                <a:srgbClr val="0070C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4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SHIV_AD8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fr-FR" sz="1400" dirty="0">
                    <a:solidFill>
                      <a:schemeClr val="bg1"/>
                    </a:solidFill>
                  </a:rPr>
                  <a:t>challenges</a:t>
                </a:r>
                <a:endParaRPr kumimoji="0" lang="fr-FR" sz="1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7" name="Groupe 76">
              <a:extLst>
                <a:ext uri="{FF2B5EF4-FFF2-40B4-BE49-F238E27FC236}">
                  <a16:creationId xmlns:a16="http://schemas.microsoft.com/office/drawing/2014/main" id="{3D41B79B-3058-4016-83AE-F7DC96CFE8BB}"/>
                </a:ext>
              </a:extLst>
            </p:cNvPr>
            <p:cNvGrpSpPr/>
            <p:nvPr/>
          </p:nvGrpSpPr>
          <p:grpSpPr>
            <a:xfrm>
              <a:off x="3723968" y="5780133"/>
              <a:ext cx="5873256" cy="113050"/>
              <a:chOff x="3723968" y="5649498"/>
              <a:chExt cx="5873256" cy="113050"/>
            </a:xfrm>
          </p:grpSpPr>
          <p:cxnSp>
            <p:nvCxnSpPr>
              <p:cNvPr id="16" name="Connecteur droit 15">
                <a:extLst>
                  <a:ext uri="{FF2B5EF4-FFF2-40B4-BE49-F238E27FC236}">
                    <a16:creationId xmlns:a16="http://schemas.microsoft.com/office/drawing/2014/main" id="{CA2F0FD6-DB3D-4350-9397-B6443F07C90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723968" y="5649498"/>
                <a:ext cx="587325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Connecteur droit 17">
                <a:extLst>
                  <a:ext uri="{FF2B5EF4-FFF2-40B4-BE49-F238E27FC236}">
                    <a16:creationId xmlns:a16="http://schemas.microsoft.com/office/drawing/2014/main" id="{F683B939-9CA0-4240-8B78-7CAEF62D666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784821" y="5649498"/>
                <a:ext cx="0" cy="11305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Connecteur droit 20">
                <a:extLst>
                  <a:ext uri="{FF2B5EF4-FFF2-40B4-BE49-F238E27FC236}">
                    <a16:creationId xmlns:a16="http://schemas.microsoft.com/office/drawing/2014/main" id="{BD73B4C5-CE00-4D83-A183-2F26BC686B6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09464" y="5649498"/>
                <a:ext cx="0" cy="11305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Connecteur droit 21">
                <a:extLst>
                  <a:ext uri="{FF2B5EF4-FFF2-40B4-BE49-F238E27FC236}">
                    <a16:creationId xmlns:a16="http://schemas.microsoft.com/office/drawing/2014/main" id="{C6901EF2-57D3-4C29-B812-396E9C92DEC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232153" y="5649498"/>
                <a:ext cx="0" cy="11305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Connecteur droit 22">
                <a:extLst>
                  <a:ext uri="{FF2B5EF4-FFF2-40B4-BE49-F238E27FC236}">
                    <a16:creationId xmlns:a16="http://schemas.microsoft.com/office/drawing/2014/main" id="{AC9A6EB0-007C-4399-935F-FC7E8424B84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888502" y="5649498"/>
                <a:ext cx="0" cy="11305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Connecteur droit 23">
                <a:extLst>
                  <a:ext uri="{FF2B5EF4-FFF2-40B4-BE49-F238E27FC236}">
                    <a16:creationId xmlns:a16="http://schemas.microsoft.com/office/drawing/2014/main" id="{63DA7FD4-9B22-41FB-B8B9-34C20CFCF08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516801" y="5649498"/>
                <a:ext cx="0" cy="11305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Connecteur droit 24">
                <a:extLst>
                  <a:ext uri="{FF2B5EF4-FFF2-40B4-BE49-F238E27FC236}">
                    <a16:creationId xmlns:a16="http://schemas.microsoft.com/office/drawing/2014/main" id="{E6E12FB4-F68E-439E-A02C-722AB6A934F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167540" y="5649498"/>
                <a:ext cx="0" cy="11305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Connecteur droit 25">
                <a:extLst>
                  <a:ext uri="{FF2B5EF4-FFF2-40B4-BE49-F238E27FC236}">
                    <a16:creationId xmlns:a16="http://schemas.microsoft.com/office/drawing/2014/main" id="{3C3268DF-4717-4679-8EA7-4E3AECF18F5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498519" y="5649498"/>
                <a:ext cx="0" cy="11305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0CCAB0A7-D867-4F20-8E12-F4FD7208077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807059" y="5649498"/>
                <a:ext cx="0" cy="11305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107B9115-017C-40B1-B1DD-39609837585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126818" y="5649498"/>
                <a:ext cx="0" cy="11305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0EB28F46-C0CC-4D15-8C6D-DB8ED4DD5D0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249582" y="5649498"/>
                <a:ext cx="0" cy="11305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Connecteur droit 29">
                <a:extLst>
                  <a:ext uri="{FF2B5EF4-FFF2-40B4-BE49-F238E27FC236}">
                    <a16:creationId xmlns:a16="http://schemas.microsoft.com/office/drawing/2014/main" id="{C1B4126B-1C05-45CA-8151-4DA18942008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512372" y="5649498"/>
                <a:ext cx="0" cy="11305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Connecteur droit 30">
                <a:extLst>
                  <a:ext uri="{FF2B5EF4-FFF2-40B4-BE49-F238E27FC236}">
                    <a16:creationId xmlns:a16="http://schemas.microsoft.com/office/drawing/2014/main" id="{400106DE-3DFF-4C0C-8AEA-072A57A9B73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425003" y="5649498"/>
                <a:ext cx="0" cy="11305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024BC9F2-CB68-44DF-9A03-56C94A91E87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586093" y="5649498"/>
                <a:ext cx="0" cy="11305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2B7CA21F-4C0E-4611-B8D9-D3149BF5856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659814" y="5649498"/>
                <a:ext cx="0" cy="11305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id="{08809633-AE06-4137-BC6A-AA9BC3371CB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733535" y="5649498"/>
                <a:ext cx="0" cy="11305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7F47DC8E-F956-48EA-BD95-155267A4A2F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807256" y="5649498"/>
                <a:ext cx="0" cy="11305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id="{5C2511B9-3AD7-4C25-8C12-16E86EEDA44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880977" y="5649498"/>
                <a:ext cx="0" cy="11305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Connecteur droit 36">
                <a:extLst>
                  <a:ext uri="{FF2B5EF4-FFF2-40B4-BE49-F238E27FC236}">
                    <a16:creationId xmlns:a16="http://schemas.microsoft.com/office/drawing/2014/main" id="{CF164F75-143D-4F38-990A-01206FED6DD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954698" y="5649498"/>
                <a:ext cx="0" cy="11305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Connecteur droit 37">
                <a:extLst>
                  <a:ext uri="{FF2B5EF4-FFF2-40B4-BE49-F238E27FC236}">
                    <a16:creationId xmlns:a16="http://schemas.microsoft.com/office/drawing/2014/main" id="{02BB549B-1D2C-4691-80CE-54CD35EC5C1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028419" y="5649498"/>
                <a:ext cx="0" cy="11305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Connecteur droit 38">
                <a:extLst>
                  <a:ext uri="{FF2B5EF4-FFF2-40B4-BE49-F238E27FC236}">
                    <a16:creationId xmlns:a16="http://schemas.microsoft.com/office/drawing/2014/main" id="{D4B8AFBB-012B-4146-833A-122E0BFC07A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102140" y="5649498"/>
                <a:ext cx="0" cy="11305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" name="Connecteur droit 39">
                <a:extLst>
                  <a:ext uri="{FF2B5EF4-FFF2-40B4-BE49-F238E27FC236}">
                    <a16:creationId xmlns:a16="http://schemas.microsoft.com/office/drawing/2014/main" id="{4B5E110F-FDD1-41EB-98EF-94CC67F4A40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175861" y="5649498"/>
                <a:ext cx="0" cy="11305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Connecteur droit 40">
                <a:extLst>
                  <a:ext uri="{FF2B5EF4-FFF2-40B4-BE49-F238E27FC236}">
                    <a16:creationId xmlns:a16="http://schemas.microsoft.com/office/drawing/2014/main" id="{FC35EF3D-8117-4562-9ABC-9BBC2AD0E7F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323303" y="5649498"/>
                <a:ext cx="0" cy="11305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Connecteur droit 41">
                <a:extLst>
                  <a:ext uri="{FF2B5EF4-FFF2-40B4-BE49-F238E27FC236}">
                    <a16:creationId xmlns:a16="http://schemas.microsoft.com/office/drawing/2014/main" id="{E09C9D0C-2D00-4FD4-89C5-A6DE99427B8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397024" y="5649498"/>
                <a:ext cx="0" cy="11305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" name="Connecteur droit 42">
                <a:extLst>
                  <a:ext uri="{FF2B5EF4-FFF2-40B4-BE49-F238E27FC236}">
                    <a16:creationId xmlns:a16="http://schemas.microsoft.com/office/drawing/2014/main" id="{C165FDC4-C59B-4536-99E6-BA5D6F8C35F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470751" y="5649498"/>
                <a:ext cx="0" cy="11305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pic>
          <p:nvPicPr>
            <p:cNvPr id="78" name="Image 77">
              <a:extLst>
                <a:ext uri="{FF2B5EF4-FFF2-40B4-BE49-F238E27FC236}">
                  <a16:creationId xmlns:a16="http://schemas.microsoft.com/office/drawing/2014/main" id="{87E09B55-8554-40E2-8D51-0F4E2F7E1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7479" y="6120832"/>
              <a:ext cx="83969" cy="265627"/>
            </a:xfrm>
            <a:prstGeom prst="rect">
              <a:avLst/>
            </a:prstGeom>
          </p:spPr>
        </p:pic>
        <p:pic>
          <p:nvPicPr>
            <p:cNvPr id="79" name="Image 78">
              <a:extLst>
                <a:ext uri="{FF2B5EF4-FFF2-40B4-BE49-F238E27FC236}">
                  <a16:creationId xmlns:a16="http://schemas.microsoft.com/office/drawing/2014/main" id="{0B091938-B79D-4B60-A231-006D20EC7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9128" y="6120832"/>
              <a:ext cx="83969" cy="265627"/>
            </a:xfrm>
            <a:prstGeom prst="rect">
              <a:avLst/>
            </a:prstGeom>
          </p:spPr>
        </p:pic>
        <p:pic>
          <p:nvPicPr>
            <p:cNvPr id="80" name="Image 79">
              <a:extLst>
                <a:ext uri="{FF2B5EF4-FFF2-40B4-BE49-F238E27FC236}">
                  <a16:creationId xmlns:a16="http://schemas.microsoft.com/office/drawing/2014/main" id="{F8021EF2-C81A-4009-BDC2-EDCFE5BD9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6517" y="6120832"/>
              <a:ext cx="83969" cy="265627"/>
            </a:xfrm>
            <a:prstGeom prst="rect">
              <a:avLst/>
            </a:prstGeom>
          </p:spPr>
        </p:pic>
        <p:pic>
          <p:nvPicPr>
            <p:cNvPr id="81" name="Image 80">
              <a:extLst>
                <a:ext uri="{FF2B5EF4-FFF2-40B4-BE49-F238E27FC236}">
                  <a16:creationId xmlns:a16="http://schemas.microsoft.com/office/drawing/2014/main" id="{4343A623-07CF-4EF2-916A-4554869FD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4816" y="6120832"/>
              <a:ext cx="83969" cy="265627"/>
            </a:xfrm>
            <a:prstGeom prst="rect">
              <a:avLst/>
            </a:prstGeom>
          </p:spPr>
        </p:pic>
        <p:pic>
          <p:nvPicPr>
            <p:cNvPr id="82" name="Image 81">
              <a:extLst>
                <a:ext uri="{FF2B5EF4-FFF2-40B4-BE49-F238E27FC236}">
                  <a16:creationId xmlns:a16="http://schemas.microsoft.com/office/drawing/2014/main" id="{16119CDB-2BFC-44E6-8B8C-D113F0AA4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5555" y="6120832"/>
              <a:ext cx="83969" cy="265627"/>
            </a:xfrm>
            <a:prstGeom prst="rect">
              <a:avLst/>
            </a:prstGeom>
          </p:spPr>
        </p:pic>
        <p:pic>
          <p:nvPicPr>
            <p:cNvPr id="83" name="Image 82">
              <a:extLst>
                <a:ext uri="{FF2B5EF4-FFF2-40B4-BE49-F238E27FC236}">
                  <a16:creationId xmlns:a16="http://schemas.microsoft.com/office/drawing/2014/main" id="{1DB1EADB-BFDF-495C-8D3F-E96A5925D2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6534" y="6120832"/>
              <a:ext cx="83969" cy="265627"/>
            </a:xfrm>
            <a:prstGeom prst="rect">
              <a:avLst/>
            </a:prstGeom>
          </p:spPr>
        </p:pic>
        <p:pic>
          <p:nvPicPr>
            <p:cNvPr id="84" name="Image 83">
              <a:extLst>
                <a:ext uri="{FF2B5EF4-FFF2-40B4-BE49-F238E27FC236}">
                  <a16:creationId xmlns:a16="http://schemas.microsoft.com/office/drawing/2014/main" id="{E3C34546-3B43-4296-9FFD-E01035D21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5074" y="6120832"/>
              <a:ext cx="83969" cy="265627"/>
            </a:xfrm>
            <a:prstGeom prst="rect">
              <a:avLst/>
            </a:prstGeom>
          </p:spPr>
        </p:pic>
        <p:pic>
          <p:nvPicPr>
            <p:cNvPr id="85" name="Image 84">
              <a:extLst>
                <a:ext uri="{FF2B5EF4-FFF2-40B4-BE49-F238E27FC236}">
                  <a16:creationId xmlns:a16="http://schemas.microsoft.com/office/drawing/2014/main" id="{367F9603-E662-4C76-8178-51D23BDA8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0976" y="6120832"/>
              <a:ext cx="83969" cy="265627"/>
            </a:xfrm>
            <a:prstGeom prst="rect">
              <a:avLst/>
            </a:prstGeom>
          </p:spPr>
        </p:pic>
        <p:pic>
          <p:nvPicPr>
            <p:cNvPr id="86" name="Image 85">
              <a:extLst>
                <a:ext uri="{FF2B5EF4-FFF2-40B4-BE49-F238E27FC236}">
                  <a16:creationId xmlns:a16="http://schemas.microsoft.com/office/drawing/2014/main" id="{2671DD56-BCCF-427D-8603-D5A610FDB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6646" y="6120832"/>
              <a:ext cx="83969" cy="265627"/>
            </a:xfrm>
            <a:prstGeom prst="rect">
              <a:avLst/>
            </a:prstGeom>
          </p:spPr>
        </p:pic>
        <p:pic>
          <p:nvPicPr>
            <p:cNvPr id="87" name="Image 86">
              <a:extLst>
                <a:ext uri="{FF2B5EF4-FFF2-40B4-BE49-F238E27FC236}">
                  <a16:creationId xmlns:a16="http://schemas.microsoft.com/office/drawing/2014/main" id="{1E67988D-1BC5-4822-B13F-58B7AF599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3489" y="6120832"/>
              <a:ext cx="83969" cy="265627"/>
            </a:xfrm>
            <a:prstGeom prst="rect">
              <a:avLst/>
            </a:prstGeom>
          </p:spPr>
        </p:pic>
        <p:pic>
          <p:nvPicPr>
            <p:cNvPr id="88" name="Image 87">
              <a:extLst>
                <a:ext uri="{FF2B5EF4-FFF2-40B4-BE49-F238E27FC236}">
                  <a16:creationId xmlns:a16="http://schemas.microsoft.com/office/drawing/2014/main" id="{1248FBE2-5856-49D7-81FB-49EAB8932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0332" y="6120832"/>
              <a:ext cx="83969" cy="265627"/>
            </a:xfrm>
            <a:prstGeom prst="rect">
              <a:avLst/>
            </a:prstGeom>
          </p:spPr>
        </p:pic>
        <p:pic>
          <p:nvPicPr>
            <p:cNvPr id="89" name="Image 88">
              <a:extLst>
                <a:ext uri="{FF2B5EF4-FFF2-40B4-BE49-F238E27FC236}">
                  <a16:creationId xmlns:a16="http://schemas.microsoft.com/office/drawing/2014/main" id="{1683192F-5361-43A3-A905-B0920F2B3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7175" y="6120832"/>
              <a:ext cx="83969" cy="265627"/>
            </a:xfrm>
            <a:prstGeom prst="rect">
              <a:avLst/>
            </a:prstGeom>
          </p:spPr>
        </p:pic>
        <p:pic>
          <p:nvPicPr>
            <p:cNvPr id="90" name="Image 89">
              <a:extLst>
                <a:ext uri="{FF2B5EF4-FFF2-40B4-BE49-F238E27FC236}">
                  <a16:creationId xmlns:a16="http://schemas.microsoft.com/office/drawing/2014/main" id="{F9840FEA-7452-45AE-9D05-44C38B133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4018" y="6120832"/>
              <a:ext cx="83969" cy="265627"/>
            </a:xfrm>
            <a:prstGeom prst="rect">
              <a:avLst/>
            </a:prstGeom>
          </p:spPr>
        </p:pic>
        <p:pic>
          <p:nvPicPr>
            <p:cNvPr id="91" name="Image 90">
              <a:extLst>
                <a:ext uri="{FF2B5EF4-FFF2-40B4-BE49-F238E27FC236}">
                  <a16:creationId xmlns:a16="http://schemas.microsoft.com/office/drawing/2014/main" id="{F8C44D53-92A1-4947-B0EB-174D2018F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0861" y="6120832"/>
              <a:ext cx="83969" cy="265627"/>
            </a:xfrm>
            <a:prstGeom prst="rect">
              <a:avLst/>
            </a:prstGeom>
          </p:spPr>
        </p:pic>
        <p:pic>
          <p:nvPicPr>
            <p:cNvPr id="92" name="Image 91">
              <a:extLst>
                <a:ext uri="{FF2B5EF4-FFF2-40B4-BE49-F238E27FC236}">
                  <a16:creationId xmlns:a16="http://schemas.microsoft.com/office/drawing/2014/main" id="{329F133D-A3B3-4909-A7B6-F019DAC5F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7704" y="6120832"/>
              <a:ext cx="83969" cy="265627"/>
            </a:xfrm>
            <a:prstGeom prst="rect">
              <a:avLst/>
            </a:prstGeom>
          </p:spPr>
        </p:pic>
        <p:pic>
          <p:nvPicPr>
            <p:cNvPr id="93" name="Image 92">
              <a:extLst>
                <a:ext uri="{FF2B5EF4-FFF2-40B4-BE49-F238E27FC236}">
                  <a16:creationId xmlns:a16="http://schemas.microsoft.com/office/drawing/2014/main" id="{43548F9A-81DF-40D0-9CD3-79CC4E1AB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4547" y="6120832"/>
              <a:ext cx="83969" cy="265627"/>
            </a:xfrm>
            <a:prstGeom prst="rect">
              <a:avLst/>
            </a:prstGeom>
          </p:spPr>
        </p:pic>
        <p:pic>
          <p:nvPicPr>
            <p:cNvPr id="94" name="Image 93">
              <a:extLst>
                <a:ext uri="{FF2B5EF4-FFF2-40B4-BE49-F238E27FC236}">
                  <a16:creationId xmlns:a16="http://schemas.microsoft.com/office/drawing/2014/main" id="{EC0FFACD-A7EA-4ED0-9124-2B3E92A77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1390" y="6120832"/>
              <a:ext cx="83969" cy="265627"/>
            </a:xfrm>
            <a:prstGeom prst="rect">
              <a:avLst/>
            </a:prstGeom>
          </p:spPr>
        </p:pic>
        <p:pic>
          <p:nvPicPr>
            <p:cNvPr id="95" name="Image 94">
              <a:extLst>
                <a:ext uri="{FF2B5EF4-FFF2-40B4-BE49-F238E27FC236}">
                  <a16:creationId xmlns:a16="http://schemas.microsoft.com/office/drawing/2014/main" id="{66907E83-0E28-439E-A5DB-B57DEF5F6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8233" y="6120832"/>
              <a:ext cx="83969" cy="265627"/>
            </a:xfrm>
            <a:prstGeom prst="rect">
              <a:avLst/>
            </a:prstGeom>
          </p:spPr>
        </p:pic>
        <p:pic>
          <p:nvPicPr>
            <p:cNvPr id="96" name="Image 95">
              <a:extLst>
                <a:ext uri="{FF2B5EF4-FFF2-40B4-BE49-F238E27FC236}">
                  <a16:creationId xmlns:a16="http://schemas.microsoft.com/office/drawing/2014/main" id="{9CDE553E-CDFA-4FA7-9396-4EA39EE8A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5076" y="6120832"/>
              <a:ext cx="83969" cy="265627"/>
            </a:xfrm>
            <a:prstGeom prst="rect">
              <a:avLst/>
            </a:prstGeom>
          </p:spPr>
        </p:pic>
        <p:pic>
          <p:nvPicPr>
            <p:cNvPr id="97" name="Image 96">
              <a:extLst>
                <a:ext uri="{FF2B5EF4-FFF2-40B4-BE49-F238E27FC236}">
                  <a16:creationId xmlns:a16="http://schemas.microsoft.com/office/drawing/2014/main" id="{38BD68CA-956E-4C5E-847B-33AC4CE98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1919" y="6120832"/>
              <a:ext cx="83969" cy="265627"/>
            </a:xfrm>
            <a:prstGeom prst="rect">
              <a:avLst/>
            </a:prstGeom>
          </p:spPr>
        </p:pic>
        <p:pic>
          <p:nvPicPr>
            <p:cNvPr id="98" name="Image 97">
              <a:extLst>
                <a:ext uri="{FF2B5EF4-FFF2-40B4-BE49-F238E27FC236}">
                  <a16:creationId xmlns:a16="http://schemas.microsoft.com/office/drawing/2014/main" id="{B3B340F9-D8ED-4151-A66E-0BFD86602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8766" y="6120832"/>
              <a:ext cx="83969" cy="265627"/>
            </a:xfrm>
            <a:prstGeom prst="rect">
              <a:avLst/>
            </a:prstGeom>
          </p:spPr>
        </p:pic>
        <p:sp>
          <p:nvSpPr>
            <p:cNvPr id="99" name="ZoneTexte 98">
              <a:extLst>
                <a:ext uri="{FF2B5EF4-FFF2-40B4-BE49-F238E27FC236}">
                  <a16:creationId xmlns:a16="http://schemas.microsoft.com/office/drawing/2014/main" id="{82188241-C6D6-4C1C-9E40-AC77F64C09A9}"/>
                </a:ext>
              </a:extLst>
            </p:cNvPr>
            <p:cNvSpPr txBox="1"/>
            <p:nvPr/>
          </p:nvSpPr>
          <p:spPr>
            <a:xfrm>
              <a:off x="3645479" y="5865856"/>
              <a:ext cx="288722" cy="274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0</a:t>
              </a:r>
            </a:p>
          </p:txBody>
        </p:sp>
        <p:sp>
          <p:nvSpPr>
            <p:cNvPr id="100" name="ZoneTexte 99">
              <a:extLst>
                <a:ext uri="{FF2B5EF4-FFF2-40B4-BE49-F238E27FC236}">
                  <a16:creationId xmlns:a16="http://schemas.microsoft.com/office/drawing/2014/main" id="{38B18F7F-5287-4888-9F2F-3151E50D0365}"/>
                </a:ext>
              </a:extLst>
            </p:cNvPr>
            <p:cNvSpPr txBox="1"/>
            <p:nvPr/>
          </p:nvSpPr>
          <p:spPr>
            <a:xfrm>
              <a:off x="4423569" y="5865856"/>
              <a:ext cx="384278" cy="274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11</a:t>
              </a:r>
            </a:p>
          </p:txBody>
        </p:sp>
        <p:sp>
          <p:nvSpPr>
            <p:cNvPr id="101" name="ZoneTexte 100">
              <a:extLst>
                <a:ext uri="{FF2B5EF4-FFF2-40B4-BE49-F238E27FC236}">
                  <a16:creationId xmlns:a16="http://schemas.microsoft.com/office/drawing/2014/main" id="{2BE9B685-77FD-4650-B37E-E1917607ACFC}"/>
                </a:ext>
              </a:extLst>
            </p:cNvPr>
            <p:cNvSpPr txBox="1"/>
            <p:nvPr/>
          </p:nvSpPr>
          <p:spPr>
            <a:xfrm>
              <a:off x="5044510" y="5865856"/>
              <a:ext cx="398994" cy="274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19</a:t>
              </a:r>
            </a:p>
          </p:txBody>
        </p:sp>
        <p:sp>
          <p:nvSpPr>
            <p:cNvPr id="102" name="ZoneTexte 101">
              <a:extLst>
                <a:ext uri="{FF2B5EF4-FFF2-40B4-BE49-F238E27FC236}">
                  <a16:creationId xmlns:a16="http://schemas.microsoft.com/office/drawing/2014/main" id="{87CFF02E-52AD-4E62-BBAF-EC1CF38F5DBF}"/>
                </a:ext>
              </a:extLst>
            </p:cNvPr>
            <p:cNvSpPr txBox="1"/>
            <p:nvPr/>
          </p:nvSpPr>
          <p:spPr>
            <a:xfrm>
              <a:off x="5694252" y="5865856"/>
              <a:ext cx="398994" cy="274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27</a:t>
              </a:r>
            </a:p>
          </p:txBody>
        </p:sp>
        <p:sp>
          <p:nvSpPr>
            <p:cNvPr id="103" name="ZoneTexte 102">
              <a:extLst>
                <a:ext uri="{FF2B5EF4-FFF2-40B4-BE49-F238E27FC236}">
                  <a16:creationId xmlns:a16="http://schemas.microsoft.com/office/drawing/2014/main" id="{BE2C94AE-A694-4BE6-8860-4EEA6079F03E}"/>
                </a:ext>
              </a:extLst>
            </p:cNvPr>
            <p:cNvSpPr txBox="1"/>
            <p:nvPr/>
          </p:nvSpPr>
          <p:spPr>
            <a:xfrm>
              <a:off x="6329493" y="5865856"/>
              <a:ext cx="398994" cy="274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35</a:t>
              </a:r>
            </a:p>
          </p:txBody>
        </p:sp>
        <p:sp>
          <p:nvSpPr>
            <p:cNvPr id="104" name="ZoneTexte 103">
              <a:extLst>
                <a:ext uri="{FF2B5EF4-FFF2-40B4-BE49-F238E27FC236}">
                  <a16:creationId xmlns:a16="http://schemas.microsoft.com/office/drawing/2014/main" id="{BBEF3355-BD92-4D34-BDAB-D2514F058EF4}"/>
                </a:ext>
              </a:extLst>
            </p:cNvPr>
            <p:cNvSpPr txBox="1"/>
            <p:nvPr/>
          </p:nvSpPr>
          <p:spPr>
            <a:xfrm>
              <a:off x="6956959" y="5865856"/>
              <a:ext cx="398994" cy="274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43</a:t>
              </a:r>
            </a:p>
          </p:txBody>
        </p:sp>
        <p:sp>
          <p:nvSpPr>
            <p:cNvPr id="105" name="ZoneTexte 104">
              <a:extLst>
                <a:ext uri="{FF2B5EF4-FFF2-40B4-BE49-F238E27FC236}">
                  <a16:creationId xmlns:a16="http://schemas.microsoft.com/office/drawing/2014/main" id="{7AADFA2A-D238-4DEF-83CC-9B0A2FA966F6}"/>
                </a:ext>
              </a:extLst>
            </p:cNvPr>
            <p:cNvSpPr txBox="1"/>
            <p:nvPr/>
          </p:nvSpPr>
          <p:spPr>
            <a:xfrm>
              <a:off x="7298032" y="5865856"/>
              <a:ext cx="398994" cy="274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47</a:t>
              </a:r>
            </a:p>
          </p:txBody>
        </p:sp>
        <p:sp>
          <p:nvSpPr>
            <p:cNvPr id="106" name="ZoneTexte 105">
              <a:extLst>
                <a:ext uri="{FF2B5EF4-FFF2-40B4-BE49-F238E27FC236}">
                  <a16:creationId xmlns:a16="http://schemas.microsoft.com/office/drawing/2014/main" id="{A8367369-A6AA-415A-A2B2-FF3E0862854B}"/>
                </a:ext>
              </a:extLst>
            </p:cNvPr>
            <p:cNvSpPr txBox="1"/>
            <p:nvPr/>
          </p:nvSpPr>
          <p:spPr>
            <a:xfrm>
              <a:off x="7612341" y="5865856"/>
              <a:ext cx="398994" cy="274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51</a:t>
              </a:r>
            </a:p>
          </p:txBody>
        </p:sp>
        <p:sp>
          <p:nvSpPr>
            <p:cNvPr id="107" name="ZoneTexte 106">
              <a:extLst>
                <a:ext uri="{FF2B5EF4-FFF2-40B4-BE49-F238E27FC236}">
                  <a16:creationId xmlns:a16="http://schemas.microsoft.com/office/drawing/2014/main" id="{1151E35F-3AA5-4299-AD4C-2F1B5A4AED76}"/>
                </a:ext>
              </a:extLst>
            </p:cNvPr>
            <p:cNvSpPr txBox="1"/>
            <p:nvPr/>
          </p:nvSpPr>
          <p:spPr>
            <a:xfrm>
              <a:off x="7933376" y="5865856"/>
              <a:ext cx="398994" cy="274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56</a:t>
              </a:r>
            </a:p>
          </p:txBody>
        </p:sp>
        <p:sp>
          <p:nvSpPr>
            <p:cNvPr id="108" name="ZoneTexte 107">
              <a:extLst>
                <a:ext uri="{FF2B5EF4-FFF2-40B4-BE49-F238E27FC236}">
                  <a16:creationId xmlns:a16="http://schemas.microsoft.com/office/drawing/2014/main" id="{B0BD86FE-5FDE-4BE0-9076-6344C8EA523A}"/>
                </a:ext>
              </a:extLst>
            </p:cNvPr>
            <p:cNvSpPr txBox="1"/>
            <p:nvPr/>
          </p:nvSpPr>
          <p:spPr>
            <a:xfrm>
              <a:off x="8309796" y="5865856"/>
              <a:ext cx="398994" cy="274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60</a:t>
              </a:r>
            </a:p>
          </p:txBody>
        </p:sp>
        <p:sp>
          <p:nvSpPr>
            <p:cNvPr id="109" name="ZoneTexte 108">
              <a:extLst>
                <a:ext uri="{FF2B5EF4-FFF2-40B4-BE49-F238E27FC236}">
                  <a16:creationId xmlns:a16="http://schemas.microsoft.com/office/drawing/2014/main" id="{E9A98D56-DFA2-4D21-B53B-B141DC65636E}"/>
                </a:ext>
              </a:extLst>
            </p:cNvPr>
            <p:cNvSpPr txBox="1"/>
            <p:nvPr/>
          </p:nvSpPr>
          <p:spPr>
            <a:xfrm>
              <a:off x="9053412" y="5865856"/>
              <a:ext cx="398994" cy="274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70</a:t>
              </a:r>
            </a:p>
          </p:txBody>
        </p:sp>
        <p:sp>
          <p:nvSpPr>
            <p:cNvPr id="110" name="ZoneTexte 109">
              <a:extLst>
                <a:ext uri="{FF2B5EF4-FFF2-40B4-BE49-F238E27FC236}">
                  <a16:creationId xmlns:a16="http://schemas.microsoft.com/office/drawing/2014/main" id="{733B2761-17A7-4993-83B8-B4045CF5E1AF}"/>
                </a:ext>
              </a:extLst>
            </p:cNvPr>
            <p:cNvSpPr txBox="1"/>
            <p:nvPr/>
          </p:nvSpPr>
          <p:spPr>
            <a:xfrm>
              <a:off x="9813011" y="5820667"/>
              <a:ext cx="721172" cy="274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/>
                <a:t>Weeks</a:t>
              </a:r>
            </a:p>
          </p:txBody>
        </p:sp>
        <p:cxnSp>
          <p:nvCxnSpPr>
            <p:cNvPr id="111" name="Connecteur droit 110">
              <a:extLst>
                <a:ext uri="{FF2B5EF4-FFF2-40B4-BE49-F238E27FC236}">
                  <a16:creationId xmlns:a16="http://schemas.microsoft.com/office/drawing/2014/main" id="{600F5EA6-7493-4066-9A15-D0EC11557A9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00910" y="4924858"/>
              <a:ext cx="0" cy="22131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12" name="Connecteur droit 111">
              <a:extLst>
                <a:ext uri="{FF2B5EF4-FFF2-40B4-BE49-F238E27FC236}">
                  <a16:creationId xmlns:a16="http://schemas.microsoft.com/office/drawing/2014/main" id="{5A2EC6CB-49BB-46D2-BB90-AEF2D35D6F0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95579" y="5181247"/>
              <a:ext cx="0" cy="22131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6600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13" name="Connecteur droit 112">
              <a:extLst>
                <a:ext uri="{FF2B5EF4-FFF2-40B4-BE49-F238E27FC236}">
                  <a16:creationId xmlns:a16="http://schemas.microsoft.com/office/drawing/2014/main" id="{F38D92F6-AC78-4190-9FDB-AF7530E310A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71421" y="4924858"/>
              <a:ext cx="0" cy="22131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14" name="Connecteur droit 113">
              <a:extLst>
                <a:ext uri="{FF2B5EF4-FFF2-40B4-BE49-F238E27FC236}">
                  <a16:creationId xmlns:a16="http://schemas.microsoft.com/office/drawing/2014/main" id="{BADA0D1E-2166-43AB-A93B-D439A73AC7A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71421" y="5181247"/>
              <a:ext cx="0" cy="22131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16" name="Connecteur droit 115">
              <a:extLst>
                <a:ext uri="{FF2B5EF4-FFF2-40B4-BE49-F238E27FC236}">
                  <a16:creationId xmlns:a16="http://schemas.microsoft.com/office/drawing/2014/main" id="{E780AEDE-B8E5-4D32-925E-ED33DF82A0F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55253" y="5520065"/>
              <a:ext cx="0" cy="21659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pic>
          <p:nvPicPr>
            <p:cNvPr id="118" name="Image 117">
              <a:extLst>
                <a:ext uri="{FF2B5EF4-FFF2-40B4-BE49-F238E27FC236}">
                  <a16:creationId xmlns:a16="http://schemas.microsoft.com/office/drawing/2014/main" id="{C558F8A9-393F-4D9F-882D-D3EF5692E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268" y="5881788"/>
              <a:ext cx="83969" cy="265627"/>
            </a:xfrm>
            <a:prstGeom prst="rect">
              <a:avLst/>
            </a:prstGeom>
          </p:spPr>
        </p:pic>
        <p:sp>
          <p:nvSpPr>
            <p:cNvPr id="119" name="ZoneTexte 118">
              <a:extLst>
                <a:ext uri="{FF2B5EF4-FFF2-40B4-BE49-F238E27FC236}">
                  <a16:creationId xmlns:a16="http://schemas.microsoft.com/office/drawing/2014/main" id="{E8A08FFC-C3B9-4C3D-BAE3-5DF72DF16246}"/>
                </a:ext>
              </a:extLst>
            </p:cNvPr>
            <p:cNvSpPr txBox="1"/>
            <p:nvPr/>
          </p:nvSpPr>
          <p:spPr>
            <a:xfrm>
              <a:off x="1161845" y="4919637"/>
              <a:ext cx="1835428" cy="274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mRNA immunization</a:t>
              </a:r>
            </a:p>
          </p:txBody>
        </p:sp>
        <p:sp>
          <p:nvSpPr>
            <p:cNvPr id="120" name="ZoneTexte 119">
              <a:extLst>
                <a:ext uri="{FF2B5EF4-FFF2-40B4-BE49-F238E27FC236}">
                  <a16:creationId xmlns:a16="http://schemas.microsoft.com/office/drawing/2014/main" id="{17A1C545-3995-4E61-A2E7-1A30EF20F3F3}"/>
                </a:ext>
              </a:extLst>
            </p:cNvPr>
            <p:cNvSpPr txBox="1"/>
            <p:nvPr/>
          </p:nvSpPr>
          <p:spPr>
            <a:xfrm>
              <a:off x="1161845" y="5211098"/>
              <a:ext cx="1912198" cy="274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/>
                <a:t>Protein immunization</a:t>
              </a:r>
            </a:p>
          </p:txBody>
        </p:sp>
        <p:sp>
          <p:nvSpPr>
            <p:cNvPr id="121" name="ZoneTexte 120">
              <a:extLst>
                <a:ext uri="{FF2B5EF4-FFF2-40B4-BE49-F238E27FC236}">
                  <a16:creationId xmlns:a16="http://schemas.microsoft.com/office/drawing/2014/main" id="{92EEA514-B41A-41CA-B0EB-F31765B54B81}"/>
                </a:ext>
              </a:extLst>
            </p:cNvPr>
            <p:cNvSpPr txBox="1"/>
            <p:nvPr/>
          </p:nvSpPr>
          <p:spPr>
            <a:xfrm>
              <a:off x="1161845" y="5531416"/>
              <a:ext cx="1614411" cy="274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/>
                <a:t>Rectal inoculation</a:t>
              </a:r>
            </a:p>
          </p:txBody>
        </p:sp>
        <p:sp>
          <p:nvSpPr>
            <p:cNvPr id="122" name="ZoneTexte 121">
              <a:extLst>
                <a:ext uri="{FF2B5EF4-FFF2-40B4-BE49-F238E27FC236}">
                  <a16:creationId xmlns:a16="http://schemas.microsoft.com/office/drawing/2014/main" id="{AEEB1623-8A55-4B8A-A57F-516A674A0E1B}"/>
                </a:ext>
              </a:extLst>
            </p:cNvPr>
            <p:cNvSpPr txBox="1"/>
            <p:nvPr/>
          </p:nvSpPr>
          <p:spPr>
            <a:xfrm>
              <a:off x="1161845" y="5885805"/>
              <a:ext cx="1096225" cy="274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/>
                <a:t>Blood draw</a:t>
              </a:r>
            </a:p>
          </p:txBody>
        </p:sp>
        <p:sp>
          <p:nvSpPr>
            <p:cNvPr id="123" name="ZoneTexte 122">
              <a:extLst>
                <a:ext uri="{FF2B5EF4-FFF2-40B4-BE49-F238E27FC236}">
                  <a16:creationId xmlns:a16="http://schemas.microsoft.com/office/drawing/2014/main" id="{9C08E23D-02C7-4C9C-8969-F54F4BB14852}"/>
                </a:ext>
              </a:extLst>
            </p:cNvPr>
            <p:cNvSpPr txBox="1"/>
            <p:nvPr/>
          </p:nvSpPr>
          <p:spPr>
            <a:xfrm>
              <a:off x="3424886" y="5388647"/>
              <a:ext cx="729908" cy="3737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Priming</a:t>
              </a:r>
            </a:p>
            <a:p>
              <a:pPr algn="ctr"/>
              <a:r>
                <a:rPr lang="fr-FR" sz="1200" dirty="0"/>
                <a:t>(ΔN276)</a:t>
              </a:r>
            </a:p>
          </p:txBody>
        </p:sp>
        <p:sp>
          <p:nvSpPr>
            <p:cNvPr id="124" name="ZoneTexte 123">
              <a:extLst>
                <a:ext uri="{FF2B5EF4-FFF2-40B4-BE49-F238E27FC236}">
                  <a16:creationId xmlns:a16="http://schemas.microsoft.com/office/drawing/2014/main" id="{CC65C181-4B89-4A9B-9CDC-A77B39FD5133}"/>
                </a:ext>
              </a:extLst>
            </p:cNvPr>
            <p:cNvSpPr txBox="1"/>
            <p:nvPr/>
          </p:nvSpPr>
          <p:spPr>
            <a:xfrm>
              <a:off x="4260732" y="5388647"/>
              <a:ext cx="682736" cy="3737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AUT</a:t>
              </a:r>
              <a:br>
                <a:rPr lang="fr-FR" sz="1200" dirty="0"/>
              </a:br>
              <a:r>
                <a:rPr lang="fr-FR" sz="1200" dirty="0"/>
                <a:t>Boost 1</a:t>
              </a:r>
            </a:p>
          </p:txBody>
        </p:sp>
        <p:sp>
          <p:nvSpPr>
            <p:cNvPr id="125" name="ZoneTexte 124">
              <a:extLst>
                <a:ext uri="{FF2B5EF4-FFF2-40B4-BE49-F238E27FC236}">
                  <a16:creationId xmlns:a16="http://schemas.microsoft.com/office/drawing/2014/main" id="{4FE94917-31D7-42A7-8973-889D2A771A84}"/>
                </a:ext>
              </a:extLst>
            </p:cNvPr>
            <p:cNvSpPr txBox="1"/>
            <p:nvPr/>
          </p:nvSpPr>
          <p:spPr>
            <a:xfrm>
              <a:off x="4903398" y="5388647"/>
              <a:ext cx="682736" cy="3737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AUT</a:t>
              </a:r>
              <a:br>
                <a:rPr lang="fr-FR" sz="1200" dirty="0"/>
              </a:br>
              <a:r>
                <a:rPr lang="fr-FR" sz="1200" dirty="0"/>
                <a:t>Boost 2</a:t>
              </a:r>
            </a:p>
          </p:txBody>
        </p:sp>
        <p:sp>
          <p:nvSpPr>
            <p:cNvPr id="126" name="ZoneTexte 125">
              <a:extLst>
                <a:ext uri="{FF2B5EF4-FFF2-40B4-BE49-F238E27FC236}">
                  <a16:creationId xmlns:a16="http://schemas.microsoft.com/office/drawing/2014/main" id="{F46964BD-1AE0-495F-B3AA-BEB1BEC7FCF2}"/>
                </a:ext>
              </a:extLst>
            </p:cNvPr>
            <p:cNvSpPr txBox="1"/>
            <p:nvPr/>
          </p:nvSpPr>
          <p:spPr>
            <a:xfrm>
              <a:off x="5558186" y="5388647"/>
              <a:ext cx="682736" cy="3737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HET</a:t>
              </a:r>
              <a:br>
                <a:rPr lang="fr-FR" sz="1200" dirty="0"/>
              </a:br>
              <a:r>
                <a:rPr lang="fr-FR" sz="1200" dirty="0" err="1"/>
                <a:t>Boost</a:t>
              </a:r>
              <a:r>
                <a:rPr lang="fr-FR" sz="1200" dirty="0"/>
                <a:t> 1</a:t>
              </a:r>
            </a:p>
          </p:txBody>
        </p:sp>
        <p:sp>
          <p:nvSpPr>
            <p:cNvPr id="127" name="ZoneTexte 126">
              <a:extLst>
                <a:ext uri="{FF2B5EF4-FFF2-40B4-BE49-F238E27FC236}">
                  <a16:creationId xmlns:a16="http://schemas.microsoft.com/office/drawing/2014/main" id="{C0488FA1-328C-4D87-A1E2-592CA5A63DF1}"/>
                </a:ext>
              </a:extLst>
            </p:cNvPr>
            <p:cNvSpPr txBox="1"/>
            <p:nvPr/>
          </p:nvSpPr>
          <p:spPr>
            <a:xfrm>
              <a:off x="6392490" y="5388647"/>
              <a:ext cx="261154" cy="224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</a:t>
              </a:r>
            </a:p>
          </p:txBody>
        </p:sp>
        <p:sp>
          <p:nvSpPr>
            <p:cNvPr id="128" name="ZoneTexte 127">
              <a:extLst>
                <a:ext uri="{FF2B5EF4-FFF2-40B4-BE49-F238E27FC236}">
                  <a16:creationId xmlns:a16="http://schemas.microsoft.com/office/drawing/2014/main" id="{7DF5B880-5AB3-4210-AB9D-B57414800028}"/>
                </a:ext>
              </a:extLst>
            </p:cNvPr>
            <p:cNvSpPr txBox="1"/>
            <p:nvPr/>
          </p:nvSpPr>
          <p:spPr>
            <a:xfrm>
              <a:off x="7033900" y="5388647"/>
              <a:ext cx="261154" cy="224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3</a:t>
              </a:r>
            </a:p>
          </p:txBody>
        </p:sp>
        <p:sp>
          <p:nvSpPr>
            <p:cNvPr id="129" name="ZoneTexte 128">
              <a:extLst>
                <a:ext uri="{FF2B5EF4-FFF2-40B4-BE49-F238E27FC236}">
                  <a16:creationId xmlns:a16="http://schemas.microsoft.com/office/drawing/2014/main" id="{9169E45B-ADC2-4F44-AB05-030B28393633}"/>
                </a:ext>
              </a:extLst>
            </p:cNvPr>
            <p:cNvSpPr txBox="1"/>
            <p:nvPr/>
          </p:nvSpPr>
          <p:spPr>
            <a:xfrm>
              <a:off x="7367942" y="5388647"/>
              <a:ext cx="261154" cy="224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4</a:t>
              </a:r>
            </a:p>
          </p:txBody>
        </p:sp>
        <p:sp>
          <p:nvSpPr>
            <p:cNvPr id="130" name="ZoneTexte 129">
              <a:extLst>
                <a:ext uri="{FF2B5EF4-FFF2-40B4-BE49-F238E27FC236}">
                  <a16:creationId xmlns:a16="http://schemas.microsoft.com/office/drawing/2014/main" id="{A26AC728-E894-43BA-80DC-AB9EC389D8D0}"/>
                </a:ext>
              </a:extLst>
            </p:cNvPr>
            <p:cNvSpPr txBox="1"/>
            <p:nvPr/>
          </p:nvSpPr>
          <p:spPr>
            <a:xfrm>
              <a:off x="7675363" y="5388647"/>
              <a:ext cx="261154" cy="224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5</a:t>
              </a:r>
            </a:p>
          </p:txBody>
        </p:sp>
        <p:sp>
          <p:nvSpPr>
            <p:cNvPr id="131" name="ZoneTexte 130">
              <a:extLst>
                <a:ext uri="{FF2B5EF4-FFF2-40B4-BE49-F238E27FC236}">
                  <a16:creationId xmlns:a16="http://schemas.microsoft.com/office/drawing/2014/main" id="{A7DED091-35F5-420D-A746-67091DB35750}"/>
                </a:ext>
              </a:extLst>
            </p:cNvPr>
            <p:cNvSpPr txBox="1"/>
            <p:nvPr/>
          </p:nvSpPr>
          <p:spPr>
            <a:xfrm>
              <a:off x="7996241" y="5388647"/>
              <a:ext cx="261154" cy="224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6</a:t>
              </a:r>
            </a:p>
          </p:txBody>
        </p:sp>
        <p:sp>
          <p:nvSpPr>
            <p:cNvPr id="132" name="ZoneTexte 131">
              <a:extLst>
                <a:ext uri="{FF2B5EF4-FFF2-40B4-BE49-F238E27FC236}">
                  <a16:creationId xmlns:a16="http://schemas.microsoft.com/office/drawing/2014/main" id="{68340835-219D-4DB2-9079-AF348AF78A3C}"/>
                </a:ext>
              </a:extLst>
            </p:cNvPr>
            <p:cNvSpPr txBox="1"/>
            <p:nvPr/>
          </p:nvSpPr>
          <p:spPr>
            <a:xfrm>
              <a:off x="8261621" y="5388647"/>
              <a:ext cx="261154" cy="224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7</a:t>
              </a:r>
            </a:p>
          </p:txBody>
        </p:sp>
        <p:pic>
          <p:nvPicPr>
            <p:cNvPr id="134" name="Image 133">
              <a:extLst>
                <a:ext uri="{FF2B5EF4-FFF2-40B4-BE49-F238E27FC236}">
                  <a16:creationId xmlns:a16="http://schemas.microsoft.com/office/drawing/2014/main" id="{2030A1B5-49A2-4E6E-AAA1-8D2F690B5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6764" y="5473834"/>
              <a:ext cx="339284" cy="503352"/>
            </a:xfrm>
            <a:prstGeom prst="rect">
              <a:avLst/>
            </a:prstGeom>
          </p:spPr>
        </p:pic>
      </p:grpSp>
      <p:sp>
        <p:nvSpPr>
          <p:cNvPr id="133" name="Text Box 3">
            <a:extLst>
              <a:ext uri="{FF2B5EF4-FFF2-40B4-BE49-F238E27FC236}">
                <a16:creationId xmlns:a16="http://schemas.microsoft.com/office/drawing/2014/main" id="{3442F916-7D99-4AAE-A3C5-AA5051542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58023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400" i="1" dirty="0"/>
              <a:t>Zhang P, CROI 2021, Abs. 86</a:t>
            </a:r>
          </a:p>
        </p:txBody>
      </p:sp>
    </p:spTree>
    <p:extLst>
      <p:ext uri="{BB962C8B-B14F-4D97-AF65-F5344CB8AC3E}">
        <p14:creationId xmlns:p14="http://schemas.microsoft.com/office/powerpoint/2010/main" val="2276668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ZoneTexte 40">
            <a:extLst>
              <a:ext uri="{FF2B5EF4-FFF2-40B4-BE49-F238E27FC236}">
                <a16:creationId xmlns:a16="http://schemas.microsoft.com/office/drawing/2014/main" id="{FEDC52CE-B040-46B3-8056-2B8D4F1D1C62}"/>
              </a:ext>
            </a:extLst>
          </p:cNvPr>
          <p:cNvSpPr txBox="1"/>
          <p:nvPr/>
        </p:nvSpPr>
        <p:spPr>
          <a:xfrm>
            <a:off x="2529004" y="2671238"/>
            <a:ext cx="2501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Infection free </a:t>
            </a:r>
            <a:r>
              <a:rPr lang="fr-FR" sz="2000" b="1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survival</a:t>
            </a:r>
            <a:endParaRPr lang="fr-FR" sz="2000" b="1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425B030-8E32-4D42-B73E-6AA7F6B05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err="1"/>
              <a:t>Env</a:t>
            </a:r>
            <a:r>
              <a:rPr lang="fr-FR" dirty="0"/>
              <a:t>-Gag </a:t>
            </a:r>
            <a:r>
              <a:rPr lang="fr-FR" dirty="0" err="1"/>
              <a:t>mRNA</a:t>
            </a:r>
            <a:r>
              <a:rPr lang="fr-FR" dirty="0"/>
              <a:t> vaccine in macaques (2)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609600" y="1402724"/>
            <a:ext cx="10972800" cy="1141484"/>
          </a:xfrm>
        </p:spPr>
        <p:txBody>
          <a:bodyPr/>
          <a:lstStyle/>
          <a:p>
            <a:pPr marL="223838" indent="-223838"/>
            <a:r>
              <a:rPr lang="en-US" sz="1800"/>
              <a:t>Early induction of autologous neutralising antibodies</a:t>
            </a:r>
          </a:p>
          <a:p>
            <a:pPr marL="223838" indent="-223838"/>
            <a:r>
              <a:rPr lang="en-US" sz="1800"/>
              <a:t>At W58, presence of large spectrum heterologous neutralising antibodies</a:t>
            </a:r>
          </a:p>
          <a:p>
            <a:pPr marL="223838" indent="-223838"/>
            <a:r>
              <a:rPr lang="en-US" sz="1800"/>
              <a:t>Correlation between protection level and CD4-Binding-Site liaison</a:t>
            </a:r>
          </a:p>
        </p:txBody>
      </p:sp>
      <p:graphicFrame>
        <p:nvGraphicFramePr>
          <p:cNvPr id="57" name="Tableau 57">
            <a:extLst>
              <a:ext uri="{FF2B5EF4-FFF2-40B4-BE49-F238E27FC236}">
                <a16:creationId xmlns:a16="http://schemas.microsoft.com/office/drawing/2014/main" id="{08AB295A-18AF-48AD-9904-EC979E62FE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038850"/>
              </p:ext>
            </p:extLst>
          </p:nvPr>
        </p:nvGraphicFramePr>
        <p:xfrm>
          <a:off x="6323120" y="3650186"/>
          <a:ext cx="5686777" cy="1857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1844">
                  <a:extLst>
                    <a:ext uri="{9D8B030D-6E8A-4147-A177-3AD203B41FA5}">
                      <a16:colId xmlns:a16="http://schemas.microsoft.com/office/drawing/2014/main" val="2228270381"/>
                    </a:ext>
                  </a:extLst>
                </a:gridCol>
                <a:gridCol w="1566811">
                  <a:extLst>
                    <a:ext uri="{9D8B030D-6E8A-4147-A177-3AD203B41FA5}">
                      <a16:colId xmlns:a16="http://schemas.microsoft.com/office/drawing/2014/main" val="1191769492"/>
                    </a:ext>
                  </a:extLst>
                </a:gridCol>
                <a:gridCol w="1668122">
                  <a:extLst>
                    <a:ext uri="{9D8B030D-6E8A-4147-A177-3AD203B41FA5}">
                      <a16:colId xmlns:a16="http://schemas.microsoft.com/office/drawing/2014/main" val="2512021083"/>
                    </a:ext>
                  </a:extLst>
                </a:gridCol>
              </a:tblGrid>
              <a:tr h="788035">
                <a:tc>
                  <a:txBody>
                    <a:bodyPr/>
                    <a:lstStyle/>
                    <a:p>
                      <a:endParaRPr lang="en-US" sz="1400" noProof="0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bg1"/>
                          </a:solidFill>
                        </a:rPr>
                        <a:t>Hazard ratio </a:t>
                      </a:r>
                      <a:br>
                        <a:rPr lang="en-US" sz="1400" noProof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400" noProof="0">
                          <a:solidFill>
                            <a:schemeClr val="bg1"/>
                          </a:solidFill>
                        </a:rPr>
                        <a:t>(95 %CI 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bg1"/>
                          </a:solidFill>
                        </a:rPr>
                        <a:t>Per exposure risk reduction</a:t>
                      </a:r>
                    </a:p>
                    <a:p>
                      <a:pPr algn="ctr"/>
                      <a:r>
                        <a:rPr lang="en-US" sz="1400" noProof="0">
                          <a:solidFill>
                            <a:schemeClr val="bg1"/>
                          </a:solidFill>
                        </a:rPr>
                        <a:t>(95 % CI)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2689429"/>
                  </a:ext>
                </a:extLst>
              </a:tr>
              <a:tr h="382131">
                <a:tc>
                  <a:txBody>
                    <a:bodyPr/>
                    <a:lstStyle/>
                    <a:p>
                      <a:r>
                        <a:rPr lang="en-US" sz="1400" b="1" noProof="0" dirty="0">
                          <a:solidFill>
                            <a:schemeClr val="tx1"/>
                          </a:solidFill>
                        </a:rPr>
                        <a:t>All vaccinated vs control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</a:rPr>
                        <a:t>0.15 (0.03 - 0.78)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</a:rPr>
                        <a:t>85 % (22 - 97)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7666821"/>
                  </a:ext>
                </a:extLst>
              </a:tr>
              <a:tr h="382131">
                <a:tc>
                  <a:txBody>
                    <a:bodyPr/>
                    <a:lstStyle/>
                    <a:p>
                      <a:r>
                        <a:rPr lang="en-US" sz="1400" b="1" noProof="0" dirty="0">
                          <a:solidFill>
                            <a:schemeClr val="tx1"/>
                          </a:solidFill>
                        </a:rPr>
                        <a:t>mRNA + protein vs controls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</a:rPr>
                        <a:t>0.12 (0.01 - 1.07)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</a:rPr>
                        <a:t>88 % (1</a:t>
                      </a:r>
                      <a:r>
                        <a:rPr lang="en-US" sz="1400" baseline="0" noProof="0">
                          <a:solidFill>
                            <a:schemeClr val="tx1"/>
                          </a:solidFill>
                        </a:rPr>
                        <a:t> - 99)</a:t>
                      </a:r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4511751"/>
                  </a:ext>
                </a:extLst>
              </a:tr>
              <a:tr h="262678">
                <a:tc>
                  <a:txBody>
                    <a:bodyPr/>
                    <a:lstStyle/>
                    <a:p>
                      <a:r>
                        <a:rPr lang="en-US" sz="1400" b="1" noProof="0" dirty="0">
                          <a:solidFill>
                            <a:schemeClr val="tx1"/>
                          </a:solidFill>
                        </a:rPr>
                        <a:t>mRNA only vs controls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</a:rPr>
                        <a:t>0.24 (0.04</a:t>
                      </a:r>
                      <a:r>
                        <a:rPr lang="en-US" sz="1400" baseline="0" noProof="0">
                          <a:solidFill>
                            <a:schemeClr val="tx1"/>
                          </a:solidFill>
                        </a:rPr>
                        <a:t> - 1.31)</a:t>
                      </a:r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solidFill>
                            <a:schemeClr val="tx1"/>
                          </a:solidFill>
                        </a:rPr>
                        <a:t>76 % (1 </a:t>
                      </a:r>
                      <a:r>
                        <a:rPr lang="en-US" sz="1400" baseline="0" noProof="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sz="1400" noProof="0" dirty="0">
                          <a:solidFill>
                            <a:schemeClr val="tx1"/>
                          </a:solidFill>
                        </a:rPr>
                        <a:t> 96)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5556145"/>
                  </a:ext>
                </a:extLst>
              </a:tr>
            </a:tbl>
          </a:graphicData>
        </a:graphic>
      </p:graphicFrame>
      <p:grpSp>
        <p:nvGrpSpPr>
          <p:cNvPr id="3" name="Groupe 2">
            <a:extLst>
              <a:ext uri="{FF2B5EF4-FFF2-40B4-BE49-F238E27FC236}">
                <a16:creationId xmlns:a16="http://schemas.microsoft.com/office/drawing/2014/main" id="{81825007-68E2-419D-AC45-39DA7CC54B5A}"/>
              </a:ext>
            </a:extLst>
          </p:cNvPr>
          <p:cNvGrpSpPr/>
          <p:nvPr/>
        </p:nvGrpSpPr>
        <p:grpSpPr>
          <a:xfrm>
            <a:off x="182103" y="3126966"/>
            <a:ext cx="5733568" cy="3585436"/>
            <a:chOff x="182103" y="3007701"/>
            <a:chExt cx="5733568" cy="3585436"/>
          </a:xfrm>
        </p:grpSpPr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EAEDA9B6-6905-4756-BB47-FE11FE46B5AD}"/>
                </a:ext>
              </a:extLst>
            </p:cNvPr>
            <p:cNvGrpSpPr/>
            <p:nvPr/>
          </p:nvGrpSpPr>
          <p:grpSpPr>
            <a:xfrm>
              <a:off x="1936952" y="3544364"/>
              <a:ext cx="3905250" cy="2474913"/>
              <a:chOff x="1303338" y="2740025"/>
              <a:chExt cx="3905250" cy="2474913"/>
            </a:xfrm>
          </p:grpSpPr>
          <p:sp>
            <p:nvSpPr>
              <p:cNvPr id="8" name="Freeform 5">
                <a:extLst>
                  <a:ext uri="{FF2B5EF4-FFF2-40B4-BE49-F238E27FC236}">
                    <a16:creationId xmlns:a16="http://schemas.microsoft.com/office/drawing/2014/main" id="{5DA3A88F-770C-447F-87E9-3B352216D7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5413" y="2740025"/>
                <a:ext cx="3756025" cy="2368550"/>
              </a:xfrm>
              <a:custGeom>
                <a:avLst/>
                <a:gdLst>
                  <a:gd name="T0" fmla="*/ 2366 w 2366"/>
                  <a:gd name="T1" fmla="*/ 1492 h 1492"/>
                  <a:gd name="T2" fmla="*/ 0 w 2366"/>
                  <a:gd name="T3" fmla="*/ 1492 h 1492"/>
                  <a:gd name="T4" fmla="*/ 0 w 2366"/>
                  <a:gd name="T5" fmla="*/ 0 h 1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66" h="1492">
                    <a:moveTo>
                      <a:pt x="2366" y="1492"/>
                    </a:moveTo>
                    <a:lnTo>
                      <a:pt x="0" y="1492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9" name="Line 6">
                <a:extLst>
                  <a:ext uri="{FF2B5EF4-FFF2-40B4-BE49-F238E27FC236}">
                    <a16:creationId xmlns:a16="http://schemas.microsoft.com/office/drawing/2014/main" id="{1435BA2F-521D-4E33-8729-34111964FC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14800" y="5108575"/>
                <a:ext cx="0" cy="106363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0" name="Line 7">
                <a:extLst>
                  <a:ext uri="{FF2B5EF4-FFF2-40B4-BE49-F238E27FC236}">
                    <a16:creationId xmlns:a16="http://schemas.microsoft.com/office/drawing/2014/main" id="{ADB0F98C-E1AF-4483-A227-67403EC739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22850" y="5108575"/>
                <a:ext cx="0" cy="106363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1" name="Line 8">
                <a:extLst>
                  <a:ext uri="{FF2B5EF4-FFF2-40B4-BE49-F238E27FC236}">
                    <a16:creationId xmlns:a16="http://schemas.microsoft.com/office/drawing/2014/main" id="{9ECDA13A-CC24-4FFF-A106-6747B3CB8B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95413" y="5108575"/>
                <a:ext cx="0" cy="106363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2" name="Line 9">
                <a:extLst>
                  <a:ext uri="{FF2B5EF4-FFF2-40B4-BE49-F238E27FC236}">
                    <a16:creationId xmlns:a16="http://schemas.microsoft.com/office/drawing/2014/main" id="{0D4577EE-F9AE-4033-81A9-6149C3E07F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01875" y="5108575"/>
                <a:ext cx="0" cy="106363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3" name="Line 10">
                <a:extLst>
                  <a:ext uri="{FF2B5EF4-FFF2-40B4-BE49-F238E27FC236}">
                    <a16:creationId xmlns:a16="http://schemas.microsoft.com/office/drawing/2014/main" id="{86AD7984-063B-42BE-B1BC-6C52460D4E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08338" y="5108575"/>
                <a:ext cx="0" cy="106363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4" name="Line 11">
                <a:extLst>
                  <a:ext uri="{FF2B5EF4-FFF2-40B4-BE49-F238E27FC236}">
                    <a16:creationId xmlns:a16="http://schemas.microsoft.com/office/drawing/2014/main" id="{86511E12-3809-42B6-8FAC-3BA6ADBD70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03338" y="3297238"/>
                <a:ext cx="92075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5" name="Line 12">
                <a:extLst>
                  <a:ext uri="{FF2B5EF4-FFF2-40B4-BE49-F238E27FC236}">
                    <a16:creationId xmlns:a16="http://schemas.microsoft.com/office/drawing/2014/main" id="{79194075-02EF-4549-9855-7D55849BEB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03338" y="3749675"/>
                <a:ext cx="92075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6" name="Line 13">
                <a:extLst>
                  <a:ext uri="{FF2B5EF4-FFF2-40B4-BE49-F238E27FC236}">
                    <a16:creationId xmlns:a16="http://schemas.microsoft.com/office/drawing/2014/main" id="{078B483C-DEA3-48E7-8704-89435839AE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03338" y="4202113"/>
                <a:ext cx="92075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7" name="Line 14">
                <a:extLst>
                  <a:ext uri="{FF2B5EF4-FFF2-40B4-BE49-F238E27FC236}">
                    <a16:creationId xmlns:a16="http://schemas.microsoft.com/office/drawing/2014/main" id="{D30E7E9B-9C86-4117-B222-7F8D56BCF1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03338" y="4654550"/>
                <a:ext cx="92075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8" name="Line 15">
                <a:extLst>
                  <a:ext uri="{FF2B5EF4-FFF2-40B4-BE49-F238E27FC236}">
                    <a16:creationId xmlns:a16="http://schemas.microsoft.com/office/drawing/2014/main" id="{728E40DC-AA0D-445D-B1ED-B39EF5E33F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03338" y="5108575"/>
                <a:ext cx="92075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9" name="Line 16">
                <a:extLst>
                  <a:ext uri="{FF2B5EF4-FFF2-40B4-BE49-F238E27FC236}">
                    <a16:creationId xmlns:a16="http://schemas.microsoft.com/office/drawing/2014/main" id="{F3C38D53-4981-4421-BA13-BA0FAB42B7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03338" y="2844800"/>
                <a:ext cx="92075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20" name="Freeform 17">
                <a:extLst>
                  <a:ext uri="{FF2B5EF4-FFF2-40B4-BE49-F238E27FC236}">
                    <a16:creationId xmlns:a16="http://schemas.microsoft.com/office/drawing/2014/main" id="{49DFFE81-7CC8-4567-B1D5-8AB4D092B9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5413" y="2844800"/>
                <a:ext cx="3813175" cy="1584325"/>
              </a:xfrm>
              <a:custGeom>
                <a:avLst/>
                <a:gdLst>
                  <a:gd name="T0" fmla="*/ 2402 w 2402"/>
                  <a:gd name="T1" fmla="*/ 998 h 998"/>
                  <a:gd name="T2" fmla="*/ 1810 w 2402"/>
                  <a:gd name="T3" fmla="*/ 998 h 998"/>
                  <a:gd name="T4" fmla="*/ 1810 w 2402"/>
                  <a:gd name="T5" fmla="*/ 799 h 998"/>
                  <a:gd name="T6" fmla="*/ 1208 w 2402"/>
                  <a:gd name="T7" fmla="*/ 799 h 998"/>
                  <a:gd name="T8" fmla="*/ 1208 w 2402"/>
                  <a:gd name="T9" fmla="*/ 591 h 998"/>
                  <a:gd name="T10" fmla="*/ 1006 w 2402"/>
                  <a:gd name="T11" fmla="*/ 591 h 998"/>
                  <a:gd name="T12" fmla="*/ 1006 w 2402"/>
                  <a:gd name="T13" fmla="*/ 180 h 998"/>
                  <a:gd name="T14" fmla="*/ 811 w 2402"/>
                  <a:gd name="T15" fmla="*/ 180 h 998"/>
                  <a:gd name="T16" fmla="*/ 811 w 2402"/>
                  <a:gd name="T17" fmla="*/ 0 h 998"/>
                  <a:gd name="T18" fmla="*/ 0 w 2402"/>
                  <a:gd name="T19" fmla="*/ 0 h 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02" h="998">
                    <a:moveTo>
                      <a:pt x="2402" y="998"/>
                    </a:moveTo>
                    <a:lnTo>
                      <a:pt x="1810" y="998"/>
                    </a:lnTo>
                    <a:lnTo>
                      <a:pt x="1810" y="799"/>
                    </a:lnTo>
                    <a:lnTo>
                      <a:pt x="1208" y="799"/>
                    </a:lnTo>
                    <a:lnTo>
                      <a:pt x="1208" y="591"/>
                    </a:lnTo>
                    <a:lnTo>
                      <a:pt x="1006" y="591"/>
                    </a:lnTo>
                    <a:lnTo>
                      <a:pt x="1006" y="180"/>
                    </a:lnTo>
                    <a:lnTo>
                      <a:pt x="811" y="180"/>
                    </a:lnTo>
                    <a:lnTo>
                      <a:pt x="811" y="0"/>
                    </a:lnTo>
                    <a:lnTo>
                      <a:pt x="0" y="0"/>
                    </a:lnTo>
                  </a:path>
                </a:pathLst>
              </a:custGeom>
              <a:noFill/>
              <a:ln w="22225" cap="rnd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21" name="Line 18">
                <a:extLst>
                  <a:ext uri="{FF2B5EF4-FFF2-40B4-BE49-F238E27FC236}">
                    <a16:creationId xmlns:a16="http://schemas.microsoft.com/office/drawing/2014/main" id="{1F1B671B-D4BB-483B-85B5-BC1FEB6605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43338" y="2933700"/>
                <a:ext cx="274637" cy="0"/>
              </a:xfrm>
              <a:prstGeom prst="line">
                <a:avLst/>
              </a:prstGeom>
              <a:noFill/>
              <a:ln w="22225" cap="rnd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22" name="Freeform 19">
                <a:extLst>
                  <a:ext uri="{FF2B5EF4-FFF2-40B4-BE49-F238E27FC236}">
                    <a16:creationId xmlns:a16="http://schemas.microsoft.com/office/drawing/2014/main" id="{A4F6C695-AA0C-48C1-99D5-040F8ABF06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5413" y="2844800"/>
                <a:ext cx="1922462" cy="2236788"/>
              </a:xfrm>
              <a:custGeom>
                <a:avLst/>
                <a:gdLst>
                  <a:gd name="T0" fmla="*/ 1211 w 1211"/>
                  <a:gd name="T1" fmla="*/ 1409 h 1409"/>
                  <a:gd name="T2" fmla="*/ 1211 w 1211"/>
                  <a:gd name="T3" fmla="*/ 1210 h 1409"/>
                  <a:gd name="T4" fmla="*/ 811 w 1211"/>
                  <a:gd name="T5" fmla="*/ 1210 h 1409"/>
                  <a:gd name="T6" fmla="*/ 811 w 1211"/>
                  <a:gd name="T7" fmla="*/ 1000 h 1409"/>
                  <a:gd name="T8" fmla="*/ 608 w 1211"/>
                  <a:gd name="T9" fmla="*/ 1000 h 1409"/>
                  <a:gd name="T10" fmla="*/ 608 w 1211"/>
                  <a:gd name="T11" fmla="*/ 801 h 1409"/>
                  <a:gd name="T12" fmla="*/ 412 w 1211"/>
                  <a:gd name="T13" fmla="*/ 801 h 1409"/>
                  <a:gd name="T14" fmla="*/ 412 w 1211"/>
                  <a:gd name="T15" fmla="*/ 387 h 1409"/>
                  <a:gd name="T16" fmla="*/ 213 w 1211"/>
                  <a:gd name="T17" fmla="*/ 387 h 1409"/>
                  <a:gd name="T18" fmla="*/ 213 w 1211"/>
                  <a:gd name="T19" fmla="*/ 0 h 1409"/>
                  <a:gd name="T20" fmla="*/ 0 w 1211"/>
                  <a:gd name="T21" fmla="*/ 0 h 1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11" h="1409">
                    <a:moveTo>
                      <a:pt x="1211" y="1409"/>
                    </a:moveTo>
                    <a:lnTo>
                      <a:pt x="1211" y="1210"/>
                    </a:lnTo>
                    <a:lnTo>
                      <a:pt x="811" y="1210"/>
                    </a:lnTo>
                    <a:lnTo>
                      <a:pt x="811" y="1000"/>
                    </a:lnTo>
                    <a:lnTo>
                      <a:pt x="608" y="1000"/>
                    </a:lnTo>
                    <a:lnTo>
                      <a:pt x="608" y="801"/>
                    </a:lnTo>
                    <a:lnTo>
                      <a:pt x="412" y="801"/>
                    </a:lnTo>
                    <a:lnTo>
                      <a:pt x="412" y="387"/>
                    </a:lnTo>
                    <a:lnTo>
                      <a:pt x="213" y="387"/>
                    </a:lnTo>
                    <a:lnTo>
                      <a:pt x="213" y="0"/>
                    </a:lnTo>
                    <a:lnTo>
                      <a:pt x="0" y="0"/>
                    </a:lnTo>
                  </a:path>
                </a:pathLst>
              </a:custGeom>
              <a:noFill/>
              <a:ln w="22225" cap="rnd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23" name="Line 20">
                <a:extLst>
                  <a:ext uri="{FF2B5EF4-FFF2-40B4-BE49-F238E27FC236}">
                    <a16:creationId xmlns:a16="http://schemas.microsoft.com/office/drawing/2014/main" id="{CE5616C1-6276-487A-8CCC-B0A1F78100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43338" y="3278188"/>
                <a:ext cx="274637" cy="0"/>
              </a:xfrm>
              <a:prstGeom prst="line">
                <a:avLst/>
              </a:prstGeom>
              <a:noFill/>
              <a:ln w="22225" cap="rnd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</p:grp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6F12903B-7E95-4612-8268-7A631842C5A2}"/>
                </a:ext>
              </a:extLst>
            </p:cNvPr>
            <p:cNvSpPr txBox="1"/>
            <p:nvPr/>
          </p:nvSpPr>
          <p:spPr>
            <a:xfrm>
              <a:off x="1894706" y="6027824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0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CFE19CF0-7DF8-4744-BC8D-1291C67A063C}"/>
                </a:ext>
              </a:extLst>
            </p:cNvPr>
            <p:cNvSpPr txBox="1"/>
            <p:nvPr/>
          </p:nvSpPr>
          <p:spPr>
            <a:xfrm>
              <a:off x="2751243" y="6027824"/>
              <a:ext cx="384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20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89322E50-5B89-4A2A-B002-0923B10109AF}"/>
                </a:ext>
              </a:extLst>
            </p:cNvPr>
            <p:cNvSpPr txBox="1"/>
            <p:nvPr/>
          </p:nvSpPr>
          <p:spPr>
            <a:xfrm>
              <a:off x="3647514" y="6027824"/>
              <a:ext cx="384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40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EAD1BE55-EDE1-484F-A28D-3E0C6EB60570}"/>
                </a:ext>
              </a:extLst>
            </p:cNvPr>
            <p:cNvSpPr txBox="1"/>
            <p:nvPr/>
          </p:nvSpPr>
          <p:spPr>
            <a:xfrm>
              <a:off x="4562580" y="6027824"/>
              <a:ext cx="384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60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4E6F4343-8291-45F5-ADD8-EEC201CB34F1}"/>
                </a:ext>
              </a:extLst>
            </p:cNvPr>
            <p:cNvSpPr txBox="1"/>
            <p:nvPr/>
          </p:nvSpPr>
          <p:spPr>
            <a:xfrm>
              <a:off x="5464952" y="6027824"/>
              <a:ext cx="384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80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3FA440CD-6B11-4FDE-B829-CE4E268A605D}"/>
                </a:ext>
              </a:extLst>
            </p:cNvPr>
            <p:cNvSpPr txBox="1"/>
            <p:nvPr/>
          </p:nvSpPr>
          <p:spPr>
            <a:xfrm>
              <a:off x="1680341" y="5772826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0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555D0974-6054-49E3-8B0B-9DBF6DCDA7DA}"/>
                </a:ext>
              </a:extLst>
            </p:cNvPr>
            <p:cNvSpPr txBox="1"/>
            <p:nvPr/>
          </p:nvSpPr>
          <p:spPr>
            <a:xfrm>
              <a:off x="1580491" y="5320073"/>
              <a:ext cx="384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20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E321EDBE-385D-4FD5-8184-79D99EC70593}"/>
                </a:ext>
              </a:extLst>
            </p:cNvPr>
            <p:cNvSpPr txBox="1"/>
            <p:nvPr/>
          </p:nvSpPr>
          <p:spPr>
            <a:xfrm>
              <a:off x="1580491" y="4867318"/>
              <a:ext cx="384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40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6EB7D47F-401D-437D-8F48-0655C572CECF}"/>
                </a:ext>
              </a:extLst>
            </p:cNvPr>
            <p:cNvSpPr txBox="1"/>
            <p:nvPr/>
          </p:nvSpPr>
          <p:spPr>
            <a:xfrm>
              <a:off x="1580491" y="4414563"/>
              <a:ext cx="384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60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0152A7D5-CE17-4E6E-94EE-3BA22EF26C4B}"/>
                </a:ext>
              </a:extLst>
            </p:cNvPr>
            <p:cNvSpPr txBox="1"/>
            <p:nvPr/>
          </p:nvSpPr>
          <p:spPr>
            <a:xfrm>
              <a:off x="1580491" y="3961808"/>
              <a:ext cx="384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80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11BB6D06-F4E9-4BA6-9233-4386958384A7}"/>
                </a:ext>
              </a:extLst>
            </p:cNvPr>
            <p:cNvSpPr txBox="1"/>
            <p:nvPr/>
          </p:nvSpPr>
          <p:spPr>
            <a:xfrm>
              <a:off x="1480641" y="3509053"/>
              <a:ext cx="4842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100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09A5DF7A-C8D3-45A0-A18F-1518D10E36FD}"/>
                </a:ext>
              </a:extLst>
            </p:cNvPr>
            <p:cNvSpPr txBox="1"/>
            <p:nvPr/>
          </p:nvSpPr>
          <p:spPr>
            <a:xfrm>
              <a:off x="4796710" y="3594778"/>
              <a:ext cx="11189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err="1"/>
                <a:t>Vaccinated</a:t>
              </a:r>
              <a:endParaRPr lang="fr-FR" sz="1400" b="1" dirty="0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12E88DB3-355F-4884-899E-1FA988EEEE34}"/>
                </a:ext>
              </a:extLst>
            </p:cNvPr>
            <p:cNvSpPr txBox="1"/>
            <p:nvPr/>
          </p:nvSpPr>
          <p:spPr>
            <a:xfrm>
              <a:off x="4796710" y="3934502"/>
              <a:ext cx="9204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Controls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76BE9710-80C4-470D-80C6-823EC9EE160D}"/>
                </a:ext>
              </a:extLst>
            </p:cNvPr>
            <p:cNvSpPr txBox="1"/>
            <p:nvPr/>
          </p:nvSpPr>
          <p:spPr>
            <a:xfrm>
              <a:off x="3077312" y="6285360"/>
              <a:ext cx="15247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Day of infection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3937D6E2-4B0D-4DF4-9699-553DFA8D9865}"/>
                </a:ext>
              </a:extLst>
            </p:cNvPr>
            <p:cNvSpPr txBox="1"/>
            <p:nvPr/>
          </p:nvSpPr>
          <p:spPr>
            <a:xfrm>
              <a:off x="3898774" y="5135197"/>
              <a:ext cx="8588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p = 0.006</a:t>
              </a:r>
            </a:p>
          </p:txBody>
        </p:sp>
        <p:sp>
          <p:nvSpPr>
            <p:cNvPr id="42" name="Triangle isocèle 41">
              <a:extLst>
                <a:ext uri="{FF2B5EF4-FFF2-40B4-BE49-F238E27FC236}">
                  <a16:creationId xmlns:a16="http://schemas.microsoft.com/office/drawing/2014/main" id="{D7FB80D6-A769-4C23-9F7E-14D2E0F2CAA4}"/>
                </a:ext>
              </a:extLst>
            </p:cNvPr>
            <p:cNvSpPr/>
            <p:nvPr/>
          </p:nvSpPr>
          <p:spPr bwMode="auto">
            <a:xfrm flipV="1">
              <a:off x="1970290" y="3170154"/>
              <a:ext cx="142875" cy="144678"/>
            </a:xfrm>
            <a:prstGeom prst="triangl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Triangle isocèle 42">
              <a:extLst>
                <a:ext uri="{FF2B5EF4-FFF2-40B4-BE49-F238E27FC236}">
                  <a16:creationId xmlns:a16="http://schemas.microsoft.com/office/drawing/2014/main" id="{99474900-C409-4DCB-8482-52D86B0A79FD}"/>
                </a:ext>
              </a:extLst>
            </p:cNvPr>
            <p:cNvSpPr/>
            <p:nvPr/>
          </p:nvSpPr>
          <p:spPr bwMode="auto">
            <a:xfrm flipV="1">
              <a:off x="2292408" y="3170154"/>
              <a:ext cx="142875" cy="144678"/>
            </a:xfrm>
            <a:prstGeom prst="triangl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Triangle isocèle 43">
              <a:extLst>
                <a:ext uri="{FF2B5EF4-FFF2-40B4-BE49-F238E27FC236}">
                  <a16:creationId xmlns:a16="http://schemas.microsoft.com/office/drawing/2014/main" id="{06AEDA98-7CBA-411B-A461-A582D26227C0}"/>
                </a:ext>
              </a:extLst>
            </p:cNvPr>
            <p:cNvSpPr/>
            <p:nvPr/>
          </p:nvSpPr>
          <p:spPr bwMode="auto">
            <a:xfrm flipV="1">
              <a:off x="2614526" y="3170154"/>
              <a:ext cx="142875" cy="144678"/>
            </a:xfrm>
            <a:prstGeom prst="triangl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Triangle isocèle 44">
              <a:extLst>
                <a:ext uri="{FF2B5EF4-FFF2-40B4-BE49-F238E27FC236}">
                  <a16:creationId xmlns:a16="http://schemas.microsoft.com/office/drawing/2014/main" id="{DFFBFA7A-B768-4D02-913A-B4DB3FF9B7F9}"/>
                </a:ext>
              </a:extLst>
            </p:cNvPr>
            <p:cNvSpPr/>
            <p:nvPr/>
          </p:nvSpPr>
          <p:spPr bwMode="auto">
            <a:xfrm flipV="1">
              <a:off x="2936644" y="3170154"/>
              <a:ext cx="142875" cy="144678"/>
            </a:xfrm>
            <a:prstGeom prst="triangl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Triangle isocèle 45">
              <a:extLst>
                <a:ext uri="{FF2B5EF4-FFF2-40B4-BE49-F238E27FC236}">
                  <a16:creationId xmlns:a16="http://schemas.microsoft.com/office/drawing/2014/main" id="{063CE6A6-F28B-4394-9BE2-73E3F3BF6495}"/>
                </a:ext>
              </a:extLst>
            </p:cNvPr>
            <p:cNvSpPr/>
            <p:nvPr/>
          </p:nvSpPr>
          <p:spPr bwMode="auto">
            <a:xfrm flipV="1">
              <a:off x="3258762" y="3170154"/>
              <a:ext cx="142875" cy="144678"/>
            </a:xfrm>
            <a:prstGeom prst="triangl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Triangle isocèle 46">
              <a:extLst>
                <a:ext uri="{FF2B5EF4-FFF2-40B4-BE49-F238E27FC236}">
                  <a16:creationId xmlns:a16="http://schemas.microsoft.com/office/drawing/2014/main" id="{4AF1E6A0-48E9-45F0-ADE5-3E5DEF5EFBCA}"/>
                </a:ext>
              </a:extLst>
            </p:cNvPr>
            <p:cNvSpPr/>
            <p:nvPr/>
          </p:nvSpPr>
          <p:spPr bwMode="auto">
            <a:xfrm flipV="1">
              <a:off x="3580880" y="3170154"/>
              <a:ext cx="142875" cy="144678"/>
            </a:xfrm>
            <a:prstGeom prst="triangl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Triangle isocèle 47">
              <a:extLst>
                <a:ext uri="{FF2B5EF4-FFF2-40B4-BE49-F238E27FC236}">
                  <a16:creationId xmlns:a16="http://schemas.microsoft.com/office/drawing/2014/main" id="{E84CA7B1-023C-42E2-B28F-B1EFCB0853ED}"/>
                </a:ext>
              </a:extLst>
            </p:cNvPr>
            <p:cNvSpPr/>
            <p:nvPr/>
          </p:nvSpPr>
          <p:spPr bwMode="auto">
            <a:xfrm flipV="1">
              <a:off x="3902998" y="3170154"/>
              <a:ext cx="142875" cy="144678"/>
            </a:xfrm>
            <a:prstGeom prst="triangl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Triangle isocèle 48">
              <a:extLst>
                <a:ext uri="{FF2B5EF4-FFF2-40B4-BE49-F238E27FC236}">
                  <a16:creationId xmlns:a16="http://schemas.microsoft.com/office/drawing/2014/main" id="{9ABE4093-FC53-40A9-8F40-C9895EE8FA02}"/>
                </a:ext>
              </a:extLst>
            </p:cNvPr>
            <p:cNvSpPr/>
            <p:nvPr/>
          </p:nvSpPr>
          <p:spPr bwMode="auto">
            <a:xfrm flipV="1">
              <a:off x="4225116" y="3170154"/>
              <a:ext cx="142875" cy="144678"/>
            </a:xfrm>
            <a:prstGeom prst="triangl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Triangle isocèle 49">
              <a:extLst>
                <a:ext uri="{FF2B5EF4-FFF2-40B4-BE49-F238E27FC236}">
                  <a16:creationId xmlns:a16="http://schemas.microsoft.com/office/drawing/2014/main" id="{A85626C9-B3AE-4349-A6B1-86D3AE6B284F}"/>
                </a:ext>
              </a:extLst>
            </p:cNvPr>
            <p:cNvSpPr/>
            <p:nvPr/>
          </p:nvSpPr>
          <p:spPr bwMode="auto">
            <a:xfrm flipV="1">
              <a:off x="4547234" y="3170154"/>
              <a:ext cx="142875" cy="144678"/>
            </a:xfrm>
            <a:prstGeom prst="triangl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Triangle isocèle 50">
              <a:extLst>
                <a:ext uri="{FF2B5EF4-FFF2-40B4-BE49-F238E27FC236}">
                  <a16:creationId xmlns:a16="http://schemas.microsoft.com/office/drawing/2014/main" id="{160C308C-99CA-4C69-8D60-0D00085C353E}"/>
                </a:ext>
              </a:extLst>
            </p:cNvPr>
            <p:cNvSpPr/>
            <p:nvPr/>
          </p:nvSpPr>
          <p:spPr bwMode="auto">
            <a:xfrm flipV="1">
              <a:off x="4869352" y="3170154"/>
              <a:ext cx="142875" cy="144678"/>
            </a:xfrm>
            <a:prstGeom prst="triangl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Triangle isocèle 51">
              <a:extLst>
                <a:ext uri="{FF2B5EF4-FFF2-40B4-BE49-F238E27FC236}">
                  <a16:creationId xmlns:a16="http://schemas.microsoft.com/office/drawing/2014/main" id="{2D2A49F0-4EE8-45A3-B4B5-21AAAE10486D}"/>
                </a:ext>
              </a:extLst>
            </p:cNvPr>
            <p:cNvSpPr/>
            <p:nvPr/>
          </p:nvSpPr>
          <p:spPr bwMode="auto">
            <a:xfrm flipV="1">
              <a:off x="5191470" y="3170154"/>
              <a:ext cx="142875" cy="144678"/>
            </a:xfrm>
            <a:prstGeom prst="triangl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Triangle isocèle 52">
              <a:extLst>
                <a:ext uri="{FF2B5EF4-FFF2-40B4-BE49-F238E27FC236}">
                  <a16:creationId xmlns:a16="http://schemas.microsoft.com/office/drawing/2014/main" id="{320E46FE-A5AE-4F0D-AE30-656183D93CD0}"/>
                </a:ext>
              </a:extLst>
            </p:cNvPr>
            <p:cNvSpPr/>
            <p:nvPr/>
          </p:nvSpPr>
          <p:spPr bwMode="auto">
            <a:xfrm flipV="1">
              <a:off x="5513589" y="3170154"/>
              <a:ext cx="142875" cy="144678"/>
            </a:xfrm>
            <a:prstGeom prst="triangl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AD1F0728-DFE0-43B9-B7F8-A20D6EA2DB2E}"/>
                </a:ext>
              </a:extLst>
            </p:cNvPr>
            <p:cNvSpPr txBox="1"/>
            <p:nvPr/>
          </p:nvSpPr>
          <p:spPr>
            <a:xfrm>
              <a:off x="182103" y="3007701"/>
              <a:ext cx="17078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400" dirty="0">
                  <a:solidFill>
                    <a:srgbClr val="00B0F0"/>
                  </a:solidFill>
                </a:rPr>
                <a:t>SHIV_AD8</a:t>
              </a:r>
            </a:p>
            <a:p>
              <a:pPr algn="r"/>
              <a:r>
                <a:rPr lang="fr-FR" sz="1400" dirty="0">
                  <a:solidFill>
                    <a:srgbClr val="00B0F0"/>
                  </a:solidFill>
                </a:rPr>
                <a:t>challenges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11BB6D06-F4E9-4BA6-9233-4386958384A7}"/>
                </a:ext>
              </a:extLst>
            </p:cNvPr>
            <p:cNvSpPr txBox="1"/>
            <p:nvPr/>
          </p:nvSpPr>
          <p:spPr>
            <a:xfrm>
              <a:off x="1857780" y="3322254"/>
              <a:ext cx="3443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%</a:t>
              </a:r>
            </a:p>
          </p:txBody>
        </p:sp>
      </p:grpSp>
      <p:sp>
        <p:nvSpPr>
          <p:cNvPr id="60" name="Text Box 3">
            <a:extLst>
              <a:ext uri="{FF2B5EF4-FFF2-40B4-BE49-F238E27FC236}">
                <a16:creationId xmlns:a16="http://schemas.microsoft.com/office/drawing/2014/main" id="{F030C201-B963-479E-AD18-CCB266BF2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58023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400" i="1" dirty="0"/>
              <a:t>Zhang P, CROI 2021, Abs. 86</a:t>
            </a:r>
          </a:p>
        </p:txBody>
      </p:sp>
    </p:spTree>
    <p:extLst>
      <p:ext uri="{BB962C8B-B14F-4D97-AF65-F5344CB8AC3E}">
        <p14:creationId xmlns:p14="http://schemas.microsoft.com/office/powerpoint/2010/main" val="901022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0"/>
            <a:ext cx="10496204" cy="1491539"/>
          </a:xfrm>
        </p:spPr>
        <p:txBody>
          <a:bodyPr/>
          <a:lstStyle/>
          <a:p>
            <a:r>
              <a:rPr lang="en-US" dirty="0"/>
              <a:t>BIC/FTC/TAF as first line ART: results at 4 years (1)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1" y="1376531"/>
            <a:ext cx="11343217" cy="641905"/>
          </a:xfrm>
        </p:spPr>
        <p:txBody>
          <a:bodyPr/>
          <a:lstStyle/>
          <a:p>
            <a:r>
              <a:rPr lang="en-US" sz="2000"/>
              <a:t>2 randomised multicentric, double-blinded trials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C975E817-BD39-45EE-876D-3D35623670D9}"/>
              </a:ext>
            </a:extLst>
          </p:cNvPr>
          <p:cNvGrpSpPr/>
          <p:nvPr/>
        </p:nvGrpSpPr>
        <p:grpSpPr>
          <a:xfrm>
            <a:off x="589189" y="1834133"/>
            <a:ext cx="9705706" cy="4567705"/>
            <a:chOff x="589189" y="1834133"/>
            <a:chExt cx="9705706" cy="4567705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EAC63D5A-AD60-4715-86F0-9F84901E0F61}"/>
                </a:ext>
              </a:extLst>
            </p:cNvPr>
            <p:cNvSpPr txBox="1"/>
            <p:nvPr/>
          </p:nvSpPr>
          <p:spPr>
            <a:xfrm>
              <a:off x="4970396" y="2080001"/>
              <a:ext cx="4363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W0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6EE9EEF4-AACB-41D5-A7DF-532AE4C32A0F}"/>
                </a:ext>
              </a:extLst>
            </p:cNvPr>
            <p:cNvSpPr txBox="1"/>
            <p:nvPr/>
          </p:nvSpPr>
          <p:spPr>
            <a:xfrm>
              <a:off x="5919120" y="2080001"/>
              <a:ext cx="5277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W48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B0297475-FFF8-4157-BFBA-3427CF9989D5}"/>
                </a:ext>
              </a:extLst>
            </p:cNvPr>
            <p:cNvSpPr txBox="1"/>
            <p:nvPr/>
          </p:nvSpPr>
          <p:spPr>
            <a:xfrm>
              <a:off x="6841140" y="2080001"/>
              <a:ext cx="5277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W96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E367C60D-0E1C-4918-B34D-5BC4CF775479}"/>
                </a:ext>
              </a:extLst>
            </p:cNvPr>
            <p:cNvSpPr txBox="1"/>
            <p:nvPr/>
          </p:nvSpPr>
          <p:spPr>
            <a:xfrm>
              <a:off x="7774625" y="2080001"/>
              <a:ext cx="6190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W144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A5B1F978-B7F3-41BC-BD4C-C018CE79DC0A}"/>
                </a:ext>
              </a:extLst>
            </p:cNvPr>
            <p:cNvSpPr txBox="1"/>
            <p:nvPr/>
          </p:nvSpPr>
          <p:spPr>
            <a:xfrm>
              <a:off x="8733142" y="2080001"/>
              <a:ext cx="6222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FF0000"/>
                  </a:solidFill>
                </a:rPr>
                <a:t>W192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E5196918-316C-49F0-B563-E5DEDABFE6EF}"/>
                </a:ext>
              </a:extLst>
            </p:cNvPr>
            <p:cNvSpPr txBox="1"/>
            <p:nvPr/>
          </p:nvSpPr>
          <p:spPr>
            <a:xfrm>
              <a:off x="9675815" y="2080001"/>
              <a:ext cx="6190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W240</a:t>
              </a:r>
            </a:p>
          </p:txBody>
        </p: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268563A8-9790-44B4-AB43-132E2339A17D}"/>
                </a:ext>
              </a:extLst>
            </p:cNvPr>
            <p:cNvCxnSpPr/>
            <p:nvPr/>
          </p:nvCxnSpPr>
          <p:spPr bwMode="auto">
            <a:xfrm>
              <a:off x="5194620" y="2447058"/>
              <a:ext cx="48387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9D69FC5F-ACB5-4066-B357-04F90FDC693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004268" y="2384431"/>
              <a:ext cx="0" cy="6262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4E33A6A6-3DB7-4E29-B2AF-F66CB174C62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039862" y="2384431"/>
              <a:ext cx="0" cy="6262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47874F36-7680-4433-89CF-EF328FE9E9A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081408" y="2384431"/>
              <a:ext cx="0" cy="6262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112B183B-0975-4600-8CD3-4899C5197FE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117002" y="2384431"/>
              <a:ext cx="0" cy="6262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4019E18C-6A00-435A-96BA-D63A5662376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171645" y="2384431"/>
              <a:ext cx="0" cy="6262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830407AC-DB4F-4C80-8D02-58D0216D2AC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207239" y="2384431"/>
              <a:ext cx="0" cy="6262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CFEA043E-E2CB-44FF-955E-ECAE03F73864}"/>
                </a:ext>
              </a:extLst>
            </p:cNvPr>
            <p:cNvSpPr/>
            <p:nvPr/>
          </p:nvSpPr>
          <p:spPr bwMode="auto">
            <a:xfrm>
              <a:off x="5207239" y="2542135"/>
              <a:ext cx="2874169" cy="381000"/>
            </a:xfrm>
            <a:prstGeom prst="round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fr-FR" sz="1400" b="1" dirty="0">
                  <a:solidFill>
                    <a:schemeClr val="bg1"/>
                  </a:solidFill>
                </a:rPr>
                <a:t>BIC/FTC/TAF qd</a:t>
              </a:r>
            </a:p>
          </p:txBody>
        </p:sp>
        <p:sp>
          <p:nvSpPr>
            <p:cNvPr id="25" name="Rectangle : coins arrondis 24">
              <a:extLst>
                <a:ext uri="{FF2B5EF4-FFF2-40B4-BE49-F238E27FC236}">
                  <a16:creationId xmlns:a16="http://schemas.microsoft.com/office/drawing/2014/main" id="{AA8FC6E0-B55A-4D68-812A-3765C1AB974B}"/>
                </a:ext>
              </a:extLst>
            </p:cNvPr>
            <p:cNvSpPr/>
            <p:nvPr/>
          </p:nvSpPr>
          <p:spPr bwMode="auto">
            <a:xfrm>
              <a:off x="5207239" y="2942358"/>
              <a:ext cx="2874169" cy="38100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fr-FR" sz="1400" b="1" dirty="0">
                  <a:solidFill>
                    <a:schemeClr val="bg1"/>
                  </a:solidFill>
                </a:rPr>
                <a:t>DTG/ABC/3TC placebo qd</a:t>
              </a:r>
            </a:p>
          </p:txBody>
        </p:sp>
        <p:sp>
          <p:nvSpPr>
            <p:cNvPr id="26" name="Rectangle : coins arrondis 25">
              <a:extLst>
                <a:ext uri="{FF2B5EF4-FFF2-40B4-BE49-F238E27FC236}">
                  <a16:creationId xmlns:a16="http://schemas.microsoft.com/office/drawing/2014/main" id="{5FF193F6-24A5-4371-9BD4-68BE8A7D3E47}"/>
                </a:ext>
              </a:extLst>
            </p:cNvPr>
            <p:cNvSpPr/>
            <p:nvPr/>
          </p:nvSpPr>
          <p:spPr bwMode="auto">
            <a:xfrm>
              <a:off x="5207239" y="3464328"/>
              <a:ext cx="2874169" cy="381000"/>
            </a:xfrm>
            <a:prstGeom prst="round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400" b="1" dirty="0">
                  <a:solidFill>
                    <a:schemeClr val="bg1"/>
                  </a:solidFill>
                </a:rPr>
                <a:t>DTG/ABC/3TC qd</a:t>
              </a:r>
              <a:endParaRPr kumimoji="0" lang="fr-FR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7" name="Rectangle : coins arrondis 26">
              <a:extLst>
                <a:ext uri="{FF2B5EF4-FFF2-40B4-BE49-F238E27FC236}">
                  <a16:creationId xmlns:a16="http://schemas.microsoft.com/office/drawing/2014/main" id="{7D82B50D-68C3-40FC-B565-7DB6CD033416}"/>
                </a:ext>
              </a:extLst>
            </p:cNvPr>
            <p:cNvSpPr/>
            <p:nvPr/>
          </p:nvSpPr>
          <p:spPr bwMode="auto">
            <a:xfrm>
              <a:off x="5207239" y="3845328"/>
              <a:ext cx="2874169" cy="38100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fr-FR" sz="1400" b="1" dirty="0">
                  <a:solidFill>
                    <a:schemeClr val="bg1"/>
                  </a:solidFill>
                </a:rPr>
                <a:t>BIC/FTC/TAF placebo qd</a:t>
              </a:r>
            </a:p>
          </p:txBody>
        </p:sp>
        <p:sp>
          <p:nvSpPr>
            <p:cNvPr id="28" name="Rectangle : coins arrondis 27">
              <a:extLst>
                <a:ext uri="{FF2B5EF4-FFF2-40B4-BE49-F238E27FC236}">
                  <a16:creationId xmlns:a16="http://schemas.microsoft.com/office/drawing/2014/main" id="{5EA5A3E1-43FA-4F3A-9980-17B2D9367B99}"/>
                </a:ext>
              </a:extLst>
            </p:cNvPr>
            <p:cNvSpPr/>
            <p:nvPr/>
          </p:nvSpPr>
          <p:spPr bwMode="auto">
            <a:xfrm>
              <a:off x="5207239" y="4717645"/>
              <a:ext cx="2874169" cy="381000"/>
            </a:xfrm>
            <a:prstGeom prst="round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fr-FR" sz="1400" b="1" dirty="0">
                  <a:solidFill>
                    <a:schemeClr val="bg1"/>
                  </a:solidFill>
                </a:rPr>
                <a:t>BIC/FTC/TAF </a:t>
              </a:r>
              <a:r>
                <a:rPr lang="fr-FR" sz="1400" b="1" dirty="0" err="1">
                  <a:solidFill>
                    <a:schemeClr val="bg1"/>
                  </a:solidFill>
                </a:rPr>
                <a:t>qd</a:t>
              </a:r>
              <a:endParaRPr lang="fr-F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Rectangle : coins arrondis 28">
              <a:extLst>
                <a:ext uri="{FF2B5EF4-FFF2-40B4-BE49-F238E27FC236}">
                  <a16:creationId xmlns:a16="http://schemas.microsoft.com/office/drawing/2014/main" id="{1D4295A5-6D4D-4E39-9351-E59B31653D28}"/>
                </a:ext>
              </a:extLst>
            </p:cNvPr>
            <p:cNvSpPr/>
            <p:nvPr/>
          </p:nvSpPr>
          <p:spPr bwMode="auto">
            <a:xfrm>
              <a:off x="5207239" y="5117868"/>
              <a:ext cx="2874169" cy="38100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fr-FR" sz="1400" b="1" dirty="0">
                  <a:solidFill>
                    <a:schemeClr val="bg1"/>
                  </a:solidFill>
                </a:rPr>
                <a:t>DTG + F/TAF placebo qd</a:t>
              </a:r>
            </a:p>
          </p:txBody>
        </p:sp>
        <p:sp>
          <p:nvSpPr>
            <p:cNvPr id="30" name="Rectangle : coins arrondis 29">
              <a:extLst>
                <a:ext uri="{FF2B5EF4-FFF2-40B4-BE49-F238E27FC236}">
                  <a16:creationId xmlns:a16="http://schemas.microsoft.com/office/drawing/2014/main" id="{17678B43-11DC-4BC3-98EB-3F0A50C10A39}"/>
                </a:ext>
              </a:extLst>
            </p:cNvPr>
            <p:cNvSpPr/>
            <p:nvPr/>
          </p:nvSpPr>
          <p:spPr bwMode="auto">
            <a:xfrm>
              <a:off x="5207239" y="5639838"/>
              <a:ext cx="2874169" cy="381000"/>
            </a:xfrm>
            <a:prstGeom prst="round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400" b="1" dirty="0">
                  <a:solidFill>
                    <a:schemeClr val="bg1"/>
                  </a:solidFill>
                </a:rPr>
                <a:t>DTG + F/TAF qd</a:t>
              </a:r>
              <a:endParaRPr kumimoji="0" lang="fr-FR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31" name="Rectangle : coins arrondis 30">
              <a:extLst>
                <a:ext uri="{FF2B5EF4-FFF2-40B4-BE49-F238E27FC236}">
                  <a16:creationId xmlns:a16="http://schemas.microsoft.com/office/drawing/2014/main" id="{300B7286-70F3-4978-A6CA-FF362B1FEB0E}"/>
                </a:ext>
              </a:extLst>
            </p:cNvPr>
            <p:cNvSpPr/>
            <p:nvPr/>
          </p:nvSpPr>
          <p:spPr bwMode="auto">
            <a:xfrm>
              <a:off x="5207239" y="6020838"/>
              <a:ext cx="2874169" cy="38100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fr-FR" sz="1400" b="1" dirty="0">
                  <a:solidFill>
                    <a:schemeClr val="bg1"/>
                  </a:solidFill>
                </a:rPr>
                <a:t>BIC/FTC/TAF placebo qd</a:t>
              </a:r>
            </a:p>
          </p:txBody>
        </p:sp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id="{4CB4E603-4A8B-4ABE-BEAF-E74FCC9D8EAC}"/>
                </a:ext>
              </a:extLst>
            </p:cNvPr>
            <p:cNvSpPr/>
            <p:nvPr/>
          </p:nvSpPr>
          <p:spPr bwMode="auto">
            <a:xfrm>
              <a:off x="8205709" y="2542135"/>
              <a:ext cx="1798559" cy="1664970"/>
            </a:xfrm>
            <a:prstGeom prst="roundRect">
              <a:avLst>
                <a:gd name="adj" fmla="val 8429"/>
              </a:avLst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BIC/FTC/TAF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400" b="1" dirty="0">
                  <a:solidFill>
                    <a:schemeClr val="bg1"/>
                  </a:solidFill>
                </a:rPr>
                <a:t>Open-label</a:t>
              </a:r>
              <a:endParaRPr kumimoji="0" lang="fr-FR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D21A8496-BC0B-47C9-BD1C-B9CDB9691381}"/>
                </a:ext>
              </a:extLst>
            </p:cNvPr>
            <p:cNvSpPr txBox="1"/>
            <p:nvPr/>
          </p:nvSpPr>
          <p:spPr>
            <a:xfrm>
              <a:off x="843773" y="2095585"/>
              <a:ext cx="22082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Treatment-Naïve Adults</a:t>
              </a:r>
            </a:p>
          </p:txBody>
        </p:sp>
        <p:sp>
          <p:nvSpPr>
            <p:cNvPr id="34" name="Rectangle : coins arrondis 33">
              <a:extLst>
                <a:ext uri="{FF2B5EF4-FFF2-40B4-BE49-F238E27FC236}">
                  <a16:creationId xmlns:a16="http://schemas.microsoft.com/office/drawing/2014/main" id="{0862732A-8D11-47E5-9E3E-2E64393F58BE}"/>
                </a:ext>
              </a:extLst>
            </p:cNvPr>
            <p:cNvSpPr/>
            <p:nvPr/>
          </p:nvSpPr>
          <p:spPr bwMode="auto">
            <a:xfrm>
              <a:off x="917490" y="2763288"/>
              <a:ext cx="2705100" cy="124968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Study 1489</a:t>
              </a:r>
            </a:p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n-US" sz="1400">
                  <a:solidFill>
                    <a:schemeClr val="tx1"/>
                  </a:solidFill>
                </a:rPr>
                <a:t>HLA B*5701 negative</a:t>
              </a:r>
            </a:p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Negative for chronic HBV</a:t>
              </a:r>
            </a:p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n-US" sz="1400">
                  <a:solidFill>
                    <a:schemeClr val="tx1"/>
                  </a:solidFill>
                </a:rPr>
                <a:t>eGFRe</a:t>
              </a:r>
              <a:r>
                <a:rPr lang="en-US" sz="1400" baseline="-25000">
                  <a:solidFill>
                    <a:schemeClr val="tx1"/>
                  </a:solidFill>
                </a:rPr>
                <a:t>CG</a:t>
              </a:r>
              <a:r>
                <a:rPr lang="en-US" sz="1400">
                  <a:solidFill>
                    <a:schemeClr val="tx1"/>
                  </a:solidFill>
                </a:rPr>
                <a:t> </a:t>
              </a:r>
              <a:r>
                <a:rPr lang="en-US" sz="1400" u="sng">
                  <a:solidFill>
                    <a:schemeClr val="tx1"/>
                  </a:solidFill>
                </a:rPr>
                <a:t>&gt;</a:t>
              </a:r>
              <a:r>
                <a:rPr lang="en-US" sz="1400">
                  <a:solidFill>
                    <a:schemeClr val="tx1"/>
                  </a:solidFill>
                </a:rPr>
                <a:t> 50 mL/min </a:t>
              </a: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36" name="Connecteur : en angle 35">
              <a:extLst>
                <a:ext uri="{FF2B5EF4-FFF2-40B4-BE49-F238E27FC236}">
                  <a16:creationId xmlns:a16="http://schemas.microsoft.com/office/drawing/2014/main" id="{07503818-38C0-4EE5-89B0-3DC0894E286D}"/>
                </a:ext>
              </a:extLst>
            </p:cNvPr>
            <p:cNvCxnSpPr/>
            <p:nvPr/>
          </p:nvCxnSpPr>
          <p:spPr bwMode="auto">
            <a:xfrm flipV="1">
              <a:off x="3639300" y="2942358"/>
              <a:ext cx="648889" cy="445770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7" name="Connecteur : en angle 36">
              <a:extLst>
                <a:ext uri="{FF2B5EF4-FFF2-40B4-BE49-F238E27FC236}">
                  <a16:creationId xmlns:a16="http://schemas.microsoft.com/office/drawing/2014/main" id="{F3D3EFEE-02A0-4A05-819E-C82053969C6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39300" y="3388128"/>
              <a:ext cx="648889" cy="457200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4BA52CCD-CD0C-43CA-B791-2E9C99B9EE7F}"/>
                </a:ext>
              </a:extLst>
            </p:cNvPr>
            <p:cNvSpPr txBox="1"/>
            <p:nvPr/>
          </p:nvSpPr>
          <p:spPr>
            <a:xfrm>
              <a:off x="4266930" y="2746273"/>
              <a:ext cx="663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N=314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137FFBA6-B216-428F-9BC7-E975A55B4F2C}"/>
                </a:ext>
              </a:extLst>
            </p:cNvPr>
            <p:cNvSpPr txBox="1"/>
            <p:nvPr/>
          </p:nvSpPr>
          <p:spPr>
            <a:xfrm>
              <a:off x="4266930" y="3678208"/>
              <a:ext cx="663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N=315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03751FDC-62EE-4399-880D-3E59A521DE61}"/>
                </a:ext>
              </a:extLst>
            </p:cNvPr>
            <p:cNvSpPr txBox="1"/>
            <p:nvPr/>
          </p:nvSpPr>
          <p:spPr>
            <a:xfrm>
              <a:off x="4029666" y="3184379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1:1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E1CEB89F-C729-4261-A60B-A6DBD21E9F7C}"/>
                </a:ext>
              </a:extLst>
            </p:cNvPr>
            <p:cNvSpPr txBox="1"/>
            <p:nvPr/>
          </p:nvSpPr>
          <p:spPr>
            <a:xfrm>
              <a:off x="589189" y="4090537"/>
              <a:ext cx="362381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/>
                <a:t>Key inclusion criteria for both: </a:t>
              </a:r>
            </a:p>
            <a:p>
              <a:pPr marL="171450" indent="-171450">
                <a:buClr>
                  <a:srgbClr val="0070C0"/>
                </a:buClr>
                <a:buFont typeface="Arial" panose="020B0604020202020204" pitchFamily="34" charset="0"/>
                <a:buChar char="•"/>
              </a:pPr>
              <a:r>
                <a:rPr lang="en-US" sz="1400"/>
                <a:t>No known resistance to FTC, TAF, ABC or 3TC</a:t>
              </a:r>
            </a:p>
            <a:p>
              <a:pPr marL="171450" indent="-171450">
                <a:buClr>
                  <a:srgbClr val="0070C0"/>
                </a:buClr>
                <a:buFont typeface="Arial" panose="020B0604020202020204" pitchFamily="34" charset="0"/>
                <a:buChar char="•"/>
              </a:pPr>
              <a:r>
                <a:rPr lang="en-US" sz="1400"/>
                <a:t>HIV-1 RNA </a:t>
              </a:r>
              <a:r>
                <a:rPr lang="en-US" sz="1400" u="sng"/>
                <a:t>&gt;</a:t>
              </a:r>
              <a:r>
                <a:rPr lang="en-US" sz="1400"/>
                <a:t> 500 c/mL</a:t>
              </a:r>
            </a:p>
          </p:txBody>
        </p:sp>
        <p:sp>
          <p:nvSpPr>
            <p:cNvPr id="48" name="Rectangle : coins arrondis 47">
              <a:extLst>
                <a:ext uri="{FF2B5EF4-FFF2-40B4-BE49-F238E27FC236}">
                  <a16:creationId xmlns:a16="http://schemas.microsoft.com/office/drawing/2014/main" id="{4474C2DB-271A-460E-8EAC-673C16E92E2D}"/>
                </a:ext>
              </a:extLst>
            </p:cNvPr>
            <p:cNvSpPr/>
            <p:nvPr/>
          </p:nvSpPr>
          <p:spPr bwMode="auto">
            <a:xfrm>
              <a:off x="917490" y="4958801"/>
              <a:ext cx="2705100" cy="124968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Study</a:t>
              </a:r>
              <a:r>
                <a:rPr kumimoji="0" lang="en-US" sz="1400" b="1" i="0" u="none" strike="noStrike" cap="none" normalizeH="0">
                  <a:ln>
                    <a:noFill/>
                  </a:ln>
                  <a:solidFill>
                    <a:schemeClr val="tx1"/>
                  </a:solidFill>
                  <a:effectLst/>
                </a:rPr>
                <a:t> </a:t>
              </a:r>
              <a:r>
                <a:rPr kumimoji="0" lang="en-US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1490</a:t>
              </a:r>
            </a:p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n-US" sz="1400">
                  <a:solidFill>
                    <a:schemeClr val="tx1"/>
                  </a:solidFill>
                </a:rPr>
                <a:t>Chronic HBV or HCV infection allowed</a:t>
              </a: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n-US" sz="1400">
                  <a:solidFill>
                    <a:schemeClr val="tx1"/>
                  </a:solidFill>
                </a:rPr>
                <a:t>eGFR</a:t>
              </a:r>
              <a:r>
                <a:rPr lang="en-US" sz="1400" baseline="-25000">
                  <a:solidFill>
                    <a:schemeClr val="tx1"/>
                  </a:solidFill>
                </a:rPr>
                <a:t>CG</a:t>
              </a:r>
              <a:r>
                <a:rPr lang="en-US" sz="1400">
                  <a:solidFill>
                    <a:schemeClr val="tx1"/>
                  </a:solidFill>
                </a:rPr>
                <a:t> </a:t>
              </a:r>
              <a:r>
                <a:rPr lang="en-US" sz="1400" u="sng">
                  <a:solidFill>
                    <a:schemeClr val="tx1"/>
                  </a:solidFill>
                </a:rPr>
                <a:t>&gt;</a:t>
              </a:r>
              <a:r>
                <a:rPr lang="en-US" sz="1400">
                  <a:solidFill>
                    <a:schemeClr val="tx1"/>
                  </a:solidFill>
                </a:rPr>
                <a:t> 30 mL/min </a:t>
              </a: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49" name="Connecteur : en angle 48">
              <a:extLst>
                <a:ext uri="{FF2B5EF4-FFF2-40B4-BE49-F238E27FC236}">
                  <a16:creationId xmlns:a16="http://schemas.microsoft.com/office/drawing/2014/main" id="{B77DD5E1-C0C3-4801-A312-327B2CCF47DD}"/>
                </a:ext>
              </a:extLst>
            </p:cNvPr>
            <p:cNvCxnSpPr/>
            <p:nvPr/>
          </p:nvCxnSpPr>
          <p:spPr bwMode="auto">
            <a:xfrm flipV="1">
              <a:off x="3622590" y="5137871"/>
              <a:ext cx="648889" cy="445770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0" name="Connecteur : en angle 49">
              <a:extLst>
                <a:ext uri="{FF2B5EF4-FFF2-40B4-BE49-F238E27FC236}">
                  <a16:creationId xmlns:a16="http://schemas.microsoft.com/office/drawing/2014/main" id="{3539AD3C-641F-426A-B7BF-774007189F0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22590" y="5583641"/>
              <a:ext cx="648889" cy="457200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CC8D2AB3-D08D-48E7-9BEC-24AE4081FEEE}"/>
                </a:ext>
              </a:extLst>
            </p:cNvPr>
            <p:cNvSpPr txBox="1"/>
            <p:nvPr/>
          </p:nvSpPr>
          <p:spPr>
            <a:xfrm>
              <a:off x="4266930" y="4891650"/>
              <a:ext cx="663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N=320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C5CD6EBF-D058-42B7-93E4-CADEC0B9ADDF}"/>
                </a:ext>
              </a:extLst>
            </p:cNvPr>
            <p:cNvSpPr txBox="1"/>
            <p:nvPr/>
          </p:nvSpPr>
          <p:spPr>
            <a:xfrm>
              <a:off x="4266930" y="5840297"/>
              <a:ext cx="663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N=325</a:t>
              </a: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8B65CB5D-C8F3-4AE2-BCF4-A67C3C2F8A27}"/>
                </a:ext>
              </a:extLst>
            </p:cNvPr>
            <p:cNvSpPr txBox="1"/>
            <p:nvPr/>
          </p:nvSpPr>
          <p:spPr>
            <a:xfrm>
              <a:off x="4079796" y="5346468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1:1</a:t>
              </a:r>
            </a:p>
          </p:txBody>
        </p:sp>
        <p:sp>
          <p:nvSpPr>
            <p:cNvPr id="63" name="Rectangle : coins arrondis 62">
              <a:extLst>
                <a:ext uri="{FF2B5EF4-FFF2-40B4-BE49-F238E27FC236}">
                  <a16:creationId xmlns:a16="http://schemas.microsoft.com/office/drawing/2014/main" id="{784A18CE-8A9D-4D0B-BB76-4CD826B7EC8E}"/>
                </a:ext>
              </a:extLst>
            </p:cNvPr>
            <p:cNvSpPr/>
            <p:nvPr/>
          </p:nvSpPr>
          <p:spPr bwMode="auto">
            <a:xfrm>
              <a:off x="8205709" y="4717645"/>
              <a:ext cx="1798559" cy="1664970"/>
            </a:xfrm>
            <a:prstGeom prst="roundRect">
              <a:avLst>
                <a:gd name="adj" fmla="val 8429"/>
              </a:avLst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BIC/FTC/TAF</a:t>
              </a:r>
            </a:p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Open-label</a:t>
              </a:r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394B6633-C0CE-4B0F-9369-83C3D7191A76}"/>
                </a:ext>
              </a:extLst>
            </p:cNvPr>
            <p:cNvSpPr txBox="1"/>
            <p:nvPr/>
          </p:nvSpPr>
          <p:spPr>
            <a:xfrm>
              <a:off x="8513147" y="1834133"/>
              <a:ext cx="9350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>
                  <a:solidFill>
                    <a:srgbClr val="FF0000"/>
                  </a:solidFill>
                </a:rPr>
                <a:t>2° endpoint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2EB50D80-FEB9-437E-9F8F-EF735385AFCF}"/>
                </a:ext>
              </a:extLst>
            </p:cNvPr>
            <p:cNvSpPr txBox="1"/>
            <p:nvPr/>
          </p:nvSpPr>
          <p:spPr>
            <a:xfrm>
              <a:off x="7602432" y="1834133"/>
              <a:ext cx="9350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2° endpoint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D4CEC75F-3DFC-4685-95F0-4E6BD880AF31}"/>
                </a:ext>
              </a:extLst>
            </p:cNvPr>
            <p:cNvSpPr txBox="1"/>
            <p:nvPr/>
          </p:nvSpPr>
          <p:spPr>
            <a:xfrm>
              <a:off x="6714013" y="1834133"/>
              <a:ext cx="9350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2° endpoint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E3CEAC7B-73D2-4A98-8B98-C0A4ABC59684}"/>
                </a:ext>
              </a:extLst>
            </p:cNvPr>
            <p:cNvSpPr txBox="1"/>
            <p:nvPr/>
          </p:nvSpPr>
          <p:spPr>
            <a:xfrm>
              <a:off x="5750441" y="1834133"/>
              <a:ext cx="9350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1° endpoint</a:t>
              </a:r>
            </a:p>
          </p:txBody>
        </p:sp>
      </p:grpSp>
      <p:sp>
        <p:nvSpPr>
          <p:cNvPr id="46" name="Text Box 3">
            <a:extLst>
              <a:ext uri="{FF2B5EF4-FFF2-40B4-BE49-F238E27FC236}">
                <a16:creationId xmlns:a16="http://schemas.microsoft.com/office/drawing/2014/main" id="{970126DE-F420-43C7-8474-7213B2FB2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2835" y="6454212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pl-PL" sz="1400" i="1" dirty="0"/>
              <a:t>Workowski K, CROI 2021, Abs. 415</a:t>
            </a:r>
          </a:p>
        </p:txBody>
      </p:sp>
    </p:spTree>
    <p:extLst>
      <p:ext uri="{BB962C8B-B14F-4D97-AF65-F5344CB8AC3E}">
        <p14:creationId xmlns:p14="http://schemas.microsoft.com/office/powerpoint/2010/main" val="840210255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475FA7AB-8E13-4E6C-ABB8-4D74A8F44E06}"/>
              </a:ext>
            </a:extLst>
          </p:cNvPr>
          <p:cNvGrpSpPr/>
          <p:nvPr/>
        </p:nvGrpSpPr>
        <p:grpSpPr>
          <a:xfrm>
            <a:off x="2520915" y="999856"/>
            <a:ext cx="4836848" cy="4283871"/>
            <a:chOff x="2246595" y="270919"/>
            <a:chExt cx="4836848" cy="4283871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A4227FD6-4015-40DA-B5BC-E9C36093CE83}"/>
                </a:ext>
              </a:extLst>
            </p:cNvPr>
            <p:cNvGrpSpPr/>
            <p:nvPr/>
          </p:nvGrpSpPr>
          <p:grpSpPr>
            <a:xfrm>
              <a:off x="2246595" y="270919"/>
              <a:ext cx="4836848" cy="4283871"/>
              <a:chOff x="3376086" y="366862"/>
              <a:chExt cx="4836848" cy="4283871"/>
            </a:xfrm>
          </p:grpSpPr>
          <p:sp>
            <p:nvSpPr>
              <p:cNvPr id="9" name="Freeform 5"/>
              <p:cNvSpPr>
                <a:spLocks/>
              </p:cNvSpPr>
              <p:nvPr/>
            </p:nvSpPr>
            <p:spPr bwMode="auto">
              <a:xfrm rot="11888563">
                <a:off x="3376086" y="2173985"/>
                <a:ext cx="4517393" cy="2127499"/>
              </a:xfrm>
              <a:custGeom>
                <a:avLst/>
                <a:gdLst>
                  <a:gd name="T0" fmla="*/ 939 w 939"/>
                  <a:gd name="T1" fmla="*/ 370 h 681"/>
                  <a:gd name="T2" fmla="*/ 918 w 939"/>
                  <a:gd name="T3" fmla="*/ 496 h 681"/>
                  <a:gd name="T4" fmla="*/ 715 w 939"/>
                  <a:gd name="T5" fmla="*/ 666 h 681"/>
                  <a:gd name="T6" fmla="*/ 104 w 939"/>
                  <a:gd name="T7" fmla="*/ 487 h 681"/>
                  <a:gd name="T8" fmla="*/ 90 w 939"/>
                  <a:gd name="T9" fmla="*/ 283 h 681"/>
                  <a:gd name="T10" fmla="*/ 552 w 939"/>
                  <a:gd name="T11" fmla="*/ 19 h 681"/>
                  <a:gd name="T12" fmla="*/ 738 w 939"/>
                  <a:gd name="T13" fmla="*/ 16 h 681"/>
                  <a:gd name="T14" fmla="*/ 862 w 939"/>
                  <a:gd name="T15" fmla="*/ 114 h 681"/>
                  <a:gd name="T16" fmla="*/ 939 w 939"/>
                  <a:gd name="T17" fmla="*/ 370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9" h="681">
                    <a:moveTo>
                      <a:pt x="939" y="370"/>
                    </a:moveTo>
                    <a:cubicBezTo>
                      <a:pt x="939" y="433"/>
                      <a:pt x="928" y="455"/>
                      <a:pt x="918" y="496"/>
                    </a:cubicBezTo>
                    <a:cubicBezTo>
                      <a:pt x="888" y="609"/>
                      <a:pt x="831" y="658"/>
                      <a:pt x="715" y="666"/>
                    </a:cubicBezTo>
                    <a:cubicBezTo>
                      <a:pt x="490" y="681"/>
                      <a:pt x="284" y="617"/>
                      <a:pt x="104" y="487"/>
                    </a:cubicBezTo>
                    <a:cubicBezTo>
                      <a:pt x="0" y="411"/>
                      <a:pt x="10" y="364"/>
                      <a:pt x="90" y="283"/>
                    </a:cubicBezTo>
                    <a:cubicBezTo>
                      <a:pt x="219" y="152"/>
                      <a:pt x="375" y="64"/>
                      <a:pt x="552" y="19"/>
                    </a:cubicBezTo>
                    <a:cubicBezTo>
                      <a:pt x="611" y="4"/>
                      <a:pt x="680" y="0"/>
                      <a:pt x="738" y="16"/>
                    </a:cubicBezTo>
                    <a:cubicBezTo>
                      <a:pt x="786" y="29"/>
                      <a:pt x="839" y="71"/>
                      <a:pt x="862" y="114"/>
                    </a:cubicBezTo>
                    <a:cubicBezTo>
                      <a:pt x="902" y="191"/>
                      <a:pt x="939" y="294"/>
                      <a:pt x="939" y="370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tx2">
                      <a:lumMod val="20000"/>
                      <a:lumOff val="80000"/>
                    </a:schemeClr>
                  </a:gs>
                  <a:gs pos="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8D41300-8DC3-4D73-9897-2A9AD820CFBB}"/>
                  </a:ext>
                </a:extLst>
              </p:cNvPr>
              <p:cNvSpPr>
                <a:spLocks/>
              </p:cNvSpPr>
              <p:nvPr/>
            </p:nvSpPr>
            <p:spPr bwMode="auto">
              <a:xfrm rot="17056470">
                <a:off x="5255649" y="960206"/>
                <a:ext cx="3287375" cy="2100687"/>
              </a:xfrm>
              <a:custGeom>
                <a:avLst/>
                <a:gdLst>
                  <a:gd name="T0" fmla="*/ 939 w 939"/>
                  <a:gd name="T1" fmla="*/ 370 h 681"/>
                  <a:gd name="T2" fmla="*/ 918 w 939"/>
                  <a:gd name="T3" fmla="*/ 496 h 681"/>
                  <a:gd name="T4" fmla="*/ 715 w 939"/>
                  <a:gd name="T5" fmla="*/ 666 h 681"/>
                  <a:gd name="T6" fmla="*/ 104 w 939"/>
                  <a:gd name="T7" fmla="*/ 487 h 681"/>
                  <a:gd name="T8" fmla="*/ 90 w 939"/>
                  <a:gd name="T9" fmla="*/ 283 h 681"/>
                  <a:gd name="T10" fmla="*/ 552 w 939"/>
                  <a:gd name="T11" fmla="*/ 19 h 681"/>
                  <a:gd name="T12" fmla="*/ 738 w 939"/>
                  <a:gd name="T13" fmla="*/ 16 h 681"/>
                  <a:gd name="T14" fmla="*/ 862 w 939"/>
                  <a:gd name="T15" fmla="*/ 114 h 681"/>
                  <a:gd name="T16" fmla="*/ 939 w 939"/>
                  <a:gd name="T17" fmla="*/ 370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9" h="681">
                    <a:moveTo>
                      <a:pt x="939" y="370"/>
                    </a:moveTo>
                    <a:cubicBezTo>
                      <a:pt x="939" y="433"/>
                      <a:pt x="928" y="455"/>
                      <a:pt x="918" y="496"/>
                    </a:cubicBezTo>
                    <a:cubicBezTo>
                      <a:pt x="888" y="609"/>
                      <a:pt x="831" y="658"/>
                      <a:pt x="715" y="666"/>
                    </a:cubicBezTo>
                    <a:cubicBezTo>
                      <a:pt x="490" y="681"/>
                      <a:pt x="284" y="617"/>
                      <a:pt x="104" y="487"/>
                    </a:cubicBezTo>
                    <a:cubicBezTo>
                      <a:pt x="0" y="411"/>
                      <a:pt x="10" y="364"/>
                      <a:pt x="90" y="283"/>
                    </a:cubicBezTo>
                    <a:cubicBezTo>
                      <a:pt x="219" y="152"/>
                      <a:pt x="375" y="64"/>
                      <a:pt x="552" y="19"/>
                    </a:cubicBezTo>
                    <a:cubicBezTo>
                      <a:pt x="611" y="4"/>
                      <a:pt x="680" y="0"/>
                      <a:pt x="738" y="16"/>
                    </a:cubicBezTo>
                    <a:cubicBezTo>
                      <a:pt x="786" y="29"/>
                      <a:pt x="839" y="71"/>
                      <a:pt x="862" y="114"/>
                    </a:cubicBezTo>
                    <a:cubicBezTo>
                      <a:pt x="902" y="191"/>
                      <a:pt x="939" y="294"/>
                      <a:pt x="939" y="370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tx2">
                      <a:lumMod val="20000"/>
                      <a:lumOff val="80000"/>
                    </a:schemeClr>
                  </a:gs>
                  <a:gs pos="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A9C96C-C8A5-41F5-A475-3397B9580B98}"/>
                  </a:ext>
                </a:extLst>
              </p:cNvPr>
              <p:cNvSpPr/>
              <p:nvPr/>
            </p:nvSpPr>
            <p:spPr>
              <a:xfrm>
                <a:off x="6218841" y="1116377"/>
                <a:ext cx="1747293" cy="8121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en-US" sz="2400" b="1" dirty="0">
                    <a:solidFill>
                      <a:srgbClr val="002060"/>
                    </a:solidFill>
                  </a:rPr>
                  <a:t>Weight gain</a:t>
                </a:r>
              </a:p>
              <a:p>
                <a:pPr algn="ctr">
                  <a:lnSpc>
                    <a:spcPts val="2800"/>
                  </a:lnSpc>
                </a:pPr>
                <a:r>
                  <a:rPr lang="en-US" sz="2400" b="1" dirty="0">
                    <a:solidFill>
                      <a:srgbClr val="002060"/>
                    </a:solidFill>
                  </a:rPr>
                  <a:t>INSTI switch</a:t>
                </a:r>
                <a:endParaRPr lang="en-US" sz="2400" b="1" dirty="0">
                  <a:solidFill>
                    <a:srgbClr val="FF6600"/>
                  </a:solidFill>
                </a:endParaRPr>
              </a:p>
            </p:txBody>
          </p:sp>
          <p:sp>
            <p:nvSpPr>
              <p:cNvPr id="11" name="Ellipse 10"/>
              <p:cNvSpPr/>
              <p:nvPr/>
            </p:nvSpPr>
            <p:spPr>
              <a:xfrm>
                <a:off x="5660650" y="2310734"/>
                <a:ext cx="2478431" cy="233999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AA9C96C-C8A5-41F5-A475-3397B9580B98}"/>
                  </a:ext>
                </a:extLst>
              </p:cNvPr>
              <p:cNvSpPr/>
              <p:nvPr/>
            </p:nvSpPr>
            <p:spPr>
              <a:xfrm>
                <a:off x="5634784" y="3237735"/>
                <a:ext cx="2578150" cy="4736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en-US" sz="3200" b="1" dirty="0">
                    <a:solidFill>
                      <a:schemeClr val="bg1"/>
                    </a:solidFill>
                  </a:rPr>
                  <a:t>Comorbidities</a:t>
                </a:r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AA9C96C-C8A5-41F5-A475-3397B9580B98}"/>
                </a:ext>
              </a:extLst>
            </p:cNvPr>
            <p:cNvSpPr/>
            <p:nvPr/>
          </p:nvSpPr>
          <p:spPr>
            <a:xfrm>
              <a:off x="3035926" y="2437890"/>
              <a:ext cx="1310725" cy="8121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Diabetes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on INSTI</a:t>
              </a:r>
              <a:endParaRPr lang="en-US" sz="2400" b="1" dirty="0">
                <a:solidFill>
                  <a:srgbClr val="FF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610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Emergent diabetes following INSTI initiation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299075" y="1546000"/>
            <a:ext cx="75631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b="1"/>
              <a:t>IBM</a:t>
            </a:r>
            <a:r>
              <a:rPr lang="en-US" b="1" baseline="30000"/>
              <a:t>®</a:t>
            </a:r>
            <a:r>
              <a:rPr lang="en-US" b="1"/>
              <a:t> MarketScan</a:t>
            </a:r>
            <a:r>
              <a:rPr lang="en-US" b="1" baseline="30000"/>
              <a:t>® </a:t>
            </a:r>
            <a:r>
              <a:rPr lang="en-US" b="1"/>
              <a:t>database for commercially and Medicaid insured adults</a:t>
            </a:r>
            <a:endParaRPr lang="en-US" sz="1600" b="1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6A37D211-3428-496B-BAA1-FCD68AC20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54688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400" i="1" dirty="0"/>
              <a:t>O’Halloran J, CROI 2021, Abs. 516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93B68B20-8507-4BCE-9E3A-2B8572FE0D80}"/>
              </a:ext>
            </a:extLst>
          </p:cNvPr>
          <p:cNvGrpSpPr/>
          <p:nvPr/>
        </p:nvGrpSpPr>
        <p:grpSpPr>
          <a:xfrm>
            <a:off x="351497" y="3130584"/>
            <a:ext cx="3925276" cy="2475816"/>
            <a:chOff x="744376" y="3946381"/>
            <a:chExt cx="3925276" cy="2475816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1EF704BE-B494-47B3-BA2D-3D1FAFC82D41}"/>
                </a:ext>
              </a:extLst>
            </p:cNvPr>
            <p:cNvSpPr/>
            <p:nvPr/>
          </p:nvSpPr>
          <p:spPr bwMode="auto">
            <a:xfrm>
              <a:off x="1980162" y="3946381"/>
              <a:ext cx="1343071" cy="64698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111 652 </a:t>
              </a:r>
              <a:br>
                <a:rPr kumimoji="0" lang="en-US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</a:br>
              <a:r>
                <a:rPr kumimoji="0" lang="en-US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initiated ART</a:t>
              </a:r>
            </a:p>
          </p:txBody>
        </p:sp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7521583E-AD89-4E67-ADA5-AA910E822226}"/>
                </a:ext>
              </a:extLst>
            </p:cNvPr>
            <p:cNvSpPr/>
            <p:nvPr/>
          </p:nvSpPr>
          <p:spPr bwMode="auto">
            <a:xfrm>
              <a:off x="1610424" y="4805098"/>
              <a:ext cx="2082542" cy="64698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34 398 (31 %)</a:t>
              </a:r>
              <a:br>
                <a:rPr kumimoji="0" lang="en-US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</a:br>
              <a:r>
                <a:rPr kumimoji="0" lang="en-US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INSTI-based regimens</a:t>
              </a:r>
            </a:p>
          </p:txBody>
        </p:sp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F3671E7F-08CD-4E1C-8569-D19C2E2E682D}"/>
                </a:ext>
              </a:extLst>
            </p:cNvPr>
            <p:cNvSpPr/>
            <p:nvPr/>
          </p:nvSpPr>
          <p:spPr bwMode="auto">
            <a:xfrm>
              <a:off x="744376" y="5775211"/>
              <a:ext cx="1161306" cy="64698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rPr>
                <a:t>37.7 %</a:t>
              </a:r>
              <a:br>
                <a: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rPr>
              </a:br>
              <a:r>
                <a: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rPr>
                <a:t>Raltegravir</a:t>
              </a:r>
            </a:p>
          </p:txBody>
        </p:sp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C70A67AD-E940-49A2-8385-91C384CA31BC}"/>
                </a:ext>
              </a:extLst>
            </p:cNvPr>
            <p:cNvSpPr/>
            <p:nvPr/>
          </p:nvSpPr>
          <p:spPr bwMode="auto">
            <a:xfrm>
              <a:off x="2055074" y="5775211"/>
              <a:ext cx="1193235" cy="64698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35.5 %</a:t>
              </a:r>
              <a:br>
                <a:rPr kumimoji="0" lang="en-US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</a:br>
              <a:r>
                <a:rPr kumimoji="0" lang="en-US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Elvitegravir</a:t>
              </a:r>
            </a:p>
          </p:txBody>
        </p:sp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C134C480-6671-43C5-BEFB-BB778F8B3AC2}"/>
                </a:ext>
              </a:extLst>
            </p:cNvPr>
            <p:cNvSpPr/>
            <p:nvPr/>
          </p:nvSpPr>
          <p:spPr bwMode="auto">
            <a:xfrm>
              <a:off x="3367183" y="5775211"/>
              <a:ext cx="1302469" cy="64698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26.8 %</a:t>
              </a:r>
              <a:b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</a:b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Dolutegravir</a:t>
              </a:r>
            </a:p>
          </p:txBody>
        </p:sp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99E5794F-919E-4F70-B4C7-7B1CB9D917A9}"/>
                </a:ext>
              </a:extLst>
            </p:cNvPr>
            <p:cNvCxnSpPr>
              <a:stCxn id="10" idx="2"/>
              <a:endCxn id="11" idx="0"/>
            </p:cNvCxnSpPr>
            <p:nvPr/>
          </p:nvCxnSpPr>
          <p:spPr bwMode="auto">
            <a:xfrm flipH="1">
              <a:off x="2651695" y="4593367"/>
              <a:ext cx="3" cy="21173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id="{1F0B2FB8-75D4-4479-B837-8F448A52988B}"/>
                </a:ext>
              </a:extLst>
            </p:cNvPr>
            <p:cNvCxnSpPr>
              <a:cxnSpLocks/>
              <a:stCxn id="11" idx="2"/>
              <a:endCxn id="13" idx="0"/>
            </p:cNvCxnSpPr>
            <p:nvPr/>
          </p:nvCxnSpPr>
          <p:spPr bwMode="auto">
            <a:xfrm flipH="1">
              <a:off x="2651692" y="5452084"/>
              <a:ext cx="3" cy="32312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" name="Connecteur : en angle 16">
              <a:extLst>
                <a:ext uri="{FF2B5EF4-FFF2-40B4-BE49-F238E27FC236}">
                  <a16:creationId xmlns:a16="http://schemas.microsoft.com/office/drawing/2014/main" id="{BCF0E3E5-0643-47ED-B4A8-5C6E2FFDA3B8}"/>
                </a:ext>
              </a:extLst>
            </p:cNvPr>
            <p:cNvCxnSpPr>
              <a:stCxn id="12" idx="0"/>
              <a:endCxn id="14" idx="0"/>
            </p:cNvCxnSpPr>
            <p:nvPr/>
          </p:nvCxnSpPr>
          <p:spPr bwMode="auto">
            <a:xfrm rot="5400000" flipH="1" flipV="1">
              <a:off x="2671723" y="4428517"/>
              <a:ext cx="12700" cy="2693389"/>
            </a:xfrm>
            <a:prstGeom prst="bentConnector3">
              <a:avLst>
                <a:gd name="adj1" fmla="val 1800000"/>
              </a:avLst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</p:grpSp>
      <p:sp>
        <p:nvSpPr>
          <p:cNvPr id="18" name="ZoneTexte 17">
            <a:extLst>
              <a:ext uri="{FF2B5EF4-FFF2-40B4-BE49-F238E27FC236}">
                <a16:creationId xmlns:a16="http://schemas.microsoft.com/office/drawing/2014/main" id="{BE0A01C1-3B3A-4B34-A1CC-CB6D5BCA47E4}"/>
              </a:ext>
            </a:extLst>
          </p:cNvPr>
          <p:cNvSpPr txBox="1"/>
          <p:nvPr/>
        </p:nvSpPr>
        <p:spPr>
          <a:xfrm>
            <a:off x="1098877" y="2531620"/>
            <a:ext cx="272324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  <a:cs typeface="Calibri" panose="020F0502020204030204" pitchFamily="34" charset="0"/>
              </a:rPr>
              <a:t>January 2007 → June 2018</a:t>
            </a:r>
          </a:p>
        </p:txBody>
      </p:sp>
      <p:sp>
        <p:nvSpPr>
          <p:cNvPr id="44" name="Rectangle 28">
            <a:extLst>
              <a:ext uri="{FF2B5EF4-FFF2-40B4-BE49-F238E27FC236}">
                <a16:creationId xmlns:a16="http://schemas.microsoft.com/office/drawing/2014/main" id="{9E874FDC-DC11-456B-B413-9AD38D779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2064" y="5925609"/>
            <a:ext cx="67174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400" i="0" u="none" strike="noStrike" cap="none" normalizeH="0" baseline="0">
                <a:ln>
                  <a:noFill/>
                </a:ln>
                <a:effectLst/>
                <a:latin typeface="+mn-lt"/>
              </a:rPr>
              <a:t>Adjusted for age, male gender, co-morbidities, gestational diabetes, pancreatitis, pancreas malignancy, Hepatitis B &amp; C, cardiovascular disease, hypoglycemia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2FBFF114-BC86-41AF-A42A-BC0B0E36F6D8}"/>
              </a:ext>
            </a:extLst>
          </p:cNvPr>
          <p:cNvGrpSpPr/>
          <p:nvPr/>
        </p:nvGrpSpPr>
        <p:grpSpPr>
          <a:xfrm>
            <a:off x="5381998" y="2868607"/>
            <a:ext cx="5770938" cy="2709856"/>
            <a:chOff x="5381998" y="2868607"/>
            <a:chExt cx="5770938" cy="2709856"/>
          </a:xfrm>
        </p:grpSpPr>
        <p:sp>
          <p:nvSpPr>
            <p:cNvPr id="19" name="Text Box 2">
              <a:extLst>
                <a:ext uri="{FF2B5EF4-FFF2-40B4-BE49-F238E27FC236}">
                  <a16:creationId xmlns:a16="http://schemas.microsoft.com/office/drawing/2014/main" id="{71034590-EF36-4521-BE9F-28D773EC78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7569" y="2868607"/>
              <a:ext cx="398536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da-DK" b="1" dirty="0">
                  <a:solidFill>
                    <a:srgbClr val="0070C0"/>
                  </a:solidFill>
                  <a:ea typeface="ＭＳ Ｐゴシック" pitchFamily="34" charset="-128"/>
                </a:rPr>
                <a:t>Hazard ratio (95% confidence interval)</a:t>
              </a:r>
              <a:endParaRPr lang="fr-FR" b="1" dirty="0">
                <a:solidFill>
                  <a:srgbClr val="0070C0"/>
                </a:solidFill>
                <a:ea typeface="ＭＳ Ｐゴシック" pitchFamily="34" charset="-128"/>
              </a:endParaRPr>
            </a:p>
          </p:txBody>
        </p:sp>
        <p:sp>
          <p:nvSpPr>
            <p:cNvPr id="20" name="Line 5">
              <a:extLst>
                <a:ext uri="{FF2B5EF4-FFF2-40B4-BE49-F238E27FC236}">
                  <a16:creationId xmlns:a16="http://schemas.microsoft.com/office/drawing/2014/main" id="{DD45B4B7-D205-4A8A-92FA-126C439202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795771" y="4386174"/>
              <a:ext cx="611188" cy="0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" name="Line 6">
              <a:extLst>
                <a:ext uri="{FF2B5EF4-FFF2-40B4-BE49-F238E27FC236}">
                  <a16:creationId xmlns:a16="http://schemas.microsoft.com/office/drawing/2014/main" id="{0C2C937C-E92C-4BA0-B826-EFE169B250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56021" y="4730334"/>
              <a:ext cx="625475" cy="0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2" name="Line 7">
              <a:extLst>
                <a:ext uri="{FF2B5EF4-FFF2-40B4-BE49-F238E27FC236}">
                  <a16:creationId xmlns:a16="http://schemas.microsoft.com/office/drawing/2014/main" id="{895D2436-16C7-4E6C-B242-8B3CF2AF9E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75021" y="5075788"/>
              <a:ext cx="644525" cy="0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3" name="Line 8">
              <a:extLst>
                <a:ext uri="{FF2B5EF4-FFF2-40B4-BE49-F238E27FC236}">
                  <a16:creationId xmlns:a16="http://schemas.microsoft.com/office/drawing/2014/main" id="{BAB8A339-C4DA-410A-AF32-49C32F8C11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411596" y="3697855"/>
              <a:ext cx="407988" cy="0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4" name="Rectangle 9">
              <a:extLst>
                <a:ext uri="{FF2B5EF4-FFF2-40B4-BE49-F238E27FC236}">
                  <a16:creationId xmlns:a16="http://schemas.microsoft.com/office/drawing/2014/main" id="{9F1BF7C0-87A3-438B-AA06-D2BD6376F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2583" y="5363019"/>
              <a:ext cx="22762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0.8</a:t>
              </a:r>
            </a:p>
          </p:txBody>
        </p:sp>
        <p:sp>
          <p:nvSpPr>
            <p:cNvPr id="25" name="Rectangle 10">
              <a:extLst>
                <a:ext uri="{FF2B5EF4-FFF2-40B4-BE49-F238E27FC236}">
                  <a16:creationId xmlns:a16="http://schemas.microsoft.com/office/drawing/2014/main" id="{37299201-A426-441A-BEB7-6026EDA5D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0433" y="5363019"/>
              <a:ext cx="22762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1.0</a:t>
              </a:r>
            </a:p>
          </p:txBody>
        </p:sp>
        <p:sp>
          <p:nvSpPr>
            <p:cNvPr id="26" name="Rectangle 11">
              <a:extLst>
                <a:ext uri="{FF2B5EF4-FFF2-40B4-BE49-F238E27FC236}">
                  <a16:creationId xmlns:a16="http://schemas.microsoft.com/office/drawing/2014/main" id="{5746DEDE-EE02-43D8-9D46-1DDDAD8669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8796" y="5363019"/>
              <a:ext cx="22762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1.4</a:t>
              </a:r>
            </a:p>
          </p:txBody>
        </p:sp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30AC75D8-CA1B-4B3E-9D9E-F5F8029C1308}"/>
                </a:ext>
              </a:extLst>
            </p:cNvPr>
            <p:cNvGrpSpPr/>
            <p:nvPr/>
          </p:nvGrpSpPr>
          <p:grpSpPr>
            <a:xfrm>
              <a:off x="8528946" y="3402860"/>
              <a:ext cx="1446213" cy="1925225"/>
              <a:chOff x="6932613" y="2212975"/>
              <a:chExt cx="1446213" cy="2362200"/>
            </a:xfrm>
          </p:grpSpPr>
          <p:sp>
            <p:nvSpPr>
              <p:cNvPr id="28" name="Line 12">
                <a:extLst>
                  <a:ext uri="{FF2B5EF4-FFF2-40B4-BE49-F238E27FC236}">
                    <a16:creationId xmlns:a16="http://schemas.microsoft.com/office/drawing/2014/main" id="{1972897F-9D9E-462E-84FA-1E6C0543A1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10463" y="4503738"/>
                <a:ext cx="0" cy="71437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9" name="Line 13">
                <a:extLst>
                  <a:ext uri="{FF2B5EF4-FFF2-40B4-BE49-F238E27FC236}">
                    <a16:creationId xmlns:a16="http://schemas.microsoft.com/office/drawing/2014/main" id="{5BE3C3BB-5CBD-442E-9F37-CF528A61FE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10463" y="4503738"/>
                <a:ext cx="868363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0" name="Line 14">
                <a:extLst>
                  <a:ext uri="{FF2B5EF4-FFF2-40B4-BE49-F238E27FC236}">
                    <a16:creationId xmlns:a16="http://schemas.microsoft.com/office/drawing/2014/main" id="{79868A53-4520-4AFD-8FA7-95182F71F1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10463" y="2212975"/>
                <a:ext cx="0" cy="2290762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1" name="Line 15">
                <a:extLst>
                  <a:ext uri="{FF2B5EF4-FFF2-40B4-BE49-F238E27FC236}">
                    <a16:creationId xmlns:a16="http://schemas.microsoft.com/office/drawing/2014/main" id="{C54A38FD-2EC0-4588-9BD8-D0BC570904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32613" y="4503738"/>
                <a:ext cx="0" cy="71437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2" name="Line 16">
                <a:extLst>
                  <a:ext uri="{FF2B5EF4-FFF2-40B4-BE49-F238E27FC236}">
                    <a16:creationId xmlns:a16="http://schemas.microsoft.com/office/drawing/2014/main" id="{AE594877-85E3-4A48-89C5-9CC7562674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32613" y="4503738"/>
                <a:ext cx="577850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3" name="Line 17">
                <a:extLst>
                  <a:ext uri="{FF2B5EF4-FFF2-40B4-BE49-F238E27FC236}">
                    <a16:creationId xmlns:a16="http://schemas.microsoft.com/office/drawing/2014/main" id="{EFB4C1AE-750C-45A5-BEDD-8E941D4F52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78825" y="4503738"/>
                <a:ext cx="0" cy="71437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  <p:sp>
          <p:nvSpPr>
            <p:cNvPr id="34" name="Rectangle 18">
              <a:extLst>
                <a:ext uri="{FF2B5EF4-FFF2-40B4-BE49-F238E27FC236}">
                  <a16:creationId xmlns:a16="http://schemas.microsoft.com/office/drawing/2014/main" id="{432C99BA-B441-40CE-95B7-E3AC14677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1998" y="3957916"/>
              <a:ext cx="141064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1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Secondary analysis</a:t>
              </a:r>
              <a:endParaRPr kumimoji="0" lang="en-US" altLang="fr-FR" sz="1400" b="0" i="0" u="none" strike="noStrike" cap="none" normalizeH="0" baseline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35" name="Rectangle 19">
              <a:extLst>
                <a:ext uri="{FF2B5EF4-FFF2-40B4-BE49-F238E27FC236}">
                  <a16:creationId xmlns:a16="http://schemas.microsoft.com/office/drawing/2014/main" id="{DE9237A2-96EC-4F59-9F39-17052DE2C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1998" y="3269596"/>
              <a:ext cx="102592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1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Main analysis</a:t>
              </a:r>
              <a:endParaRPr kumimoji="0" lang="en-US" altLang="fr-FR" sz="1400" b="0" i="0" u="none" strike="noStrike" cap="none" normalizeH="0" baseline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36" name="Rectangle 20">
              <a:extLst>
                <a:ext uri="{FF2B5EF4-FFF2-40B4-BE49-F238E27FC236}">
                  <a16:creationId xmlns:a16="http://schemas.microsoft.com/office/drawing/2014/main" id="{8382E2C5-CFA8-412B-B54A-ACC421004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7735" y="3613756"/>
              <a:ext cx="69115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Any INSTI</a:t>
              </a:r>
            </a:p>
          </p:txBody>
        </p:sp>
        <p:sp>
          <p:nvSpPr>
            <p:cNvPr id="37" name="Rectangle 21">
              <a:extLst>
                <a:ext uri="{FF2B5EF4-FFF2-40B4-BE49-F238E27FC236}">
                  <a16:creationId xmlns:a16="http://schemas.microsoft.com/office/drawing/2014/main" id="{1F5500F2-C215-4168-B337-45C38573F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7735" y="4303369"/>
              <a:ext cx="90358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Dolutegravir</a:t>
              </a:r>
            </a:p>
          </p:txBody>
        </p:sp>
        <p:sp>
          <p:nvSpPr>
            <p:cNvPr id="38" name="Rectangle 22">
              <a:extLst>
                <a:ext uri="{FF2B5EF4-FFF2-40B4-BE49-F238E27FC236}">
                  <a16:creationId xmlns:a16="http://schemas.microsoft.com/office/drawing/2014/main" id="{E0A8A734-8D35-4E04-A76E-35E15F3041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7735" y="4647529"/>
              <a:ext cx="81541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Elvitegravir</a:t>
              </a:r>
            </a:p>
          </p:txBody>
        </p:sp>
        <p:sp>
          <p:nvSpPr>
            <p:cNvPr id="39" name="Rectangle 23">
              <a:extLst>
                <a:ext uri="{FF2B5EF4-FFF2-40B4-BE49-F238E27FC236}">
                  <a16:creationId xmlns:a16="http://schemas.microsoft.com/office/drawing/2014/main" id="{16C0732B-6245-4B6F-ADD0-2AF81E1A6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7735" y="4991688"/>
              <a:ext cx="78816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Raltegravir</a:t>
              </a:r>
            </a:p>
          </p:txBody>
        </p:sp>
        <p:sp>
          <p:nvSpPr>
            <p:cNvPr id="40" name="Rectangle 24">
              <a:extLst>
                <a:ext uri="{FF2B5EF4-FFF2-40B4-BE49-F238E27FC236}">
                  <a16:creationId xmlns:a16="http://schemas.microsoft.com/office/drawing/2014/main" id="{D78B4A83-0924-4310-BE92-9E476FBDBF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3483" y="3613756"/>
              <a:ext cx="127599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1.22 (1.13 – 1.32)</a:t>
              </a:r>
            </a:p>
          </p:txBody>
        </p:sp>
        <p:sp>
          <p:nvSpPr>
            <p:cNvPr id="41" name="Rectangle 25">
              <a:extLst>
                <a:ext uri="{FF2B5EF4-FFF2-40B4-BE49-F238E27FC236}">
                  <a16:creationId xmlns:a16="http://schemas.microsoft.com/office/drawing/2014/main" id="{39AE0210-343D-4570-8722-43DDA9CA7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3483" y="4303369"/>
              <a:ext cx="127599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1.47 (1.31 – 1.65)</a:t>
              </a:r>
            </a:p>
          </p:txBody>
        </p:sp>
        <p:sp>
          <p:nvSpPr>
            <p:cNvPr id="42" name="Rectangle 26">
              <a:extLst>
                <a:ext uri="{FF2B5EF4-FFF2-40B4-BE49-F238E27FC236}">
                  <a16:creationId xmlns:a16="http://schemas.microsoft.com/office/drawing/2014/main" id="{21FAFA62-3143-4F62-B7DC-652270FBB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3483" y="4647529"/>
              <a:ext cx="127599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1.20 (1.06 – 1.34)</a:t>
              </a:r>
            </a:p>
          </p:txBody>
        </p:sp>
        <p:sp>
          <p:nvSpPr>
            <p:cNvPr id="43" name="Rectangle 27">
              <a:extLst>
                <a:ext uri="{FF2B5EF4-FFF2-40B4-BE49-F238E27FC236}">
                  <a16:creationId xmlns:a16="http://schemas.microsoft.com/office/drawing/2014/main" id="{599F7BBF-4A78-4DF4-8551-923208F6F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3483" y="4991688"/>
              <a:ext cx="127599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1.04 (0.92 – 1.17)</a:t>
              </a:r>
            </a:p>
          </p:txBody>
        </p:sp>
        <p:sp>
          <p:nvSpPr>
            <p:cNvPr id="45" name="Rectangle 29">
              <a:extLst>
                <a:ext uri="{FF2B5EF4-FFF2-40B4-BE49-F238E27FC236}">
                  <a16:creationId xmlns:a16="http://schemas.microsoft.com/office/drawing/2014/main" id="{3609593B-6D27-4EE7-8669-657F7BC53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9658" y="5033091"/>
              <a:ext cx="104775" cy="84099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46" name="Rectangle 30">
              <a:extLst>
                <a:ext uri="{FF2B5EF4-FFF2-40B4-BE49-F238E27FC236}">
                  <a16:creationId xmlns:a16="http://schemas.microsoft.com/office/drawing/2014/main" id="{49AE4987-8FF7-4DA9-9DD4-273601406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17958" y="4688931"/>
              <a:ext cx="103188" cy="84099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47" name="Rectangle 31">
              <a:extLst>
                <a:ext uri="{FF2B5EF4-FFF2-40B4-BE49-F238E27FC236}">
                  <a16:creationId xmlns:a16="http://schemas.microsoft.com/office/drawing/2014/main" id="{ABA4A9C5-C469-40F2-BA24-C80E262EB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9771" y="4344771"/>
              <a:ext cx="104775" cy="84099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48" name="Rectangle 32">
              <a:extLst>
                <a:ext uri="{FF2B5EF4-FFF2-40B4-BE49-F238E27FC236}">
                  <a16:creationId xmlns:a16="http://schemas.microsoft.com/office/drawing/2014/main" id="{05DBEB29-A8A5-48CE-B5A3-8D23B87E01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63996" y="3656452"/>
              <a:ext cx="103188" cy="84099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</p:grpSp>
      <p:sp>
        <p:nvSpPr>
          <p:cNvPr id="49" name="Rectangle 3">
            <a:extLst>
              <a:ext uri="{FF2B5EF4-FFF2-40B4-BE49-F238E27FC236}">
                <a16:creationId xmlns:a16="http://schemas.microsoft.com/office/drawing/2014/main" id="{3C1FC4DA-4660-49B4-AFC6-E6B58B2D5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9305" y="2093230"/>
            <a:ext cx="6717466" cy="65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•"/>
              <a:defRPr sz="24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–"/>
              <a:defRPr sz="24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•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eaLnBrk="1" hangingPunct="1">
              <a:buClr>
                <a:schemeClr val="tx2"/>
              </a:buClr>
            </a:pPr>
            <a:r>
              <a:rPr lang="en-US" sz="1800" kern="0" dirty="0">
                <a:solidFill>
                  <a:schemeClr val="tx1"/>
                </a:solidFill>
              </a:rPr>
              <a:t>2,836 (2.5 %) events</a:t>
            </a:r>
          </a:p>
          <a:p>
            <a:pPr eaLnBrk="1" hangingPunct="1">
              <a:buClr>
                <a:schemeClr val="tx2"/>
              </a:buClr>
            </a:pPr>
            <a:r>
              <a:rPr lang="en-US" sz="1800" kern="0" dirty="0">
                <a:solidFill>
                  <a:schemeClr val="tx1"/>
                </a:solidFill>
              </a:rPr>
              <a:t>93 % new-onset diabetes mellitus, 7 % hyperglycemia</a:t>
            </a:r>
            <a:endParaRPr lang="en-US" sz="1600" kern="0" dirty="0">
              <a:solidFill>
                <a:schemeClr val="tx1"/>
              </a:solidFill>
            </a:endParaRPr>
          </a:p>
          <a:p>
            <a:pPr eaLnBrk="1" hangingPunct="1">
              <a:buClr>
                <a:schemeClr val="tx2"/>
              </a:buClr>
            </a:pPr>
            <a:endParaRPr lang="en-US" sz="18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8670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FCAD7D-E4D5-4326-861F-8B8688BD2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err="1"/>
              <a:t>Weight</a:t>
            </a:r>
            <a:r>
              <a:rPr lang="fr-FR" dirty="0"/>
              <a:t> gain </a:t>
            </a:r>
            <a:r>
              <a:rPr lang="fr-FR" dirty="0" err="1"/>
              <a:t>after</a:t>
            </a:r>
            <a:r>
              <a:rPr lang="fr-FR" dirty="0"/>
              <a:t> </a:t>
            </a:r>
            <a:r>
              <a:rPr lang="fr-FR" dirty="0" err="1"/>
              <a:t>switching</a:t>
            </a:r>
            <a:r>
              <a:rPr lang="fr-FR" dirty="0"/>
              <a:t> to </a:t>
            </a:r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/>
              <a:t>integrase</a:t>
            </a:r>
            <a:r>
              <a:rPr lang="fr-FR" dirty="0"/>
              <a:t> </a:t>
            </a:r>
            <a:r>
              <a:rPr lang="fr-FR" dirty="0" err="1"/>
              <a:t>strand</a:t>
            </a:r>
            <a:r>
              <a:rPr lang="fr-FR" dirty="0"/>
              <a:t> </a:t>
            </a:r>
            <a:r>
              <a:rPr lang="fr-FR" dirty="0" err="1"/>
              <a:t>transfer</a:t>
            </a:r>
            <a:r>
              <a:rPr lang="fr-FR" dirty="0"/>
              <a:t> </a:t>
            </a:r>
            <a:r>
              <a:rPr lang="fr-FR" dirty="0" err="1"/>
              <a:t>inhibitors</a:t>
            </a:r>
            <a:r>
              <a:rPr lang="fr-FR" dirty="0"/>
              <a:t> (INSTI) (1)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052826" y="1490658"/>
            <a:ext cx="30274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Baseline characteristics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694073"/>
              </p:ext>
            </p:extLst>
          </p:nvPr>
        </p:nvGraphicFramePr>
        <p:xfrm>
          <a:off x="5694218" y="1925701"/>
          <a:ext cx="6276541" cy="4312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0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2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82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91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4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EVG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N=887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BIC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N=713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DTG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N=631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N=41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Age &lt; 50 years</a:t>
                      </a:r>
                      <a:endParaRPr kumimoji="0" lang="en-US" sz="1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56 %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51 %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46 %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49 %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Female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12 %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11 % 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18 %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27 %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3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BMI, kg/m</a:t>
                      </a:r>
                      <a:r>
                        <a:rPr kumimoji="0" lang="fr-FR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Underweight</a:t>
                      </a: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(&lt; 18.5)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Normal (18.5 </a:t>
                      </a:r>
                      <a:r>
                        <a:rPr kumimoji="0" lang="mr-I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–</a:t>
                      </a: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24.9)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Overweight </a:t>
                      </a: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(25 </a:t>
                      </a:r>
                      <a:r>
                        <a:rPr kumimoji="0" lang="mr-I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–</a:t>
                      </a: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29.9)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Obese (&gt; 30)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1 %</a:t>
                      </a:r>
                      <a:b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33 %</a:t>
                      </a:r>
                      <a:b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41 %</a:t>
                      </a:r>
                      <a:b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25 %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6 %</a:t>
                      </a:r>
                      <a:b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27 %</a:t>
                      </a:r>
                      <a:b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37 %</a:t>
                      </a:r>
                      <a:b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31 %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2 %</a:t>
                      </a:r>
                      <a:b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34 %</a:t>
                      </a:r>
                      <a:b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37 %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27 %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0 %</a:t>
                      </a:r>
                      <a:b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27 %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29 %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44 %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4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Race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White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African-American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Unknown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55 %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14 %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60 %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17 %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48 %</a:t>
                      </a:r>
                      <a:b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11 %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66 %</a:t>
                      </a:r>
                      <a:b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27 %</a:t>
                      </a:r>
                      <a:b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7 %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CD4 count &lt; 200/mm</a:t>
                      </a:r>
                      <a:r>
                        <a:rPr kumimoji="0" lang="fr-FR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1 %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2 %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6 %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10 %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Prior INSTI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63 %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70 %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56 %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88 %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Prior TDF to TAF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87 %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18 %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23 %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56 %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2C576EA5-0378-458C-8377-9929EEF5BACB}"/>
              </a:ext>
            </a:extLst>
          </p:cNvPr>
          <p:cNvSpPr txBox="1">
            <a:spLocks/>
          </p:cNvSpPr>
          <p:nvPr/>
        </p:nvSpPr>
        <p:spPr>
          <a:xfrm>
            <a:off x="304800" y="1432132"/>
            <a:ext cx="5384694" cy="5299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200" b="1" dirty="0"/>
              <a:t>Objective</a:t>
            </a:r>
          </a:p>
          <a:p>
            <a:r>
              <a:rPr lang="en-US" sz="1200" dirty="0"/>
              <a:t>Evaluate how individual </a:t>
            </a:r>
            <a:r>
              <a:rPr lang="en-US" sz="1200" dirty="0" err="1"/>
              <a:t>INSTls</a:t>
            </a:r>
            <a:r>
              <a:rPr lang="en-US" sz="1200" dirty="0"/>
              <a:t> contribute to weight gain in real-world clinical practice while accounting for TDF-to-TAF switch or prior TDF</a:t>
            </a:r>
          </a:p>
          <a:p>
            <a:pPr marL="0" indent="0">
              <a:buFont typeface="Arial"/>
              <a:buNone/>
            </a:pPr>
            <a:r>
              <a:rPr lang="en-US" sz="1200" b="1" dirty="0"/>
              <a:t>Methods</a:t>
            </a:r>
          </a:p>
          <a:p>
            <a:r>
              <a:rPr lang="en-US" sz="1200" dirty="0"/>
              <a:t>Study design: retrospective observational</a:t>
            </a:r>
          </a:p>
          <a:p>
            <a:r>
              <a:rPr lang="en-US" sz="1200" dirty="0"/>
              <a:t>Data source: Trio Health HIV Research Network electronic medical records</a:t>
            </a:r>
          </a:p>
          <a:p>
            <a:r>
              <a:rPr lang="en-US" sz="1200" dirty="0"/>
              <a:t>Eligible</a:t>
            </a:r>
          </a:p>
          <a:p>
            <a:pPr lvl="1"/>
            <a:r>
              <a:rPr lang="en-US" sz="1050" dirty="0"/>
              <a:t>&gt;18 </a:t>
            </a:r>
            <a:r>
              <a:rPr lang="en-US" sz="1050" dirty="0" err="1"/>
              <a:t>yrs</a:t>
            </a:r>
            <a:endParaRPr lang="en-US" sz="1050" dirty="0"/>
          </a:p>
          <a:p>
            <a:pPr lvl="1"/>
            <a:r>
              <a:rPr lang="en-US" sz="1050" dirty="0"/>
              <a:t>suppressed at baseline and during study period ( 12 </a:t>
            </a:r>
            <a:r>
              <a:rPr lang="en-US" sz="1050" dirty="0" err="1"/>
              <a:t>mo</a:t>
            </a:r>
            <a:r>
              <a:rPr lang="en-US" sz="1050" dirty="0"/>
              <a:t>)</a:t>
            </a:r>
          </a:p>
          <a:p>
            <a:pPr lvl="1"/>
            <a:r>
              <a:rPr lang="en-US" sz="1050" dirty="0"/>
              <a:t>switched to an INSTI regimen (Jan'15-Jun'19)</a:t>
            </a:r>
          </a:p>
          <a:p>
            <a:pPr lvl="1"/>
            <a:r>
              <a:rPr lang="en-US" sz="1050" dirty="0"/>
              <a:t>with weight measurements at baseline and 12 (+3) </a:t>
            </a:r>
            <a:r>
              <a:rPr lang="en-US" sz="1050" dirty="0" err="1"/>
              <a:t>mo</a:t>
            </a:r>
            <a:endParaRPr lang="en-US" sz="1050" dirty="0"/>
          </a:p>
          <a:p>
            <a:pPr marL="0" indent="0">
              <a:buFont typeface="Arial"/>
              <a:buNone/>
            </a:pPr>
            <a:r>
              <a:rPr lang="en-US" sz="1200" b="1" dirty="0"/>
              <a:t>Multivariable analyses </a:t>
            </a:r>
            <a:r>
              <a:rPr lang="en-US" sz="1200" dirty="0"/>
              <a:t>of gain &gt;3, 5, and 10% (baseline to 12 </a:t>
            </a:r>
            <a:r>
              <a:rPr lang="en-US" sz="1200" dirty="0" err="1"/>
              <a:t>mo</a:t>
            </a:r>
            <a:r>
              <a:rPr lang="en-US" sz="1200" dirty="0"/>
              <a:t>) using log binomial models adjusting for age, gender, race, baseline BMI and CD4, pre-switch and post-switch drug class, individual INSTI (DTG, EVG, BIC), and TDF-to-TAF switch </a:t>
            </a:r>
            <a:endParaRPr lang="fr-FR" sz="1200" b="1" dirty="0"/>
          </a:p>
          <a:p>
            <a:pPr marL="0" indent="0">
              <a:buFont typeface="Arial"/>
              <a:buNone/>
            </a:pPr>
            <a:r>
              <a:rPr lang="en-US" sz="1200" b="1" dirty="0"/>
              <a:t>Results (1 year follow-up)</a:t>
            </a:r>
          </a:p>
          <a:p>
            <a:r>
              <a:rPr lang="en-US" sz="1200" dirty="0"/>
              <a:t>Weight gain</a:t>
            </a:r>
          </a:p>
          <a:p>
            <a:pPr lvl="1"/>
            <a:r>
              <a:rPr lang="fr-FR" sz="1100" dirty="0"/>
              <a:t>EVG: 1.5 kg</a:t>
            </a:r>
          </a:p>
          <a:p>
            <a:pPr lvl="1"/>
            <a:r>
              <a:rPr lang="fr-FR" sz="1100" dirty="0"/>
              <a:t>BIC: 0.9 kg</a:t>
            </a:r>
          </a:p>
          <a:p>
            <a:pPr lvl="1"/>
            <a:r>
              <a:rPr lang="fr-FR" sz="1100" dirty="0"/>
              <a:t>DTG: 1.2 kg</a:t>
            </a:r>
          </a:p>
          <a:p>
            <a:pPr lvl="1"/>
            <a:r>
              <a:rPr lang="fr-FR" sz="1100" dirty="0"/>
              <a:t>RAL: 1.9 kg</a:t>
            </a:r>
          </a:p>
          <a:p>
            <a:r>
              <a:rPr lang="en-US" sz="1200" dirty="0"/>
              <a:t>% with weight gain ≥ 10 %  </a:t>
            </a:r>
          </a:p>
          <a:p>
            <a:pPr lvl="1"/>
            <a:r>
              <a:rPr lang="en-US" sz="1100" dirty="0"/>
              <a:t>EVG: 8 %</a:t>
            </a:r>
          </a:p>
          <a:p>
            <a:pPr lvl="1"/>
            <a:r>
              <a:rPr lang="en-US" sz="1100" dirty="0"/>
              <a:t>BIC: 6 %</a:t>
            </a:r>
          </a:p>
          <a:p>
            <a:pPr lvl="1"/>
            <a:r>
              <a:rPr lang="en-US" sz="1100" dirty="0"/>
              <a:t>DTG: 10 %</a:t>
            </a:r>
          </a:p>
          <a:p>
            <a:pPr lvl="1"/>
            <a:r>
              <a:rPr lang="en-US" sz="1100" dirty="0"/>
              <a:t>RAL: 7 %</a:t>
            </a:r>
            <a:endParaRPr lang="en-US" sz="1800" dirty="0"/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EDC5E4B5-ACF1-49C3-8451-C2354871F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54688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400" i="1" dirty="0" err="1"/>
              <a:t>McComsey</a:t>
            </a:r>
            <a:r>
              <a:rPr lang="en-GB" sz="1400" i="1" dirty="0"/>
              <a:t> GA, CROI 2021, Abs. 503</a:t>
            </a:r>
          </a:p>
        </p:txBody>
      </p:sp>
    </p:spTree>
    <p:extLst>
      <p:ext uri="{BB962C8B-B14F-4D97-AF65-F5344CB8AC3E}">
        <p14:creationId xmlns:p14="http://schemas.microsoft.com/office/powerpoint/2010/main" val="35027985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 Box 2"/>
          <p:cNvSpPr txBox="1">
            <a:spLocks noChangeArrowheads="1"/>
          </p:cNvSpPr>
          <p:nvPr/>
        </p:nvSpPr>
        <p:spPr bwMode="auto">
          <a:xfrm>
            <a:off x="1733711" y="1496754"/>
            <a:ext cx="71525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a-DK" sz="20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Variable associated with risk of weight gain ≥ 3 % at 12 months</a:t>
            </a:r>
            <a:endParaRPr lang="fr-FR" sz="2000" b="1" dirty="0">
              <a:solidFill>
                <a:srgbClr val="0070C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grpSp>
        <p:nvGrpSpPr>
          <p:cNvPr id="90" name="Groupe 89">
            <a:extLst>
              <a:ext uri="{FF2B5EF4-FFF2-40B4-BE49-F238E27FC236}">
                <a16:creationId xmlns:a16="http://schemas.microsoft.com/office/drawing/2014/main" id="{5C21BEEB-11D0-4BD9-A255-537F6DE45454}"/>
              </a:ext>
            </a:extLst>
          </p:cNvPr>
          <p:cNvGrpSpPr/>
          <p:nvPr/>
        </p:nvGrpSpPr>
        <p:grpSpPr>
          <a:xfrm>
            <a:off x="471439" y="1972574"/>
            <a:ext cx="10915726" cy="4494654"/>
            <a:chOff x="471439" y="1509588"/>
            <a:chExt cx="10915726" cy="5095414"/>
          </a:xfrm>
        </p:grpSpPr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C7DEA5A8-F46C-44AD-9E0A-7A787AFBE58E}"/>
                </a:ext>
              </a:extLst>
            </p:cNvPr>
            <p:cNvSpPr txBox="1"/>
            <p:nvPr/>
          </p:nvSpPr>
          <p:spPr>
            <a:xfrm>
              <a:off x="4229561" y="5729908"/>
              <a:ext cx="12506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DTG vs BIC </a:t>
              </a:r>
              <a:r>
                <a:rPr lang="fr-FR" sz="14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D6C46CD6-995E-49B1-8D9B-0A70EF5D879C}"/>
                </a:ext>
              </a:extLst>
            </p:cNvPr>
            <p:cNvSpPr txBox="1"/>
            <p:nvPr/>
          </p:nvSpPr>
          <p:spPr>
            <a:xfrm>
              <a:off x="5246659" y="6143337"/>
              <a:ext cx="2840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400" dirty="0"/>
                <a:t>0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C89E9BF5-B903-4B25-A6D9-8351F63DA339}"/>
                </a:ext>
              </a:extLst>
            </p:cNvPr>
            <p:cNvSpPr txBox="1"/>
            <p:nvPr/>
          </p:nvSpPr>
          <p:spPr>
            <a:xfrm>
              <a:off x="7001207" y="6143337"/>
              <a:ext cx="2840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400" dirty="0"/>
                <a:t>1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64D22C91-A722-435D-9AC9-5ED2E94311E0}"/>
                </a:ext>
              </a:extLst>
            </p:cNvPr>
            <p:cNvSpPr txBox="1"/>
            <p:nvPr/>
          </p:nvSpPr>
          <p:spPr>
            <a:xfrm>
              <a:off x="8780001" y="6143337"/>
              <a:ext cx="2840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400" dirty="0"/>
                <a:t>2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F4C4151D-EBD8-49C3-9452-8EEB3497BCAE}"/>
                </a:ext>
              </a:extLst>
            </p:cNvPr>
            <p:cNvSpPr/>
            <p:nvPr/>
          </p:nvSpPr>
          <p:spPr bwMode="auto">
            <a:xfrm>
              <a:off x="5384264" y="1803065"/>
              <a:ext cx="5429786" cy="4415225"/>
            </a:xfrm>
            <a:custGeom>
              <a:avLst/>
              <a:gdLst>
                <a:gd name="connsiteX0" fmla="*/ 0 w 4434840"/>
                <a:gd name="connsiteY0" fmla="*/ 0 h 3211830"/>
                <a:gd name="connsiteX1" fmla="*/ 0 w 4434840"/>
                <a:gd name="connsiteY1" fmla="*/ 3211830 h 3211830"/>
                <a:gd name="connsiteX2" fmla="*/ 4434840 w 4434840"/>
                <a:gd name="connsiteY2" fmla="*/ 3211830 h 3211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34840" h="3211830">
                  <a:moveTo>
                    <a:pt x="0" y="0"/>
                  </a:moveTo>
                  <a:lnTo>
                    <a:pt x="0" y="3211830"/>
                  </a:lnTo>
                  <a:lnTo>
                    <a:pt x="4434840" y="321183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AF776304-996C-4F0F-B57C-47FCCDC7AF8D}"/>
                </a:ext>
              </a:extLst>
            </p:cNvPr>
            <p:cNvSpPr txBox="1"/>
            <p:nvPr/>
          </p:nvSpPr>
          <p:spPr>
            <a:xfrm>
              <a:off x="9123405" y="1850471"/>
              <a:ext cx="22637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1.22 (1.06 – 1.41) ; p = 0.006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7BC514F1-56E2-4019-947A-E499A849FE4A}"/>
                </a:ext>
              </a:extLst>
            </p:cNvPr>
            <p:cNvSpPr txBox="1"/>
            <p:nvPr/>
          </p:nvSpPr>
          <p:spPr>
            <a:xfrm>
              <a:off x="10562549" y="6143337"/>
              <a:ext cx="2840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400" dirty="0"/>
                <a:t>3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AD3C7B3C-F132-41AC-BD07-F5CFE1B5E0E2}"/>
                </a:ext>
              </a:extLst>
            </p:cNvPr>
            <p:cNvSpPr txBox="1"/>
            <p:nvPr/>
          </p:nvSpPr>
          <p:spPr>
            <a:xfrm>
              <a:off x="4428076" y="5427554"/>
              <a:ext cx="1052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EVG vs BIC </a:t>
              </a:r>
              <a:r>
                <a:rPr lang="fr-FR" sz="14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83493FD8-7D1A-4724-A996-9E155D908ECD}"/>
                </a:ext>
              </a:extLst>
            </p:cNvPr>
            <p:cNvSpPr txBox="1"/>
            <p:nvPr/>
          </p:nvSpPr>
          <p:spPr>
            <a:xfrm>
              <a:off x="4079071" y="5102117"/>
              <a:ext cx="14011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 err="1"/>
                <a:t>Female</a:t>
              </a:r>
              <a:r>
                <a:rPr lang="fr-FR" sz="1400" dirty="0"/>
                <a:t> vs male </a:t>
              </a:r>
              <a:r>
                <a:rPr lang="fr-FR" sz="14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093E31C9-5885-45AF-ADBD-E9DDABCCE963}"/>
                </a:ext>
              </a:extLst>
            </p:cNvPr>
            <p:cNvSpPr txBox="1"/>
            <p:nvPr/>
          </p:nvSpPr>
          <p:spPr>
            <a:xfrm>
              <a:off x="3738978" y="4759174"/>
              <a:ext cx="17412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 </a:t>
              </a:r>
              <a:r>
                <a:rPr lang="fr-FR" sz="1400" dirty="0" err="1"/>
                <a:t>Other</a:t>
              </a:r>
              <a:r>
                <a:rPr lang="fr-FR" sz="1400" dirty="0"/>
                <a:t> race vs white </a:t>
              </a:r>
              <a:r>
                <a:rPr lang="fr-FR" sz="14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036FEBD6-B95F-4E97-A5F4-AC3AAE464311}"/>
                </a:ext>
              </a:extLst>
            </p:cNvPr>
            <p:cNvSpPr txBox="1"/>
            <p:nvPr/>
          </p:nvSpPr>
          <p:spPr>
            <a:xfrm>
              <a:off x="4144088" y="4436449"/>
              <a:ext cx="13361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b="1" dirty="0"/>
                <a:t>Black vs white </a:t>
              </a:r>
              <a:r>
                <a:rPr lang="fr-FR" sz="1400" b="1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4D455C51-8EE1-4779-98A6-F2B27C9AF41A}"/>
                </a:ext>
              </a:extLst>
            </p:cNvPr>
            <p:cNvSpPr txBox="1"/>
            <p:nvPr/>
          </p:nvSpPr>
          <p:spPr>
            <a:xfrm>
              <a:off x="4606587" y="4094784"/>
              <a:ext cx="8736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b="1" dirty="0"/>
                <a:t>Age &lt;50 -</a:t>
              </a:r>
              <a:endParaRPr lang="fr-FR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BD3EBF0F-09DE-4837-9F62-B3082576D804}"/>
                </a:ext>
              </a:extLst>
            </p:cNvPr>
            <p:cNvSpPr txBox="1"/>
            <p:nvPr/>
          </p:nvSpPr>
          <p:spPr>
            <a:xfrm>
              <a:off x="1725425" y="3808658"/>
              <a:ext cx="3738924" cy="348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  </a:t>
              </a:r>
              <a:r>
                <a:rPr lang="en-US" sz="1400" dirty="0"/>
                <a:t>Baseline CD4 unknown vs CD4 &gt;200 cells/mm</a:t>
              </a:r>
              <a:r>
                <a:rPr lang="en-US" sz="1400" baseline="30000" dirty="0"/>
                <a:t>3</a:t>
              </a:r>
              <a:r>
                <a:rPr lang="en-US" sz="1400" dirty="0"/>
                <a:t> </a:t>
              </a:r>
              <a:r>
                <a:rPr lang="fr-FR" sz="14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C87EE38C-FEC3-4573-9DE9-016BE3735278}"/>
                </a:ext>
              </a:extLst>
            </p:cNvPr>
            <p:cNvSpPr txBox="1"/>
            <p:nvPr/>
          </p:nvSpPr>
          <p:spPr>
            <a:xfrm>
              <a:off x="2947313" y="3465715"/>
              <a:ext cx="25170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b="1" dirty="0"/>
                <a:t>Baseline CD4 &lt;200 </a:t>
              </a:r>
              <a:r>
                <a:rPr lang="fr-FR" sz="1400" b="1" dirty="0" err="1"/>
                <a:t>cells</a:t>
              </a:r>
              <a:r>
                <a:rPr lang="fr-FR" sz="1400" b="1" dirty="0"/>
                <a:t>/mm</a:t>
              </a:r>
              <a:r>
                <a:rPr lang="fr-FR" sz="1400" b="1" baseline="30000" dirty="0"/>
                <a:t>3</a:t>
              </a:r>
              <a:r>
                <a:rPr lang="fr-FR" sz="1400" b="1" dirty="0"/>
                <a:t> -</a:t>
              </a:r>
              <a:endParaRPr lang="fr-FR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578AFA40-418C-4C9F-8513-51B263E5CC5F}"/>
                </a:ext>
              </a:extLst>
            </p:cNvPr>
            <p:cNvSpPr txBox="1"/>
            <p:nvPr/>
          </p:nvSpPr>
          <p:spPr>
            <a:xfrm>
              <a:off x="681052" y="3145701"/>
              <a:ext cx="47832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/>
                <a:t>Baseline BMI underweight or normal vs overweight or obese -</a:t>
              </a:r>
              <a:endParaRPr lang="fr-FR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F133513D-A09D-4574-92E3-E3EDD66071D1}"/>
                </a:ext>
              </a:extLst>
            </p:cNvPr>
            <p:cNvSpPr txBox="1"/>
            <p:nvPr/>
          </p:nvSpPr>
          <p:spPr>
            <a:xfrm>
              <a:off x="3664626" y="2836568"/>
              <a:ext cx="17997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Prior Pl vs no </a:t>
              </a:r>
              <a:r>
                <a:rPr lang="fr-FR" sz="1400" dirty="0" err="1"/>
                <a:t>prior</a:t>
              </a:r>
              <a:r>
                <a:rPr lang="fr-FR" sz="1400" dirty="0"/>
                <a:t> Pl -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8B078A1B-764E-4FDE-A273-D2DBA15F6C8E}"/>
                </a:ext>
              </a:extLst>
            </p:cNvPr>
            <p:cNvSpPr txBox="1"/>
            <p:nvPr/>
          </p:nvSpPr>
          <p:spPr>
            <a:xfrm>
              <a:off x="3014062" y="2485850"/>
              <a:ext cx="24502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Prior NNRTI vs no </a:t>
              </a:r>
              <a:r>
                <a:rPr lang="fr-FR" sz="1400" dirty="0" err="1"/>
                <a:t>prior</a:t>
              </a:r>
              <a:r>
                <a:rPr lang="fr-FR" sz="1400" dirty="0"/>
                <a:t> NNRTI -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D8DC713B-06DF-43AD-B2CE-D6A4112C6E2A}"/>
                </a:ext>
              </a:extLst>
            </p:cNvPr>
            <p:cNvSpPr txBox="1"/>
            <p:nvPr/>
          </p:nvSpPr>
          <p:spPr>
            <a:xfrm>
              <a:off x="4416883" y="2157588"/>
              <a:ext cx="10474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Prior INSTI -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597F2B03-31F8-40AB-8045-54896155DEF0}"/>
                </a:ext>
              </a:extLst>
            </p:cNvPr>
            <p:cNvSpPr txBox="1"/>
            <p:nvPr/>
          </p:nvSpPr>
          <p:spPr>
            <a:xfrm>
              <a:off x="3878530" y="1839568"/>
              <a:ext cx="15858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/>
                <a:t>TDF switch to TAF -</a:t>
              </a:r>
              <a:endParaRPr lang="fr-FR" sz="1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2E198157-9BFE-4555-ADF1-F2A637E20E08}"/>
                </a:ext>
              </a:extLst>
            </p:cNvPr>
            <p:cNvGrpSpPr/>
            <p:nvPr/>
          </p:nvGrpSpPr>
          <p:grpSpPr>
            <a:xfrm>
              <a:off x="7257653" y="1972574"/>
              <a:ext cx="622801" cy="87724"/>
              <a:chOff x="6422231" y="1939528"/>
              <a:chExt cx="1421606" cy="87724"/>
            </a:xfrm>
          </p:grpSpPr>
          <p:cxnSp>
            <p:nvCxnSpPr>
              <p:cNvPr id="25" name="Connecteur droit 24">
                <a:extLst>
                  <a:ext uri="{FF2B5EF4-FFF2-40B4-BE49-F238E27FC236}">
                    <a16:creationId xmlns:a16="http://schemas.microsoft.com/office/drawing/2014/main" id="{88BCC81C-EB83-4E31-95DF-ED164235720D}"/>
                  </a:ext>
                </a:extLst>
              </p:cNvPr>
              <p:cNvCxnSpPr/>
              <p:nvPr/>
            </p:nvCxnSpPr>
            <p:spPr bwMode="auto">
              <a:xfrm>
                <a:off x="6422231" y="1939528"/>
                <a:ext cx="0" cy="877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Connecteur droit 25">
                <a:extLst>
                  <a:ext uri="{FF2B5EF4-FFF2-40B4-BE49-F238E27FC236}">
                    <a16:creationId xmlns:a16="http://schemas.microsoft.com/office/drawing/2014/main" id="{C682A415-E0D5-44C5-B39E-597BBB5B1D8C}"/>
                  </a:ext>
                </a:extLst>
              </p:cNvPr>
              <p:cNvCxnSpPr/>
              <p:nvPr/>
            </p:nvCxnSpPr>
            <p:spPr bwMode="auto">
              <a:xfrm>
                <a:off x="7843837" y="1939528"/>
                <a:ext cx="0" cy="877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42A59DF5-204C-4CA5-A6CE-305C6C58249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6422231" y="1981352"/>
                <a:ext cx="142160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4C8DEF8E-F965-4803-B233-24A0C284D0D1}"/>
                </a:ext>
              </a:extLst>
            </p:cNvPr>
            <p:cNvSpPr/>
            <p:nvPr/>
          </p:nvSpPr>
          <p:spPr bwMode="auto">
            <a:xfrm>
              <a:off x="7500276" y="1962241"/>
              <a:ext cx="98057" cy="98057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5FC59301-3AAF-40CB-A9FD-5ED9329D0FB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138417" y="2004360"/>
              <a:ext cx="0" cy="421393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2870A8BA-FC6C-4635-9A50-F6E5CA40AD0F}"/>
                </a:ext>
              </a:extLst>
            </p:cNvPr>
            <p:cNvGrpSpPr/>
            <p:nvPr/>
          </p:nvGrpSpPr>
          <p:grpSpPr>
            <a:xfrm>
              <a:off x="6465158" y="2305321"/>
              <a:ext cx="622801" cy="87724"/>
              <a:chOff x="6422231" y="1939528"/>
              <a:chExt cx="1421606" cy="87724"/>
            </a:xfrm>
          </p:grpSpPr>
          <p:cxnSp>
            <p:nvCxnSpPr>
              <p:cNvPr id="31" name="Connecteur droit 30">
                <a:extLst>
                  <a:ext uri="{FF2B5EF4-FFF2-40B4-BE49-F238E27FC236}">
                    <a16:creationId xmlns:a16="http://schemas.microsoft.com/office/drawing/2014/main" id="{E4853C7D-DCB4-46B4-8E42-289ED0A6099F}"/>
                  </a:ext>
                </a:extLst>
              </p:cNvPr>
              <p:cNvCxnSpPr/>
              <p:nvPr/>
            </p:nvCxnSpPr>
            <p:spPr bwMode="auto">
              <a:xfrm>
                <a:off x="6422231" y="1939528"/>
                <a:ext cx="0" cy="877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B373ABAF-744E-4062-A281-EE7A311C79D4}"/>
                  </a:ext>
                </a:extLst>
              </p:cNvPr>
              <p:cNvCxnSpPr/>
              <p:nvPr/>
            </p:nvCxnSpPr>
            <p:spPr bwMode="auto">
              <a:xfrm>
                <a:off x="7843837" y="1939528"/>
                <a:ext cx="0" cy="877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2E92E372-B66E-4C35-BBED-30A288ECFB6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6422231" y="1981352"/>
                <a:ext cx="142160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id="{37B4E67C-BC4B-40AD-B208-69A66B307615}"/>
                </a:ext>
              </a:extLst>
            </p:cNvPr>
            <p:cNvGrpSpPr/>
            <p:nvPr/>
          </p:nvGrpSpPr>
          <p:grpSpPr>
            <a:xfrm>
              <a:off x="6675899" y="2618455"/>
              <a:ext cx="824377" cy="87724"/>
              <a:chOff x="6422231" y="1939528"/>
              <a:chExt cx="1421606" cy="87724"/>
            </a:xfrm>
          </p:grpSpPr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A4A0F7C6-0CBB-478F-B265-E07BB89A86A4}"/>
                  </a:ext>
                </a:extLst>
              </p:cNvPr>
              <p:cNvCxnSpPr/>
              <p:nvPr/>
            </p:nvCxnSpPr>
            <p:spPr bwMode="auto">
              <a:xfrm>
                <a:off x="6422231" y="1939528"/>
                <a:ext cx="0" cy="877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id="{0AFFA693-B3C0-4131-A856-D26AA46D581F}"/>
                  </a:ext>
                </a:extLst>
              </p:cNvPr>
              <p:cNvCxnSpPr/>
              <p:nvPr/>
            </p:nvCxnSpPr>
            <p:spPr bwMode="auto">
              <a:xfrm>
                <a:off x="7843837" y="1939528"/>
                <a:ext cx="0" cy="877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Connecteur droit 36">
                <a:extLst>
                  <a:ext uri="{FF2B5EF4-FFF2-40B4-BE49-F238E27FC236}">
                    <a16:creationId xmlns:a16="http://schemas.microsoft.com/office/drawing/2014/main" id="{EA5FA5AA-5956-4758-8408-BC34277D12F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6422231" y="1981352"/>
                <a:ext cx="142160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28412EAB-055A-44EF-9B96-3CF583264927}"/>
                </a:ext>
              </a:extLst>
            </p:cNvPr>
            <p:cNvGrpSpPr/>
            <p:nvPr/>
          </p:nvGrpSpPr>
          <p:grpSpPr>
            <a:xfrm>
              <a:off x="6628275" y="2946594"/>
              <a:ext cx="785748" cy="87724"/>
              <a:chOff x="6422231" y="1939528"/>
              <a:chExt cx="1421606" cy="87724"/>
            </a:xfrm>
          </p:grpSpPr>
          <p:cxnSp>
            <p:nvCxnSpPr>
              <p:cNvPr id="39" name="Connecteur droit 38">
                <a:extLst>
                  <a:ext uri="{FF2B5EF4-FFF2-40B4-BE49-F238E27FC236}">
                    <a16:creationId xmlns:a16="http://schemas.microsoft.com/office/drawing/2014/main" id="{A72AAB99-3FE2-4970-8345-2D402FA65A72}"/>
                  </a:ext>
                </a:extLst>
              </p:cNvPr>
              <p:cNvCxnSpPr/>
              <p:nvPr/>
            </p:nvCxnSpPr>
            <p:spPr bwMode="auto">
              <a:xfrm>
                <a:off x="6422231" y="1939528"/>
                <a:ext cx="0" cy="877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" name="Connecteur droit 39">
                <a:extLst>
                  <a:ext uri="{FF2B5EF4-FFF2-40B4-BE49-F238E27FC236}">
                    <a16:creationId xmlns:a16="http://schemas.microsoft.com/office/drawing/2014/main" id="{9EAF8FFD-DB13-416D-AD88-E221934B3D13}"/>
                  </a:ext>
                </a:extLst>
              </p:cNvPr>
              <p:cNvCxnSpPr/>
              <p:nvPr/>
            </p:nvCxnSpPr>
            <p:spPr bwMode="auto">
              <a:xfrm>
                <a:off x="7843837" y="1939528"/>
                <a:ext cx="0" cy="877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Connecteur droit 40">
                <a:extLst>
                  <a:ext uri="{FF2B5EF4-FFF2-40B4-BE49-F238E27FC236}">
                    <a16:creationId xmlns:a16="http://schemas.microsoft.com/office/drawing/2014/main" id="{98069AF9-E3E1-48BA-989B-6438F665CC4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6422231" y="1981352"/>
                <a:ext cx="142160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2" name="Groupe 41">
              <a:extLst>
                <a:ext uri="{FF2B5EF4-FFF2-40B4-BE49-F238E27FC236}">
                  <a16:creationId xmlns:a16="http://schemas.microsoft.com/office/drawing/2014/main" id="{1DA0D2D5-D151-4DE7-9B0E-E373787DB52C}"/>
                </a:ext>
              </a:extLst>
            </p:cNvPr>
            <p:cNvGrpSpPr/>
            <p:nvPr/>
          </p:nvGrpSpPr>
          <p:grpSpPr>
            <a:xfrm>
              <a:off x="7234303" y="3274374"/>
              <a:ext cx="456330" cy="87724"/>
              <a:chOff x="6422231" y="1939528"/>
              <a:chExt cx="1421606" cy="87724"/>
            </a:xfrm>
          </p:grpSpPr>
          <p:cxnSp>
            <p:nvCxnSpPr>
              <p:cNvPr id="43" name="Connecteur droit 42">
                <a:extLst>
                  <a:ext uri="{FF2B5EF4-FFF2-40B4-BE49-F238E27FC236}">
                    <a16:creationId xmlns:a16="http://schemas.microsoft.com/office/drawing/2014/main" id="{5CEAE3E9-12A0-4E5B-BFBB-986A3D6A8B07}"/>
                  </a:ext>
                </a:extLst>
              </p:cNvPr>
              <p:cNvCxnSpPr/>
              <p:nvPr/>
            </p:nvCxnSpPr>
            <p:spPr bwMode="auto">
              <a:xfrm>
                <a:off x="6422231" y="1939528"/>
                <a:ext cx="0" cy="877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Connecteur droit 43">
                <a:extLst>
                  <a:ext uri="{FF2B5EF4-FFF2-40B4-BE49-F238E27FC236}">
                    <a16:creationId xmlns:a16="http://schemas.microsoft.com/office/drawing/2014/main" id="{81D14001-B453-4BF5-A380-627D622A484D}"/>
                  </a:ext>
                </a:extLst>
              </p:cNvPr>
              <p:cNvCxnSpPr/>
              <p:nvPr/>
            </p:nvCxnSpPr>
            <p:spPr bwMode="auto">
              <a:xfrm>
                <a:off x="7843837" y="1939528"/>
                <a:ext cx="0" cy="877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Connecteur droit 44">
                <a:extLst>
                  <a:ext uri="{FF2B5EF4-FFF2-40B4-BE49-F238E27FC236}">
                    <a16:creationId xmlns:a16="http://schemas.microsoft.com/office/drawing/2014/main" id="{C4D70F4B-6AD6-4F78-973B-C0E248FD65E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6422231" y="1981352"/>
                <a:ext cx="142160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6" name="Groupe 45">
              <a:extLst>
                <a:ext uri="{FF2B5EF4-FFF2-40B4-BE49-F238E27FC236}">
                  <a16:creationId xmlns:a16="http://schemas.microsoft.com/office/drawing/2014/main" id="{EF98BFC5-D4AE-4C38-9DE2-C88A4F4526DF}"/>
                </a:ext>
              </a:extLst>
            </p:cNvPr>
            <p:cNvGrpSpPr/>
            <p:nvPr/>
          </p:nvGrpSpPr>
          <p:grpSpPr>
            <a:xfrm>
              <a:off x="7192228" y="3593895"/>
              <a:ext cx="1243345" cy="87724"/>
              <a:chOff x="6422231" y="1939528"/>
              <a:chExt cx="1421606" cy="87724"/>
            </a:xfrm>
          </p:grpSpPr>
          <p:cxnSp>
            <p:nvCxnSpPr>
              <p:cNvPr id="47" name="Connecteur droit 46">
                <a:extLst>
                  <a:ext uri="{FF2B5EF4-FFF2-40B4-BE49-F238E27FC236}">
                    <a16:creationId xmlns:a16="http://schemas.microsoft.com/office/drawing/2014/main" id="{CD20D193-78C3-4E9E-ADAE-E7591EF1C63D}"/>
                  </a:ext>
                </a:extLst>
              </p:cNvPr>
              <p:cNvCxnSpPr/>
              <p:nvPr/>
            </p:nvCxnSpPr>
            <p:spPr bwMode="auto">
              <a:xfrm>
                <a:off x="6422231" y="1939528"/>
                <a:ext cx="0" cy="877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" name="Connecteur droit 47">
                <a:extLst>
                  <a:ext uri="{FF2B5EF4-FFF2-40B4-BE49-F238E27FC236}">
                    <a16:creationId xmlns:a16="http://schemas.microsoft.com/office/drawing/2014/main" id="{A02A5CF1-C106-483E-8325-83DC7BD76207}"/>
                  </a:ext>
                </a:extLst>
              </p:cNvPr>
              <p:cNvCxnSpPr/>
              <p:nvPr/>
            </p:nvCxnSpPr>
            <p:spPr bwMode="auto">
              <a:xfrm>
                <a:off x="7843837" y="1939528"/>
                <a:ext cx="0" cy="877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9" name="Connecteur droit 48">
                <a:extLst>
                  <a:ext uri="{FF2B5EF4-FFF2-40B4-BE49-F238E27FC236}">
                    <a16:creationId xmlns:a16="http://schemas.microsoft.com/office/drawing/2014/main" id="{3DABDE58-C60B-4C41-99E2-8900F754D96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6422231" y="1981352"/>
                <a:ext cx="142160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0" name="Groupe 49">
              <a:extLst>
                <a:ext uri="{FF2B5EF4-FFF2-40B4-BE49-F238E27FC236}">
                  <a16:creationId xmlns:a16="http://schemas.microsoft.com/office/drawing/2014/main" id="{04AEC862-A632-4FF0-8D97-71EF9ABFB280}"/>
                </a:ext>
              </a:extLst>
            </p:cNvPr>
            <p:cNvGrpSpPr/>
            <p:nvPr/>
          </p:nvGrpSpPr>
          <p:grpSpPr>
            <a:xfrm>
              <a:off x="6938626" y="3915668"/>
              <a:ext cx="598030" cy="87724"/>
              <a:chOff x="6422231" y="1939528"/>
              <a:chExt cx="1421606" cy="87724"/>
            </a:xfrm>
          </p:grpSpPr>
          <p:cxnSp>
            <p:nvCxnSpPr>
              <p:cNvPr id="51" name="Connecteur droit 50">
                <a:extLst>
                  <a:ext uri="{FF2B5EF4-FFF2-40B4-BE49-F238E27FC236}">
                    <a16:creationId xmlns:a16="http://schemas.microsoft.com/office/drawing/2014/main" id="{F752DD4B-039E-432B-B726-5ECABCC7D38B}"/>
                  </a:ext>
                </a:extLst>
              </p:cNvPr>
              <p:cNvCxnSpPr/>
              <p:nvPr/>
            </p:nvCxnSpPr>
            <p:spPr bwMode="auto">
              <a:xfrm>
                <a:off x="6422231" y="1939528"/>
                <a:ext cx="0" cy="877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2" name="Connecteur droit 51">
                <a:extLst>
                  <a:ext uri="{FF2B5EF4-FFF2-40B4-BE49-F238E27FC236}">
                    <a16:creationId xmlns:a16="http://schemas.microsoft.com/office/drawing/2014/main" id="{249AF9D7-52D2-44EB-842C-CDBF8ADFF796}"/>
                  </a:ext>
                </a:extLst>
              </p:cNvPr>
              <p:cNvCxnSpPr/>
              <p:nvPr/>
            </p:nvCxnSpPr>
            <p:spPr bwMode="auto">
              <a:xfrm>
                <a:off x="7843837" y="1939528"/>
                <a:ext cx="0" cy="877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3" name="Connecteur droit 52">
                <a:extLst>
                  <a:ext uri="{FF2B5EF4-FFF2-40B4-BE49-F238E27FC236}">
                    <a16:creationId xmlns:a16="http://schemas.microsoft.com/office/drawing/2014/main" id="{BE82EFE5-6ECF-4371-B0AC-4980FB4BF99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6422231" y="1981352"/>
                <a:ext cx="142160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4" name="Groupe 53">
              <a:extLst>
                <a:ext uri="{FF2B5EF4-FFF2-40B4-BE49-F238E27FC236}">
                  <a16:creationId xmlns:a16="http://schemas.microsoft.com/office/drawing/2014/main" id="{11B806AA-849A-4FCF-843B-2FC332A1F681}"/>
                </a:ext>
              </a:extLst>
            </p:cNvPr>
            <p:cNvGrpSpPr/>
            <p:nvPr/>
          </p:nvGrpSpPr>
          <p:grpSpPr>
            <a:xfrm>
              <a:off x="7213646" y="4246356"/>
              <a:ext cx="452788" cy="87724"/>
              <a:chOff x="6422231" y="1939528"/>
              <a:chExt cx="1421606" cy="87724"/>
            </a:xfrm>
          </p:grpSpPr>
          <p:cxnSp>
            <p:nvCxnSpPr>
              <p:cNvPr id="55" name="Connecteur droit 54">
                <a:extLst>
                  <a:ext uri="{FF2B5EF4-FFF2-40B4-BE49-F238E27FC236}">
                    <a16:creationId xmlns:a16="http://schemas.microsoft.com/office/drawing/2014/main" id="{3F837279-19E1-4661-AAAD-073CE184F43C}"/>
                  </a:ext>
                </a:extLst>
              </p:cNvPr>
              <p:cNvCxnSpPr/>
              <p:nvPr/>
            </p:nvCxnSpPr>
            <p:spPr bwMode="auto">
              <a:xfrm>
                <a:off x="6422231" y="1939528"/>
                <a:ext cx="0" cy="877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6" name="Connecteur droit 55">
                <a:extLst>
                  <a:ext uri="{FF2B5EF4-FFF2-40B4-BE49-F238E27FC236}">
                    <a16:creationId xmlns:a16="http://schemas.microsoft.com/office/drawing/2014/main" id="{8FA4A58C-5489-4364-B332-5D3C7A470BD3}"/>
                  </a:ext>
                </a:extLst>
              </p:cNvPr>
              <p:cNvCxnSpPr/>
              <p:nvPr/>
            </p:nvCxnSpPr>
            <p:spPr bwMode="auto">
              <a:xfrm>
                <a:off x="7843837" y="1939528"/>
                <a:ext cx="0" cy="877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" name="Connecteur droit 56">
                <a:extLst>
                  <a:ext uri="{FF2B5EF4-FFF2-40B4-BE49-F238E27FC236}">
                    <a16:creationId xmlns:a16="http://schemas.microsoft.com/office/drawing/2014/main" id="{57D2C3F6-C3D7-453B-B82E-334BAB86F30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6422231" y="1981352"/>
                <a:ext cx="142160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8" name="Groupe 57">
              <a:extLst>
                <a:ext uri="{FF2B5EF4-FFF2-40B4-BE49-F238E27FC236}">
                  <a16:creationId xmlns:a16="http://schemas.microsoft.com/office/drawing/2014/main" id="{FC74410E-9851-4167-BEAB-9F145482AF01}"/>
                </a:ext>
              </a:extLst>
            </p:cNvPr>
            <p:cNvGrpSpPr/>
            <p:nvPr/>
          </p:nvGrpSpPr>
          <p:grpSpPr>
            <a:xfrm>
              <a:off x="7154291" y="4564836"/>
              <a:ext cx="477613" cy="87724"/>
              <a:chOff x="6422231" y="1939528"/>
              <a:chExt cx="1421606" cy="87724"/>
            </a:xfrm>
          </p:grpSpPr>
          <p:cxnSp>
            <p:nvCxnSpPr>
              <p:cNvPr id="59" name="Connecteur droit 58">
                <a:extLst>
                  <a:ext uri="{FF2B5EF4-FFF2-40B4-BE49-F238E27FC236}">
                    <a16:creationId xmlns:a16="http://schemas.microsoft.com/office/drawing/2014/main" id="{CAE79438-F4F7-4B4D-889E-D774D5FA1CF2}"/>
                  </a:ext>
                </a:extLst>
              </p:cNvPr>
              <p:cNvCxnSpPr/>
              <p:nvPr/>
            </p:nvCxnSpPr>
            <p:spPr bwMode="auto">
              <a:xfrm>
                <a:off x="6422231" y="1939528"/>
                <a:ext cx="0" cy="877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" name="Connecteur droit 59">
                <a:extLst>
                  <a:ext uri="{FF2B5EF4-FFF2-40B4-BE49-F238E27FC236}">
                    <a16:creationId xmlns:a16="http://schemas.microsoft.com/office/drawing/2014/main" id="{83DDDF9D-C4B8-4499-9CDA-0B6B64B0341B}"/>
                  </a:ext>
                </a:extLst>
              </p:cNvPr>
              <p:cNvCxnSpPr/>
              <p:nvPr/>
            </p:nvCxnSpPr>
            <p:spPr bwMode="auto">
              <a:xfrm>
                <a:off x="7843837" y="1939528"/>
                <a:ext cx="0" cy="877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" name="Connecteur droit 60">
                <a:extLst>
                  <a:ext uri="{FF2B5EF4-FFF2-40B4-BE49-F238E27FC236}">
                    <a16:creationId xmlns:a16="http://schemas.microsoft.com/office/drawing/2014/main" id="{3E31EFAE-D2D7-4BA0-B41F-6B76DD0F5A5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6422231" y="1981352"/>
                <a:ext cx="142160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62" name="Groupe 61">
              <a:extLst>
                <a:ext uri="{FF2B5EF4-FFF2-40B4-BE49-F238E27FC236}">
                  <a16:creationId xmlns:a16="http://schemas.microsoft.com/office/drawing/2014/main" id="{9A174ADE-294E-4429-ADE3-6B6E741A0EEA}"/>
                </a:ext>
              </a:extLst>
            </p:cNvPr>
            <p:cNvGrpSpPr/>
            <p:nvPr/>
          </p:nvGrpSpPr>
          <p:grpSpPr>
            <a:xfrm>
              <a:off x="6711778" y="4899241"/>
              <a:ext cx="677876" cy="87724"/>
              <a:chOff x="6422231" y="1939528"/>
              <a:chExt cx="1421606" cy="87724"/>
            </a:xfrm>
          </p:grpSpPr>
          <p:cxnSp>
            <p:nvCxnSpPr>
              <p:cNvPr id="63" name="Connecteur droit 62">
                <a:extLst>
                  <a:ext uri="{FF2B5EF4-FFF2-40B4-BE49-F238E27FC236}">
                    <a16:creationId xmlns:a16="http://schemas.microsoft.com/office/drawing/2014/main" id="{802B0B24-9A32-45EB-A72B-5ED42B4F10F0}"/>
                  </a:ext>
                </a:extLst>
              </p:cNvPr>
              <p:cNvCxnSpPr/>
              <p:nvPr/>
            </p:nvCxnSpPr>
            <p:spPr bwMode="auto">
              <a:xfrm>
                <a:off x="6422231" y="1939528"/>
                <a:ext cx="0" cy="877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" name="Connecteur droit 63">
                <a:extLst>
                  <a:ext uri="{FF2B5EF4-FFF2-40B4-BE49-F238E27FC236}">
                    <a16:creationId xmlns:a16="http://schemas.microsoft.com/office/drawing/2014/main" id="{0178EC34-2812-4FDF-95A0-80A8734F7F08}"/>
                  </a:ext>
                </a:extLst>
              </p:cNvPr>
              <p:cNvCxnSpPr/>
              <p:nvPr/>
            </p:nvCxnSpPr>
            <p:spPr bwMode="auto">
              <a:xfrm>
                <a:off x="7843837" y="1939528"/>
                <a:ext cx="0" cy="877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" name="Connecteur droit 64">
                <a:extLst>
                  <a:ext uri="{FF2B5EF4-FFF2-40B4-BE49-F238E27FC236}">
                    <a16:creationId xmlns:a16="http://schemas.microsoft.com/office/drawing/2014/main" id="{B6E81E32-3197-45B2-A74F-C691B8DA999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6422231" y="1981352"/>
                <a:ext cx="142160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66" name="Groupe 65">
              <a:extLst>
                <a:ext uri="{FF2B5EF4-FFF2-40B4-BE49-F238E27FC236}">
                  <a16:creationId xmlns:a16="http://schemas.microsoft.com/office/drawing/2014/main" id="{3037FD1B-8493-429B-A550-2D0AEC6A314D}"/>
                </a:ext>
              </a:extLst>
            </p:cNvPr>
            <p:cNvGrpSpPr/>
            <p:nvPr/>
          </p:nvGrpSpPr>
          <p:grpSpPr>
            <a:xfrm>
              <a:off x="7050720" y="5223457"/>
              <a:ext cx="649051" cy="87724"/>
              <a:chOff x="6422231" y="1939528"/>
              <a:chExt cx="1421606" cy="87724"/>
            </a:xfrm>
          </p:grpSpPr>
          <p:cxnSp>
            <p:nvCxnSpPr>
              <p:cNvPr id="67" name="Connecteur droit 66">
                <a:extLst>
                  <a:ext uri="{FF2B5EF4-FFF2-40B4-BE49-F238E27FC236}">
                    <a16:creationId xmlns:a16="http://schemas.microsoft.com/office/drawing/2014/main" id="{77431A17-7677-486A-A7D1-EDCAB73E82E1}"/>
                  </a:ext>
                </a:extLst>
              </p:cNvPr>
              <p:cNvCxnSpPr/>
              <p:nvPr/>
            </p:nvCxnSpPr>
            <p:spPr bwMode="auto">
              <a:xfrm>
                <a:off x="6422231" y="1939528"/>
                <a:ext cx="0" cy="877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8" name="Connecteur droit 67">
                <a:extLst>
                  <a:ext uri="{FF2B5EF4-FFF2-40B4-BE49-F238E27FC236}">
                    <a16:creationId xmlns:a16="http://schemas.microsoft.com/office/drawing/2014/main" id="{74D3857C-95C4-4F59-AB37-C78DE5DBB1DD}"/>
                  </a:ext>
                </a:extLst>
              </p:cNvPr>
              <p:cNvCxnSpPr/>
              <p:nvPr/>
            </p:nvCxnSpPr>
            <p:spPr bwMode="auto">
              <a:xfrm>
                <a:off x="7843837" y="1939528"/>
                <a:ext cx="0" cy="877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" name="Connecteur droit 68">
                <a:extLst>
                  <a:ext uri="{FF2B5EF4-FFF2-40B4-BE49-F238E27FC236}">
                    <a16:creationId xmlns:a16="http://schemas.microsoft.com/office/drawing/2014/main" id="{EEBF7726-4CFD-4BE0-8D39-6D666703BFE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6422231" y="1981352"/>
                <a:ext cx="142160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70" name="Groupe 69">
              <a:extLst>
                <a:ext uri="{FF2B5EF4-FFF2-40B4-BE49-F238E27FC236}">
                  <a16:creationId xmlns:a16="http://schemas.microsoft.com/office/drawing/2014/main" id="{E7422A92-8D6F-42E5-BCD2-DC62AC45F973}"/>
                </a:ext>
              </a:extLst>
            </p:cNvPr>
            <p:cNvGrpSpPr/>
            <p:nvPr/>
          </p:nvGrpSpPr>
          <p:grpSpPr>
            <a:xfrm>
              <a:off x="6933127" y="5538473"/>
              <a:ext cx="567149" cy="87724"/>
              <a:chOff x="6422231" y="1939528"/>
              <a:chExt cx="1421606" cy="87724"/>
            </a:xfrm>
          </p:grpSpPr>
          <p:cxnSp>
            <p:nvCxnSpPr>
              <p:cNvPr id="71" name="Connecteur droit 70">
                <a:extLst>
                  <a:ext uri="{FF2B5EF4-FFF2-40B4-BE49-F238E27FC236}">
                    <a16:creationId xmlns:a16="http://schemas.microsoft.com/office/drawing/2014/main" id="{F98F847E-0364-458E-9F69-3998DC792AB3}"/>
                  </a:ext>
                </a:extLst>
              </p:cNvPr>
              <p:cNvCxnSpPr/>
              <p:nvPr/>
            </p:nvCxnSpPr>
            <p:spPr bwMode="auto">
              <a:xfrm>
                <a:off x="6422231" y="1939528"/>
                <a:ext cx="0" cy="877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2" name="Connecteur droit 71">
                <a:extLst>
                  <a:ext uri="{FF2B5EF4-FFF2-40B4-BE49-F238E27FC236}">
                    <a16:creationId xmlns:a16="http://schemas.microsoft.com/office/drawing/2014/main" id="{757CA003-A57C-4FE7-A5EF-2708BB1CB95A}"/>
                  </a:ext>
                </a:extLst>
              </p:cNvPr>
              <p:cNvCxnSpPr/>
              <p:nvPr/>
            </p:nvCxnSpPr>
            <p:spPr bwMode="auto">
              <a:xfrm>
                <a:off x="7843837" y="1939528"/>
                <a:ext cx="0" cy="877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3" name="Connecteur droit 72">
                <a:extLst>
                  <a:ext uri="{FF2B5EF4-FFF2-40B4-BE49-F238E27FC236}">
                    <a16:creationId xmlns:a16="http://schemas.microsoft.com/office/drawing/2014/main" id="{65118692-7D75-47A8-8C9D-342BB13FE9F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6422231" y="1981352"/>
                <a:ext cx="142160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74" name="Groupe 73">
              <a:extLst>
                <a:ext uri="{FF2B5EF4-FFF2-40B4-BE49-F238E27FC236}">
                  <a16:creationId xmlns:a16="http://schemas.microsoft.com/office/drawing/2014/main" id="{8135A8C4-7937-4756-A4C1-175F7364BDE2}"/>
                </a:ext>
              </a:extLst>
            </p:cNvPr>
            <p:cNvGrpSpPr/>
            <p:nvPr/>
          </p:nvGrpSpPr>
          <p:grpSpPr>
            <a:xfrm>
              <a:off x="6950728" y="5875693"/>
              <a:ext cx="585928" cy="87724"/>
              <a:chOff x="6422231" y="1939528"/>
              <a:chExt cx="1421606" cy="87724"/>
            </a:xfrm>
          </p:grpSpPr>
          <p:cxnSp>
            <p:nvCxnSpPr>
              <p:cNvPr id="75" name="Connecteur droit 74">
                <a:extLst>
                  <a:ext uri="{FF2B5EF4-FFF2-40B4-BE49-F238E27FC236}">
                    <a16:creationId xmlns:a16="http://schemas.microsoft.com/office/drawing/2014/main" id="{C477310E-1EC1-4115-AED0-D8F7E244D4D3}"/>
                  </a:ext>
                </a:extLst>
              </p:cNvPr>
              <p:cNvCxnSpPr/>
              <p:nvPr/>
            </p:nvCxnSpPr>
            <p:spPr bwMode="auto">
              <a:xfrm>
                <a:off x="6422231" y="1939528"/>
                <a:ext cx="0" cy="877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6" name="Connecteur droit 75">
                <a:extLst>
                  <a:ext uri="{FF2B5EF4-FFF2-40B4-BE49-F238E27FC236}">
                    <a16:creationId xmlns:a16="http://schemas.microsoft.com/office/drawing/2014/main" id="{41C0114E-194D-4408-BB71-37D6B5F2CE61}"/>
                  </a:ext>
                </a:extLst>
              </p:cNvPr>
              <p:cNvCxnSpPr/>
              <p:nvPr/>
            </p:nvCxnSpPr>
            <p:spPr bwMode="auto">
              <a:xfrm>
                <a:off x="7843837" y="1939528"/>
                <a:ext cx="0" cy="877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7" name="Connecteur droit 76">
                <a:extLst>
                  <a:ext uri="{FF2B5EF4-FFF2-40B4-BE49-F238E27FC236}">
                    <a16:creationId xmlns:a16="http://schemas.microsoft.com/office/drawing/2014/main" id="{3BCC5493-DC9A-4302-BD7B-4CC102CEC8F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6422231" y="1981352"/>
                <a:ext cx="142160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78" name="Ellipse 77">
              <a:extLst>
                <a:ext uri="{FF2B5EF4-FFF2-40B4-BE49-F238E27FC236}">
                  <a16:creationId xmlns:a16="http://schemas.microsoft.com/office/drawing/2014/main" id="{18DBC425-844F-4C37-9F80-C738DE84F1FE}"/>
                </a:ext>
              </a:extLst>
            </p:cNvPr>
            <p:cNvSpPr/>
            <p:nvPr/>
          </p:nvSpPr>
          <p:spPr bwMode="auto">
            <a:xfrm>
              <a:off x="6691150" y="2289901"/>
              <a:ext cx="98057" cy="98057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Ellipse 78">
              <a:extLst>
                <a:ext uri="{FF2B5EF4-FFF2-40B4-BE49-F238E27FC236}">
                  <a16:creationId xmlns:a16="http://schemas.microsoft.com/office/drawing/2014/main" id="{B41CF960-70E5-422D-A35A-6F66FF69002B}"/>
                </a:ext>
              </a:extLst>
            </p:cNvPr>
            <p:cNvSpPr/>
            <p:nvPr/>
          </p:nvSpPr>
          <p:spPr bwMode="auto">
            <a:xfrm>
              <a:off x="7001691" y="2607767"/>
              <a:ext cx="98057" cy="98057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E92C7BBB-01D9-4B6A-92F6-6E82211DE564}"/>
                </a:ext>
              </a:extLst>
            </p:cNvPr>
            <p:cNvSpPr/>
            <p:nvPr/>
          </p:nvSpPr>
          <p:spPr bwMode="auto">
            <a:xfrm>
              <a:off x="6914784" y="2932350"/>
              <a:ext cx="98057" cy="98057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1" name="Ellipse 80">
              <a:extLst>
                <a:ext uri="{FF2B5EF4-FFF2-40B4-BE49-F238E27FC236}">
                  <a16:creationId xmlns:a16="http://schemas.microsoft.com/office/drawing/2014/main" id="{69FF8DBC-D109-4140-906A-8172D74BB4E0}"/>
                </a:ext>
              </a:extLst>
            </p:cNvPr>
            <p:cNvSpPr/>
            <p:nvPr/>
          </p:nvSpPr>
          <p:spPr bwMode="auto">
            <a:xfrm>
              <a:off x="7402219" y="3270658"/>
              <a:ext cx="98057" cy="98057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Ellipse 81">
              <a:extLst>
                <a:ext uri="{FF2B5EF4-FFF2-40B4-BE49-F238E27FC236}">
                  <a16:creationId xmlns:a16="http://schemas.microsoft.com/office/drawing/2014/main" id="{F416B911-3CE1-48AF-90C0-5E083E7395D9}"/>
                </a:ext>
              </a:extLst>
            </p:cNvPr>
            <p:cNvSpPr/>
            <p:nvPr/>
          </p:nvSpPr>
          <p:spPr bwMode="auto">
            <a:xfrm>
              <a:off x="7684676" y="3589618"/>
              <a:ext cx="98057" cy="98057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11F8122D-40FF-4EEE-B6EF-857C0EE47DCA}"/>
                </a:ext>
              </a:extLst>
            </p:cNvPr>
            <p:cNvSpPr/>
            <p:nvPr/>
          </p:nvSpPr>
          <p:spPr bwMode="auto">
            <a:xfrm>
              <a:off x="7162491" y="3905335"/>
              <a:ext cx="98057" cy="98057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Ellipse 83">
              <a:extLst>
                <a:ext uri="{FF2B5EF4-FFF2-40B4-BE49-F238E27FC236}">
                  <a16:creationId xmlns:a16="http://schemas.microsoft.com/office/drawing/2014/main" id="{2A9CD163-2AB0-4674-9BB3-7587EFC152EE}"/>
                </a:ext>
              </a:extLst>
            </p:cNvPr>
            <p:cNvSpPr/>
            <p:nvPr/>
          </p:nvSpPr>
          <p:spPr bwMode="auto">
            <a:xfrm>
              <a:off x="7389571" y="4232597"/>
              <a:ext cx="98057" cy="98057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Ellipse 84">
              <a:extLst>
                <a:ext uri="{FF2B5EF4-FFF2-40B4-BE49-F238E27FC236}">
                  <a16:creationId xmlns:a16="http://schemas.microsoft.com/office/drawing/2014/main" id="{5AD1E914-9364-4235-8894-79F1C3BE7670}"/>
                </a:ext>
              </a:extLst>
            </p:cNvPr>
            <p:cNvSpPr/>
            <p:nvPr/>
          </p:nvSpPr>
          <p:spPr bwMode="auto">
            <a:xfrm>
              <a:off x="7336132" y="4560699"/>
              <a:ext cx="98057" cy="98057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FC4FF5CD-3285-4D85-BDD3-5CB5332F8834}"/>
                </a:ext>
              </a:extLst>
            </p:cNvPr>
            <p:cNvSpPr/>
            <p:nvPr/>
          </p:nvSpPr>
          <p:spPr bwMode="auto">
            <a:xfrm>
              <a:off x="6981135" y="4885564"/>
              <a:ext cx="98057" cy="98057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Ellipse 86">
              <a:extLst>
                <a:ext uri="{FF2B5EF4-FFF2-40B4-BE49-F238E27FC236}">
                  <a16:creationId xmlns:a16="http://schemas.microsoft.com/office/drawing/2014/main" id="{CA006AD8-65C6-42FC-B6FC-C3D96D2BF69F}"/>
                </a:ext>
              </a:extLst>
            </p:cNvPr>
            <p:cNvSpPr/>
            <p:nvPr/>
          </p:nvSpPr>
          <p:spPr bwMode="auto">
            <a:xfrm>
              <a:off x="7301874" y="5206403"/>
              <a:ext cx="98057" cy="98057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Ellipse 87">
              <a:extLst>
                <a:ext uri="{FF2B5EF4-FFF2-40B4-BE49-F238E27FC236}">
                  <a16:creationId xmlns:a16="http://schemas.microsoft.com/office/drawing/2014/main" id="{DFE13DA7-46F1-4996-92B8-6CCEE477505E}"/>
                </a:ext>
              </a:extLst>
            </p:cNvPr>
            <p:cNvSpPr/>
            <p:nvPr/>
          </p:nvSpPr>
          <p:spPr bwMode="auto">
            <a:xfrm>
              <a:off x="7134346" y="5542438"/>
              <a:ext cx="98057" cy="98057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Ellipse 88">
              <a:extLst>
                <a:ext uri="{FF2B5EF4-FFF2-40B4-BE49-F238E27FC236}">
                  <a16:creationId xmlns:a16="http://schemas.microsoft.com/office/drawing/2014/main" id="{E49EB286-F730-4BD0-A438-18CC26EB454B}"/>
                </a:ext>
              </a:extLst>
            </p:cNvPr>
            <p:cNvSpPr/>
            <p:nvPr/>
          </p:nvSpPr>
          <p:spPr bwMode="auto">
            <a:xfrm>
              <a:off x="7164617" y="5862657"/>
              <a:ext cx="98057" cy="98057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9323713F-FD41-48B6-9F9A-55E0DC947D6B}"/>
                </a:ext>
              </a:extLst>
            </p:cNvPr>
            <p:cNvSpPr txBox="1"/>
            <p:nvPr/>
          </p:nvSpPr>
          <p:spPr>
            <a:xfrm>
              <a:off x="9123405" y="2193256"/>
              <a:ext cx="22637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0.77 (0.61 – 0.97) ; p = 0.029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7A242065-235E-4E6A-8BA9-68A6E8225F50}"/>
                </a:ext>
              </a:extLst>
            </p:cNvPr>
            <p:cNvSpPr txBox="1"/>
            <p:nvPr/>
          </p:nvSpPr>
          <p:spPr>
            <a:xfrm>
              <a:off x="9115388" y="2528791"/>
              <a:ext cx="21723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0.94 (0.73 – 1.21) ; p = 0.63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93" name="ZoneTexte 92">
              <a:extLst>
                <a:ext uri="{FF2B5EF4-FFF2-40B4-BE49-F238E27FC236}">
                  <a16:creationId xmlns:a16="http://schemas.microsoft.com/office/drawing/2014/main" id="{5D331C03-9B62-46EA-AE28-AB8144F9B2CD}"/>
                </a:ext>
              </a:extLst>
            </p:cNvPr>
            <p:cNvSpPr txBox="1"/>
            <p:nvPr/>
          </p:nvSpPr>
          <p:spPr>
            <a:xfrm>
              <a:off x="9107374" y="2848128"/>
              <a:ext cx="20810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0.9 (0.7 – 1.14) ; p = 0.376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94" name="ZoneTexte 93">
              <a:extLst>
                <a:ext uri="{FF2B5EF4-FFF2-40B4-BE49-F238E27FC236}">
                  <a16:creationId xmlns:a16="http://schemas.microsoft.com/office/drawing/2014/main" id="{F11B6E1A-0F01-4B94-A528-B355F02A80BB}"/>
                </a:ext>
              </a:extLst>
            </p:cNvPr>
            <p:cNvSpPr txBox="1"/>
            <p:nvPr/>
          </p:nvSpPr>
          <p:spPr>
            <a:xfrm>
              <a:off x="9123405" y="3183663"/>
              <a:ext cx="22637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1.17 (1.04 – 1.31) ; p = 0.009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95" name="ZoneTexte 94">
              <a:extLst>
                <a:ext uri="{FF2B5EF4-FFF2-40B4-BE49-F238E27FC236}">
                  <a16:creationId xmlns:a16="http://schemas.microsoft.com/office/drawing/2014/main" id="{BC94D836-38F0-4020-88B5-4C2F12A62E99}"/>
                </a:ext>
              </a:extLst>
            </p:cNvPr>
            <p:cNvSpPr txBox="1"/>
            <p:nvPr/>
          </p:nvSpPr>
          <p:spPr>
            <a:xfrm>
              <a:off x="9123405" y="3500881"/>
              <a:ext cx="22637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1.33 (1.02 – 1.73) ; p = 0.036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96" name="ZoneTexte 95">
              <a:extLst>
                <a:ext uri="{FF2B5EF4-FFF2-40B4-BE49-F238E27FC236}">
                  <a16:creationId xmlns:a16="http://schemas.microsoft.com/office/drawing/2014/main" id="{A4EA7B48-49CE-42B6-9E3E-AAE5D1605B06}"/>
                </a:ext>
              </a:extLst>
            </p:cNvPr>
            <p:cNvSpPr txBox="1"/>
            <p:nvPr/>
          </p:nvSpPr>
          <p:spPr>
            <a:xfrm>
              <a:off x="9115388" y="3818099"/>
              <a:ext cx="21723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1.04 (0.88 – 1.22) ; p = 0.68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97" name="ZoneTexte 96">
              <a:extLst>
                <a:ext uri="{FF2B5EF4-FFF2-40B4-BE49-F238E27FC236}">
                  <a16:creationId xmlns:a16="http://schemas.microsoft.com/office/drawing/2014/main" id="{8C29CABF-FABC-4292-9ACC-1615DD912153}"/>
                </a:ext>
              </a:extLst>
            </p:cNvPr>
            <p:cNvSpPr txBox="1"/>
            <p:nvPr/>
          </p:nvSpPr>
          <p:spPr>
            <a:xfrm>
              <a:off x="9115388" y="4160226"/>
              <a:ext cx="21723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1.16 (1.03 – 1.3) ; p = 0.012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98" name="ZoneTexte 97">
              <a:extLst>
                <a:ext uri="{FF2B5EF4-FFF2-40B4-BE49-F238E27FC236}">
                  <a16:creationId xmlns:a16="http://schemas.microsoft.com/office/drawing/2014/main" id="{1F23D652-A362-41A7-BA7A-AC30509494E1}"/>
                </a:ext>
              </a:extLst>
            </p:cNvPr>
            <p:cNvSpPr txBox="1"/>
            <p:nvPr/>
          </p:nvSpPr>
          <p:spPr>
            <a:xfrm>
              <a:off x="9102565" y="4468003"/>
              <a:ext cx="20361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1.13 (1 – 1.28) ; p = 0.043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99" name="ZoneTexte 98">
              <a:extLst>
                <a:ext uri="{FF2B5EF4-FFF2-40B4-BE49-F238E27FC236}">
                  <a16:creationId xmlns:a16="http://schemas.microsoft.com/office/drawing/2014/main" id="{A53448EB-7A5B-4663-89B0-A7F4646632C6}"/>
                </a:ext>
              </a:extLst>
            </p:cNvPr>
            <p:cNvSpPr txBox="1"/>
            <p:nvPr/>
          </p:nvSpPr>
          <p:spPr>
            <a:xfrm>
              <a:off x="9123405" y="4829732"/>
              <a:ext cx="22637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0.93 (0.76 – 1.14) ; p = 0.496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100" name="ZoneTexte 99">
              <a:extLst>
                <a:ext uri="{FF2B5EF4-FFF2-40B4-BE49-F238E27FC236}">
                  <a16:creationId xmlns:a16="http://schemas.microsoft.com/office/drawing/2014/main" id="{E0A44405-F5B7-4859-835B-38227652EDF0}"/>
                </a:ext>
              </a:extLst>
            </p:cNvPr>
            <p:cNvSpPr txBox="1"/>
            <p:nvPr/>
          </p:nvSpPr>
          <p:spPr>
            <a:xfrm>
              <a:off x="9102051" y="5123635"/>
              <a:ext cx="21723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1.11 (0.95 – 1.3) ; p = 0.176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101" name="ZoneTexte 100">
              <a:extLst>
                <a:ext uri="{FF2B5EF4-FFF2-40B4-BE49-F238E27FC236}">
                  <a16:creationId xmlns:a16="http://schemas.microsoft.com/office/drawing/2014/main" id="{8AACD0FC-5591-42A0-B4AD-82DE2CCFD64B}"/>
                </a:ext>
              </a:extLst>
            </p:cNvPr>
            <p:cNvSpPr txBox="1"/>
            <p:nvPr/>
          </p:nvSpPr>
          <p:spPr>
            <a:xfrm>
              <a:off x="9115388" y="5446294"/>
              <a:ext cx="21723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1.02 (0.87 – 1.2) ; p = 0.793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102" name="ZoneTexte 101">
              <a:extLst>
                <a:ext uri="{FF2B5EF4-FFF2-40B4-BE49-F238E27FC236}">
                  <a16:creationId xmlns:a16="http://schemas.microsoft.com/office/drawing/2014/main" id="{6AB9191F-286F-4F06-9FD8-1E04EC98061D}"/>
                </a:ext>
              </a:extLst>
            </p:cNvPr>
            <p:cNvSpPr txBox="1"/>
            <p:nvPr/>
          </p:nvSpPr>
          <p:spPr>
            <a:xfrm>
              <a:off x="9123405" y="5781590"/>
              <a:ext cx="22637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1.04 (0.88 – 1.22) ; p = 0.654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471439" y="5807127"/>
              <a:ext cx="25872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*Adjusted for baseline characteristics, </a:t>
              </a:r>
              <a:br>
                <a:rPr lang="en-US" sz="1200" dirty="0"/>
              </a:br>
              <a:r>
                <a:rPr lang="en-US" sz="1200" dirty="0"/>
                <a:t>prior and current drug class, and</a:t>
              </a:r>
            </a:p>
            <a:p>
              <a:r>
                <a:rPr lang="en-US" sz="1200" dirty="0"/>
                <a:t>TDF-to-TAF switch vs no TDF-to-TAF</a:t>
              </a:r>
              <a:endParaRPr lang="fr-FR" sz="1200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9014002" y="1509588"/>
              <a:ext cx="1287532" cy="383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err="1"/>
                <a:t>aRR</a:t>
              </a:r>
              <a:r>
                <a:rPr lang="fr-FR" sz="1600" dirty="0"/>
                <a:t> (95CI %)</a:t>
              </a:r>
            </a:p>
          </p:txBody>
        </p:sp>
        <p:sp>
          <p:nvSpPr>
            <p:cNvPr id="2" name="Rectangle 1"/>
            <p:cNvSpPr/>
            <p:nvPr/>
          </p:nvSpPr>
          <p:spPr bwMode="auto">
            <a:xfrm>
              <a:off x="4077276" y="5436914"/>
              <a:ext cx="3705457" cy="627791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6" name="Titre 105">
            <a:extLst>
              <a:ext uri="{FF2B5EF4-FFF2-40B4-BE49-F238E27FC236}">
                <a16:creationId xmlns:a16="http://schemas.microsoft.com/office/drawing/2014/main" id="{2238B901-0B84-4089-B95E-C6A49699F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Weight gain after switching to different integrase strand transfer inhibitors (INSTI) (2)</a:t>
            </a:r>
          </a:p>
        </p:txBody>
      </p:sp>
      <p:sp>
        <p:nvSpPr>
          <p:cNvPr id="108" name="Text Box 3">
            <a:extLst>
              <a:ext uri="{FF2B5EF4-FFF2-40B4-BE49-F238E27FC236}">
                <a16:creationId xmlns:a16="http://schemas.microsoft.com/office/drawing/2014/main" id="{DE9626B2-B499-412E-A27B-4E131C665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54688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400" i="1" dirty="0" err="1"/>
              <a:t>McComsey</a:t>
            </a:r>
            <a:r>
              <a:rPr lang="en-GB" sz="1400" i="1" dirty="0"/>
              <a:t> GA, CROI 2021, Abs. 503</a:t>
            </a:r>
          </a:p>
        </p:txBody>
      </p:sp>
    </p:spTree>
    <p:extLst>
      <p:ext uri="{BB962C8B-B14F-4D97-AF65-F5344CB8AC3E}">
        <p14:creationId xmlns:p14="http://schemas.microsoft.com/office/powerpoint/2010/main" val="3463308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>
            <a:extLst>
              <a:ext uri="{FF2B5EF4-FFF2-40B4-BE49-F238E27FC236}">
                <a16:creationId xmlns:a16="http://schemas.microsoft.com/office/drawing/2014/main" id="{02259CB9-60E0-44D7-9D9A-062C2E06071E}"/>
              </a:ext>
            </a:extLst>
          </p:cNvPr>
          <p:cNvSpPr txBox="1"/>
          <p:nvPr/>
        </p:nvSpPr>
        <p:spPr>
          <a:xfrm>
            <a:off x="2238971" y="2162648"/>
            <a:ext cx="1369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err="1">
                <a:solidFill>
                  <a:srgbClr val="0070C0"/>
                </a:solidFill>
                <a:latin typeface="Calibri"/>
                <a:cs typeface="Calibri"/>
              </a:rPr>
              <a:t>Study</a:t>
            </a:r>
            <a:r>
              <a:rPr lang="fr-FR" sz="2000" b="1" dirty="0">
                <a:solidFill>
                  <a:srgbClr val="0070C0"/>
                </a:solidFill>
                <a:latin typeface="Calibri"/>
                <a:cs typeface="Calibri"/>
              </a:rPr>
              <a:t> 1489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8A6ACF28-3749-4F3A-B392-202A53A27C69}"/>
              </a:ext>
            </a:extLst>
          </p:cNvPr>
          <p:cNvSpPr txBox="1"/>
          <p:nvPr/>
        </p:nvSpPr>
        <p:spPr>
          <a:xfrm>
            <a:off x="7524957" y="2162648"/>
            <a:ext cx="1369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err="1">
                <a:solidFill>
                  <a:srgbClr val="0070C0"/>
                </a:solidFill>
                <a:latin typeface="Calibri"/>
                <a:cs typeface="Calibri"/>
              </a:rPr>
              <a:t>Study</a:t>
            </a:r>
            <a:r>
              <a:rPr lang="fr-FR" sz="2000" b="1" dirty="0">
                <a:solidFill>
                  <a:srgbClr val="0070C0"/>
                </a:solidFill>
                <a:latin typeface="Calibri"/>
                <a:cs typeface="Calibri"/>
              </a:rPr>
              <a:t> 1490</a:t>
            </a:r>
          </a:p>
        </p:txBody>
      </p:sp>
      <p:grpSp>
        <p:nvGrpSpPr>
          <p:cNvPr id="138" name="Groupe 137">
            <a:extLst>
              <a:ext uri="{FF2B5EF4-FFF2-40B4-BE49-F238E27FC236}">
                <a16:creationId xmlns:a16="http://schemas.microsoft.com/office/drawing/2014/main" id="{5D1A2CA7-8A0C-4B9A-95A2-7B9E87B2D4D4}"/>
              </a:ext>
            </a:extLst>
          </p:cNvPr>
          <p:cNvGrpSpPr/>
          <p:nvPr/>
        </p:nvGrpSpPr>
        <p:grpSpPr>
          <a:xfrm>
            <a:off x="1078979" y="1785926"/>
            <a:ext cx="8006908" cy="307777"/>
            <a:chOff x="1078979" y="1785926"/>
            <a:chExt cx="8006908" cy="307777"/>
          </a:xfrm>
        </p:grpSpPr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0FC23D65-F921-4CAE-BDD9-A580AB98D052}"/>
                </a:ext>
              </a:extLst>
            </p:cNvPr>
            <p:cNvSpPr txBox="1"/>
            <p:nvPr/>
          </p:nvSpPr>
          <p:spPr>
            <a:xfrm>
              <a:off x="1304786" y="1785926"/>
              <a:ext cx="12757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BIC/FTC/TAF</a:t>
              </a: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3B1CE86A-CC94-4DE9-9DCE-8B1E38943C25}"/>
                </a:ext>
              </a:extLst>
            </p:cNvPr>
            <p:cNvSpPr txBox="1"/>
            <p:nvPr/>
          </p:nvSpPr>
          <p:spPr>
            <a:xfrm>
              <a:off x="3176800" y="1785926"/>
              <a:ext cx="27730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DTG/ABC/3TC </a:t>
              </a:r>
              <a:r>
                <a:rPr lang="fr-FR" sz="1400" b="1" dirty="0">
                  <a:sym typeface="Wingdings" panose="05000000000000000000" pitchFamily="2" charset="2"/>
                </a:rPr>
                <a:t> BIC/FTC/TAF</a:t>
              </a:r>
              <a:endParaRPr lang="fr-FR" sz="1400" b="1" dirty="0"/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6F26E391-ED98-4E8E-9D35-97C40BB82978}"/>
                </a:ext>
              </a:extLst>
            </p:cNvPr>
            <p:cNvSpPr txBox="1"/>
            <p:nvPr/>
          </p:nvSpPr>
          <p:spPr>
            <a:xfrm>
              <a:off x="6204393" y="1785926"/>
              <a:ext cx="28814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DTG + FTC/TAF </a:t>
              </a:r>
              <a:r>
                <a:rPr lang="fr-FR" sz="1400" b="1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 </a:t>
              </a:r>
              <a:r>
                <a:rPr lang="fr-FR" sz="1400" b="1" dirty="0"/>
                <a:t>BIC/FTC/TAF</a:t>
              </a:r>
            </a:p>
          </p:txBody>
        </p:sp>
        <p:sp>
          <p:nvSpPr>
            <p:cNvPr id="123" name="Ellipse 122">
              <a:extLst>
                <a:ext uri="{FF2B5EF4-FFF2-40B4-BE49-F238E27FC236}">
                  <a16:creationId xmlns:a16="http://schemas.microsoft.com/office/drawing/2014/main" id="{A5FE768A-0B67-4CE0-9A71-D5D41BB19CA1}"/>
                </a:ext>
              </a:extLst>
            </p:cNvPr>
            <p:cNvSpPr/>
            <p:nvPr/>
          </p:nvSpPr>
          <p:spPr bwMode="auto">
            <a:xfrm>
              <a:off x="2997636" y="1906605"/>
              <a:ext cx="106684" cy="106684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26" name="Ellipse 125">
              <a:extLst>
                <a:ext uri="{FF2B5EF4-FFF2-40B4-BE49-F238E27FC236}">
                  <a16:creationId xmlns:a16="http://schemas.microsoft.com/office/drawing/2014/main" id="{BA9FD899-A596-41B2-8A77-97E69BE98115}"/>
                </a:ext>
              </a:extLst>
            </p:cNvPr>
            <p:cNvSpPr/>
            <p:nvPr/>
          </p:nvSpPr>
          <p:spPr bwMode="auto">
            <a:xfrm>
              <a:off x="5983895" y="1906605"/>
              <a:ext cx="106684" cy="106684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27" name="Ellipse 126">
              <a:extLst>
                <a:ext uri="{FF2B5EF4-FFF2-40B4-BE49-F238E27FC236}">
                  <a16:creationId xmlns:a16="http://schemas.microsoft.com/office/drawing/2014/main" id="{028930D9-C0F0-4357-93B0-5B31BCDE6390}"/>
                </a:ext>
              </a:extLst>
            </p:cNvPr>
            <p:cNvSpPr/>
            <p:nvPr/>
          </p:nvSpPr>
          <p:spPr bwMode="auto">
            <a:xfrm>
              <a:off x="1161355" y="1906605"/>
              <a:ext cx="106684" cy="106684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cxnSp>
          <p:nvCxnSpPr>
            <p:cNvPr id="129" name="Connecteur droit 128">
              <a:extLst>
                <a:ext uri="{FF2B5EF4-FFF2-40B4-BE49-F238E27FC236}">
                  <a16:creationId xmlns:a16="http://schemas.microsoft.com/office/drawing/2014/main" id="{9FB7B441-0135-4EF7-9395-6F1AB777C571}"/>
                </a:ext>
              </a:extLst>
            </p:cNvPr>
            <p:cNvCxnSpPr/>
            <p:nvPr/>
          </p:nvCxnSpPr>
          <p:spPr bwMode="auto">
            <a:xfrm>
              <a:off x="1078979" y="1959947"/>
              <a:ext cx="270970" cy="0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Connecteur droit 129">
              <a:extLst>
                <a:ext uri="{FF2B5EF4-FFF2-40B4-BE49-F238E27FC236}">
                  <a16:creationId xmlns:a16="http://schemas.microsoft.com/office/drawing/2014/main" id="{1EFAF498-138E-46B7-A5C2-4A3689E2979F}"/>
                </a:ext>
              </a:extLst>
            </p:cNvPr>
            <p:cNvCxnSpPr/>
            <p:nvPr/>
          </p:nvCxnSpPr>
          <p:spPr bwMode="auto">
            <a:xfrm>
              <a:off x="2915493" y="1959947"/>
              <a:ext cx="270970" cy="0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Connecteur droit 130">
              <a:extLst>
                <a:ext uri="{FF2B5EF4-FFF2-40B4-BE49-F238E27FC236}">
                  <a16:creationId xmlns:a16="http://schemas.microsoft.com/office/drawing/2014/main" id="{BD61D0EE-45B3-4B9E-B767-DDB40F6C5FB0}"/>
                </a:ext>
              </a:extLst>
            </p:cNvPr>
            <p:cNvCxnSpPr/>
            <p:nvPr/>
          </p:nvCxnSpPr>
          <p:spPr bwMode="auto">
            <a:xfrm>
              <a:off x="5901752" y="1959947"/>
              <a:ext cx="270970" cy="0"/>
            </a:xfrm>
            <a:prstGeom prst="line">
              <a:avLst/>
            </a:prstGeom>
            <a:noFill/>
            <a:ln w="285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4FB3ECCA-56CE-43EC-8553-31C4AB02B353}"/>
              </a:ext>
            </a:extLst>
          </p:cNvPr>
          <p:cNvGrpSpPr/>
          <p:nvPr/>
        </p:nvGrpSpPr>
        <p:grpSpPr>
          <a:xfrm>
            <a:off x="5619439" y="2465907"/>
            <a:ext cx="4745266" cy="4043508"/>
            <a:chOff x="5619439" y="2465907"/>
            <a:chExt cx="4745266" cy="4043508"/>
          </a:xfrm>
        </p:grpSpPr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86E33149-2AEE-4377-B1D9-DDD031D79C74}"/>
                </a:ext>
              </a:extLst>
            </p:cNvPr>
            <p:cNvSpPr/>
            <p:nvPr/>
          </p:nvSpPr>
          <p:spPr bwMode="auto">
            <a:xfrm>
              <a:off x="6254915" y="2850629"/>
              <a:ext cx="3829575" cy="2499919"/>
            </a:xfrm>
            <a:custGeom>
              <a:avLst/>
              <a:gdLst>
                <a:gd name="connsiteX0" fmla="*/ 0 w 3829575"/>
                <a:gd name="connsiteY0" fmla="*/ 0 h 2499919"/>
                <a:gd name="connsiteX1" fmla="*/ 0 w 3829575"/>
                <a:gd name="connsiteY1" fmla="*/ 2499919 h 2499919"/>
                <a:gd name="connsiteX2" fmla="*/ 3829575 w 3829575"/>
                <a:gd name="connsiteY2" fmla="*/ 2499919 h 249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9575" h="2499919">
                  <a:moveTo>
                    <a:pt x="0" y="0"/>
                  </a:moveTo>
                  <a:lnTo>
                    <a:pt x="0" y="2499919"/>
                  </a:lnTo>
                  <a:lnTo>
                    <a:pt x="3829575" y="2499919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D11A447F-2F78-4B30-BE82-9DAE2463DDF0}"/>
                </a:ext>
              </a:extLst>
            </p:cNvPr>
            <p:cNvSpPr txBox="1"/>
            <p:nvPr/>
          </p:nvSpPr>
          <p:spPr>
            <a:xfrm>
              <a:off x="5764049" y="2696740"/>
              <a:ext cx="5918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100 </a:t>
              </a:r>
              <a:r>
                <a:rPr lang="fr-FR" sz="14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218DDD4F-86A0-4DEB-9A74-EED53DD8C48A}"/>
                </a:ext>
              </a:extLst>
            </p:cNvPr>
            <p:cNvSpPr txBox="1"/>
            <p:nvPr/>
          </p:nvSpPr>
          <p:spPr>
            <a:xfrm>
              <a:off x="5863437" y="3196802"/>
              <a:ext cx="492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80 </a:t>
              </a:r>
              <a:r>
                <a:rPr lang="fr-FR" sz="14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36FC0080-5D68-49D0-AF74-A681079E9371}"/>
                </a:ext>
              </a:extLst>
            </p:cNvPr>
            <p:cNvSpPr txBox="1"/>
            <p:nvPr/>
          </p:nvSpPr>
          <p:spPr>
            <a:xfrm>
              <a:off x="5863437" y="3677169"/>
              <a:ext cx="492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60 </a:t>
              </a:r>
              <a:r>
                <a:rPr lang="fr-FR" sz="14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2BF76C28-8183-4964-9256-E71DCFBEF509}"/>
                </a:ext>
              </a:extLst>
            </p:cNvPr>
            <p:cNvSpPr txBox="1"/>
            <p:nvPr/>
          </p:nvSpPr>
          <p:spPr>
            <a:xfrm>
              <a:off x="5863437" y="4179613"/>
              <a:ext cx="492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40 </a:t>
              </a:r>
              <a:r>
                <a:rPr lang="fr-FR" sz="14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C1A741D1-03A8-4E1C-9808-1E380953D7E6}"/>
                </a:ext>
              </a:extLst>
            </p:cNvPr>
            <p:cNvSpPr txBox="1"/>
            <p:nvPr/>
          </p:nvSpPr>
          <p:spPr>
            <a:xfrm>
              <a:off x="5863437" y="4677068"/>
              <a:ext cx="492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20 </a:t>
              </a:r>
              <a:r>
                <a:rPr lang="fr-FR" sz="14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453C3C12-F632-4836-905A-21FEF6F8282A}"/>
                </a:ext>
              </a:extLst>
            </p:cNvPr>
            <p:cNvSpPr txBox="1"/>
            <p:nvPr/>
          </p:nvSpPr>
          <p:spPr>
            <a:xfrm>
              <a:off x="5962823" y="5174523"/>
              <a:ext cx="3930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0 </a:t>
              </a:r>
              <a:r>
                <a:rPr lang="fr-FR" sz="14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6D2AE9CD-9E10-451F-B959-D772E34CE5AE}"/>
                </a:ext>
              </a:extLst>
            </p:cNvPr>
            <p:cNvSpPr txBox="1"/>
            <p:nvPr/>
          </p:nvSpPr>
          <p:spPr>
            <a:xfrm>
              <a:off x="6555639" y="5204063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400" dirty="0"/>
                <a:t>24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C623211E-BFE6-4821-A86C-70D76A24729B}"/>
                </a:ext>
              </a:extLst>
            </p:cNvPr>
            <p:cNvSpPr txBox="1"/>
            <p:nvPr/>
          </p:nvSpPr>
          <p:spPr>
            <a:xfrm>
              <a:off x="7039450" y="5204063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400" dirty="0"/>
                <a:t>48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9DEA376E-291C-468D-ACA1-CA234EF997B7}"/>
                </a:ext>
              </a:extLst>
            </p:cNvPr>
            <p:cNvSpPr txBox="1"/>
            <p:nvPr/>
          </p:nvSpPr>
          <p:spPr>
            <a:xfrm>
              <a:off x="7494961" y="5204063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400" dirty="0"/>
                <a:t>72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76042F9C-99DE-4219-9CBB-0E84D81B18BE}"/>
                </a:ext>
              </a:extLst>
            </p:cNvPr>
            <p:cNvSpPr txBox="1"/>
            <p:nvPr/>
          </p:nvSpPr>
          <p:spPr>
            <a:xfrm>
              <a:off x="7986689" y="5204063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400" dirty="0"/>
                <a:t>96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0401EB71-29A1-43ED-A5F8-43ADF73F4A3A}"/>
                </a:ext>
              </a:extLst>
            </p:cNvPr>
            <p:cNvSpPr txBox="1"/>
            <p:nvPr/>
          </p:nvSpPr>
          <p:spPr>
            <a:xfrm>
              <a:off x="8407293" y="5204063"/>
              <a:ext cx="4828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400" dirty="0"/>
                <a:t>120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F41889DB-7FBA-41E4-9734-14F695B83586}"/>
                </a:ext>
              </a:extLst>
            </p:cNvPr>
            <p:cNvSpPr txBox="1"/>
            <p:nvPr/>
          </p:nvSpPr>
          <p:spPr>
            <a:xfrm>
              <a:off x="8885930" y="5204063"/>
              <a:ext cx="4828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400" dirty="0"/>
                <a:t>144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57393700-9834-43A3-839F-02C934E49F38}"/>
                </a:ext>
              </a:extLst>
            </p:cNvPr>
            <p:cNvSpPr txBox="1"/>
            <p:nvPr/>
          </p:nvSpPr>
          <p:spPr>
            <a:xfrm>
              <a:off x="9351464" y="5204063"/>
              <a:ext cx="4828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400" dirty="0"/>
                <a:t>168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9DF02B9B-D4E8-42EC-8F9A-09A752921137}"/>
                </a:ext>
              </a:extLst>
            </p:cNvPr>
            <p:cNvSpPr txBox="1"/>
            <p:nvPr/>
          </p:nvSpPr>
          <p:spPr>
            <a:xfrm>
              <a:off x="9831286" y="5204063"/>
              <a:ext cx="4828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400" dirty="0"/>
                <a:t>192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6670570B-DF91-479F-A8CC-78286128A929}"/>
                </a:ext>
              </a:extLst>
            </p:cNvPr>
            <p:cNvSpPr txBox="1"/>
            <p:nvPr/>
          </p:nvSpPr>
          <p:spPr>
            <a:xfrm>
              <a:off x="6121521" y="544395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id="{6CD541EB-F75C-44C5-9CF0-B57EDE031C59}"/>
                </a:ext>
              </a:extLst>
            </p:cNvPr>
            <p:cNvSpPr txBox="1"/>
            <p:nvPr/>
          </p:nvSpPr>
          <p:spPr>
            <a:xfrm>
              <a:off x="6978366" y="2465907"/>
              <a:ext cx="5056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99.6</a:t>
              </a:r>
            </a:p>
          </p:txBody>
        </p: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939CAD2A-ABEB-48A2-88B5-DED8CFEEF89E}"/>
                </a:ext>
              </a:extLst>
            </p:cNvPr>
            <p:cNvSpPr txBox="1"/>
            <p:nvPr/>
          </p:nvSpPr>
          <p:spPr>
            <a:xfrm>
              <a:off x="6970344" y="2968350"/>
              <a:ext cx="5056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99.0</a:t>
              </a:r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BF2911E8-8AA2-47CF-82BC-77839E92DD14}"/>
                </a:ext>
              </a:extLst>
            </p:cNvPr>
            <p:cNvSpPr txBox="1"/>
            <p:nvPr/>
          </p:nvSpPr>
          <p:spPr>
            <a:xfrm>
              <a:off x="7949967" y="2968350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100</a:t>
              </a:r>
            </a:p>
          </p:txBody>
        </p: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B46FEBED-65B7-45B4-A5E4-7EFFD0600B95}"/>
                </a:ext>
              </a:extLst>
            </p:cNvPr>
            <p:cNvSpPr txBox="1"/>
            <p:nvPr/>
          </p:nvSpPr>
          <p:spPr>
            <a:xfrm>
              <a:off x="8849692" y="2968350"/>
              <a:ext cx="5056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99.3</a:t>
              </a:r>
            </a:p>
          </p:txBody>
        </p:sp>
        <p:sp>
          <p:nvSpPr>
            <p:cNvPr id="86" name="ZoneTexte 85">
              <a:extLst>
                <a:ext uri="{FF2B5EF4-FFF2-40B4-BE49-F238E27FC236}">
                  <a16:creationId xmlns:a16="http://schemas.microsoft.com/office/drawing/2014/main" id="{959A1AAA-C3A3-4E45-BD1F-5B9AD90989AA}"/>
                </a:ext>
              </a:extLst>
            </p:cNvPr>
            <p:cNvSpPr txBox="1"/>
            <p:nvPr/>
          </p:nvSpPr>
          <p:spPr>
            <a:xfrm>
              <a:off x="9819895" y="2968350"/>
              <a:ext cx="5056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99.2</a:t>
              </a:r>
            </a:p>
          </p:txBody>
        </p:sp>
        <p:sp>
          <p:nvSpPr>
            <p:cNvPr id="87" name="Ellipse 86">
              <a:extLst>
                <a:ext uri="{FF2B5EF4-FFF2-40B4-BE49-F238E27FC236}">
                  <a16:creationId xmlns:a16="http://schemas.microsoft.com/office/drawing/2014/main" id="{149FE513-06FF-4D7E-A8FB-0D4A8E18F1D4}"/>
                </a:ext>
              </a:extLst>
            </p:cNvPr>
            <p:cNvSpPr/>
            <p:nvPr/>
          </p:nvSpPr>
          <p:spPr bwMode="auto">
            <a:xfrm>
              <a:off x="10030382" y="2836598"/>
              <a:ext cx="106684" cy="106684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Ellipse 87">
              <a:extLst>
                <a:ext uri="{FF2B5EF4-FFF2-40B4-BE49-F238E27FC236}">
                  <a16:creationId xmlns:a16="http://schemas.microsoft.com/office/drawing/2014/main" id="{B1C0A454-EF82-4607-B760-D78AA284B4EA}"/>
                </a:ext>
              </a:extLst>
            </p:cNvPr>
            <p:cNvSpPr/>
            <p:nvPr/>
          </p:nvSpPr>
          <p:spPr bwMode="auto">
            <a:xfrm>
              <a:off x="9780946" y="2823194"/>
              <a:ext cx="106684" cy="106684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Ellipse 88">
              <a:extLst>
                <a:ext uri="{FF2B5EF4-FFF2-40B4-BE49-F238E27FC236}">
                  <a16:creationId xmlns:a16="http://schemas.microsoft.com/office/drawing/2014/main" id="{19FCE901-8A03-4D63-9D6C-CB9FB16205D4}"/>
                </a:ext>
              </a:extLst>
            </p:cNvPr>
            <p:cNvSpPr/>
            <p:nvPr/>
          </p:nvSpPr>
          <p:spPr bwMode="auto">
            <a:xfrm>
              <a:off x="9539534" y="2856346"/>
              <a:ext cx="106684" cy="106684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Ellipse 89">
              <a:extLst>
                <a:ext uri="{FF2B5EF4-FFF2-40B4-BE49-F238E27FC236}">
                  <a16:creationId xmlns:a16="http://schemas.microsoft.com/office/drawing/2014/main" id="{3023505F-ADF5-495A-8B86-E5EF627AADC8}"/>
                </a:ext>
              </a:extLst>
            </p:cNvPr>
            <p:cNvSpPr/>
            <p:nvPr/>
          </p:nvSpPr>
          <p:spPr bwMode="auto">
            <a:xfrm>
              <a:off x="9298727" y="2835603"/>
              <a:ext cx="106684" cy="106684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1" name="Ellipse 90">
              <a:extLst>
                <a:ext uri="{FF2B5EF4-FFF2-40B4-BE49-F238E27FC236}">
                  <a16:creationId xmlns:a16="http://schemas.microsoft.com/office/drawing/2014/main" id="{24FC5517-736F-4E90-BC88-E5B1E20D636E}"/>
                </a:ext>
              </a:extLst>
            </p:cNvPr>
            <p:cNvSpPr/>
            <p:nvPr/>
          </p:nvSpPr>
          <p:spPr bwMode="auto">
            <a:xfrm>
              <a:off x="9074000" y="2836598"/>
              <a:ext cx="106684" cy="106684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2" name="Ellipse 91">
              <a:extLst>
                <a:ext uri="{FF2B5EF4-FFF2-40B4-BE49-F238E27FC236}">
                  <a16:creationId xmlns:a16="http://schemas.microsoft.com/office/drawing/2014/main" id="{4C22124A-0ECF-435B-AF96-F2D740EE0E1E}"/>
                </a:ext>
              </a:extLst>
            </p:cNvPr>
            <p:cNvSpPr/>
            <p:nvPr/>
          </p:nvSpPr>
          <p:spPr bwMode="auto">
            <a:xfrm>
              <a:off x="8832588" y="2828152"/>
              <a:ext cx="106684" cy="106684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3" name="Ellipse 92">
              <a:extLst>
                <a:ext uri="{FF2B5EF4-FFF2-40B4-BE49-F238E27FC236}">
                  <a16:creationId xmlns:a16="http://schemas.microsoft.com/office/drawing/2014/main" id="{E72C7850-8225-49AB-903D-94007E8AC717}"/>
                </a:ext>
              </a:extLst>
            </p:cNvPr>
            <p:cNvSpPr/>
            <p:nvPr/>
          </p:nvSpPr>
          <p:spPr bwMode="auto">
            <a:xfrm>
              <a:off x="8603309" y="2834404"/>
              <a:ext cx="106684" cy="106684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4" name="Ellipse 93">
              <a:extLst>
                <a:ext uri="{FF2B5EF4-FFF2-40B4-BE49-F238E27FC236}">
                  <a16:creationId xmlns:a16="http://schemas.microsoft.com/office/drawing/2014/main" id="{3AE5A4E5-E33C-4F39-BA78-702168B10AC5}"/>
                </a:ext>
              </a:extLst>
            </p:cNvPr>
            <p:cNvSpPr/>
            <p:nvPr/>
          </p:nvSpPr>
          <p:spPr bwMode="auto">
            <a:xfrm>
              <a:off x="8359431" y="2818681"/>
              <a:ext cx="106684" cy="106684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Ellipse 94">
              <a:extLst>
                <a:ext uri="{FF2B5EF4-FFF2-40B4-BE49-F238E27FC236}">
                  <a16:creationId xmlns:a16="http://schemas.microsoft.com/office/drawing/2014/main" id="{137ED5CB-4C6C-4141-9A4E-C105C3E0758D}"/>
                </a:ext>
              </a:extLst>
            </p:cNvPr>
            <p:cNvSpPr/>
            <p:nvPr/>
          </p:nvSpPr>
          <p:spPr bwMode="auto">
            <a:xfrm>
              <a:off x="8116592" y="2823194"/>
              <a:ext cx="106684" cy="106684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6" name="Ellipse 95">
              <a:extLst>
                <a:ext uri="{FF2B5EF4-FFF2-40B4-BE49-F238E27FC236}">
                  <a16:creationId xmlns:a16="http://schemas.microsoft.com/office/drawing/2014/main" id="{D7A2C072-A09B-42E2-9F46-C67C24386A59}"/>
                </a:ext>
              </a:extLst>
            </p:cNvPr>
            <p:cNvSpPr/>
            <p:nvPr/>
          </p:nvSpPr>
          <p:spPr bwMode="auto">
            <a:xfrm>
              <a:off x="7884079" y="2836598"/>
              <a:ext cx="106684" cy="106684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7" name="Ellipse 96">
              <a:extLst>
                <a:ext uri="{FF2B5EF4-FFF2-40B4-BE49-F238E27FC236}">
                  <a16:creationId xmlns:a16="http://schemas.microsoft.com/office/drawing/2014/main" id="{CDA16079-AE69-4B56-83A6-26D82CA0F3A3}"/>
                </a:ext>
              </a:extLst>
            </p:cNvPr>
            <p:cNvSpPr/>
            <p:nvPr/>
          </p:nvSpPr>
          <p:spPr bwMode="auto">
            <a:xfrm>
              <a:off x="7638459" y="2865064"/>
              <a:ext cx="106684" cy="106684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8" name="Ellipse 97">
              <a:extLst>
                <a:ext uri="{FF2B5EF4-FFF2-40B4-BE49-F238E27FC236}">
                  <a16:creationId xmlns:a16="http://schemas.microsoft.com/office/drawing/2014/main" id="{9BDC3DDF-38CC-4DF5-B687-74E28D6C738D}"/>
                </a:ext>
              </a:extLst>
            </p:cNvPr>
            <p:cNvSpPr/>
            <p:nvPr/>
          </p:nvSpPr>
          <p:spPr bwMode="auto">
            <a:xfrm>
              <a:off x="7402473" y="2878570"/>
              <a:ext cx="106684" cy="106684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9" name="Ellipse 98">
              <a:extLst>
                <a:ext uri="{FF2B5EF4-FFF2-40B4-BE49-F238E27FC236}">
                  <a16:creationId xmlns:a16="http://schemas.microsoft.com/office/drawing/2014/main" id="{B70DDC58-33F0-4C49-8D9C-CC8274287EE1}"/>
                </a:ext>
              </a:extLst>
            </p:cNvPr>
            <p:cNvSpPr/>
            <p:nvPr/>
          </p:nvSpPr>
          <p:spPr bwMode="auto">
            <a:xfrm>
              <a:off x="7182893" y="2835603"/>
              <a:ext cx="106684" cy="106684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Ellipse 99">
              <a:extLst>
                <a:ext uri="{FF2B5EF4-FFF2-40B4-BE49-F238E27FC236}">
                  <a16:creationId xmlns:a16="http://schemas.microsoft.com/office/drawing/2014/main" id="{30DC7F53-38E3-4E82-81E0-7A1D0EB77E30}"/>
                </a:ext>
              </a:extLst>
            </p:cNvPr>
            <p:cNvSpPr/>
            <p:nvPr/>
          </p:nvSpPr>
          <p:spPr bwMode="auto">
            <a:xfrm>
              <a:off x="6944402" y="2851274"/>
              <a:ext cx="106684" cy="106684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1" name="Ellipse 100">
              <a:extLst>
                <a:ext uri="{FF2B5EF4-FFF2-40B4-BE49-F238E27FC236}">
                  <a16:creationId xmlns:a16="http://schemas.microsoft.com/office/drawing/2014/main" id="{155D9FCB-8B8E-4AE6-A54F-5654CCB8FC79}"/>
                </a:ext>
              </a:extLst>
            </p:cNvPr>
            <p:cNvSpPr/>
            <p:nvPr/>
          </p:nvSpPr>
          <p:spPr bwMode="auto">
            <a:xfrm>
              <a:off x="6707452" y="2897905"/>
              <a:ext cx="106684" cy="106684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2" name="Ellipse 101">
              <a:extLst>
                <a:ext uri="{FF2B5EF4-FFF2-40B4-BE49-F238E27FC236}">
                  <a16:creationId xmlns:a16="http://schemas.microsoft.com/office/drawing/2014/main" id="{9AA8721E-EE30-4770-B51E-27DC887B16D8}"/>
                </a:ext>
              </a:extLst>
            </p:cNvPr>
            <p:cNvSpPr/>
            <p:nvPr/>
          </p:nvSpPr>
          <p:spPr bwMode="auto">
            <a:xfrm>
              <a:off x="6467941" y="2924164"/>
              <a:ext cx="106684" cy="106684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Ellipse 102">
              <a:extLst>
                <a:ext uri="{FF2B5EF4-FFF2-40B4-BE49-F238E27FC236}">
                  <a16:creationId xmlns:a16="http://schemas.microsoft.com/office/drawing/2014/main" id="{4C0B400B-1B27-4DBE-B62E-533701E536FD}"/>
                </a:ext>
              </a:extLst>
            </p:cNvPr>
            <p:cNvSpPr/>
            <p:nvPr/>
          </p:nvSpPr>
          <p:spPr bwMode="auto">
            <a:xfrm>
              <a:off x="6382284" y="3073963"/>
              <a:ext cx="106684" cy="106684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4" name="Ellipse 103">
              <a:extLst>
                <a:ext uri="{FF2B5EF4-FFF2-40B4-BE49-F238E27FC236}">
                  <a16:creationId xmlns:a16="http://schemas.microsoft.com/office/drawing/2014/main" id="{33735A53-A1E2-4970-9B17-22822646AE99}"/>
                </a:ext>
              </a:extLst>
            </p:cNvPr>
            <p:cNvSpPr/>
            <p:nvPr/>
          </p:nvSpPr>
          <p:spPr bwMode="auto">
            <a:xfrm>
              <a:off x="6306146" y="3440713"/>
              <a:ext cx="106684" cy="106684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5" name="Ellipse 104">
              <a:extLst>
                <a:ext uri="{FF2B5EF4-FFF2-40B4-BE49-F238E27FC236}">
                  <a16:creationId xmlns:a16="http://schemas.microsoft.com/office/drawing/2014/main" id="{7969624C-AFC8-4297-9CE0-BE559923299A}"/>
                </a:ext>
              </a:extLst>
            </p:cNvPr>
            <p:cNvSpPr/>
            <p:nvPr/>
          </p:nvSpPr>
          <p:spPr bwMode="auto">
            <a:xfrm>
              <a:off x="6227394" y="5285361"/>
              <a:ext cx="106684" cy="106684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Ellipse 105">
              <a:extLst>
                <a:ext uri="{FF2B5EF4-FFF2-40B4-BE49-F238E27FC236}">
                  <a16:creationId xmlns:a16="http://schemas.microsoft.com/office/drawing/2014/main" id="{A541A7A1-1561-4494-A9B9-B24971B83DE7}"/>
                </a:ext>
              </a:extLst>
            </p:cNvPr>
            <p:cNvSpPr/>
            <p:nvPr/>
          </p:nvSpPr>
          <p:spPr bwMode="auto">
            <a:xfrm>
              <a:off x="6216285" y="2836598"/>
              <a:ext cx="106684" cy="106684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Ellipse 106">
              <a:extLst>
                <a:ext uri="{FF2B5EF4-FFF2-40B4-BE49-F238E27FC236}">
                  <a16:creationId xmlns:a16="http://schemas.microsoft.com/office/drawing/2014/main" id="{670E8C32-E7FF-492E-B15E-B4AF38CA32AC}"/>
                </a:ext>
              </a:extLst>
            </p:cNvPr>
            <p:cNvSpPr/>
            <p:nvPr/>
          </p:nvSpPr>
          <p:spPr bwMode="auto">
            <a:xfrm>
              <a:off x="6441991" y="2832939"/>
              <a:ext cx="106684" cy="106684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Ellipse 107">
              <a:extLst>
                <a:ext uri="{FF2B5EF4-FFF2-40B4-BE49-F238E27FC236}">
                  <a16:creationId xmlns:a16="http://schemas.microsoft.com/office/drawing/2014/main" id="{59135581-841D-4552-BDCA-C9209F356F1D}"/>
                </a:ext>
              </a:extLst>
            </p:cNvPr>
            <p:cNvSpPr/>
            <p:nvPr/>
          </p:nvSpPr>
          <p:spPr bwMode="auto">
            <a:xfrm>
              <a:off x="6691201" y="2818681"/>
              <a:ext cx="106684" cy="106684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Ellipse 108">
              <a:extLst>
                <a:ext uri="{FF2B5EF4-FFF2-40B4-BE49-F238E27FC236}">
                  <a16:creationId xmlns:a16="http://schemas.microsoft.com/office/drawing/2014/main" id="{B135CA79-E9AA-465A-870B-DC77652A9633}"/>
                </a:ext>
              </a:extLst>
            </p:cNvPr>
            <p:cNvSpPr/>
            <p:nvPr/>
          </p:nvSpPr>
          <p:spPr bwMode="auto">
            <a:xfrm>
              <a:off x="6939987" y="2818681"/>
              <a:ext cx="106684" cy="106684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10" name="Ellipse 109">
              <a:extLst>
                <a:ext uri="{FF2B5EF4-FFF2-40B4-BE49-F238E27FC236}">
                  <a16:creationId xmlns:a16="http://schemas.microsoft.com/office/drawing/2014/main" id="{6C23F52C-9FE2-4600-851B-F34811FE3C99}"/>
                </a:ext>
              </a:extLst>
            </p:cNvPr>
            <p:cNvSpPr/>
            <p:nvPr/>
          </p:nvSpPr>
          <p:spPr bwMode="auto">
            <a:xfrm>
              <a:off x="7170184" y="2811722"/>
              <a:ext cx="106684" cy="106684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13" name="ZoneTexte 112">
              <a:extLst>
                <a:ext uri="{FF2B5EF4-FFF2-40B4-BE49-F238E27FC236}">
                  <a16:creationId xmlns:a16="http://schemas.microsoft.com/office/drawing/2014/main" id="{59BA50F7-9C14-4C9C-8AC8-6EA3B981AC7B}"/>
                </a:ext>
              </a:extLst>
            </p:cNvPr>
            <p:cNvSpPr txBox="1"/>
            <p:nvPr/>
          </p:nvSpPr>
          <p:spPr>
            <a:xfrm>
              <a:off x="5995879" y="5986195"/>
              <a:ext cx="5897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400" dirty="0"/>
                <a:t>320</a:t>
              </a:r>
            </a:p>
            <a:p>
              <a:pPr algn="r"/>
              <a:r>
                <a:rPr lang="fr-FR" sz="1400" dirty="0"/>
                <a:t>265</a:t>
              </a:r>
            </a:p>
          </p:txBody>
        </p:sp>
        <p:sp>
          <p:nvSpPr>
            <p:cNvPr id="114" name="ZoneTexte 113">
              <a:extLst>
                <a:ext uri="{FF2B5EF4-FFF2-40B4-BE49-F238E27FC236}">
                  <a16:creationId xmlns:a16="http://schemas.microsoft.com/office/drawing/2014/main" id="{FF97B24B-8405-4101-944D-69D437C88E66}"/>
                </a:ext>
              </a:extLst>
            </p:cNvPr>
            <p:cNvSpPr txBox="1"/>
            <p:nvPr/>
          </p:nvSpPr>
          <p:spPr>
            <a:xfrm>
              <a:off x="6441991" y="5986195"/>
              <a:ext cx="5897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400" dirty="0"/>
                <a:t>302</a:t>
              </a:r>
            </a:p>
            <a:p>
              <a:pPr algn="r"/>
              <a:r>
                <a:rPr lang="fr-FR" sz="1400" dirty="0"/>
                <a:t>258</a:t>
              </a:r>
            </a:p>
          </p:txBody>
        </p:sp>
        <p:sp>
          <p:nvSpPr>
            <p:cNvPr id="115" name="ZoneTexte 114">
              <a:extLst>
                <a:ext uri="{FF2B5EF4-FFF2-40B4-BE49-F238E27FC236}">
                  <a16:creationId xmlns:a16="http://schemas.microsoft.com/office/drawing/2014/main" id="{4E4B7996-20F0-41C1-B438-A31082B45FB7}"/>
                </a:ext>
              </a:extLst>
            </p:cNvPr>
            <p:cNvSpPr txBox="1"/>
            <p:nvPr/>
          </p:nvSpPr>
          <p:spPr>
            <a:xfrm>
              <a:off x="6956888" y="5986195"/>
              <a:ext cx="5897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400" dirty="0"/>
                <a:t>294</a:t>
              </a:r>
            </a:p>
            <a:p>
              <a:pPr algn="r"/>
              <a:r>
                <a:rPr lang="fr-FR" sz="1400" dirty="0"/>
                <a:t>225</a:t>
              </a:r>
            </a:p>
          </p:txBody>
        </p:sp>
        <p:sp>
          <p:nvSpPr>
            <p:cNvPr id="116" name="ZoneTexte 115">
              <a:extLst>
                <a:ext uri="{FF2B5EF4-FFF2-40B4-BE49-F238E27FC236}">
                  <a16:creationId xmlns:a16="http://schemas.microsoft.com/office/drawing/2014/main" id="{4D071B83-8C9E-4BAA-8F7E-3558C94E0A9C}"/>
                </a:ext>
              </a:extLst>
            </p:cNvPr>
            <p:cNvSpPr txBox="1"/>
            <p:nvPr/>
          </p:nvSpPr>
          <p:spPr>
            <a:xfrm>
              <a:off x="7418463" y="5986195"/>
              <a:ext cx="5897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400" dirty="0"/>
                <a:t>284</a:t>
              </a:r>
            </a:p>
          </p:txBody>
        </p:sp>
        <p:sp>
          <p:nvSpPr>
            <p:cNvPr id="117" name="ZoneTexte 116">
              <a:extLst>
                <a:ext uri="{FF2B5EF4-FFF2-40B4-BE49-F238E27FC236}">
                  <a16:creationId xmlns:a16="http://schemas.microsoft.com/office/drawing/2014/main" id="{5E3783DF-8C88-48E0-8567-5A7DAF9C9DA3}"/>
                </a:ext>
              </a:extLst>
            </p:cNvPr>
            <p:cNvSpPr txBox="1"/>
            <p:nvPr/>
          </p:nvSpPr>
          <p:spPr>
            <a:xfrm>
              <a:off x="7861892" y="5986195"/>
              <a:ext cx="5897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400" dirty="0"/>
                <a:t>276</a:t>
              </a:r>
            </a:p>
          </p:txBody>
        </p:sp>
        <p:sp>
          <p:nvSpPr>
            <p:cNvPr id="118" name="ZoneTexte 117">
              <a:extLst>
                <a:ext uri="{FF2B5EF4-FFF2-40B4-BE49-F238E27FC236}">
                  <a16:creationId xmlns:a16="http://schemas.microsoft.com/office/drawing/2014/main" id="{5C93C35D-9C44-42F7-9BE4-9B2B29C8F358}"/>
                </a:ext>
              </a:extLst>
            </p:cNvPr>
            <p:cNvSpPr txBox="1"/>
            <p:nvPr/>
          </p:nvSpPr>
          <p:spPr>
            <a:xfrm>
              <a:off x="8381234" y="5986195"/>
              <a:ext cx="5897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400" dirty="0"/>
                <a:t>273</a:t>
              </a:r>
            </a:p>
          </p:txBody>
        </p:sp>
        <p:sp>
          <p:nvSpPr>
            <p:cNvPr id="119" name="ZoneTexte 118">
              <a:extLst>
                <a:ext uri="{FF2B5EF4-FFF2-40B4-BE49-F238E27FC236}">
                  <a16:creationId xmlns:a16="http://schemas.microsoft.com/office/drawing/2014/main" id="{4D488C82-5BE0-42DC-9387-E440BC937B4F}"/>
                </a:ext>
              </a:extLst>
            </p:cNvPr>
            <p:cNvSpPr txBox="1"/>
            <p:nvPr/>
          </p:nvSpPr>
          <p:spPr>
            <a:xfrm>
              <a:off x="8855389" y="5986195"/>
              <a:ext cx="5897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400" dirty="0"/>
                <a:t>270</a:t>
              </a:r>
            </a:p>
          </p:txBody>
        </p:sp>
        <p:sp>
          <p:nvSpPr>
            <p:cNvPr id="120" name="ZoneTexte 119">
              <a:extLst>
                <a:ext uri="{FF2B5EF4-FFF2-40B4-BE49-F238E27FC236}">
                  <a16:creationId xmlns:a16="http://schemas.microsoft.com/office/drawing/2014/main" id="{2EA434BE-130C-4535-8E58-B8DEDA8BA35D}"/>
                </a:ext>
              </a:extLst>
            </p:cNvPr>
            <p:cNvSpPr txBox="1"/>
            <p:nvPr/>
          </p:nvSpPr>
          <p:spPr>
            <a:xfrm>
              <a:off x="9300813" y="5986195"/>
              <a:ext cx="5897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400" dirty="0"/>
                <a:t>251</a:t>
              </a:r>
            </a:p>
          </p:txBody>
        </p:sp>
        <p:sp>
          <p:nvSpPr>
            <p:cNvPr id="121" name="ZoneTexte 120">
              <a:extLst>
                <a:ext uri="{FF2B5EF4-FFF2-40B4-BE49-F238E27FC236}">
                  <a16:creationId xmlns:a16="http://schemas.microsoft.com/office/drawing/2014/main" id="{8E821606-E793-4944-AE38-EAE6E95BEDCD}"/>
                </a:ext>
              </a:extLst>
            </p:cNvPr>
            <p:cNvSpPr txBox="1"/>
            <p:nvPr/>
          </p:nvSpPr>
          <p:spPr>
            <a:xfrm>
              <a:off x="9774968" y="5986195"/>
              <a:ext cx="5897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400" dirty="0"/>
                <a:t>243</a:t>
              </a:r>
            </a:p>
          </p:txBody>
        </p:sp>
        <p:sp>
          <p:nvSpPr>
            <p:cNvPr id="122" name="ZoneTexte 121">
              <a:extLst>
                <a:ext uri="{FF2B5EF4-FFF2-40B4-BE49-F238E27FC236}">
                  <a16:creationId xmlns:a16="http://schemas.microsoft.com/office/drawing/2014/main" id="{6BCA1F1D-D4DF-41FE-95E8-30E8DC0A49B8}"/>
                </a:ext>
              </a:extLst>
            </p:cNvPr>
            <p:cNvSpPr txBox="1"/>
            <p:nvPr/>
          </p:nvSpPr>
          <p:spPr>
            <a:xfrm>
              <a:off x="7663479" y="5700429"/>
              <a:ext cx="11727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/>
                <a:t>Week</a:t>
              </a:r>
            </a:p>
          </p:txBody>
        </p:sp>
        <p:sp>
          <p:nvSpPr>
            <p:cNvPr id="124" name="Forme libre : forme 123">
              <a:extLst>
                <a:ext uri="{FF2B5EF4-FFF2-40B4-BE49-F238E27FC236}">
                  <a16:creationId xmlns:a16="http://schemas.microsoft.com/office/drawing/2014/main" id="{F9E536F6-5899-4ED8-8FA3-6F5042E41E76}"/>
                </a:ext>
              </a:extLst>
            </p:cNvPr>
            <p:cNvSpPr/>
            <p:nvPr/>
          </p:nvSpPr>
          <p:spPr bwMode="auto">
            <a:xfrm>
              <a:off x="6272213" y="2867917"/>
              <a:ext cx="3808412" cy="2473325"/>
            </a:xfrm>
            <a:custGeom>
              <a:avLst/>
              <a:gdLst>
                <a:gd name="connsiteX0" fmla="*/ 3808412 w 3808412"/>
                <a:gd name="connsiteY0" fmla="*/ 17462 h 2473325"/>
                <a:gd name="connsiteX1" fmla="*/ 3563937 w 3808412"/>
                <a:gd name="connsiteY1" fmla="*/ 3175 h 2473325"/>
                <a:gd name="connsiteX2" fmla="*/ 3322637 w 3808412"/>
                <a:gd name="connsiteY2" fmla="*/ 38100 h 2473325"/>
                <a:gd name="connsiteX3" fmla="*/ 3079750 w 3808412"/>
                <a:gd name="connsiteY3" fmla="*/ 22225 h 2473325"/>
                <a:gd name="connsiteX4" fmla="*/ 2855912 w 3808412"/>
                <a:gd name="connsiteY4" fmla="*/ 15875 h 2473325"/>
                <a:gd name="connsiteX5" fmla="*/ 2614612 w 3808412"/>
                <a:gd name="connsiteY5" fmla="*/ 11112 h 2473325"/>
                <a:gd name="connsiteX6" fmla="*/ 2376487 w 3808412"/>
                <a:gd name="connsiteY6" fmla="*/ 17462 h 2473325"/>
                <a:gd name="connsiteX7" fmla="*/ 2135187 w 3808412"/>
                <a:gd name="connsiteY7" fmla="*/ 0 h 2473325"/>
                <a:gd name="connsiteX8" fmla="*/ 1893887 w 3808412"/>
                <a:gd name="connsiteY8" fmla="*/ 3175 h 2473325"/>
                <a:gd name="connsiteX9" fmla="*/ 1662112 w 3808412"/>
                <a:gd name="connsiteY9" fmla="*/ 20637 h 2473325"/>
                <a:gd name="connsiteX10" fmla="*/ 1417637 w 3808412"/>
                <a:gd name="connsiteY10" fmla="*/ 50800 h 2473325"/>
                <a:gd name="connsiteX11" fmla="*/ 1185862 w 3808412"/>
                <a:gd name="connsiteY11" fmla="*/ 52387 h 2473325"/>
                <a:gd name="connsiteX12" fmla="*/ 968375 w 3808412"/>
                <a:gd name="connsiteY12" fmla="*/ 25400 h 2473325"/>
                <a:gd name="connsiteX13" fmla="*/ 715962 w 3808412"/>
                <a:gd name="connsiteY13" fmla="*/ 41275 h 2473325"/>
                <a:gd name="connsiteX14" fmla="*/ 490537 w 3808412"/>
                <a:gd name="connsiteY14" fmla="*/ 87312 h 2473325"/>
                <a:gd name="connsiteX15" fmla="*/ 241300 w 3808412"/>
                <a:gd name="connsiteY15" fmla="*/ 107950 h 2473325"/>
                <a:gd name="connsiteX16" fmla="*/ 161925 w 3808412"/>
                <a:gd name="connsiteY16" fmla="*/ 246062 h 2473325"/>
                <a:gd name="connsiteX17" fmla="*/ 84137 w 3808412"/>
                <a:gd name="connsiteY17" fmla="*/ 623887 h 2473325"/>
                <a:gd name="connsiteX18" fmla="*/ 0 w 3808412"/>
                <a:gd name="connsiteY18" fmla="*/ 2473325 h 2473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808412" h="2473325">
                  <a:moveTo>
                    <a:pt x="3808412" y="17462"/>
                  </a:moveTo>
                  <a:lnTo>
                    <a:pt x="3563937" y="3175"/>
                  </a:lnTo>
                  <a:lnTo>
                    <a:pt x="3322637" y="38100"/>
                  </a:lnTo>
                  <a:lnTo>
                    <a:pt x="3079750" y="22225"/>
                  </a:lnTo>
                  <a:lnTo>
                    <a:pt x="2855912" y="15875"/>
                  </a:lnTo>
                  <a:lnTo>
                    <a:pt x="2614612" y="11112"/>
                  </a:lnTo>
                  <a:lnTo>
                    <a:pt x="2376487" y="17462"/>
                  </a:lnTo>
                  <a:lnTo>
                    <a:pt x="2135187" y="0"/>
                  </a:lnTo>
                  <a:lnTo>
                    <a:pt x="1893887" y="3175"/>
                  </a:lnTo>
                  <a:lnTo>
                    <a:pt x="1662112" y="20637"/>
                  </a:lnTo>
                  <a:lnTo>
                    <a:pt x="1417637" y="50800"/>
                  </a:lnTo>
                  <a:lnTo>
                    <a:pt x="1185862" y="52387"/>
                  </a:lnTo>
                  <a:lnTo>
                    <a:pt x="968375" y="25400"/>
                  </a:lnTo>
                  <a:lnTo>
                    <a:pt x="715962" y="41275"/>
                  </a:lnTo>
                  <a:lnTo>
                    <a:pt x="490537" y="87312"/>
                  </a:lnTo>
                  <a:lnTo>
                    <a:pt x="241300" y="107950"/>
                  </a:lnTo>
                  <a:lnTo>
                    <a:pt x="161925" y="246062"/>
                  </a:lnTo>
                  <a:lnTo>
                    <a:pt x="84137" y="623887"/>
                  </a:lnTo>
                  <a:lnTo>
                    <a:pt x="0" y="2473325"/>
                  </a:lnTo>
                </a:path>
              </a:pathLst>
            </a:cu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:a16="http://schemas.microsoft.com/office/drawing/2014/main" id="{D3AA8418-0A5D-46A5-A72C-DAF53605B5E9}"/>
                </a:ext>
              </a:extLst>
            </p:cNvPr>
            <p:cNvSpPr/>
            <p:nvPr/>
          </p:nvSpPr>
          <p:spPr bwMode="auto">
            <a:xfrm>
              <a:off x="6265863" y="2866329"/>
              <a:ext cx="962025" cy="22225"/>
            </a:xfrm>
            <a:custGeom>
              <a:avLst/>
              <a:gdLst>
                <a:gd name="connsiteX0" fmla="*/ 0 w 962025"/>
                <a:gd name="connsiteY0" fmla="*/ 22225 h 22225"/>
                <a:gd name="connsiteX1" fmla="*/ 225425 w 962025"/>
                <a:gd name="connsiteY1" fmla="*/ 22225 h 22225"/>
                <a:gd name="connsiteX2" fmla="*/ 481012 w 962025"/>
                <a:gd name="connsiteY2" fmla="*/ 11113 h 22225"/>
                <a:gd name="connsiteX3" fmla="*/ 730250 w 962025"/>
                <a:gd name="connsiteY3" fmla="*/ 7938 h 22225"/>
                <a:gd name="connsiteX4" fmla="*/ 962025 w 962025"/>
                <a:gd name="connsiteY4" fmla="*/ 0 h 2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025" h="22225">
                  <a:moveTo>
                    <a:pt x="0" y="22225"/>
                  </a:moveTo>
                  <a:lnTo>
                    <a:pt x="225425" y="22225"/>
                  </a:lnTo>
                  <a:lnTo>
                    <a:pt x="481012" y="11113"/>
                  </a:lnTo>
                  <a:lnTo>
                    <a:pt x="730250" y="7938"/>
                  </a:lnTo>
                  <a:lnTo>
                    <a:pt x="962025" y="0"/>
                  </a:lnTo>
                </a:path>
              </a:pathLst>
            </a:custGeom>
            <a:noFill/>
            <a:ln w="285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cxnSp>
          <p:nvCxnSpPr>
            <p:cNvPr id="134" name="Connecteur droit 133">
              <a:extLst>
                <a:ext uri="{FF2B5EF4-FFF2-40B4-BE49-F238E27FC236}">
                  <a16:creationId xmlns:a16="http://schemas.microsoft.com/office/drawing/2014/main" id="{2D1C0B6E-72B1-4ACE-B91D-E153B3B91BD6}"/>
                </a:ext>
              </a:extLst>
            </p:cNvPr>
            <p:cNvCxnSpPr/>
            <p:nvPr/>
          </p:nvCxnSpPr>
          <p:spPr bwMode="auto">
            <a:xfrm>
              <a:off x="5619439" y="6175693"/>
              <a:ext cx="432000" cy="0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" name="Connecteur droit 134">
              <a:extLst>
                <a:ext uri="{FF2B5EF4-FFF2-40B4-BE49-F238E27FC236}">
                  <a16:creationId xmlns:a16="http://schemas.microsoft.com/office/drawing/2014/main" id="{DC4A788A-96B7-4036-BE19-F9A9B17FCE66}"/>
                </a:ext>
              </a:extLst>
            </p:cNvPr>
            <p:cNvCxnSpPr/>
            <p:nvPr/>
          </p:nvCxnSpPr>
          <p:spPr bwMode="auto">
            <a:xfrm>
              <a:off x="5626328" y="6417436"/>
              <a:ext cx="432000" cy="0"/>
            </a:xfrm>
            <a:prstGeom prst="line">
              <a:avLst/>
            </a:prstGeom>
            <a:noFill/>
            <a:ln w="285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" name="ZoneTexte 2"/>
            <p:cNvSpPr txBox="1"/>
            <p:nvPr/>
          </p:nvSpPr>
          <p:spPr>
            <a:xfrm>
              <a:off x="5984320" y="2467266"/>
              <a:ext cx="3449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%</a:t>
              </a:r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A0178CAE-EFD4-415A-9B2E-C437810BE03C}"/>
              </a:ext>
            </a:extLst>
          </p:cNvPr>
          <p:cNvGrpSpPr/>
          <p:nvPr/>
        </p:nvGrpSpPr>
        <p:grpSpPr>
          <a:xfrm>
            <a:off x="313841" y="2435129"/>
            <a:ext cx="4764877" cy="4074286"/>
            <a:chOff x="313841" y="2435129"/>
            <a:chExt cx="4764877" cy="4074286"/>
          </a:xfrm>
        </p:grpSpPr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3677630F-F33A-4504-A437-A10E4A1A2545}"/>
                </a:ext>
              </a:extLst>
            </p:cNvPr>
            <p:cNvSpPr/>
            <p:nvPr/>
          </p:nvSpPr>
          <p:spPr bwMode="auto">
            <a:xfrm>
              <a:off x="968928" y="2850629"/>
              <a:ext cx="3829575" cy="2499919"/>
            </a:xfrm>
            <a:custGeom>
              <a:avLst/>
              <a:gdLst>
                <a:gd name="connsiteX0" fmla="*/ 0 w 3829575"/>
                <a:gd name="connsiteY0" fmla="*/ 0 h 2499919"/>
                <a:gd name="connsiteX1" fmla="*/ 0 w 3829575"/>
                <a:gd name="connsiteY1" fmla="*/ 2499919 h 2499919"/>
                <a:gd name="connsiteX2" fmla="*/ 3829575 w 3829575"/>
                <a:gd name="connsiteY2" fmla="*/ 2499919 h 249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9575" h="2499919">
                  <a:moveTo>
                    <a:pt x="0" y="0"/>
                  </a:moveTo>
                  <a:lnTo>
                    <a:pt x="0" y="2499919"/>
                  </a:lnTo>
                  <a:lnTo>
                    <a:pt x="3829575" y="2499919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39AC5F04-8F40-4F5F-A6ED-29F157B10791}"/>
                </a:ext>
              </a:extLst>
            </p:cNvPr>
            <p:cNvSpPr txBox="1"/>
            <p:nvPr/>
          </p:nvSpPr>
          <p:spPr>
            <a:xfrm>
              <a:off x="478062" y="2696740"/>
              <a:ext cx="5918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100 </a:t>
              </a:r>
              <a:r>
                <a:rPr lang="fr-FR" sz="14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E759CE78-3446-43CF-B3E1-8B32708180BF}"/>
                </a:ext>
              </a:extLst>
            </p:cNvPr>
            <p:cNvSpPr txBox="1"/>
            <p:nvPr/>
          </p:nvSpPr>
          <p:spPr>
            <a:xfrm>
              <a:off x="577450" y="3196802"/>
              <a:ext cx="492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80 </a:t>
              </a:r>
              <a:r>
                <a:rPr lang="fr-FR" sz="14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7B4CFB66-6234-41A1-A5CB-E7781CD96355}"/>
                </a:ext>
              </a:extLst>
            </p:cNvPr>
            <p:cNvSpPr txBox="1"/>
            <p:nvPr/>
          </p:nvSpPr>
          <p:spPr>
            <a:xfrm>
              <a:off x="577450" y="3677169"/>
              <a:ext cx="492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60 </a:t>
              </a:r>
              <a:r>
                <a:rPr lang="fr-FR" sz="14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7FF39EC2-5FBF-4901-8D32-C02B03325AF5}"/>
                </a:ext>
              </a:extLst>
            </p:cNvPr>
            <p:cNvSpPr txBox="1"/>
            <p:nvPr/>
          </p:nvSpPr>
          <p:spPr>
            <a:xfrm>
              <a:off x="577450" y="4179613"/>
              <a:ext cx="492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40 </a:t>
              </a:r>
              <a:r>
                <a:rPr lang="fr-FR" sz="14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9A5D885B-77B4-46C1-B7E2-598476993A6B}"/>
                </a:ext>
              </a:extLst>
            </p:cNvPr>
            <p:cNvSpPr txBox="1"/>
            <p:nvPr/>
          </p:nvSpPr>
          <p:spPr>
            <a:xfrm>
              <a:off x="577450" y="4677068"/>
              <a:ext cx="492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20 </a:t>
              </a:r>
              <a:r>
                <a:rPr lang="fr-FR" sz="14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9FE9E29C-80B2-47A4-A4F8-7A41D3AD9761}"/>
                </a:ext>
              </a:extLst>
            </p:cNvPr>
            <p:cNvSpPr txBox="1"/>
            <p:nvPr/>
          </p:nvSpPr>
          <p:spPr>
            <a:xfrm>
              <a:off x="676836" y="5174523"/>
              <a:ext cx="3930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0 </a:t>
              </a:r>
              <a:r>
                <a:rPr lang="fr-FR" sz="14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D75C79E0-2ED9-4551-8126-92AFF63BBD5C}"/>
                </a:ext>
              </a:extLst>
            </p:cNvPr>
            <p:cNvSpPr txBox="1"/>
            <p:nvPr/>
          </p:nvSpPr>
          <p:spPr>
            <a:xfrm>
              <a:off x="1269652" y="5204063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400" dirty="0"/>
                <a:t>24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4FCD017A-D0A4-4641-95D0-8203626F42B5}"/>
                </a:ext>
              </a:extLst>
            </p:cNvPr>
            <p:cNvSpPr txBox="1"/>
            <p:nvPr/>
          </p:nvSpPr>
          <p:spPr>
            <a:xfrm>
              <a:off x="1753463" y="5204063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400" dirty="0"/>
                <a:t>48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EB40C377-1DAC-4DA8-B8F6-5FD61B303EAA}"/>
                </a:ext>
              </a:extLst>
            </p:cNvPr>
            <p:cNvSpPr txBox="1"/>
            <p:nvPr/>
          </p:nvSpPr>
          <p:spPr>
            <a:xfrm>
              <a:off x="2208974" y="5204063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400" dirty="0"/>
                <a:t>72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D24BACBB-1E53-4A68-A734-6F641DB1C8F1}"/>
                </a:ext>
              </a:extLst>
            </p:cNvPr>
            <p:cNvSpPr txBox="1"/>
            <p:nvPr/>
          </p:nvSpPr>
          <p:spPr>
            <a:xfrm>
              <a:off x="2700702" y="5204063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400" dirty="0"/>
                <a:t>96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AD76E6C0-97D4-4D44-AC3D-A78CFF17AEA8}"/>
                </a:ext>
              </a:extLst>
            </p:cNvPr>
            <p:cNvSpPr txBox="1"/>
            <p:nvPr/>
          </p:nvSpPr>
          <p:spPr>
            <a:xfrm>
              <a:off x="3121306" y="5204063"/>
              <a:ext cx="4828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400" dirty="0"/>
                <a:t>120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F2F1857D-D978-4433-A6D9-8E15B8E75223}"/>
                </a:ext>
              </a:extLst>
            </p:cNvPr>
            <p:cNvSpPr txBox="1"/>
            <p:nvPr/>
          </p:nvSpPr>
          <p:spPr>
            <a:xfrm>
              <a:off x="3599943" y="5204063"/>
              <a:ext cx="4828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400" dirty="0"/>
                <a:t>144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249B0994-A650-4428-802E-0CB51532E530}"/>
                </a:ext>
              </a:extLst>
            </p:cNvPr>
            <p:cNvSpPr txBox="1"/>
            <p:nvPr/>
          </p:nvSpPr>
          <p:spPr>
            <a:xfrm>
              <a:off x="4065477" y="5204063"/>
              <a:ext cx="4828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400" dirty="0"/>
                <a:t>168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05143A22-A0DB-4DC3-8937-89DB4F946C02}"/>
                </a:ext>
              </a:extLst>
            </p:cNvPr>
            <p:cNvSpPr txBox="1"/>
            <p:nvPr/>
          </p:nvSpPr>
          <p:spPr>
            <a:xfrm>
              <a:off x="4545299" y="5204063"/>
              <a:ext cx="4828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400" dirty="0"/>
                <a:t>192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0197BC63-F214-4BBE-B4F8-EFFA3BF686F2}"/>
                </a:ext>
              </a:extLst>
            </p:cNvPr>
            <p:cNvSpPr txBox="1"/>
            <p:nvPr/>
          </p:nvSpPr>
          <p:spPr>
            <a:xfrm>
              <a:off x="835535" y="5204063"/>
              <a:ext cx="2840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400" dirty="0"/>
                <a:t>0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CE2CCAEF-AFCB-484D-A7D0-D1D2F6ED5D33}"/>
                </a:ext>
              </a:extLst>
            </p:cNvPr>
            <p:cNvSpPr txBox="1"/>
            <p:nvPr/>
          </p:nvSpPr>
          <p:spPr>
            <a:xfrm>
              <a:off x="1703770" y="2465907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100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204C912B-AA54-46E9-A308-77056327B72E}"/>
                </a:ext>
              </a:extLst>
            </p:cNvPr>
            <p:cNvSpPr txBox="1"/>
            <p:nvPr/>
          </p:nvSpPr>
          <p:spPr>
            <a:xfrm>
              <a:off x="1684357" y="2968350"/>
              <a:ext cx="5056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99.7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4DE4B6DF-37EC-4073-ADB9-51D847874C48}"/>
                </a:ext>
              </a:extLst>
            </p:cNvPr>
            <p:cNvSpPr txBox="1"/>
            <p:nvPr/>
          </p:nvSpPr>
          <p:spPr>
            <a:xfrm>
              <a:off x="2652589" y="2968350"/>
              <a:ext cx="5056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98.9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F2E4CF09-9148-4A84-85CD-E49F3A3562DC}"/>
                </a:ext>
              </a:extLst>
            </p:cNvPr>
            <p:cNvSpPr txBox="1"/>
            <p:nvPr/>
          </p:nvSpPr>
          <p:spPr>
            <a:xfrm>
              <a:off x="3563705" y="2968350"/>
              <a:ext cx="5056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99.6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B6989FCD-4EF4-4661-982D-AF32A65E5E18}"/>
                </a:ext>
              </a:extLst>
            </p:cNvPr>
            <p:cNvSpPr txBox="1"/>
            <p:nvPr/>
          </p:nvSpPr>
          <p:spPr>
            <a:xfrm>
              <a:off x="4533908" y="2968350"/>
              <a:ext cx="5056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99.2</a:t>
              </a:r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5FF40920-234E-473C-A18C-07955B4DE19C}"/>
                </a:ext>
              </a:extLst>
            </p:cNvPr>
            <p:cNvSpPr/>
            <p:nvPr/>
          </p:nvSpPr>
          <p:spPr bwMode="auto">
            <a:xfrm>
              <a:off x="4744395" y="2836598"/>
              <a:ext cx="106684" cy="106684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0A3FFC60-1BA4-4937-9945-D9C32C27DB38}"/>
                </a:ext>
              </a:extLst>
            </p:cNvPr>
            <p:cNvSpPr/>
            <p:nvPr/>
          </p:nvSpPr>
          <p:spPr bwMode="auto">
            <a:xfrm>
              <a:off x="4494959" y="2823194"/>
              <a:ext cx="106684" cy="106684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AFE1790B-B74E-4129-ABC4-09BC6F21F933}"/>
                </a:ext>
              </a:extLst>
            </p:cNvPr>
            <p:cNvSpPr/>
            <p:nvPr/>
          </p:nvSpPr>
          <p:spPr bwMode="auto">
            <a:xfrm>
              <a:off x="4264262" y="2836598"/>
              <a:ext cx="106684" cy="106684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C601496B-552A-44C0-86F1-7E6C7F994031}"/>
                </a:ext>
              </a:extLst>
            </p:cNvPr>
            <p:cNvSpPr/>
            <p:nvPr/>
          </p:nvSpPr>
          <p:spPr bwMode="auto">
            <a:xfrm>
              <a:off x="4014826" y="2828152"/>
              <a:ext cx="106684" cy="106684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CEFD9C60-2E56-45B8-A975-0F52E0BD72B5}"/>
                </a:ext>
              </a:extLst>
            </p:cNvPr>
            <p:cNvSpPr/>
            <p:nvPr/>
          </p:nvSpPr>
          <p:spPr bwMode="auto">
            <a:xfrm>
              <a:off x="3788013" y="2836598"/>
              <a:ext cx="106684" cy="106684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5413DF29-1BDB-4080-8A21-78B1DF62BB33}"/>
                </a:ext>
              </a:extLst>
            </p:cNvPr>
            <p:cNvSpPr/>
            <p:nvPr/>
          </p:nvSpPr>
          <p:spPr bwMode="auto">
            <a:xfrm>
              <a:off x="3542393" y="2844563"/>
              <a:ext cx="106684" cy="106684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1E0AB246-9B2B-4000-9C76-FBF270DC599B}"/>
                </a:ext>
              </a:extLst>
            </p:cNvPr>
            <p:cNvSpPr/>
            <p:nvPr/>
          </p:nvSpPr>
          <p:spPr bwMode="auto">
            <a:xfrm>
              <a:off x="3322987" y="2850629"/>
              <a:ext cx="106684" cy="106684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42810C72-3E22-41C7-B781-A65E19A76861}"/>
                </a:ext>
              </a:extLst>
            </p:cNvPr>
            <p:cNvSpPr/>
            <p:nvPr/>
          </p:nvSpPr>
          <p:spPr bwMode="auto">
            <a:xfrm>
              <a:off x="3070116" y="2865064"/>
              <a:ext cx="106684" cy="106684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498558DA-98FC-4664-AEAE-B30746C4C6AF}"/>
                </a:ext>
              </a:extLst>
            </p:cNvPr>
            <p:cNvSpPr/>
            <p:nvPr/>
          </p:nvSpPr>
          <p:spPr bwMode="auto">
            <a:xfrm>
              <a:off x="2830605" y="2848334"/>
              <a:ext cx="106684" cy="106684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0FB7CE76-B107-42ED-8A6B-2948567C8669}"/>
                </a:ext>
              </a:extLst>
            </p:cNvPr>
            <p:cNvSpPr/>
            <p:nvPr/>
          </p:nvSpPr>
          <p:spPr bwMode="auto">
            <a:xfrm>
              <a:off x="2598092" y="2836598"/>
              <a:ext cx="106684" cy="106684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124CEE39-3815-42BB-8177-18DB4150179C}"/>
                </a:ext>
              </a:extLst>
            </p:cNvPr>
            <p:cNvSpPr/>
            <p:nvPr/>
          </p:nvSpPr>
          <p:spPr bwMode="auto">
            <a:xfrm>
              <a:off x="2352472" y="2811722"/>
              <a:ext cx="106684" cy="106684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C30F3331-3CEB-4076-BFA8-7B09F36D03FB}"/>
                </a:ext>
              </a:extLst>
            </p:cNvPr>
            <p:cNvSpPr/>
            <p:nvPr/>
          </p:nvSpPr>
          <p:spPr bwMode="auto">
            <a:xfrm>
              <a:off x="2120219" y="2836598"/>
              <a:ext cx="106684" cy="106684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E3F85170-1675-4EA7-9EA6-366F188CD6C4}"/>
                </a:ext>
              </a:extLst>
            </p:cNvPr>
            <p:cNvSpPr/>
            <p:nvPr/>
          </p:nvSpPr>
          <p:spPr bwMode="auto">
            <a:xfrm>
              <a:off x="1896906" y="2835603"/>
              <a:ext cx="106684" cy="106684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54041402-D797-4747-90AE-48DDF4819050}"/>
                </a:ext>
              </a:extLst>
            </p:cNvPr>
            <p:cNvSpPr/>
            <p:nvPr/>
          </p:nvSpPr>
          <p:spPr bwMode="auto">
            <a:xfrm>
              <a:off x="1658415" y="2851274"/>
              <a:ext cx="106684" cy="106684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88F9502F-46CC-4A52-8827-10FD21D41FED}"/>
                </a:ext>
              </a:extLst>
            </p:cNvPr>
            <p:cNvSpPr/>
            <p:nvPr/>
          </p:nvSpPr>
          <p:spPr bwMode="auto">
            <a:xfrm>
              <a:off x="1421465" y="2865064"/>
              <a:ext cx="106684" cy="106684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77318B49-81B3-4B56-979C-72936881E2F9}"/>
                </a:ext>
              </a:extLst>
            </p:cNvPr>
            <p:cNvSpPr/>
            <p:nvPr/>
          </p:nvSpPr>
          <p:spPr bwMode="auto">
            <a:xfrm>
              <a:off x="1181954" y="2893794"/>
              <a:ext cx="106684" cy="106684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048DD6BD-6E46-4335-B0E8-F99D8AFABAFF}"/>
                </a:ext>
              </a:extLst>
            </p:cNvPr>
            <p:cNvSpPr/>
            <p:nvPr/>
          </p:nvSpPr>
          <p:spPr bwMode="auto">
            <a:xfrm>
              <a:off x="1097419" y="3030848"/>
              <a:ext cx="106684" cy="106684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D14CF1D5-7263-45C8-8ACE-D2FCE54993CC}"/>
                </a:ext>
              </a:extLst>
            </p:cNvPr>
            <p:cNvSpPr/>
            <p:nvPr/>
          </p:nvSpPr>
          <p:spPr bwMode="auto">
            <a:xfrm>
              <a:off x="1010020" y="3374687"/>
              <a:ext cx="106684" cy="106684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044C61EB-2FB8-4430-BA3A-2BF192CC8B01}"/>
                </a:ext>
              </a:extLst>
            </p:cNvPr>
            <p:cNvSpPr/>
            <p:nvPr/>
          </p:nvSpPr>
          <p:spPr bwMode="auto">
            <a:xfrm>
              <a:off x="941407" y="5285361"/>
              <a:ext cx="106684" cy="106684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9B64961D-F18D-4824-ACC0-D50FC216E7AD}"/>
                </a:ext>
              </a:extLst>
            </p:cNvPr>
            <p:cNvSpPr/>
            <p:nvPr/>
          </p:nvSpPr>
          <p:spPr bwMode="auto">
            <a:xfrm>
              <a:off x="934775" y="2904616"/>
              <a:ext cx="106684" cy="106684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CEF1F3F6-A98E-41DE-ABF4-9BC6CB37DA97}"/>
                </a:ext>
              </a:extLst>
            </p:cNvPr>
            <p:cNvSpPr/>
            <p:nvPr/>
          </p:nvSpPr>
          <p:spPr bwMode="auto">
            <a:xfrm>
              <a:off x="1156004" y="2832939"/>
              <a:ext cx="106684" cy="106684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7599B153-C9D7-40B6-BEFB-1B1AD983F9E6}"/>
                </a:ext>
              </a:extLst>
            </p:cNvPr>
            <p:cNvSpPr/>
            <p:nvPr/>
          </p:nvSpPr>
          <p:spPr bwMode="auto">
            <a:xfrm>
              <a:off x="1410726" y="2823194"/>
              <a:ext cx="106684" cy="106684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04618915-E33A-4323-9009-ABB4E3AC02BE}"/>
                </a:ext>
              </a:extLst>
            </p:cNvPr>
            <p:cNvSpPr/>
            <p:nvPr/>
          </p:nvSpPr>
          <p:spPr bwMode="auto">
            <a:xfrm>
              <a:off x="1654000" y="2818681"/>
              <a:ext cx="106684" cy="106684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3ED0F838-4245-495D-AE1A-4314BDFD8804}"/>
                </a:ext>
              </a:extLst>
            </p:cNvPr>
            <p:cNvSpPr/>
            <p:nvPr/>
          </p:nvSpPr>
          <p:spPr bwMode="auto">
            <a:xfrm>
              <a:off x="1884197" y="2811722"/>
              <a:ext cx="106684" cy="106684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2C5B99E8-0A5D-4106-8D77-C5FCB7B517B8}"/>
                </a:ext>
              </a:extLst>
            </p:cNvPr>
            <p:cNvSpPr/>
            <p:nvPr/>
          </p:nvSpPr>
          <p:spPr bwMode="auto">
            <a:xfrm>
              <a:off x="990600" y="2864742"/>
              <a:ext cx="942975" cy="85725"/>
            </a:xfrm>
            <a:custGeom>
              <a:avLst/>
              <a:gdLst>
                <a:gd name="connsiteX0" fmla="*/ 942975 w 942975"/>
                <a:gd name="connsiteY0" fmla="*/ 0 h 85725"/>
                <a:gd name="connsiteX1" fmla="*/ 719138 w 942975"/>
                <a:gd name="connsiteY1" fmla="*/ 7937 h 85725"/>
                <a:gd name="connsiteX2" fmla="*/ 469900 w 942975"/>
                <a:gd name="connsiteY2" fmla="*/ 6350 h 85725"/>
                <a:gd name="connsiteX3" fmla="*/ 214313 w 942975"/>
                <a:gd name="connsiteY3" fmla="*/ 9525 h 85725"/>
                <a:gd name="connsiteX4" fmla="*/ 0 w 942975"/>
                <a:gd name="connsiteY4" fmla="*/ 8572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975" h="85725">
                  <a:moveTo>
                    <a:pt x="942975" y="0"/>
                  </a:moveTo>
                  <a:lnTo>
                    <a:pt x="719138" y="7937"/>
                  </a:lnTo>
                  <a:lnTo>
                    <a:pt x="469900" y="6350"/>
                  </a:lnTo>
                  <a:lnTo>
                    <a:pt x="214313" y="9525"/>
                  </a:lnTo>
                  <a:lnTo>
                    <a:pt x="0" y="85725"/>
                  </a:lnTo>
                </a:path>
              </a:pathLst>
            </a:cu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BEC3F665-9B10-4946-B8F9-0C7E951D2BFA}"/>
                </a:ext>
              </a:extLst>
            </p:cNvPr>
            <p:cNvSpPr/>
            <p:nvPr/>
          </p:nvSpPr>
          <p:spPr bwMode="auto">
            <a:xfrm>
              <a:off x="984251" y="2859980"/>
              <a:ext cx="3817937" cy="2484438"/>
            </a:xfrm>
            <a:custGeom>
              <a:avLst/>
              <a:gdLst>
                <a:gd name="connsiteX0" fmla="*/ 3740150 w 3740150"/>
                <a:gd name="connsiteY0" fmla="*/ 28575 h 1941513"/>
                <a:gd name="connsiteX1" fmla="*/ 3492500 w 3740150"/>
                <a:gd name="connsiteY1" fmla="*/ 17463 h 1941513"/>
                <a:gd name="connsiteX2" fmla="*/ 3252787 w 3740150"/>
                <a:gd name="connsiteY2" fmla="*/ 28575 h 1941513"/>
                <a:gd name="connsiteX3" fmla="*/ 3014662 w 3740150"/>
                <a:gd name="connsiteY3" fmla="*/ 19050 h 1941513"/>
                <a:gd name="connsiteX4" fmla="*/ 2778125 w 3740150"/>
                <a:gd name="connsiteY4" fmla="*/ 20638 h 1941513"/>
                <a:gd name="connsiteX5" fmla="*/ 2533650 w 3740150"/>
                <a:gd name="connsiteY5" fmla="*/ 34925 h 1941513"/>
                <a:gd name="connsiteX6" fmla="*/ 2312987 w 3740150"/>
                <a:gd name="connsiteY6" fmla="*/ 39688 h 1941513"/>
                <a:gd name="connsiteX7" fmla="*/ 2063750 w 3740150"/>
                <a:gd name="connsiteY7" fmla="*/ 61913 h 1941513"/>
                <a:gd name="connsiteX8" fmla="*/ 1827212 w 3740150"/>
                <a:gd name="connsiteY8" fmla="*/ 41275 h 1941513"/>
                <a:gd name="connsiteX9" fmla="*/ 1590675 w 3740150"/>
                <a:gd name="connsiteY9" fmla="*/ 28575 h 1941513"/>
                <a:gd name="connsiteX10" fmla="*/ 1339850 w 3740150"/>
                <a:gd name="connsiteY10" fmla="*/ 0 h 1941513"/>
                <a:gd name="connsiteX11" fmla="*/ 1112837 w 3740150"/>
                <a:gd name="connsiteY11" fmla="*/ 31750 h 1941513"/>
                <a:gd name="connsiteX12" fmla="*/ 892175 w 3740150"/>
                <a:gd name="connsiteY12" fmla="*/ 30163 h 1941513"/>
                <a:gd name="connsiteX13" fmla="*/ 647700 w 3740150"/>
                <a:gd name="connsiteY13" fmla="*/ 49213 h 1941513"/>
                <a:gd name="connsiteX14" fmla="*/ 415925 w 3740150"/>
                <a:gd name="connsiteY14" fmla="*/ 49213 h 1941513"/>
                <a:gd name="connsiteX15" fmla="*/ 166687 w 3740150"/>
                <a:gd name="connsiteY15" fmla="*/ 88900 h 1941513"/>
                <a:gd name="connsiteX16" fmla="*/ 87312 w 3740150"/>
                <a:gd name="connsiteY16" fmla="*/ 222250 h 1941513"/>
                <a:gd name="connsiteX17" fmla="*/ 0 w 3740150"/>
                <a:gd name="connsiteY17" fmla="*/ 569913 h 1941513"/>
                <a:gd name="connsiteX18" fmla="*/ 130175 w 3740150"/>
                <a:gd name="connsiteY18" fmla="*/ 1941513 h 1941513"/>
                <a:gd name="connsiteX0" fmla="*/ 3825294 w 3825294"/>
                <a:gd name="connsiteY0" fmla="*/ 28575 h 2484438"/>
                <a:gd name="connsiteX1" fmla="*/ 3577644 w 3825294"/>
                <a:gd name="connsiteY1" fmla="*/ 17463 h 2484438"/>
                <a:gd name="connsiteX2" fmla="*/ 3337931 w 3825294"/>
                <a:gd name="connsiteY2" fmla="*/ 28575 h 2484438"/>
                <a:gd name="connsiteX3" fmla="*/ 3099806 w 3825294"/>
                <a:gd name="connsiteY3" fmla="*/ 19050 h 2484438"/>
                <a:gd name="connsiteX4" fmla="*/ 2863269 w 3825294"/>
                <a:gd name="connsiteY4" fmla="*/ 20638 h 2484438"/>
                <a:gd name="connsiteX5" fmla="*/ 2618794 w 3825294"/>
                <a:gd name="connsiteY5" fmla="*/ 34925 h 2484438"/>
                <a:gd name="connsiteX6" fmla="*/ 2398131 w 3825294"/>
                <a:gd name="connsiteY6" fmla="*/ 39688 h 2484438"/>
                <a:gd name="connsiteX7" fmla="*/ 2148894 w 3825294"/>
                <a:gd name="connsiteY7" fmla="*/ 61913 h 2484438"/>
                <a:gd name="connsiteX8" fmla="*/ 1912356 w 3825294"/>
                <a:gd name="connsiteY8" fmla="*/ 41275 h 2484438"/>
                <a:gd name="connsiteX9" fmla="*/ 1675819 w 3825294"/>
                <a:gd name="connsiteY9" fmla="*/ 28575 h 2484438"/>
                <a:gd name="connsiteX10" fmla="*/ 1424994 w 3825294"/>
                <a:gd name="connsiteY10" fmla="*/ 0 h 2484438"/>
                <a:gd name="connsiteX11" fmla="*/ 1197981 w 3825294"/>
                <a:gd name="connsiteY11" fmla="*/ 31750 h 2484438"/>
                <a:gd name="connsiteX12" fmla="*/ 977319 w 3825294"/>
                <a:gd name="connsiteY12" fmla="*/ 30163 h 2484438"/>
                <a:gd name="connsiteX13" fmla="*/ 732844 w 3825294"/>
                <a:gd name="connsiteY13" fmla="*/ 49213 h 2484438"/>
                <a:gd name="connsiteX14" fmla="*/ 501069 w 3825294"/>
                <a:gd name="connsiteY14" fmla="*/ 49213 h 2484438"/>
                <a:gd name="connsiteX15" fmla="*/ 251831 w 3825294"/>
                <a:gd name="connsiteY15" fmla="*/ 88900 h 2484438"/>
                <a:gd name="connsiteX16" fmla="*/ 172456 w 3825294"/>
                <a:gd name="connsiteY16" fmla="*/ 222250 h 2484438"/>
                <a:gd name="connsiteX17" fmla="*/ 85144 w 3825294"/>
                <a:gd name="connsiteY17" fmla="*/ 569913 h 2484438"/>
                <a:gd name="connsiteX18" fmla="*/ 7357 w 3825294"/>
                <a:gd name="connsiteY18" fmla="*/ 2484438 h 2484438"/>
                <a:gd name="connsiteX0" fmla="*/ 3825294 w 3825294"/>
                <a:gd name="connsiteY0" fmla="*/ 28575 h 2484438"/>
                <a:gd name="connsiteX1" fmla="*/ 3577644 w 3825294"/>
                <a:gd name="connsiteY1" fmla="*/ 17463 h 2484438"/>
                <a:gd name="connsiteX2" fmla="*/ 3337931 w 3825294"/>
                <a:gd name="connsiteY2" fmla="*/ 28575 h 2484438"/>
                <a:gd name="connsiteX3" fmla="*/ 3099806 w 3825294"/>
                <a:gd name="connsiteY3" fmla="*/ 19050 h 2484438"/>
                <a:gd name="connsiteX4" fmla="*/ 2863269 w 3825294"/>
                <a:gd name="connsiteY4" fmla="*/ 20638 h 2484438"/>
                <a:gd name="connsiteX5" fmla="*/ 2618794 w 3825294"/>
                <a:gd name="connsiteY5" fmla="*/ 34925 h 2484438"/>
                <a:gd name="connsiteX6" fmla="*/ 2398131 w 3825294"/>
                <a:gd name="connsiteY6" fmla="*/ 39688 h 2484438"/>
                <a:gd name="connsiteX7" fmla="*/ 2148894 w 3825294"/>
                <a:gd name="connsiteY7" fmla="*/ 61913 h 2484438"/>
                <a:gd name="connsiteX8" fmla="*/ 1912356 w 3825294"/>
                <a:gd name="connsiteY8" fmla="*/ 41275 h 2484438"/>
                <a:gd name="connsiteX9" fmla="*/ 1675819 w 3825294"/>
                <a:gd name="connsiteY9" fmla="*/ 28575 h 2484438"/>
                <a:gd name="connsiteX10" fmla="*/ 1424994 w 3825294"/>
                <a:gd name="connsiteY10" fmla="*/ 0 h 2484438"/>
                <a:gd name="connsiteX11" fmla="*/ 1197981 w 3825294"/>
                <a:gd name="connsiteY11" fmla="*/ 31750 h 2484438"/>
                <a:gd name="connsiteX12" fmla="*/ 977319 w 3825294"/>
                <a:gd name="connsiteY12" fmla="*/ 30163 h 2484438"/>
                <a:gd name="connsiteX13" fmla="*/ 732844 w 3825294"/>
                <a:gd name="connsiteY13" fmla="*/ 49213 h 2484438"/>
                <a:gd name="connsiteX14" fmla="*/ 501069 w 3825294"/>
                <a:gd name="connsiteY14" fmla="*/ 49213 h 2484438"/>
                <a:gd name="connsiteX15" fmla="*/ 251831 w 3825294"/>
                <a:gd name="connsiteY15" fmla="*/ 88900 h 2484438"/>
                <a:gd name="connsiteX16" fmla="*/ 172456 w 3825294"/>
                <a:gd name="connsiteY16" fmla="*/ 222250 h 2484438"/>
                <a:gd name="connsiteX17" fmla="*/ 85144 w 3825294"/>
                <a:gd name="connsiteY17" fmla="*/ 569913 h 2484438"/>
                <a:gd name="connsiteX18" fmla="*/ 7357 w 3825294"/>
                <a:gd name="connsiteY18" fmla="*/ 2484438 h 2484438"/>
                <a:gd name="connsiteX0" fmla="*/ 3817937 w 3817937"/>
                <a:gd name="connsiteY0" fmla="*/ 28575 h 2484438"/>
                <a:gd name="connsiteX1" fmla="*/ 3570287 w 3817937"/>
                <a:gd name="connsiteY1" fmla="*/ 17463 h 2484438"/>
                <a:gd name="connsiteX2" fmla="*/ 3330574 w 3817937"/>
                <a:gd name="connsiteY2" fmla="*/ 28575 h 2484438"/>
                <a:gd name="connsiteX3" fmla="*/ 3092449 w 3817937"/>
                <a:gd name="connsiteY3" fmla="*/ 19050 h 2484438"/>
                <a:gd name="connsiteX4" fmla="*/ 2855912 w 3817937"/>
                <a:gd name="connsiteY4" fmla="*/ 20638 h 2484438"/>
                <a:gd name="connsiteX5" fmla="*/ 2611437 w 3817937"/>
                <a:gd name="connsiteY5" fmla="*/ 34925 h 2484438"/>
                <a:gd name="connsiteX6" fmla="*/ 2390774 w 3817937"/>
                <a:gd name="connsiteY6" fmla="*/ 39688 h 2484438"/>
                <a:gd name="connsiteX7" fmla="*/ 2141537 w 3817937"/>
                <a:gd name="connsiteY7" fmla="*/ 61913 h 2484438"/>
                <a:gd name="connsiteX8" fmla="*/ 1904999 w 3817937"/>
                <a:gd name="connsiteY8" fmla="*/ 41275 h 2484438"/>
                <a:gd name="connsiteX9" fmla="*/ 1668462 w 3817937"/>
                <a:gd name="connsiteY9" fmla="*/ 28575 h 2484438"/>
                <a:gd name="connsiteX10" fmla="*/ 1417637 w 3817937"/>
                <a:gd name="connsiteY10" fmla="*/ 0 h 2484438"/>
                <a:gd name="connsiteX11" fmla="*/ 1190624 w 3817937"/>
                <a:gd name="connsiteY11" fmla="*/ 31750 h 2484438"/>
                <a:gd name="connsiteX12" fmla="*/ 969962 w 3817937"/>
                <a:gd name="connsiteY12" fmla="*/ 30163 h 2484438"/>
                <a:gd name="connsiteX13" fmla="*/ 725487 w 3817937"/>
                <a:gd name="connsiteY13" fmla="*/ 49213 h 2484438"/>
                <a:gd name="connsiteX14" fmla="*/ 493712 w 3817937"/>
                <a:gd name="connsiteY14" fmla="*/ 49213 h 2484438"/>
                <a:gd name="connsiteX15" fmla="*/ 244474 w 3817937"/>
                <a:gd name="connsiteY15" fmla="*/ 88900 h 2484438"/>
                <a:gd name="connsiteX16" fmla="*/ 165099 w 3817937"/>
                <a:gd name="connsiteY16" fmla="*/ 222250 h 2484438"/>
                <a:gd name="connsiteX17" fmla="*/ 77787 w 3817937"/>
                <a:gd name="connsiteY17" fmla="*/ 569913 h 2484438"/>
                <a:gd name="connsiteX18" fmla="*/ 0 w 3817937"/>
                <a:gd name="connsiteY18" fmla="*/ 2484438 h 2484438"/>
                <a:gd name="connsiteX0" fmla="*/ 3817937 w 3817937"/>
                <a:gd name="connsiteY0" fmla="*/ 28575 h 2484438"/>
                <a:gd name="connsiteX1" fmla="*/ 3570287 w 3817937"/>
                <a:gd name="connsiteY1" fmla="*/ 17463 h 2484438"/>
                <a:gd name="connsiteX2" fmla="*/ 3330574 w 3817937"/>
                <a:gd name="connsiteY2" fmla="*/ 28575 h 2484438"/>
                <a:gd name="connsiteX3" fmla="*/ 3092449 w 3817937"/>
                <a:gd name="connsiteY3" fmla="*/ 19050 h 2484438"/>
                <a:gd name="connsiteX4" fmla="*/ 2855912 w 3817937"/>
                <a:gd name="connsiteY4" fmla="*/ 20638 h 2484438"/>
                <a:gd name="connsiteX5" fmla="*/ 2611437 w 3817937"/>
                <a:gd name="connsiteY5" fmla="*/ 34925 h 2484438"/>
                <a:gd name="connsiteX6" fmla="*/ 2390774 w 3817937"/>
                <a:gd name="connsiteY6" fmla="*/ 39688 h 2484438"/>
                <a:gd name="connsiteX7" fmla="*/ 2141537 w 3817937"/>
                <a:gd name="connsiteY7" fmla="*/ 61913 h 2484438"/>
                <a:gd name="connsiteX8" fmla="*/ 1904999 w 3817937"/>
                <a:gd name="connsiteY8" fmla="*/ 41275 h 2484438"/>
                <a:gd name="connsiteX9" fmla="*/ 1668462 w 3817937"/>
                <a:gd name="connsiteY9" fmla="*/ 28575 h 2484438"/>
                <a:gd name="connsiteX10" fmla="*/ 1417637 w 3817937"/>
                <a:gd name="connsiteY10" fmla="*/ 0 h 2484438"/>
                <a:gd name="connsiteX11" fmla="*/ 1190624 w 3817937"/>
                <a:gd name="connsiteY11" fmla="*/ 31750 h 2484438"/>
                <a:gd name="connsiteX12" fmla="*/ 969962 w 3817937"/>
                <a:gd name="connsiteY12" fmla="*/ 30163 h 2484438"/>
                <a:gd name="connsiteX13" fmla="*/ 725487 w 3817937"/>
                <a:gd name="connsiteY13" fmla="*/ 49213 h 2484438"/>
                <a:gd name="connsiteX14" fmla="*/ 493712 w 3817937"/>
                <a:gd name="connsiteY14" fmla="*/ 49213 h 2484438"/>
                <a:gd name="connsiteX15" fmla="*/ 244474 w 3817937"/>
                <a:gd name="connsiteY15" fmla="*/ 88900 h 2484438"/>
                <a:gd name="connsiteX16" fmla="*/ 165099 w 3817937"/>
                <a:gd name="connsiteY16" fmla="*/ 222250 h 2484438"/>
                <a:gd name="connsiteX17" fmla="*/ 77787 w 3817937"/>
                <a:gd name="connsiteY17" fmla="*/ 569913 h 2484438"/>
                <a:gd name="connsiteX18" fmla="*/ 0 w 3817937"/>
                <a:gd name="connsiteY18" fmla="*/ 2484438 h 248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817937" h="2484438">
                  <a:moveTo>
                    <a:pt x="3817937" y="28575"/>
                  </a:moveTo>
                  <a:lnTo>
                    <a:pt x="3570287" y="17463"/>
                  </a:lnTo>
                  <a:lnTo>
                    <a:pt x="3330574" y="28575"/>
                  </a:lnTo>
                  <a:lnTo>
                    <a:pt x="3092449" y="19050"/>
                  </a:lnTo>
                  <a:lnTo>
                    <a:pt x="2855912" y="20638"/>
                  </a:lnTo>
                  <a:lnTo>
                    <a:pt x="2611437" y="34925"/>
                  </a:lnTo>
                  <a:lnTo>
                    <a:pt x="2390774" y="39688"/>
                  </a:lnTo>
                  <a:lnTo>
                    <a:pt x="2141537" y="61913"/>
                  </a:lnTo>
                  <a:lnTo>
                    <a:pt x="1904999" y="41275"/>
                  </a:lnTo>
                  <a:lnTo>
                    <a:pt x="1668462" y="28575"/>
                  </a:lnTo>
                  <a:lnTo>
                    <a:pt x="1417637" y="0"/>
                  </a:lnTo>
                  <a:lnTo>
                    <a:pt x="1190624" y="31750"/>
                  </a:lnTo>
                  <a:lnTo>
                    <a:pt x="969962" y="30163"/>
                  </a:lnTo>
                  <a:lnTo>
                    <a:pt x="725487" y="49213"/>
                  </a:lnTo>
                  <a:lnTo>
                    <a:pt x="493712" y="49213"/>
                  </a:lnTo>
                  <a:lnTo>
                    <a:pt x="244474" y="88900"/>
                  </a:lnTo>
                  <a:lnTo>
                    <a:pt x="165099" y="222250"/>
                  </a:lnTo>
                  <a:lnTo>
                    <a:pt x="77787" y="569913"/>
                  </a:lnTo>
                  <a:cubicBezTo>
                    <a:pt x="38893" y="1527175"/>
                    <a:pt x="23283" y="2016125"/>
                    <a:pt x="0" y="2484438"/>
                  </a:cubicBezTo>
                </a:path>
              </a:pathLst>
            </a:cu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8B2316A2-EF22-4317-8DEC-BFB6A42B4112}"/>
                </a:ext>
              </a:extLst>
            </p:cNvPr>
            <p:cNvSpPr txBox="1"/>
            <p:nvPr/>
          </p:nvSpPr>
          <p:spPr>
            <a:xfrm>
              <a:off x="709892" y="5986195"/>
              <a:ext cx="5897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400" dirty="0"/>
                <a:t>314</a:t>
              </a:r>
            </a:p>
            <a:p>
              <a:pPr algn="r"/>
              <a:r>
                <a:rPr lang="fr-FR" sz="1400" dirty="0"/>
                <a:t>254</a:t>
              </a: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A987E7C7-4D07-4C8E-B395-8D933F9D662D}"/>
                </a:ext>
              </a:extLst>
            </p:cNvPr>
            <p:cNvSpPr txBox="1"/>
            <p:nvPr/>
          </p:nvSpPr>
          <p:spPr>
            <a:xfrm>
              <a:off x="1156004" y="5986195"/>
              <a:ext cx="5897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400" dirty="0"/>
                <a:t>305</a:t>
              </a:r>
            </a:p>
            <a:p>
              <a:pPr algn="r"/>
              <a:r>
                <a:rPr lang="fr-FR" sz="1400" dirty="0"/>
                <a:t>241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A02B8343-4AEF-4990-BA5F-927808B67F04}"/>
                </a:ext>
              </a:extLst>
            </p:cNvPr>
            <p:cNvSpPr txBox="1"/>
            <p:nvPr/>
          </p:nvSpPr>
          <p:spPr>
            <a:xfrm>
              <a:off x="1670901" y="5986195"/>
              <a:ext cx="5897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400" dirty="0"/>
                <a:t>295</a:t>
              </a:r>
            </a:p>
            <a:p>
              <a:pPr algn="r"/>
              <a:r>
                <a:rPr lang="fr-FR" sz="1400" dirty="0"/>
                <a:t>212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FA980059-672A-49E8-BCA2-903A2D6290AC}"/>
                </a:ext>
              </a:extLst>
            </p:cNvPr>
            <p:cNvSpPr txBox="1"/>
            <p:nvPr/>
          </p:nvSpPr>
          <p:spPr>
            <a:xfrm>
              <a:off x="2132476" y="5986195"/>
              <a:ext cx="5897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400" dirty="0"/>
                <a:t>280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E9955860-A279-431B-ABD5-5F521C611A3B}"/>
                </a:ext>
              </a:extLst>
            </p:cNvPr>
            <p:cNvSpPr txBox="1"/>
            <p:nvPr/>
          </p:nvSpPr>
          <p:spPr>
            <a:xfrm>
              <a:off x="2575905" y="5986195"/>
              <a:ext cx="5897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400" dirty="0"/>
                <a:t>281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9DBA9ED1-F285-4BDF-9ED1-170AD115FAEA}"/>
                </a:ext>
              </a:extLst>
            </p:cNvPr>
            <p:cNvSpPr txBox="1"/>
            <p:nvPr/>
          </p:nvSpPr>
          <p:spPr>
            <a:xfrm>
              <a:off x="3095247" y="5986195"/>
              <a:ext cx="5897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400" dirty="0"/>
                <a:t>270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38057D4D-6B57-46A1-B63E-25058E7D691F}"/>
                </a:ext>
              </a:extLst>
            </p:cNvPr>
            <p:cNvSpPr txBox="1"/>
            <p:nvPr/>
          </p:nvSpPr>
          <p:spPr>
            <a:xfrm>
              <a:off x="3569402" y="5986195"/>
              <a:ext cx="5897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400" dirty="0"/>
                <a:t>261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A2C06BD0-C2EC-48A0-8216-DA7622290941}"/>
                </a:ext>
              </a:extLst>
            </p:cNvPr>
            <p:cNvSpPr txBox="1"/>
            <p:nvPr/>
          </p:nvSpPr>
          <p:spPr>
            <a:xfrm>
              <a:off x="4014826" y="5986195"/>
              <a:ext cx="5897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400" dirty="0"/>
                <a:t>254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5BD7FF9E-30D7-4A5D-966E-E4142D8520BC}"/>
                </a:ext>
              </a:extLst>
            </p:cNvPr>
            <p:cNvSpPr txBox="1"/>
            <p:nvPr/>
          </p:nvSpPr>
          <p:spPr>
            <a:xfrm>
              <a:off x="4488981" y="5986195"/>
              <a:ext cx="5897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400" dirty="0"/>
                <a:t>237</a:t>
              </a: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21EC3A4A-53EF-4706-876E-EE58BEA4E04E}"/>
                </a:ext>
              </a:extLst>
            </p:cNvPr>
            <p:cNvSpPr txBox="1"/>
            <p:nvPr/>
          </p:nvSpPr>
          <p:spPr>
            <a:xfrm>
              <a:off x="2377492" y="5700429"/>
              <a:ext cx="1271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/>
                <a:t>Week</a:t>
              </a:r>
            </a:p>
          </p:txBody>
        </p:sp>
        <p:cxnSp>
          <p:nvCxnSpPr>
            <p:cNvPr id="132" name="Connecteur droit 131">
              <a:extLst>
                <a:ext uri="{FF2B5EF4-FFF2-40B4-BE49-F238E27FC236}">
                  <a16:creationId xmlns:a16="http://schemas.microsoft.com/office/drawing/2014/main" id="{14DDE03B-0D68-4D34-B9C9-9C6544596901}"/>
                </a:ext>
              </a:extLst>
            </p:cNvPr>
            <p:cNvCxnSpPr/>
            <p:nvPr/>
          </p:nvCxnSpPr>
          <p:spPr bwMode="auto">
            <a:xfrm>
              <a:off x="313841" y="6186642"/>
              <a:ext cx="432000" cy="0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" name="Connecteur droit 132">
              <a:extLst>
                <a:ext uri="{FF2B5EF4-FFF2-40B4-BE49-F238E27FC236}">
                  <a16:creationId xmlns:a16="http://schemas.microsoft.com/office/drawing/2014/main" id="{F01EFE5F-E817-45CA-A1CA-4E540533CC8C}"/>
                </a:ext>
              </a:extLst>
            </p:cNvPr>
            <p:cNvCxnSpPr/>
            <p:nvPr/>
          </p:nvCxnSpPr>
          <p:spPr bwMode="auto">
            <a:xfrm>
              <a:off x="314021" y="6395538"/>
              <a:ext cx="432000" cy="0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6" name="ZoneTexte 135"/>
            <p:cNvSpPr txBox="1"/>
            <p:nvPr/>
          </p:nvSpPr>
          <p:spPr>
            <a:xfrm>
              <a:off x="667929" y="2435129"/>
              <a:ext cx="3449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%</a:t>
              </a:r>
            </a:p>
          </p:txBody>
        </p:sp>
      </p:grpSp>
      <p:sp>
        <p:nvSpPr>
          <p:cNvPr id="140" name="Espace réservé du contenu 2"/>
          <p:cNvSpPr txBox="1">
            <a:spLocks/>
          </p:cNvSpPr>
          <p:nvPr/>
        </p:nvSpPr>
        <p:spPr>
          <a:xfrm>
            <a:off x="69480" y="1340669"/>
            <a:ext cx="9147772" cy="38028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•"/>
              <a:defRPr sz="24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–"/>
              <a:defRPr sz="24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•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000" b="1">
                <a:solidFill>
                  <a:schemeClr val="tx1"/>
                </a:solidFill>
              </a:rPr>
              <a:t>pVL &lt; 50 c/mL, ITT snapshot (missing = excluded)</a:t>
            </a:r>
          </a:p>
        </p:txBody>
      </p:sp>
      <p:sp>
        <p:nvSpPr>
          <p:cNvPr id="112" name="Titre 111">
            <a:extLst>
              <a:ext uri="{FF2B5EF4-FFF2-40B4-BE49-F238E27FC236}">
                <a16:creationId xmlns:a16="http://schemas.microsoft.com/office/drawing/2014/main" id="{E24B7E3F-8292-4BF1-8667-5ACBFF07B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0471"/>
            <a:ext cx="9872749" cy="1481068"/>
          </a:xfrm>
        </p:spPr>
        <p:txBody>
          <a:bodyPr/>
          <a:lstStyle/>
          <a:p>
            <a:pPr algn="l"/>
            <a:r>
              <a:rPr lang="en-US" dirty="0"/>
              <a:t>BIC/FTC/TAF as first line ART: results at 4 years (2)</a:t>
            </a:r>
          </a:p>
        </p:txBody>
      </p:sp>
      <p:sp>
        <p:nvSpPr>
          <p:cNvPr id="142" name="Text Box 3">
            <a:extLst>
              <a:ext uri="{FF2B5EF4-FFF2-40B4-BE49-F238E27FC236}">
                <a16:creationId xmlns:a16="http://schemas.microsoft.com/office/drawing/2014/main" id="{FB2F6C73-D1E7-4C25-AE35-C59DB5449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2835" y="6454212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pl-PL" sz="1400" i="1" dirty="0"/>
              <a:t>Workowski K, CROI 2021, Abs. 415</a:t>
            </a:r>
          </a:p>
        </p:txBody>
      </p:sp>
    </p:spTree>
    <p:extLst>
      <p:ext uri="{BB962C8B-B14F-4D97-AF65-F5344CB8AC3E}">
        <p14:creationId xmlns:p14="http://schemas.microsoft.com/office/powerpoint/2010/main" val="4158650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F2B22C6C-F168-4502-9CD3-17564ECABEFE}"/>
              </a:ext>
            </a:extLst>
          </p:cNvPr>
          <p:cNvSpPr txBox="1"/>
          <p:nvPr/>
        </p:nvSpPr>
        <p:spPr>
          <a:xfrm>
            <a:off x="1250567" y="3085360"/>
            <a:ext cx="1135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err="1">
                <a:latin typeface="Calibri"/>
                <a:cs typeface="Calibri"/>
              </a:rPr>
              <a:t>Study</a:t>
            </a:r>
            <a:r>
              <a:rPr lang="fr-FR" sz="1600" b="1" dirty="0">
                <a:latin typeface="Calibri"/>
                <a:cs typeface="Calibri"/>
              </a:rPr>
              <a:t> 1489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4B56DF6C-0A41-4940-B05B-B62367D60976}"/>
              </a:ext>
            </a:extLst>
          </p:cNvPr>
          <p:cNvGrpSpPr/>
          <p:nvPr/>
        </p:nvGrpSpPr>
        <p:grpSpPr>
          <a:xfrm>
            <a:off x="-20903" y="3086736"/>
            <a:ext cx="3598700" cy="3003981"/>
            <a:chOff x="-20903" y="3086736"/>
            <a:chExt cx="3598700" cy="3003981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5BABE88F-E6CD-461A-AB5E-E4FE3671E864}"/>
                </a:ext>
              </a:extLst>
            </p:cNvPr>
            <p:cNvSpPr txBox="1"/>
            <p:nvPr/>
          </p:nvSpPr>
          <p:spPr>
            <a:xfrm>
              <a:off x="586615" y="5705996"/>
              <a:ext cx="453970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100" dirty="0"/>
                <a:t>W24</a:t>
              </a:r>
              <a:endParaRPr lang="fr-FR" sz="1100" dirty="0">
                <a:solidFill>
                  <a:schemeClr val="tx1"/>
                </a:solidFill>
              </a:endParaRP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54958AA1-6068-4663-B1A3-32D9C4DF5B21}"/>
                </a:ext>
              </a:extLst>
            </p:cNvPr>
            <p:cNvSpPr txBox="1"/>
            <p:nvPr/>
          </p:nvSpPr>
          <p:spPr>
            <a:xfrm>
              <a:off x="-20903" y="5295558"/>
              <a:ext cx="57184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/>
                <a:t>-20 </a:t>
              </a:r>
              <a:r>
                <a:rPr lang="fr-FR" sz="11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B9945290-2E87-4EAA-98A5-C6F44CA74086}"/>
                </a:ext>
              </a:extLst>
            </p:cNvPr>
            <p:cNvSpPr txBox="1"/>
            <p:nvPr/>
          </p:nvSpPr>
          <p:spPr>
            <a:xfrm>
              <a:off x="939189" y="5705996"/>
              <a:ext cx="453970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100" dirty="0"/>
                <a:t>W48</a:t>
              </a:r>
              <a:endParaRPr lang="fr-FR" sz="1100" dirty="0">
                <a:solidFill>
                  <a:schemeClr val="tx1"/>
                </a:solidFill>
              </a:endParaRP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761BFDE8-35FC-466F-9A6A-700DBB5347D4}"/>
                </a:ext>
              </a:extLst>
            </p:cNvPr>
            <p:cNvSpPr txBox="1"/>
            <p:nvPr/>
          </p:nvSpPr>
          <p:spPr>
            <a:xfrm>
              <a:off x="1291798" y="5705996"/>
              <a:ext cx="453970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100" dirty="0"/>
                <a:t>W72</a:t>
              </a:r>
              <a:endParaRPr lang="fr-FR" sz="1100" dirty="0">
                <a:solidFill>
                  <a:schemeClr val="tx1"/>
                </a:solidFill>
              </a:endParaRP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58206655-5492-4F69-94CC-108A54F770E4}"/>
                </a:ext>
              </a:extLst>
            </p:cNvPr>
            <p:cNvSpPr txBox="1"/>
            <p:nvPr/>
          </p:nvSpPr>
          <p:spPr>
            <a:xfrm>
              <a:off x="1658696" y="5705996"/>
              <a:ext cx="453970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100" dirty="0"/>
                <a:t>W96</a:t>
              </a:r>
              <a:endParaRPr lang="fr-FR" sz="1100" dirty="0">
                <a:solidFill>
                  <a:schemeClr val="tx1"/>
                </a:solidFill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1A99EEC7-3579-473F-B89F-094D8F00E321}"/>
                </a:ext>
              </a:extLst>
            </p:cNvPr>
            <p:cNvSpPr txBox="1"/>
            <p:nvPr/>
          </p:nvSpPr>
          <p:spPr>
            <a:xfrm>
              <a:off x="1980787" y="5705996"/>
              <a:ext cx="526105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100" dirty="0"/>
                <a:t>W120</a:t>
              </a:r>
              <a:endParaRPr lang="fr-FR" sz="1100" dirty="0">
                <a:solidFill>
                  <a:schemeClr val="tx1"/>
                </a:solidFill>
              </a:endParaRP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7C896DCF-A172-43B8-8955-52B02E11D944}"/>
                </a:ext>
              </a:extLst>
            </p:cNvPr>
            <p:cNvSpPr txBox="1"/>
            <p:nvPr/>
          </p:nvSpPr>
          <p:spPr>
            <a:xfrm>
              <a:off x="2333337" y="5705996"/>
              <a:ext cx="526105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100" dirty="0"/>
                <a:t>W144</a:t>
              </a:r>
              <a:endParaRPr lang="fr-FR" sz="1100" dirty="0">
                <a:solidFill>
                  <a:schemeClr val="tx1"/>
                </a:solidFill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CD091303-16A4-4986-95F0-2F3D976DBE3E}"/>
                </a:ext>
              </a:extLst>
            </p:cNvPr>
            <p:cNvSpPr txBox="1"/>
            <p:nvPr/>
          </p:nvSpPr>
          <p:spPr>
            <a:xfrm>
              <a:off x="-20903" y="5641499"/>
              <a:ext cx="57184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/>
                <a:t>-25 </a:t>
              </a:r>
              <a:r>
                <a:rPr lang="fr-FR" sz="11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22687D46-FA1A-43F4-B0A4-74A2730640E4}"/>
                </a:ext>
              </a:extLst>
            </p:cNvPr>
            <p:cNvSpPr txBox="1"/>
            <p:nvPr/>
          </p:nvSpPr>
          <p:spPr>
            <a:xfrm>
              <a:off x="-20903" y="4935787"/>
              <a:ext cx="57184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/>
                <a:t>-15 </a:t>
              </a:r>
              <a:r>
                <a:rPr lang="fr-FR" sz="11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DA0858A0-401D-4A26-9CAE-BC697FB37D94}"/>
                </a:ext>
              </a:extLst>
            </p:cNvPr>
            <p:cNvSpPr txBox="1"/>
            <p:nvPr/>
          </p:nvSpPr>
          <p:spPr>
            <a:xfrm>
              <a:off x="-20903" y="4553924"/>
              <a:ext cx="57184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/>
                <a:t>-10 </a:t>
              </a:r>
              <a:r>
                <a:rPr lang="fr-FR" sz="11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6906F32F-861B-4EFF-BF8D-1A5161335559}"/>
                </a:ext>
              </a:extLst>
            </p:cNvPr>
            <p:cNvSpPr txBox="1"/>
            <p:nvPr/>
          </p:nvSpPr>
          <p:spPr>
            <a:xfrm>
              <a:off x="74018" y="4195053"/>
              <a:ext cx="4769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/>
                <a:t>-5 </a:t>
              </a:r>
              <a:r>
                <a:rPr lang="fr-FR" sz="11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6E4207F1-8B14-4CDA-8F19-970E474CDBD6}"/>
                </a:ext>
              </a:extLst>
            </p:cNvPr>
            <p:cNvSpPr txBox="1"/>
            <p:nvPr/>
          </p:nvSpPr>
          <p:spPr>
            <a:xfrm>
              <a:off x="130196" y="3827148"/>
              <a:ext cx="42075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/>
                <a:t>0 </a:t>
              </a:r>
              <a:r>
                <a:rPr lang="fr-FR" sz="11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62E2803F-4217-43F3-BD1F-AAEEA36FC64F}"/>
                </a:ext>
              </a:extLst>
            </p:cNvPr>
            <p:cNvSpPr txBox="1"/>
            <p:nvPr/>
          </p:nvSpPr>
          <p:spPr>
            <a:xfrm>
              <a:off x="35275" y="3086736"/>
              <a:ext cx="51567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/>
                <a:t>10 </a:t>
              </a:r>
              <a:r>
                <a:rPr lang="fr-FR" sz="11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E97CE2EF-8243-45C7-AE01-7C2B8A8BE889}"/>
                </a:ext>
              </a:extLst>
            </p:cNvPr>
            <p:cNvSpPr txBox="1"/>
            <p:nvPr/>
          </p:nvSpPr>
          <p:spPr>
            <a:xfrm>
              <a:off x="273661" y="5829107"/>
              <a:ext cx="32092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/>
                <a:t>BL</a:t>
              </a:r>
              <a:endParaRPr lang="fr-FR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7A82FBBC-4214-4AD3-A0CE-9A55E75DF37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2252" y="3972242"/>
              <a:ext cx="3081047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8D49C75A-940B-4600-90B5-BD92817F049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2252" y="3217541"/>
              <a:ext cx="0" cy="261326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EBC113F6-B522-4A1D-94DB-0F72642DA82C}"/>
                </a:ext>
              </a:extLst>
            </p:cNvPr>
            <p:cNvGrpSpPr/>
            <p:nvPr/>
          </p:nvGrpSpPr>
          <p:grpSpPr>
            <a:xfrm>
              <a:off x="3100846" y="3920008"/>
              <a:ext cx="76257" cy="1577627"/>
              <a:chOff x="2224682" y="2833688"/>
              <a:chExt cx="63103" cy="1725215"/>
            </a:xfrm>
          </p:grpSpPr>
          <p:cxnSp>
            <p:nvCxnSpPr>
              <p:cNvPr id="24" name="Connecteur droit 23">
                <a:extLst>
                  <a:ext uri="{FF2B5EF4-FFF2-40B4-BE49-F238E27FC236}">
                    <a16:creationId xmlns:a16="http://schemas.microsoft.com/office/drawing/2014/main" id="{36CA1E0D-9493-4552-9A09-050DEAD65F18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Connecteur droit 24">
                <a:extLst>
                  <a:ext uri="{FF2B5EF4-FFF2-40B4-BE49-F238E27FC236}">
                    <a16:creationId xmlns:a16="http://schemas.microsoft.com/office/drawing/2014/main" id="{56BAA44F-D96F-4D6A-861A-EDDDE5DE59B5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Connecteur droit 25">
                <a:extLst>
                  <a:ext uri="{FF2B5EF4-FFF2-40B4-BE49-F238E27FC236}">
                    <a16:creationId xmlns:a16="http://schemas.microsoft.com/office/drawing/2014/main" id="{D489ED5C-7DF9-4FEE-9958-70177510B2F7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C2484BE2-E2B9-473A-845D-5E17270CEEBE}"/>
                </a:ext>
              </a:extLst>
            </p:cNvPr>
            <p:cNvGrpSpPr/>
            <p:nvPr/>
          </p:nvGrpSpPr>
          <p:grpSpPr>
            <a:xfrm>
              <a:off x="2748732" y="3780706"/>
              <a:ext cx="76257" cy="1440130"/>
              <a:chOff x="2224682" y="2833688"/>
              <a:chExt cx="63103" cy="1725215"/>
            </a:xfrm>
          </p:grpSpPr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5B245100-41A9-4952-A96B-29360E19D976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A408A8DA-9511-4B96-8E51-EBD3B0042B06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Connecteur droit 29">
                <a:extLst>
                  <a:ext uri="{FF2B5EF4-FFF2-40B4-BE49-F238E27FC236}">
                    <a16:creationId xmlns:a16="http://schemas.microsoft.com/office/drawing/2014/main" id="{173087B5-60B9-42F1-8F53-F30F12E87DEF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F8E5F5E9-CAB9-41E7-9D7C-0E751726B5BD}"/>
                </a:ext>
              </a:extLst>
            </p:cNvPr>
            <p:cNvGrpSpPr/>
            <p:nvPr/>
          </p:nvGrpSpPr>
          <p:grpSpPr>
            <a:xfrm>
              <a:off x="2565835" y="3716531"/>
              <a:ext cx="76257" cy="1535559"/>
              <a:chOff x="2224682" y="2833688"/>
              <a:chExt cx="63103" cy="1725215"/>
            </a:xfrm>
          </p:grpSpPr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0157A406-5A7D-48A7-9D16-3A8F2B259D28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1512ED05-CE3B-403D-A102-0D6FF4E332AD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id="{3843131C-CCAA-4655-B46A-0E53BFBE42C8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30B84451-79BF-4B44-B3A7-730374824096}"/>
                </a:ext>
              </a:extLst>
            </p:cNvPr>
            <p:cNvGrpSpPr/>
            <p:nvPr/>
          </p:nvGrpSpPr>
          <p:grpSpPr>
            <a:xfrm>
              <a:off x="2201425" y="3756895"/>
              <a:ext cx="76257" cy="1693598"/>
              <a:chOff x="2224682" y="2833688"/>
              <a:chExt cx="63103" cy="1725215"/>
            </a:xfrm>
          </p:grpSpPr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id="{1A44DCE4-AA14-4F54-A3E9-6AC511F4F1B7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Connecteur droit 36">
                <a:extLst>
                  <a:ext uri="{FF2B5EF4-FFF2-40B4-BE49-F238E27FC236}">
                    <a16:creationId xmlns:a16="http://schemas.microsoft.com/office/drawing/2014/main" id="{5CE00D2D-436A-491C-8611-77CD0C740C1C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Connecteur droit 37">
                <a:extLst>
                  <a:ext uri="{FF2B5EF4-FFF2-40B4-BE49-F238E27FC236}">
                    <a16:creationId xmlns:a16="http://schemas.microsoft.com/office/drawing/2014/main" id="{91231CE2-A9AE-49F2-9CB4-8B515AEAEF6E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2A62A3D1-DAFE-4850-8513-5246DC24B472}"/>
                </a:ext>
              </a:extLst>
            </p:cNvPr>
            <p:cNvGrpSpPr/>
            <p:nvPr/>
          </p:nvGrpSpPr>
          <p:grpSpPr>
            <a:xfrm>
              <a:off x="2015924" y="3899769"/>
              <a:ext cx="76257" cy="1559565"/>
              <a:chOff x="2224682" y="2833688"/>
              <a:chExt cx="63103" cy="1725215"/>
            </a:xfrm>
          </p:grpSpPr>
          <p:cxnSp>
            <p:nvCxnSpPr>
              <p:cNvPr id="40" name="Connecteur droit 39">
                <a:extLst>
                  <a:ext uri="{FF2B5EF4-FFF2-40B4-BE49-F238E27FC236}">
                    <a16:creationId xmlns:a16="http://schemas.microsoft.com/office/drawing/2014/main" id="{45F18ECA-414D-43F0-ADD5-E19B52E7DE34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Connecteur droit 40">
                <a:extLst>
                  <a:ext uri="{FF2B5EF4-FFF2-40B4-BE49-F238E27FC236}">
                    <a16:creationId xmlns:a16="http://schemas.microsoft.com/office/drawing/2014/main" id="{46F22E78-30A5-4413-AA0A-DA1726716C3D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Connecteur droit 41">
                <a:extLst>
                  <a:ext uri="{FF2B5EF4-FFF2-40B4-BE49-F238E27FC236}">
                    <a16:creationId xmlns:a16="http://schemas.microsoft.com/office/drawing/2014/main" id="{5CF2F8E2-E868-45CF-908C-8482EAF24AAC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3" name="Groupe 42">
              <a:extLst>
                <a:ext uri="{FF2B5EF4-FFF2-40B4-BE49-F238E27FC236}">
                  <a16:creationId xmlns:a16="http://schemas.microsoft.com/office/drawing/2014/main" id="{0AC60055-45AB-49CC-982B-6E1FE05AA7F3}"/>
                </a:ext>
              </a:extLst>
            </p:cNvPr>
            <p:cNvGrpSpPr/>
            <p:nvPr/>
          </p:nvGrpSpPr>
          <p:grpSpPr>
            <a:xfrm>
              <a:off x="1480655" y="4006925"/>
              <a:ext cx="76257" cy="1537031"/>
              <a:chOff x="2224682" y="2833688"/>
              <a:chExt cx="63103" cy="1725215"/>
            </a:xfrm>
          </p:grpSpPr>
          <p:cxnSp>
            <p:nvCxnSpPr>
              <p:cNvPr id="44" name="Connecteur droit 43">
                <a:extLst>
                  <a:ext uri="{FF2B5EF4-FFF2-40B4-BE49-F238E27FC236}">
                    <a16:creationId xmlns:a16="http://schemas.microsoft.com/office/drawing/2014/main" id="{C752AEA9-297A-4335-AA3A-DF1FAD21F8DD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Connecteur droit 44">
                <a:extLst>
                  <a:ext uri="{FF2B5EF4-FFF2-40B4-BE49-F238E27FC236}">
                    <a16:creationId xmlns:a16="http://schemas.microsoft.com/office/drawing/2014/main" id="{B230F486-8126-4808-A13C-3565240D9BE1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Connecteur droit 45">
                <a:extLst>
                  <a:ext uri="{FF2B5EF4-FFF2-40B4-BE49-F238E27FC236}">
                    <a16:creationId xmlns:a16="http://schemas.microsoft.com/office/drawing/2014/main" id="{FD4E0208-BCE7-4043-96CC-951E6EF47DEB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7" name="Groupe 46">
              <a:extLst>
                <a:ext uri="{FF2B5EF4-FFF2-40B4-BE49-F238E27FC236}">
                  <a16:creationId xmlns:a16="http://schemas.microsoft.com/office/drawing/2014/main" id="{24A04AFE-FFBA-4274-86FE-F7C75AC7E217}"/>
                </a:ext>
              </a:extLst>
            </p:cNvPr>
            <p:cNvGrpSpPr/>
            <p:nvPr/>
          </p:nvGrpSpPr>
          <p:grpSpPr>
            <a:xfrm>
              <a:off x="1312282" y="4121225"/>
              <a:ext cx="76257" cy="1366683"/>
              <a:chOff x="2224682" y="2833688"/>
              <a:chExt cx="63103" cy="1725215"/>
            </a:xfrm>
          </p:grpSpPr>
          <p:cxnSp>
            <p:nvCxnSpPr>
              <p:cNvPr id="48" name="Connecteur droit 47">
                <a:extLst>
                  <a:ext uri="{FF2B5EF4-FFF2-40B4-BE49-F238E27FC236}">
                    <a16:creationId xmlns:a16="http://schemas.microsoft.com/office/drawing/2014/main" id="{15E581DC-B04C-4D43-A3A7-E94AF43E06C3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9" name="Connecteur droit 48">
                <a:extLst>
                  <a:ext uri="{FF2B5EF4-FFF2-40B4-BE49-F238E27FC236}">
                    <a16:creationId xmlns:a16="http://schemas.microsoft.com/office/drawing/2014/main" id="{C39157B6-8D4F-42FB-AB6E-E539CD3FA9D8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" name="Connecteur droit 49">
                <a:extLst>
                  <a:ext uri="{FF2B5EF4-FFF2-40B4-BE49-F238E27FC236}">
                    <a16:creationId xmlns:a16="http://schemas.microsoft.com/office/drawing/2014/main" id="{D9F19DFB-D154-41CD-AA4F-6C6DB737011B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1" name="Groupe 50">
              <a:extLst>
                <a:ext uri="{FF2B5EF4-FFF2-40B4-BE49-F238E27FC236}">
                  <a16:creationId xmlns:a16="http://schemas.microsoft.com/office/drawing/2014/main" id="{D860812C-CD0A-45E6-865D-8E6F75D820FD}"/>
                </a:ext>
              </a:extLst>
            </p:cNvPr>
            <p:cNvGrpSpPr/>
            <p:nvPr/>
          </p:nvGrpSpPr>
          <p:grpSpPr>
            <a:xfrm>
              <a:off x="1139780" y="3945013"/>
              <a:ext cx="76257" cy="1451382"/>
              <a:chOff x="2224682" y="2833688"/>
              <a:chExt cx="63103" cy="1725215"/>
            </a:xfrm>
          </p:grpSpPr>
          <p:cxnSp>
            <p:nvCxnSpPr>
              <p:cNvPr id="52" name="Connecteur droit 51">
                <a:extLst>
                  <a:ext uri="{FF2B5EF4-FFF2-40B4-BE49-F238E27FC236}">
                    <a16:creationId xmlns:a16="http://schemas.microsoft.com/office/drawing/2014/main" id="{55B57163-0637-47F6-A92B-26BAA61CF580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3" name="Connecteur droit 52">
                <a:extLst>
                  <a:ext uri="{FF2B5EF4-FFF2-40B4-BE49-F238E27FC236}">
                    <a16:creationId xmlns:a16="http://schemas.microsoft.com/office/drawing/2014/main" id="{B268B6FF-CAF7-49D7-9DF4-456E54C781D1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4" name="Connecteur droit 53">
                <a:extLst>
                  <a:ext uri="{FF2B5EF4-FFF2-40B4-BE49-F238E27FC236}">
                    <a16:creationId xmlns:a16="http://schemas.microsoft.com/office/drawing/2014/main" id="{06A9B89D-4923-427E-A43D-1CC6EBDF17CE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5" name="Groupe 54">
              <a:extLst>
                <a:ext uri="{FF2B5EF4-FFF2-40B4-BE49-F238E27FC236}">
                  <a16:creationId xmlns:a16="http://schemas.microsoft.com/office/drawing/2014/main" id="{F2DB53F4-3EC8-42F2-95E1-755E02F239D8}"/>
                </a:ext>
              </a:extLst>
            </p:cNvPr>
            <p:cNvGrpSpPr/>
            <p:nvPr/>
          </p:nvGrpSpPr>
          <p:grpSpPr>
            <a:xfrm>
              <a:off x="777043" y="4123009"/>
              <a:ext cx="76257" cy="1374627"/>
              <a:chOff x="2224682" y="2833688"/>
              <a:chExt cx="63103" cy="1725215"/>
            </a:xfrm>
          </p:grpSpPr>
          <p:cxnSp>
            <p:nvCxnSpPr>
              <p:cNvPr id="56" name="Connecteur droit 55">
                <a:extLst>
                  <a:ext uri="{FF2B5EF4-FFF2-40B4-BE49-F238E27FC236}">
                    <a16:creationId xmlns:a16="http://schemas.microsoft.com/office/drawing/2014/main" id="{7620B13A-B0AD-4D59-8BE4-4277173B68F4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" name="Connecteur droit 56">
                <a:extLst>
                  <a:ext uri="{FF2B5EF4-FFF2-40B4-BE49-F238E27FC236}">
                    <a16:creationId xmlns:a16="http://schemas.microsoft.com/office/drawing/2014/main" id="{BB30FF7E-4630-4A80-978B-D4AA3F2FA6DF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8" name="Connecteur droit 57">
                <a:extLst>
                  <a:ext uri="{FF2B5EF4-FFF2-40B4-BE49-F238E27FC236}">
                    <a16:creationId xmlns:a16="http://schemas.microsoft.com/office/drawing/2014/main" id="{FFA935A9-5A83-44FF-9286-3FDFF9F02155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9" name="Groupe 58">
              <a:extLst>
                <a:ext uri="{FF2B5EF4-FFF2-40B4-BE49-F238E27FC236}">
                  <a16:creationId xmlns:a16="http://schemas.microsoft.com/office/drawing/2014/main" id="{577FF305-7B9F-4E04-BBF9-01B39CCA190C}"/>
                </a:ext>
              </a:extLst>
            </p:cNvPr>
            <p:cNvGrpSpPr/>
            <p:nvPr/>
          </p:nvGrpSpPr>
          <p:grpSpPr>
            <a:xfrm>
              <a:off x="605001" y="4311725"/>
              <a:ext cx="76257" cy="1234600"/>
              <a:chOff x="2224682" y="2833688"/>
              <a:chExt cx="63103" cy="1725215"/>
            </a:xfrm>
          </p:grpSpPr>
          <p:cxnSp>
            <p:nvCxnSpPr>
              <p:cNvPr id="60" name="Connecteur droit 59">
                <a:extLst>
                  <a:ext uri="{FF2B5EF4-FFF2-40B4-BE49-F238E27FC236}">
                    <a16:creationId xmlns:a16="http://schemas.microsoft.com/office/drawing/2014/main" id="{C579870E-5688-48E0-8CF1-3BA8885F6207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" name="Connecteur droit 60">
                <a:extLst>
                  <a:ext uri="{FF2B5EF4-FFF2-40B4-BE49-F238E27FC236}">
                    <a16:creationId xmlns:a16="http://schemas.microsoft.com/office/drawing/2014/main" id="{677A363B-B8E9-484F-B840-F9A5FEAD9F70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" name="Connecteur droit 61">
                <a:extLst>
                  <a:ext uri="{FF2B5EF4-FFF2-40B4-BE49-F238E27FC236}">
                    <a16:creationId xmlns:a16="http://schemas.microsoft.com/office/drawing/2014/main" id="{EA61E524-45D7-4EC5-A4EA-997253CB67C7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63" name="Groupe 62">
              <a:extLst>
                <a:ext uri="{FF2B5EF4-FFF2-40B4-BE49-F238E27FC236}">
                  <a16:creationId xmlns:a16="http://schemas.microsoft.com/office/drawing/2014/main" id="{69CA002D-A3CD-4F8B-8D86-48D39C6B2982}"/>
                </a:ext>
              </a:extLst>
            </p:cNvPr>
            <p:cNvGrpSpPr/>
            <p:nvPr/>
          </p:nvGrpSpPr>
          <p:grpSpPr>
            <a:xfrm>
              <a:off x="538096" y="4329584"/>
              <a:ext cx="76257" cy="1311915"/>
              <a:chOff x="2224682" y="2833688"/>
              <a:chExt cx="63103" cy="1725215"/>
            </a:xfrm>
          </p:grpSpPr>
          <p:cxnSp>
            <p:nvCxnSpPr>
              <p:cNvPr id="64" name="Connecteur droit 63">
                <a:extLst>
                  <a:ext uri="{FF2B5EF4-FFF2-40B4-BE49-F238E27FC236}">
                    <a16:creationId xmlns:a16="http://schemas.microsoft.com/office/drawing/2014/main" id="{FB81E714-4456-4BFF-8BF0-1416F005BC20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" name="Connecteur droit 64">
                <a:extLst>
                  <a:ext uri="{FF2B5EF4-FFF2-40B4-BE49-F238E27FC236}">
                    <a16:creationId xmlns:a16="http://schemas.microsoft.com/office/drawing/2014/main" id="{2EA2E951-DC33-45E7-8E16-B21E35425908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6" name="Connecteur droit 65">
                <a:extLst>
                  <a:ext uri="{FF2B5EF4-FFF2-40B4-BE49-F238E27FC236}">
                    <a16:creationId xmlns:a16="http://schemas.microsoft.com/office/drawing/2014/main" id="{AF4CDA47-0CA2-4E9D-A78B-0A1F993D802A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67" name="Groupe 66">
              <a:extLst>
                <a:ext uri="{FF2B5EF4-FFF2-40B4-BE49-F238E27FC236}">
                  <a16:creationId xmlns:a16="http://schemas.microsoft.com/office/drawing/2014/main" id="{019010A1-184C-48AF-8F33-8C77AEB6C08B}"/>
                </a:ext>
              </a:extLst>
            </p:cNvPr>
            <p:cNvGrpSpPr/>
            <p:nvPr/>
          </p:nvGrpSpPr>
          <p:grpSpPr>
            <a:xfrm>
              <a:off x="481478" y="4303391"/>
              <a:ext cx="76257" cy="1242934"/>
              <a:chOff x="2224682" y="2833688"/>
              <a:chExt cx="63103" cy="1725215"/>
            </a:xfrm>
          </p:grpSpPr>
          <p:cxnSp>
            <p:nvCxnSpPr>
              <p:cNvPr id="68" name="Connecteur droit 67">
                <a:extLst>
                  <a:ext uri="{FF2B5EF4-FFF2-40B4-BE49-F238E27FC236}">
                    <a16:creationId xmlns:a16="http://schemas.microsoft.com/office/drawing/2014/main" id="{90149E89-E3B6-43F8-A565-40904840508A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" name="Connecteur droit 68">
                <a:extLst>
                  <a:ext uri="{FF2B5EF4-FFF2-40B4-BE49-F238E27FC236}">
                    <a16:creationId xmlns:a16="http://schemas.microsoft.com/office/drawing/2014/main" id="{5717A5C2-C8AF-456D-86C6-DC1B8BB59CA5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0" name="Connecteur droit 69">
                <a:extLst>
                  <a:ext uri="{FF2B5EF4-FFF2-40B4-BE49-F238E27FC236}">
                    <a16:creationId xmlns:a16="http://schemas.microsoft.com/office/drawing/2014/main" id="{62AD6043-0C24-4344-A3C7-573FE6842617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76" name="Groupe 75">
              <a:extLst>
                <a:ext uri="{FF2B5EF4-FFF2-40B4-BE49-F238E27FC236}">
                  <a16:creationId xmlns:a16="http://schemas.microsoft.com/office/drawing/2014/main" id="{4D0D8CD5-3E7E-474A-BAF5-D7CF201AD1E8}"/>
                </a:ext>
              </a:extLst>
            </p:cNvPr>
            <p:cNvGrpSpPr/>
            <p:nvPr/>
          </p:nvGrpSpPr>
          <p:grpSpPr>
            <a:xfrm>
              <a:off x="959673" y="4122168"/>
              <a:ext cx="76257" cy="1219815"/>
              <a:chOff x="2224682" y="2833688"/>
              <a:chExt cx="63103" cy="1725215"/>
            </a:xfrm>
          </p:grpSpPr>
          <p:cxnSp>
            <p:nvCxnSpPr>
              <p:cNvPr id="77" name="Connecteur droit 76">
                <a:extLst>
                  <a:ext uri="{FF2B5EF4-FFF2-40B4-BE49-F238E27FC236}">
                    <a16:creationId xmlns:a16="http://schemas.microsoft.com/office/drawing/2014/main" id="{0A7BAED7-6F52-4B60-9584-A472FFAB2975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8" name="Connecteur droit 77">
                <a:extLst>
                  <a:ext uri="{FF2B5EF4-FFF2-40B4-BE49-F238E27FC236}">
                    <a16:creationId xmlns:a16="http://schemas.microsoft.com/office/drawing/2014/main" id="{8B0584A0-8D05-429C-8FDA-3FD03F5EDC00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9" name="Connecteur droit 78">
                <a:extLst>
                  <a:ext uri="{FF2B5EF4-FFF2-40B4-BE49-F238E27FC236}">
                    <a16:creationId xmlns:a16="http://schemas.microsoft.com/office/drawing/2014/main" id="{754A4D20-C7C2-455B-9906-7FEFC0D37305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80" name="Groupe 79">
              <a:extLst>
                <a:ext uri="{FF2B5EF4-FFF2-40B4-BE49-F238E27FC236}">
                  <a16:creationId xmlns:a16="http://schemas.microsoft.com/office/drawing/2014/main" id="{C889B998-5EC7-40E3-B7B6-7ED99EB1EE46}"/>
                </a:ext>
              </a:extLst>
            </p:cNvPr>
            <p:cNvGrpSpPr/>
            <p:nvPr/>
          </p:nvGrpSpPr>
          <p:grpSpPr>
            <a:xfrm>
              <a:off x="1673682" y="3868813"/>
              <a:ext cx="76257" cy="1402402"/>
              <a:chOff x="2224682" y="2833688"/>
              <a:chExt cx="63103" cy="1725215"/>
            </a:xfrm>
          </p:grpSpPr>
          <p:cxnSp>
            <p:nvCxnSpPr>
              <p:cNvPr id="81" name="Connecteur droit 80">
                <a:extLst>
                  <a:ext uri="{FF2B5EF4-FFF2-40B4-BE49-F238E27FC236}">
                    <a16:creationId xmlns:a16="http://schemas.microsoft.com/office/drawing/2014/main" id="{9C8127D8-D6F0-4F3A-A9CD-5C3E0A53C76A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2" name="Connecteur droit 81">
                <a:extLst>
                  <a:ext uri="{FF2B5EF4-FFF2-40B4-BE49-F238E27FC236}">
                    <a16:creationId xmlns:a16="http://schemas.microsoft.com/office/drawing/2014/main" id="{B85B001D-9256-4DE3-9E8F-7D67A9C10460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3" name="Connecteur droit 82">
                <a:extLst>
                  <a:ext uri="{FF2B5EF4-FFF2-40B4-BE49-F238E27FC236}">
                    <a16:creationId xmlns:a16="http://schemas.microsoft.com/office/drawing/2014/main" id="{CCDB95C5-9545-4794-97AD-554C466CE0E7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84" name="Groupe 83">
              <a:extLst>
                <a:ext uri="{FF2B5EF4-FFF2-40B4-BE49-F238E27FC236}">
                  <a16:creationId xmlns:a16="http://schemas.microsoft.com/office/drawing/2014/main" id="{28499BF0-A409-42B6-9821-5FE00AEBF2CA}"/>
                </a:ext>
              </a:extLst>
            </p:cNvPr>
            <p:cNvGrpSpPr/>
            <p:nvPr/>
          </p:nvGrpSpPr>
          <p:grpSpPr>
            <a:xfrm>
              <a:off x="1850902" y="3717589"/>
              <a:ext cx="76257" cy="1454095"/>
              <a:chOff x="2224682" y="2833688"/>
              <a:chExt cx="63103" cy="1725215"/>
            </a:xfrm>
          </p:grpSpPr>
          <p:cxnSp>
            <p:nvCxnSpPr>
              <p:cNvPr id="85" name="Connecteur droit 84">
                <a:extLst>
                  <a:ext uri="{FF2B5EF4-FFF2-40B4-BE49-F238E27FC236}">
                    <a16:creationId xmlns:a16="http://schemas.microsoft.com/office/drawing/2014/main" id="{B6CA9BBB-8283-49D9-B546-1E3872EE17CE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6" name="Connecteur droit 85">
                <a:extLst>
                  <a:ext uri="{FF2B5EF4-FFF2-40B4-BE49-F238E27FC236}">
                    <a16:creationId xmlns:a16="http://schemas.microsoft.com/office/drawing/2014/main" id="{48DF3B70-0294-438C-8DE0-E6091355AA93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7" name="Connecteur droit 86">
                <a:extLst>
                  <a:ext uri="{FF2B5EF4-FFF2-40B4-BE49-F238E27FC236}">
                    <a16:creationId xmlns:a16="http://schemas.microsoft.com/office/drawing/2014/main" id="{821C707C-8CD3-4310-8737-05575770CDA1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88" name="Groupe 87">
              <a:extLst>
                <a:ext uri="{FF2B5EF4-FFF2-40B4-BE49-F238E27FC236}">
                  <a16:creationId xmlns:a16="http://schemas.microsoft.com/office/drawing/2014/main" id="{51DD852E-BE0C-4954-98C9-E7CF5757084C}"/>
                </a:ext>
              </a:extLst>
            </p:cNvPr>
            <p:cNvGrpSpPr/>
            <p:nvPr/>
          </p:nvGrpSpPr>
          <p:grpSpPr>
            <a:xfrm>
              <a:off x="2386291" y="3733082"/>
              <a:ext cx="76257" cy="1514322"/>
              <a:chOff x="2224682" y="2833688"/>
              <a:chExt cx="63103" cy="1725215"/>
            </a:xfrm>
          </p:grpSpPr>
          <p:cxnSp>
            <p:nvCxnSpPr>
              <p:cNvPr id="89" name="Connecteur droit 88">
                <a:extLst>
                  <a:ext uri="{FF2B5EF4-FFF2-40B4-BE49-F238E27FC236}">
                    <a16:creationId xmlns:a16="http://schemas.microsoft.com/office/drawing/2014/main" id="{AB901E5B-B8D9-41E8-AF36-1151BB05C56F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0" name="Connecteur droit 89">
                <a:extLst>
                  <a:ext uri="{FF2B5EF4-FFF2-40B4-BE49-F238E27FC236}">
                    <a16:creationId xmlns:a16="http://schemas.microsoft.com/office/drawing/2014/main" id="{1C5B3EB1-DB94-4E69-81ED-5B425FEB9FF0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1" name="Connecteur droit 90">
                <a:extLst>
                  <a:ext uri="{FF2B5EF4-FFF2-40B4-BE49-F238E27FC236}">
                    <a16:creationId xmlns:a16="http://schemas.microsoft.com/office/drawing/2014/main" id="{16E6E5B5-E8C5-441F-BD3E-303D107CA0EB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92" name="Groupe 91">
              <a:extLst>
                <a:ext uri="{FF2B5EF4-FFF2-40B4-BE49-F238E27FC236}">
                  <a16:creationId xmlns:a16="http://schemas.microsoft.com/office/drawing/2014/main" id="{3F7978B1-5A75-4133-A646-5AA7EBF631CC}"/>
                </a:ext>
              </a:extLst>
            </p:cNvPr>
            <p:cNvGrpSpPr/>
            <p:nvPr/>
          </p:nvGrpSpPr>
          <p:grpSpPr>
            <a:xfrm>
              <a:off x="2925707" y="3827148"/>
              <a:ext cx="76257" cy="1504246"/>
              <a:chOff x="2224682" y="2833688"/>
              <a:chExt cx="63103" cy="1725215"/>
            </a:xfrm>
          </p:grpSpPr>
          <p:cxnSp>
            <p:nvCxnSpPr>
              <p:cNvPr id="93" name="Connecteur droit 92">
                <a:extLst>
                  <a:ext uri="{FF2B5EF4-FFF2-40B4-BE49-F238E27FC236}">
                    <a16:creationId xmlns:a16="http://schemas.microsoft.com/office/drawing/2014/main" id="{7459711C-3AF3-406E-A4A5-E3DC03281BE1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4" name="Connecteur droit 93">
                <a:extLst>
                  <a:ext uri="{FF2B5EF4-FFF2-40B4-BE49-F238E27FC236}">
                    <a16:creationId xmlns:a16="http://schemas.microsoft.com/office/drawing/2014/main" id="{6C6E69F5-544D-4D58-A35C-63EB6D0166F4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5" name="Connecteur droit 94">
                <a:extLst>
                  <a:ext uri="{FF2B5EF4-FFF2-40B4-BE49-F238E27FC236}">
                    <a16:creationId xmlns:a16="http://schemas.microsoft.com/office/drawing/2014/main" id="{C8DA3F0C-A8F1-4AAA-9CCB-2152AD5381F4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96" name="Groupe 95">
              <a:extLst>
                <a:ext uri="{FF2B5EF4-FFF2-40B4-BE49-F238E27FC236}">
                  <a16:creationId xmlns:a16="http://schemas.microsoft.com/office/drawing/2014/main" id="{D835FF7D-2EDA-407A-9CD8-F7A72CD0EC41}"/>
                </a:ext>
              </a:extLst>
            </p:cNvPr>
            <p:cNvGrpSpPr/>
            <p:nvPr/>
          </p:nvGrpSpPr>
          <p:grpSpPr>
            <a:xfrm>
              <a:off x="3279419" y="3815234"/>
              <a:ext cx="76257" cy="1712167"/>
              <a:chOff x="2224682" y="2833688"/>
              <a:chExt cx="63103" cy="1725215"/>
            </a:xfrm>
          </p:grpSpPr>
          <p:cxnSp>
            <p:nvCxnSpPr>
              <p:cNvPr id="97" name="Connecteur droit 96">
                <a:extLst>
                  <a:ext uri="{FF2B5EF4-FFF2-40B4-BE49-F238E27FC236}">
                    <a16:creationId xmlns:a16="http://schemas.microsoft.com/office/drawing/2014/main" id="{F311C714-5D67-42A2-AA19-EB75DD45A8DA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8" name="Connecteur droit 97">
                <a:extLst>
                  <a:ext uri="{FF2B5EF4-FFF2-40B4-BE49-F238E27FC236}">
                    <a16:creationId xmlns:a16="http://schemas.microsoft.com/office/drawing/2014/main" id="{3AC900B8-E726-439D-A805-319630D5F613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9" name="Connecteur droit 98">
                <a:extLst>
                  <a:ext uri="{FF2B5EF4-FFF2-40B4-BE49-F238E27FC236}">
                    <a16:creationId xmlns:a16="http://schemas.microsoft.com/office/drawing/2014/main" id="{003D500D-586D-47D4-A6CC-1112A7E91CE3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00" name="ZoneTexte 99">
              <a:extLst>
                <a:ext uri="{FF2B5EF4-FFF2-40B4-BE49-F238E27FC236}">
                  <a16:creationId xmlns:a16="http://schemas.microsoft.com/office/drawing/2014/main" id="{2CAB31D0-B491-412E-9321-469019E4BDF9}"/>
                </a:ext>
              </a:extLst>
            </p:cNvPr>
            <p:cNvSpPr txBox="1"/>
            <p:nvPr/>
          </p:nvSpPr>
          <p:spPr>
            <a:xfrm>
              <a:off x="130196" y="3454921"/>
              <a:ext cx="42075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/>
                <a:t>5 </a:t>
              </a:r>
              <a:r>
                <a:rPr lang="fr-FR" sz="11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101" name="ZoneTexte 100">
              <a:extLst>
                <a:ext uri="{FF2B5EF4-FFF2-40B4-BE49-F238E27FC236}">
                  <a16:creationId xmlns:a16="http://schemas.microsoft.com/office/drawing/2014/main" id="{B36FE22C-492A-4C3E-BE02-17473DC3EDE0}"/>
                </a:ext>
              </a:extLst>
            </p:cNvPr>
            <p:cNvSpPr txBox="1"/>
            <p:nvPr/>
          </p:nvSpPr>
          <p:spPr>
            <a:xfrm>
              <a:off x="2693209" y="5705996"/>
              <a:ext cx="526105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100" dirty="0"/>
                <a:t>W168</a:t>
              </a:r>
              <a:endParaRPr lang="fr-FR" sz="1100" dirty="0">
                <a:solidFill>
                  <a:schemeClr val="tx1"/>
                </a:solidFill>
              </a:endParaRPr>
            </a:p>
          </p:txBody>
        </p:sp>
        <p:sp>
          <p:nvSpPr>
            <p:cNvPr id="102" name="ZoneTexte 101">
              <a:extLst>
                <a:ext uri="{FF2B5EF4-FFF2-40B4-BE49-F238E27FC236}">
                  <a16:creationId xmlns:a16="http://schemas.microsoft.com/office/drawing/2014/main" id="{B84972EF-9BBD-448A-934A-E9054FFAF3BC}"/>
                </a:ext>
              </a:extLst>
            </p:cNvPr>
            <p:cNvSpPr txBox="1"/>
            <p:nvPr/>
          </p:nvSpPr>
          <p:spPr>
            <a:xfrm>
              <a:off x="3051692" y="5705996"/>
              <a:ext cx="526105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100" dirty="0"/>
                <a:t>W192</a:t>
              </a:r>
              <a:endParaRPr lang="fr-FR" sz="1100" dirty="0">
                <a:solidFill>
                  <a:schemeClr val="tx1"/>
                </a:solidFill>
              </a:endParaRPr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C260BFA5-0A03-4C26-BB2B-6A23D32660B3}"/>
                </a:ext>
              </a:extLst>
            </p:cNvPr>
            <p:cNvSpPr txBox="1"/>
            <p:nvPr/>
          </p:nvSpPr>
          <p:spPr>
            <a:xfrm>
              <a:off x="1003528" y="4882396"/>
              <a:ext cx="397881" cy="24198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pPr algn="r"/>
              <a:r>
                <a:rPr lang="fr-FR" sz="1100" dirty="0"/>
                <a:t>- 10.2</a:t>
              </a:r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02E818D6-EB6E-40EE-B607-A1E3C6225A0A}"/>
                </a:ext>
              </a:extLst>
            </p:cNvPr>
            <p:cNvSpPr txBox="1"/>
            <p:nvPr/>
          </p:nvSpPr>
          <p:spPr>
            <a:xfrm>
              <a:off x="1762996" y="4717556"/>
              <a:ext cx="329184" cy="24198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pPr algn="r"/>
              <a:r>
                <a:rPr lang="fr-FR" sz="1100" dirty="0"/>
                <a:t>- 7.7</a:t>
              </a:r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428B9EC8-1328-475D-832B-8E1A44570EC4}"/>
                </a:ext>
              </a:extLst>
            </p:cNvPr>
            <p:cNvSpPr txBox="1"/>
            <p:nvPr/>
          </p:nvSpPr>
          <p:spPr>
            <a:xfrm>
              <a:off x="2498604" y="4643548"/>
              <a:ext cx="326385" cy="24198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pPr algn="r"/>
              <a:r>
                <a:rPr lang="fr-FR" sz="1100" dirty="0"/>
                <a:t>- 6.1</a:t>
              </a:r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C808CD03-DF7D-484E-A32F-CB13E2EC0033}"/>
                </a:ext>
              </a:extLst>
            </p:cNvPr>
            <p:cNvSpPr txBox="1"/>
            <p:nvPr/>
          </p:nvSpPr>
          <p:spPr>
            <a:xfrm>
              <a:off x="3180914" y="4714070"/>
              <a:ext cx="326385" cy="24198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pPr algn="r"/>
              <a:r>
                <a:rPr lang="fr-FR" sz="1100" dirty="0"/>
                <a:t>- 7.6</a:t>
              </a:r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:a16="http://schemas.microsoft.com/office/drawing/2014/main" id="{8E099442-8A76-4605-8234-C3D26D3DFF8F}"/>
                </a:ext>
              </a:extLst>
            </p:cNvPr>
            <p:cNvSpPr/>
            <p:nvPr/>
          </p:nvSpPr>
          <p:spPr bwMode="auto">
            <a:xfrm>
              <a:off x="455744" y="3977159"/>
              <a:ext cx="2861804" cy="957263"/>
            </a:xfrm>
            <a:custGeom>
              <a:avLst/>
              <a:gdLst>
                <a:gd name="connsiteX0" fmla="*/ 2368153 w 2368153"/>
                <a:gd name="connsiteY0" fmla="*/ 556022 h 957263"/>
                <a:gd name="connsiteX1" fmla="*/ 2224088 w 2368153"/>
                <a:gd name="connsiteY1" fmla="*/ 697707 h 957263"/>
                <a:gd name="connsiteX2" fmla="*/ 2072878 w 2368153"/>
                <a:gd name="connsiteY2" fmla="*/ 673894 h 957263"/>
                <a:gd name="connsiteX3" fmla="*/ 1918097 w 2368153"/>
                <a:gd name="connsiteY3" fmla="*/ 553641 h 957263"/>
                <a:gd name="connsiteX4" fmla="*/ 1775222 w 2368153"/>
                <a:gd name="connsiteY4" fmla="*/ 438150 h 957263"/>
                <a:gd name="connsiteX5" fmla="*/ 1619250 w 2368153"/>
                <a:gd name="connsiteY5" fmla="*/ 658416 h 957263"/>
                <a:gd name="connsiteX6" fmla="*/ 1482328 w 2368153"/>
                <a:gd name="connsiteY6" fmla="*/ 602457 h 957263"/>
                <a:gd name="connsiteX7" fmla="*/ 1332310 w 2368153"/>
                <a:gd name="connsiteY7" fmla="*/ 656035 h 957263"/>
                <a:gd name="connsiteX8" fmla="*/ 1178719 w 2368153"/>
                <a:gd name="connsiteY8" fmla="*/ 559594 h 957263"/>
                <a:gd name="connsiteX9" fmla="*/ 1029891 w 2368153"/>
                <a:gd name="connsiteY9" fmla="*/ 633413 h 957263"/>
                <a:gd name="connsiteX10" fmla="*/ 889397 w 2368153"/>
                <a:gd name="connsiteY10" fmla="*/ 766763 h 957263"/>
                <a:gd name="connsiteX11" fmla="*/ 738188 w 2368153"/>
                <a:gd name="connsiteY11" fmla="*/ 867966 h 957263"/>
                <a:gd name="connsiteX12" fmla="*/ 589360 w 2368153"/>
                <a:gd name="connsiteY12" fmla="*/ 736997 h 957263"/>
                <a:gd name="connsiteX13" fmla="*/ 444103 w 2368153"/>
                <a:gd name="connsiteY13" fmla="*/ 703660 h 957263"/>
                <a:gd name="connsiteX14" fmla="*/ 291703 w 2368153"/>
                <a:gd name="connsiteY14" fmla="*/ 837010 h 957263"/>
                <a:gd name="connsiteX15" fmla="*/ 152400 w 2368153"/>
                <a:gd name="connsiteY15" fmla="*/ 952500 h 957263"/>
                <a:gd name="connsiteX16" fmla="*/ 100013 w 2368153"/>
                <a:gd name="connsiteY16" fmla="*/ 957263 h 957263"/>
                <a:gd name="connsiteX17" fmla="*/ 57150 w 2368153"/>
                <a:gd name="connsiteY17" fmla="*/ 838200 h 957263"/>
                <a:gd name="connsiteX18" fmla="*/ 0 w 2368153"/>
                <a:gd name="connsiteY18" fmla="*/ 0 h 95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68153" h="957263">
                  <a:moveTo>
                    <a:pt x="2368153" y="556022"/>
                  </a:moveTo>
                  <a:lnTo>
                    <a:pt x="2224088" y="697707"/>
                  </a:lnTo>
                  <a:lnTo>
                    <a:pt x="2072878" y="673894"/>
                  </a:lnTo>
                  <a:lnTo>
                    <a:pt x="1918097" y="553641"/>
                  </a:lnTo>
                  <a:lnTo>
                    <a:pt x="1775222" y="438150"/>
                  </a:lnTo>
                  <a:lnTo>
                    <a:pt x="1619250" y="658416"/>
                  </a:lnTo>
                  <a:lnTo>
                    <a:pt x="1482328" y="602457"/>
                  </a:lnTo>
                  <a:lnTo>
                    <a:pt x="1332310" y="656035"/>
                  </a:lnTo>
                  <a:lnTo>
                    <a:pt x="1178719" y="559594"/>
                  </a:lnTo>
                  <a:lnTo>
                    <a:pt x="1029891" y="633413"/>
                  </a:lnTo>
                  <a:lnTo>
                    <a:pt x="889397" y="766763"/>
                  </a:lnTo>
                  <a:lnTo>
                    <a:pt x="738188" y="867966"/>
                  </a:lnTo>
                  <a:lnTo>
                    <a:pt x="589360" y="736997"/>
                  </a:lnTo>
                  <a:lnTo>
                    <a:pt x="444103" y="703660"/>
                  </a:lnTo>
                  <a:lnTo>
                    <a:pt x="291703" y="837010"/>
                  </a:lnTo>
                  <a:lnTo>
                    <a:pt x="152400" y="952500"/>
                  </a:lnTo>
                  <a:lnTo>
                    <a:pt x="100013" y="957263"/>
                  </a:lnTo>
                  <a:lnTo>
                    <a:pt x="57150" y="838200"/>
                  </a:lnTo>
                  <a:lnTo>
                    <a:pt x="0" y="0"/>
                  </a:lnTo>
                </a:path>
              </a:pathLst>
            </a:cu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6" name="ZoneTexte 115">
            <a:extLst>
              <a:ext uri="{FF2B5EF4-FFF2-40B4-BE49-F238E27FC236}">
                <a16:creationId xmlns:a16="http://schemas.microsoft.com/office/drawing/2014/main" id="{81E9691B-B837-4791-9DA9-7F00A5A5628E}"/>
              </a:ext>
            </a:extLst>
          </p:cNvPr>
          <p:cNvSpPr txBox="1"/>
          <p:nvPr/>
        </p:nvSpPr>
        <p:spPr>
          <a:xfrm>
            <a:off x="972625" y="1949025"/>
            <a:ext cx="532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Calibri"/>
                <a:cs typeface="Calibri"/>
              </a:rPr>
              <a:t>Median change (IQR) of </a:t>
            </a:r>
            <a:r>
              <a:rPr lang="en-US" b="1" dirty="0" err="1">
                <a:solidFill>
                  <a:srgbClr val="0070C0"/>
                </a:solidFill>
                <a:latin typeface="Calibri"/>
                <a:cs typeface="Calibri"/>
              </a:rPr>
              <a:t>eGFR</a:t>
            </a:r>
            <a:r>
              <a:rPr lang="en-US" b="1" baseline="-25000" dirty="0" err="1">
                <a:solidFill>
                  <a:srgbClr val="0070C0"/>
                </a:solidFill>
                <a:latin typeface="Calibri"/>
                <a:cs typeface="Calibri"/>
              </a:rPr>
              <a:t>CG</a:t>
            </a:r>
            <a:r>
              <a:rPr lang="en-US" b="1" baseline="-25000" dirty="0">
                <a:solidFill>
                  <a:srgbClr val="0070C0"/>
                </a:solidFill>
                <a:latin typeface="Calibri"/>
                <a:cs typeface="Calibri"/>
              </a:rPr>
              <a:t>*</a:t>
            </a:r>
            <a:r>
              <a:rPr lang="en-US" b="1" dirty="0">
                <a:solidFill>
                  <a:srgbClr val="0070C0"/>
                </a:solidFill>
                <a:latin typeface="Calibri"/>
                <a:cs typeface="Calibri"/>
              </a:rPr>
              <a:t> mL/min</a:t>
            </a:r>
          </a:p>
        </p:txBody>
      </p:sp>
      <p:sp>
        <p:nvSpPr>
          <p:cNvPr id="117" name="ZoneTexte 116">
            <a:extLst>
              <a:ext uri="{FF2B5EF4-FFF2-40B4-BE49-F238E27FC236}">
                <a16:creationId xmlns:a16="http://schemas.microsoft.com/office/drawing/2014/main" id="{955B9694-6C49-4C9A-B183-5BE5EA73F6BE}"/>
              </a:ext>
            </a:extLst>
          </p:cNvPr>
          <p:cNvSpPr txBox="1"/>
          <p:nvPr/>
        </p:nvSpPr>
        <p:spPr>
          <a:xfrm>
            <a:off x="4906724" y="3085360"/>
            <a:ext cx="1135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err="1">
                <a:latin typeface="Calibri"/>
                <a:cs typeface="Calibri"/>
              </a:rPr>
              <a:t>Study</a:t>
            </a:r>
            <a:r>
              <a:rPr lang="fr-FR" sz="1600" b="1" dirty="0">
                <a:latin typeface="Calibri"/>
                <a:cs typeface="Calibri"/>
              </a:rPr>
              <a:t> 1490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E9776A5D-34AC-44B0-8F29-03F7B5C7FE81}"/>
              </a:ext>
            </a:extLst>
          </p:cNvPr>
          <p:cNvGrpSpPr/>
          <p:nvPr/>
        </p:nvGrpSpPr>
        <p:grpSpPr>
          <a:xfrm>
            <a:off x="3421211" y="3110599"/>
            <a:ext cx="3532778" cy="2980118"/>
            <a:chOff x="3421211" y="3110599"/>
            <a:chExt cx="3532778" cy="2980118"/>
          </a:xfrm>
        </p:grpSpPr>
        <p:sp>
          <p:nvSpPr>
            <p:cNvPr id="119" name="ZoneTexte 118">
              <a:extLst>
                <a:ext uri="{FF2B5EF4-FFF2-40B4-BE49-F238E27FC236}">
                  <a16:creationId xmlns:a16="http://schemas.microsoft.com/office/drawing/2014/main" id="{464816B6-1E62-4BA4-A9CD-127439A4C42F}"/>
                </a:ext>
              </a:extLst>
            </p:cNvPr>
            <p:cNvSpPr txBox="1"/>
            <p:nvPr/>
          </p:nvSpPr>
          <p:spPr>
            <a:xfrm>
              <a:off x="3460886" y="5295558"/>
              <a:ext cx="47320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/>
                <a:t>-20 </a:t>
              </a:r>
              <a:r>
                <a:rPr lang="fr-FR" sz="11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125" name="ZoneTexte 124">
              <a:extLst>
                <a:ext uri="{FF2B5EF4-FFF2-40B4-BE49-F238E27FC236}">
                  <a16:creationId xmlns:a16="http://schemas.microsoft.com/office/drawing/2014/main" id="{200858B8-50D8-4DD4-ADD0-9850321A4C30}"/>
                </a:ext>
              </a:extLst>
            </p:cNvPr>
            <p:cNvSpPr txBox="1"/>
            <p:nvPr/>
          </p:nvSpPr>
          <p:spPr>
            <a:xfrm>
              <a:off x="3460886" y="5641499"/>
              <a:ext cx="47320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/>
                <a:t>-25 </a:t>
              </a:r>
              <a:r>
                <a:rPr lang="fr-FR" sz="11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126" name="ZoneTexte 125">
              <a:extLst>
                <a:ext uri="{FF2B5EF4-FFF2-40B4-BE49-F238E27FC236}">
                  <a16:creationId xmlns:a16="http://schemas.microsoft.com/office/drawing/2014/main" id="{67998A61-6D51-4DCD-884D-41034F005D35}"/>
                </a:ext>
              </a:extLst>
            </p:cNvPr>
            <p:cNvSpPr txBox="1"/>
            <p:nvPr/>
          </p:nvSpPr>
          <p:spPr>
            <a:xfrm>
              <a:off x="3460886" y="4935787"/>
              <a:ext cx="47320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/>
                <a:t>-15 </a:t>
              </a:r>
              <a:r>
                <a:rPr lang="fr-FR" sz="11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127" name="ZoneTexte 126">
              <a:extLst>
                <a:ext uri="{FF2B5EF4-FFF2-40B4-BE49-F238E27FC236}">
                  <a16:creationId xmlns:a16="http://schemas.microsoft.com/office/drawing/2014/main" id="{839CAD17-5E22-4B30-BCE2-4F9018F7520A}"/>
                </a:ext>
              </a:extLst>
            </p:cNvPr>
            <p:cNvSpPr txBox="1"/>
            <p:nvPr/>
          </p:nvSpPr>
          <p:spPr>
            <a:xfrm>
              <a:off x="3460886" y="4553924"/>
              <a:ext cx="47320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/>
                <a:t>-10 </a:t>
              </a:r>
              <a:r>
                <a:rPr lang="fr-FR" sz="11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118" name="ZoneTexte 117">
              <a:extLst>
                <a:ext uri="{FF2B5EF4-FFF2-40B4-BE49-F238E27FC236}">
                  <a16:creationId xmlns:a16="http://schemas.microsoft.com/office/drawing/2014/main" id="{5651C71F-1C63-4DED-9D47-793A973F3169}"/>
                </a:ext>
              </a:extLst>
            </p:cNvPr>
            <p:cNvSpPr txBox="1"/>
            <p:nvPr/>
          </p:nvSpPr>
          <p:spPr>
            <a:xfrm>
              <a:off x="3976335" y="5705996"/>
              <a:ext cx="453970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100" dirty="0"/>
                <a:t>W24</a:t>
              </a:r>
              <a:endParaRPr lang="fr-FR" sz="1100" dirty="0">
                <a:solidFill>
                  <a:schemeClr val="tx1"/>
                </a:solidFill>
              </a:endParaRPr>
            </a:p>
          </p:txBody>
        </p:sp>
        <p:sp>
          <p:nvSpPr>
            <p:cNvPr id="120" name="ZoneTexte 119">
              <a:extLst>
                <a:ext uri="{FF2B5EF4-FFF2-40B4-BE49-F238E27FC236}">
                  <a16:creationId xmlns:a16="http://schemas.microsoft.com/office/drawing/2014/main" id="{68401EC5-CE2D-43A9-ACAE-AC25A991F321}"/>
                </a:ext>
              </a:extLst>
            </p:cNvPr>
            <p:cNvSpPr txBox="1"/>
            <p:nvPr/>
          </p:nvSpPr>
          <p:spPr>
            <a:xfrm>
              <a:off x="4327003" y="5705996"/>
              <a:ext cx="453970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100" dirty="0"/>
                <a:t>W48</a:t>
              </a:r>
              <a:endParaRPr lang="fr-FR" sz="1100" dirty="0">
                <a:solidFill>
                  <a:schemeClr val="tx1"/>
                </a:solidFill>
              </a:endParaRPr>
            </a:p>
          </p:txBody>
        </p:sp>
        <p:sp>
          <p:nvSpPr>
            <p:cNvPr id="121" name="ZoneTexte 120">
              <a:extLst>
                <a:ext uri="{FF2B5EF4-FFF2-40B4-BE49-F238E27FC236}">
                  <a16:creationId xmlns:a16="http://schemas.microsoft.com/office/drawing/2014/main" id="{D6099D00-A0FE-4E5E-AC9F-7C026E47803C}"/>
                </a:ext>
              </a:extLst>
            </p:cNvPr>
            <p:cNvSpPr txBox="1"/>
            <p:nvPr/>
          </p:nvSpPr>
          <p:spPr>
            <a:xfrm>
              <a:off x="4677704" y="5705996"/>
              <a:ext cx="453970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100" dirty="0"/>
                <a:t>W72</a:t>
              </a:r>
              <a:endParaRPr lang="fr-FR" sz="1100" dirty="0">
                <a:solidFill>
                  <a:schemeClr val="tx1"/>
                </a:solidFill>
              </a:endParaRPr>
            </a:p>
          </p:txBody>
        </p:sp>
        <p:sp>
          <p:nvSpPr>
            <p:cNvPr id="122" name="ZoneTexte 121">
              <a:extLst>
                <a:ext uri="{FF2B5EF4-FFF2-40B4-BE49-F238E27FC236}">
                  <a16:creationId xmlns:a16="http://schemas.microsoft.com/office/drawing/2014/main" id="{12186507-F668-4F87-BCD1-C1DF558648FE}"/>
                </a:ext>
              </a:extLst>
            </p:cNvPr>
            <p:cNvSpPr txBox="1"/>
            <p:nvPr/>
          </p:nvSpPr>
          <p:spPr>
            <a:xfrm>
              <a:off x="5042617" y="5705996"/>
              <a:ext cx="453970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100" dirty="0"/>
                <a:t>W96</a:t>
              </a:r>
              <a:endParaRPr lang="fr-FR" sz="1100" dirty="0">
                <a:solidFill>
                  <a:schemeClr val="tx1"/>
                </a:solidFill>
              </a:endParaRPr>
            </a:p>
          </p:txBody>
        </p:sp>
        <p:sp>
          <p:nvSpPr>
            <p:cNvPr id="123" name="ZoneTexte 122">
              <a:extLst>
                <a:ext uri="{FF2B5EF4-FFF2-40B4-BE49-F238E27FC236}">
                  <a16:creationId xmlns:a16="http://schemas.microsoft.com/office/drawing/2014/main" id="{AA66DE7B-5565-44CC-9F22-D8D9DEFD1CBA}"/>
                </a:ext>
              </a:extLst>
            </p:cNvPr>
            <p:cNvSpPr txBox="1"/>
            <p:nvPr/>
          </p:nvSpPr>
          <p:spPr>
            <a:xfrm>
              <a:off x="5362770" y="5705996"/>
              <a:ext cx="526106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100" dirty="0"/>
                <a:t>W120</a:t>
              </a:r>
              <a:endParaRPr lang="fr-FR" sz="1100" dirty="0">
                <a:solidFill>
                  <a:schemeClr val="tx1"/>
                </a:solidFill>
              </a:endParaRPr>
            </a:p>
          </p:txBody>
        </p:sp>
        <p:sp>
          <p:nvSpPr>
            <p:cNvPr id="124" name="ZoneTexte 123">
              <a:extLst>
                <a:ext uri="{FF2B5EF4-FFF2-40B4-BE49-F238E27FC236}">
                  <a16:creationId xmlns:a16="http://schemas.microsoft.com/office/drawing/2014/main" id="{7A96F7E2-C7CB-4C35-A80E-05728B79B404}"/>
                </a:ext>
              </a:extLst>
            </p:cNvPr>
            <p:cNvSpPr txBox="1"/>
            <p:nvPr/>
          </p:nvSpPr>
          <p:spPr>
            <a:xfrm>
              <a:off x="5713414" y="5705996"/>
              <a:ext cx="526106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100" dirty="0"/>
                <a:t>W144</a:t>
              </a:r>
              <a:endParaRPr lang="fr-FR" sz="1100" dirty="0">
                <a:solidFill>
                  <a:schemeClr val="tx1"/>
                </a:solidFill>
              </a:endParaRPr>
            </a:p>
          </p:txBody>
        </p:sp>
        <p:sp>
          <p:nvSpPr>
            <p:cNvPr id="128" name="ZoneTexte 127">
              <a:extLst>
                <a:ext uri="{FF2B5EF4-FFF2-40B4-BE49-F238E27FC236}">
                  <a16:creationId xmlns:a16="http://schemas.microsoft.com/office/drawing/2014/main" id="{17D53BBD-4D2A-46F1-AF8C-9C651188A7F5}"/>
                </a:ext>
              </a:extLst>
            </p:cNvPr>
            <p:cNvSpPr txBox="1"/>
            <p:nvPr/>
          </p:nvSpPr>
          <p:spPr>
            <a:xfrm>
              <a:off x="3459744" y="4218916"/>
              <a:ext cx="47434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/>
                <a:t>-5 </a:t>
              </a:r>
              <a:r>
                <a:rPr lang="fr-FR" sz="11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129" name="ZoneTexte 128">
              <a:extLst>
                <a:ext uri="{FF2B5EF4-FFF2-40B4-BE49-F238E27FC236}">
                  <a16:creationId xmlns:a16="http://schemas.microsoft.com/office/drawing/2014/main" id="{FE359FDA-E701-428F-A75D-B3AC104A4149}"/>
                </a:ext>
              </a:extLst>
            </p:cNvPr>
            <p:cNvSpPr txBox="1"/>
            <p:nvPr/>
          </p:nvSpPr>
          <p:spPr>
            <a:xfrm>
              <a:off x="3515619" y="3851011"/>
              <a:ext cx="41847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/>
                <a:t>0 </a:t>
              </a:r>
              <a:r>
                <a:rPr lang="fr-FR" sz="11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130" name="ZoneTexte 129">
              <a:extLst>
                <a:ext uri="{FF2B5EF4-FFF2-40B4-BE49-F238E27FC236}">
                  <a16:creationId xmlns:a16="http://schemas.microsoft.com/office/drawing/2014/main" id="{73AC6696-DA39-4D46-BCB9-C6382A24B9B7}"/>
                </a:ext>
              </a:extLst>
            </p:cNvPr>
            <p:cNvSpPr txBox="1"/>
            <p:nvPr/>
          </p:nvSpPr>
          <p:spPr>
            <a:xfrm>
              <a:off x="3421211" y="3110599"/>
              <a:ext cx="51288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/>
                <a:t>10 </a:t>
              </a:r>
              <a:r>
                <a:rPr lang="fr-FR" sz="11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131" name="ZoneTexte 130">
              <a:extLst>
                <a:ext uri="{FF2B5EF4-FFF2-40B4-BE49-F238E27FC236}">
                  <a16:creationId xmlns:a16="http://schemas.microsoft.com/office/drawing/2014/main" id="{44779F02-B6F0-4FD8-A2F1-87862286A617}"/>
                </a:ext>
              </a:extLst>
            </p:cNvPr>
            <p:cNvSpPr txBox="1"/>
            <p:nvPr/>
          </p:nvSpPr>
          <p:spPr>
            <a:xfrm>
              <a:off x="3665435" y="5829107"/>
              <a:ext cx="32092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/>
                <a:t>BL</a:t>
              </a:r>
              <a:endParaRPr lang="fr-FR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133" name="Connecteur droit 132">
              <a:extLst>
                <a:ext uri="{FF2B5EF4-FFF2-40B4-BE49-F238E27FC236}">
                  <a16:creationId xmlns:a16="http://schemas.microsoft.com/office/drawing/2014/main" id="{D199DEDC-976C-4F1D-9008-4698A8F05B7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33981" y="3972242"/>
              <a:ext cx="306438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" name="Connecteur droit 133">
              <a:extLst>
                <a:ext uri="{FF2B5EF4-FFF2-40B4-BE49-F238E27FC236}">
                  <a16:creationId xmlns:a16="http://schemas.microsoft.com/office/drawing/2014/main" id="{5E25055F-389F-4F65-983B-035D93778D0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33981" y="3217541"/>
              <a:ext cx="0" cy="261326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35" name="Groupe 134">
              <a:extLst>
                <a:ext uri="{FF2B5EF4-FFF2-40B4-BE49-F238E27FC236}">
                  <a16:creationId xmlns:a16="http://schemas.microsoft.com/office/drawing/2014/main" id="{26E1B26A-385A-44A3-A985-E149F4B70760}"/>
                </a:ext>
              </a:extLst>
            </p:cNvPr>
            <p:cNvGrpSpPr/>
            <p:nvPr/>
          </p:nvGrpSpPr>
          <p:grpSpPr>
            <a:xfrm>
              <a:off x="6462453" y="3828186"/>
              <a:ext cx="75845" cy="1380127"/>
              <a:chOff x="2224682" y="2833688"/>
              <a:chExt cx="63103" cy="1725215"/>
            </a:xfrm>
          </p:grpSpPr>
          <p:cxnSp>
            <p:nvCxnSpPr>
              <p:cNvPr id="136" name="Connecteur droit 135">
                <a:extLst>
                  <a:ext uri="{FF2B5EF4-FFF2-40B4-BE49-F238E27FC236}">
                    <a16:creationId xmlns:a16="http://schemas.microsoft.com/office/drawing/2014/main" id="{C8C232E3-A969-4D6A-9C62-43596F51E6CB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7" name="Connecteur droit 136">
                <a:extLst>
                  <a:ext uri="{FF2B5EF4-FFF2-40B4-BE49-F238E27FC236}">
                    <a16:creationId xmlns:a16="http://schemas.microsoft.com/office/drawing/2014/main" id="{B7A430DF-3A10-42DB-BA64-C5A49CD5A0D8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8" name="Connecteur droit 137">
                <a:extLst>
                  <a:ext uri="{FF2B5EF4-FFF2-40B4-BE49-F238E27FC236}">
                    <a16:creationId xmlns:a16="http://schemas.microsoft.com/office/drawing/2014/main" id="{19F21A90-B1AF-44BC-A51F-4D95569FF06D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39" name="Groupe 138">
              <a:extLst>
                <a:ext uri="{FF2B5EF4-FFF2-40B4-BE49-F238E27FC236}">
                  <a16:creationId xmlns:a16="http://schemas.microsoft.com/office/drawing/2014/main" id="{8385F44A-89E9-4088-85EE-E4181C730F25}"/>
                </a:ext>
              </a:extLst>
            </p:cNvPr>
            <p:cNvGrpSpPr/>
            <p:nvPr/>
          </p:nvGrpSpPr>
          <p:grpSpPr>
            <a:xfrm>
              <a:off x="6110814" y="3668788"/>
              <a:ext cx="75845" cy="1587757"/>
              <a:chOff x="2224682" y="2833688"/>
              <a:chExt cx="63103" cy="1725215"/>
            </a:xfrm>
          </p:grpSpPr>
          <p:cxnSp>
            <p:nvCxnSpPr>
              <p:cNvPr id="140" name="Connecteur droit 139">
                <a:extLst>
                  <a:ext uri="{FF2B5EF4-FFF2-40B4-BE49-F238E27FC236}">
                    <a16:creationId xmlns:a16="http://schemas.microsoft.com/office/drawing/2014/main" id="{66606D3D-DA35-488F-ACE6-EA0842456217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1" name="Connecteur droit 140">
                <a:extLst>
                  <a:ext uri="{FF2B5EF4-FFF2-40B4-BE49-F238E27FC236}">
                    <a16:creationId xmlns:a16="http://schemas.microsoft.com/office/drawing/2014/main" id="{4BD4D778-134C-48F0-BDAF-312CFF85D244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2" name="Connecteur droit 141">
                <a:extLst>
                  <a:ext uri="{FF2B5EF4-FFF2-40B4-BE49-F238E27FC236}">
                    <a16:creationId xmlns:a16="http://schemas.microsoft.com/office/drawing/2014/main" id="{D804D2B9-F11B-45BB-A351-0660224A9896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43" name="Groupe 142">
              <a:extLst>
                <a:ext uri="{FF2B5EF4-FFF2-40B4-BE49-F238E27FC236}">
                  <a16:creationId xmlns:a16="http://schemas.microsoft.com/office/drawing/2014/main" id="{B3E3BF28-2E52-4462-A867-BADE61509DCA}"/>
                </a:ext>
              </a:extLst>
            </p:cNvPr>
            <p:cNvGrpSpPr/>
            <p:nvPr/>
          </p:nvGrpSpPr>
          <p:grpSpPr>
            <a:xfrm>
              <a:off x="5914425" y="3716531"/>
              <a:ext cx="75845" cy="1339106"/>
              <a:chOff x="2224682" y="2833688"/>
              <a:chExt cx="63103" cy="1725215"/>
            </a:xfrm>
          </p:grpSpPr>
          <p:cxnSp>
            <p:nvCxnSpPr>
              <p:cNvPr id="144" name="Connecteur droit 143">
                <a:extLst>
                  <a:ext uri="{FF2B5EF4-FFF2-40B4-BE49-F238E27FC236}">
                    <a16:creationId xmlns:a16="http://schemas.microsoft.com/office/drawing/2014/main" id="{EAA6E7E2-EB8B-4090-AF4D-D6DC1686A5BF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5" name="Connecteur droit 144">
                <a:extLst>
                  <a:ext uri="{FF2B5EF4-FFF2-40B4-BE49-F238E27FC236}">
                    <a16:creationId xmlns:a16="http://schemas.microsoft.com/office/drawing/2014/main" id="{F14625DB-B07A-4B57-A8F3-DA0774DB32A4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6" name="Connecteur droit 145">
                <a:extLst>
                  <a:ext uri="{FF2B5EF4-FFF2-40B4-BE49-F238E27FC236}">
                    <a16:creationId xmlns:a16="http://schemas.microsoft.com/office/drawing/2014/main" id="{27D89836-3D14-459E-A117-063791A3E93F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47" name="Groupe 146">
              <a:extLst>
                <a:ext uri="{FF2B5EF4-FFF2-40B4-BE49-F238E27FC236}">
                  <a16:creationId xmlns:a16="http://schemas.microsoft.com/office/drawing/2014/main" id="{BBFA0ED7-9778-4C4F-A5B3-495687F87A2A}"/>
                </a:ext>
              </a:extLst>
            </p:cNvPr>
            <p:cNvGrpSpPr/>
            <p:nvPr/>
          </p:nvGrpSpPr>
          <p:grpSpPr>
            <a:xfrm>
              <a:off x="5578071" y="3768711"/>
              <a:ext cx="75845" cy="1467470"/>
              <a:chOff x="2224682" y="2833688"/>
              <a:chExt cx="63103" cy="1725215"/>
            </a:xfrm>
          </p:grpSpPr>
          <p:cxnSp>
            <p:nvCxnSpPr>
              <p:cNvPr id="148" name="Connecteur droit 147">
                <a:extLst>
                  <a:ext uri="{FF2B5EF4-FFF2-40B4-BE49-F238E27FC236}">
                    <a16:creationId xmlns:a16="http://schemas.microsoft.com/office/drawing/2014/main" id="{EE3578F3-ADCE-4B9C-B995-B438934DFDF1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9" name="Connecteur droit 148">
                <a:extLst>
                  <a:ext uri="{FF2B5EF4-FFF2-40B4-BE49-F238E27FC236}">
                    <a16:creationId xmlns:a16="http://schemas.microsoft.com/office/drawing/2014/main" id="{90B53B9F-87D0-4936-942D-0ECB8F197A2B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0" name="Connecteur droit 149">
                <a:extLst>
                  <a:ext uri="{FF2B5EF4-FFF2-40B4-BE49-F238E27FC236}">
                    <a16:creationId xmlns:a16="http://schemas.microsoft.com/office/drawing/2014/main" id="{AF45F321-F6D1-4B6B-A553-0341558960E3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51" name="Groupe 150">
              <a:extLst>
                <a:ext uri="{FF2B5EF4-FFF2-40B4-BE49-F238E27FC236}">
                  <a16:creationId xmlns:a16="http://schemas.microsoft.com/office/drawing/2014/main" id="{09D4ABED-A940-4387-9A61-392A33212EFD}"/>
                </a:ext>
              </a:extLst>
            </p:cNvPr>
            <p:cNvGrpSpPr/>
            <p:nvPr/>
          </p:nvGrpSpPr>
          <p:grpSpPr>
            <a:xfrm>
              <a:off x="5399145" y="3718593"/>
              <a:ext cx="75845" cy="1599036"/>
              <a:chOff x="2224682" y="2833688"/>
              <a:chExt cx="63103" cy="1725215"/>
            </a:xfrm>
          </p:grpSpPr>
          <p:cxnSp>
            <p:nvCxnSpPr>
              <p:cNvPr id="152" name="Connecteur droit 151">
                <a:extLst>
                  <a:ext uri="{FF2B5EF4-FFF2-40B4-BE49-F238E27FC236}">
                    <a16:creationId xmlns:a16="http://schemas.microsoft.com/office/drawing/2014/main" id="{4CCE5791-1986-4CA5-A1C5-15001FEDBE66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3" name="Connecteur droit 152">
                <a:extLst>
                  <a:ext uri="{FF2B5EF4-FFF2-40B4-BE49-F238E27FC236}">
                    <a16:creationId xmlns:a16="http://schemas.microsoft.com/office/drawing/2014/main" id="{4C333D90-9DBB-43B6-A738-C00DC828A54F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4" name="Connecteur droit 153">
                <a:extLst>
                  <a:ext uri="{FF2B5EF4-FFF2-40B4-BE49-F238E27FC236}">
                    <a16:creationId xmlns:a16="http://schemas.microsoft.com/office/drawing/2014/main" id="{41CF6D97-4D2D-4F75-83D9-1AA052E2A200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55" name="Groupe 154">
              <a:extLst>
                <a:ext uri="{FF2B5EF4-FFF2-40B4-BE49-F238E27FC236}">
                  <a16:creationId xmlns:a16="http://schemas.microsoft.com/office/drawing/2014/main" id="{9D87CB9B-A95A-432E-8A78-1BBB11AB3CA8}"/>
                </a:ext>
              </a:extLst>
            </p:cNvPr>
            <p:cNvGrpSpPr/>
            <p:nvPr/>
          </p:nvGrpSpPr>
          <p:grpSpPr>
            <a:xfrm>
              <a:off x="4851025" y="3849763"/>
              <a:ext cx="75845" cy="1371388"/>
              <a:chOff x="2224682" y="2833688"/>
              <a:chExt cx="63103" cy="1725215"/>
            </a:xfrm>
          </p:grpSpPr>
          <p:cxnSp>
            <p:nvCxnSpPr>
              <p:cNvPr id="156" name="Connecteur droit 155">
                <a:extLst>
                  <a:ext uri="{FF2B5EF4-FFF2-40B4-BE49-F238E27FC236}">
                    <a16:creationId xmlns:a16="http://schemas.microsoft.com/office/drawing/2014/main" id="{5DC8BFC9-F0D2-44D3-9B21-7B2649432D38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7" name="Connecteur droit 156">
                <a:extLst>
                  <a:ext uri="{FF2B5EF4-FFF2-40B4-BE49-F238E27FC236}">
                    <a16:creationId xmlns:a16="http://schemas.microsoft.com/office/drawing/2014/main" id="{2690CCC5-B6FF-4CB4-8379-F69739514ECF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8" name="Connecteur droit 157">
                <a:extLst>
                  <a:ext uri="{FF2B5EF4-FFF2-40B4-BE49-F238E27FC236}">
                    <a16:creationId xmlns:a16="http://schemas.microsoft.com/office/drawing/2014/main" id="{297FD557-D6F1-494F-8D2F-BA8A1ACC22E5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59" name="Groupe 158">
              <a:extLst>
                <a:ext uri="{FF2B5EF4-FFF2-40B4-BE49-F238E27FC236}">
                  <a16:creationId xmlns:a16="http://schemas.microsoft.com/office/drawing/2014/main" id="{FD88F8B8-E6E3-40CE-BAAC-6BB5D9406B0C}"/>
                </a:ext>
              </a:extLst>
            </p:cNvPr>
            <p:cNvGrpSpPr/>
            <p:nvPr/>
          </p:nvGrpSpPr>
          <p:grpSpPr>
            <a:xfrm>
              <a:off x="4685158" y="3920009"/>
              <a:ext cx="75845" cy="1391688"/>
              <a:chOff x="2224682" y="2833688"/>
              <a:chExt cx="63103" cy="1725215"/>
            </a:xfrm>
          </p:grpSpPr>
          <p:cxnSp>
            <p:nvCxnSpPr>
              <p:cNvPr id="160" name="Connecteur droit 159">
                <a:extLst>
                  <a:ext uri="{FF2B5EF4-FFF2-40B4-BE49-F238E27FC236}">
                    <a16:creationId xmlns:a16="http://schemas.microsoft.com/office/drawing/2014/main" id="{69DC009B-C61D-477D-9B63-A49F226B3F7F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1" name="Connecteur droit 160">
                <a:extLst>
                  <a:ext uri="{FF2B5EF4-FFF2-40B4-BE49-F238E27FC236}">
                    <a16:creationId xmlns:a16="http://schemas.microsoft.com/office/drawing/2014/main" id="{19ACA148-C0C1-405A-AEAE-77388EC69F43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2" name="Connecteur droit 161">
                <a:extLst>
                  <a:ext uri="{FF2B5EF4-FFF2-40B4-BE49-F238E27FC236}">
                    <a16:creationId xmlns:a16="http://schemas.microsoft.com/office/drawing/2014/main" id="{606EC087-163C-49BA-ADC0-96ECD1D9A140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63" name="Groupe 162">
              <a:extLst>
                <a:ext uri="{FF2B5EF4-FFF2-40B4-BE49-F238E27FC236}">
                  <a16:creationId xmlns:a16="http://schemas.microsoft.com/office/drawing/2014/main" id="{FFB418B2-D3BB-4938-96D4-2095B9B35F82}"/>
                </a:ext>
              </a:extLst>
            </p:cNvPr>
            <p:cNvGrpSpPr/>
            <p:nvPr/>
          </p:nvGrpSpPr>
          <p:grpSpPr>
            <a:xfrm>
              <a:off x="4532386" y="3946014"/>
              <a:ext cx="75845" cy="1314590"/>
              <a:chOff x="2224682" y="2833688"/>
              <a:chExt cx="63103" cy="1725215"/>
            </a:xfrm>
          </p:grpSpPr>
          <p:cxnSp>
            <p:nvCxnSpPr>
              <p:cNvPr id="164" name="Connecteur droit 163">
                <a:extLst>
                  <a:ext uri="{FF2B5EF4-FFF2-40B4-BE49-F238E27FC236}">
                    <a16:creationId xmlns:a16="http://schemas.microsoft.com/office/drawing/2014/main" id="{EC975F69-5C8D-44C6-AADB-AC284920F5CE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5" name="Connecteur droit 164">
                <a:extLst>
                  <a:ext uri="{FF2B5EF4-FFF2-40B4-BE49-F238E27FC236}">
                    <a16:creationId xmlns:a16="http://schemas.microsoft.com/office/drawing/2014/main" id="{FC8A8BAA-A622-4142-8444-8D811B8BD40A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6" name="Connecteur droit 165">
                <a:extLst>
                  <a:ext uri="{FF2B5EF4-FFF2-40B4-BE49-F238E27FC236}">
                    <a16:creationId xmlns:a16="http://schemas.microsoft.com/office/drawing/2014/main" id="{19AAC6FB-7FC2-4EBC-9759-756DD2EBE89C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67" name="Groupe 166">
              <a:extLst>
                <a:ext uri="{FF2B5EF4-FFF2-40B4-BE49-F238E27FC236}">
                  <a16:creationId xmlns:a16="http://schemas.microsoft.com/office/drawing/2014/main" id="{A734A939-12A3-445A-ABC7-B4AD3C2D23F7}"/>
                </a:ext>
              </a:extLst>
            </p:cNvPr>
            <p:cNvGrpSpPr/>
            <p:nvPr/>
          </p:nvGrpSpPr>
          <p:grpSpPr>
            <a:xfrm>
              <a:off x="4171457" y="4007985"/>
              <a:ext cx="75845" cy="1311655"/>
              <a:chOff x="2224682" y="2833688"/>
              <a:chExt cx="63103" cy="1725215"/>
            </a:xfrm>
          </p:grpSpPr>
          <p:cxnSp>
            <p:nvCxnSpPr>
              <p:cNvPr id="168" name="Connecteur droit 167">
                <a:extLst>
                  <a:ext uri="{FF2B5EF4-FFF2-40B4-BE49-F238E27FC236}">
                    <a16:creationId xmlns:a16="http://schemas.microsoft.com/office/drawing/2014/main" id="{55E6607B-3585-483D-A1BE-E26F9B3F1FAB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9" name="Connecteur droit 168">
                <a:extLst>
                  <a:ext uri="{FF2B5EF4-FFF2-40B4-BE49-F238E27FC236}">
                    <a16:creationId xmlns:a16="http://schemas.microsoft.com/office/drawing/2014/main" id="{90F08DCB-2DF7-44A4-8F11-CDC0D8F6AAF6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0" name="Connecteur droit 169">
                <a:extLst>
                  <a:ext uri="{FF2B5EF4-FFF2-40B4-BE49-F238E27FC236}">
                    <a16:creationId xmlns:a16="http://schemas.microsoft.com/office/drawing/2014/main" id="{9C638498-34CE-4C6F-ADB1-39A830582E35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71" name="Groupe 170">
              <a:extLst>
                <a:ext uri="{FF2B5EF4-FFF2-40B4-BE49-F238E27FC236}">
                  <a16:creationId xmlns:a16="http://schemas.microsoft.com/office/drawing/2014/main" id="{45F1993D-E129-4BAC-AA0E-F47DF24CF893}"/>
                </a:ext>
              </a:extLst>
            </p:cNvPr>
            <p:cNvGrpSpPr/>
            <p:nvPr/>
          </p:nvGrpSpPr>
          <p:grpSpPr>
            <a:xfrm>
              <a:off x="3992370" y="4175993"/>
              <a:ext cx="75845" cy="1155245"/>
              <a:chOff x="2224682" y="2833688"/>
              <a:chExt cx="63103" cy="1725215"/>
            </a:xfrm>
          </p:grpSpPr>
          <p:cxnSp>
            <p:nvCxnSpPr>
              <p:cNvPr id="172" name="Connecteur droit 171">
                <a:extLst>
                  <a:ext uri="{FF2B5EF4-FFF2-40B4-BE49-F238E27FC236}">
                    <a16:creationId xmlns:a16="http://schemas.microsoft.com/office/drawing/2014/main" id="{05571C56-1478-4904-A194-F0181BA6D3AB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3" name="Connecteur droit 172">
                <a:extLst>
                  <a:ext uri="{FF2B5EF4-FFF2-40B4-BE49-F238E27FC236}">
                    <a16:creationId xmlns:a16="http://schemas.microsoft.com/office/drawing/2014/main" id="{C114E12D-758F-4626-9829-8F3802F8739E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4" name="Connecteur droit 173">
                <a:extLst>
                  <a:ext uri="{FF2B5EF4-FFF2-40B4-BE49-F238E27FC236}">
                    <a16:creationId xmlns:a16="http://schemas.microsoft.com/office/drawing/2014/main" id="{9F0E4269-9DDD-4A27-97D2-5B590FDCB0B1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75" name="Groupe 174">
              <a:extLst>
                <a:ext uri="{FF2B5EF4-FFF2-40B4-BE49-F238E27FC236}">
                  <a16:creationId xmlns:a16="http://schemas.microsoft.com/office/drawing/2014/main" id="{808FB7C2-85F8-41B8-9DA7-D298882CCC4E}"/>
                </a:ext>
              </a:extLst>
            </p:cNvPr>
            <p:cNvGrpSpPr/>
            <p:nvPr/>
          </p:nvGrpSpPr>
          <p:grpSpPr>
            <a:xfrm>
              <a:off x="3929345" y="4212903"/>
              <a:ext cx="75845" cy="1183492"/>
              <a:chOff x="2224682" y="2833688"/>
              <a:chExt cx="63103" cy="1725215"/>
            </a:xfrm>
          </p:grpSpPr>
          <p:cxnSp>
            <p:nvCxnSpPr>
              <p:cNvPr id="176" name="Connecteur droit 175">
                <a:extLst>
                  <a:ext uri="{FF2B5EF4-FFF2-40B4-BE49-F238E27FC236}">
                    <a16:creationId xmlns:a16="http://schemas.microsoft.com/office/drawing/2014/main" id="{FE380443-72DB-4D7E-BB19-652BF0E523BB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7" name="Connecteur droit 176">
                <a:extLst>
                  <a:ext uri="{FF2B5EF4-FFF2-40B4-BE49-F238E27FC236}">
                    <a16:creationId xmlns:a16="http://schemas.microsoft.com/office/drawing/2014/main" id="{508D0B51-CEC0-48BC-B2A0-96A7B3C23CDA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8" name="Connecteur droit 177">
                <a:extLst>
                  <a:ext uri="{FF2B5EF4-FFF2-40B4-BE49-F238E27FC236}">
                    <a16:creationId xmlns:a16="http://schemas.microsoft.com/office/drawing/2014/main" id="{AC87EBDC-1D0F-4BC9-B98C-4B12A19746C5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79" name="Groupe 178">
              <a:extLst>
                <a:ext uri="{FF2B5EF4-FFF2-40B4-BE49-F238E27FC236}">
                  <a16:creationId xmlns:a16="http://schemas.microsoft.com/office/drawing/2014/main" id="{125AA2A2-374E-425D-BBC1-45DD68069189}"/>
                </a:ext>
              </a:extLst>
            </p:cNvPr>
            <p:cNvGrpSpPr/>
            <p:nvPr/>
          </p:nvGrpSpPr>
          <p:grpSpPr>
            <a:xfrm>
              <a:off x="3853500" y="4097413"/>
              <a:ext cx="75845" cy="1216496"/>
              <a:chOff x="2224682" y="2833688"/>
              <a:chExt cx="63103" cy="1725215"/>
            </a:xfrm>
          </p:grpSpPr>
          <p:cxnSp>
            <p:nvCxnSpPr>
              <p:cNvPr id="180" name="Connecteur droit 179">
                <a:extLst>
                  <a:ext uri="{FF2B5EF4-FFF2-40B4-BE49-F238E27FC236}">
                    <a16:creationId xmlns:a16="http://schemas.microsoft.com/office/drawing/2014/main" id="{9C987AC1-8191-4D6C-8064-E85CAAA61763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1" name="Connecteur droit 180">
                <a:extLst>
                  <a:ext uri="{FF2B5EF4-FFF2-40B4-BE49-F238E27FC236}">
                    <a16:creationId xmlns:a16="http://schemas.microsoft.com/office/drawing/2014/main" id="{99725AD1-2C55-4B66-B3A3-E45F4149398F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2" name="Connecteur droit 181">
                <a:extLst>
                  <a:ext uri="{FF2B5EF4-FFF2-40B4-BE49-F238E27FC236}">
                    <a16:creationId xmlns:a16="http://schemas.microsoft.com/office/drawing/2014/main" id="{E8669693-34EA-4B0A-B8AD-FC554EB656CC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83" name="Groupe 182">
              <a:extLst>
                <a:ext uri="{FF2B5EF4-FFF2-40B4-BE49-F238E27FC236}">
                  <a16:creationId xmlns:a16="http://schemas.microsoft.com/office/drawing/2014/main" id="{DD8C798A-E737-457B-9664-2CCB14E5BF38}"/>
                </a:ext>
              </a:extLst>
            </p:cNvPr>
            <p:cNvGrpSpPr/>
            <p:nvPr/>
          </p:nvGrpSpPr>
          <p:grpSpPr>
            <a:xfrm>
              <a:off x="4348604" y="3958109"/>
              <a:ext cx="75845" cy="1262727"/>
              <a:chOff x="2224682" y="2833688"/>
              <a:chExt cx="63103" cy="1725215"/>
            </a:xfrm>
          </p:grpSpPr>
          <p:cxnSp>
            <p:nvCxnSpPr>
              <p:cNvPr id="184" name="Connecteur droit 183">
                <a:extLst>
                  <a:ext uri="{FF2B5EF4-FFF2-40B4-BE49-F238E27FC236}">
                    <a16:creationId xmlns:a16="http://schemas.microsoft.com/office/drawing/2014/main" id="{655B62F3-8804-4FFB-8811-8BD33D80310B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5" name="Connecteur droit 184">
                <a:extLst>
                  <a:ext uri="{FF2B5EF4-FFF2-40B4-BE49-F238E27FC236}">
                    <a16:creationId xmlns:a16="http://schemas.microsoft.com/office/drawing/2014/main" id="{9D135481-2189-4636-87E5-ABBFD28F54E4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6" name="Connecteur droit 185">
                <a:extLst>
                  <a:ext uri="{FF2B5EF4-FFF2-40B4-BE49-F238E27FC236}">
                    <a16:creationId xmlns:a16="http://schemas.microsoft.com/office/drawing/2014/main" id="{99ED551B-363A-4F3A-BBC6-3B635F129DFA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87" name="Groupe 186">
              <a:extLst>
                <a:ext uri="{FF2B5EF4-FFF2-40B4-BE49-F238E27FC236}">
                  <a16:creationId xmlns:a16="http://schemas.microsoft.com/office/drawing/2014/main" id="{0D2E032B-3704-433A-A010-E2FB5D822542}"/>
                </a:ext>
              </a:extLst>
            </p:cNvPr>
            <p:cNvGrpSpPr/>
            <p:nvPr/>
          </p:nvGrpSpPr>
          <p:grpSpPr>
            <a:xfrm>
              <a:off x="5056347" y="3746178"/>
              <a:ext cx="75845" cy="1423968"/>
              <a:chOff x="2224682" y="2833688"/>
              <a:chExt cx="63103" cy="1725215"/>
            </a:xfrm>
          </p:grpSpPr>
          <p:cxnSp>
            <p:nvCxnSpPr>
              <p:cNvPr id="188" name="Connecteur droit 187">
                <a:extLst>
                  <a:ext uri="{FF2B5EF4-FFF2-40B4-BE49-F238E27FC236}">
                    <a16:creationId xmlns:a16="http://schemas.microsoft.com/office/drawing/2014/main" id="{7F62AD2E-27D6-4720-95D8-C29652632984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9" name="Connecteur droit 188">
                <a:extLst>
                  <a:ext uri="{FF2B5EF4-FFF2-40B4-BE49-F238E27FC236}">
                    <a16:creationId xmlns:a16="http://schemas.microsoft.com/office/drawing/2014/main" id="{2056B122-13EC-44AC-BD66-8B92ADD5CB90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0" name="Connecteur droit 189">
                <a:extLst>
                  <a:ext uri="{FF2B5EF4-FFF2-40B4-BE49-F238E27FC236}">
                    <a16:creationId xmlns:a16="http://schemas.microsoft.com/office/drawing/2014/main" id="{8907904F-1F5D-46E4-98BE-E501E447CF2B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91" name="Groupe 190">
              <a:extLst>
                <a:ext uri="{FF2B5EF4-FFF2-40B4-BE49-F238E27FC236}">
                  <a16:creationId xmlns:a16="http://schemas.microsoft.com/office/drawing/2014/main" id="{871DF5AE-B59F-453A-B3C1-B6613677EDDD}"/>
                </a:ext>
              </a:extLst>
            </p:cNvPr>
            <p:cNvGrpSpPr/>
            <p:nvPr/>
          </p:nvGrpSpPr>
          <p:grpSpPr>
            <a:xfrm>
              <a:off x="5219270" y="3809222"/>
              <a:ext cx="75845" cy="1411614"/>
              <a:chOff x="2224682" y="2833688"/>
              <a:chExt cx="63103" cy="1725215"/>
            </a:xfrm>
          </p:grpSpPr>
          <p:cxnSp>
            <p:nvCxnSpPr>
              <p:cNvPr id="192" name="Connecteur droit 191">
                <a:extLst>
                  <a:ext uri="{FF2B5EF4-FFF2-40B4-BE49-F238E27FC236}">
                    <a16:creationId xmlns:a16="http://schemas.microsoft.com/office/drawing/2014/main" id="{EAF8EE4E-F1BD-43E7-BBDF-273928AB08E8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3" name="Connecteur droit 192">
                <a:extLst>
                  <a:ext uri="{FF2B5EF4-FFF2-40B4-BE49-F238E27FC236}">
                    <a16:creationId xmlns:a16="http://schemas.microsoft.com/office/drawing/2014/main" id="{D0788DC6-1969-4349-856E-19DAB5DDC45B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4" name="Connecteur droit 193">
                <a:extLst>
                  <a:ext uri="{FF2B5EF4-FFF2-40B4-BE49-F238E27FC236}">
                    <a16:creationId xmlns:a16="http://schemas.microsoft.com/office/drawing/2014/main" id="{8B34DA3D-D91C-446E-B1A7-589CA1FE7460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95" name="Groupe 194">
              <a:extLst>
                <a:ext uri="{FF2B5EF4-FFF2-40B4-BE49-F238E27FC236}">
                  <a16:creationId xmlns:a16="http://schemas.microsoft.com/office/drawing/2014/main" id="{63456C78-9060-4500-97A8-93AB43B840D5}"/>
                </a:ext>
              </a:extLst>
            </p:cNvPr>
            <p:cNvGrpSpPr/>
            <p:nvPr/>
          </p:nvGrpSpPr>
          <p:grpSpPr>
            <a:xfrm>
              <a:off x="5746889" y="3596159"/>
              <a:ext cx="75845" cy="1601238"/>
              <a:chOff x="2224682" y="2833688"/>
              <a:chExt cx="63103" cy="1725215"/>
            </a:xfrm>
          </p:grpSpPr>
          <p:cxnSp>
            <p:nvCxnSpPr>
              <p:cNvPr id="196" name="Connecteur droit 195">
                <a:extLst>
                  <a:ext uri="{FF2B5EF4-FFF2-40B4-BE49-F238E27FC236}">
                    <a16:creationId xmlns:a16="http://schemas.microsoft.com/office/drawing/2014/main" id="{19C580D5-62F7-4F8A-9E38-076097FDA123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7" name="Connecteur droit 196">
                <a:extLst>
                  <a:ext uri="{FF2B5EF4-FFF2-40B4-BE49-F238E27FC236}">
                    <a16:creationId xmlns:a16="http://schemas.microsoft.com/office/drawing/2014/main" id="{2ED1530B-8CF7-46DC-B880-7F47270C3F54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8" name="Connecteur droit 197">
                <a:extLst>
                  <a:ext uri="{FF2B5EF4-FFF2-40B4-BE49-F238E27FC236}">
                    <a16:creationId xmlns:a16="http://schemas.microsoft.com/office/drawing/2014/main" id="{5C286894-B449-4E83-91F2-C4F26C941077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99" name="Groupe 198">
              <a:extLst>
                <a:ext uri="{FF2B5EF4-FFF2-40B4-BE49-F238E27FC236}">
                  <a16:creationId xmlns:a16="http://schemas.microsoft.com/office/drawing/2014/main" id="{167D6641-084B-4276-9518-89C72853D2FC}"/>
                </a:ext>
              </a:extLst>
            </p:cNvPr>
            <p:cNvGrpSpPr/>
            <p:nvPr/>
          </p:nvGrpSpPr>
          <p:grpSpPr>
            <a:xfrm>
              <a:off x="6286831" y="3868813"/>
              <a:ext cx="75845" cy="1504246"/>
              <a:chOff x="2224682" y="2833688"/>
              <a:chExt cx="63103" cy="1725215"/>
            </a:xfrm>
          </p:grpSpPr>
          <p:cxnSp>
            <p:nvCxnSpPr>
              <p:cNvPr id="200" name="Connecteur droit 199">
                <a:extLst>
                  <a:ext uri="{FF2B5EF4-FFF2-40B4-BE49-F238E27FC236}">
                    <a16:creationId xmlns:a16="http://schemas.microsoft.com/office/drawing/2014/main" id="{370491E7-F18B-49A5-81F1-BC03776F5714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1" name="Connecteur droit 200">
                <a:extLst>
                  <a:ext uri="{FF2B5EF4-FFF2-40B4-BE49-F238E27FC236}">
                    <a16:creationId xmlns:a16="http://schemas.microsoft.com/office/drawing/2014/main" id="{19F4228D-0B29-4258-BD75-1FD5E906703E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2" name="Connecteur droit 201">
                <a:extLst>
                  <a:ext uri="{FF2B5EF4-FFF2-40B4-BE49-F238E27FC236}">
                    <a16:creationId xmlns:a16="http://schemas.microsoft.com/office/drawing/2014/main" id="{F85899FD-BB54-47CE-8B6B-C53FE30B888D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3" name="Groupe 202">
              <a:extLst>
                <a:ext uri="{FF2B5EF4-FFF2-40B4-BE49-F238E27FC236}">
                  <a16:creationId xmlns:a16="http://schemas.microsoft.com/office/drawing/2014/main" id="{9772CFC9-4E3C-46F9-A3BD-6A1A219EB339}"/>
                </a:ext>
              </a:extLst>
            </p:cNvPr>
            <p:cNvGrpSpPr/>
            <p:nvPr/>
          </p:nvGrpSpPr>
          <p:grpSpPr>
            <a:xfrm>
              <a:off x="6633859" y="3756895"/>
              <a:ext cx="75845" cy="1440502"/>
              <a:chOff x="2224682" y="2833688"/>
              <a:chExt cx="63103" cy="1725215"/>
            </a:xfrm>
          </p:grpSpPr>
          <p:cxnSp>
            <p:nvCxnSpPr>
              <p:cNvPr id="204" name="Connecteur droit 203">
                <a:extLst>
                  <a:ext uri="{FF2B5EF4-FFF2-40B4-BE49-F238E27FC236}">
                    <a16:creationId xmlns:a16="http://schemas.microsoft.com/office/drawing/2014/main" id="{49E077DF-336A-48F0-8ED7-9A3B534D6A9E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5" name="Connecteur droit 204">
                <a:extLst>
                  <a:ext uri="{FF2B5EF4-FFF2-40B4-BE49-F238E27FC236}">
                    <a16:creationId xmlns:a16="http://schemas.microsoft.com/office/drawing/2014/main" id="{695D6779-CA5C-40B9-8683-7B94F2428C53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6" name="Connecteur droit 205">
                <a:extLst>
                  <a:ext uri="{FF2B5EF4-FFF2-40B4-BE49-F238E27FC236}">
                    <a16:creationId xmlns:a16="http://schemas.microsoft.com/office/drawing/2014/main" id="{495F44DD-2681-4C03-926C-CD6105B7038D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07" name="ZoneTexte 206">
              <a:extLst>
                <a:ext uri="{FF2B5EF4-FFF2-40B4-BE49-F238E27FC236}">
                  <a16:creationId xmlns:a16="http://schemas.microsoft.com/office/drawing/2014/main" id="{44ED0CF6-F26E-4356-A683-6D40F3B41BF3}"/>
                </a:ext>
              </a:extLst>
            </p:cNvPr>
            <p:cNvSpPr txBox="1"/>
            <p:nvPr/>
          </p:nvSpPr>
          <p:spPr>
            <a:xfrm>
              <a:off x="3515619" y="3478784"/>
              <a:ext cx="41847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/>
                <a:t>5 </a:t>
              </a:r>
              <a:r>
                <a:rPr lang="fr-FR" sz="11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208" name="ZoneTexte 207">
              <a:extLst>
                <a:ext uri="{FF2B5EF4-FFF2-40B4-BE49-F238E27FC236}">
                  <a16:creationId xmlns:a16="http://schemas.microsoft.com/office/drawing/2014/main" id="{F79C410A-2D38-45E2-85BE-4980E615F021}"/>
                </a:ext>
              </a:extLst>
            </p:cNvPr>
            <p:cNvSpPr txBox="1"/>
            <p:nvPr/>
          </p:nvSpPr>
          <p:spPr>
            <a:xfrm>
              <a:off x="6071339" y="5705996"/>
              <a:ext cx="526106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100" dirty="0"/>
                <a:t>W168</a:t>
              </a:r>
              <a:endParaRPr lang="fr-FR" sz="1100" dirty="0">
                <a:solidFill>
                  <a:schemeClr val="tx1"/>
                </a:solidFill>
              </a:endParaRPr>
            </a:p>
          </p:txBody>
        </p:sp>
        <p:sp>
          <p:nvSpPr>
            <p:cNvPr id="209" name="ZoneTexte 208">
              <a:extLst>
                <a:ext uri="{FF2B5EF4-FFF2-40B4-BE49-F238E27FC236}">
                  <a16:creationId xmlns:a16="http://schemas.microsoft.com/office/drawing/2014/main" id="{915F615F-37AF-4612-86D0-A2D53363D5A8}"/>
                </a:ext>
              </a:extLst>
            </p:cNvPr>
            <p:cNvSpPr txBox="1"/>
            <p:nvPr/>
          </p:nvSpPr>
          <p:spPr>
            <a:xfrm>
              <a:off x="6427883" y="5705996"/>
              <a:ext cx="526106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100" dirty="0"/>
                <a:t>W192</a:t>
              </a:r>
              <a:endParaRPr lang="fr-FR" sz="1100" dirty="0">
                <a:solidFill>
                  <a:schemeClr val="tx1"/>
                </a:solidFill>
              </a:endParaRPr>
            </a:p>
          </p:txBody>
        </p:sp>
        <p:sp>
          <p:nvSpPr>
            <p:cNvPr id="210" name="ZoneTexte 209">
              <a:extLst>
                <a:ext uri="{FF2B5EF4-FFF2-40B4-BE49-F238E27FC236}">
                  <a16:creationId xmlns:a16="http://schemas.microsoft.com/office/drawing/2014/main" id="{8E6C58B7-F465-4054-BD9C-D770700637AE}"/>
                </a:ext>
              </a:extLst>
            </p:cNvPr>
            <p:cNvSpPr txBox="1"/>
            <p:nvPr/>
          </p:nvSpPr>
          <p:spPr>
            <a:xfrm>
              <a:off x="4425630" y="4670465"/>
              <a:ext cx="329184" cy="24198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pPr algn="r"/>
              <a:r>
                <a:rPr lang="fr-FR" sz="1100" dirty="0"/>
                <a:t>- 7.4</a:t>
              </a:r>
            </a:p>
          </p:txBody>
        </p:sp>
        <p:sp>
          <p:nvSpPr>
            <p:cNvPr id="211" name="ZoneTexte 210">
              <a:extLst>
                <a:ext uri="{FF2B5EF4-FFF2-40B4-BE49-F238E27FC236}">
                  <a16:creationId xmlns:a16="http://schemas.microsoft.com/office/drawing/2014/main" id="{3B6FC572-51A0-4BE5-8AE5-82FB419C3E6F}"/>
                </a:ext>
              </a:extLst>
            </p:cNvPr>
            <p:cNvSpPr txBox="1"/>
            <p:nvPr/>
          </p:nvSpPr>
          <p:spPr>
            <a:xfrm>
              <a:off x="5116144" y="4611590"/>
              <a:ext cx="326385" cy="24198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pPr algn="r"/>
              <a:r>
                <a:rPr lang="fr-FR" sz="1100" dirty="0"/>
                <a:t>- 6.9</a:t>
              </a:r>
            </a:p>
          </p:txBody>
        </p:sp>
        <p:sp>
          <p:nvSpPr>
            <p:cNvPr id="212" name="ZoneTexte 211">
              <a:extLst>
                <a:ext uri="{FF2B5EF4-FFF2-40B4-BE49-F238E27FC236}">
                  <a16:creationId xmlns:a16="http://schemas.microsoft.com/office/drawing/2014/main" id="{4D31381D-B431-4F72-B276-F0BF6E22F21A}"/>
                </a:ext>
              </a:extLst>
            </p:cNvPr>
            <p:cNvSpPr txBox="1"/>
            <p:nvPr/>
          </p:nvSpPr>
          <p:spPr>
            <a:xfrm>
              <a:off x="5846771" y="4549475"/>
              <a:ext cx="326385" cy="24198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pPr algn="r"/>
              <a:r>
                <a:rPr lang="fr-FR" sz="1100" dirty="0"/>
                <a:t>- 5.2</a:t>
              </a:r>
            </a:p>
          </p:txBody>
        </p:sp>
        <p:sp>
          <p:nvSpPr>
            <p:cNvPr id="213" name="ZoneTexte 212">
              <a:extLst>
                <a:ext uri="{FF2B5EF4-FFF2-40B4-BE49-F238E27FC236}">
                  <a16:creationId xmlns:a16="http://schemas.microsoft.com/office/drawing/2014/main" id="{FBD2C219-0D11-45B9-8E57-17AC5093AF29}"/>
                </a:ext>
              </a:extLst>
            </p:cNvPr>
            <p:cNvSpPr txBox="1"/>
            <p:nvPr/>
          </p:nvSpPr>
          <p:spPr>
            <a:xfrm>
              <a:off x="6569178" y="4692442"/>
              <a:ext cx="329184" cy="24198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pPr algn="r"/>
              <a:r>
                <a:rPr lang="fr-FR" sz="1100" dirty="0"/>
                <a:t>- 8.4</a:t>
              </a:r>
            </a:p>
          </p:txBody>
        </p:sp>
        <p:sp>
          <p:nvSpPr>
            <p:cNvPr id="216" name="Forme libre : forme 215">
              <a:extLst>
                <a:ext uri="{FF2B5EF4-FFF2-40B4-BE49-F238E27FC236}">
                  <a16:creationId xmlns:a16="http://schemas.microsoft.com/office/drawing/2014/main" id="{7F387958-8506-450C-99CB-03FC89DF57F9}"/>
                </a:ext>
              </a:extLst>
            </p:cNvPr>
            <p:cNvSpPr/>
            <p:nvPr/>
          </p:nvSpPr>
          <p:spPr bwMode="auto">
            <a:xfrm>
              <a:off x="3841200" y="3970016"/>
              <a:ext cx="2830582" cy="803672"/>
            </a:xfrm>
            <a:custGeom>
              <a:avLst/>
              <a:gdLst>
                <a:gd name="connsiteX0" fmla="*/ 2355056 w 2355056"/>
                <a:gd name="connsiteY0" fmla="*/ 614362 h 803672"/>
                <a:gd name="connsiteX1" fmla="*/ 2224087 w 2355056"/>
                <a:gd name="connsiteY1" fmla="*/ 517922 h 803672"/>
                <a:gd name="connsiteX2" fmla="*/ 2059781 w 2355056"/>
                <a:gd name="connsiteY2" fmla="*/ 629840 h 803672"/>
                <a:gd name="connsiteX3" fmla="*/ 1920478 w 2355056"/>
                <a:gd name="connsiteY3" fmla="*/ 557212 h 803672"/>
                <a:gd name="connsiteX4" fmla="*/ 1766887 w 2355056"/>
                <a:gd name="connsiteY4" fmla="*/ 370284 h 803672"/>
                <a:gd name="connsiteX5" fmla="*/ 1637109 w 2355056"/>
                <a:gd name="connsiteY5" fmla="*/ 404812 h 803672"/>
                <a:gd name="connsiteX6" fmla="*/ 1488281 w 2355056"/>
                <a:gd name="connsiteY6" fmla="*/ 439340 h 803672"/>
                <a:gd name="connsiteX7" fmla="*/ 1322784 w 2355056"/>
                <a:gd name="connsiteY7" fmla="*/ 428625 h 803672"/>
                <a:gd name="connsiteX8" fmla="*/ 1193006 w 2355056"/>
                <a:gd name="connsiteY8" fmla="*/ 506015 h 803672"/>
                <a:gd name="connsiteX9" fmla="*/ 1046559 w 2355056"/>
                <a:gd name="connsiteY9" fmla="*/ 384572 h 803672"/>
                <a:gd name="connsiteX10" fmla="*/ 873919 w 2355056"/>
                <a:gd name="connsiteY10" fmla="*/ 598884 h 803672"/>
                <a:gd name="connsiteX11" fmla="*/ 739378 w 2355056"/>
                <a:gd name="connsiteY11" fmla="*/ 644128 h 803672"/>
                <a:gd name="connsiteX12" fmla="*/ 606028 w 2355056"/>
                <a:gd name="connsiteY12" fmla="*/ 547687 h 803672"/>
                <a:gd name="connsiteX13" fmla="*/ 451247 w 2355056"/>
                <a:gd name="connsiteY13" fmla="*/ 585787 h 803672"/>
                <a:gd name="connsiteX14" fmla="*/ 298847 w 2355056"/>
                <a:gd name="connsiteY14" fmla="*/ 722709 h 803672"/>
                <a:gd name="connsiteX15" fmla="*/ 159544 w 2355056"/>
                <a:gd name="connsiteY15" fmla="*/ 803672 h 803672"/>
                <a:gd name="connsiteX16" fmla="*/ 101203 w 2355056"/>
                <a:gd name="connsiteY16" fmla="*/ 783431 h 803672"/>
                <a:gd name="connsiteX17" fmla="*/ 58341 w 2355056"/>
                <a:gd name="connsiteY17" fmla="*/ 723900 h 803672"/>
                <a:gd name="connsiteX18" fmla="*/ 0 w 2355056"/>
                <a:gd name="connsiteY18" fmla="*/ 0 h 803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55056" h="803672">
                  <a:moveTo>
                    <a:pt x="2355056" y="614362"/>
                  </a:moveTo>
                  <a:lnTo>
                    <a:pt x="2224087" y="517922"/>
                  </a:lnTo>
                  <a:lnTo>
                    <a:pt x="2059781" y="629840"/>
                  </a:lnTo>
                  <a:lnTo>
                    <a:pt x="1920478" y="557212"/>
                  </a:lnTo>
                  <a:lnTo>
                    <a:pt x="1766887" y="370284"/>
                  </a:lnTo>
                  <a:lnTo>
                    <a:pt x="1637109" y="404812"/>
                  </a:lnTo>
                  <a:lnTo>
                    <a:pt x="1488281" y="439340"/>
                  </a:lnTo>
                  <a:lnTo>
                    <a:pt x="1322784" y="428625"/>
                  </a:lnTo>
                  <a:lnTo>
                    <a:pt x="1193006" y="506015"/>
                  </a:lnTo>
                  <a:lnTo>
                    <a:pt x="1046559" y="384572"/>
                  </a:lnTo>
                  <a:lnTo>
                    <a:pt x="873919" y="598884"/>
                  </a:lnTo>
                  <a:lnTo>
                    <a:pt x="739378" y="644128"/>
                  </a:lnTo>
                  <a:lnTo>
                    <a:pt x="606028" y="547687"/>
                  </a:lnTo>
                  <a:lnTo>
                    <a:pt x="451247" y="585787"/>
                  </a:lnTo>
                  <a:lnTo>
                    <a:pt x="298847" y="722709"/>
                  </a:lnTo>
                  <a:lnTo>
                    <a:pt x="159544" y="803672"/>
                  </a:lnTo>
                  <a:lnTo>
                    <a:pt x="101203" y="783431"/>
                  </a:lnTo>
                  <a:lnTo>
                    <a:pt x="58341" y="723900"/>
                  </a:lnTo>
                  <a:lnTo>
                    <a:pt x="0" y="0"/>
                  </a:lnTo>
                </a:path>
              </a:pathLst>
            </a:cu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fr-FR" sz="2400">
                <a:solidFill>
                  <a:schemeClr val="bg1"/>
                </a:solidFill>
              </a:endParaRPr>
            </a:p>
          </p:txBody>
        </p:sp>
      </p:grpSp>
      <p:sp>
        <p:nvSpPr>
          <p:cNvPr id="217" name="ZoneTexte 216">
            <a:extLst>
              <a:ext uri="{FF2B5EF4-FFF2-40B4-BE49-F238E27FC236}">
                <a16:creationId xmlns:a16="http://schemas.microsoft.com/office/drawing/2014/main" id="{28F3AD61-E851-4CF9-B0F6-499566F16999}"/>
              </a:ext>
            </a:extLst>
          </p:cNvPr>
          <p:cNvSpPr txBox="1"/>
          <p:nvPr/>
        </p:nvSpPr>
        <p:spPr>
          <a:xfrm>
            <a:off x="8069452" y="3085360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err="1">
                <a:latin typeface="Calibri"/>
                <a:cs typeface="Calibri"/>
              </a:rPr>
              <a:t>Spine</a:t>
            </a:r>
            <a:endParaRPr lang="fr-FR" sz="1600" b="1" dirty="0">
              <a:latin typeface="Calibri"/>
              <a:cs typeface="Calibri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2E61673C-CF1A-400D-8DF4-8A3B462F2FA0}"/>
              </a:ext>
            </a:extLst>
          </p:cNvPr>
          <p:cNvGrpSpPr/>
          <p:nvPr/>
        </p:nvGrpSpPr>
        <p:grpSpPr>
          <a:xfrm>
            <a:off x="6926113" y="2946321"/>
            <a:ext cx="2582700" cy="3003906"/>
            <a:chOff x="6926113" y="2946321"/>
            <a:chExt cx="2582700" cy="3003906"/>
          </a:xfrm>
        </p:grpSpPr>
        <p:sp>
          <p:nvSpPr>
            <p:cNvPr id="220" name="ZoneTexte 219">
              <a:extLst>
                <a:ext uri="{FF2B5EF4-FFF2-40B4-BE49-F238E27FC236}">
                  <a16:creationId xmlns:a16="http://schemas.microsoft.com/office/drawing/2014/main" id="{B374B713-185C-46A2-BAA1-84B89D0A3DA9}"/>
                </a:ext>
              </a:extLst>
            </p:cNvPr>
            <p:cNvSpPr txBox="1"/>
            <p:nvPr/>
          </p:nvSpPr>
          <p:spPr>
            <a:xfrm>
              <a:off x="7501063" y="5138877"/>
              <a:ext cx="453970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100" dirty="0"/>
                <a:t>W48</a:t>
              </a:r>
              <a:endParaRPr lang="fr-FR" sz="1100" dirty="0">
                <a:solidFill>
                  <a:schemeClr val="tx1"/>
                </a:solidFill>
              </a:endParaRPr>
            </a:p>
          </p:txBody>
        </p:sp>
        <p:sp>
          <p:nvSpPr>
            <p:cNvPr id="222" name="ZoneTexte 221">
              <a:extLst>
                <a:ext uri="{FF2B5EF4-FFF2-40B4-BE49-F238E27FC236}">
                  <a16:creationId xmlns:a16="http://schemas.microsoft.com/office/drawing/2014/main" id="{05DFD55B-093E-431A-9CEC-98A78694F3D8}"/>
                </a:ext>
              </a:extLst>
            </p:cNvPr>
            <p:cNvSpPr txBox="1"/>
            <p:nvPr/>
          </p:nvSpPr>
          <p:spPr>
            <a:xfrm>
              <a:off x="8005331" y="5138877"/>
              <a:ext cx="453970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100" dirty="0"/>
                <a:t>W96</a:t>
              </a:r>
              <a:endParaRPr lang="fr-FR" sz="1100" dirty="0">
                <a:solidFill>
                  <a:schemeClr val="tx1"/>
                </a:solidFill>
              </a:endParaRPr>
            </a:p>
          </p:txBody>
        </p:sp>
        <p:sp>
          <p:nvSpPr>
            <p:cNvPr id="224" name="ZoneTexte 223">
              <a:extLst>
                <a:ext uri="{FF2B5EF4-FFF2-40B4-BE49-F238E27FC236}">
                  <a16:creationId xmlns:a16="http://schemas.microsoft.com/office/drawing/2014/main" id="{3DC0BBFB-762F-4E6D-A321-72DD3F233EB1}"/>
                </a:ext>
              </a:extLst>
            </p:cNvPr>
            <p:cNvSpPr txBox="1"/>
            <p:nvPr/>
          </p:nvSpPr>
          <p:spPr>
            <a:xfrm>
              <a:off x="8465102" y="5138877"/>
              <a:ext cx="526106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100" dirty="0"/>
                <a:t>W144</a:t>
              </a:r>
              <a:endParaRPr lang="fr-FR" sz="1100" dirty="0">
                <a:solidFill>
                  <a:schemeClr val="tx1"/>
                </a:solidFill>
              </a:endParaRPr>
            </a:p>
          </p:txBody>
        </p:sp>
        <p:sp>
          <p:nvSpPr>
            <p:cNvPr id="226" name="ZoneTexte 225">
              <a:extLst>
                <a:ext uri="{FF2B5EF4-FFF2-40B4-BE49-F238E27FC236}">
                  <a16:creationId xmlns:a16="http://schemas.microsoft.com/office/drawing/2014/main" id="{5D8D6D34-E05C-427E-ABEB-9D5BD229DE12}"/>
                </a:ext>
              </a:extLst>
            </p:cNvPr>
            <p:cNvSpPr txBox="1"/>
            <p:nvPr/>
          </p:nvSpPr>
          <p:spPr>
            <a:xfrm>
              <a:off x="6926114" y="5140410"/>
              <a:ext cx="3946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/>
                <a:t>-3 </a:t>
              </a:r>
              <a:r>
                <a:rPr lang="fr-FR" sz="11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227" name="ZoneTexte 226">
              <a:extLst>
                <a:ext uri="{FF2B5EF4-FFF2-40B4-BE49-F238E27FC236}">
                  <a16:creationId xmlns:a16="http://schemas.microsoft.com/office/drawing/2014/main" id="{82A462C7-37D0-4A1A-A4B1-23969A06B1D8}"/>
                </a:ext>
              </a:extLst>
            </p:cNvPr>
            <p:cNvSpPr txBox="1"/>
            <p:nvPr/>
          </p:nvSpPr>
          <p:spPr>
            <a:xfrm>
              <a:off x="6926114" y="4689611"/>
              <a:ext cx="3946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/>
                <a:t>-2 </a:t>
              </a:r>
              <a:r>
                <a:rPr lang="fr-FR" sz="11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228" name="ZoneTexte 227">
              <a:extLst>
                <a:ext uri="{FF2B5EF4-FFF2-40B4-BE49-F238E27FC236}">
                  <a16:creationId xmlns:a16="http://schemas.microsoft.com/office/drawing/2014/main" id="{816FA4CC-A06B-4EA4-AB07-F6D39023975C}"/>
                </a:ext>
              </a:extLst>
            </p:cNvPr>
            <p:cNvSpPr txBox="1"/>
            <p:nvPr/>
          </p:nvSpPr>
          <p:spPr>
            <a:xfrm>
              <a:off x="6926113" y="4254970"/>
              <a:ext cx="3946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/>
                <a:t>-1 </a:t>
              </a:r>
              <a:r>
                <a:rPr lang="fr-FR" sz="11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229" name="ZoneTexte 228">
              <a:extLst>
                <a:ext uri="{FF2B5EF4-FFF2-40B4-BE49-F238E27FC236}">
                  <a16:creationId xmlns:a16="http://schemas.microsoft.com/office/drawing/2014/main" id="{FAC4113F-D388-49AE-BDE2-71C848B9C31D}"/>
                </a:ext>
              </a:extLst>
            </p:cNvPr>
            <p:cNvSpPr txBox="1"/>
            <p:nvPr/>
          </p:nvSpPr>
          <p:spPr>
            <a:xfrm>
              <a:off x="6972601" y="3827148"/>
              <a:ext cx="3481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/>
                <a:t>0 </a:t>
              </a:r>
              <a:r>
                <a:rPr lang="fr-FR" sz="11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230" name="ZoneTexte 229">
              <a:extLst>
                <a:ext uri="{FF2B5EF4-FFF2-40B4-BE49-F238E27FC236}">
                  <a16:creationId xmlns:a16="http://schemas.microsoft.com/office/drawing/2014/main" id="{01218EDB-52CC-4FFE-A188-E312EEC1937D}"/>
                </a:ext>
              </a:extLst>
            </p:cNvPr>
            <p:cNvSpPr txBox="1"/>
            <p:nvPr/>
          </p:nvSpPr>
          <p:spPr>
            <a:xfrm>
              <a:off x="6972601" y="2946321"/>
              <a:ext cx="3481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/>
                <a:t>2 </a:t>
              </a:r>
              <a:r>
                <a:rPr lang="fr-FR" sz="11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231" name="ZoneTexte 230">
              <a:extLst>
                <a:ext uri="{FF2B5EF4-FFF2-40B4-BE49-F238E27FC236}">
                  <a16:creationId xmlns:a16="http://schemas.microsoft.com/office/drawing/2014/main" id="{E0FBA9C1-F8D3-48F7-86C4-F12CE0E42144}"/>
                </a:ext>
              </a:extLst>
            </p:cNvPr>
            <p:cNvSpPr txBox="1"/>
            <p:nvPr/>
          </p:nvSpPr>
          <p:spPr>
            <a:xfrm>
              <a:off x="7057061" y="5261988"/>
              <a:ext cx="32092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/>
                <a:t>BL</a:t>
              </a:r>
              <a:endParaRPr lang="fr-FR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233" name="Connecteur droit 232">
              <a:extLst>
                <a:ext uri="{FF2B5EF4-FFF2-40B4-BE49-F238E27FC236}">
                  <a16:creationId xmlns:a16="http://schemas.microsoft.com/office/drawing/2014/main" id="{A25EEBD3-C796-4295-B02B-4A3D1D3A354A}"/>
                </a:ext>
              </a:extLst>
            </p:cNvPr>
            <p:cNvCxnSpPr>
              <a:cxnSpLocks/>
              <a:endCxn id="346" idx="1"/>
            </p:cNvCxnSpPr>
            <p:nvPr/>
          </p:nvCxnSpPr>
          <p:spPr bwMode="auto">
            <a:xfrm flipV="1">
              <a:off x="7224249" y="3957952"/>
              <a:ext cx="228456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4" name="Connecteur droit 233">
              <a:extLst>
                <a:ext uri="{FF2B5EF4-FFF2-40B4-BE49-F238E27FC236}">
                  <a16:creationId xmlns:a16="http://schemas.microsoft.com/office/drawing/2014/main" id="{343B9F43-0C1F-480A-A764-EA61537A11B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24249" y="3009181"/>
              <a:ext cx="0" cy="229283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91" name="Groupe 290">
              <a:extLst>
                <a:ext uri="{FF2B5EF4-FFF2-40B4-BE49-F238E27FC236}">
                  <a16:creationId xmlns:a16="http://schemas.microsoft.com/office/drawing/2014/main" id="{018A1DCF-3604-43FF-88A2-AC1AA039C235}"/>
                </a:ext>
              </a:extLst>
            </p:cNvPr>
            <p:cNvGrpSpPr/>
            <p:nvPr/>
          </p:nvGrpSpPr>
          <p:grpSpPr>
            <a:xfrm>
              <a:off x="7446540" y="4213719"/>
              <a:ext cx="63103" cy="278810"/>
              <a:chOff x="2224682" y="2833688"/>
              <a:chExt cx="63103" cy="1725215"/>
            </a:xfrm>
          </p:grpSpPr>
          <p:cxnSp>
            <p:nvCxnSpPr>
              <p:cNvPr id="292" name="Connecteur droit 291">
                <a:extLst>
                  <a:ext uri="{FF2B5EF4-FFF2-40B4-BE49-F238E27FC236}">
                    <a16:creationId xmlns:a16="http://schemas.microsoft.com/office/drawing/2014/main" id="{830E11EA-7881-4B94-95D0-15F8B4CC4089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3" name="Connecteur droit 292">
                <a:extLst>
                  <a:ext uri="{FF2B5EF4-FFF2-40B4-BE49-F238E27FC236}">
                    <a16:creationId xmlns:a16="http://schemas.microsoft.com/office/drawing/2014/main" id="{5F451482-2A1A-4484-9AE8-748A5F51BBEC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4" name="Connecteur droit 293">
                <a:extLst>
                  <a:ext uri="{FF2B5EF4-FFF2-40B4-BE49-F238E27FC236}">
                    <a16:creationId xmlns:a16="http://schemas.microsoft.com/office/drawing/2014/main" id="{B094E523-3BF9-476C-889B-31A3CF48F58B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07" name="ZoneTexte 306">
              <a:extLst>
                <a:ext uri="{FF2B5EF4-FFF2-40B4-BE49-F238E27FC236}">
                  <a16:creationId xmlns:a16="http://schemas.microsoft.com/office/drawing/2014/main" id="{8FAA29A1-FCB0-4ED3-AF44-B27DD5B2BB50}"/>
                </a:ext>
              </a:extLst>
            </p:cNvPr>
            <p:cNvSpPr txBox="1"/>
            <p:nvPr/>
          </p:nvSpPr>
          <p:spPr>
            <a:xfrm>
              <a:off x="6972601" y="3379307"/>
              <a:ext cx="3481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/>
                <a:t>1 </a:t>
              </a:r>
              <a:r>
                <a:rPr lang="fr-FR" sz="11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309" name="ZoneTexte 308">
              <a:extLst>
                <a:ext uri="{FF2B5EF4-FFF2-40B4-BE49-F238E27FC236}">
                  <a16:creationId xmlns:a16="http://schemas.microsoft.com/office/drawing/2014/main" id="{17BF7DF8-F943-4F97-AA13-539D4408BF13}"/>
                </a:ext>
              </a:extLst>
            </p:cNvPr>
            <p:cNvSpPr txBox="1"/>
            <p:nvPr/>
          </p:nvSpPr>
          <p:spPr>
            <a:xfrm>
              <a:off x="8969493" y="5138877"/>
              <a:ext cx="526106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100" dirty="0"/>
                <a:t>W192</a:t>
              </a:r>
              <a:endParaRPr lang="fr-FR" sz="1100" dirty="0">
                <a:solidFill>
                  <a:schemeClr val="tx1"/>
                </a:solidFill>
              </a:endParaRPr>
            </a:p>
          </p:txBody>
        </p:sp>
        <p:sp>
          <p:nvSpPr>
            <p:cNvPr id="310" name="ZoneTexte 309">
              <a:extLst>
                <a:ext uri="{FF2B5EF4-FFF2-40B4-BE49-F238E27FC236}">
                  <a16:creationId xmlns:a16="http://schemas.microsoft.com/office/drawing/2014/main" id="{9C8CD731-E87F-4700-AA55-8CD4396DE37A}"/>
                </a:ext>
              </a:extLst>
            </p:cNvPr>
            <p:cNvSpPr txBox="1"/>
            <p:nvPr/>
          </p:nvSpPr>
          <p:spPr>
            <a:xfrm>
              <a:off x="7577429" y="4457571"/>
              <a:ext cx="294494" cy="241980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r"/>
              <a:r>
                <a:rPr lang="fr-FR" sz="1100" dirty="0"/>
                <a:t>-0.8</a:t>
              </a:r>
            </a:p>
          </p:txBody>
        </p:sp>
        <p:sp>
          <p:nvSpPr>
            <p:cNvPr id="311" name="ZoneTexte 310">
              <a:extLst>
                <a:ext uri="{FF2B5EF4-FFF2-40B4-BE49-F238E27FC236}">
                  <a16:creationId xmlns:a16="http://schemas.microsoft.com/office/drawing/2014/main" id="{0744E8F4-C1C7-4CFE-B632-BD555369DA0B}"/>
                </a:ext>
              </a:extLst>
            </p:cNvPr>
            <p:cNvSpPr txBox="1"/>
            <p:nvPr/>
          </p:nvSpPr>
          <p:spPr>
            <a:xfrm>
              <a:off x="8058305" y="4447631"/>
              <a:ext cx="314756" cy="241980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r"/>
              <a:r>
                <a:rPr lang="fr-FR" sz="1100" dirty="0"/>
                <a:t>-0.7</a:t>
              </a:r>
            </a:p>
          </p:txBody>
        </p:sp>
        <p:sp>
          <p:nvSpPr>
            <p:cNvPr id="312" name="ZoneTexte 311">
              <a:extLst>
                <a:ext uri="{FF2B5EF4-FFF2-40B4-BE49-F238E27FC236}">
                  <a16:creationId xmlns:a16="http://schemas.microsoft.com/office/drawing/2014/main" id="{9BC1530B-624E-43AC-8DE0-4297B5E36458}"/>
                </a:ext>
              </a:extLst>
            </p:cNvPr>
            <p:cNvSpPr txBox="1"/>
            <p:nvPr/>
          </p:nvSpPr>
          <p:spPr>
            <a:xfrm>
              <a:off x="8581874" y="4412553"/>
              <a:ext cx="294494" cy="241980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r"/>
              <a:r>
                <a:rPr lang="fr-FR" sz="1100" dirty="0"/>
                <a:t>-0.5</a:t>
              </a:r>
            </a:p>
          </p:txBody>
        </p:sp>
        <p:sp>
          <p:nvSpPr>
            <p:cNvPr id="313" name="ZoneTexte 312">
              <a:extLst>
                <a:ext uri="{FF2B5EF4-FFF2-40B4-BE49-F238E27FC236}">
                  <a16:creationId xmlns:a16="http://schemas.microsoft.com/office/drawing/2014/main" id="{66730F2C-FF4E-4D07-BECA-6D3EE740B4A1}"/>
                </a:ext>
              </a:extLst>
            </p:cNvPr>
            <p:cNvSpPr txBox="1"/>
            <p:nvPr/>
          </p:nvSpPr>
          <p:spPr>
            <a:xfrm>
              <a:off x="9067377" y="4689611"/>
              <a:ext cx="294494" cy="241980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r"/>
              <a:r>
                <a:rPr lang="fr-FR" sz="1100" dirty="0"/>
                <a:t>-0.9</a:t>
              </a:r>
            </a:p>
          </p:txBody>
        </p:sp>
        <p:grpSp>
          <p:nvGrpSpPr>
            <p:cNvPr id="316" name="Groupe 315">
              <a:extLst>
                <a:ext uri="{FF2B5EF4-FFF2-40B4-BE49-F238E27FC236}">
                  <a16:creationId xmlns:a16="http://schemas.microsoft.com/office/drawing/2014/main" id="{911B652D-62F7-4731-80C0-7D0AECCA3FC5}"/>
                </a:ext>
              </a:extLst>
            </p:cNvPr>
            <p:cNvGrpSpPr/>
            <p:nvPr/>
          </p:nvGrpSpPr>
          <p:grpSpPr>
            <a:xfrm>
              <a:off x="7702525" y="4149800"/>
              <a:ext cx="63103" cy="306863"/>
              <a:chOff x="2224682" y="2833688"/>
              <a:chExt cx="63103" cy="1725215"/>
            </a:xfrm>
          </p:grpSpPr>
          <p:cxnSp>
            <p:nvCxnSpPr>
              <p:cNvPr id="317" name="Connecteur droit 316">
                <a:extLst>
                  <a:ext uri="{FF2B5EF4-FFF2-40B4-BE49-F238E27FC236}">
                    <a16:creationId xmlns:a16="http://schemas.microsoft.com/office/drawing/2014/main" id="{E0BFB19C-2ECE-438D-9A3F-9EF82A66A6D2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8" name="Connecteur droit 317">
                <a:extLst>
                  <a:ext uri="{FF2B5EF4-FFF2-40B4-BE49-F238E27FC236}">
                    <a16:creationId xmlns:a16="http://schemas.microsoft.com/office/drawing/2014/main" id="{D02717E0-F7A5-4EB3-AAD0-37C4F5FC51A5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9" name="Connecteur droit 318">
                <a:extLst>
                  <a:ext uri="{FF2B5EF4-FFF2-40B4-BE49-F238E27FC236}">
                    <a16:creationId xmlns:a16="http://schemas.microsoft.com/office/drawing/2014/main" id="{3A1FDFCD-AF47-4182-8DAE-CA399F4B8BE7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20" name="Groupe 319">
              <a:extLst>
                <a:ext uri="{FF2B5EF4-FFF2-40B4-BE49-F238E27FC236}">
                  <a16:creationId xmlns:a16="http://schemas.microsoft.com/office/drawing/2014/main" id="{BFE1110F-9829-4D7E-953C-B11F19969E71}"/>
                </a:ext>
              </a:extLst>
            </p:cNvPr>
            <p:cNvGrpSpPr/>
            <p:nvPr/>
          </p:nvGrpSpPr>
          <p:grpSpPr>
            <a:xfrm>
              <a:off x="8201396" y="4052170"/>
              <a:ext cx="63103" cy="404494"/>
              <a:chOff x="2224682" y="2833688"/>
              <a:chExt cx="63103" cy="1725215"/>
            </a:xfrm>
          </p:grpSpPr>
          <p:cxnSp>
            <p:nvCxnSpPr>
              <p:cNvPr id="321" name="Connecteur droit 320">
                <a:extLst>
                  <a:ext uri="{FF2B5EF4-FFF2-40B4-BE49-F238E27FC236}">
                    <a16:creationId xmlns:a16="http://schemas.microsoft.com/office/drawing/2014/main" id="{11A208ED-1128-4D62-B809-7C143224FAD1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2" name="Connecteur droit 321">
                <a:extLst>
                  <a:ext uri="{FF2B5EF4-FFF2-40B4-BE49-F238E27FC236}">
                    <a16:creationId xmlns:a16="http://schemas.microsoft.com/office/drawing/2014/main" id="{3374098E-C7D9-4A32-B7ED-D95FDD76D2AB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3" name="Connecteur droit 322">
                <a:extLst>
                  <a:ext uri="{FF2B5EF4-FFF2-40B4-BE49-F238E27FC236}">
                    <a16:creationId xmlns:a16="http://schemas.microsoft.com/office/drawing/2014/main" id="{860A0E06-ECC4-4468-A020-68068EFCB3B7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24" name="Groupe 323">
              <a:extLst>
                <a:ext uri="{FF2B5EF4-FFF2-40B4-BE49-F238E27FC236}">
                  <a16:creationId xmlns:a16="http://schemas.microsoft.com/office/drawing/2014/main" id="{4D8BDF58-DF7B-4080-BB50-62868170727A}"/>
                </a:ext>
              </a:extLst>
            </p:cNvPr>
            <p:cNvGrpSpPr/>
            <p:nvPr/>
          </p:nvGrpSpPr>
          <p:grpSpPr>
            <a:xfrm>
              <a:off x="8701863" y="3945013"/>
              <a:ext cx="63103" cy="483076"/>
              <a:chOff x="2224682" y="2833688"/>
              <a:chExt cx="63103" cy="1725215"/>
            </a:xfrm>
          </p:grpSpPr>
          <p:cxnSp>
            <p:nvCxnSpPr>
              <p:cNvPr id="325" name="Connecteur droit 324">
                <a:extLst>
                  <a:ext uri="{FF2B5EF4-FFF2-40B4-BE49-F238E27FC236}">
                    <a16:creationId xmlns:a16="http://schemas.microsoft.com/office/drawing/2014/main" id="{180FD03C-A989-44AC-85D8-18C55828DCF6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6" name="Connecteur droit 325">
                <a:extLst>
                  <a:ext uri="{FF2B5EF4-FFF2-40B4-BE49-F238E27FC236}">
                    <a16:creationId xmlns:a16="http://schemas.microsoft.com/office/drawing/2014/main" id="{CEC506A2-463B-4D10-859F-AC9F543473AD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7" name="Connecteur droit 326">
                <a:extLst>
                  <a:ext uri="{FF2B5EF4-FFF2-40B4-BE49-F238E27FC236}">
                    <a16:creationId xmlns:a16="http://schemas.microsoft.com/office/drawing/2014/main" id="{305E01C1-B72E-4C62-803D-D8F1D352CA95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28" name="Groupe 327">
              <a:extLst>
                <a:ext uri="{FF2B5EF4-FFF2-40B4-BE49-F238E27FC236}">
                  <a16:creationId xmlns:a16="http://schemas.microsoft.com/office/drawing/2014/main" id="{D4A04CA4-BE50-463E-A37E-BA92E750C8D2}"/>
                </a:ext>
              </a:extLst>
            </p:cNvPr>
            <p:cNvGrpSpPr/>
            <p:nvPr/>
          </p:nvGrpSpPr>
          <p:grpSpPr>
            <a:xfrm>
              <a:off x="9195972" y="4049372"/>
              <a:ext cx="63103" cy="664698"/>
              <a:chOff x="2224682" y="2833688"/>
              <a:chExt cx="63103" cy="1725215"/>
            </a:xfrm>
          </p:grpSpPr>
          <p:cxnSp>
            <p:nvCxnSpPr>
              <p:cNvPr id="329" name="Connecteur droit 328">
                <a:extLst>
                  <a:ext uri="{FF2B5EF4-FFF2-40B4-BE49-F238E27FC236}">
                    <a16:creationId xmlns:a16="http://schemas.microsoft.com/office/drawing/2014/main" id="{4142B8E1-47BD-4AA8-87C6-001DAD340D6E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0" name="Connecteur droit 329">
                <a:extLst>
                  <a:ext uri="{FF2B5EF4-FFF2-40B4-BE49-F238E27FC236}">
                    <a16:creationId xmlns:a16="http://schemas.microsoft.com/office/drawing/2014/main" id="{ECD8DBCA-1F85-420A-8174-5572092958B1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1" name="Connecteur droit 330">
                <a:extLst>
                  <a:ext uri="{FF2B5EF4-FFF2-40B4-BE49-F238E27FC236}">
                    <a16:creationId xmlns:a16="http://schemas.microsoft.com/office/drawing/2014/main" id="{0710F701-496A-417C-A7F0-8610E839F5C1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32" name="Forme libre : forme 331">
              <a:extLst>
                <a:ext uri="{FF2B5EF4-FFF2-40B4-BE49-F238E27FC236}">
                  <a16:creationId xmlns:a16="http://schemas.microsoft.com/office/drawing/2014/main" id="{E1381E25-3AA0-4527-9408-D6E99236E188}"/>
                </a:ext>
              </a:extLst>
            </p:cNvPr>
            <p:cNvSpPr/>
            <p:nvPr/>
          </p:nvSpPr>
          <p:spPr bwMode="auto">
            <a:xfrm>
              <a:off x="7230493" y="3973588"/>
              <a:ext cx="2003822" cy="410765"/>
            </a:xfrm>
            <a:custGeom>
              <a:avLst/>
              <a:gdLst>
                <a:gd name="connsiteX0" fmla="*/ 2003822 w 2003822"/>
                <a:gd name="connsiteY0" fmla="*/ 410765 h 410765"/>
                <a:gd name="connsiteX1" fmla="*/ 1502569 w 2003822"/>
                <a:gd name="connsiteY1" fmla="*/ 213121 h 410765"/>
                <a:gd name="connsiteX2" fmla="*/ 997744 w 2003822"/>
                <a:gd name="connsiteY2" fmla="*/ 280987 h 410765"/>
                <a:gd name="connsiteX3" fmla="*/ 507206 w 2003822"/>
                <a:gd name="connsiteY3" fmla="*/ 332184 h 410765"/>
                <a:gd name="connsiteX4" fmla="*/ 246459 w 2003822"/>
                <a:gd name="connsiteY4" fmla="*/ 391715 h 410765"/>
                <a:gd name="connsiteX5" fmla="*/ 0 w 2003822"/>
                <a:gd name="connsiteY5" fmla="*/ 0 h 410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3822" h="410765">
                  <a:moveTo>
                    <a:pt x="2003822" y="410765"/>
                  </a:moveTo>
                  <a:lnTo>
                    <a:pt x="1502569" y="213121"/>
                  </a:lnTo>
                  <a:lnTo>
                    <a:pt x="997744" y="280987"/>
                  </a:lnTo>
                  <a:lnTo>
                    <a:pt x="507206" y="332184"/>
                  </a:lnTo>
                  <a:lnTo>
                    <a:pt x="246459" y="391715"/>
                  </a:lnTo>
                  <a:lnTo>
                    <a:pt x="0" y="0"/>
                  </a:lnTo>
                </a:path>
              </a:pathLst>
            </a:cu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33" name="ZoneTexte 332">
              <a:extLst>
                <a:ext uri="{FF2B5EF4-FFF2-40B4-BE49-F238E27FC236}">
                  <a16:creationId xmlns:a16="http://schemas.microsoft.com/office/drawing/2014/main" id="{E540A57A-7EBC-438A-970C-F7C279177ABA}"/>
                </a:ext>
              </a:extLst>
            </p:cNvPr>
            <p:cNvSpPr txBox="1"/>
            <p:nvPr/>
          </p:nvSpPr>
          <p:spPr>
            <a:xfrm>
              <a:off x="7014095" y="5688617"/>
              <a:ext cx="4203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/>
                <a:t>304</a:t>
              </a:r>
            </a:p>
          </p:txBody>
        </p:sp>
        <p:sp>
          <p:nvSpPr>
            <p:cNvPr id="334" name="ZoneTexte 333">
              <a:extLst>
                <a:ext uri="{FF2B5EF4-FFF2-40B4-BE49-F238E27FC236}">
                  <a16:creationId xmlns:a16="http://schemas.microsoft.com/office/drawing/2014/main" id="{C15D1F3A-51DB-4E65-B377-7BAD3E195059}"/>
                </a:ext>
              </a:extLst>
            </p:cNvPr>
            <p:cNvSpPr txBox="1"/>
            <p:nvPr/>
          </p:nvSpPr>
          <p:spPr>
            <a:xfrm>
              <a:off x="7509643" y="5688617"/>
              <a:ext cx="4203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/>
                <a:t>284</a:t>
              </a:r>
            </a:p>
          </p:txBody>
        </p:sp>
        <p:sp>
          <p:nvSpPr>
            <p:cNvPr id="335" name="ZoneTexte 334">
              <a:extLst>
                <a:ext uri="{FF2B5EF4-FFF2-40B4-BE49-F238E27FC236}">
                  <a16:creationId xmlns:a16="http://schemas.microsoft.com/office/drawing/2014/main" id="{8D61F226-893E-4FCB-AE7B-2DF041AC8068}"/>
                </a:ext>
              </a:extLst>
            </p:cNvPr>
            <p:cNvSpPr txBox="1"/>
            <p:nvPr/>
          </p:nvSpPr>
          <p:spPr>
            <a:xfrm>
              <a:off x="8022794" y="5688617"/>
              <a:ext cx="4203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/>
                <a:t>267</a:t>
              </a:r>
            </a:p>
          </p:txBody>
        </p:sp>
        <p:sp>
          <p:nvSpPr>
            <p:cNvPr id="336" name="ZoneTexte 335">
              <a:extLst>
                <a:ext uri="{FF2B5EF4-FFF2-40B4-BE49-F238E27FC236}">
                  <a16:creationId xmlns:a16="http://schemas.microsoft.com/office/drawing/2014/main" id="{62B837F2-1069-4101-B962-6307F32B006A}"/>
                </a:ext>
              </a:extLst>
            </p:cNvPr>
            <p:cNvSpPr txBox="1"/>
            <p:nvPr/>
          </p:nvSpPr>
          <p:spPr>
            <a:xfrm>
              <a:off x="8503807" y="5688617"/>
              <a:ext cx="4203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/>
                <a:t>263</a:t>
              </a:r>
            </a:p>
          </p:txBody>
        </p:sp>
        <p:sp>
          <p:nvSpPr>
            <p:cNvPr id="337" name="ZoneTexte 336">
              <a:extLst>
                <a:ext uri="{FF2B5EF4-FFF2-40B4-BE49-F238E27FC236}">
                  <a16:creationId xmlns:a16="http://schemas.microsoft.com/office/drawing/2014/main" id="{C2C3A3D3-7C36-42ED-8B01-B40475264FA3}"/>
                </a:ext>
              </a:extLst>
            </p:cNvPr>
            <p:cNvSpPr txBox="1"/>
            <p:nvPr/>
          </p:nvSpPr>
          <p:spPr>
            <a:xfrm>
              <a:off x="9017370" y="5688617"/>
              <a:ext cx="4203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/>
                <a:t>178</a:t>
              </a:r>
            </a:p>
          </p:txBody>
        </p:sp>
      </p:grpSp>
      <p:sp>
        <p:nvSpPr>
          <p:cNvPr id="339" name="ZoneTexte 338">
            <a:extLst>
              <a:ext uri="{FF2B5EF4-FFF2-40B4-BE49-F238E27FC236}">
                <a16:creationId xmlns:a16="http://schemas.microsoft.com/office/drawing/2014/main" id="{D5DC083D-FCA8-488D-9BB9-25BCE0DF4AE4}"/>
              </a:ext>
            </a:extLst>
          </p:cNvPr>
          <p:cNvSpPr txBox="1"/>
          <p:nvPr/>
        </p:nvSpPr>
        <p:spPr>
          <a:xfrm>
            <a:off x="10696233" y="3085360"/>
            <a:ext cx="4748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>
                <a:latin typeface="Calibri"/>
                <a:cs typeface="Calibri"/>
              </a:rPr>
              <a:t>Hip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1DD9A209-B843-41CD-A548-7C465E874D1A}"/>
              </a:ext>
            </a:extLst>
          </p:cNvPr>
          <p:cNvGrpSpPr/>
          <p:nvPr/>
        </p:nvGrpSpPr>
        <p:grpSpPr>
          <a:xfrm>
            <a:off x="9462325" y="2946321"/>
            <a:ext cx="2569486" cy="3003906"/>
            <a:chOff x="9462325" y="2946321"/>
            <a:chExt cx="2569486" cy="3003906"/>
          </a:xfrm>
        </p:grpSpPr>
        <p:sp>
          <p:nvSpPr>
            <p:cNvPr id="340" name="ZoneTexte 339">
              <a:extLst>
                <a:ext uri="{FF2B5EF4-FFF2-40B4-BE49-F238E27FC236}">
                  <a16:creationId xmlns:a16="http://schemas.microsoft.com/office/drawing/2014/main" id="{98EDA0EF-392D-49C5-BA79-248FD4056B8B}"/>
                </a:ext>
              </a:extLst>
            </p:cNvPr>
            <p:cNvSpPr txBox="1"/>
            <p:nvPr/>
          </p:nvSpPr>
          <p:spPr>
            <a:xfrm>
              <a:off x="10037275" y="5138877"/>
              <a:ext cx="453970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100" dirty="0"/>
                <a:t>W48</a:t>
              </a:r>
              <a:endParaRPr lang="fr-FR" sz="1100" dirty="0">
                <a:solidFill>
                  <a:schemeClr val="tx1"/>
                </a:solidFill>
              </a:endParaRPr>
            </a:p>
          </p:txBody>
        </p:sp>
        <p:sp>
          <p:nvSpPr>
            <p:cNvPr id="341" name="ZoneTexte 340">
              <a:extLst>
                <a:ext uri="{FF2B5EF4-FFF2-40B4-BE49-F238E27FC236}">
                  <a16:creationId xmlns:a16="http://schemas.microsoft.com/office/drawing/2014/main" id="{E587FF5D-FCEB-48B0-99EE-D96C48C72D4A}"/>
                </a:ext>
              </a:extLst>
            </p:cNvPr>
            <p:cNvSpPr txBox="1"/>
            <p:nvPr/>
          </p:nvSpPr>
          <p:spPr>
            <a:xfrm>
              <a:off x="10541543" y="5138877"/>
              <a:ext cx="453970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100" dirty="0"/>
                <a:t>W96</a:t>
              </a:r>
              <a:endParaRPr lang="fr-FR" sz="1100" dirty="0">
                <a:solidFill>
                  <a:schemeClr val="tx1"/>
                </a:solidFill>
              </a:endParaRPr>
            </a:p>
          </p:txBody>
        </p:sp>
        <p:sp>
          <p:nvSpPr>
            <p:cNvPr id="342" name="ZoneTexte 341">
              <a:extLst>
                <a:ext uri="{FF2B5EF4-FFF2-40B4-BE49-F238E27FC236}">
                  <a16:creationId xmlns:a16="http://schemas.microsoft.com/office/drawing/2014/main" id="{3B281431-B100-4F89-9712-84E465C8DDE9}"/>
                </a:ext>
              </a:extLst>
            </p:cNvPr>
            <p:cNvSpPr txBox="1"/>
            <p:nvPr/>
          </p:nvSpPr>
          <p:spPr>
            <a:xfrm>
              <a:off x="11001314" y="5138877"/>
              <a:ext cx="526106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100" dirty="0"/>
                <a:t>W144</a:t>
              </a:r>
              <a:endParaRPr lang="fr-FR" sz="1100" dirty="0">
                <a:solidFill>
                  <a:schemeClr val="tx1"/>
                </a:solidFill>
              </a:endParaRPr>
            </a:p>
          </p:txBody>
        </p:sp>
        <p:sp>
          <p:nvSpPr>
            <p:cNvPr id="343" name="ZoneTexte 342">
              <a:extLst>
                <a:ext uri="{FF2B5EF4-FFF2-40B4-BE49-F238E27FC236}">
                  <a16:creationId xmlns:a16="http://schemas.microsoft.com/office/drawing/2014/main" id="{4A91937C-9A40-41AC-A900-1B07CCC70BD6}"/>
                </a:ext>
              </a:extLst>
            </p:cNvPr>
            <p:cNvSpPr txBox="1"/>
            <p:nvPr/>
          </p:nvSpPr>
          <p:spPr>
            <a:xfrm>
              <a:off x="9462326" y="5140410"/>
              <a:ext cx="3946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/>
                <a:t>-3 </a:t>
              </a:r>
              <a:r>
                <a:rPr lang="fr-FR" sz="11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344" name="ZoneTexte 343">
              <a:extLst>
                <a:ext uri="{FF2B5EF4-FFF2-40B4-BE49-F238E27FC236}">
                  <a16:creationId xmlns:a16="http://schemas.microsoft.com/office/drawing/2014/main" id="{30FC3A0B-D5DA-455B-BF06-75125E4648B0}"/>
                </a:ext>
              </a:extLst>
            </p:cNvPr>
            <p:cNvSpPr txBox="1"/>
            <p:nvPr/>
          </p:nvSpPr>
          <p:spPr>
            <a:xfrm>
              <a:off x="9462326" y="4689611"/>
              <a:ext cx="3946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/>
                <a:t>-2 </a:t>
              </a:r>
              <a:r>
                <a:rPr lang="fr-FR" sz="11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345" name="ZoneTexte 344">
              <a:extLst>
                <a:ext uri="{FF2B5EF4-FFF2-40B4-BE49-F238E27FC236}">
                  <a16:creationId xmlns:a16="http://schemas.microsoft.com/office/drawing/2014/main" id="{DFB33CC5-9E2D-4DF9-817A-9E1AA71AB7D5}"/>
                </a:ext>
              </a:extLst>
            </p:cNvPr>
            <p:cNvSpPr txBox="1"/>
            <p:nvPr/>
          </p:nvSpPr>
          <p:spPr>
            <a:xfrm>
              <a:off x="9462325" y="4254970"/>
              <a:ext cx="3946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/>
                <a:t>-1 </a:t>
              </a:r>
              <a:r>
                <a:rPr lang="fr-FR" sz="11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346" name="ZoneTexte 345">
              <a:extLst>
                <a:ext uri="{FF2B5EF4-FFF2-40B4-BE49-F238E27FC236}">
                  <a16:creationId xmlns:a16="http://schemas.microsoft.com/office/drawing/2014/main" id="{AFAF47FD-AB42-4964-A7FA-B6B8568D2186}"/>
                </a:ext>
              </a:extLst>
            </p:cNvPr>
            <p:cNvSpPr txBox="1"/>
            <p:nvPr/>
          </p:nvSpPr>
          <p:spPr>
            <a:xfrm>
              <a:off x="9508813" y="3827148"/>
              <a:ext cx="3481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/>
                <a:t>0 </a:t>
              </a:r>
              <a:r>
                <a:rPr lang="fr-FR" sz="11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347" name="ZoneTexte 346">
              <a:extLst>
                <a:ext uri="{FF2B5EF4-FFF2-40B4-BE49-F238E27FC236}">
                  <a16:creationId xmlns:a16="http://schemas.microsoft.com/office/drawing/2014/main" id="{934A7DD2-A013-468E-BF0B-264B94005747}"/>
                </a:ext>
              </a:extLst>
            </p:cNvPr>
            <p:cNvSpPr txBox="1"/>
            <p:nvPr/>
          </p:nvSpPr>
          <p:spPr>
            <a:xfrm>
              <a:off x="9508813" y="2946321"/>
              <a:ext cx="3481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/>
                <a:t>2 </a:t>
              </a:r>
              <a:r>
                <a:rPr lang="fr-FR" sz="11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348" name="ZoneTexte 347">
              <a:extLst>
                <a:ext uri="{FF2B5EF4-FFF2-40B4-BE49-F238E27FC236}">
                  <a16:creationId xmlns:a16="http://schemas.microsoft.com/office/drawing/2014/main" id="{32574A91-BD72-490A-A0AF-DAB99EE53024}"/>
                </a:ext>
              </a:extLst>
            </p:cNvPr>
            <p:cNvSpPr txBox="1"/>
            <p:nvPr/>
          </p:nvSpPr>
          <p:spPr>
            <a:xfrm>
              <a:off x="9593273" y="5261988"/>
              <a:ext cx="32092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/>
                <a:t>BL</a:t>
              </a:r>
              <a:endParaRPr lang="fr-FR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350" name="Connecteur droit 349">
              <a:extLst>
                <a:ext uri="{FF2B5EF4-FFF2-40B4-BE49-F238E27FC236}">
                  <a16:creationId xmlns:a16="http://schemas.microsoft.com/office/drawing/2014/main" id="{6F056944-A094-4610-B44C-4445378ACE2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760461" y="3009181"/>
              <a:ext cx="0" cy="229283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51" name="Groupe 350">
              <a:extLst>
                <a:ext uri="{FF2B5EF4-FFF2-40B4-BE49-F238E27FC236}">
                  <a16:creationId xmlns:a16="http://schemas.microsoft.com/office/drawing/2014/main" id="{71DA8085-32FE-46EA-B611-756F081F28D1}"/>
                </a:ext>
              </a:extLst>
            </p:cNvPr>
            <p:cNvGrpSpPr/>
            <p:nvPr/>
          </p:nvGrpSpPr>
          <p:grpSpPr>
            <a:xfrm>
              <a:off x="9998230" y="4021212"/>
              <a:ext cx="63103" cy="212719"/>
              <a:chOff x="2224682" y="2833688"/>
              <a:chExt cx="63103" cy="1725215"/>
            </a:xfrm>
          </p:grpSpPr>
          <p:cxnSp>
            <p:nvCxnSpPr>
              <p:cNvPr id="352" name="Connecteur droit 351">
                <a:extLst>
                  <a:ext uri="{FF2B5EF4-FFF2-40B4-BE49-F238E27FC236}">
                    <a16:creationId xmlns:a16="http://schemas.microsoft.com/office/drawing/2014/main" id="{B3C069CC-D9ED-4135-AAF2-A1A163992558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3" name="Connecteur droit 352">
                <a:extLst>
                  <a:ext uri="{FF2B5EF4-FFF2-40B4-BE49-F238E27FC236}">
                    <a16:creationId xmlns:a16="http://schemas.microsoft.com/office/drawing/2014/main" id="{42678BC2-E67A-4A9C-9478-F4918E8A6B5D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4" name="Connecteur droit 353">
                <a:extLst>
                  <a:ext uri="{FF2B5EF4-FFF2-40B4-BE49-F238E27FC236}">
                    <a16:creationId xmlns:a16="http://schemas.microsoft.com/office/drawing/2014/main" id="{D2C66574-696B-4FBF-8580-D50C93CA7B89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55" name="ZoneTexte 354">
              <a:extLst>
                <a:ext uri="{FF2B5EF4-FFF2-40B4-BE49-F238E27FC236}">
                  <a16:creationId xmlns:a16="http://schemas.microsoft.com/office/drawing/2014/main" id="{8B29CD0D-8092-419E-99F2-7681F0DF28FC}"/>
                </a:ext>
              </a:extLst>
            </p:cNvPr>
            <p:cNvSpPr txBox="1"/>
            <p:nvPr/>
          </p:nvSpPr>
          <p:spPr>
            <a:xfrm>
              <a:off x="9508813" y="3379307"/>
              <a:ext cx="3481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/>
                <a:t>1 </a:t>
              </a:r>
              <a:r>
                <a:rPr lang="fr-FR" sz="11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356" name="ZoneTexte 355">
              <a:extLst>
                <a:ext uri="{FF2B5EF4-FFF2-40B4-BE49-F238E27FC236}">
                  <a16:creationId xmlns:a16="http://schemas.microsoft.com/office/drawing/2014/main" id="{81CBC1BC-6D29-44D7-A8F9-EAED4A881567}"/>
                </a:ext>
              </a:extLst>
            </p:cNvPr>
            <p:cNvSpPr txBox="1"/>
            <p:nvPr/>
          </p:nvSpPr>
          <p:spPr>
            <a:xfrm>
              <a:off x="11505705" y="5138877"/>
              <a:ext cx="526106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100" dirty="0"/>
                <a:t>W192</a:t>
              </a:r>
              <a:endParaRPr lang="fr-FR" sz="1100" dirty="0">
                <a:solidFill>
                  <a:schemeClr val="tx1"/>
                </a:solidFill>
              </a:endParaRPr>
            </a:p>
          </p:txBody>
        </p:sp>
        <p:sp>
          <p:nvSpPr>
            <p:cNvPr id="357" name="ZoneTexte 356">
              <a:extLst>
                <a:ext uri="{FF2B5EF4-FFF2-40B4-BE49-F238E27FC236}">
                  <a16:creationId xmlns:a16="http://schemas.microsoft.com/office/drawing/2014/main" id="{3B33A94D-88DE-44C8-B0CF-1652F8AD9321}"/>
                </a:ext>
              </a:extLst>
            </p:cNvPr>
            <p:cNvSpPr txBox="1"/>
            <p:nvPr/>
          </p:nvSpPr>
          <p:spPr>
            <a:xfrm>
              <a:off x="10125547" y="4425193"/>
              <a:ext cx="294494" cy="241980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r"/>
              <a:r>
                <a:rPr lang="fr-FR" sz="1100" dirty="0"/>
                <a:t>-0.8</a:t>
              </a:r>
            </a:p>
          </p:txBody>
        </p:sp>
        <p:sp>
          <p:nvSpPr>
            <p:cNvPr id="358" name="ZoneTexte 357">
              <a:extLst>
                <a:ext uri="{FF2B5EF4-FFF2-40B4-BE49-F238E27FC236}">
                  <a16:creationId xmlns:a16="http://schemas.microsoft.com/office/drawing/2014/main" id="{BF8D1AC0-D8D6-42E2-8910-62ECDC68C356}"/>
                </a:ext>
              </a:extLst>
            </p:cNvPr>
            <p:cNvSpPr txBox="1"/>
            <p:nvPr/>
          </p:nvSpPr>
          <p:spPr>
            <a:xfrm>
              <a:off x="10617910" y="4591161"/>
              <a:ext cx="294494" cy="241980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r"/>
              <a:r>
                <a:rPr lang="fr-FR" sz="1100" dirty="0"/>
                <a:t>-1.1</a:t>
              </a:r>
            </a:p>
          </p:txBody>
        </p:sp>
        <p:sp>
          <p:nvSpPr>
            <p:cNvPr id="359" name="ZoneTexte 358">
              <a:extLst>
                <a:ext uri="{FF2B5EF4-FFF2-40B4-BE49-F238E27FC236}">
                  <a16:creationId xmlns:a16="http://schemas.microsoft.com/office/drawing/2014/main" id="{2C2E5D05-28DE-4734-B93B-C815C7222733}"/>
                </a:ext>
              </a:extLst>
            </p:cNvPr>
            <p:cNvSpPr txBox="1"/>
            <p:nvPr/>
          </p:nvSpPr>
          <p:spPr>
            <a:xfrm>
              <a:off x="11126421" y="4652698"/>
              <a:ext cx="294494" cy="241980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r"/>
              <a:r>
                <a:rPr lang="fr-FR" sz="1100" dirty="0"/>
                <a:t>-1.1</a:t>
              </a:r>
            </a:p>
          </p:txBody>
        </p:sp>
        <p:sp>
          <p:nvSpPr>
            <p:cNvPr id="360" name="ZoneTexte 359">
              <a:extLst>
                <a:ext uri="{FF2B5EF4-FFF2-40B4-BE49-F238E27FC236}">
                  <a16:creationId xmlns:a16="http://schemas.microsoft.com/office/drawing/2014/main" id="{5C844371-8FE3-4926-BEF8-FC32FF2C939B}"/>
                </a:ext>
              </a:extLst>
            </p:cNvPr>
            <p:cNvSpPr txBox="1"/>
            <p:nvPr/>
          </p:nvSpPr>
          <p:spPr>
            <a:xfrm>
              <a:off x="11593855" y="4913549"/>
              <a:ext cx="314757" cy="241980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r"/>
              <a:r>
                <a:rPr lang="fr-FR" sz="1100" dirty="0"/>
                <a:t>-1.4</a:t>
              </a:r>
            </a:p>
          </p:txBody>
        </p:sp>
        <p:grpSp>
          <p:nvGrpSpPr>
            <p:cNvPr id="361" name="Groupe 360">
              <a:extLst>
                <a:ext uri="{FF2B5EF4-FFF2-40B4-BE49-F238E27FC236}">
                  <a16:creationId xmlns:a16="http://schemas.microsoft.com/office/drawing/2014/main" id="{7A60F1AB-7206-4357-A652-BD161F0FC066}"/>
                </a:ext>
              </a:extLst>
            </p:cNvPr>
            <p:cNvGrpSpPr/>
            <p:nvPr/>
          </p:nvGrpSpPr>
          <p:grpSpPr>
            <a:xfrm>
              <a:off x="10250644" y="4195053"/>
              <a:ext cx="63103" cy="235767"/>
              <a:chOff x="2224682" y="2833688"/>
              <a:chExt cx="63103" cy="1725215"/>
            </a:xfrm>
          </p:grpSpPr>
          <p:cxnSp>
            <p:nvCxnSpPr>
              <p:cNvPr id="362" name="Connecteur droit 361">
                <a:extLst>
                  <a:ext uri="{FF2B5EF4-FFF2-40B4-BE49-F238E27FC236}">
                    <a16:creationId xmlns:a16="http://schemas.microsoft.com/office/drawing/2014/main" id="{DCEE53EE-7546-4E2D-80A8-00C4A3548226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3" name="Connecteur droit 362">
                <a:extLst>
                  <a:ext uri="{FF2B5EF4-FFF2-40B4-BE49-F238E27FC236}">
                    <a16:creationId xmlns:a16="http://schemas.microsoft.com/office/drawing/2014/main" id="{35D91BE5-1880-4BB9-972A-640741C444F6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4" name="Connecteur droit 363">
                <a:extLst>
                  <a:ext uri="{FF2B5EF4-FFF2-40B4-BE49-F238E27FC236}">
                    <a16:creationId xmlns:a16="http://schemas.microsoft.com/office/drawing/2014/main" id="{BD837CEC-7F7F-4A6A-B36C-87BF628D6621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65" name="Groupe 364">
              <a:extLst>
                <a:ext uri="{FF2B5EF4-FFF2-40B4-BE49-F238E27FC236}">
                  <a16:creationId xmlns:a16="http://schemas.microsoft.com/office/drawing/2014/main" id="{D309440B-448C-4466-A9E5-583EE046A43F}"/>
                </a:ext>
              </a:extLst>
            </p:cNvPr>
            <p:cNvGrpSpPr/>
            <p:nvPr/>
          </p:nvGrpSpPr>
          <p:grpSpPr>
            <a:xfrm>
              <a:off x="10749514" y="4304248"/>
              <a:ext cx="63103" cy="295462"/>
              <a:chOff x="2224682" y="2833688"/>
              <a:chExt cx="63103" cy="1725215"/>
            </a:xfrm>
          </p:grpSpPr>
          <p:cxnSp>
            <p:nvCxnSpPr>
              <p:cNvPr id="366" name="Connecteur droit 365">
                <a:extLst>
                  <a:ext uri="{FF2B5EF4-FFF2-40B4-BE49-F238E27FC236}">
                    <a16:creationId xmlns:a16="http://schemas.microsoft.com/office/drawing/2014/main" id="{C86BFEA8-7D3D-437D-9221-83E90E92E0B4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7" name="Connecteur droit 366">
                <a:extLst>
                  <a:ext uri="{FF2B5EF4-FFF2-40B4-BE49-F238E27FC236}">
                    <a16:creationId xmlns:a16="http://schemas.microsoft.com/office/drawing/2014/main" id="{C7499682-1812-49A5-994A-C227B3390041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8" name="Connecteur droit 367">
                <a:extLst>
                  <a:ext uri="{FF2B5EF4-FFF2-40B4-BE49-F238E27FC236}">
                    <a16:creationId xmlns:a16="http://schemas.microsoft.com/office/drawing/2014/main" id="{26F5D648-8540-4023-8607-3CC637DC1706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69" name="Groupe 368">
              <a:extLst>
                <a:ext uri="{FF2B5EF4-FFF2-40B4-BE49-F238E27FC236}">
                  <a16:creationId xmlns:a16="http://schemas.microsoft.com/office/drawing/2014/main" id="{5822662B-1B72-4077-8039-3D33BEFF8A36}"/>
                </a:ext>
              </a:extLst>
            </p:cNvPr>
            <p:cNvGrpSpPr/>
            <p:nvPr/>
          </p:nvGrpSpPr>
          <p:grpSpPr>
            <a:xfrm>
              <a:off x="11252363" y="4243859"/>
              <a:ext cx="63103" cy="423314"/>
              <a:chOff x="2224682" y="2833688"/>
              <a:chExt cx="63103" cy="1725215"/>
            </a:xfrm>
          </p:grpSpPr>
          <p:cxnSp>
            <p:nvCxnSpPr>
              <p:cNvPr id="370" name="Connecteur droit 369">
                <a:extLst>
                  <a:ext uri="{FF2B5EF4-FFF2-40B4-BE49-F238E27FC236}">
                    <a16:creationId xmlns:a16="http://schemas.microsoft.com/office/drawing/2014/main" id="{F6BB2573-C0E6-4DAD-A337-7E2395CCE16F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1" name="Connecteur droit 370">
                <a:extLst>
                  <a:ext uri="{FF2B5EF4-FFF2-40B4-BE49-F238E27FC236}">
                    <a16:creationId xmlns:a16="http://schemas.microsoft.com/office/drawing/2014/main" id="{00032C4F-F9CA-4227-A86D-0E5198FCE029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2" name="Connecteur droit 371">
                <a:extLst>
                  <a:ext uri="{FF2B5EF4-FFF2-40B4-BE49-F238E27FC236}">
                    <a16:creationId xmlns:a16="http://schemas.microsoft.com/office/drawing/2014/main" id="{EB269EC5-5A0C-4CDB-8657-F6A936E2BF48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73" name="Groupe 372">
              <a:extLst>
                <a:ext uri="{FF2B5EF4-FFF2-40B4-BE49-F238E27FC236}">
                  <a16:creationId xmlns:a16="http://schemas.microsoft.com/office/drawing/2014/main" id="{E9766201-8311-4D8C-96E4-985B4D47BECF}"/>
                </a:ext>
              </a:extLst>
            </p:cNvPr>
            <p:cNvGrpSpPr/>
            <p:nvPr/>
          </p:nvGrpSpPr>
          <p:grpSpPr>
            <a:xfrm>
              <a:off x="11751234" y="4277196"/>
              <a:ext cx="63103" cy="647865"/>
              <a:chOff x="2224682" y="2833688"/>
              <a:chExt cx="63103" cy="1725215"/>
            </a:xfrm>
          </p:grpSpPr>
          <p:cxnSp>
            <p:nvCxnSpPr>
              <p:cNvPr id="374" name="Connecteur droit 373">
                <a:extLst>
                  <a:ext uri="{FF2B5EF4-FFF2-40B4-BE49-F238E27FC236}">
                    <a16:creationId xmlns:a16="http://schemas.microsoft.com/office/drawing/2014/main" id="{C1E2592A-EC03-4B60-8CEF-28ACBB5E064E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5" name="Connecteur droit 374">
                <a:extLst>
                  <a:ext uri="{FF2B5EF4-FFF2-40B4-BE49-F238E27FC236}">
                    <a16:creationId xmlns:a16="http://schemas.microsoft.com/office/drawing/2014/main" id="{B668AE33-03FF-45F7-910A-8F7F038274D1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6" name="Connecteur droit 375">
                <a:extLst>
                  <a:ext uri="{FF2B5EF4-FFF2-40B4-BE49-F238E27FC236}">
                    <a16:creationId xmlns:a16="http://schemas.microsoft.com/office/drawing/2014/main" id="{4888614B-0C94-414F-A806-EFC5008AF44D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77" name="Forme libre : forme 376">
              <a:extLst>
                <a:ext uri="{FF2B5EF4-FFF2-40B4-BE49-F238E27FC236}">
                  <a16:creationId xmlns:a16="http://schemas.microsoft.com/office/drawing/2014/main" id="{1CDABCB7-B57F-465E-9AF6-516DF6EDB70B}"/>
                </a:ext>
              </a:extLst>
            </p:cNvPr>
            <p:cNvSpPr/>
            <p:nvPr/>
          </p:nvSpPr>
          <p:spPr bwMode="auto">
            <a:xfrm>
              <a:off x="9766705" y="3973589"/>
              <a:ext cx="2007393" cy="619124"/>
            </a:xfrm>
            <a:custGeom>
              <a:avLst/>
              <a:gdLst>
                <a:gd name="connsiteX0" fmla="*/ 2003822 w 2003822"/>
                <a:gd name="connsiteY0" fmla="*/ 410765 h 410765"/>
                <a:gd name="connsiteX1" fmla="*/ 1502569 w 2003822"/>
                <a:gd name="connsiteY1" fmla="*/ 213121 h 410765"/>
                <a:gd name="connsiteX2" fmla="*/ 997744 w 2003822"/>
                <a:gd name="connsiteY2" fmla="*/ 280987 h 410765"/>
                <a:gd name="connsiteX3" fmla="*/ 507206 w 2003822"/>
                <a:gd name="connsiteY3" fmla="*/ 332184 h 410765"/>
                <a:gd name="connsiteX4" fmla="*/ 246459 w 2003822"/>
                <a:gd name="connsiteY4" fmla="*/ 391715 h 410765"/>
                <a:gd name="connsiteX5" fmla="*/ 0 w 2003822"/>
                <a:gd name="connsiteY5" fmla="*/ 0 h 410765"/>
                <a:gd name="connsiteX0" fmla="*/ 2003822 w 2003822"/>
                <a:gd name="connsiteY0" fmla="*/ 410765 h 478630"/>
                <a:gd name="connsiteX1" fmla="*/ 1515666 w 2003822"/>
                <a:gd name="connsiteY1" fmla="*/ 478630 h 478630"/>
                <a:gd name="connsiteX2" fmla="*/ 997744 w 2003822"/>
                <a:gd name="connsiteY2" fmla="*/ 280987 h 478630"/>
                <a:gd name="connsiteX3" fmla="*/ 507206 w 2003822"/>
                <a:gd name="connsiteY3" fmla="*/ 332184 h 478630"/>
                <a:gd name="connsiteX4" fmla="*/ 246459 w 2003822"/>
                <a:gd name="connsiteY4" fmla="*/ 391715 h 478630"/>
                <a:gd name="connsiteX5" fmla="*/ 0 w 2003822"/>
                <a:gd name="connsiteY5" fmla="*/ 0 h 478630"/>
                <a:gd name="connsiteX0" fmla="*/ 2007393 w 2007393"/>
                <a:gd name="connsiteY0" fmla="*/ 619124 h 619124"/>
                <a:gd name="connsiteX1" fmla="*/ 1515666 w 2007393"/>
                <a:gd name="connsiteY1" fmla="*/ 478630 h 619124"/>
                <a:gd name="connsiteX2" fmla="*/ 997744 w 2007393"/>
                <a:gd name="connsiteY2" fmla="*/ 280987 h 619124"/>
                <a:gd name="connsiteX3" fmla="*/ 507206 w 2007393"/>
                <a:gd name="connsiteY3" fmla="*/ 332184 h 619124"/>
                <a:gd name="connsiteX4" fmla="*/ 246459 w 2007393"/>
                <a:gd name="connsiteY4" fmla="*/ 391715 h 619124"/>
                <a:gd name="connsiteX5" fmla="*/ 0 w 2007393"/>
                <a:gd name="connsiteY5" fmla="*/ 0 h 619124"/>
                <a:gd name="connsiteX0" fmla="*/ 2007393 w 2007393"/>
                <a:gd name="connsiteY0" fmla="*/ 619124 h 619124"/>
                <a:gd name="connsiteX1" fmla="*/ 1515666 w 2007393"/>
                <a:gd name="connsiteY1" fmla="*/ 478630 h 619124"/>
                <a:gd name="connsiteX2" fmla="*/ 1012031 w 2007393"/>
                <a:gd name="connsiteY2" fmla="*/ 489346 h 619124"/>
                <a:gd name="connsiteX3" fmla="*/ 507206 w 2007393"/>
                <a:gd name="connsiteY3" fmla="*/ 332184 h 619124"/>
                <a:gd name="connsiteX4" fmla="*/ 246459 w 2007393"/>
                <a:gd name="connsiteY4" fmla="*/ 391715 h 619124"/>
                <a:gd name="connsiteX5" fmla="*/ 0 w 2007393"/>
                <a:gd name="connsiteY5" fmla="*/ 0 h 619124"/>
                <a:gd name="connsiteX0" fmla="*/ 2007393 w 2007393"/>
                <a:gd name="connsiteY0" fmla="*/ 619124 h 619124"/>
                <a:gd name="connsiteX1" fmla="*/ 1515666 w 2007393"/>
                <a:gd name="connsiteY1" fmla="*/ 478630 h 619124"/>
                <a:gd name="connsiteX2" fmla="*/ 1012031 w 2007393"/>
                <a:gd name="connsiteY2" fmla="*/ 489346 h 619124"/>
                <a:gd name="connsiteX3" fmla="*/ 510778 w 2007393"/>
                <a:gd name="connsiteY3" fmla="*/ 336946 h 619124"/>
                <a:gd name="connsiteX4" fmla="*/ 246459 w 2007393"/>
                <a:gd name="connsiteY4" fmla="*/ 391715 h 619124"/>
                <a:gd name="connsiteX5" fmla="*/ 0 w 2007393"/>
                <a:gd name="connsiteY5" fmla="*/ 0 h 619124"/>
                <a:gd name="connsiteX0" fmla="*/ 2007393 w 2007393"/>
                <a:gd name="connsiteY0" fmla="*/ 619124 h 619124"/>
                <a:gd name="connsiteX1" fmla="*/ 1515666 w 2007393"/>
                <a:gd name="connsiteY1" fmla="*/ 478630 h 619124"/>
                <a:gd name="connsiteX2" fmla="*/ 1012031 w 2007393"/>
                <a:gd name="connsiteY2" fmla="*/ 489346 h 619124"/>
                <a:gd name="connsiteX3" fmla="*/ 510778 w 2007393"/>
                <a:gd name="connsiteY3" fmla="*/ 336946 h 619124"/>
                <a:gd name="connsiteX4" fmla="*/ 263128 w 2007393"/>
                <a:gd name="connsiteY4" fmla="*/ 169068 h 619124"/>
                <a:gd name="connsiteX5" fmla="*/ 0 w 2007393"/>
                <a:gd name="connsiteY5" fmla="*/ 0 h 61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7393" h="619124">
                  <a:moveTo>
                    <a:pt x="2007393" y="619124"/>
                  </a:moveTo>
                  <a:lnTo>
                    <a:pt x="1515666" y="478630"/>
                  </a:lnTo>
                  <a:lnTo>
                    <a:pt x="1012031" y="489346"/>
                  </a:lnTo>
                  <a:lnTo>
                    <a:pt x="510778" y="336946"/>
                  </a:lnTo>
                  <a:lnTo>
                    <a:pt x="263128" y="169068"/>
                  </a:lnTo>
                  <a:lnTo>
                    <a:pt x="0" y="0"/>
                  </a:lnTo>
                </a:path>
              </a:pathLst>
            </a:cu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78" name="ZoneTexte 377">
              <a:extLst>
                <a:ext uri="{FF2B5EF4-FFF2-40B4-BE49-F238E27FC236}">
                  <a16:creationId xmlns:a16="http://schemas.microsoft.com/office/drawing/2014/main" id="{18569289-79AD-4406-8FC1-E33912478B24}"/>
                </a:ext>
              </a:extLst>
            </p:cNvPr>
            <p:cNvSpPr txBox="1"/>
            <p:nvPr/>
          </p:nvSpPr>
          <p:spPr>
            <a:xfrm>
              <a:off x="9550307" y="5688617"/>
              <a:ext cx="4203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/>
                <a:t>300</a:t>
              </a:r>
            </a:p>
          </p:txBody>
        </p:sp>
        <p:sp>
          <p:nvSpPr>
            <p:cNvPr id="379" name="ZoneTexte 378">
              <a:extLst>
                <a:ext uri="{FF2B5EF4-FFF2-40B4-BE49-F238E27FC236}">
                  <a16:creationId xmlns:a16="http://schemas.microsoft.com/office/drawing/2014/main" id="{4841D660-B2C3-40FF-B18A-F185D30D146A}"/>
                </a:ext>
              </a:extLst>
            </p:cNvPr>
            <p:cNvSpPr txBox="1"/>
            <p:nvPr/>
          </p:nvSpPr>
          <p:spPr>
            <a:xfrm>
              <a:off x="10045855" y="5688617"/>
              <a:ext cx="4203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/>
                <a:t>278</a:t>
              </a:r>
            </a:p>
          </p:txBody>
        </p:sp>
        <p:sp>
          <p:nvSpPr>
            <p:cNvPr id="380" name="ZoneTexte 379">
              <a:extLst>
                <a:ext uri="{FF2B5EF4-FFF2-40B4-BE49-F238E27FC236}">
                  <a16:creationId xmlns:a16="http://schemas.microsoft.com/office/drawing/2014/main" id="{801871B3-CB89-4A03-BBA1-87CDBBD89382}"/>
                </a:ext>
              </a:extLst>
            </p:cNvPr>
            <p:cNvSpPr txBox="1"/>
            <p:nvPr/>
          </p:nvSpPr>
          <p:spPr>
            <a:xfrm>
              <a:off x="10559006" y="5688617"/>
              <a:ext cx="4203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/>
                <a:t>261</a:t>
              </a:r>
            </a:p>
          </p:txBody>
        </p:sp>
        <p:sp>
          <p:nvSpPr>
            <p:cNvPr id="381" name="ZoneTexte 380">
              <a:extLst>
                <a:ext uri="{FF2B5EF4-FFF2-40B4-BE49-F238E27FC236}">
                  <a16:creationId xmlns:a16="http://schemas.microsoft.com/office/drawing/2014/main" id="{B49A4D83-49A9-49B0-AEAE-457737F4116C}"/>
                </a:ext>
              </a:extLst>
            </p:cNvPr>
            <p:cNvSpPr txBox="1"/>
            <p:nvPr/>
          </p:nvSpPr>
          <p:spPr>
            <a:xfrm>
              <a:off x="11040019" y="5688617"/>
              <a:ext cx="4203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/>
                <a:t>246</a:t>
              </a:r>
            </a:p>
          </p:txBody>
        </p:sp>
        <p:sp>
          <p:nvSpPr>
            <p:cNvPr id="382" name="ZoneTexte 381">
              <a:extLst>
                <a:ext uri="{FF2B5EF4-FFF2-40B4-BE49-F238E27FC236}">
                  <a16:creationId xmlns:a16="http://schemas.microsoft.com/office/drawing/2014/main" id="{1B969174-7079-48BC-BE86-0D8FBD7C403F}"/>
                </a:ext>
              </a:extLst>
            </p:cNvPr>
            <p:cNvSpPr txBox="1"/>
            <p:nvPr/>
          </p:nvSpPr>
          <p:spPr>
            <a:xfrm>
              <a:off x="11553582" y="5688617"/>
              <a:ext cx="4203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/>
                <a:t>176</a:t>
              </a:r>
            </a:p>
          </p:txBody>
        </p:sp>
        <p:cxnSp>
          <p:nvCxnSpPr>
            <p:cNvPr id="383" name="Connecteur droit 382">
              <a:extLst>
                <a:ext uri="{FF2B5EF4-FFF2-40B4-BE49-F238E27FC236}">
                  <a16:creationId xmlns:a16="http://schemas.microsoft.com/office/drawing/2014/main" id="{2CA1B38A-5E12-4264-8EE2-86198EE3DBA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766705" y="3972242"/>
              <a:ext cx="2164693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97" name="Espace réservé du contenu 2"/>
          <p:cNvSpPr txBox="1">
            <a:spLocks/>
          </p:cNvSpPr>
          <p:nvPr/>
        </p:nvSpPr>
        <p:spPr>
          <a:xfrm>
            <a:off x="2239554" y="1351183"/>
            <a:ext cx="8330904" cy="4551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•"/>
              <a:defRPr sz="24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–"/>
              <a:defRPr sz="24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•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Changes in renal and bone parameters *</a:t>
            </a:r>
          </a:p>
        </p:txBody>
      </p:sp>
      <p:sp>
        <p:nvSpPr>
          <p:cNvPr id="299" name="ZoneTexte 298">
            <a:extLst>
              <a:ext uri="{FF2B5EF4-FFF2-40B4-BE49-F238E27FC236}">
                <a16:creationId xmlns:a16="http://schemas.microsoft.com/office/drawing/2014/main" id="{81E9691B-B837-4791-9DA9-7F00A5A5628E}"/>
              </a:ext>
            </a:extLst>
          </p:cNvPr>
          <p:cNvSpPr txBox="1"/>
          <p:nvPr/>
        </p:nvSpPr>
        <p:spPr>
          <a:xfrm>
            <a:off x="6375627" y="1949025"/>
            <a:ext cx="5656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Calibri"/>
                <a:cs typeface="Calibri"/>
              </a:rPr>
              <a:t>% mean change (95 % CI) of bone mineral density</a:t>
            </a:r>
          </a:p>
          <a:p>
            <a:pPr algn="ctr"/>
            <a:r>
              <a:rPr lang="en-US" b="1" dirty="0">
                <a:solidFill>
                  <a:srgbClr val="0070C0"/>
                </a:solidFill>
                <a:latin typeface="Calibri"/>
                <a:cs typeface="Calibri"/>
              </a:rPr>
              <a:t>1489</a:t>
            </a:r>
          </a:p>
        </p:txBody>
      </p:sp>
      <p:sp>
        <p:nvSpPr>
          <p:cNvPr id="237" name="ZoneTexte 236"/>
          <p:cNvSpPr txBox="1"/>
          <p:nvPr/>
        </p:nvSpPr>
        <p:spPr>
          <a:xfrm>
            <a:off x="40050" y="6376771"/>
            <a:ext cx="4918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* Analysis limited to patients initially randomised to BIC/FTC/TAF </a:t>
            </a:r>
          </a:p>
        </p:txBody>
      </p:sp>
      <p:sp>
        <p:nvSpPr>
          <p:cNvPr id="296" name="Titre 1"/>
          <p:cNvSpPr>
            <a:spLocks noGrp="1"/>
          </p:cNvSpPr>
          <p:nvPr>
            <p:ph type="title"/>
          </p:nvPr>
        </p:nvSpPr>
        <p:spPr>
          <a:xfrm>
            <a:off x="609600" y="10471"/>
            <a:ext cx="10008310" cy="1481068"/>
          </a:xfrm>
        </p:spPr>
        <p:txBody>
          <a:bodyPr/>
          <a:lstStyle/>
          <a:p>
            <a:pPr algn="l"/>
            <a:r>
              <a:rPr lang="en-US" dirty="0"/>
              <a:t>BIC/FTC/TAF as first line ART: results at 4 years (3)</a:t>
            </a:r>
          </a:p>
        </p:txBody>
      </p:sp>
      <p:sp>
        <p:nvSpPr>
          <p:cNvPr id="295" name="Text Box 3">
            <a:extLst>
              <a:ext uri="{FF2B5EF4-FFF2-40B4-BE49-F238E27FC236}">
                <a16:creationId xmlns:a16="http://schemas.microsoft.com/office/drawing/2014/main" id="{5B540FA8-3760-419D-B7E3-9E5475872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2835" y="6454212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pl-PL" sz="1400" i="1" dirty="0"/>
              <a:t>Workowski K, CROI 2021, Abs. 415</a:t>
            </a:r>
          </a:p>
        </p:txBody>
      </p:sp>
    </p:spTree>
    <p:extLst>
      <p:ext uri="{BB962C8B-B14F-4D97-AF65-F5344CB8AC3E}">
        <p14:creationId xmlns:p14="http://schemas.microsoft.com/office/powerpoint/2010/main" val="1093040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ZoneTexte 144">
            <a:extLst>
              <a:ext uri="{FF2B5EF4-FFF2-40B4-BE49-F238E27FC236}">
                <a16:creationId xmlns:a16="http://schemas.microsoft.com/office/drawing/2014/main" id="{7715B855-B9A7-4E7B-8154-6623DAA78B88}"/>
              </a:ext>
            </a:extLst>
          </p:cNvPr>
          <p:cNvSpPr txBox="1"/>
          <p:nvPr/>
        </p:nvSpPr>
        <p:spPr>
          <a:xfrm>
            <a:off x="908663" y="3176694"/>
            <a:ext cx="1135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Study 1489</a:t>
            </a:r>
          </a:p>
        </p:txBody>
      </p:sp>
      <p:sp>
        <p:nvSpPr>
          <p:cNvPr id="287" name="ZoneTexte 286">
            <a:extLst>
              <a:ext uri="{FF2B5EF4-FFF2-40B4-BE49-F238E27FC236}">
                <a16:creationId xmlns:a16="http://schemas.microsoft.com/office/drawing/2014/main" id="{61316EED-BBAC-4F7B-8540-C00B53628FA8}"/>
              </a:ext>
            </a:extLst>
          </p:cNvPr>
          <p:cNvSpPr txBox="1"/>
          <p:nvPr/>
        </p:nvSpPr>
        <p:spPr>
          <a:xfrm>
            <a:off x="3789023" y="3176694"/>
            <a:ext cx="1135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Study 1490</a:t>
            </a:r>
          </a:p>
        </p:txBody>
      </p:sp>
      <p:sp>
        <p:nvSpPr>
          <p:cNvPr id="292" name="ZoneTexte 291">
            <a:extLst>
              <a:ext uri="{FF2B5EF4-FFF2-40B4-BE49-F238E27FC236}">
                <a16:creationId xmlns:a16="http://schemas.microsoft.com/office/drawing/2014/main" id="{7232FEF5-FFC6-45DA-90DF-011BAABD1B1B}"/>
              </a:ext>
            </a:extLst>
          </p:cNvPr>
          <p:cNvSpPr txBox="1"/>
          <p:nvPr/>
        </p:nvSpPr>
        <p:spPr>
          <a:xfrm>
            <a:off x="6941446" y="3176694"/>
            <a:ext cx="1135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Study 1489</a:t>
            </a:r>
          </a:p>
        </p:txBody>
      </p:sp>
      <p:sp>
        <p:nvSpPr>
          <p:cNvPr id="293" name="ZoneTexte 292">
            <a:extLst>
              <a:ext uri="{FF2B5EF4-FFF2-40B4-BE49-F238E27FC236}">
                <a16:creationId xmlns:a16="http://schemas.microsoft.com/office/drawing/2014/main" id="{CC2E550F-6F6F-4B6B-9374-AD31E1A8A8BE}"/>
              </a:ext>
            </a:extLst>
          </p:cNvPr>
          <p:cNvSpPr txBox="1"/>
          <p:nvPr/>
        </p:nvSpPr>
        <p:spPr>
          <a:xfrm>
            <a:off x="10031355" y="3176694"/>
            <a:ext cx="1135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Study 1490</a:t>
            </a:r>
          </a:p>
        </p:txBody>
      </p:sp>
      <p:grpSp>
        <p:nvGrpSpPr>
          <p:cNvPr id="4" name="Grouper 3"/>
          <p:cNvGrpSpPr/>
          <p:nvPr/>
        </p:nvGrpSpPr>
        <p:grpSpPr>
          <a:xfrm>
            <a:off x="8822129" y="3138148"/>
            <a:ext cx="3372153" cy="3078811"/>
            <a:chOff x="9083150" y="1984079"/>
            <a:chExt cx="3039893" cy="3078811"/>
          </a:xfrm>
        </p:grpSpPr>
        <p:sp>
          <p:nvSpPr>
            <p:cNvPr id="466" name="ZoneTexte 465">
              <a:extLst>
                <a:ext uri="{FF2B5EF4-FFF2-40B4-BE49-F238E27FC236}">
                  <a16:creationId xmlns:a16="http://schemas.microsoft.com/office/drawing/2014/main" id="{F49062EA-65DF-401F-9D36-E5028DA5A35E}"/>
                </a:ext>
              </a:extLst>
            </p:cNvPr>
            <p:cNvSpPr txBox="1"/>
            <p:nvPr/>
          </p:nvSpPr>
          <p:spPr>
            <a:xfrm>
              <a:off x="9516017" y="4678169"/>
              <a:ext cx="409240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100" dirty="0"/>
                <a:t>W24</a:t>
              </a:r>
              <a:endParaRPr lang="fr-FR" sz="1100" dirty="0">
                <a:solidFill>
                  <a:schemeClr val="tx1"/>
                </a:solidFill>
              </a:endParaRPr>
            </a:p>
          </p:txBody>
        </p:sp>
        <p:sp>
          <p:nvSpPr>
            <p:cNvPr id="467" name="ZoneTexte 466">
              <a:extLst>
                <a:ext uri="{FF2B5EF4-FFF2-40B4-BE49-F238E27FC236}">
                  <a16:creationId xmlns:a16="http://schemas.microsoft.com/office/drawing/2014/main" id="{5B95F999-7597-4CB5-A3BC-7DF0FFA95E52}"/>
                </a:ext>
              </a:extLst>
            </p:cNvPr>
            <p:cNvSpPr txBox="1"/>
            <p:nvPr/>
          </p:nvSpPr>
          <p:spPr>
            <a:xfrm>
              <a:off x="9161698" y="4205818"/>
              <a:ext cx="3481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/>
                <a:t>0 </a:t>
              </a:r>
              <a:r>
                <a:rPr lang="fr-FR" sz="11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468" name="ZoneTexte 467">
              <a:extLst>
                <a:ext uri="{FF2B5EF4-FFF2-40B4-BE49-F238E27FC236}">
                  <a16:creationId xmlns:a16="http://schemas.microsoft.com/office/drawing/2014/main" id="{275BB680-C766-4590-B8CF-01ED5D47ECE5}"/>
                </a:ext>
              </a:extLst>
            </p:cNvPr>
            <p:cNvSpPr txBox="1"/>
            <p:nvPr/>
          </p:nvSpPr>
          <p:spPr>
            <a:xfrm>
              <a:off x="9824952" y="4678169"/>
              <a:ext cx="409240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100" dirty="0"/>
                <a:t>W48</a:t>
              </a:r>
              <a:endParaRPr lang="fr-FR" sz="1100" dirty="0">
                <a:solidFill>
                  <a:schemeClr val="tx1"/>
                </a:solidFill>
              </a:endParaRPr>
            </a:p>
          </p:txBody>
        </p:sp>
        <p:sp>
          <p:nvSpPr>
            <p:cNvPr id="469" name="ZoneTexte 468">
              <a:extLst>
                <a:ext uri="{FF2B5EF4-FFF2-40B4-BE49-F238E27FC236}">
                  <a16:creationId xmlns:a16="http://schemas.microsoft.com/office/drawing/2014/main" id="{09241D97-17B8-4F08-9412-1861B16D91AE}"/>
                </a:ext>
              </a:extLst>
            </p:cNvPr>
            <p:cNvSpPr txBox="1"/>
            <p:nvPr/>
          </p:nvSpPr>
          <p:spPr>
            <a:xfrm>
              <a:off x="10135840" y="4678169"/>
              <a:ext cx="409240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100" dirty="0"/>
                <a:t>W72</a:t>
              </a:r>
              <a:endParaRPr lang="fr-FR" sz="1100" dirty="0">
                <a:solidFill>
                  <a:schemeClr val="tx1"/>
                </a:solidFill>
              </a:endParaRPr>
            </a:p>
          </p:txBody>
        </p:sp>
        <p:sp>
          <p:nvSpPr>
            <p:cNvPr id="470" name="ZoneTexte 469">
              <a:extLst>
                <a:ext uri="{FF2B5EF4-FFF2-40B4-BE49-F238E27FC236}">
                  <a16:creationId xmlns:a16="http://schemas.microsoft.com/office/drawing/2014/main" id="{0A8E59D5-477E-4DA7-9DC7-E8ACDC443175}"/>
                </a:ext>
              </a:extLst>
            </p:cNvPr>
            <p:cNvSpPr txBox="1"/>
            <p:nvPr/>
          </p:nvSpPr>
          <p:spPr>
            <a:xfrm>
              <a:off x="10453200" y="4678169"/>
              <a:ext cx="409240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100" dirty="0"/>
                <a:t>W96</a:t>
              </a:r>
              <a:endParaRPr lang="fr-FR" sz="1100" dirty="0">
                <a:solidFill>
                  <a:schemeClr val="tx1"/>
                </a:solidFill>
              </a:endParaRPr>
            </a:p>
          </p:txBody>
        </p:sp>
        <p:sp>
          <p:nvSpPr>
            <p:cNvPr id="471" name="ZoneTexte 470">
              <a:extLst>
                <a:ext uri="{FF2B5EF4-FFF2-40B4-BE49-F238E27FC236}">
                  <a16:creationId xmlns:a16="http://schemas.microsoft.com/office/drawing/2014/main" id="{8858C89D-D2C7-45C6-B4A0-992F065705B0}"/>
                </a:ext>
              </a:extLst>
            </p:cNvPr>
            <p:cNvSpPr txBox="1"/>
            <p:nvPr/>
          </p:nvSpPr>
          <p:spPr>
            <a:xfrm>
              <a:off x="10717063" y="4678169"/>
              <a:ext cx="474269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100" dirty="0"/>
                <a:t>W120</a:t>
              </a:r>
              <a:endParaRPr lang="fr-FR" sz="1100" dirty="0">
                <a:solidFill>
                  <a:schemeClr val="tx1"/>
                </a:solidFill>
              </a:endParaRPr>
            </a:p>
          </p:txBody>
        </p:sp>
        <p:sp>
          <p:nvSpPr>
            <p:cNvPr id="472" name="ZoneTexte 471">
              <a:extLst>
                <a:ext uri="{FF2B5EF4-FFF2-40B4-BE49-F238E27FC236}">
                  <a16:creationId xmlns:a16="http://schemas.microsoft.com/office/drawing/2014/main" id="{F8B2D248-7B76-4E1B-A21B-406A02C76E08}"/>
                </a:ext>
              </a:extLst>
            </p:cNvPr>
            <p:cNvSpPr txBox="1"/>
            <p:nvPr/>
          </p:nvSpPr>
          <p:spPr>
            <a:xfrm>
              <a:off x="11028140" y="4678169"/>
              <a:ext cx="474269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100" dirty="0"/>
                <a:t>W144</a:t>
              </a:r>
              <a:endParaRPr lang="fr-FR" sz="1100" dirty="0">
                <a:solidFill>
                  <a:schemeClr val="tx1"/>
                </a:solidFill>
              </a:endParaRPr>
            </a:p>
          </p:txBody>
        </p:sp>
        <p:sp>
          <p:nvSpPr>
            <p:cNvPr id="473" name="ZoneTexte 472">
              <a:extLst>
                <a:ext uri="{FF2B5EF4-FFF2-40B4-BE49-F238E27FC236}">
                  <a16:creationId xmlns:a16="http://schemas.microsoft.com/office/drawing/2014/main" id="{ADA28D22-508B-4039-B969-264CE0EEEC08}"/>
                </a:ext>
              </a:extLst>
            </p:cNvPr>
            <p:cNvSpPr txBox="1"/>
            <p:nvPr/>
          </p:nvSpPr>
          <p:spPr>
            <a:xfrm>
              <a:off x="9115210" y="4558903"/>
              <a:ext cx="3946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/>
                <a:t>-2 </a:t>
              </a:r>
              <a:r>
                <a:rPr lang="fr-FR" sz="11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474" name="ZoneTexte 473">
              <a:extLst>
                <a:ext uri="{FF2B5EF4-FFF2-40B4-BE49-F238E27FC236}">
                  <a16:creationId xmlns:a16="http://schemas.microsoft.com/office/drawing/2014/main" id="{9B81DD20-79A4-4BA7-B080-F3EE63BE84AA}"/>
                </a:ext>
              </a:extLst>
            </p:cNvPr>
            <p:cNvSpPr txBox="1"/>
            <p:nvPr/>
          </p:nvSpPr>
          <p:spPr>
            <a:xfrm>
              <a:off x="9161698" y="3825641"/>
              <a:ext cx="3481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/>
                <a:t>2 </a:t>
              </a:r>
              <a:r>
                <a:rPr lang="fr-FR" sz="11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475" name="ZoneTexte 474">
              <a:extLst>
                <a:ext uri="{FF2B5EF4-FFF2-40B4-BE49-F238E27FC236}">
                  <a16:creationId xmlns:a16="http://schemas.microsoft.com/office/drawing/2014/main" id="{6762F076-CDB7-4D54-B8E6-236D907F2597}"/>
                </a:ext>
              </a:extLst>
            </p:cNvPr>
            <p:cNvSpPr txBox="1"/>
            <p:nvPr/>
          </p:nvSpPr>
          <p:spPr>
            <a:xfrm>
              <a:off x="9161698" y="3457040"/>
              <a:ext cx="3481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/>
                <a:t>4 </a:t>
              </a:r>
              <a:r>
                <a:rPr lang="fr-FR" sz="11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476" name="ZoneTexte 475">
              <a:extLst>
                <a:ext uri="{FF2B5EF4-FFF2-40B4-BE49-F238E27FC236}">
                  <a16:creationId xmlns:a16="http://schemas.microsoft.com/office/drawing/2014/main" id="{9296199E-701E-48B1-83AD-EFF87A21269F}"/>
                </a:ext>
              </a:extLst>
            </p:cNvPr>
            <p:cNvSpPr txBox="1"/>
            <p:nvPr/>
          </p:nvSpPr>
          <p:spPr>
            <a:xfrm>
              <a:off x="9161698" y="3092217"/>
              <a:ext cx="3481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/>
                <a:t>6 </a:t>
              </a:r>
              <a:r>
                <a:rPr lang="fr-FR" sz="11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477" name="ZoneTexte 476">
              <a:extLst>
                <a:ext uri="{FF2B5EF4-FFF2-40B4-BE49-F238E27FC236}">
                  <a16:creationId xmlns:a16="http://schemas.microsoft.com/office/drawing/2014/main" id="{1CF879EA-43D0-4002-B45C-302F97EF1808}"/>
                </a:ext>
              </a:extLst>
            </p:cNvPr>
            <p:cNvSpPr txBox="1"/>
            <p:nvPr/>
          </p:nvSpPr>
          <p:spPr>
            <a:xfrm>
              <a:off x="9161698" y="2715977"/>
              <a:ext cx="3481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/>
                <a:t>8 </a:t>
              </a:r>
              <a:r>
                <a:rPr lang="fr-FR" sz="11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478" name="ZoneTexte 477">
              <a:extLst>
                <a:ext uri="{FF2B5EF4-FFF2-40B4-BE49-F238E27FC236}">
                  <a16:creationId xmlns:a16="http://schemas.microsoft.com/office/drawing/2014/main" id="{8EF52352-3A9F-4720-BA40-80874992D7FE}"/>
                </a:ext>
              </a:extLst>
            </p:cNvPr>
            <p:cNvSpPr txBox="1"/>
            <p:nvPr/>
          </p:nvSpPr>
          <p:spPr>
            <a:xfrm>
              <a:off x="9083150" y="1984079"/>
              <a:ext cx="4267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/>
                <a:t>12 </a:t>
              </a:r>
              <a:r>
                <a:rPr lang="fr-FR" sz="11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479" name="ZoneTexte 478">
              <a:extLst>
                <a:ext uri="{FF2B5EF4-FFF2-40B4-BE49-F238E27FC236}">
                  <a16:creationId xmlns:a16="http://schemas.microsoft.com/office/drawing/2014/main" id="{0CE78799-42DB-46BE-8589-349A3BFDF145}"/>
                </a:ext>
              </a:extLst>
            </p:cNvPr>
            <p:cNvSpPr txBox="1"/>
            <p:nvPr/>
          </p:nvSpPr>
          <p:spPr>
            <a:xfrm>
              <a:off x="9261967" y="4801280"/>
              <a:ext cx="2893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/>
                <a:t>BL</a:t>
              </a:r>
              <a:endParaRPr lang="fr-FR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481" name="Connecteur droit 480">
              <a:extLst>
                <a:ext uri="{FF2B5EF4-FFF2-40B4-BE49-F238E27FC236}">
                  <a16:creationId xmlns:a16="http://schemas.microsoft.com/office/drawing/2014/main" id="{63541388-5C42-47C6-A79D-465A22390EC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413346" y="4349353"/>
              <a:ext cx="2262409" cy="915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2" name="Connecteur droit 481">
              <a:extLst>
                <a:ext uri="{FF2B5EF4-FFF2-40B4-BE49-F238E27FC236}">
                  <a16:creationId xmlns:a16="http://schemas.microsoft.com/office/drawing/2014/main" id="{8BCB2151-4CD9-4A3C-B670-697BB791210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413346" y="2069306"/>
              <a:ext cx="0" cy="273367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83" name="Groupe 482">
              <a:extLst>
                <a:ext uri="{FF2B5EF4-FFF2-40B4-BE49-F238E27FC236}">
                  <a16:creationId xmlns:a16="http://schemas.microsoft.com/office/drawing/2014/main" id="{98E51907-3ABC-47A9-AD32-D93FF42A2538}"/>
                </a:ext>
              </a:extLst>
            </p:cNvPr>
            <p:cNvGrpSpPr/>
            <p:nvPr/>
          </p:nvGrpSpPr>
          <p:grpSpPr>
            <a:xfrm>
              <a:off x="11689542" y="2568178"/>
              <a:ext cx="63103" cy="1601392"/>
              <a:chOff x="2224682" y="2833688"/>
              <a:chExt cx="63103" cy="1725215"/>
            </a:xfrm>
          </p:grpSpPr>
          <p:cxnSp>
            <p:nvCxnSpPr>
              <p:cNvPr id="484" name="Connecteur droit 483">
                <a:extLst>
                  <a:ext uri="{FF2B5EF4-FFF2-40B4-BE49-F238E27FC236}">
                    <a16:creationId xmlns:a16="http://schemas.microsoft.com/office/drawing/2014/main" id="{337DFBE5-FED5-4EDE-8D2B-58A2FB7F3994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5" name="Connecteur droit 484">
                <a:extLst>
                  <a:ext uri="{FF2B5EF4-FFF2-40B4-BE49-F238E27FC236}">
                    <a16:creationId xmlns:a16="http://schemas.microsoft.com/office/drawing/2014/main" id="{CB000152-54B8-4722-B7EF-AF1F9418904B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6" name="Connecteur droit 485">
                <a:extLst>
                  <a:ext uri="{FF2B5EF4-FFF2-40B4-BE49-F238E27FC236}">
                    <a16:creationId xmlns:a16="http://schemas.microsoft.com/office/drawing/2014/main" id="{67D94F4F-8EB3-46A4-8F59-0E28CFF27656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87" name="Groupe 486">
              <a:extLst>
                <a:ext uri="{FF2B5EF4-FFF2-40B4-BE49-F238E27FC236}">
                  <a16:creationId xmlns:a16="http://schemas.microsoft.com/office/drawing/2014/main" id="{A49FF2E9-EE5C-4EE1-9088-EAA68F0252DF}"/>
                </a:ext>
              </a:extLst>
            </p:cNvPr>
            <p:cNvGrpSpPr/>
            <p:nvPr/>
          </p:nvGrpSpPr>
          <p:grpSpPr>
            <a:xfrm>
              <a:off x="11385070" y="2671766"/>
              <a:ext cx="63103" cy="1518043"/>
              <a:chOff x="2224682" y="2833688"/>
              <a:chExt cx="63103" cy="1725215"/>
            </a:xfrm>
          </p:grpSpPr>
          <p:cxnSp>
            <p:nvCxnSpPr>
              <p:cNvPr id="488" name="Connecteur droit 487">
                <a:extLst>
                  <a:ext uri="{FF2B5EF4-FFF2-40B4-BE49-F238E27FC236}">
                    <a16:creationId xmlns:a16="http://schemas.microsoft.com/office/drawing/2014/main" id="{7BA4A8A6-0A78-4046-AF8B-1E5AF06DD4DC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9" name="Connecteur droit 488">
                <a:extLst>
                  <a:ext uri="{FF2B5EF4-FFF2-40B4-BE49-F238E27FC236}">
                    <a16:creationId xmlns:a16="http://schemas.microsoft.com/office/drawing/2014/main" id="{46F9AA44-B051-4C8C-A499-60C0AF2FB4F2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90" name="Connecteur droit 489">
                <a:extLst>
                  <a:ext uri="{FF2B5EF4-FFF2-40B4-BE49-F238E27FC236}">
                    <a16:creationId xmlns:a16="http://schemas.microsoft.com/office/drawing/2014/main" id="{5A0DEB9C-5B3D-40AF-90CD-D1FF48E99B15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91" name="Groupe 490">
              <a:extLst>
                <a:ext uri="{FF2B5EF4-FFF2-40B4-BE49-F238E27FC236}">
                  <a16:creationId xmlns:a16="http://schemas.microsoft.com/office/drawing/2014/main" id="{854434B4-8E22-454F-8568-B82F94E2A45A}"/>
                </a:ext>
              </a:extLst>
            </p:cNvPr>
            <p:cNvGrpSpPr/>
            <p:nvPr/>
          </p:nvGrpSpPr>
          <p:grpSpPr>
            <a:xfrm>
              <a:off x="11233722" y="2672920"/>
              <a:ext cx="63103" cy="1496650"/>
              <a:chOff x="2224682" y="2833688"/>
              <a:chExt cx="63103" cy="1725215"/>
            </a:xfrm>
          </p:grpSpPr>
          <p:cxnSp>
            <p:nvCxnSpPr>
              <p:cNvPr id="492" name="Connecteur droit 491">
                <a:extLst>
                  <a:ext uri="{FF2B5EF4-FFF2-40B4-BE49-F238E27FC236}">
                    <a16:creationId xmlns:a16="http://schemas.microsoft.com/office/drawing/2014/main" id="{956304A9-67E6-47BA-A5D0-B0892E57DFE8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93" name="Connecteur droit 492">
                <a:extLst>
                  <a:ext uri="{FF2B5EF4-FFF2-40B4-BE49-F238E27FC236}">
                    <a16:creationId xmlns:a16="http://schemas.microsoft.com/office/drawing/2014/main" id="{73C3E845-32B7-4543-8B5B-7DFE9C8413D4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94" name="Connecteur droit 493">
                <a:extLst>
                  <a:ext uri="{FF2B5EF4-FFF2-40B4-BE49-F238E27FC236}">
                    <a16:creationId xmlns:a16="http://schemas.microsoft.com/office/drawing/2014/main" id="{A9ED558E-4912-4834-9FAC-DB1A1F6B1782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95" name="Groupe 494">
              <a:extLst>
                <a:ext uri="{FF2B5EF4-FFF2-40B4-BE49-F238E27FC236}">
                  <a16:creationId xmlns:a16="http://schemas.microsoft.com/office/drawing/2014/main" id="{A9C40B1E-C925-4ED8-87A1-0FF01186C6E6}"/>
                </a:ext>
              </a:extLst>
            </p:cNvPr>
            <p:cNvGrpSpPr/>
            <p:nvPr/>
          </p:nvGrpSpPr>
          <p:grpSpPr>
            <a:xfrm>
              <a:off x="10922646" y="2840830"/>
              <a:ext cx="63103" cy="1500873"/>
              <a:chOff x="2224682" y="2833688"/>
              <a:chExt cx="63103" cy="1725215"/>
            </a:xfrm>
          </p:grpSpPr>
          <p:cxnSp>
            <p:nvCxnSpPr>
              <p:cNvPr id="496" name="Connecteur droit 495">
                <a:extLst>
                  <a:ext uri="{FF2B5EF4-FFF2-40B4-BE49-F238E27FC236}">
                    <a16:creationId xmlns:a16="http://schemas.microsoft.com/office/drawing/2014/main" id="{3CB1EE04-29FE-4833-8D2D-433E73A570B2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97" name="Connecteur droit 496">
                <a:extLst>
                  <a:ext uri="{FF2B5EF4-FFF2-40B4-BE49-F238E27FC236}">
                    <a16:creationId xmlns:a16="http://schemas.microsoft.com/office/drawing/2014/main" id="{432FAC5F-1D72-410D-B30B-6DCD973F053A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98" name="Connecteur droit 497">
                <a:extLst>
                  <a:ext uri="{FF2B5EF4-FFF2-40B4-BE49-F238E27FC236}">
                    <a16:creationId xmlns:a16="http://schemas.microsoft.com/office/drawing/2014/main" id="{83DCEE64-449F-43D1-A167-127613D848C1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99" name="Groupe 498">
              <a:extLst>
                <a:ext uri="{FF2B5EF4-FFF2-40B4-BE49-F238E27FC236}">
                  <a16:creationId xmlns:a16="http://schemas.microsoft.com/office/drawing/2014/main" id="{2274E7F6-0A81-4D4A-A362-96F9F74A406D}"/>
                </a:ext>
              </a:extLst>
            </p:cNvPr>
            <p:cNvGrpSpPr/>
            <p:nvPr/>
          </p:nvGrpSpPr>
          <p:grpSpPr>
            <a:xfrm>
              <a:off x="10773202" y="2912270"/>
              <a:ext cx="63103" cy="1395412"/>
              <a:chOff x="2224682" y="2833688"/>
              <a:chExt cx="63103" cy="1725215"/>
            </a:xfrm>
          </p:grpSpPr>
          <p:cxnSp>
            <p:nvCxnSpPr>
              <p:cNvPr id="500" name="Connecteur droit 499">
                <a:extLst>
                  <a:ext uri="{FF2B5EF4-FFF2-40B4-BE49-F238E27FC236}">
                    <a16:creationId xmlns:a16="http://schemas.microsoft.com/office/drawing/2014/main" id="{05EB6091-D669-43BD-8112-6137709D7AC2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1" name="Connecteur droit 500">
                <a:extLst>
                  <a:ext uri="{FF2B5EF4-FFF2-40B4-BE49-F238E27FC236}">
                    <a16:creationId xmlns:a16="http://schemas.microsoft.com/office/drawing/2014/main" id="{4D1B13B0-2E2D-4766-936B-CD2C5BEB1ACB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2" name="Connecteur droit 501">
                <a:extLst>
                  <a:ext uri="{FF2B5EF4-FFF2-40B4-BE49-F238E27FC236}">
                    <a16:creationId xmlns:a16="http://schemas.microsoft.com/office/drawing/2014/main" id="{933884A7-7721-468D-A61A-8C340F10F5DA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03" name="Groupe 502">
              <a:extLst>
                <a:ext uri="{FF2B5EF4-FFF2-40B4-BE49-F238E27FC236}">
                  <a16:creationId xmlns:a16="http://schemas.microsoft.com/office/drawing/2014/main" id="{19350155-B370-4C3E-AF9F-BE8380866520}"/>
                </a:ext>
              </a:extLst>
            </p:cNvPr>
            <p:cNvGrpSpPr/>
            <p:nvPr/>
          </p:nvGrpSpPr>
          <p:grpSpPr>
            <a:xfrm>
              <a:off x="10304179" y="3030141"/>
              <a:ext cx="63103" cy="1323121"/>
              <a:chOff x="2224682" y="2833688"/>
              <a:chExt cx="63103" cy="1725215"/>
            </a:xfrm>
          </p:grpSpPr>
          <p:cxnSp>
            <p:nvCxnSpPr>
              <p:cNvPr id="504" name="Connecteur droit 503">
                <a:extLst>
                  <a:ext uri="{FF2B5EF4-FFF2-40B4-BE49-F238E27FC236}">
                    <a16:creationId xmlns:a16="http://schemas.microsoft.com/office/drawing/2014/main" id="{483124C2-B848-47CF-B5CC-37C14A1D54AD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5" name="Connecteur droit 504">
                <a:extLst>
                  <a:ext uri="{FF2B5EF4-FFF2-40B4-BE49-F238E27FC236}">
                    <a16:creationId xmlns:a16="http://schemas.microsoft.com/office/drawing/2014/main" id="{8D67E37C-B7C5-4CC9-9B9D-55004DE9A385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6" name="Connecteur droit 505">
                <a:extLst>
                  <a:ext uri="{FF2B5EF4-FFF2-40B4-BE49-F238E27FC236}">
                    <a16:creationId xmlns:a16="http://schemas.microsoft.com/office/drawing/2014/main" id="{6ED2CFDC-270A-4C75-A279-8EB588DB6606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07" name="Groupe 506">
              <a:extLst>
                <a:ext uri="{FF2B5EF4-FFF2-40B4-BE49-F238E27FC236}">
                  <a16:creationId xmlns:a16="http://schemas.microsoft.com/office/drawing/2014/main" id="{18DC2077-FE98-4D3F-89CF-EB4890833919}"/>
                </a:ext>
              </a:extLst>
            </p:cNvPr>
            <p:cNvGrpSpPr/>
            <p:nvPr/>
          </p:nvGrpSpPr>
          <p:grpSpPr>
            <a:xfrm>
              <a:off x="10143949" y="3106668"/>
              <a:ext cx="63103" cy="1230779"/>
              <a:chOff x="2224682" y="2833688"/>
              <a:chExt cx="63103" cy="1725215"/>
            </a:xfrm>
          </p:grpSpPr>
          <p:cxnSp>
            <p:nvCxnSpPr>
              <p:cNvPr id="508" name="Connecteur droit 507">
                <a:extLst>
                  <a:ext uri="{FF2B5EF4-FFF2-40B4-BE49-F238E27FC236}">
                    <a16:creationId xmlns:a16="http://schemas.microsoft.com/office/drawing/2014/main" id="{9F159B28-AD0C-4218-927E-E609DB3BA2E4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9" name="Connecteur droit 508">
                <a:extLst>
                  <a:ext uri="{FF2B5EF4-FFF2-40B4-BE49-F238E27FC236}">
                    <a16:creationId xmlns:a16="http://schemas.microsoft.com/office/drawing/2014/main" id="{0C0AA847-32E8-44BC-A8B0-BC4B3BF4A6E4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0" name="Connecteur droit 509">
                <a:extLst>
                  <a:ext uri="{FF2B5EF4-FFF2-40B4-BE49-F238E27FC236}">
                    <a16:creationId xmlns:a16="http://schemas.microsoft.com/office/drawing/2014/main" id="{C16AF330-963B-4DA3-8888-0465F8846A8D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11" name="Groupe 510">
              <a:extLst>
                <a:ext uri="{FF2B5EF4-FFF2-40B4-BE49-F238E27FC236}">
                  <a16:creationId xmlns:a16="http://schemas.microsoft.com/office/drawing/2014/main" id="{A9132FCF-255B-495A-BDC9-E2F12A1D6C58}"/>
                </a:ext>
              </a:extLst>
            </p:cNvPr>
            <p:cNvGrpSpPr/>
            <p:nvPr/>
          </p:nvGrpSpPr>
          <p:grpSpPr>
            <a:xfrm>
              <a:off x="9998019" y="3239692"/>
              <a:ext cx="63103" cy="1013222"/>
              <a:chOff x="2224682" y="2833688"/>
              <a:chExt cx="63103" cy="1725215"/>
            </a:xfrm>
          </p:grpSpPr>
          <p:cxnSp>
            <p:nvCxnSpPr>
              <p:cNvPr id="512" name="Connecteur droit 511">
                <a:extLst>
                  <a:ext uri="{FF2B5EF4-FFF2-40B4-BE49-F238E27FC236}">
                    <a16:creationId xmlns:a16="http://schemas.microsoft.com/office/drawing/2014/main" id="{CCA10FC7-0F26-4EBD-96B8-8C28FFD815BC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3" name="Connecteur droit 512">
                <a:extLst>
                  <a:ext uri="{FF2B5EF4-FFF2-40B4-BE49-F238E27FC236}">
                    <a16:creationId xmlns:a16="http://schemas.microsoft.com/office/drawing/2014/main" id="{E8B14AE2-2D12-4924-BBC5-265598B1B605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4" name="Connecteur droit 513">
                <a:extLst>
                  <a:ext uri="{FF2B5EF4-FFF2-40B4-BE49-F238E27FC236}">
                    <a16:creationId xmlns:a16="http://schemas.microsoft.com/office/drawing/2014/main" id="{7D7AD330-54ED-431D-B4E4-80E92B64CB93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15" name="Groupe 514">
              <a:extLst>
                <a:ext uri="{FF2B5EF4-FFF2-40B4-BE49-F238E27FC236}">
                  <a16:creationId xmlns:a16="http://schemas.microsoft.com/office/drawing/2014/main" id="{94317C1D-6CCB-4A9F-A45E-1340C94E3315}"/>
                </a:ext>
              </a:extLst>
            </p:cNvPr>
            <p:cNvGrpSpPr/>
            <p:nvPr/>
          </p:nvGrpSpPr>
          <p:grpSpPr>
            <a:xfrm>
              <a:off x="9690387" y="3557460"/>
              <a:ext cx="63103" cy="817099"/>
              <a:chOff x="2224682" y="2833688"/>
              <a:chExt cx="63103" cy="1725215"/>
            </a:xfrm>
          </p:grpSpPr>
          <p:cxnSp>
            <p:nvCxnSpPr>
              <p:cNvPr id="516" name="Connecteur droit 515">
                <a:extLst>
                  <a:ext uri="{FF2B5EF4-FFF2-40B4-BE49-F238E27FC236}">
                    <a16:creationId xmlns:a16="http://schemas.microsoft.com/office/drawing/2014/main" id="{B1196BD6-01ED-433C-A06D-987180C4DC1F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7" name="Connecteur droit 516">
                <a:extLst>
                  <a:ext uri="{FF2B5EF4-FFF2-40B4-BE49-F238E27FC236}">
                    <a16:creationId xmlns:a16="http://schemas.microsoft.com/office/drawing/2014/main" id="{9249E485-D66A-4012-BA19-217410EE6421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8" name="Connecteur droit 517">
                <a:extLst>
                  <a:ext uri="{FF2B5EF4-FFF2-40B4-BE49-F238E27FC236}">
                    <a16:creationId xmlns:a16="http://schemas.microsoft.com/office/drawing/2014/main" id="{B4C609AD-F883-4602-ACA0-E781019D4269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19" name="Groupe 518">
              <a:extLst>
                <a:ext uri="{FF2B5EF4-FFF2-40B4-BE49-F238E27FC236}">
                  <a16:creationId xmlns:a16="http://schemas.microsoft.com/office/drawing/2014/main" id="{194B477A-78CF-4A2A-AD13-E1459999793E}"/>
                </a:ext>
              </a:extLst>
            </p:cNvPr>
            <p:cNvGrpSpPr/>
            <p:nvPr/>
          </p:nvGrpSpPr>
          <p:grpSpPr>
            <a:xfrm>
              <a:off x="9529336" y="3774512"/>
              <a:ext cx="63103" cy="656994"/>
              <a:chOff x="2224682" y="2833688"/>
              <a:chExt cx="63103" cy="1725215"/>
            </a:xfrm>
          </p:grpSpPr>
          <p:cxnSp>
            <p:nvCxnSpPr>
              <p:cNvPr id="520" name="Connecteur droit 519">
                <a:extLst>
                  <a:ext uri="{FF2B5EF4-FFF2-40B4-BE49-F238E27FC236}">
                    <a16:creationId xmlns:a16="http://schemas.microsoft.com/office/drawing/2014/main" id="{069F1719-65D6-4792-86CB-D5102CE6F29F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21" name="Connecteur droit 520">
                <a:extLst>
                  <a:ext uri="{FF2B5EF4-FFF2-40B4-BE49-F238E27FC236}">
                    <a16:creationId xmlns:a16="http://schemas.microsoft.com/office/drawing/2014/main" id="{8D7BFC69-2A62-452A-8A33-9C5E004C9A1C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22" name="Connecteur droit 521">
                <a:extLst>
                  <a:ext uri="{FF2B5EF4-FFF2-40B4-BE49-F238E27FC236}">
                    <a16:creationId xmlns:a16="http://schemas.microsoft.com/office/drawing/2014/main" id="{9796D3EF-1BA1-495A-857C-A3B06DE8CF09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23" name="Groupe 522">
              <a:extLst>
                <a:ext uri="{FF2B5EF4-FFF2-40B4-BE49-F238E27FC236}">
                  <a16:creationId xmlns:a16="http://schemas.microsoft.com/office/drawing/2014/main" id="{3E48D943-70A9-4FE0-AE72-0F2A3550C70F}"/>
                </a:ext>
              </a:extLst>
            </p:cNvPr>
            <p:cNvGrpSpPr/>
            <p:nvPr/>
          </p:nvGrpSpPr>
          <p:grpSpPr>
            <a:xfrm>
              <a:off x="9482514" y="3927867"/>
              <a:ext cx="63103" cy="516731"/>
              <a:chOff x="2224682" y="2833688"/>
              <a:chExt cx="63103" cy="1725215"/>
            </a:xfrm>
          </p:grpSpPr>
          <p:cxnSp>
            <p:nvCxnSpPr>
              <p:cNvPr id="524" name="Connecteur droit 523">
                <a:extLst>
                  <a:ext uri="{FF2B5EF4-FFF2-40B4-BE49-F238E27FC236}">
                    <a16:creationId xmlns:a16="http://schemas.microsoft.com/office/drawing/2014/main" id="{61D28198-04D7-4CAC-B194-F7C14C98259F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25" name="Connecteur droit 524">
                <a:extLst>
                  <a:ext uri="{FF2B5EF4-FFF2-40B4-BE49-F238E27FC236}">
                    <a16:creationId xmlns:a16="http://schemas.microsoft.com/office/drawing/2014/main" id="{38F13F64-A230-4E81-BA37-6A25FEB74E63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26" name="Connecteur droit 525">
                <a:extLst>
                  <a:ext uri="{FF2B5EF4-FFF2-40B4-BE49-F238E27FC236}">
                    <a16:creationId xmlns:a16="http://schemas.microsoft.com/office/drawing/2014/main" id="{AA59836B-982D-4E48-B485-0AF1818B8798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27" name="Groupe 526">
              <a:extLst>
                <a:ext uri="{FF2B5EF4-FFF2-40B4-BE49-F238E27FC236}">
                  <a16:creationId xmlns:a16="http://schemas.microsoft.com/office/drawing/2014/main" id="{2F46FA33-E1F7-4478-A370-A30296BF199B}"/>
                </a:ext>
              </a:extLst>
            </p:cNvPr>
            <p:cNvGrpSpPr/>
            <p:nvPr/>
          </p:nvGrpSpPr>
          <p:grpSpPr>
            <a:xfrm>
              <a:off x="9421764" y="4096549"/>
              <a:ext cx="63103" cy="403614"/>
              <a:chOff x="2224682" y="2833688"/>
              <a:chExt cx="63103" cy="1725215"/>
            </a:xfrm>
          </p:grpSpPr>
          <p:cxnSp>
            <p:nvCxnSpPr>
              <p:cNvPr id="528" name="Connecteur droit 527">
                <a:extLst>
                  <a:ext uri="{FF2B5EF4-FFF2-40B4-BE49-F238E27FC236}">
                    <a16:creationId xmlns:a16="http://schemas.microsoft.com/office/drawing/2014/main" id="{47E8CBA0-C9C3-42AC-901E-AA6B1F261003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29" name="Connecteur droit 528">
                <a:extLst>
                  <a:ext uri="{FF2B5EF4-FFF2-40B4-BE49-F238E27FC236}">
                    <a16:creationId xmlns:a16="http://schemas.microsoft.com/office/drawing/2014/main" id="{745B1F39-8247-4C2B-BF09-31551E798A88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30" name="Connecteur droit 529">
                <a:extLst>
                  <a:ext uri="{FF2B5EF4-FFF2-40B4-BE49-F238E27FC236}">
                    <a16:creationId xmlns:a16="http://schemas.microsoft.com/office/drawing/2014/main" id="{D5E7E2BE-4F6D-4EC5-99AC-F7505F1BFD89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31" name="ZoneTexte 530">
              <a:extLst>
                <a:ext uri="{FF2B5EF4-FFF2-40B4-BE49-F238E27FC236}">
                  <a16:creationId xmlns:a16="http://schemas.microsoft.com/office/drawing/2014/main" id="{EA8426CF-096A-4F3D-AF19-CD8B0233A786}"/>
                </a:ext>
              </a:extLst>
            </p:cNvPr>
            <p:cNvSpPr txBox="1"/>
            <p:nvPr/>
          </p:nvSpPr>
          <p:spPr>
            <a:xfrm>
              <a:off x="9959769" y="3441816"/>
              <a:ext cx="318628" cy="24198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pPr algn="r"/>
              <a:r>
                <a:rPr lang="fr-FR" sz="1100" dirty="0"/>
                <a:t>+ 3.0</a:t>
              </a:r>
            </a:p>
          </p:txBody>
        </p:sp>
        <p:sp>
          <p:nvSpPr>
            <p:cNvPr id="532" name="ZoneTexte 531">
              <a:extLst>
                <a:ext uri="{FF2B5EF4-FFF2-40B4-BE49-F238E27FC236}">
                  <a16:creationId xmlns:a16="http://schemas.microsoft.com/office/drawing/2014/main" id="{2E8AA6A9-4389-4CBB-83DA-C9A1E6E7A57C}"/>
                </a:ext>
              </a:extLst>
            </p:cNvPr>
            <p:cNvSpPr txBox="1"/>
            <p:nvPr/>
          </p:nvSpPr>
          <p:spPr>
            <a:xfrm>
              <a:off x="10622684" y="3398799"/>
              <a:ext cx="319870" cy="24198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pPr algn="r"/>
              <a:r>
                <a:rPr lang="fr-FR" sz="1100" dirty="0"/>
                <a:t>+ 3.4</a:t>
              </a:r>
            </a:p>
          </p:txBody>
        </p:sp>
        <p:sp>
          <p:nvSpPr>
            <p:cNvPr id="533" name="ZoneTexte 532">
              <a:extLst>
                <a:ext uri="{FF2B5EF4-FFF2-40B4-BE49-F238E27FC236}">
                  <a16:creationId xmlns:a16="http://schemas.microsoft.com/office/drawing/2014/main" id="{38B0EE01-8161-4C39-AFB9-28C70EE666A5}"/>
                </a:ext>
              </a:extLst>
            </p:cNvPr>
            <p:cNvSpPr txBox="1"/>
            <p:nvPr/>
          </p:nvSpPr>
          <p:spPr>
            <a:xfrm>
              <a:off x="11138761" y="3195430"/>
              <a:ext cx="289879" cy="24198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pPr algn="r"/>
              <a:r>
                <a:rPr lang="fr-FR" sz="1100" dirty="0"/>
                <a:t>+4.3</a:t>
              </a:r>
            </a:p>
          </p:txBody>
        </p:sp>
        <p:sp>
          <p:nvSpPr>
            <p:cNvPr id="534" name="ZoneTexte 533">
              <a:extLst>
                <a:ext uri="{FF2B5EF4-FFF2-40B4-BE49-F238E27FC236}">
                  <a16:creationId xmlns:a16="http://schemas.microsoft.com/office/drawing/2014/main" id="{94725219-D019-451A-90CC-E721AB811DD3}"/>
                </a:ext>
              </a:extLst>
            </p:cNvPr>
            <p:cNvSpPr txBox="1"/>
            <p:nvPr/>
          </p:nvSpPr>
          <p:spPr>
            <a:xfrm>
              <a:off x="11593035" y="3132126"/>
              <a:ext cx="318628" cy="24198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pPr algn="r"/>
              <a:r>
                <a:rPr lang="fr-FR" sz="1100" dirty="0"/>
                <a:t>+ 4.6</a:t>
              </a:r>
            </a:p>
          </p:txBody>
        </p:sp>
        <p:sp>
          <p:nvSpPr>
            <p:cNvPr id="535" name="Forme libre : forme 534">
              <a:extLst>
                <a:ext uri="{FF2B5EF4-FFF2-40B4-BE49-F238E27FC236}">
                  <a16:creationId xmlns:a16="http://schemas.microsoft.com/office/drawing/2014/main" id="{CD010C34-BD98-492E-B0D3-FD0995E0588C}"/>
                </a:ext>
              </a:extLst>
            </p:cNvPr>
            <p:cNvSpPr/>
            <p:nvPr/>
          </p:nvSpPr>
          <p:spPr bwMode="auto">
            <a:xfrm>
              <a:off x="9413045" y="3487341"/>
              <a:ext cx="2453879" cy="851297"/>
            </a:xfrm>
            <a:custGeom>
              <a:avLst/>
              <a:gdLst>
                <a:gd name="connsiteX0" fmla="*/ 2464594 w 2464594"/>
                <a:gd name="connsiteY0" fmla="*/ 0 h 926307"/>
                <a:gd name="connsiteX1" fmla="*/ 2309812 w 2464594"/>
                <a:gd name="connsiteY1" fmla="*/ 75010 h 926307"/>
                <a:gd name="connsiteX2" fmla="*/ 2160984 w 2464594"/>
                <a:gd name="connsiteY2" fmla="*/ 178594 h 926307"/>
                <a:gd name="connsiteX3" fmla="*/ 1999059 w 2464594"/>
                <a:gd name="connsiteY3" fmla="*/ 91678 h 926307"/>
                <a:gd name="connsiteX4" fmla="*/ 1846659 w 2464594"/>
                <a:gd name="connsiteY4" fmla="*/ 196453 h 926307"/>
                <a:gd name="connsiteX5" fmla="*/ 1693069 w 2464594"/>
                <a:gd name="connsiteY5" fmla="*/ 223838 h 926307"/>
                <a:gd name="connsiteX6" fmla="*/ 1539478 w 2464594"/>
                <a:gd name="connsiteY6" fmla="*/ 265510 h 926307"/>
                <a:gd name="connsiteX7" fmla="*/ 1377553 w 2464594"/>
                <a:gd name="connsiteY7" fmla="*/ 210741 h 926307"/>
                <a:gd name="connsiteX8" fmla="*/ 1232297 w 2464594"/>
                <a:gd name="connsiteY8" fmla="*/ 261938 h 926307"/>
                <a:gd name="connsiteX9" fmla="*/ 1067990 w 2464594"/>
                <a:gd name="connsiteY9" fmla="*/ 263128 h 926307"/>
                <a:gd name="connsiteX10" fmla="*/ 925115 w 2464594"/>
                <a:gd name="connsiteY10" fmla="*/ 372666 h 926307"/>
                <a:gd name="connsiteX11" fmla="*/ 763190 w 2464594"/>
                <a:gd name="connsiteY11" fmla="*/ 392907 h 926307"/>
                <a:gd name="connsiteX12" fmla="*/ 608409 w 2464594"/>
                <a:gd name="connsiteY12" fmla="*/ 390525 h 926307"/>
                <a:gd name="connsiteX13" fmla="*/ 460772 w 2464594"/>
                <a:gd name="connsiteY13" fmla="*/ 508397 h 926307"/>
                <a:gd name="connsiteX14" fmla="*/ 303609 w 2464594"/>
                <a:gd name="connsiteY14" fmla="*/ 601266 h 926307"/>
                <a:gd name="connsiteX15" fmla="*/ 153590 w 2464594"/>
                <a:gd name="connsiteY15" fmla="*/ 692944 h 926307"/>
                <a:gd name="connsiteX16" fmla="*/ 100012 w 2464594"/>
                <a:gd name="connsiteY16" fmla="*/ 751285 h 926307"/>
                <a:gd name="connsiteX17" fmla="*/ 51197 w 2464594"/>
                <a:gd name="connsiteY17" fmla="*/ 814388 h 926307"/>
                <a:gd name="connsiteX18" fmla="*/ 0 w 2464594"/>
                <a:gd name="connsiteY18" fmla="*/ 926307 h 926307"/>
                <a:gd name="connsiteX0" fmla="*/ 2464594 w 2464594"/>
                <a:gd name="connsiteY0" fmla="*/ 0 h 926307"/>
                <a:gd name="connsiteX1" fmla="*/ 2309812 w 2464594"/>
                <a:gd name="connsiteY1" fmla="*/ 75010 h 926307"/>
                <a:gd name="connsiteX2" fmla="*/ 2160984 w 2464594"/>
                <a:gd name="connsiteY2" fmla="*/ 178594 h 926307"/>
                <a:gd name="connsiteX3" fmla="*/ 1999059 w 2464594"/>
                <a:gd name="connsiteY3" fmla="*/ 91678 h 926307"/>
                <a:gd name="connsiteX4" fmla="*/ 1846659 w 2464594"/>
                <a:gd name="connsiteY4" fmla="*/ 196453 h 926307"/>
                <a:gd name="connsiteX5" fmla="*/ 1693069 w 2464594"/>
                <a:gd name="connsiteY5" fmla="*/ 223838 h 926307"/>
                <a:gd name="connsiteX6" fmla="*/ 1539478 w 2464594"/>
                <a:gd name="connsiteY6" fmla="*/ 265510 h 926307"/>
                <a:gd name="connsiteX7" fmla="*/ 1378744 w 2464594"/>
                <a:gd name="connsiteY7" fmla="*/ 342900 h 926307"/>
                <a:gd name="connsiteX8" fmla="*/ 1232297 w 2464594"/>
                <a:gd name="connsiteY8" fmla="*/ 261938 h 926307"/>
                <a:gd name="connsiteX9" fmla="*/ 1067990 w 2464594"/>
                <a:gd name="connsiteY9" fmla="*/ 263128 h 926307"/>
                <a:gd name="connsiteX10" fmla="*/ 925115 w 2464594"/>
                <a:gd name="connsiteY10" fmla="*/ 372666 h 926307"/>
                <a:gd name="connsiteX11" fmla="*/ 763190 w 2464594"/>
                <a:gd name="connsiteY11" fmla="*/ 392907 h 926307"/>
                <a:gd name="connsiteX12" fmla="*/ 608409 w 2464594"/>
                <a:gd name="connsiteY12" fmla="*/ 390525 h 926307"/>
                <a:gd name="connsiteX13" fmla="*/ 460772 w 2464594"/>
                <a:gd name="connsiteY13" fmla="*/ 508397 h 926307"/>
                <a:gd name="connsiteX14" fmla="*/ 303609 w 2464594"/>
                <a:gd name="connsiteY14" fmla="*/ 601266 h 926307"/>
                <a:gd name="connsiteX15" fmla="*/ 153590 w 2464594"/>
                <a:gd name="connsiteY15" fmla="*/ 692944 h 926307"/>
                <a:gd name="connsiteX16" fmla="*/ 100012 w 2464594"/>
                <a:gd name="connsiteY16" fmla="*/ 751285 h 926307"/>
                <a:gd name="connsiteX17" fmla="*/ 51197 w 2464594"/>
                <a:gd name="connsiteY17" fmla="*/ 814388 h 926307"/>
                <a:gd name="connsiteX18" fmla="*/ 0 w 2464594"/>
                <a:gd name="connsiteY18" fmla="*/ 926307 h 926307"/>
                <a:gd name="connsiteX0" fmla="*/ 2464594 w 2464594"/>
                <a:gd name="connsiteY0" fmla="*/ 0 h 926307"/>
                <a:gd name="connsiteX1" fmla="*/ 2309812 w 2464594"/>
                <a:gd name="connsiteY1" fmla="*/ 75010 h 926307"/>
                <a:gd name="connsiteX2" fmla="*/ 2160984 w 2464594"/>
                <a:gd name="connsiteY2" fmla="*/ 178594 h 926307"/>
                <a:gd name="connsiteX3" fmla="*/ 1999059 w 2464594"/>
                <a:gd name="connsiteY3" fmla="*/ 91678 h 926307"/>
                <a:gd name="connsiteX4" fmla="*/ 1846659 w 2464594"/>
                <a:gd name="connsiteY4" fmla="*/ 196453 h 926307"/>
                <a:gd name="connsiteX5" fmla="*/ 1693069 w 2464594"/>
                <a:gd name="connsiteY5" fmla="*/ 223838 h 926307"/>
                <a:gd name="connsiteX6" fmla="*/ 1534716 w 2464594"/>
                <a:gd name="connsiteY6" fmla="*/ 313135 h 926307"/>
                <a:gd name="connsiteX7" fmla="*/ 1378744 w 2464594"/>
                <a:gd name="connsiteY7" fmla="*/ 342900 h 926307"/>
                <a:gd name="connsiteX8" fmla="*/ 1232297 w 2464594"/>
                <a:gd name="connsiteY8" fmla="*/ 261938 h 926307"/>
                <a:gd name="connsiteX9" fmla="*/ 1067990 w 2464594"/>
                <a:gd name="connsiteY9" fmla="*/ 263128 h 926307"/>
                <a:gd name="connsiteX10" fmla="*/ 925115 w 2464594"/>
                <a:gd name="connsiteY10" fmla="*/ 372666 h 926307"/>
                <a:gd name="connsiteX11" fmla="*/ 763190 w 2464594"/>
                <a:gd name="connsiteY11" fmla="*/ 392907 h 926307"/>
                <a:gd name="connsiteX12" fmla="*/ 608409 w 2464594"/>
                <a:gd name="connsiteY12" fmla="*/ 390525 h 926307"/>
                <a:gd name="connsiteX13" fmla="*/ 460772 w 2464594"/>
                <a:gd name="connsiteY13" fmla="*/ 508397 h 926307"/>
                <a:gd name="connsiteX14" fmla="*/ 303609 w 2464594"/>
                <a:gd name="connsiteY14" fmla="*/ 601266 h 926307"/>
                <a:gd name="connsiteX15" fmla="*/ 153590 w 2464594"/>
                <a:gd name="connsiteY15" fmla="*/ 692944 h 926307"/>
                <a:gd name="connsiteX16" fmla="*/ 100012 w 2464594"/>
                <a:gd name="connsiteY16" fmla="*/ 751285 h 926307"/>
                <a:gd name="connsiteX17" fmla="*/ 51197 w 2464594"/>
                <a:gd name="connsiteY17" fmla="*/ 814388 h 926307"/>
                <a:gd name="connsiteX18" fmla="*/ 0 w 2464594"/>
                <a:gd name="connsiteY18" fmla="*/ 926307 h 926307"/>
                <a:gd name="connsiteX0" fmla="*/ 2464594 w 2464594"/>
                <a:gd name="connsiteY0" fmla="*/ 0 h 926307"/>
                <a:gd name="connsiteX1" fmla="*/ 2309812 w 2464594"/>
                <a:gd name="connsiteY1" fmla="*/ 75010 h 926307"/>
                <a:gd name="connsiteX2" fmla="*/ 2160984 w 2464594"/>
                <a:gd name="connsiteY2" fmla="*/ 178594 h 926307"/>
                <a:gd name="connsiteX3" fmla="*/ 1999059 w 2464594"/>
                <a:gd name="connsiteY3" fmla="*/ 91678 h 926307"/>
                <a:gd name="connsiteX4" fmla="*/ 1846659 w 2464594"/>
                <a:gd name="connsiteY4" fmla="*/ 196453 h 926307"/>
                <a:gd name="connsiteX5" fmla="*/ 1696641 w 2464594"/>
                <a:gd name="connsiteY5" fmla="*/ 157163 h 926307"/>
                <a:gd name="connsiteX6" fmla="*/ 1534716 w 2464594"/>
                <a:gd name="connsiteY6" fmla="*/ 313135 h 926307"/>
                <a:gd name="connsiteX7" fmla="*/ 1378744 w 2464594"/>
                <a:gd name="connsiteY7" fmla="*/ 342900 h 926307"/>
                <a:gd name="connsiteX8" fmla="*/ 1232297 w 2464594"/>
                <a:gd name="connsiteY8" fmla="*/ 261938 h 926307"/>
                <a:gd name="connsiteX9" fmla="*/ 1067990 w 2464594"/>
                <a:gd name="connsiteY9" fmla="*/ 263128 h 926307"/>
                <a:gd name="connsiteX10" fmla="*/ 925115 w 2464594"/>
                <a:gd name="connsiteY10" fmla="*/ 372666 h 926307"/>
                <a:gd name="connsiteX11" fmla="*/ 763190 w 2464594"/>
                <a:gd name="connsiteY11" fmla="*/ 392907 h 926307"/>
                <a:gd name="connsiteX12" fmla="*/ 608409 w 2464594"/>
                <a:gd name="connsiteY12" fmla="*/ 390525 h 926307"/>
                <a:gd name="connsiteX13" fmla="*/ 460772 w 2464594"/>
                <a:gd name="connsiteY13" fmla="*/ 508397 h 926307"/>
                <a:gd name="connsiteX14" fmla="*/ 303609 w 2464594"/>
                <a:gd name="connsiteY14" fmla="*/ 601266 h 926307"/>
                <a:gd name="connsiteX15" fmla="*/ 153590 w 2464594"/>
                <a:gd name="connsiteY15" fmla="*/ 692944 h 926307"/>
                <a:gd name="connsiteX16" fmla="*/ 100012 w 2464594"/>
                <a:gd name="connsiteY16" fmla="*/ 751285 h 926307"/>
                <a:gd name="connsiteX17" fmla="*/ 51197 w 2464594"/>
                <a:gd name="connsiteY17" fmla="*/ 814388 h 926307"/>
                <a:gd name="connsiteX18" fmla="*/ 0 w 2464594"/>
                <a:gd name="connsiteY18" fmla="*/ 926307 h 926307"/>
                <a:gd name="connsiteX0" fmla="*/ 2464594 w 2464594"/>
                <a:gd name="connsiteY0" fmla="*/ 0 h 926307"/>
                <a:gd name="connsiteX1" fmla="*/ 2309812 w 2464594"/>
                <a:gd name="connsiteY1" fmla="*/ 75010 h 926307"/>
                <a:gd name="connsiteX2" fmla="*/ 2160984 w 2464594"/>
                <a:gd name="connsiteY2" fmla="*/ 178594 h 926307"/>
                <a:gd name="connsiteX3" fmla="*/ 1999059 w 2464594"/>
                <a:gd name="connsiteY3" fmla="*/ 91678 h 926307"/>
                <a:gd name="connsiteX4" fmla="*/ 1849041 w 2464594"/>
                <a:gd name="connsiteY4" fmla="*/ 136922 h 926307"/>
                <a:gd name="connsiteX5" fmla="*/ 1696641 w 2464594"/>
                <a:gd name="connsiteY5" fmla="*/ 157163 h 926307"/>
                <a:gd name="connsiteX6" fmla="*/ 1534716 w 2464594"/>
                <a:gd name="connsiteY6" fmla="*/ 313135 h 926307"/>
                <a:gd name="connsiteX7" fmla="*/ 1378744 w 2464594"/>
                <a:gd name="connsiteY7" fmla="*/ 342900 h 926307"/>
                <a:gd name="connsiteX8" fmla="*/ 1232297 w 2464594"/>
                <a:gd name="connsiteY8" fmla="*/ 261938 h 926307"/>
                <a:gd name="connsiteX9" fmla="*/ 1067990 w 2464594"/>
                <a:gd name="connsiteY9" fmla="*/ 263128 h 926307"/>
                <a:gd name="connsiteX10" fmla="*/ 925115 w 2464594"/>
                <a:gd name="connsiteY10" fmla="*/ 372666 h 926307"/>
                <a:gd name="connsiteX11" fmla="*/ 763190 w 2464594"/>
                <a:gd name="connsiteY11" fmla="*/ 392907 h 926307"/>
                <a:gd name="connsiteX12" fmla="*/ 608409 w 2464594"/>
                <a:gd name="connsiteY12" fmla="*/ 390525 h 926307"/>
                <a:gd name="connsiteX13" fmla="*/ 460772 w 2464594"/>
                <a:gd name="connsiteY13" fmla="*/ 508397 h 926307"/>
                <a:gd name="connsiteX14" fmla="*/ 303609 w 2464594"/>
                <a:gd name="connsiteY14" fmla="*/ 601266 h 926307"/>
                <a:gd name="connsiteX15" fmla="*/ 153590 w 2464594"/>
                <a:gd name="connsiteY15" fmla="*/ 692944 h 926307"/>
                <a:gd name="connsiteX16" fmla="*/ 100012 w 2464594"/>
                <a:gd name="connsiteY16" fmla="*/ 751285 h 926307"/>
                <a:gd name="connsiteX17" fmla="*/ 51197 w 2464594"/>
                <a:gd name="connsiteY17" fmla="*/ 814388 h 926307"/>
                <a:gd name="connsiteX18" fmla="*/ 0 w 2464594"/>
                <a:gd name="connsiteY18" fmla="*/ 926307 h 926307"/>
                <a:gd name="connsiteX0" fmla="*/ 2464594 w 2464594"/>
                <a:gd name="connsiteY0" fmla="*/ 0 h 926307"/>
                <a:gd name="connsiteX1" fmla="*/ 2309812 w 2464594"/>
                <a:gd name="connsiteY1" fmla="*/ 75010 h 926307"/>
                <a:gd name="connsiteX2" fmla="*/ 2160984 w 2464594"/>
                <a:gd name="connsiteY2" fmla="*/ 178594 h 926307"/>
                <a:gd name="connsiteX3" fmla="*/ 2003821 w 2464594"/>
                <a:gd name="connsiteY3" fmla="*/ 173831 h 926307"/>
                <a:gd name="connsiteX4" fmla="*/ 1849041 w 2464594"/>
                <a:gd name="connsiteY4" fmla="*/ 136922 h 926307"/>
                <a:gd name="connsiteX5" fmla="*/ 1696641 w 2464594"/>
                <a:gd name="connsiteY5" fmla="*/ 157163 h 926307"/>
                <a:gd name="connsiteX6" fmla="*/ 1534716 w 2464594"/>
                <a:gd name="connsiteY6" fmla="*/ 313135 h 926307"/>
                <a:gd name="connsiteX7" fmla="*/ 1378744 w 2464594"/>
                <a:gd name="connsiteY7" fmla="*/ 342900 h 926307"/>
                <a:gd name="connsiteX8" fmla="*/ 1232297 w 2464594"/>
                <a:gd name="connsiteY8" fmla="*/ 261938 h 926307"/>
                <a:gd name="connsiteX9" fmla="*/ 1067990 w 2464594"/>
                <a:gd name="connsiteY9" fmla="*/ 263128 h 926307"/>
                <a:gd name="connsiteX10" fmla="*/ 925115 w 2464594"/>
                <a:gd name="connsiteY10" fmla="*/ 372666 h 926307"/>
                <a:gd name="connsiteX11" fmla="*/ 763190 w 2464594"/>
                <a:gd name="connsiteY11" fmla="*/ 392907 h 926307"/>
                <a:gd name="connsiteX12" fmla="*/ 608409 w 2464594"/>
                <a:gd name="connsiteY12" fmla="*/ 390525 h 926307"/>
                <a:gd name="connsiteX13" fmla="*/ 460772 w 2464594"/>
                <a:gd name="connsiteY13" fmla="*/ 508397 h 926307"/>
                <a:gd name="connsiteX14" fmla="*/ 303609 w 2464594"/>
                <a:gd name="connsiteY14" fmla="*/ 601266 h 926307"/>
                <a:gd name="connsiteX15" fmla="*/ 153590 w 2464594"/>
                <a:gd name="connsiteY15" fmla="*/ 692944 h 926307"/>
                <a:gd name="connsiteX16" fmla="*/ 100012 w 2464594"/>
                <a:gd name="connsiteY16" fmla="*/ 751285 h 926307"/>
                <a:gd name="connsiteX17" fmla="*/ 51197 w 2464594"/>
                <a:gd name="connsiteY17" fmla="*/ 814388 h 926307"/>
                <a:gd name="connsiteX18" fmla="*/ 0 w 2464594"/>
                <a:gd name="connsiteY18" fmla="*/ 926307 h 926307"/>
                <a:gd name="connsiteX0" fmla="*/ 2464594 w 2464594"/>
                <a:gd name="connsiteY0" fmla="*/ 0 h 926307"/>
                <a:gd name="connsiteX1" fmla="*/ 2309812 w 2464594"/>
                <a:gd name="connsiteY1" fmla="*/ 75010 h 926307"/>
                <a:gd name="connsiteX2" fmla="*/ 2156221 w 2464594"/>
                <a:gd name="connsiteY2" fmla="*/ 119063 h 926307"/>
                <a:gd name="connsiteX3" fmla="*/ 2003821 w 2464594"/>
                <a:gd name="connsiteY3" fmla="*/ 173831 h 926307"/>
                <a:gd name="connsiteX4" fmla="*/ 1849041 w 2464594"/>
                <a:gd name="connsiteY4" fmla="*/ 136922 h 926307"/>
                <a:gd name="connsiteX5" fmla="*/ 1696641 w 2464594"/>
                <a:gd name="connsiteY5" fmla="*/ 157163 h 926307"/>
                <a:gd name="connsiteX6" fmla="*/ 1534716 w 2464594"/>
                <a:gd name="connsiteY6" fmla="*/ 313135 h 926307"/>
                <a:gd name="connsiteX7" fmla="*/ 1378744 w 2464594"/>
                <a:gd name="connsiteY7" fmla="*/ 342900 h 926307"/>
                <a:gd name="connsiteX8" fmla="*/ 1232297 w 2464594"/>
                <a:gd name="connsiteY8" fmla="*/ 261938 h 926307"/>
                <a:gd name="connsiteX9" fmla="*/ 1067990 w 2464594"/>
                <a:gd name="connsiteY9" fmla="*/ 263128 h 926307"/>
                <a:gd name="connsiteX10" fmla="*/ 925115 w 2464594"/>
                <a:gd name="connsiteY10" fmla="*/ 372666 h 926307"/>
                <a:gd name="connsiteX11" fmla="*/ 763190 w 2464594"/>
                <a:gd name="connsiteY11" fmla="*/ 392907 h 926307"/>
                <a:gd name="connsiteX12" fmla="*/ 608409 w 2464594"/>
                <a:gd name="connsiteY12" fmla="*/ 390525 h 926307"/>
                <a:gd name="connsiteX13" fmla="*/ 460772 w 2464594"/>
                <a:gd name="connsiteY13" fmla="*/ 508397 h 926307"/>
                <a:gd name="connsiteX14" fmla="*/ 303609 w 2464594"/>
                <a:gd name="connsiteY14" fmla="*/ 601266 h 926307"/>
                <a:gd name="connsiteX15" fmla="*/ 153590 w 2464594"/>
                <a:gd name="connsiteY15" fmla="*/ 692944 h 926307"/>
                <a:gd name="connsiteX16" fmla="*/ 100012 w 2464594"/>
                <a:gd name="connsiteY16" fmla="*/ 751285 h 926307"/>
                <a:gd name="connsiteX17" fmla="*/ 51197 w 2464594"/>
                <a:gd name="connsiteY17" fmla="*/ 814388 h 926307"/>
                <a:gd name="connsiteX18" fmla="*/ 0 w 2464594"/>
                <a:gd name="connsiteY18" fmla="*/ 926307 h 926307"/>
                <a:gd name="connsiteX0" fmla="*/ 2453879 w 2453879"/>
                <a:gd name="connsiteY0" fmla="*/ 10715 h 851297"/>
                <a:gd name="connsiteX1" fmla="*/ 2309812 w 2453879"/>
                <a:gd name="connsiteY1" fmla="*/ 0 h 851297"/>
                <a:gd name="connsiteX2" fmla="*/ 2156221 w 2453879"/>
                <a:gd name="connsiteY2" fmla="*/ 44053 h 851297"/>
                <a:gd name="connsiteX3" fmla="*/ 2003821 w 2453879"/>
                <a:gd name="connsiteY3" fmla="*/ 98821 h 851297"/>
                <a:gd name="connsiteX4" fmla="*/ 1849041 w 2453879"/>
                <a:gd name="connsiteY4" fmla="*/ 61912 h 851297"/>
                <a:gd name="connsiteX5" fmla="*/ 1696641 w 2453879"/>
                <a:gd name="connsiteY5" fmla="*/ 82153 h 851297"/>
                <a:gd name="connsiteX6" fmla="*/ 1534716 w 2453879"/>
                <a:gd name="connsiteY6" fmla="*/ 238125 h 851297"/>
                <a:gd name="connsiteX7" fmla="*/ 1378744 w 2453879"/>
                <a:gd name="connsiteY7" fmla="*/ 267890 h 851297"/>
                <a:gd name="connsiteX8" fmla="*/ 1232297 w 2453879"/>
                <a:gd name="connsiteY8" fmla="*/ 186928 h 851297"/>
                <a:gd name="connsiteX9" fmla="*/ 1067990 w 2453879"/>
                <a:gd name="connsiteY9" fmla="*/ 188118 h 851297"/>
                <a:gd name="connsiteX10" fmla="*/ 925115 w 2453879"/>
                <a:gd name="connsiteY10" fmla="*/ 297656 h 851297"/>
                <a:gd name="connsiteX11" fmla="*/ 763190 w 2453879"/>
                <a:gd name="connsiteY11" fmla="*/ 317897 h 851297"/>
                <a:gd name="connsiteX12" fmla="*/ 608409 w 2453879"/>
                <a:gd name="connsiteY12" fmla="*/ 315515 h 851297"/>
                <a:gd name="connsiteX13" fmla="*/ 460772 w 2453879"/>
                <a:gd name="connsiteY13" fmla="*/ 433387 h 851297"/>
                <a:gd name="connsiteX14" fmla="*/ 303609 w 2453879"/>
                <a:gd name="connsiteY14" fmla="*/ 526256 h 851297"/>
                <a:gd name="connsiteX15" fmla="*/ 153590 w 2453879"/>
                <a:gd name="connsiteY15" fmla="*/ 617934 h 851297"/>
                <a:gd name="connsiteX16" fmla="*/ 100012 w 2453879"/>
                <a:gd name="connsiteY16" fmla="*/ 676275 h 851297"/>
                <a:gd name="connsiteX17" fmla="*/ 51197 w 2453879"/>
                <a:gd name="connsiteY17" fmla="*/ 739378 h 851297"/>
                <a:gd name="connsiteX18" fmla="*/ 0 w 2453879"/>
                <a:gd name="connsiteY18" fmla="*/ 851297 h 851297"/>
                <a:gd name="connsiteX0" fmla="*/ 2453879 w 2453879"/>
                <a:gd name="connsiteY0" fmla="*/ 10715 h 851297"/>
                <a:gd name="connsiteX1" fmla="*/ 2309812 w 2453879"/>
                <a:gd name="connsiteY1" fmla="*/ 0 h 851297"/>
                <a:gd name="connsiteX2" fmla="*/ 2156221 w 2453879"/>
                <a:gd name="connsiteY2" fmla="*/ 44053 h 851297"/>
                <a:gd name="connsiteX3" fmla="*/ 2003821 w 2453879"/>
                <a:gd name="connsiteY3" fmla="*/ 98821 h 851297"/>
                <a:gd name="connsiteX4" fmla="*/ 1849041 w 2453879"/>
                <a:gd name="connsiteY4" fmla="*/ 61912 h 851297"/>
                <a:gd name="connsiteX5" fmla="*/ 1696641 w 2453879"/>
                <a:gd name="connsiteY5" fmla="*/ 82153 h 851297"/>
                <a:gd name="connsiteX6" fmla="*/ 1534716 w 2453879"/>
                <a:gd name="connsiteY6" fmla="*/ 238125 h 851297"/>
                <a:gd name="connsiteX7" fmla="*/ 1378744 w 2453879"/>
                <a:gd name="connsiteY7" fmla="*/ 267890 h 851297"/>
                <a:gd name="connsiteX8" fmla="*/ 1233488 w 2453879"/>
                <a:gd name="connsiteY8" fmla="*/ 239316 h 851297"/>
                <a:gd name="connsiteX9" fmla="*/ 1067990 w 2453879"/>
                <a:gd name="connsiteY9" fmla="*/ 188118 h 851297"/>
                <a:gd name="connsiteX10" fmla="*/ 925115 w 2453879"/>
                <a:gd name="connsiteY10" fmla="*/ 297656 h 851297"/>
                <a:gd name="connsiteX11" fmla="*/ 763190 w 2453879"/>
                <a:gd name="connsiteY11" fmla="*/ 317897 h 851297"/>
                <a:gd name="connsiteX12" fmla="*/ 608409 w 2453879"/>
                <a:gd name="connsiteY12" fmla="*/ 315515 h 851297"/>
                <a:gd name="connsiteX13" fmla="*/ 460772 w 2453879"/>
                <a:gd name="connsiteY13" fmla="*/ 433387 h 851297"/>
                <a:gd name="connsiteX14" fmla="*/ 303609 w 2453879"/>
                <a:gd name="connsiteY14" fmla="*/ 526256 h 851297"/>
                <a:gd name="connsiteX15" fmla="*/ 153590 w 2453879"/>
                <a:gd name="connsiteY15" fmla="*/ 617934 h 851297"/>
                <a:gd name="connsiteX16" fmla="*/ 100012 w 2453879"/>
                <a:gd name="connsiteY16" fmla="*/ 676275 h 851297"/>
                <a:gd name="connsiteX17" fmla="*/ 51197 w 2453879"/>
                <a:gd name="connsiteY17" fmla="*/ 739378 h 851297"/>
                <a:gd name="connsiteX18" fmla="*/ 0 w 2453879"/>
                <a:gd name="connsiteY18" fmla="*/ 851297 h 851297"/>
                <a:gd name="connsiteX0" fmla="*/ 2453879 w 2453879"/>
                <a:gd name="connsiteY0" fmla="*/ 10715 h 851297"/>
                <a:gd name="connsiteX1" fmla="*/ 2309812 w 2453879"/>
                <a:gd name="connsiteY1" fmla="*/ 0 h 851297"/>
                <a:gd name="connsiteX2" fmla="*/ 2156221 w 2453879"/>
                <a:gd name="connsiteY2" fmla="*/ 44053 h 851297"/>
                <a:gd name="connsiteX3" fmla="*/ 2003821 w 2453879"/>
                <a:gd name="connsiteY3" fmla="*/ 98821 h 851297"/>
                <a:gd name="connsiteX4" fmla="*/ 1849041 w 2453879"/>
                <a:gd name="connsiteY4" fmla="*/ 61912 h 851297"/>
                <a:gd name="connsiteX5" fmla="*/ 1696641 w 2453879"/>
                <a:gd name="connsiteY5" fmla="*/ 82153 h 851297"/>
                <a:gd name="connsiteX6" fmla="*/ 1534716 w 2453879"/>
                <a:gd name="connsiteY6" fmla="*/ 238125 h 851297"/>
                <a:gd name="connsiteX7" fmla="*/ 1378744 w 2453879"/>
                <a:gd name="connsiteY7" fmla="*/ 267890 h 851297"/>
                <a:gd name="connsiteX8" fmla="*/ 1233488 w 2453879"/>
                <a:gd name="connsiteY8" fmla="*/ 239316 h 851297"/>
                <a:gd name="connsiteX9" fmla="*/ 1075134 w 2453879"/>
                <a:gd name="connsiteY9" fmla="*/ 253602 h 851297"/>
                <a:gd name="connsiteX10" fmla="*/ 925115 w 2453879"/>
                <a:gd name="connsiteY10" fmla="*/ 297656 h 851297"/>
                <a:gd name="connsiteX11" fmla="*/ 763190 w 2453879"/>
                <a:gd name="connsiteY11" fmla="*/ 317897 h 851297"/>
                <a:gd name="connsiteX12" fmla="*/ 608409 w 2453879"/>
                <a:gd name="connsiteY12" fmla="*/ 315515 h 851297"/>
                <a:gd name="connsiteX13" fmla="*/ 460772 w 2453879"/>
                <a:gd name="connsiteY13" fmla="*/ 433387 h 851297"/>
                <a:gd name="connsiteX14" fmla="*/ 303609 w 2453879"/>
                <a:gd name="connsiteY14" fmla="*/ 526256 h 851297"/>
                <a:gd name="connsiteX15" fmla="*/ 153590 w 2453879"/>
                <a:gd name="connsiteY15" fmla="*/ 617934 h 851297"/>
                <a:gd name="connsiteX16" fmla="*/ 100012 w 2453879"/>
                <a:gd name="connsiteY16" fmla="*/ 676275 h 851297"/>
                <a:gd name="connsiteX17" fmla="*/ 51197 w 2453879"/>
                <a:gd name="connsiteY17" fmla="*/ 739378 h 851297"/>
                <a:gd name="connsiteX18" fmla="*/ 0 w 2453879"/>
                <a:gd name="connsiteY18" fmla="*/ 851297 h 851297"/>
                <a:gd name="connsiteX0" fmla="*/ 2453879 w 2453879"/>
                <a:gd name="connsiteY0" fmla="*/ 10715 h 851297"/>
                <a:gd name="connsiteX1" fmla="*/ 2309812 w 2453879"/>
                <a:gd name="connsiteY1" fmla="*/ 0 h 851297"/>
                <a:gd name="connsiteX2" fmla="*/ 2156221 w 2453879"/>
                <a:gd name="connsiteY2" fmla="*/ 44053 h 851297"/>
                <a:gd name="connsiteX3" fmla="*/ 2003821 w 2453879"/>
                <a:gd name="connsiteY3" fmla="*/ 98821 h 851297"/>
                <a:gd name="connsiteX4" fmla="*/ 1849041 w 2453879"/>
                <a:gd name="connsiteY4" fmla="*/ 61912 h 851297"/>
                <a:gd name="connsiteX5" fmla="*/ 1696641 w 2453879"/>
                <a:gd name="connsiteY5" fmla="*/ 82153 h 851297"/>
                <a:gd name="connsiteX6" fmla="*/ 1534716 w 2453879"/>
                <a:gd name="connsiteY6" fmla="*/ 238125 h 851297"/>
                <a:gd name="connsiteX7" fmla="*/ 1378744 w 2453879"/>
                <a:gd name="connsiteY7" fmla="*/ 267890 h 851297"/>
                <a:gd name="connsiteX8" fmla="*/ 1233488 w 2453879"/>
                <a:gd name="connsiteY8" fmla="*/ 239316 h 851297"/>
                <a:gd name="connsiteX9" fmla="*/ 1075134 w 2453879"/>
                <a:gd name="connsiteY9" fmla="*/ 253602 h 851297"/>
                <a:gd name="connsiteX10" fmla="*/ 925115 w 2453879"/>
                <a:gd name="connsiteY10" fmla="*/ 297656 h 851297"/>
                <a:gd name="connsiteX11" fmla="*/ 763190 w 2453879"/>
                <a:gd name="connsiteY11" fmla="*/ 301228 h 851297"/>
                <a:gd name="connsiteX12" fmla="*/ 608409 w 2453879"/>
                <a:gd name="connsiteY12" fmla="*/ 315515 h 851297"/>
                <a:gd name="connsiteX13" fmla="*/ 460772 w 2453879"/>
                <a:gd name="connsiteY13" fmla="*/ 433387 h 851297"/>
                <a:gd name="connsiteX14" fmla="*/ 303609 w 2453879"/>
                <a:gd name="connsiteY14" fmla="*/ 526256 h 851297"/>
                <a:gd name="connsiteX15" fmla="*/ 153590 w 2453879"/>
                <a:gd name="connsiteY15" fmla="*/ 617934 h 851297"/>
                <a:gd name="connsiteX16" fmla="*/ 100012 w 2453879"/>
                <a:gd name="connsiteY16" fmla="*/ 676275 h 851297"/>
                <a:gd name="connsiteX17" fmla="*/ 51197 w 2453879"/>
                <a:gd name="connsiteY17" fmla="*/ 739378 h 851297"/>
                <a:gd name="connsiteX18" fmla="*/ 0 w 2453879"/>
                <a:gd name="connsiteY18" fmla="*/ 851297 h 851297"/>
                <a:gd name="connsiteX0" fmla="*/ 2453879 w 2453879"/>
                <a:gd name="connsiteY0" fmla="*/ 10715 h 851297"/>
                <a:gd name="connsiteX1" fmla="*/ 2309812 w 2453879"/>
                <a:gd name="connsiteY1" fmla="*/ 0 h 851297"/>
                <a:gd name="connsiteX2" fmla="*/ 2156221 w 2453879"/>
                <a:gd name="connsiteY2" fmla="*/ 44053 h 851297"/>
                <a:gd name="connsiteX3" fmla="*/ 2003821 w 2453879"/>
                <a:gd name="connsiteY3" fmla="*/ 98821 h 851297"/>
                <a:gd name="connsiteX4" fmla="*/ 1849041 w 2453879"/>
                <a:gd name="connsiteY4" fmla="*/ 61912 h 851297"/>
                <a:gd name="connsiteX5" fmla="*/ 1696641 w 2453879"/>
                <a:gd name="connsiteY5" fmla="*/ 82153 h 851297"/>
                <a:gd name="connsiteX6" fmla="*/ 1534716 w 2453879"/>
                <a:gd name="connsiteY6" fmla="*/ 238125 h 851297"/>
                <a:gd name="connsiteX7" fmla="*/ 1378744 w 2453879"/>
                <a:gd name="connsiteY7" fmla="*/ 267890 h 851297"/>
                <a:gd name="connsiteX8" fmla="*/ 1233488 w 2453879"/>
                <a:gd name="connsiteY8" fmla="*/ 239316 h 851297"/>
                <a:gd name="connsiteX9" fmla="*/ 1075134 w 2453879"/>
                <a:gd name="connsiteY9" fmla="*/ 253602 h 851297"/>
                <a:gd name="connsiteX10" fmla="*/ 925115 w 2453879"/>
                <a:gd name="connsiteY10" fmla="*/ 297656 h 851297"/>
                <a:gd name="connsiteX11" fmla="*/ 763190 w 2453879"/>
                <a:gd name="connsiteY11" fmla="*/ 301228 h 851297"/>
                <a:gd name="connsiteX12" fmla="*/ 610791 w 2453879"/>
                <a:gd name="connsiteY12" fmla="*/ 292893 h 851297"/>
                <a:gd name="connsiteX13" fmla="*/ 460772 w 2453879"/>
                <a:gd name="connsiteY13" fmla="*/ 433387 h 851297"/>
                <a:gd name="connsiteX14" fmla="*/ 303609 w 2453879"/>
                <a:gd name="connsiteY14" fmla="*/ 526256 h 851297"/>
                <a:gd name="connsiteX15" fmla="*/ 153590 w 2453879"/>
                <a:gd name="connsiteY15" fmla="*/ 617934 h 851297"/>
                <a:gd name="connsiteX16" fmla="*/ 100012 w 2453879"/>
                <a:gd name="connsiteY16" fmla="*/ 676275 h 851297"/>
                <a:gd name="connsiteX17" fmla="*/ 51197 w 2453879"/>
                <a:gd name="connsiteY17" fmla="*/ 739378 h 851297"/>
                <a:gd name="connsiteX18" fmla="*/ 0 w 2453879"/>
                <a:gd name="connsiteY18" fmla="*/ 851297 h 851297"/>
                <a:gd name="connsiteX0" fmla="*/ 2453879 w 2453879"/>
                <a:gd name="connsiteY0" fmla="*/ 10715 h 851297"/>
                <a:gd name="connsiteX1" fmla="*/ 2309812 w 2453879"/>
                <a:gd name="connsiteY1" fmla="*/ 0 h 851297"/>
                <a:gd name="connsiteX2" fmla="*/ 2156221 w 2453879"/>
                <a:gd name="connsiteY2" fmla="*/ 44053 h 851297"/>
                <a:gd name="connsiteX3" fmla="*/ 2003821 w 2453879"/>
                <a:gd name="connsiteY3" fmla="*/ 98821 h 851297"/>
                <a:gd name="connsiteX4" fmla="*/ 1849041 w 2453879"/>
                <a:gd name="connsiteY4" fmla="*/ 61912 h 851297"/>
                <a:gd name="connsiteX5" fmla="*/ 1696641 w 2453879"/>
                <a:gd name="connsiteY5" fmla="*/ 82153 h 851297"/>
                <a:gd name="connsiteX6" fmla="*/ 1534716 w 2453879"/>
                <a:gd name="connsiteY6" fmla="*/ 238125 h 851297"/>
                <a:gd name="connsiteX7" fmla="*/ 1378744 w 2453879"/>
                <a:gd name="connsiteY7" fmla="*/ 267890 h 851297"/>
                <a:gd name="connsiteX8" fmla="*/ 1233488 w 2453879"/>
                <a:gd name="connsiteY8" fmla="*/ 239316 h 851297"/>
                <a:gd name="connsiteX9" fmla="*/ 1075134 w 2453879"/>
                <a:gd name="connsiteY9" fmla="*/ 253602 h 851297"/>
                <a:gd name="connsiteX10" fmla="*/ 925115 w 2453879"/>
                <a:gd name="connsiteY10" fmla="*/ 297656 h 851297"/>
                <a:gd name="connsiteX11" fmla="*/ 763190 w 2453879"/>
                <a:gd name="connsiteY11" fmla="*/ 301228 h 851297"/>
                <a:gd name="connsiteX12" fmla="*/ 610791 w 2453879"/>
                <a:gd name="connsiteY12" fmla="*/ 292893 h 851297"/>
                <a:gd name="connsiteX13" fmla="*/ 460772 w 2453879"/>
                <a:gd name="connsiteY13" fmla="*/ 433387 h 851297"/>
                <a:gd name="connsiteX14" fmla="*/ 309562 w 2453879"/>
                <a:gd name="connsiteY14" fmla="*/ 582215 h 851297"/>
                <a:gd name="connsiteX15" fmla="*/ 153590 w 2453879"/>
                <a:gd name="connsiteY15" fmla="*/ 617934 h 851297"/>
                <a:gd name="connsiteX16" fmla="*/ 100012 w 2453879"/>
                <a:gd name="connsiteY16" fmla="*/ 676275 h 851297"/>
                <a:gd name="connsiteX17" fmla="*/ 51197 w 2453879"/>
                <a:gd name="connsiteY17" fmla="*/ 739378 h 851297"/>
                <a:gd name="connsiteX18" fmla="*/ 0 w 2453879"/>
                <a:gd name="connsiteY18" fmla="*/ 851297 h 851297"/>
                <a:gd name="connsiteX0" fmla="*/ 2453879 w 2453879"/>
                <a:gd name="connsiteY0" fmla="*/ 10715 h 851297"/>
                <a:gd name="connsiteX1" fmla="*/ 2309812 w 2453879"/>
                <a:gd name="connsiteY1" fmla="*/ 0 h 851297"/>
                <a:gd name="connsiteX2" fmla="*/ 2156221 w 2453879"/>
                <a:gd name="connsiteY2" fmla="*/ 44053 h 851297"/>
                <a:gd name="connsiteX3" fmla="*/ 2003821 w 2453879"/>
                <a:gd name="connsiteY3" fmla="*/ 98821 h 851297"/>
                <a:gd name="connsiteX4" fmla="*/ 1849041 w 2453879"/>
                <a:gd name="connsiteY4" fmla="*/ 61912 h 851297"/>
                <a:gd name="connsiteX5" fmla="*/ 1696641 w 2453879"/>
                <a:gd name="connsiteY5" fmla="*/ 82153 h 851297"/>
                <a:gd name="connsiteX6" fmla="*/ 1534716 w 2453879"/>
                <a:gd name="connsiteY6" fmla="*/ 238125 h 851297"/>
                <a:gd name="connsiteX7" fmla="*/ 1378744 w 2453879"/>
                <a:gd name="connsiteY7" fmla="*/ 267890 h 851297"/>
                <a:gd name="connsiteX8" fmla="*/ 1233488 w 2453879"/>
                <a:gd name="connsiteY8" fmla="*/ 239316 h 851297"/>
                <a:gd name="connsiteX9" fmla="*/ 1075134 w 2453879"/>
                <a:gd name="connsiteY9" fmla="*/ 253602 h 851297"/>
                <a:gd name="connsiteX10" fmla="*/ 925115 w 2453879"/>
                <a:gd name="connsiteY10" fmla="*/ 297656 h 851297"/>
                <a:gd name="connsiteX11" fmla="*/ 763190 w 2453879"/>
                <a:gd name="connsiteY11" fmla="*/ 301228 h 851297"/>
                <a:gd name="connsiteX12" fmla="*/ 610791 w 2453879"/>
                <a:gd name="connsiteY12" fmla="*/ 292893 h 851297"/>
                <a:gd name="connsiteX13" fmla="*/ 460772 w 2453879"/>
                <a:gd name="connsiteY13" fmla="*/ 433387 h 851297"/>
                <a:gd name="connsiteX14" fmla="*/ 309562 w 2453879"/>
                <a:gd name="connsiteY14" fmla="*/ 582215 h 851297"/>
                <a:gd name="connsiteX15" fmla="*/ 158352 w 2453879"/>
                <a:gd name="connsiteY15" fmla="*/ 694134 h 851297"/>
                <a:gd name="connsiteX16" fmla="*/ 100012 w 2453879"/>
                <a:gd name="connsiteY16" fmla="*/ 676275 h 851297"/>
                <a:gd name="connsiteX17" fmla="*/ 51197 w 2453879"/>
                <a:gd name="connsiteY17" fmla="*/ 739378 h 851297"/>
                <a:gd name="connsiteX18" fmla="*/ 0 w 2453879"/>
                <a:gd name="connsiteY18" fmla="*/ 851297 h 851297"/>
                <a:gd name="connsiteX0" fmla="*/ 2453879 w 2453879"/>
                <a:gd name="connsiteY0" fmla="*/ 10715 h 851297"/>
                <a:gd name="connsiteX1" fmla="*/ 2309812 w 2453879"/>
                <a:gd name="connsiteY1" fmla="*/ 0 h 851297"/>
                <a:gd name="connsiteX2" fmla="*/ 2156221 w 2453879"/>
                <a:gd name="connsiteY2" fmla="*/ 44053 h 851297"/>
                <a:gd name="connsiteX3" fmla="*/ 2003821 w 2453879"/>
                <a:gd name="connsiteY3" fmla="*/ 98821 h 851297"/>
                <a:gd name="connsiteX4" fmla="*/ 1849041 w 2453879"/>
                <a:gd name="connsiteY4" fmla="*/ 61912 h 851297"/>
                <a:gd name="connsiteX5" fmla="*/ 1696641 w 2453879"/>
                <a:gd name="connsiteY5" fmla="*/ 82153 h 851297"/>
                <a:gd name="connsiteX6" fmla="*/ 1534716 w 2453879"/>
                <a:gd name="connsiteY6" fmla="*/ 238125 h 851297"/>
                <a:gd name="connsiteX7" fmla="*/ 1378744 w 2453879"/>
                <a:gd name="connsiteY7" fmla="*/ 267890 h 851297"/>
                <a:gd name="connsiteX8" fmla="*/ 1233488 w 2453879"/>
                <a:gd name="connsiteY8" fmla="*/ 239316 h 851297"/>
                <a:gd name="connsiteX9" fmla="*/ 1075134 w 2453879"/>
                <a:gd name="connsiteY9" fmla="*/ 253602 h 851297"/>
                <a:gd name="connsiteX10" fmla="*/ 925115 w 2453879"/>
                <a:gd name="connsiteY10" fmla="*/ 297656 h 851297"/>
                <a:gd name="connsiteX11" fmla="*/ 763190 w 2453879"/>
                <a:gd name="connsiteY11" fmla="*/ 301228 h 851297"/>
                <a:gd name="connsiteX12" fmla="*/ 610791 w 2453879"/>
                <a:gd name="connsiteY12" fmla="*/ 292893 h 851297"/>
                <a:gd name="connsiteX13" fmla="*/ 460772 w 2453879"/>
                <a:gd name="connsiteY13" fmla="*/ 433387 h 851297"/>
                <a:gd name="connsiteX14" fmla="*/ 309562 w 2453879"/>
                <a:gd name="connsiteY14" fmla="*/ 582215 h 851297"/>
                <a:gd name="connsiteX15" fmla="*/ 158352 w 2453879"/>
                <a:gd name="connsiteY15" fmla="*/ 694134 h 851297"/>
                <a:gd name="connsiteX16" fmla="*/ 97631 w 2453879"/>
                <a:gd name="connsiteY16" fmla="*/ 739378 h 851297"/>
                <a:gd name="connsiteX17" fmla="*/ 51197 w 2453879"/>
                <a:gd name="connsiteY17" fmla="*/ 739378 h 851297"/>
                <a:gd name="connsiteX18" fmla="*/ 0 w 2453879"/>
                <a:gd name="connsiteY18" fmla="*/ 851297 h 851297"/>
                <a:gd name="connsiteX0" fmla="*/ 2453879 w 2453879"/>
                <a:gd name="connsiteY0" fmla="*/ 10715 h 851297"/>
                <a:gd name="connsiteX1" fmla="*/ 2309812 w 2453879"/>
                <a:gd name="connsiteY1" fmla="*/ 0 h 851297"/>
                <a:gd name="connsiteX2" fmla="*/ 2156221 w 2453879"/>
                <a:gd name="connsiteY2" fmla="*/ 44053 h 851297"/>
                <a:gd name="connsiteX3" fmla="*/ 2003821 w 2453879"/>
                <a:gd name="connsiteY3" fmla="*/ 98821 h 851297"/>
                <a:gd name="connsiteX4" fmla="*/ 1849041 w 2453879"/>
                <a:gd name="connsiteY4" fmla="*/ 61912 h 851297"/>
                <a:gd name="connsiteX5" fmla="*/ 1696641 w 2453879"/>
                <a:gd name="connsiteY5" fmla="*/ 82153 h 851297"/>
                <a:gd name="connsiteX6" fmla="*/ 1534716 w 2453879"/>
                <a:gd name="connsiteY6" fmla="*/ 238125 h 851297"/>
                <a:gd name="connsiteX7" fmla="*/ 1378744 w 2453879"/>
                <a:gd name="connsiteY7" fmla="*/ 267890 h 851297"/>
                <a:gd name="connsiteX8" fmla="*/ 1233488 w 2453879"/>
                <a:gd name="connsiteY8" fmla="*/ 239316 h 851297"/>
                <a:gd name="connsiteX9" fmla="*/ 1075134 w 2453879"/>
                <a:gd name="connsiteY9" fmla="*/ 253602 h 851297"/>
                <a:gd name="connsiteX10" fmla="*/ 925115 w 2453879"/>
                <a:gd name="connsiteY10" fmla="*/ 297656 h 851297"/>
                <a:gd name="connsiteX11" fmla="*/ 763190 w 2453879"/>
                <a:gd name="connsiteY11" fmla="*/ 301228 h 851297"/>
                <a:gd name="connsiteX12" fmla="*/ 610791 w 2453879"/>
                <a:gd name="connsiteY12" fmla="*/ 292893 h 851297"/>
                <a:gd name="connsiteX13" fmla="*/ 460772 w 2453879"/>
                <a:gd name="connsiteY13" fmla="*/ 433387 h 851297"/>
                <a:gd name="connsiteX14" fmla="*/ 309562 w 2453879"/>
                <a:gd name="connsiteY14" fmla="*/ 582215 h 851297"/>
                <a:gd name="connsiteX15" fmla="*/ 158352 w 2453879"/>
                <a:gd name="connsiteY15" fmla="*/ 694134 h 851297"/>
                <a:gd name="connsiteX16" fmla="*/ 97631 w 2453879"/>
                <a:gd name="connsiteY16" fmla="*/ 739378 h 851297"/>
                <a:gd name="connsiteX17" fmla="*/ 44053 w 2453879"/>
                <a:gd name="connsiteY17" fmla="*/ 821531 h 851297"/>
                <a:gd name="connsiteX18" fmla="*/ 0 w 2453879"/>
                <a:gd name="connsiteY18" fmla="*/ 851297 h 851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53879" h="851297">
                  <a:moveTo>
                    <a:pt x="2453879" y="10715"/>
                  </a:moveTo>
                  <a:lnTo>
                    <a:pt x="2309812" y="0"/>
                  </a:lnTo>
                  <a:lnTo>
                    <a:pt x="2156221" y="44053"/>
                  </a:lnTo>
                  <a:lnTo>
                    <a:pt x="2003821" y="98821"/>
                  </a:lnTo>
                  <a:lnTo>
                    <a:pt x="1849041" y="61912"/>
                  </a:lnTo>
                  <a:lnTo>
                    <a:pt x="1696641" y="82153"/>
                  </a:lnTo>
                  <a:lnTo>
                    <a:pt x="1534716" y="238125"/>
                  </a:lnTo>
                  <a:lnTo>
                    <a:pt x="1378744" y="267890"/>
                  </a:lnTo>
                  <a:lnTo>
                    <a:pt x="1233488" y="239316"/>
                  </a:lnTo>
                  <a:lnTo>
                    <a:pt x="1075134" y="253602"/>
                  </a:lnTo>
                  <a:lnTo>
                    <a:pt x="925115" y="297656"/>
                  </a:lnTo>
                  <a:lnTo>
                    <a:pt x="763190" y="301228"/>
                  </a:lnTo>
                  <a:lnTo>
                    <a:pt x="610791" y="292893"/>
                  </a:lnTo>
                  <a:lnTo>
                    <a:pt x="460772" y="433387"/>
                  </a:lnTo>
                  <a:lnTo>
                    <a:pt x="309562" y="582215"/>
                  </a:lnTo>
                  <a:lnTo>
                    <a:pt x="158352" y="694134"/>
                  </a:lnTo>
                  <a:lnTo>
                    <a:pt x="97631" y="739378"/>
                  </a:lnTo>
                  <a:lnTo>
                    <a:pt x="44053" y="821531"/>
                  </a:lnTo>
                  <a:lnTo>
                    <a:pt x="0" y="851297"/>
                  </a:lnTo>
                </a:path>
              </a:pathLst>
            </a:cu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536" name="Groupe 535">
              <a:extLst>
                <a:ext uri="{FF2B5EF4-FFF2-40B4-BE49-F238E27FC236}">
                  <a16:creationId xmlns:a16="http://schemas.microsoft.com/office/drawing/2014/main" id="{27C5220F-5ECC-43A4-ABBE-8CFE328909BC}"/>
                </a:ext>
              </a:extLst>
            </p:cNvPr>
            <p:cNvGrpSpPr/>
            <p:nvPr/>
          </p:nvGrpSpPr>
          <p:grpSpPr>
            <a:xfrm>
              <a:off x="9837063" y="3336748"/>
              <a:ext cx="63103" cy="961256"/>
              <a:chOff x="2224682" y="2833688"/>
              <a:chExt cx="63103" cy="1725215"/>
            </a:xfrm>
          </p:grpSpPr>
          <p:cxnSp>
            <p:nvCxnSpPr>
              <p:cNvPr id="537" name="Connecteur droit 536">
                <a:extLst>
                  <a:ext uri="{FF2B5EF4-FFF2-40B4-BE49-F238E27FC236}">
                    <a16:creationId xmlns:a16="http://schemas.microsoft.com/office/drawing/2014/main" id="{FB482400-8EEE-4114-8A5A-914EA84D4742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38" name="Connecteur droit 537">
                <a:extLst>
                  <a:ext uri="{FF2B5EF4-FFF2-40B4-BE49-F238E27FC236}">
                    <a16:creationId xmlns:a16="http://schemas.microsoft.com/office/drawing/2014/main" id="{4B604832-A979-4CD4-8B91-48938602EB14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39" name="Connecteur droit 538">
                <a:extLst>
                  <a:ext uri="{FF2B5EF4-FFF2-40B4-BE49-F238E27FC236}">
                    <a16:creationId xmlns:a16="http://schemas.microsoft.com/office/drawing/2014/main" id="{2405C8CE-C4DA-40C4-B0D2-572415745DB0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40" name="Groupe 539">
              <a:extLst>
                <a:ext uri="{FF2B5EF4-FFF2-40B4-BE49-F238E27FC236}">
                  <a16:creationId xmlns:a16="http://schemas.microsoft.com/office/drawing/2014/main" id="{DA209736-4E6A-49BC-A7B4-543912FC0C21}"/>
                </a:ext>
              </a:extLst>
            </p:cNvPr>
            <p:cNvGrpSpPr/>
            <p:nvPr/>
          </p:nvGrpSpPr>
          <p:grpSpPr>
            <a:xfrm>
              <a:off x="10452914" y="2846784"/>
              <a:ext cx="63103" cy="1469906"/>
              <a:chOff x="2224682" y="2833688"/>
              <a:chExt cx="63103" cy="1725215"/>
            </a:xfrm>
          </p:grpSpPr>
          <p:cxnSp>
            <p:nvCxnSpPr>
              <p:cNvPr id="541" name="Connecteur droit 540">
                <a:extLst>
                  <a:ext uri="{FF2B5EF4-FFF2-40B4-BE49-F238E27FC236}">
                    <a16:creationId xmlns:a16="http://schemas.microsoft.com/office/drawing/2014/main" id="{7A62EE8C-C73D-4F88-B35D-21718F7C68FD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42" name="Connecteur droit 541">
                <a:extLst>
                  <a:ext uri="{FF2B5EF4-FFF2-40B4-BE49-F238E27FC236}">
                    <a16:creationId xmlns:a16="http://schemas.microsoft.com/office/drawing/2014/main" id="{A5B0B064-0E3B-455C-A5E9-E6C3A558CDF7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43" name="Connecteur droit 542">
                <a:extLst>
                  <a:ext uri="{FF2B5EF4-FFF2-40B4-BE49-F238E27FC236}">
                    <a16:creationId xmlns:a16="http://schemas.microsoft.com/office/drawing/2014/main" id="{BCB6B875-F4E4-4A7C-82A3-0E8FCC60826B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44" name="Groupe 543">
              <a:extLst>
                <a:ext uri="{FF2B5EF4-FFF2-40B4-BE49-F238E27FC236}">
                  <a16:creationId xmlns:a16="http://schemas.microsoft.com/office/drawing/2014/main" id="{E43FC7E5-B638-476D-A7F6-06B50C998062}"/>
                </a:ext>
              </a:extLst>
            </p:cNvPr>
            <p:cNvGrpSpPr/>
            <p:nvPr/>
          </p:nvGrpSpPr>
          <p:grpSpPr>
            <a:xfrm>
              <a:off x="10607788" y="2846785"/>
              <a:ext cx="63103" cy="1469906"/>
              <a:chOff x="2224682" y="2833688"/>
              <a:chExt cx="63103" cy="1725215"/>
            </a:xfrm>
          </p:grpSpPr>
          <p:cxnSp>
            <p:nvCxnSpPr>
              <p:cNvPr id="545" name="Connecteur droit 544">
                <a:extLst>
                  <a:ext uri="{FF2B5EF4-FFF2-40B4-BE49-F238E27FC236}">
                    <a16:creationId xmlns:a16="http://schemas.microsoft.com/office/drawing/2014/main" id="{DD97E461-30A7-4D25-93AC-B2EE4E9704FC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46" name="Connecteur droit 545">
                <a:extLst>
                  <a:ext uri="{FF2B5EF4-FFF2-40B4-BE49-F238E27FC236}">
                    <a16:creationId xmlns:a16="http://schemas.microsoft.com/office/drawing/2014/main" id="{F5D76BB3-2883-4697-9462-BAE0DE39951C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47" name="Connecteur droit 546">
                <a:extLst>
                  <a:ext uri="{FF2B5EF4-FFF2-40B4-BE49-F238E27FC236}">
                    <a16:creationId xmlns:a16="http://schemas.microsoft.com/office/drawing/2014/main" id="{F871669B-ADDC-4A45-88C1-10E931C4D8DE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48" name="Groupe 547">
              <a:extLst>
                <a:ext uri="{FF2B5EF4-FFF2-40B4-BE49-F238E27FC236}">
                  <a16:creationId xmlns:a16="http://schemas.microsoft.com/office/drawing/2014/main" id="{19A64E1E-9544-4B1C-AFE4-5CA6C0245EB8}"/>
                </a:ext>
              </a:extLst>
            </p:cNvPr>
            <p:cNvGrpSpPr/>
            <p:nvPr/>
          </p:nvGrpSpPr>
          <p:grpSpPr>
            <a:xfrm>
              <a:off x="11078618" y="2751425"/>
              <a:ext cx="63103" cy="1491963"/>
              <a:chOff x="2224682" y="2833688"/>
              <a:chExt cx="63103" cy="1725215"/>
            </a:xfrm>
          </p:grpSpPr>
          <p:cxnSp>
            <p:nvCxnSpPr>
              <p:cNvPr id="549" name="Connecteur droit 548">
                <a:extLst>
                  <a:ext uri="{FF2B5EF4-FFF2-40B4-BE49-F238E27FC236}">
                    <a16:creationId xmlns:a16="http://schemas.microsoft.com/office/drawing/2014/main" id="{777B44AC-B309-449D-AACF-EB00A9A14041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50" name="Connecteur droit 549">
                <a:extLst>
                  <a:ext uri="{FF2B5EF4-FFF2-40B4-BE49-F238E27FC236}">
                    <a16:creationId xmlns:a16="http://schemas.microsoft.com/office/drawing/2014/main" id="{A3B64E63-88CA-4C12-897F-170A21AA4A84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51" name="Connecteur droit 550">
                <a:extLst>
                  <a:ext uri="{FF2B5EF4-FFF2-40B4-BE49-F238E27FC236}">
                    <a16:creationId xmlns:a16="http://schemas.microsoft.com/office/drawing/2014/main" id="{0BCA1867-5B6C-4D7D-BCE6-D29535CE34A9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52" name="Groupe 551">
              <a:extLst>
                <a:ext uri="{FF2B5EF4-FFF2-40B4-BE49-F238E27FC236}">
                  <a16:creationId xmlns:a16="http://schemas.microsoft.com/office/drawing/2014/main" id="{BCA70E96-E1DA-4F6B-AB7A-E337CC75C2D4}"/>
                </a:ext>
              </a:extLst>
            </p:cNvPr>
            <p:cNvGrpSpPr/>
            <p:nvPr/>
          </p:nvGrpSpPr>
          <p:grpSpPr>
            <a:xfrm>
              <a:off x="11531517" y="2594645"/>
              <a:ext cx="63103" cy="1574925"/>
              <a:chOff x="2224682" y="2833688"/>
              <a:chExt cx="63103" cy="1725215"/>
            </a:xfrm>
          </p:grpSpPr>
          <p:cxnSp>
            <p:nvCxnSpPr>
              <p:cNvPr id="553" name="Connecteur droit 552">
                <a:extLst>
                  <a:ext uri="{FF2B5EF4-FFF2-40B4-BE49-F238E27FC236}">
                    <a16:creationId xmlns:a16="http://schemas.microsoft.com/office/drawing/2014/main" id="{E96C20D5-2A81-48BD-8837-91C1EBB2541B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54" name="Connecteur droit 553">
                <a:extLst>
                  <a:ext uri="{FF2B5EF4-FFF2-40B4-BE49-F238E27FC236}">
                    <a16:creationId xmlns:a16="http://schemas.microsoft.com/office/drawing/2014/main" id="{DA367EDC-DDEE-409E-8152-948A8D6C6A06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55" name="Connecteur droit 554">
                <a:extLst>
                  <a:ext uri="{FF2B5EF4-FFF2-40B4-BE49-F238E27FC236}">
                    <a16:creationId xmlns:a16="http://schemas.microsoft.com/office/drawing/2014/main" id="{BD65A352-84F7-4FA8-A09B-B7391E99AC03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56" name="Groupe 555">
              <a:extLst>
                <a:ext uri="{FF2B5EF4-FFF2-40B4-BE49-F238E27FC236}">
                  <a16:creationId xmlns:a16="http://schemas.microsoft.com/office/drawing/2014/main" id="{C0A4F67C-B215-4544-9B73-040ABD761977}"/>
                </a:ext>
              </a:extLst>
            </p:cNvPr>
            <p:cNvGrpSpPr/>
            <p:nvPr/>
          </p:nvGrpSpPr>
          <p:grpSpPr>
            <a:xfrm>
              <a:off x="11837180" y="2478881"/>
              <a:ext cx="63103" cy="1539681"/>
              <a:chOff x="2224682" y="2833688"/>
              <a:chExt cx="63103" cy="1725215"/>
            </a:xfrm>
          </p:grpSpPr>
          <p:cxnSp>
            <p:nvCxnSpPr>
              <p:cNvPr id="557" name="Connecteur droit 556">
                <a:extLst>
                  <a:ext uri="{FF2B5EF4-FFF2-40B4-BE49-F238E27FC236}">
                    <a16:creationId xmlns:a16="http://schemas.microsoft.com/office/drawing/2014/main" id="{E2AFDD7D-4CD3-47BF-B06B-E2C245F37785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58" name="Connecteur droit 557">
                <a:extLst>
                  <a:ext uri="{FF2B5EF4-FFF2-40B4-BE49-F238E27FC236}">
                    <a16:creationId xmlns:a16="http://schemas.microsoft.com/office/drawing/2014/main" id="{476646B0-0F3B-4EF7-92FB-3787361F7D17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59" name="Connecteur droit 558">
                <a:extLst>
                  <a:ext uri="{FF2B5EF4-FFF2-40B4-BE49-F238E27FC236}">
                    <a16:creationId xmlns:a16="http://schemas.microsoft.com/office/drawing/2014/main" id="{26A4B852-FDB4-4CF3-B9A1-E0D8B4FF46A9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60" name="ZoneTexte 559">
              <a:extLst>
                <a:ext uri="{FF2B5EF4-FFF2-40B4-BE49-F238E27FC236}">
                  <a16:creationId xmlns:a16="http://schemas.microsoft.com/office/drawing/2014/main" id="{615B2E82-961B-4669-BA2C-4C955D752EB3}"/>
                </a:ext>
              </a:extLst>
            </p:cNvPr>
            <p:cNvSpPr txBox="1"/>
            <p:nvPr/>
          </p:nvSpPr>
          <p:spPr>
            <a:xfrm>
              <a:off x="9083150" y="2333035"/>
              <a:ext cx="4267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/>
                <a:t>10 </a:t>
              </a:r>
              <a:r>
                <a:rPr lang="fr-FR" sz="11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561" name="ZoneTexte 560">
              <a:extLst>
                <a:ext uri="{FF2B5EF4-FFF2-40B4-BE49-F238E27FC236}">
                  <a16:creationId xmlns:a16="http://schemas.microsoft.com/office/drawing/2014/main" id="{ED289DE7-DFE4-4FD3-A86A-CA6A8BAFB42C}"/>
                </a:ext>
              </a:extLst>
            </p:cNvPr>
            <p:cNvSpPr txBox="1"/>
            <p:nvPr/>
          </p:nvSpPr>
          <p:spPr>
            <a:xfrm>
              <a:off x="11325935" y="4678169"/>
              <a:ext cx="474269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100" dirty="0"/>
                <a:t>W168</a:t>
              </a:r>
              <a:endParaRPr lang="fr-FR" sz="1100" dirty="0">
                <a:solidFill>
                  <a:schemeClr val="tx1"/>
                </a:solidFill>
              </a:endParaRPr>
            </a:p>
          </p:txBody>
        </p:sp>
        <p:sp>
          <p:nvSpPr>
            <p:cNvPr id="562" name="ZoneTexte 561">
              <a:extLst>
                <a:ext uri="{FF2B5EF4-FFF2-40B4-BE49-F238E27FC236}">
                  <a16:creationId xmlns:a16="http://schemas.microsoft.com/office/drawing/2014/main" id="{DCC32928-A9F8-4F63-9D65-6DC80409E82E}"/>
                </a:ext>
              </a:extLst>
            </p:cNvPr>
            <p:cNvSpPr txBox="1"/>
            <p:nvPr/>
          </p:nvSpPr>
          <p:spPr>
            <a:xfrm>
              <a:off x="11648774" y="4678169"/>
              <a:ext cx="474269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100" dirty="0"/>
                <a:t>W192</a:t>
              </a:r>
              <a:endParaRPr lang="fr-FR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563" name="ZoneTexte 562">
            <a:extLst>
              <a:ext uri="{FF2B5EF4-FFF2-40B4-BE49-F238E27FC236}">
                <a16:creationId xmlns:a16="http://schemas.microsoft.com/office/drawing/2014/main" id="{08C8AD3A-89A8-4292-B619-B3BB6FC2F199}"/>
              </a:ext>
            </a:extLst>
          </p:cNvPr>
          <p:cNvSpPr txBox="1"/>
          <p:nvPr/>
        </p:nvSpPr>
        <p:spPr>
          <a:xfrm>
            <a:off x="9003682" y="6252148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/>
              <a:t>320</a:t>
            </a:r>
          </a:p>
        </p:txBody>
      </p:sp>
      <p:sp>
        <p:nvSpPr>
          <p:cNvPr id="564" name="ZoneTexte 563">
            <a:extLst>
              <a:ext uri="{FF2B5EF4-FFF2-40B4-BE49-F238E27FC236}">
                <a16:creationId xmlns:a16="http://schemas.microsoft.com/office/drawing/2014/main" id="{7FFAEA21-C2E5-4979-8B8E-B4454F7481EB}"/>
              </a:ext>
            </a:extLst>
          </p:cNvPr>
          <p:cNvSpPr txBox="1"/>
          <p:nvPr/>
        </p:nvSpPr>
        <p:spPr>
          <a:xfrm>
            <a:off x="9338882" y="6252148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/>
              <a:t>303</a:t>
            </a:r>
          </a:p>
        </p:txBody>
      </p:sp>
      <p:sp>
        <p:nvSpPr>
          <p:cNvPr id="565" name="ZoneTexte 564">
            <a:extLst>
              <a:ext uri="{FF2B5EF4-FFF2-40B4-BE49-F238E27FC236}">
                <a16:creationId xmlns:a16="http://schemas.microsoft.com/office/drawing/2014/main" id="{299691A0-83A7-4061-B777-0E86AF1EF72B}"/>
              </a:ext>
            </a:extLst>
          </p:cNvPr>
          <p:cNvSpPr txBox="1"/>
          <p:nvPr/>
        </p:nvSpPr>
        <p:spPr>
          <a:xfrm>
            <a:off x="9689355" y="6252148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/>
              <a:t>293</a:t>
            </a:r>
          </a:p>
        </p:txBody>
      </p:sp>
      <p:sp>
        <p:nvSpPr>
          <p:cNvPr id="566" name="ZoneTexte 565">
            <a:extLst>
              <a:ext uri="{FF2B5EF4-FFF2-40B4-BE49-F238E27FC236}">
                <a16:creationId xmlns:a16="http://schemas.microsoft.com/office/drawing/2014/main" id="{4117E5E3-45AC-492E-B5EC-77A9F291720B}"/>
              </a:ext>
            </a:extLst>
          </p:cNvPr>
          <p:cNvSpPr txBox="1"/>
          <p:nvPr/>
        </p:nvSpPr>
        <p:spPr>
          <a:xfrm>
            <a:off x="10035474" y="6252148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/>
              <a:t>284</a:t>
            </a:r>
          </a:p>
        </p:txBody>
      </p:sp>
      <p:sp>
        <p:nvSpPr>
          <p:cNvPr id="567" name="ZoneTexte 566">
            <a:extLst>
              <a:ext uri="{FF2B5EF4-FFF2-40B4-BE49-F238E27FC236}">
                <a16:creationId xmlns:a16="http://schemas.microsoft.com/office/drawing/2014/main" id="{50B5516B-C0C5-4E47-AC91-4D8B519EFD31}"/>
              </a:ext>
            </a:extLst>
          </p:cNvPr>
          <p:cNvSpPr txBox="1"/>
          <p:nvPr/>
        </p:nvSpPr>
        <p:spPr>
          <a:xfrm>
            <a:off x="10357897" y="6252148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/>
              <a:t>276</a:t>
            </a:r>
          </a:p>
        </p:txBody>
      </p:sp>
      <p:sp>
        <p:nvSpPr>
          <p:cNvPr id="568" name="ZoneTexte 567">
            <a:extLst>
              <a:ext uri="{FF2B5EF4-FFF2-40B4-BE49-F238E27FC236}">
                <a16:creationId xmlns:a16="http://schemas.microsoft.com/office/drawing/2014/main" id="{813E1C51-FB07-4FE2-B24F-11D5875DF0B5}"/>
              </a:ext>
            </a:extLst>
          </p:cNvPr>
          <p:cNvSpPr txBox="1"/>
          <p:nvPr/>
        </p:nvSpPr>
        <p:spPr>
          <a:xfrm>
            <a:off x="10701988" y="6252148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/>
              <a:t>273</a:t>
            </a:r>
          </a:p>
        </p:txBody>
      </p:sp>
      <p:sp>
        <p:nvSpPr>
          <p:cNvPr id="569" name="ZoneTexte 568">
            <a:extLst>
              <a:ext uri="{FF2B5EF4-FFF2-40B4-BE49-F238E27FC236}">
                <a16:creationId xmlns:a16="http://schemas.microsoft.com/office/drawing/2014/main" id="{287791FF-9C78-464F-8A2A-067A3E1A4221}"/>
              </a:ext>
            </a:extLst>
          </p:cNvPr>
          <p:cNvSpPr txBox="1"/>
          <p:nvPr/>
        </p:nvSpPr>
        <p:spPr>
          <a:xfrm>
            <a:off x="11037830" y="6252148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/>
              <a:t>270</a:t>
            </a:r>
          </a:p>
        </p:txBody>
      </p:sp>
      <p:sp>
        <p:nvSpPr>
          <p:cNvPr id="570" name="ZoneTexte 569">
            <a:extLst>
              <a:ext uri="{FF2B5EF4-FFF2-40B4-BE49-F238E27FC236}">
                <a16:creationId xmlns:a16="http://schemas.microsoft.com/office/drawing/2014/main" id="{7066FD3A-9B5C-4847-8B36-98EB49757CAB}"/>
              </a:ext>
            </a:extLst>
          </p:cNvPr>
          <p:cNvSpPr txBox="1"/>
          <p:nvPr/>
        </p:nvSpPr>
        <p:spPr>
          <a:xfrm>
            <a:off x="11375614" y="6252148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/>
              <a:t>252</a:t>
            </a:r>
          </a:p>
        </p:txBody>
      </p:sp>
      <p:sp>
        <p:nvSpPr>
          <p:cNvPr id="571" name="ZoneTexte 570">
            <a:extLst>
              <a:ext uri="{FF2B5EF4-FFF2-40B4-BE49-F238E27FC236}">
                <a16:creationId xmlns:a16="http://schemas.microsoft.com/office/drawing/2014/main" id="{627A1449-23CB-4A86-AADC-E8852B7AF962}"/>
              </a:ext>
            </a:extLst>
          </p:cNvPr>
          <p:cNvSpPr txBox="1"/>
          <p:nvPr/>
        </p:nvSpPr>
        <p:spPr>
          <a:xfrm>
            <a:off x="11742900" y="6252148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/>
              <a:t>247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C410F2E4-4A3F-42FF-A54F-86767E1A5BEB}"/>
              </a:ext>
            </a:extLst>
          </p:cNvPr>
          <p:cNvGrpSpPr/>
          <p:nvPr/>
        </p:nvGrpSpPr>
        <p:grpSpPr>
          <a:xfrm>
            <a:off x="5837337" y="3487104"/>
            <a:ext cx="3274765" cy="3029595"/>
            <a:chOff x="5837337" y="3465446"/>
            <a:chExt cx="3274765" cy="3029595"/>
          </a:xfrm>
        </p:grpSpPr>
        <p:sp>
          <p:nvSpPr>
            <p:cNvPr id="294" name="ZoneTexte 293">
              <a:extLst>
                <a:ext uri="{FF2B5EF4-FFF2-40B4-BE49-F238E27FC236}">
                  <a16:creationId xmlns:a16="http://schemas.microsoft.com/office/drawing/2014/main" id="{4296F845-E8DB-47CB-8099-431376184A61}"/>
                </a:ext>
              </a:extLst>
            </p:cNvPr>
            <p:cNvSpPr txBox="1"/>
            <p:nvPr/>
          </p:nvSpPr>
          <p:spPr>
            <a:xfrm>
              <a:off x="6288281" y="5810580"/>
              <a:ext cx="468141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100" dirty="0"/>
                <a:t>W24</a:t>
              </a:r>
              <a:endParaRPr lang="fr-FR" sz="1100" dirty="0">
                <a:solidFill>
                  <a:schemeClr val="tx1"/>
                </a:solidFill>
              </a:endParaRPr>
            </a:p>
          </p:txBody>
        </p:sp>
        <p:sp>
          <p:nvSpPr>
            <p:cNvPr id="295" name="ZoneTexte 294">
              <a:extLst>
                <a:ext uri="{FF2B5EF4-FFF2-40B4-BE49-F238E27FC236}">
                  <a16:creationId xmlns:a16="http://schemas.microsoft.com/office/drawing/2014/main" id="{E39843B0-AD9D-444B-96A2-100ED5BEF159}"/>
                </a:ext>
              </a:extLst>
            </p:cNvPr>
            <p:cNvSpPr txBox="1"/>
            <p:nvPr/>
          </p:nvSpPr>
          <p:spPr>
            <a:xfrm>
              <a:off x="5921741" y="5338229"/>
              <a:ext cx="37412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/>
                <a:t>0 </a:t>
              </a:r>
              <a:r>
                <a:rPr lang="fr-FR" sz="11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296" name="ZoneTexte 295">
              <a:extLst>
                <a:ext uri="{FF2B5EF4-FFF2-40B4-BE49-F238E27FC236}">
                  <a16:creationId xmlns:a16="http://schemas.microsoft.com/office/drawing/2014/main" id="{AD5EBD7D-2949-46D8-9F60-2FDEA8C2615D}"/>
                </a:ext>
              </a:extLst>
            </p:cNvPr>
            <p:cNvSpPr txBox="1"/>
            <p:nvPr/>
          </p:nvSpPr>
          <p:spPr>
            <a:xfrm>
              <a:off x="6620247" y="5810580"/>
              <a:ext cx="468141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100" dirty="0"/>
                <a:t>W48</a:t>
              </a:r>
              <a:endParaRPr lang="fr-FR" sz="1100" dirty="0">
                <a:solidFill>
                  <a:schemeClr val="tx1"/>
                </a:solidFill>
              </a:endParaRPr>
            </a:p>
          </p:txBody>
        </p:sp>
        <p:sp>
          <p:nvSpPr>
            <p:cNvPr id="297" name="ZoneTexte 296">
              <a:extLst>
                <a:ext uri="{FF2B5EF4-FFF2-40B4-BE49-F238E27FC236}">
                  <a16:creationId xmlns:a16="http://schemas.microsoft.com/office/drawing/2014/main" id="{FC3444F6-A640-4CBD-AB05-1FEC59387C19}"/>
                </a:ext>
              </a:extLst>
            </p:cNvPr>
            <p:cNvSpPr txBox="1"/>
            <p:nvPr/>
          </p:nvSpPr>
          <p:spPr>
            <a:xfrm>
              <a:off x="6954313" y="5810580"/>
              <a:ext cx="468141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100" dirty="0"/>
                <a:t>W72</a:t>
              </a:r>
              <a:endParaRPr lang="fr-FR" sz="1100" dirty="0">
                <a:solidFill>
                  <a:schemeClr val="tx1"/>
                </a:solidFill>
              </a:endParaRPr>
            </a:p>
          </p:txBody>
        </p:sp>
        <p:sp>
          <p:nvSpPr>
            <p:cNvPr id="298" name="ZoneTexte 297">
              <a:extLst>
                <a:ext uri="{FF2B5EF4-FFF2-40B4-BE49-F238E27FC236}">
                  <a16:creationId xmlns:a16="http://schemas.microsoft.com/office/drawing/2014/main" id="{52923855-4741-4B0C-9C8C-6C05FCA82D44}"/>
                </a:ext>
              </a:extLst>
            </p:cNvPr>
            <p:cNvSpPr txBox="1"/>
            <p:nvPr/>
          </p:nvSpPr>
          <p:spPr>
            <a:xfrm>
              <a:off x="7295333" y="5810580"/>
              <a:ext cx="468141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100" dirty="0"/>
                <a:t>W96</a:t>
              </a:r>
              <a:endParaRPr lang="fr-FR" sz="1100" dirty="0">
                <a:solidFill>
                  <a:schemeClr val="tx1"/>
                </a:solidFill>
              </a:endParaRPr>
            </a:p>
          </p:txBody>
        </p:sp>
        <p:sp>
          <p:nvSpPr>
            <p:cNvPr id="299" name="ZoneTexte 298">
              <a:extLst>
                <a:ext uri="{FF2B5EF4-FFF2-40B4-BE49-F238E27FC236}">
                  <a16:creationId xmlns:a16="http://schemas.microsoft.com/office/drawing/2014/main" id="{113D61B7-7330-41DA-8B9D-62A40BCA2651}"/>
                </a:ext>
              </a:extLst>
            </p:cNvPr>
            <p:cNvSpPr txBox="1"/>
            <p:nvPr/>
          </p:nvSpPr>
          <p:spPr>
            <a:xfrm>
              <a:off x="7584825" y="5810580"/>
              <a:ext cx="526105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100" dirty="0"/>
                <a:t>W120</a:t>
              </a:r>
              <a:endParaRPr lang="fr-FR" sz="1100" dirty="0">
                <a:solidFill>
                  <a:schemeClr val="tx1"/>
                </a:solidFill>
              </a:endParaRPr>
            </a:p>
          </p:txBody>
        </p:sp>
        <p:sp>
          <p:nvSpPr>
            <p:cNvPr id="300" name="ZoneTexte 299">
              <a:extLst>
                <a:ext uri="{FF2B5EF4-FFF2-40B4-BE49-F238E27FC236}">
                  <a16:creationId xmlns:a16="http://schemas.microsoft.com/office/drawing/2014/main" id="{AEB787E9-F27C-48FB-B983-ADF8957293CD}"/>
                </a:ext>
              </a:extLst>
            </p:cNvPr>
            <p:cNvSpPr txBox="1"/>
            <p:nvPr/>
          </p:nvSpPr>
          <p:spPr>
            <a:xfrm>
              <a:off x="7919092" y="5810580"/>
              <a:ext cx="526105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100" dirty="0"/>
                <a:t>W144</a:t>
              </a:r>
              <a:endParaRPr lang="fr-FR" sz="1100" dirty="0">
                <a:solidFill>
                  <a:schemeClr val="tx1"/>
                </a:solidFill>
              </a:endParaRPr>
            </a:p>
          </p:txBody>
        </p:sp>
        <p:sp>
          <p:nvSpPr>
            <p:cNvPr id="301" name="ZoneTexte 300">
              <a:extLst>
                <a:ext uri="{FF2B5EF4-FFF2-40B4-BE49-F238E27FC236}">
                  <a16:creationId xmlns:a16="http://schemas.microsoft.com/office/drawing/2014/main" id="{CC5C78AB-4C40-4DC8-9E47-08D92817EFA7}"/>
                </a:ext>
              </a:extLst>
            </p:cNvPr>
            <p:cNvSpPr txBox="1"/>
            <p:nvPr/>
          </p:nvSpPr>
          <p:spPr>
            <a:xfrm>
              <a:off x="5871787" y="5691314"/>
              <a:ext cx="42408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/>
                <a:t>-2 </a:t>
              </a:r>
              <a:r>
                <a:rPr lang="fr-FR" sz="11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302" name="ZoneTexte 301">
              <a:extLst>
                <a:ext uri="{FF2B5EF4-FFF2-40B4-BE49-F238E27FC236}">
                  <a16:creationId xmlns:a16="http://schemas.microsoft.com/office/drawing/2014/main" id="{BCAF4513-96EC-4879-9F1E-C3C7CA4A319A}"/>
                </a:ext>
              </a:extLst>
            </p:cNvPr>
            <p:cNvSpPr txBox="1"/>
            <p:nvPr/>
          </p:nvSpPr>
          <p:spPr>
            <a:xfrm>
              <a:off x="5921741" y="4958052"/>
              <a:ext cx="37412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/>
                <a:t>2 </a:t>
              </a:r>
              <a:r>
                <a:rPr lang="fr-FR" sz="11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303" name="ZoneTexte 302">
              <a:extLst>
                <a:ext uri="{FF2B5EF4-FFF2-40B4-BE49-F238E27FC236}">
                  <a16:creationId xmlns:a16="http://schemas.microsoft.com/office/drawing/2014/main" id="{7F349BAB-8922-4C11-9373-5DF3D716E62F}"/>
                </a:ext>
              </a:extLst>
            </p:cNvPr>
            <p:cNvSpPr txBox="1"/>
            <p:nvPr/>
          </p:nvSpPr>
          <p:spPr>
            <a:xfrm>
              <a:off x="5921741" y="4589451"/>
              <a:ext cx="37412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/>
                <a:t>4 </a:t>
              </a:r>
              <a:r>
                <a:rPr lang="fr-FR" sz="11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304" name="ZoneTexte 303">
              <a:extLst>
                <a:ext uri="{FF2B5EF4-FFF2-40B4-BE49-F238E27FC236}">
                  <a16:creationId xmlns:a16="http://schemas.microsoft.com/office/drawing/2014/main" id="{63D6551B-E0A3-467E-B272-056C8591D872}"/>
                </a:ext>
              </a:extLst>
            </p:cNvPr>
            <p:cNvSpPr txBox="1"/>
            <p:nvPr/>
          </p:nvSpPr>
          <p:spPr>
            <a:xfrm>
              <a:off x="5921741" y="4224628"/>
              <a:ext cx="37412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/>
                <a:t>6 </a:t>
              </a:r>
              <a:r>
                <a:rPr lang="fr-FR" sz="11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305" name="ZoneTexte 304">
              <a:extLst>
                <a:ext uri="{FF2B5EF4-FFF2-40B4-BE49-F238E27FC236}">
                  <a16:creationId xmlns:a16="http://schemas.microsoft.com/office/drawing/2014/main" id="{C3146975-8D20-4A58-AF33-45115F60882E}"/>
                </a:ext>
              </a:extLst>
            </p:cNvPr>
            <p:cNvSpPr txBox="1"/>
            <p:nvPr/>
          </p:nvSpPr>
          <p:spPr>
            <a:xfrm>
              <a:off x="5921741" y="3848388"/>
              <a:ext cx="37412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/>
                <a:t>8 </a:t>
              </a:r>
              <a:r>
                <a:rPr lang="fr-FR" sz="11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307" name="ZoneTexte 306">
              <a:extLst>
                <a:ext uri="{FF2B5EF4-FFF2-40B4-BE49-F238E27FC236}">
                  <a16:creationId xmlns:a16="http://schemas.microsoft.com/office/drawing/2014/main" id="{CB14AF95-B06B-491C-8703-EB7F56C02902}"/>
                </a:ext>
              </a:extLst>
            </p:cNvPr>
            <p:cNvSpPr txBox="1"/>
            <p:nvPr/>
          </p:nvSpPr>
          <p:spPr>
            <a:xfrm>
              <a:off x="6024461" y="5933691"/>
              <a:ext cx="32092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/>
                <a:t>BL</a:t>
              </a:r>
              <a:endParaRPr lang="fr-FR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309" name="Connecteur droit 308">
              <a:extLst>
                <a:ext uri="{FF2B5EF4-FFF2-40B4-BE49-F238E27FC236}">
                  <a16:creationId xmlns:a16="http://schemas.microsoft.com/office/drawing/2014/main" id="{0B39DF93-A81C-4283-A7CB-1B05C08D22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192150" y="5481764"/>
              <a:ext cx="2431078" cy="915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0" name="Connecteur droit 309">
              <a:extLst>
                <a:ext uri="{FF2B5EF4-FFF2-40B4-BE49-F238E27FC236}">
                  <a16:creationId xmlns:a16="http://schemas.microsoft.com/office/drawing/2014/main" id="{A4B6132F-CED5-4C03-BE36-9D64F387ED7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192150" y="3465446"/>
              <a:ext cx="0" cy="246994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67" name="Groupe 366">
              <a:extLst>
                <a:ext uri="{FF2B5EF4-FFF2-40B4-BE49-F238E27FC236}">
                  <a16:creationId xmlns:a16="http://schemas.microsoft.com/office/drawing/2014/main" id="{80E940D3-8438-435C-9EB6-A0743F479B32}"/>
                </a:ext>
              </a:extLst>
            </p:cNvPr>
            <p:cNvGrpSpPr/>
            <p:nvPr/>
          </p:nvGrpSpPr>
          <p:grpSpPr>
            <a:xfrm>
              <a:off x="8638043" y="3663680"/>
              <a:ext cx="67808" cy="1667576"/>
              <a:chOff x="2224682" y="2833688"/>
              <a:chExt cx="63103" cy="1725215"/>
            </a:xfrm>
          </p:grpSpPr>
          <p:cxnSp>
            <p:nvCxnSpPr>
              <p:cNvPr id="368" name="Connecteur droit 367">
                <a:extLst>
                  <a:ext uri="{FF2B5EF4-FFF2-40B4-BE49-F238E27FC236}">
                    <a16:creationId xmlns:a16="http://schemas.microsoft.com/office/drawing/2014/main" id="{05FA9A9E-9EF7-4B34-80A4-A4B4DEB5A339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9" name="Connecteur droit 368">
                <a:extLst>
                  <a:ext uri="{FF2B5EF4-FFF2-40B4-BE49-F238E27FC236}">
                    <a16:creationId xmlns:a16="http://schemas.microsoft.com/office/drawing/2014/main" id="{B740D214-418E-4566-89C8-5BB575780303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0" name="Connecteur droit 369">
                <a:extLst>
                  <a:ext uri="{FF2B5EF4-FFF2-40B4-BE49-F238E27FC236}">
                    <a16:creationId xmlns:a16="http://schemas.microsoft.com/office/drawing/2014/main" id="{5DD56733-0350-4D82-881E-873F2501DD87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71" name="Groupe 370">
              <a:extLst>
                <a:ext uri="{FF2B5EF4-FFF2-40B4-BE49-F238E27FC236}">
                  <a16:creationId xmlns:a16="http://schemas.microsoft.com/office/drawing/2014/main" id="{A4405DEF-F028-437E-A0C1-E474C110FD41}"/>
                </a:ext>
              </a:extLst>
            </p:cNvPr>
            <p:cNvGrpSpPr/>
            <p:nvPr/>
          </p:nvGrpSpPr>
          <p:grpSpPr>
            <a:xfrm>
              <a:off x="8310872" y="3804177"/>
              <a:ext cx="67808" cy="1671634"/>
              <a:chOff x="2224682" y="2833688"/>
              <a:chExt cx="63103" cy="1725215"/>
            </a:xfrm>
          </p:grpSpPr>
          <p:cxnSp>
            <p:nvCxnSpPr>
              <p:cNvPr id="372" name="Connecteur droit 371">
                <a:extLst>
                  <a:ext uri="{FF2B5EF4-FFF2-40B4-BE49-F238E27FC236}">
                    <a16:creationId xmlns:a16="http://schemas.microsoft.com/office/drawing/2014/main" id="{CB080F9B-319A-40F3-A009-74CDC8FADE26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3" name="Connecteur droit 372">
                <a:extLst>
                  <a:ext uri="{FF2B5EF4-FFF2-40B4-BE49-F238E27FC236}">
                    <a16:creationId xmlns:a16="http://schemas.microsoft.com/office/drawing/2014/main" id="{8440C875-31FE-4CDF-A0E8-1223FB6A9F1C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4" name="Connecteur droit 373">
                <a:extLst>
                  <a:ext uri="{FF2B5EF4-FFF2-40B4-BE49-F238E27FC236}">
                    <a16:creationId xmlns:a16="http://schemas.microsoft.com/office/drawing/2014/main" id="{932EAEC1-022B-4EC0-9419-FFFFA772B742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75" name="Groupe 374">
              <a:extLst>
                <a:ext uri="{FF2B5EF4-FFF2-40B4-BE49-F238E27FC236}">
                  <a16:creationId xmlns:a16="http://schemas.microsoft.com/office/drawing/2014/main" id="{8E172BE0-9F73-4AD8-9C52-B8122EC0A4A3}"/>
                </a:ext>
              </a:extLst>
            </p:cNvPr>
            <p:cNvGrpSpPr/>
            <p:nvPr/>
          </p:nvGrpSpPr>
          <p:grpSpPr>
            <a:xfrm>
              <a:off x="8148240" y="3882755"/>
              <a:ext cx="67808" cy="1566346"/>
              <a:chOff x="2224682" y="2833688"/>
              <a:chExt cx="63103" cy="1725215"/>
            </a:xfrm>
          </p:grpSpPr>
          <p:cxnSp>
            <p:nvCxnSpPr>
              <p:cNvPr id="376" name="Connecteur droit 375">
                <a:extLst>
                  <a:ext uri="{FF2B5EF4-FFF2-40B4-BE49-F238E27FC236}">
                    <a16:creationId xmlns:a16="http://schemas.microsoft.com/office/drawing/2014/main" id="{BD8DD219-06D3-4F4D-B2A6-764A0BB086A8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7" name="Connecteur droit 376">
                <a:extLst>
                  <a:ext uri="{FF2B5EF4-FFF2-40B4-BE49-F238E27FC236}">
                    <a16:creationId xmlns:a16="http://schemas.microsoft.com/office/drawing/2014/main" id="{47BA46D0-7C62-4E78-8725-F0F3BC1FE23D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8" name="Connecteur droit 377">
                <a:extLst>
                  <a:ext uri="{FF2B5EF4-FFF2-40B4-BE49-F238E27FC236}">
                    <a16:creationId xmlns:a16="http://schemas.microsoft.com/office/drawing/2014/main" id="{7718EAD7-948F-4318-9D35-2C59487FF41F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79" name="Groupe 378">
              <a:extLst>
                <a:ext uri="{FF2B5EF4-FFF2-40B4-BE49-F238E27FC236}">
                  <a16:creationId xmlns:a16="http://schemas.microsoft.com/office/drawing/2014/main" id="{FFE8E2A9-7A5E-4DD0-8BEA-17F4A2D295B1}"/>
                </a:ext>
              </a:extLst>
            </p:cNvPr>
            <p:cNvGrpSpPr/>
            <p:nvPr/>
          </p:nvGrpSpPr>
          <p:grpSpPr>
            <a:xfrm>
              <a:off x="7813973" y="3931571"/>
              <a:ext cx="67808" cy="1542544"/>
              <a:chOff x="2224682" y="2833688"/>
              <a:chExt cx="63103" cy="1725215"/>
            </a:xfrm>
          </p:grpSpPr>
          <p:cxnSp>
            <p:nvCxnSpPr>
              <p:cNvPr id="380" name="Connecteur droit 379">
                <a:extLst>
                  <a:ext uri="{FF2B5EF4-FFF2-40B4-BE49-F238E27FC236}">
                    <a16:creationId xmlns:a16="http://schemas.microsoft.com/office/drawing/2014/main" id="{0DD639A7-E167-4650-92A9-DF861DEC4560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1" name="Connecteur droit 380">
                <a:extLst>
                  <a:ext uri="{FF2B5EF4-FFF2-40B4-BE49-F238E27FC236}">
                    <a16:creationId xmlns:a16="http://schemas.microsoft.com/office/drawing/2014/main" id="{BFF89680-A37F-4058-9A0E-257E484A28C8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2" name="Connecteur droit 381">
                <a:extLst>
                  <a:ext uri="{FF2B5EF4-FFF2-40B4-BE49-F238E27FC236}">
                    <a16:creationId xmlns:a16="http://schemas.microsoft.com/office/drawing/2014/main" id="{6232C1D8-BEE7-4664-B890-F7FB5B3C6E21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83" name="Groupe 382">
              <a:extLst>
                <a:ext uri="{FF2B5EF4-FFF2-40B4-BE49-F238E27FC236}">
                  <a16:creationId xmlns:a16="http://schemas.microsoft.com/office/drawing/2014/main" id="{B3D7DD0D-8471-46AC-BD4F-C8FB9FF5857C}"/>
                </a:ext>
              </a:extLst>
            </p:cNvPr>
            <p:cNvGrpSpPr/>
            <p:nvPr/>
          </p:nvGrpSpPr>
          <p:grpSpPr>
            <a:xfrm>
              <a:off x="7653387" y="3857752"/>
              <a:ext cx="67808" cy="1614413"/>
              <a:chOff x="2224682" y="2833688"/>
              <a:chExt cx="63103" cy="1725215"/>
            </a:xfrm>
          </p:grpSpPr>
          <p:cxnSp>
            <p:nvCxnSpPr>
              <p:cNvPr id="384" name="Connecteur droit 383">
                <a:extLst>
                  <a:ext uri="{FF2B5EF4-FFF2-40B4-BE49-F238E27FC236}">
                    <a16:creationId xmlns:a16="http://schemas.microsoft.com/office/drawing/2014/main" id="{9681C8EB-CE2F-4D30-A55A-7F05F78BF58D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5" name="Connecteur droit 384">
                <a:extLst>
                  <a:ext uri="{FF2B5EF4-FFF2-40B4-BE49-F238E27FC236}">
                    <a16:creationId xmlns:a16="http://schemas.microsoft.com/office/drawing/2014/main" id="{023FCFEC-7EB6-4BE9-88B5-079061F33FA6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6" name="Connecteur droit 385">
                <a:extLst>
                  <a:ext uri="{FF2B5EF4-FFF2-40B4-BE49-F238E27FC236}">
                    <a16:creationId xmlns:a16="http://schemas.microsoft.com/office/drawing/2014/main" id="{6819304A-F3A5-4972-BC79-4A97F36F8A55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91" name="Groupe 390">
              <a:extLst>
                <a:ext uri="{FF2B5EF4-FFF2-40B4-BE49-F238E27FC236}">
                  <a16:creationId xmlns:a16="http://schemas.microsoft.com/office/drawing/2014/main" id="{D007353F-D25D-4CBD-8B16-26DFA7D8F7C2}"/>
                </a:ext>
              </a:extLst>
            </p:cNvPr>
            <p:cNvGrpSpPr/>
            <p:nvPr/>
          </p:nvGrpSpPr>
          <p:grpSpPr>
            <a:xfrm>
              <a:off x="7149397" y="4317332"/>
              <a:ext cx="67808" cy="1168341"/>
              <a:chOff x="2224682" y="2833688"/>
              <a:chExt cx="63103" cy="1725215"/>
            </a:xfrm>
          </p:grpSpPr>
          <p:cxnSp>
            <p:nvCxnSpPr>
              <p:cNvPr id="392" name="Connecteur droit 391">
                <a:extLst>
                  <a:ext uri="{FF2B5EF4-FFF2-40B4-BE49-F238E27FC236}">
                    <a16:creationId xmlns:a16="http://schemas.microsoft.com/office/drawing/2014/main" id="{09BD2369-F235-49C8-83D3-D855F61EA3F3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3" name="Connecteur droit 392">
                <a:extLst>
                  <a:ext uri="{FF2B5EF4-FFF2-40B4-BE49-F238E27FC236}">
                    <a16:creationId xmlns:a16="http://schemas.microsoft.com/office/drawing/2014/main" id="{0A185860-C69C-4B38-BDBF-17D48416AE10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4" name="Connecteur droit 393">
                <a:extLst>
                  <a:ext uri="{FF2B5EF4-FFF2-40B4-BE49-F238E27FC236}">
                    <a16:creationId xmlns:a16="http://schemas.microsoft.com/office/drawing/2014/main" id="{2FCFF41A-7287-478A-B165-9BE779ADDE0F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95" name="Groupe 394">
              <a:extLst>
                <a:ext uri="{FF2B5EF4-FFF2-40B4-BE49-F238E27FC236}">
                  <a16:creationId xmlns:a16="http://schemas.microsoft.com/office/drawing/2014/main" id="{72409DE9-730C-4BDA-A280-1B5564107062}"/>
                </a:ext>
              </a:extLst>
            </p:cNvPr>
            <p:cNvGrpSpPr/>
            <p:nvPr/>
          </p:nvGrpSpPr>
          <p:grpSpPr>
            <a:xfrm>
              <a:off x="6977222" y="4355433"/>
              <a:ext cx="67808" cy="1151537"/>
              <a:chOff x="2224682" y="2833688"/>
              <a:chExt cx="63103" cy="1725215"/>
            </a:xfrm>
          </p:grpSpPr>
          <p:cxnSp>
            <p:nvCxnSpPr>
              <p:cNvPr id="396" name="Connecteur droit 395">
                <a:extLst>
                  <a:ext uri="{FF2B5EF4-FFF2-40B4-BE49-F238E27FC236}">
                    <a16:creationId xmlns:a16="http://schemas.microsoft.com/office/drawing/2014/main" id="{87F6D754-07C6-4AA7-8CE7-88E981EC4C79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7" name="Connecteur droit 396">
                <a:extLst>
                  <a:ext uri="{FF2B5EF4-FFF2-40B4-BE49-F238E27FC236}">
                    <a16:creationId xmlns:a16="http://schemas.microsoft.com/office/drawing/2014/main" id="{61CB621A-7918-4B27-9296-2922F70FF593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8" name="Connecteur droit 397">
                <a:extLst>
                  <a:ext uri="{FF2B5EF4-FFF2-40B4-BE49-F238E27FC236}">
                    <a16:creationId xmlns:a16="http://schemas.microsoft.com/office/drawing/2014/main" id="{3E5BFBA4-C4B7-4CA1-859E-5EAFD87FC34C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99" name="Groupe 398">
              <a:extLst>
                <a:ext uri="{FF2B5EF4-FFF2-40B4-BE49-F238E27FC236}">
                  <a16:creationId xmlns:a16="http://schemas.microsoft.com/office/drawing/2014/main" id="{B93713CC-799B-4F82-826F-0C76301D6A74}"/>
                </a:ext>
              </a:extLst>
            </p:cNvPr>
            <p:cNvGrpSpPr/>
            <p:nvPr/>
          </p:nvGrpSpPr>
          <p:grpSpPr>
            <a:xfrm>
              <a:off x="6820412" y="4428260"/>
              <a:ext cx="67808" cy="1011831"/>
              <a:chOff x="2224682" y="2833688"/>
              <a:chExt cx="63103" cy="1725215"/>
            </a:xfrm>
          </p:grpSpPr>
          <p:cxnSp>
            <p:nvCxnSpPr>
              <p:cNvPr id="400" name="Connecteur droit 399">
                <a:extLst>
                  <a:ext uri="{FF2B5EF4-FFF2-40B4-BE49-F238E27FC236}">
                    <a16:creationId xmlns:a16="http://schemas.microsoft.com/office/drawing/2014/main" id="{F8E45DCD-FCB9-4028-A355-04864BFD2474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1" name="Connecteur droit 400">
                <a:extLst>
                  <a:ext uri="{FF2B5EF4-FFF2-40B4-BE49-F238E27FC236}">
                    <a16:creationId xmlns:a16="http://schemas.microsoft.com/office/drawing/2014/main" id="{5CDAC32D-26B3-406D-BD45-6813AAA0A3E3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2" name="Connecteur droit 401">
                <a:extLst>
                  <a:ext uri="{FF2B5EF4-FFF2-40B4-BE49-F238E27FC236}">
                    <a16:creationId xmlns:a16="http://schemas.microsoft.com/office/drawing/2014/main" id="{CCE7A766-AB9F-45DC-9D3C-AADA5CDE1426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03" name="Groupe 402">
              <a:extLst>
                <a:ext uri="{FF2B5EF4-FFF2-40B4-BE49-F238E27FC236}">
                  <a16:creationId xmlns:a16="http://schemas.microsoft.com/office/drawing/2014/main" id="{0A7525F5-5483-4784-8FD0-2254D4041D03}"/>
                </a:ext>
              </a:extLst>
            </p:cNvPr>
            <p:cNvGrpSpPr/>
            <p:nvPr/>
          </p:nvGrpSpPr>
          <p:grpSpPr>
            <a:xfrm>
              <a:off x="6489845" y="4689871"/>
              <a:ext cx="67808" cy="817099"/>
              <a:chOff x="2224682" y="2833688"/>
              <a:chExt cx="63103" cy="1725215"/>
            </a:xfrm>
          </p:grpSpPr>
          <p:cxnSp>
            <p:nvCxnSpPr>
              <p:cNvPr id="404" name="Connecteur droit 403">
                <a:extLst>
                  <a:ext uri="{FF2B5EF4-FFF2-40B4-BE49-F238E27FC236}">
                    <a16:creationId xmlns:a16="http://schemas.microsoft.com/office/drawing/2014/main" id="{95D83F2C-2977-4575-A4DF-66C9B6803FD2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5" name="Connecteur droit 404">
                <a:extLst>
                  <a:ext uri="{FF2B5EF4-FFF2-40B4-BE49-F238E27FC236}">
                    <a16:creationId xmlns:a16="http://schemas.microsoft.com/office/drawing/2014/main" id="{F7A35DA3-08AA-443C-88DD-FE2266F22EB5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6" name="Connecteur droit 405">
                <a:extLst>
                  <a:ext uri="{FF2B5EF4-FFF2-40B4-BE49-F238E27FC236}">
                    <a16:creationId xmlns:a16="http://schemas.microsoft.com/office/drawing/2014/main" id="{A8CABF30-F751-4689-91F6-60D53DB16638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07" name="Groupe 406">
              <a:extLst>
                <a:ext uri="{FF2B5EF4-FFF2-40B4-BE49-F238E27FC236}">
                  <a16:creationId xmlns:a16="http://schemas.microsoft.com/office/drawing/2014/main" id="{6BC02DEE-5566-4B16-9961-1CC24BDDC15C}"/>
                </a:ext>
              </a:extLst>
            </p:cNvPr>
            <p:cNvGrpSpPr/>
            <p:nvPr/>
          </p:nvGrpSpPr>
          <p:grpSpPr>
            <a:xfrm>
              <a:off x="6334282" y="4970986"/>
              <a:ext cx="67808" cy="557213"/>
              <a:chOff x="2224682" y="2833688"/>
              <a:chExt cx="63103" cy="1725215"/>
            </a:xfrm>
          </p:grpSpPr>
          <p:cxnSp>
            <p:nvCxnSpPr>
              <p:cNvPr id="408" name="Connecteur droit 407">
                <a:extLst>
                  <a:ext uri="{FF2B5EF4-FFF2-40B4-BE49-F238E27FC236}">
                    <a16:creationId xmlns:a16="http://schemas.microsoft.com/office/drawing/2014/main" id="{4047BEDC-A1E9-47C6-9C8C-92AB3141409B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9" name="Connecteur droit 408">
                <a:extLst>
                  <a:ext uri="{FF2B5EF4-FFF2-40B4-BE49-F238E27FC236}">
                    <a16:creationId xmlns:a16="http://schemas.microsoft.com/office/drawing/2014/main" id="{33E5FCB0-A634-4700-8D46-70CE3C1C2520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0" name="Connecteur droit 409">
                <a:extLst>
                  <a:ext uri="{FF2B5EF4-FFF2-40B4-BE49-F238E27FC236}">
                    <a16:creationId xmlns:a16="http://schemas.microsoft.com/office/drawing/2014/main" id="{7FC365DC-6F1D-4901-A30F-01A22D6312DB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11" name="Groupe 410">
              <a:extLst>
                <a:ext uri="{FF2B5EF4-FFF2-40B4-BE49-F238E27FC236}">
                  <a16:creationId xmlns:a16="http://schemas.microsoft.com/office/drawing/2014/main" id="{F54AB088-E182-47F2-956D-6630D5200E2A}"/>
                </a:ext>
              </a:extLst>
            </p:cNvPr>
            <p:cNvGrpSpPr/>
            <p:nvPr/>
          </p:nvGrpSpPr>
          <p:grpSpPr>
            <a:xfrm>
              <a:off x="6281379" y="5047186"/>
              <a:ext cx="67808" cy="516731"/>
              <a:chOff x="2224682" y="2833688"/>
              <a:chExt cx="63103" cy="1725215"/>
            </a:xfrm>
          </p:grpSpPr>
          <p:cxnSp>
            <p:nvCxnSpPr>
              <p:cNvPr id="412" name="Connecteur droit 411">
                <a:extLst>
                  <a:ext uri="{FF2B5EF4-FFF2-40B4-BE49-F238E27FC236}">
                    <a16:creationId xmlns:a16="http://schemas.microsoft.com/office/drawing/2014/main" id="{BDFC5AB4-0AC9-4B65-91FE-A081C8BA633D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3" name="Connecteur droit 412">
                <a:extLst>
                  <a:ext uri="{FF2B5EF4-FFF2-40B4-BE49-F238E27FC236}">
                    <a16:creationId xmlns:a16="http://schemas.microsoft.com/office/drawing/2014/main" id="{4A3FA437-9F40-4F1B-9155-0AE1F6350AE9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4" name="Connecteur droit 413">
                <a:extLst>
                  <a:ext uri="{FF2B5EF4-FFF2-40B4-BE49-F238E27FC236}">
                    <a16:creationId xmlns:a16="http://schemas.microsoft.com/office/drawing/2014/main" id="{8E09CCD8-DAAF-4026-B95C-0BE6C19C1C75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15" name="Groupe 414">
              <a:extLst>
                <a:ext uri="{FF2B5EF4-FFF2-40B4-BE49-F238E27FC236}">
                  <a16:creationId xmlns:a16="http://schemas.microsoft.com/office/drawing/2014/main" id="{6F9704C0-E1F3-4D71-BFD1-77B4058C2430}"/>
                </a:ext>
              </a:extLst>
            </p:cNvPr>
            <p:cNvGrpSpPr/>
            <p:nvPr/>
          </p:nvGrpSpPr>
          <p:grpSpPr>
            <a:xfrm>
              <a:off x="6211431" y="5173395"/>
              <a:ext cx="67808" cy="403614"/>
              <a:chOff x="2224682" y="2833688"/>
              <a:chExt cx="63103" cy="1725215"/>
            </a:xfrm>
          </p:grpSpPr>
          <p:cxnSp>
            <p:nvCxnSpPr>
              <p:cNvPr id="416" name="Connecteur droit 415">
                <a:extLst>
                  <a:ext uri="{FF2B5EF4-FFF2-40B4-BE49-F238E27FC236}">
                    <a16:creationId xmlns:a16="http://schemas.microsoft.com/office/drawing/2014/main" id="{5775708A-1E5F-45C4-BFF8-6024925B63A8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7" name="Connecteur droit 416">
                <a:extLst>
                  <a:ext uri="{FF2B5EF4-FFF2-40B4-BE49-F238E27FC236}">
                    <a16:creationId xmlns:a16="http://schemas.microsoft.com/office/drawing/2014/main" id="{2A2C3392-7FDB-4EC8-95BA-B65C70C21F7A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8" name="Connecteur droit 417">
                <a:extLst>
                  <a:ext uri="{FF2B5EF4-FFF2-40B4-BE49-F238E27FC236}">
                    <a16:creationId xmlns:a16="http://schemas.microsoft.com/office/drawing/2014/main" id="{FB7EDF1E-5066-4378-ACF0-DA876561856D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22" name="ZoneTexte 421">
              <a:extLst>
                <a:ext uri="{FF2B5EF4-FFF2-40B4-BE49-F238E27FC236}">
                  <a16:creationId xmlns:a16="http://schemas.microsoft.com/office/drawing/2014/main" id="{879E17B0-D614-40C4-B4BA-3A617D38067F}"/>
                </a:ext>
              </a:extLst>
            </p:cNvPr>
            <p:cNvSpPr txBox="1"/>
            <p:nvPr/>
          </p:nvSpPr>
          <p:spPr>
            <a:xfrm>
              <a:off x="6691575" y="4589451"/>
              <a:ext cx="353454" cy="24198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pPr algn="r"/>
              <a:r>
                <a:rPr lang="fr-FR" sz="1100" dirty="0"/>
                <a:t>+ 2.9</a:t>
              </a:r>
            </a:p>
          </p:txBody>
        </p:sp>
        <p:sp>
          <p:nvSpPr>
            <p:cNvPr id="426" name="Forme libre : forme 425">
              <a:extLst>
                <a:ext uri="{FF2B5EF4-FFF2-40B4-BE49-F238E27FC236}">
                  <a16:creationId xmlns:a16="http://schemas.microsoft.com/office/drawing/2014/main" id="{D90EA560-B005-4F61-AC54-59015AB78154}"/>
                </a:ext>
              </a:extLst>
            </p:cNvPr>
            <p:cNvSpPr/>
            <p:nvPr/>
          </p:nvSpPr>
          <p:spPr bwMode="auto">
            <a:xfrm>
              <a:off x="6191828" y="4544742"/>
              <a:ext cx="2648337" cy="926307"/>
            </a:xfrm>
            <a:custGeom>
              <a:avLst/>
              <a:gdLst>
                <a:gd name="connsiteX0" fmla="*/ 2464594 w 2464594"/>
                <a:gd name="connsiteY0" fmla="*/ 0 h 926307"/>
                <a:gd name="connsiteX1" fmla="*/ 2309812 w 2464594"/>
                <a:gd name="connsiteY1" fmla="*/ 75010 h 926307"/>
                <a:gd name="connsiteX2" fmla="*/ 2160984 w 2464594"/>
                <a:gd name="connsiteY2" fmla="*/ 178594 h 926307"/>
                <a:gd name="connsiteX3" fmla="*/ 1999059 w 2464594"/>
                <a:gd name="connsiteY3" fmla="*/ 91678 h 926307"/>
                <a:gd name="connsiteX4" fmla="*/ 1846659 w 2464594"/>
                <a:gd name="connsiteY4" fmla="*/ 196453 h 926307"/>
                <a:gd name="connsiteX5" fmla="*/ 1693069 w 2464594"/>
                <a:gd name="connsiteY5" fmla="*/ 223838 h 926307"/>
                <a:gd name="connsiteX6" fmla="*/ 1539478 w 2464594"/>
                <a:gd name="connsiteY6" fmla="*/ 265510 h 926307"/>
                <a:gd name="connsiteX7" fmla="*/ 1377553 w 2464594"/>
                <a:gd name="connsiteY7" fmla="*/ 210741 h 926307"/>
                <a:gd name="connsiteX8" fmla="*/ 1232297 w 2464594"/>
                <a:gd name="connsiteY8" fmla="*/ 261938 h 926307"/>
                <a:gd name="connsiteX9" fmla="*/ 1067990 w 2464594"/>
                <a:gd name="connsiteY9" fmla="*/ 263128 h 926307"/>
                <a:gd name="connsiteX10" fmla="*/ 925115 w 2464594"/>
                <a:gd name="connsiteY10" fmla="*/ 372666 h 926307"/>
                <a:gd name="connsiteX11" fmla="*/ 763190 w 2464594"/>
                <a:gd name="connsiteY11" fmla="*/ 392907 h 926307"/>
                <a:gd name="connsiteX12" fmla="*/ 608409 w 2464594"/>
                <a:gd name="connsiteY12" fmla="*/ 390525 h 926307"/>
                <a:gd name="connsiteX13" fmla="*/ 460772 w 2464594"/>
                <a:gd name="connsiteY13" fmla="*/ 508397 h 926307"/>
                <a:gd name="connsiteX14" fmla="*/ 303609 w 2464594"/>
                <a:gd name="connsiteY14" fmla="*/ 601266 h 926307"/>
                <a:gd name="connsiteX15" fmla="*/ 153590 w 2464594"/>
                <a:gd name="connsiteY15" fmla="*/ 692944 h 926307"/>
                <a:gd name="connsiteX16" fmla="*/ 100012 w 2464594"/>
                <a:gd name="connsiteY16" fmla="*/ 751285 h 926307"/>
                <a:gd name="connsiteX17" fmla="*/ 51197 w 2464594"/>
                <a:gd name="connsiteY17" fmla="*/ 814388 h 926307"/>
                <a:gd name="connsiteX18" fmla="*/ 0 w 2464594"/>
                <a:gd name="connsiteY18" fmla="*/ 926307 h 926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64594" h="926307">
                  <a:moveTo>
                    <a:pt x="2464594" y="0"/>
                  </a:moveTo>
                  <a:lnTo>
                    <a:pt x="2309812" y="75010"/>
                  </a:lnTo>
                  <a:lnTo>
                    <a:pt x="2160984" y="178594"/>
                  </a:lnTo>
                  <a:lnTo>
                    <a:pt x="1999059" y="91678"/>
                  </a:lnTo>
                  <a:lnTo>
                    <a:pt x="1846659" y="196453"/>
                  </a:lnTo>
                  <a:lnTo>
                    <a:pt x="1693069" y="223838"/>
                  </a:lnTo>
                  <a:lnTo>
                    <a:pt x="1539478" y="265510"/>
                  </a:lnTo>
                  <a:lnTo>
                    <a:pt x="1377553" y="210741"/>
                  </a:lnTo>
                  <a:lnTo>
                    <a:pt x="1232297" y="261938"/>
                  </a:lnTo>
                  <a:lnTo>
                    <a:pt x="1067990" y="263128"/>
                  </a:lnTo>
                  <a:lnTo>
                    <a:pt x="925115" y="372666"/>
                  </a:lnTo>
                  <a:lnTo>
                    <a:pt x="763190" y="392907"/>
                  </a:lnTo>
                  <a:lnTo>
                    <a:pt x="608409" y="390525"/>
                  </a:lnTo>
                  <a:lnTo>
                    <a:pt x="460772" y="508397"/>
                  </a:lnTo>
                  <a:lnTo>
                    <a:pt x="303609" y="601266"/>
                  </a:lnTo>
                  <a:lnTo>
                    <a:pt x="153590" y="692944"/>
                  </a:lnTo>
                  <a:lnTo>
                    <a:pt x="100012" y="751285"/>
                  </a:lnTo>
                  <a:lnTo>
                    <a:pt x="51197" y="814388"/>
                  </a:lnTo>
                  <a:lnTo>
                    <a:pt x="0" y="926307"/>
                  </a:lnTo>
                </a:path>
              </a:pathLst>
            </a:cu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427" name="Groupe 426">
              <a:extLst>
                <a:ext uri="{FF2B5EF4-FFF2-40B4-BE49-F238E27FC236}">
                  <a16:creationId xmlns:a16="http://schemas.microsoft.com/office/drawing/2014/main" id="{196F5106-7BBA-4C8C-ACEC-3C9A5C605516}"/>
                </a:ext>
              </a:extLst>
            </p:cNvPr>
            <p:cNvGrpSpPr/>
            <p:nvPr/>
          </p:nvGrpSpPr>
          <p:grpSpPr>
            <a:xfrm>
              <a:off x="6647456" y="4468460"/>
              <a:ext cx="67808" cy="1013303"/>
              <a:chOff x="2224682" y="2833688"/>
              <a:chExt cx="63103" cy="1725215"/>
            </a:xfrm>
          </p:grpSpPr>
          <p:cxnSp>
            <p:nvCxnSpPr>
              <p:cNvPr id="428" name="Connecteur droit 427">
                <a:extLst>
                  <a:ext uri="{FF2B5EF4-FFF2-40B4-BE49-F238E27FC236}">
                    <a16:creationId xmlns:a16="http://schemas.microsoft.com/office/drawing/2014/main" id="{6D1A29B6-2D8C-43E8-A0CA-0C994B133B6C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9" name="Connecteur droit 428">
                <a:extLst>
                  <a:ext uri="{FF2B5EF4-FFF2-40B4-BE49-F238E27FC236}">
                    <a16:creationId xmlns:a16="http://schemas.microsoft.com/office/drawing/2014/main" id="{AB753384-FCBA-488D-840A-7BC445C60384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0" name="Connecteur droit 429">
                <a:extLst>
                  <a:ext uri="{FF2B5EF4-FFF2-40B4-BE49-F238E27FC236}">
                    <a16:creationId xmlns:a16="http://schemas.microsoft.com/office/drawing/2014/main" id="{EDC84BC3-84D7-4B5C-8C0C-8421FAB63044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31" name="Groupe 430">
              <a:extLst>
                <a:ext uri="{FF2B5EF4-FFF2-40B4-BE49-F238E27FC236}">
                  <a16:creationId xmlns:a16="http://schemas.microsoft.com/office/drawing/2014/main" id="{65DDD663-98B3-421C-BDCF-65979827A62A}"/>
                </a:ext>
              </a:extLst>
            </p:cNvPr>
            <p:cNvGrpSpPr/>
            <p:nvPr/>
          </p:nvGrpSpPr>
          <p:grpSpPr>
            <a:xfrm>
              <a:off x="7311879" y="4044681"/>
              <a:ext cx="67808" cy="1385734"/>
              <a:chOff x="2224682" y="2833688"/>
              <a:chExt cx="63103" cy="1725215"/>
            </a:xfrm>
          </p:grpSpPr>
          <p:cxnSp>
            <p:nvCxnSpPr>
              <p:cNvPr id="432" name="Connecteur droit 431">
                <a:extLst>
                  <a:ext uri="{FF2B5EF4-FFF2-40B4-BE49-F238E27FC236}">
                    <a16:creationId xmlns:a16="http://schemas.microsoft.com/office/drawing/2014/main" id="{F8D5CA13-30B9-43F7-8F2F-B9EA77F14A8A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3" name="Connecteur droit 432">
                <a:extLst>
                  <a:ext uri="{FF2B5EF4-FFF2-40B4-BE49-F238E27FC236}">
                    <a16:creationId xmlns:a16="http://schemas.microsoft.com/office/drawing/2014/main" id="{D9BA18B4-2EF6-4FA4-99B9-E0ECBAAA2C78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4" name="Connecteur droit 433">
                <a:extLst>
                  <a:ext uri="{FF2B5EF4-FFF2-40B4-BE49-F238E27FC236}">
                    <a16:creationId xmlns:a16="http://schemas.microsoft.com/office/drawing/2014/main" id="{8E1B0C27-25B9-4294-B10B-AF5D4C05ABC1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35" name="Groupe 434">
              <a:extLst>
                <a:ext uri="{FF2B5EF4-FFF2-40B4-BE49-F238E27FC236}">
                  <a16:creationId xmlns:a16="http://schemas.microsoft.com/office/drawing/2014/main" id="{FBCC9328-E43E-4717-A7B2-0874A2043B33}"/>
                </a:ext>
              </a:extLst>
            </p:cNvPr>
            <p:cNvGrpSpPr/>
            <p:nvPr/>
          </p:nvGrpSpPr>
          <p:grpSpPr>
            <a:xfrm>
              <a:off x="7475641" y="3931571"/>
              <a:ext cx="67808" cy="1539477"/>
              <a:chOff x="2224682" y="2833688"/>
              <a:chExt cx="63103" cy="1725215"/>
            </a:xfrm>
          </p:grpSpPr>
          <p:cxnSp>
            <p:nvCxnSpPr>
              <p:cNvPr id="436" name="Connecteur droit 435">
                <a:extLst>
                  <a:ext uri="{FF2B5EF4-FFF2-40B4-BE49-F238E27FC236}">
                    <a16:creationId xmlns:a16="http://schemas.microsoft.com/office/drawing/2014/main" id="{771D23F3-49DF-428E-A9E9-7EDE58324309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7" name="Connecteur droit 436">
                <a:extLst>
                  <a:ext uri="{FF2B5EF4-FFF2-40B4-BE49-F238E27FC236}">
                    <a16:creationId xmlns:a16="http://schemas.microsoft.com/office/drawing/2014/main" id="{4E93BD99-37EC-4DFA-A12C-17085EBC08D9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8" name="Connecteur droit 437">
                <a:extLst>
                  <a:ext uri="{FF2B5EF4-FFF2-40B4-BE49-F238E27FC236}">
                    <a16:creationId xmlns:a16="http://schemas.microsoft.com/office/drawing/2014/main" id="{26C0631B-2E6E-4EBC-AEFA-AEBF9D19B251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39" name="Groupe 438">
              <a:extLst>
                <a:ext uri="{FF2B5EF4-FFF2-40B4-BE49-F238E27FC236}">
                  <a16:creationId xmlns:a16="http://schemas.microsoft.com/office/drawing/2014/main" id="{E7BE24AA-42BB-409F-801C-12F351393640}"/>
                </a:ext>
              </a:extLst>
            </p:cNvPr>
            <p:cNvGrpSpPr/>
            <p:nvPr/>
          </p:nvGrpSpPr>
          <p:grpSpPr>
            <a:xfrm>
              <a:off x="7981573" y="3906568"/>
              <a:ext cx="67808" cy="1488281"/>
              <a:chOff x="2224682" y="2833688"/>
              <a:chExt cx="63103" cy="1725215"/>
            </a:xfrm>
          </p:grpSpPr>
          <p:cxnSp>
            <p:nvCxnSpPr>
              <p:cNvPr id="440" name="Connecteur droit 439">
                <a:extLst>
                  <a:ext uri="{FF2B5EF4-FFF2-40B4-BE49-F238E27FC236}">
                    <a16:creationId xmlns:a16="http://schemas.microsoft.com/office/drawing/2014/main" id="{8E700F05-906E-47A0-BBB1-E1B8F53DEAC7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1" name="Connecteur droit 440">
                <a:extLst>
                  <a:ext uri="{FF2B5EF4-FFF2-40B4-BE49-F238E27FC236}">
                    <a16:creationId xmlns:a16="http://schemas.microsoft.com/office/drawing/2014/main" id="{3613EE63-2759-42BE-8569-FED6A1F9FC4D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2" name="Connecteur droit 441">
                <a:extLst>
                  <a:ext uri="{FF2B5EF4-FFF2-40B4-BE49-F238E27FC236}">
                    <a16:creationId xmlns:a16="http://schemas.microsoft.com/office/drawing/2014/main" id="{023B8CE1-B2B4-4BDF-BF28-3993886BB8D6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43" name="Groupe 442">
              <a:extLst>
                <a:ext uri="{FF2B5EF4-FFF2-40B4-BE49-F238E27FC236}">
                  <a16:creationId xmlns:a16="http://schemas.microsoft.com/office/drawing/2014/main" id="{A7B31607-C6FB-48AC-902A-3C200BC9073A}"/>
                </a:ext>
              </a:extLst>
            </p:cNvPr>
            <p:cNvGrpSpPr/>
            <p:nvPr/>
          </p:nvGrpSpPr>
          <p:grpSpPr>
            <a:xfrm>
              <a:off x="8468237" y="3798224"/>
              <a:ext cx="67808" cy="1671634"/>
              <a:chOff x="2224682" y="2833688"/>
              <a:chExt cx="63103" cy="1725215"/>
            </a:xfrm>
          </p:grpSpPr>
          <p:cxnSp>
            <p:nvCxnSpPr>
              <p:cNvPr id="444" name="Connecteur droit 443">
                <a:extLst>
                  <a:ext uri="{FF2B5EF4-FFF2-40B4-BE49-F238E27FC236}">
                    <a16:creationId xmlns:a16="http://schemas.microsoft.com/office/drawing/2014/main" id="{513F3748-C905-4B59-9C76-2A7E419A21D3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5" name="Connecteur droit 444">
                <a:extLst>
                  <a:ext uri="{FF2B5EF4-FFF2-40B4-BE49-F238E27FC236}">
                    <a16:creationId xmlns:a16="http://schemas.microsoft.com/office/drawing/2014/main" id="{82EF20C1-50AD-447A-A6F7-847128AAB99C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6" name="Connecteur droit 445">
                <a:extLst>
                  <a:ext uri="{FF2B5EF4-FFF2-40B4-BE49-F238E27FC236}">
                    <a16:creationId xmlns:a16="http://schemas.microsoft.com/office/drawing/2014/main" id="{BDACDCB4-4461-41E3-9D2F-6139C83AD221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47" name="Groupe 446">
              <a:extLst>
                <a:ext uri="{FF2B5EF4-FFF2-40B4-BE49-F238E27FC236}">
                  <a16:creationId xmlns:a16="http://schemas.microsoft.com/office/drawing/2014/main" id="{7BF01A47-3232-4CB2-B407-907931698FF1}"/>
                </a:ext>
              </a:extLst>
            </p:cNvPr>
            <p:cNvGrpSpPr/>
            <p:nvPr/>
          </p:nvGrpSpPr>
          <p:grpSpPr>
            <a:xfrm>
              <a:off x="8796688" y="3663680"/>
              <a:ext cx="67808" cy="1629965"/>
              <a:chOff x="2224682" y="2833688"/>
              <a:chExt cx="63103" cy="1725215"/>
            </a:xfrm>
          </p:grpSpPr>
          <p:cxnSp>
            <p:nvCxnSpPr>
              <p:cNvPr id="448" name="Connecteur droit 447">
                <a:extLst>
                  <a:ext uri="{FF2B5EF4-FFF2-40B4-BE49-F238E27FC236}">
                    <a16:creationId xmlns:a16="http://schemas.microsoft.com/office/drawing/2014/main" id="{318C0AF8-DB09-43C3-AEB6-9FE839867B62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9" name="Connecteur droit 448">
                <a:extLst>
                  <a:ext uri="{FF2B5EF4-FFF2-40B4-BE49-F238E27FC236}">
                    <a16:creationId xmlns:a16="http://schemas.microsoft.com/office/drawing/2014/main" id="{31FB6565-1E0E-4763-97FC-8F5686D35887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0" name="Connecteur droit 449">
                <a:extLst>
                  <a:ext uri="{FF2B5EF4-FFF2-40B4-BE49-F238E27FC236}">
                    <a16:creationId xmlns:a16="http://schemas.microsoft.com/office/drawing/2014/main" id="{0C2E8D36-EF0E-4E78-86E7-3C31F0A0415E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51" name="ZoneTexte 450">
              <a:extLst>
                <a:ext uri="{FF2B5EF4-FFF2-40B4-BE49-F238E27FC236}">
                  <a16:creationId xmlns:a16="http://schemas.microsoft.com/office/drawing/2014/main" id="{F51A5A06-2EAF-4FAA-9EBA-108DA2993855}"/>
                </a:ext>
              </a:extLst>
            </p:cNvPr>
            <p:cNvSpPr txBox="1"/>
            <p:nvPr/>
          </p:nvSpPr>
          <p:spPr>
            <a:xfrm>
              <a:off x="5837337" y="3465446"/>
              <a:ext cx="45853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/>
                <a:t>10 </a:t>
              </a:r>
              <a:r>
                <a:rPr lang="fr-FR" sz="11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453" name="ZoneTexte 452">
              <a:extLst>
                <a:ext uri="{FF2B5EF4-FFF2-40B4-BE49-F238E27FC236}">
                  <a16:creationId xmlns:a16="http://schemas.microsoft.com/office/drawing/2014/main" id="{DEFB5FB9-88D4-4867-871A-8BBBED403FC0}"/>
                </a:ext>
              </a:extLst>
            </p:cNvPr>
            <p:cNvSpPr txBox="1"/>
            <p:nvPr/>
          </p:nvSpPr>
          <p:spPr>
            <a:xfrm>
              <a:off x="8239089" y="5810580"/>
              <a:ext cx="526105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100" dirty="0"/>
                <a:t>W168</a:t>
              </a:r>
              <a:endParaRPr lang="fr-FR" sz="1100" dirty="0">
                <a:solidFill>
                  <a:schemeClr val="tx1"/>
                </a:solidFill>
              </a:endParaRPr>
            </a:p>
          </p:txBody>
        </p:sp>
        <p:sp>
          <p:nvSpPr>
            <p:cNvPr id="454" name="ZoneTexte 453">
              <a:extLst>
                <a:ext uri="{FF2B5EF4-FFF2-40B4-BE49-F238E27FC236}">
                  <a16:creationId xmlns:a16="http://schemas.microsoft.com/office/drawing/2014/main" id="{563CF808-7176-4734-A122-370309162847}"/>
                </a:ext>
              </a:extLst>
            </p:cNvPr>
            <p:cNvSpPr txBox="1"/>
            <p:nvPr/>
          </p:nvSpPr>
          <p:spPr>
            <a:xfrm>
              <a:off x="8585997" y="5810580"/>
              <a:ext cx="526105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100" dirty="0"/>
                <a:t>W192</a:t>
              </a:r>
              <a:endParaRPr lang="fr-FR" sz="1100" dirty="0">
                <a:solidFill>
                  <a:schemeClr val="tx1"/>
                </a:solidFill>
              </a:endParaRPr>
            </a:p>
          </p:txBody>
        </p:sp>
        <p:sp>
          <p:nvSpPr>
            <p:cNvPr id="455" name="ZoneTexte 454">
              <a:extLst>
                <a:ext uri="{FF2B5EF4-FFF2-40B4-BE49-F238E27FC236}">
                  <a16:creationId xmlns:a16="http://schemas.microsoft.com/office/drawing/2014/main" id="{1C9A09E0-6C5F-4608-AAC1-63B28423C4AA}"/>
                </a:ext>
              </a:extLst>
            </p:cNvPr>
            <p:cNvSpPr txBox="1"/>
            <p:nvPr/>
          </p:nvSpPr>
          <p:spPr>
            <a:xfrm>
              <a:off x="5966006" y="6233431"/>
              <a:ext cx="4516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/>
                <a:t>314</a:t>
              </a:r>
            </a:p>
          </p:txBody>
        </p:sp>
        <p:sp>
          <p:nvSpPr>
            <p:cNvPr id="456" name="ZoneTexte 455">
              <a:extLst>
                <a:ext uri="{FF2B5EF4-FFF2-40B4-BE49-F238E27FC236}">
                  <a16:creationId xmlns:a16="http://schemas.microsoft.com/office/drawing/2014/main" id="{1BB1E350-5F89-44E9-821F-7C6796EE4B03}"/>
                </a:ext>
              </a:extLst>
            </p:cNvPr>
            <p:cNvSpPr txBox="1"/>
            <p:nvPr/>
          </p:nvSpPr>
          <p:spPr>
            <a:xfrm>
              <a:off x="6295870" y="6233431"/>
              <a:ext cx="4516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/>
                <a:t>305</a:t>
              </a:r>
            </a:p>
          </p:txBody>
        </p:sp>
        <p:sp>
          <p:nvSpPr>
            <p:cNvPr id="457" name="ZoneTexte 456">
              <a:extLst>
                <a:ext uri="{FF2B5EF4-FFF2-40B4-BE49-F238E27FC236}">
                  <a16:creationId xmlns:a16="http://schemas.microsoft.com/office/drawing/2014/main" id="{016A5CFB-2A83-4361-AB33-535C94855F80}"/>
                </a:ext>
              </a:extLst>
            </p:cNvPr>
            <p:cNvSpPr txBox="1"/>
            <p:nvPr/>
          </p:nvSpPr>
          <p:spPr>
            <a:xfrm>
              <a:off x="6596657" y="6233431"/>
              <a:ext cx="4516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/>
                <a:t>295</a:t>
              </a:r>
            </a:p>
          </p:txBody>
        </p:sp>
        <p:sp>
          <p:nvSpPr>
            <p:cNvPr id="458" name="ZoneTexte 457">
              <a:extLst>
                <a:ext uri="{FF2B5EF4-FFF2-40B4-BE49-F238E27FC236}">
                  <a16:creationId xmlns:a16="http://schemas.microsoft.com/office/drawing/2014/main" id="{0DE47613-CEB5-482F-A179-1B654DCD09B2}"/>
                </a:ext>
              </a:extLst>
            </p:cNvPr>
            <p:cNvSpPr txBox="1"/>
            <p:nvPr/>
          </p:nvSpPr>
          <p:spPr>
            <a:xfrm>
              <a:off x="6938254" y="6233431"/>
              <a:ext cx="4516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/>
                <a:t>281</a:t>
              </a:r>
            </a:p>
          </p:txBody>
        </p:sp>
        <p:sp>
          <p:nvSpPr>
            <p:cNvPr id="459" name="ZoneTexte 458">
              <a:extLst>
                <a:ext uri="{FF2B5EF4-FFF2-40B4-BE49-F238E27FC236}">
                  <a16:creationId xmlns:a16="http://schemas.microsoft.com/office/drawing/2014/main" id="{2BF87F5D-4007-46AE-AE10-EC0D9DDB0543}"/>
                </a:ext>
              </a:extLst>
            </p:cNvPr>
            <p:cNvSpPr txBox="1"/>
            <p:nvPr/>
          </p:nvSpPr>
          <p:spPr>
            <a:xfrm>
              <a:off x="7269552" y="6233431"/>
              <a:ext cx="4516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/>
                <a:t>281</a:t>
              </a:r>
            </a:p>
          </p:txBody>
        </p:sp>
        <p:sp>
          <p:nvSpPr>
            <p:cNvPr id="460" name="ZoneTexte 459">
              <a:extLst>
                <a:ext uri="{FF2B5EF4-FFF2-40B4-BE49-F238E27FC236}">
                  <a16:creationId xmlns:a16="http://schemas.microsoft.com/office/drawing/2014/main" id="{92A9CF96-B4D4-4312-92B0-1B19CEC7EA57}"/>
                </a:ext>
              </a:extLst>
            </p:cNvPr>
            <p:cNvSpPr txBox="1"/>
            <p:nvPr/>
          </p:nvSpPr>
          <p:spPr>
            <a:xfrm>
              <a:off x="7639296" y="6233431"/>
              <a:ext cx="4516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/>
                <a:t>270</a:t>
              </a:r>
            </a:p>
          </p:txBody>
        </p:sp>
        <p:sp>
          <p:nvSpPr>
            <p:cNvPr id="461" name="ZoneTexte 460">
              <a:extLst>
                <a:ext uri="{FF2B5EF4-FFF2-40B4-BE49-F238E27FC236}">
                  <a16:creationId xmlns:a16="http://schemas.microsoft.com/office/drawing/2014/main" id="{9B5C35CE-6DD2-4DEE-A582-936CBD7C4007}"/>
                </a:ext>
              </a:extLst>
            </p:cNvPr>
            <p:cNvSpPr txBox="1"/>
            <p:nvPr/>
          </p:nvSpPr>
          <p:spPr>
            <a:xfrm>
              <a:off x="7954686" y="6233431"/>
              <a:ext cx="4516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/>
                <a:t>263</a:t>
              </a:r>
            </a:p>
          </p:txBody>
        </p:sp>
        <p:sp>
          <p:nvSpPr>
            <p:cNvPr id="462" name="ZoneTexte 461">
              <a:extLst>
                <a:ext uri="{FF2B5EF4-FFF2-40B4-BE49-F238E27FC236}">
                  <a16:creationId xmlns:a16="http://schemas.microsoft.com/office/drawing/2014/main" id="{2F7A9EFE-DE41-419D-B584-73FCE67C5B93}"/>
                </a:ext>
              </a:extLst>
            </p:cNvPr>
            <p:cNvSpPr txBox="1"/>
            <p:nvPr/>
          </p:nvSpPr>
          <p:spPr>
            <a:xfrm>
              <a:off x="8287327" y="6233431"/>
              <a:ext cx="4516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/>
                <a:t>254</a:t>
              </a:r>
            </a:p>
          </p:txBody>
        </p:sp>
        <p:sp>
          <p:nvSpPr>
            <p:cNvPr id="463" name="ZoneTexte 462">
              <a:extLst>
                <a:ext uri="{FF2B5EF4-FFF2-40B4-BE49-F238E27FC236}">
                  <a16:creationId xmlns:a16="http://schemas.microsoft.com/office/drawing/2014/main" id="{32131158-91FA-4ED0-9EE6-EEF6AB2207A5}"/>
                </a:ext>
              </a:extLst>
            </p:cNvPr>
            <p:cNvSpPr txBox="1"/>
            <p:nvPr/>
          </p:nvSpPr>
          <p:spPr>
            <a:xfrm>
              <a:off x="8591017" y="6233431"/>
              <a:ext cx="4516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/>
                <a:t>238</a:t>
              </a:r>
            </a:p>
          </p:txBody>
        </p:sp>
        <p:sp>
          <p:nvSpPr>
            <p:cNvPr id="423" name="ZoneTexte 422">
              <a:extLst>
                <a:ext uri="{FF2B5EF4-FFF2-40B4-BE49-F238E27FC236}">
                  <a16:creationId xmlns:a16="http://schemas.microsoft.com/office/drawing/2014/main" id="{921070BE-9853-4EAD-BEB0-C4B3E74FB55C}"/>
                </a:ext>
              </a:extLst>
            </p:cNvPr>
            <p:cNvSpPr txBox="1"/>
            <p:nvPr/>
          </p:nvSpPr>
          <p:spPr>
            <a:xfrm>
              <a:off x="7344064" y="4468461"/>
              <a:ext cx="353454" cy="24198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pPr algn="r"/>
              <a:r>
                <a:rPr lang="fr-FR" sz="1100" dirty="0"/>
                <a:t>+ 3.6</a:t>
              </a:r>
            </a:p>
          </p:txBody>
        </p:sp>
        <p:sp>
          <p:nvSpPr>
            <p:cNvPr id="424" name="ZoneTexte 423">
              <a:extLst>
                <a:ext uri="{FF2B5EF4-FFF2-40B4-BE49-F238E27FC236}">
                  <a16:creationId xmlns:a16="http://schemas.microsoft.com/office/drawing/2014/main" id="{212BA6D1-40BF-4631-AAB7-CBECB36BB541}"/>
                </a:ext>
              </a:extLst>
            </p:cNvPr>
            <p:cNvSpPr txBox="1"/>
            <p:nvPr/>
          </p:nvSpPr>
          <p:spPr>
            <a:xfrm>
              <a:off x="7977350" y="4367565"/>
              <a:ext cx="353454" cy="24198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pPr algn="r"/>
              <a:r>
                <a:rPr lang="fr-FR" sz="1100" dirty="0"/>
                <a:t>+ 4.0</a:t>
              </a:r>
            </a:p>
          </p:txBody>
        </p:sp>
        <p:sp>
          <p:nvSpPr>
            <p:cNvPr id="425" name="ZoneTexte 424">
              <a:extLst>
                <a:ext uri="{FF2B5EF4-FFF2-40B4-BE49-F238E27FC236}">
                  <a16:creationId xmlns:a16="http://schemas.microsoft.com/office/drawing/2014/main" id="{F1C56D88-CF84-4022-BE76-822C4B70919A}"/>
                </a:ext>
              </a:extLst>
            </p:cNvPr>
            <p:cNvSpPr txBox="1"/>
            <p:nvPr/>
          </p:nvSpPr>
          <p:spPr>
            <a:xfrm>
              <a:off x="8556655" y="4226481"/>
              <a:ext cx="353454" cy="24198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pPr algn="r"/>
              <a:r>
                <a:rPr lang="fr-FR" sz="1100" dirty="0"/>
                <a:t>+ 5.0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10DDD-523A-47C3-B4F3-42B8B103695D}"/>
              </a:ext>
            </a:extLst>
          </p:cNvPr>
          <p:cNvGrpSpPr/>
          <p:nvPr/>
        </p:nvGrpSpPr>
        <p:grpSpPr>
          <a:xfrm>
            <a:off x="2888898" y="3138148"/>
            <a:ext cx="3117451" cy="3133016"/>
            <a:chOff x="2888898" y="3116490"/>
            <a:chExt cx="3117451" cy="3133016"/>
          </a:xfrm>
        </p:grpSpPr>
        <p:sp>
          <p:nvSpPr>
            <p:cNvPr id="156" name="ZoneTexte 155">
              <a:extLst>
                <a:ext uri="{FF2B5EF4-FFF2-40B4-BE49-F238E27FC236}">
                  <a16:creationId xmlns:a16="http://schemas.microsoft.com/office/drawing/2014/main" id="{0AEC2768-0433-4CE6-933A-85DAFB46ECDF}"/>
                </a:ext>
              </a:extLst>
            </p:cNvPr>
            <p:cNvSpPr txBox="1"/>
            <p:nvPr/>
          </p:nvSpPr>
          <p:spPr>
            <a:xfrm>
              <a:off x="3381666" y="5864785"/>
              <a:ext cx="453970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100" dirty="0"/>
                <a:t>W24</a:t>
              </a:r>
              <a:endParaRPr lang="fr-FR" sz="1100" dirty="0">
                <a:solidFill>
                  <a:schemeClr val="tx1"/>
                </a:solidFill>
              </a:endParaRPr>
            </a:p>
          </p:txBody>
        </p:sp>
        <p:sp>
          <p:nvSpPr>
            <p:cNvPr id="157" name="ZoneTexte 156">
              <a:extLst>
                <a:ext uri="{FF2B5EF4-FFF2-40B4-BE49-F238E27FC236}">
                  <a16:creationId xmlns:a16="http://schemas.microsoft.com/office/drawing/2014/main" id="{BC79EEA0-5F94-4DC3-BBCC-B5560C87E450}"/>
                </a:ext>
              </a:extLst>
            </p:cNvPr>
            <p:cNvSpPr txBox="1"/>
            <p:nvPr/>
          </p:nvSpPr>
          <p:spPr>
            <a:xfrm>
              <a:off x="2967446" y="5338229"/>
              <a:ext cx="3481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/>
                <a:t>0 </a:t>
              </a:r>
              <a:r>
                <a:rPr lang="fr-FR" sz="11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158" name="ZoneTexte 157">
              <a:extLst>
                <a:ext uri="{FF2B5EF4-FFF2-40B4-BE49-F238E27FC236}">
                  <a16:creationId xmlns:a16="http://schemas.microsoft.com/office/drawing/2014/main" id="{1C0AC197-B062-4C58-B644-C35FEF1C5FA9}"/>
                </a:ext>
              </a:extLst>
            </p:cNvPr>
            <p:cNvSpPr txBox="1"/>
            <p:nvPr/>
          </p:nvSpPr>
          <p:spPr>
            <a:xfrm>
              <a:off x="3755522" y="5864785"/>
              <a:ext cx="453970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100" dirty="0"/>
                <a:t>W48</a:t>
              </a:r>
              <a:endParaRPr lang="fr-FR" sz="1100" dirty="0">
                <a:solidFill>
                  <a:schemeClr val="tx1"/>
                </a:solidFill>
              </a:endParaRPr>
            </a:p>
          </p:txBody>
        </p:sp>
        <p:sp>
          <p:nvSpPr>
            <p:cNvPr id="159" name="ZoneTexte 158">
              <a:extLst>
                <a:ext uri="{FF2B5EF4-FFF2-40B4-BE49-F238E27FC236}">
                  <a16:creationId xmlns:a16="http://schemas.microsoft.com/office/drawing/2014/main" id="{212DB5BA-6C74-4682-9A18-1FBAC9763175}"/>
                </a:ext>
              </a:extLst>
            </p:cNvPr>
            <p:cNvSpPr txBox="1"/>
            <p:nvPr/>
          </p:nvSpPr>
          <p:spPr>
            <a:xfrm>
              <a:off x="4129378" y="5864785"/>
              <a:ext cx="453970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100" dirty="0"/>
                <a:t>W72</a:t>
              </a:r>
              <a:endParaRPr lang="fr-FR" sz="1100" dirty="0">
                <a:solidFill>
                  <a:schemeClr val="tx1"/>
                </a:solidFill>
              </a:endParaRPr>
            </a:p>
          </p:txBody>
        </p:sp>
        <p:sp>
          <p:nvSpPr>
            <p:cNvPr id="160" name="ZoneTexte 159">
              <a:extLst>
                <a:ext uri="{FF2B5EF4-FFF2-40B4-BE49-F238E27FC236}">
                  <a16:creationId xmlns:a16="http://schemas.microsoft.com/office/drawing/2014/main" id="{7EEC1033-7BE6-4311-BC33-A3007A890520}"/>
                </a:ext>
              </a:extLst>
            </p:cNvPr>
            <p:cNvSpPr txBox="1"/>
            <p:nvPr/>
          </p:nvSpPr>
          <p:spPr>
            <a:xfrm>
              <a:off x="4503234" y="5864785"/>
              <a:ext cx="453970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100" dirty="0"/>
                <a:t>W96</a:t>
              </a:r>
              <a:endParaRPr lang="fr-FR" sz="1100" dirty="0">
                <a:solidFill>
                  <a:schemeClr val="tx1"/>
                </a:solidFill>
              </a:endParaRPr>
            </a:p>
          </p:txBody>
        </p:sp>
        <p:sp>
          <p:nvSpPr>
            <p:cNvPr id="161" name="ZoneTexte 160">
              <a:extLst>
                <a:ext uri="{FF2B5EF4-FFF2-40B4-BE49-F238E27FC236}">
                  <a16:creationId xmlns:a16="http://schemas.microsoft.com/office/drawing/2014/main" id="{5C1673BE-BD96-4837-9571-DC58BCA7F6B8}"/>
                </a:ext>
              </a:extLst>
            </p:cNvPr>
            <p:cNvSpPr txBox="1"/>
            <p:nvPr/>
          </p:nvSpPr>
          <p:spPr>
            <a:xfrm>
              <a:off x="4844594" y="5864785"/>
              <a:ext cx="526106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100" dirty="0"/>
                <a:t>W120</a:t>
              </a:r>
              <a:endParaRPr lang="fr-FR" sz="1100" dirty="0">
                <a:solidFill>
                  <a:schemeClr val="tx1"/>
                </a:solidFill>
              </a:endParaRPr>
            </a:p>
          </p:txBody>
        </p:sp>
        <p:sp>
          <p:nvSpPr>
            <p:cNvPr id="162" name="ZoneTexte 161">
              <a:extLst>
                <a:ext uri="{FF2B5EF4-FFF2-40B4-BE49-F238E27FC236}">
                  <a16:creationId xmlns:a16="http://schemas.microsoft.com/office/drawing/2014/main" id="{88599D6A-928F-4A2B-BE82-7C2423A1B01A}"/>
                </a:ext>
              </a:extLst>
            </p:cNvPr>
            <p:cNvSpPr txBox="1"/>
            <p:nvPr/>
          </p:nvSpPr>
          <p:spPr>
            <a:xfrm>
              <a:off x="5218450" y="5864785"/>
              <a:ext cx="526106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100" dirty="0"/>
                <a:t>W144</a:t>
              </a:r>
              <a:endParaRPr lang="fr-FR" sz="1100" dirty="0">
                <a:solidFill>
                  <a:schemeClr val="tx1"/>
                </a:solidFill>
              </a:endParaRPr>
            </a:p>
          </p:txBody>
        </p:sp>
        <p:sp>
          <p:nvSpPr>
            <p:cNvPr id="163" name="ZoneTexte 162">
              <a:extLst>
                <a:ext uri="{FF2B5EF4-FFF2-40B4-BE49-F238E27FC236}">
                  <a16:creationId xmlns:a16="http://schemas.microsoft.com/office/drawing/2014/main" id="{664DEB31-EF90-46D8-A2F2-E3F5FC0BF5B5}"/>
                </a:ext>
              </a:extLst>
            </p:cNvPr>
            <p:cNvSpPr txBox="1"/>
            <p:nvPr/>
          </p:nvSpPr>
          <p:spPr>
            <a:xfrm>
              <a:off x="2920958" y="5778761"/>
              <a:ext cx="3946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/>
                <a:t>-2 </a:t>
              </a:r>
              <a:r>
                <a:rPr lang="fr-FR" sz="11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164" name="ZoneTexte 163">
              <a:extLst>
                <a:ext uri="{FF2B5EF4-FFF2-40B4-BE49-F238E27FC236}">
                  <a16:creationId xmlns:a16="http://schemas.microsoft.com/office/drawing/2014/main" id="{8E473D1B-E2F7-4D36-AC5D-9BB220EBC40A}"/>
                </a:ext>
              </a:extLst>
            </p:cNvPr>
            <p:cNvSpPr txBox="1"/>
            <p:nvPr/>
          </p:nvSpPr>
          <p:spPr>
            <a:xfrm>
              <a:off x="2967446" y="4889363"/>
              <a:ext cx="3481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/>
                <a:t>2 </a:t>
              </a:r>
              <a:r>
                <a:rPr lang="fr-FR" sz="11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165" name="ZoneTexte 164">
              <a:extLst>
                <a:ext uri="{FF2B5EF4-FFF2-40B4-BE49-F238E27FC236}">
                  <a16:creationId xmlns:a16="http://schemas.microsoft.com/office/drawing/2014/main" id="{095FE71E-9139-4F89-9D3E-728CFEB67013}"/>
                </a:ext>
              </a:extLst>
            </p:cNvPr>
            <p:cNvSpPr txBox="1"/>
            <p:nvPr/>
          </p:nvSpPr>
          <p:spPr>
            <a:xfrm>
              <a:off x="2967446" y="4448831"/>
              <a:ext cx="3481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/>
                <a:t>4 </a:t>
              </a:r>
              <a:r>
                <a:rPr lang="fr-FR" sz="11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166" name="ZoneTexte 165">
              <a:extLst>
                <a:ext uri="{FF2B5EF4-FFF2-40B4-BE49-F238E27FC236}">
                  <a16:creationId xmlns:a16="http://schemas.microsoft.com/office/drawing/2014/main" id="{B2497FE0-9B03-450C-8146-FCA122DF49FB}"/>
                </a:ext>
              </a:extLst>
            </p:cNvPr>
            <p:cNvSpPr txBox="1"/>
            <p:nvPr/>
          </p:nvSpPr>
          <p:spPr>
            <a:xfrm>
              <a:off x="2967446" y="4002927"/>
              <a:ext cx="3481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/>
                <a:t>6 </a:t>
              </a:r>
              <a:r>
                <a:rPr lang="fr-FR" sz="11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167" name="ZoneTexte 166">
              <a:extLst>
                <a:ext uri="{FF2B5EF4-FFF2-40B4-BE49-F238E27FC236}">
                  <a16:creationId xmlns:a16="http://schemas.microsoft.com/office/drawing/2014/main" id="{7EF42922-CC60-48C6-93D7-8714A24BCB9A}"/>
                </a:ext>
              </a:extLst>
            </p:cNvPr>
            <p:cNvSpPr txBox="1"/>
            <p:nvPr/>
          </p:nvSpPr>
          <p:spPr>
            <a:xfrm>
              <a:off x="2967446" y="3557022"/>
              <a:ext cx="3481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/>
                <a:t>8 </a:t>
              </a:r>
              <a:r>
                <a:rPr lang="fr-FR" sz="11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168" name="ZoneTexte 167">
              <a:extLst>
                <a:ext uri="{FF2B5EF4-FFF2-40B4-BE49-F238E27FC236}">
                  <a16:creationId xmlns:a16="http://schemas.microsoft.com/office/drawing/2014/main" id="{3E95B5C6-A1E0-42EE-AF84-FAA285E2A4B7}"/>
                </a:ext>
              </a:extLst>
            </p:cNvPr>
            <p:cNvSpPr txBox="1"/>
            <p:nvPr/>
          </p:nvSpPr>
          <p:spPr>
            <a:xfrm>
              <a:off x="2888898" y="3116490"/>
              <a:ext cx="4267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/>
                <a:t>10 </a:t>
              </a:r>
              <a:r>
                <a:rPr lang="fr-FR" sz="11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169" name="ZoneTexte 168">
              <a:extLst>
                <a:ext uri="{FF2B5EF4-FFF2-40B4-BE49-F238E27FC236}">
                  <a16:creationId xmlns:a16="http://schemas.microsoft.com/office/drawing/2014/main" id="{BEE2AFA5-CF23-482A-8765-9610F54FAB87}"/>
                </a:ext>
              </a:extLst>
            </p:cNvPr>
            <p:cNvSpPr txBox="1"/>
            <p:nvPr/>
          </p:nvSpPr>
          <p:spPr>
            <a:xfrm>
              <a:off x="3051906" y="5987896"/>
              <a:ext cx="32092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/>
                <a:t>BL</a:t>
              </a:r>
              <a:endParaRPr lang="fr-FR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171" name="Connecteur droit 170">
              <a:extLst>
                <a:ext uri="{FF2B5EF4-FFF2-40B4-BE49-F238E27FC236}">
                  <a16:creationId xmlns:a16="http://schemas.microsoft.com/office/drawing/2014/main" id="{F8816A60-0773-4356-A930-612D9681C80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19094" y="5481764"/>
              <a:ext cx="2262409" cy="915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" name="Connecteur droit 171">
              <a:extLst>
                <a:ext uri="{FF2B5EF4-FFF2-40B4-BE49-F238E27FC236}">
                  <a16:creationId xmlns:a16="http://schemas.microsoft.com/office/drawing/2014/main" id="{FC70FD49-0A74-4713-AD8C-0DC1DB59ABE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19094" y="3201717"/>
              <a:ext cx="0" cy="280122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87" name="Groupe 186">
              <a:extLst>
                <a:ext uri="{FF2B5EF4-FFF2-40B4-BE49-F238E27FC236}">
                  <a16:creationId xmlns:a16="http://schemas.microsoft.com/office/drawing/2014/main" id="{7CCA73EB-2435-46DD-9CF7-44E4194D5528}"/>
                </a:ext>
              </a:extLst>
            </p:cNvPr>
            <p:cNvGrpSpPr/>
            <p:nvPr/>
          </p:nvGrpSpPr>
          <p:grpSpPr>
            <a:xfrm>
              <a:off x="4889512" y="3765478"/>
              <a:ext cx="50512" cy="1674615"/>
              <a:chOff x="2224682" y="2833688"/>
              <a:chExt cx="63103" cy="1725215"/>
            </a:xfrm>
          </p:grpSpPr>
          <p:cxnSp>
            <p:nvCxnSpPr>
              <p:cNvPr id="188" name="Connecteur droit 187">
                <a:extLst>
                  <a:ext uri="{FF2B5EF4-FFF2-40B4-BE49-F238E27FC236}">
                    <a16:creationId xmlns:a16="http://schemas.microsoft.com/office/drawing/2014/main" id="{16B74C76-5DAA-47C9-8BB6-39747AD59406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9" name="Connecteur droit 188">
                <a:extLst>
                  <a:ext uri="{FF2B5EF4-FFF2-40B4-BE49-F238E27FC236}">
                    <a16:creationId xmlns:a16="http://schemas.microsoft.com/office/drawing/2014/main" id="{3CEF8D24-8B47-46FE-9C1D-D9C5AE1A1849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0" name="Connecteur droit 189">
                <a:extLst>
                  <a:ext uri="{FF2B5EF4-FFF2-40B4-BE49-F238E27FC236}">
                    <a16:creationId xmlns:a16="http://schemas.microsoft.com/office/drawing/2014/main" id="{8855D815-B357-4BA3-83A2-BE5227448D32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95" name="Groupe 194">
              <a:extLst>
                <a:ext uri="{FF2B5EF4-FFF2-40B4-BE49-F238E27FC236}">
                  <a16:creationId xmlns:a16="http://schemas.microsoft.com/office/drawing/2014/main" id="{5ACD0391-7D99-4289-940B-4958317E094D}"/>
                </a:ext>
              </a:extLst>
            </p:cNvPr>
            <p:cNvGrpSpPr/>
            <p:nvPr/>
          </p:nvGrpSpPr>
          <p:grpSpPr>
            <a:xfrm>
              <a:off x="4511362" y="3675217"/>
              <a:ext cx="51216" cy="1773883"/>
              <a:chOff x="2224682" y="2833688"/>
              <a:chExt cx="63103" cy="1725215"/>
            </a:xfrm>
          </p:grpSpPr>
          <p:cxnSp>
            <p:nvCxnSpPr>
              <p:cNvPr id="196" name="Connecteur droit 195">
                <a:extLst>
                  <a:ext uri="{FF2B5EF4-FFF2-40B4-BE49-F238E27FC236}">
                    <a16:creationId xmlns:a16="http://schemas.microsoft.com/office/drawing/2014/main" id="{666D61AF-D6B7-4302-886E-7CE2269433BE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7" name="Connecteur droit 196">
                <a:extLst>
                  <a:ext uri="{FF2B5EF4-FFF2-40B4-BE49-F238E27FC236}">
                    <a16:creationId xmlns:a16="http://schemas.microsoft.com/office/drawing/2014/main" id="{1BAE1AB5-212D-47D7-84A7-0B5F16DE9611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8" name="Connecteur droit 197">
                <a:extLst>
                  <a:ext uri="{FF2B5EF4-FFF2-40B4-BE49-F238E27FC236}">
                    <a16:creationId xmlns:a16="http://schemas.microsoft.com/office/drawing/2014/main" id="{88E451DB-9A1C-451B-AAEB-D1085101F892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3" name="Groupe 202">
              <a:extLst>
                <a:ext uri="{FF2B5EF4-FFF2-40B4-BE49-F238E27FC236}">
                  <a16:creationId xmlns:a16="http://schemas.microsoft.com/office/drawing/2014/main" id="{1246C4A4-CDAE-4D6E-9373-0B7FBFEBE13B}"/>
                </a:ext>
              </a:extLst>
            </p:cNvPr>
            <p:cNvGrpSpPr/>
            <p:nvPr/>
          </p:nvGrpSpPr>
          <p:grpSpPr>
            <a:xfrm>
              <a:off x="4127225" y="3999713"/>
              <a:ext cx="63103" cy="1472452"/>
              <a:chOff x="2224682" y="2833688"/>
              <a:chExt cx="63103" cy="1725215"/>
            </a:xfrm>
          </p:grpSpPr>
          <p:cxnSp>
            <p:nvCxnSpPr>
              <p:cNvPr id="204" name="Connecteur droit 203">
                <a:extLst>
                  <a:ext uri="{FF2B5EF4-FFF2-40B4-BE49-F238E27FC236}">
                    <a16:creationId xmlns:a16="http://schemas.microsoft.com/office/drawing/2014/main" id="{02CFE906-B033-4063-B326-129990E50E69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5" name="Connecteur droit 204">
                <a:extLst>
                  <a:ext uri="{FF2B5EF4-FFF2-40B4-BE49-F238E27FC236}">
                    <a16:creationId xmlns:a16="http://schemas.microsoft.com/office/drawing/2014/main" id="{17E5DF05-F71A-4154-946F-7D605574B191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6" name="Connecteur droit 205">
                <a:extLst>
                  <a:ext uri="{FF2B5EF4-FFF2-40B4-BE49-F238E27FC236}">
                    <a16:creationId xmlns:a16="http://schemas.microsoft.com/office/drawing/2014/main" id="{AF19DB14-3728-4ADE-A009-BA8759DAD67B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11" name="Groupe 210">
              <a:extLst>
                <a:ext uri="{FF2B5EF4-FFF2-40B4-BE49-F238E27FC236}">
                  <a16:creationId xmlns:a16="http://schemas.microsoft.com/office/drawing/2014/main" id="{B2B4EB1C-6EB2-45B4-98B3-1AB5FBFD2928}"/>
                </a:ext>
              </a:extLst>
            </p:cNvPr>
            <p:cNvGrpSpPr/>
            <p:nvPr/>
          </p:nvGrpSpPr>
          <p:grpSpPr>
            <a:xfrm>
              <a:off x="3751280" y="5399311"/>
              <a:ext cx="63103" cy="107659"/>
              <a:chOff x="2224682" y="2834878"/>
              <a:chExt cx="63103" cy="1724025"/>
            </a:xfrm>
          </p:grpSpPr>
          <p:cxnSp>
            <p:nvCxnSpPr>
              <p:cNvPr id="212" name="Connecteur droit 211">
                <a:extLst>
                  <a:ext uri="{FF2B5EF4-FFF2-40B4-BE49-F238E27FC236}">
                    <a16:creationId xmlns:a16="http://schemas.microsoft.com/office/drawing/2014/main" id="{89EA283A-0CC2-4F73-93E4-0A7009C6F974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4" name="Connecteur droit 213">
                <a:extLst>
                  <a:ext uri="{FF2B5EF4-FFF2-40B4-BE49-F238E27FC236}">
                    <a16:creationId xmlns:a16="http://schemas.microsoft.com/office/drawing/2014/main" id="{EFC116C5-369C-46B8-B83B-8C5CA393B12C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27" name="Groupe 226">
              <a:extLst>
                <a:ext uri="{FF2B5EF4-FFF2-40B4-BE49-F238E27FC236}">
                  <a16:creationId xmlns:a16="http://schemas.microsoft.com/office/drawing/2014/main" id="{7E911D3E-C548-4DB2-B55F-B1F186D27DA7}"/>
                </a:ext>
              </a:extLst>
            </p:cNvPr>
            <p:cNvGrpSpPr/>
            <p:nvPr/>
          </p:nvGrpSpPr>
          <p:grpSpPr>
            <a:xfrm>
              <a:off x="3243057" y="5175530"/>
              <a:ext cx="63103" cy="515784"/>
              <a:chOff x="2224682" y="2833688"/>
              <a:chExt cx="63103" cy="1725215"/>
            </a:xfrm>
          </p:grpSpPr>
          <p:cxnSp>
            <p:nvCxnSpPr>
              <p:cNvPr id="228" name="Connecteur droit 227">
                <a:extLst>
                  <a:ext uri="{FF2B5EF4-FFF2-40B4-BE49-F238E27FC236}">
                    <a16:creationId xmlns:a16="http://schemas.microsoft.com/office/drawing/2014/main" id="{EF0DBB3F-34C9-48BE-996A-C1164290513D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9" name="Connecteur droit 228">
                <a:extLst>
                  <a:ext uri="{FF2B5EF4-FFF2-40B4-BE49-F238E27FC236}">
                    <a16:creationId xmlns:a16="http://schemas.microsoft.com/office/drawing/2014/main" id="{54C34D08-A7F5-424E-8162-AA2035FB877A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0" name="Connecteur droit 229">
                <a:extLst>
                  <a:ext uri="{FF2B5EF4-FFF2-40B4-BE49-F238E27FC236}">
                    <a16:creationId xmlns:a16="http://schemas.microsoft.com/office/drawing/2014/main" id="{EEADC542-DBCB-4240-AFBE-7B69854674E7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31" name="Groupe 230">
              <a:extLst>
                <a:ext uri="{FF2B5EF4-FFF2-40B4-BE49-F238E27FC236}">
                  <a16:creationId xmlns:a16="http://schemas.microsoft.com/office/drawing/2014/main" id="{B6DABEAC-23AF-4A42-9659-360B5368641B}"/>
                </a:ext>
              </a:extLst>
            </p:cNvPr>
            <p:cNvGrpSpPr/>
            <p:nvPr/>
          </p:nvGrpSpPr>
          <p:grpSpPr>
            <a:xfrm>
              <a:off x="5449951" y="3495222"/>
              <a:ext cx="63103" cy="1876711"/>
              <a:chOff x="2224682" y="2833688"/>
              <a:chExt cx="63103" cy="1725215"/>
            </a:xfrm>
          </p:grpSpPr>
          <p:cxnSp>
            <p:nvCxnSpPr>
              <p:cNvPr id="232" name="Connecteur droit 231">
                <a:extLst>
                  <a:ext uri="{FF2B5EF4-FFF2-40B4-BE49-F238E27FC236}">
                    <a16:creationId xmlns:a16="http://schemas.microsoft.com/office/drawing/2014/main" id="{29F421BF-7F89-41A3-A081-4762FDD3F491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3" name="Connecteur droit 232">
                <a:extLst>
                  <a:ext uri="{FF2B5EF4-FFF2-40B4-BE49-F238E27FC236}">
                    <a16:creationId xmlns:a16="http://schemas.microsoft.com/office/drawing/2014/main" id="{731CF39E-7A9E-4474-A15B-B32D105C8916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4" name="Connecteur droit 233">
                <a:extLst>
                  <a:ext uri="{FF2B5EF4-FFF2-40B4-BE49-F238E27FC236}">
                    <a16:creationId xmlns:a16="http://schemas.microsoft.com/office/drawing/2014/main" id="{F787B590-85A9-41CA-842D-342D94B1D9F7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35" name="Groupe 234">
              <a:extLst>
                <a:ext uri="{FF2B5EF4-FFF2-40B4-BE49-F238E27FC236}">
                  <a16:creationId xmlns:a16="http://schemas.microsoft.com/office/drawing/2014/main" id="{2727D57F-1833-4F4D-892E-004AA091C997}"/>
                </a:ext>
              </a:extLst>
            </p:cNvPr>
            <p:cNvGrpSpPr/>
            <p:nvPr/>
          </p:nvGrpSpPr>
          <p:grpSpPr>
            <a:xfrm>
              <a:off x="5265827" y="3583911"/>
              <a:ext cx="63103" cy="1768804"/>
              <a:chOff x="2224682" y="2833688"/>
              <a:chExt cx="63103" cy="1725215"/>
            </a:xfrm>
          </p:grpSpPr>
          <p:cxnSp>
            <p:nvCxnSpPr>
              <p:cNvPr id="236" name="Connecteur droit 235">
                <a:extLst>
                  <a:ext uri="{FF2B5EF4-FFF2-40B4-BE49-F238E27FC236}">
                    <a16:creationId xmlns:a16="http://schemas.microsoft.com/office/drawing/2014/main" id="{26A7420A-E226-447A-901C-A40AA7E67857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7" name="Connecteur droit 236">
                <a:extLst>
                  <a:ext uri="{FF2B5EF4-FFF2-40B4-BE49-F238E27FC236}">
                    <a16:creationId xmlns:a16="http://schemas.microsoft.com/office/drawing/2014/main" id="{2CAFFCE7-BDDF-4CB1-A805-1127E562BFA7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8" name="Connecteur droit 237">
                <a:extLst>
                  <a:ext uri="{FF2B5EF4-FFF2-40B4-BE49-F238E27FC236}">
                    <a16:creationId xmlns:a16="http://schemas.microsoft.com/office/drawing/2014/main" id="{5D759BE4-0AF2-4B67-BF0D-99238E0A2117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39" name="Groupe 238">
              <a:extLst>
                <a:ext uri="{FF2B5EF4-FFF2-40B4-BE49-F238E27FC236}">
                  <a16:creationId xmlns:a16="http://schemas.microsoft.com/office/drawing/2014/main" id="{1CD515D4-B2E0-47BF-86F1-E1E6C75F0944}"/>
                </a:ext>
              </a:extLst>
            </p:cNvPr>
            <p:cNvGrpSpPr/>
            <p:nvPr/>
          </p:nvGrpSpPr>
          <p:grpSpPr>
            <a:xfrm>
              <a:off x="5073026" y="3681678"/>
              <a:ext cx="63103" cy="1794454"/>
              <a:chOff x="2224682" y="2833688"/>
              <a:chExt cx="63103" cy="1725215"/>
            </a:xfrm>
          </p:grpSpPr>
          <p:cxnSp>
            <p:nvCxnSpPr>
              <p:cNvPr id="240" name="Connecteur droit 239">
                <a:extLst>
                  <a:ext uri="{FF2B5EF4-FFF2-40B4-BE49-F238E27FC236}">
                    <a16:creationId xmlns:a16="http://schemas.microsoft.com/office/drawing/2014/main" id="{5F49B9DF-C480-463C-A921-B2F41A980593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1" name="Connecteur droit 240">
                <a:extLst>
                  <a:ext uri="{FF2B5EF4-FFF2-40B4-BE49-F238E27FC236}">
                    <a16:creationId xmlns:a16="http://schemas.microsoft.com/office/drawing/2014/main" id="{A79D5EC0-1273-4B0A-822D-D53FA9ACF9B8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2" name="Connecteur droit 241">
                <a:extLst>
                  <a:ext uri="{FF2B5EF4-FFF2-40B4-BE49-F238E27FC236}">
                    <a16:creationId xmlns:a16="http://schemas.microsoft.com/office/drawing/2014/main" id="{E22277D5-D68F-4294-839B-90E3AAE2CBE5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47" name="Groupe 246">
              <a:extLst>
                <a:ext uri="{FF2B5EF4-FFF2-40B4-BE49-F238E27FC236}">
                  <a16:creationId xmlns:a16="http://schemas.microsoft.com/office/drawing/2014/main" id="{DF84013D-7C52-42A4-9CDC-9237D603C12C}"/>
                </a:ext>
              </a:extLst>
            </p:cNvPr>
            <p:cNvGrpSpPr/>
            <p:nvPr/>
          </p:nvGrpSpPr>
          <p:grpSpPr>
            <a:xfrm>
              <a:off x="4688441" y="3663680"/>
              <a:ext cx="63103" cy="1801021"/>
              <a:chOff x="2224682" y="2833688"/>
              <a:chExt cx="63103" cy="1725215"/>
            </a:xfrm>
          </p:grpSpPr>
          <p:cxnSp>
            <p:nvCxnSpPr>
              <p:cNvPr id="248" name="Connecteur droit 247">
                <a:extLst>
                  <a:ext uri="{FF2B5EF4-FFF2-40B4-BE49-F238E27FC236}">
                    <a16:creationId xmlns:a16="http://schemas.microsoft.com/office/drawing/2014/main" id="{ECBB5E46-F022-4BB3-AAD3-8722E27196DF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9" name="Connecteur droit 248">
                <a:extLst>
                  <a:ext uri="{FF2B5EF4-FFF2-40B4-BE49-F238E27FC236}">
                    <a16:creationId xmlns:a16="http://schemas.microsoft.com/office/drawing/2014/main" id="{D2452BC5-FD2C-4E65-982C-316A11C71A08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0" name="Connecteur droit 249">
                <a:extLst>
                  <a:ext uri="{FF2B5EF4-FFF2-40B4-BE49-F238E27FC236}">
                    <a16:creationId xmlns:a16="http://schemas.microsoft.com/office/drawing/2014/main" id="{4B113AC9-90A2-492F-B905-7A5D9AD9AE98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55" name="Groupe 254">
              <a:extLst>
                <a:ext uri="{FF2B5EF4-FFF2-40B4-BE49-F238E27FC236}">
                  <a16:creationId xmlns:a16="http://schemas.microsoft.com/office/drawing/2014/main" id="{DF2481B3-F5F9-41F3-B0D4-230A3060929C}"/>
                </a:ext>
              </a:extLst>
            </p:cNvPr>
            <p:cNvGrpSpPr/>
            <p:nvPr/>
          </p:nvGrpSpPr>
          <p:grpSpPr>
            <a:xfrm>
              <a:off x="4314005" y="3906568"/>
              <a:ext cx="63103" cy="1565597"/>
              <a:chOff x="2224682" y="2833688"/>
              <a:chExt cx="63103" cy="1725215"/>
            </a:xfrm>
          </p:grpSpPr>
          <p:cxnSp>
            <p:nvCxnSpPr>
              <p:cNvPr id="256" name="Connecteur droit 255">
                <a:extLst>
                  <a:ext uri="{FF2B5EF4-FFF2-40B4-BE49-F238E27FC236}">
                    <a16:creationId xmlns:a16="http://schemas.microsoft.com/office/drawing/2014/main" id="{5E5FC102-C22C-4261-BEA7-AEE55C1A0987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7" name="Connecteur droit 256">
                <a:extLst>
                  <a:ext uri="{FF2B5EF4-FFF2-40B4-BE49-F238E27FC236}">
                    <a16:creationId xmlns:a16="http://schemas.microsoft.com/office/drawing/2014/main" id="{86202975-F3DD-47B1-9284-962C790531D3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8" name="Connecteur droit 257">
                <a:extLst>
                  <a:ext uri="{FF2B5EF4-FFF2-40B4-BE49-F238E27FC236}">
                    <a16:creationId xmlns:a16="http://schemas.microsoft.com/office/drawing/2014/main" id="{CCEDEFA7-70B9-474E-90F1-AA5B08633429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63" name="Groupe 262">
              <a:extLst>
                <a:ext uri="{FF2B5EF4-FFF2-40B4-BE49-F238E27FC236}">
                  <a16:creationId xmlns:a16="http://schemas.microsoft.com/office/drawing/2014/main" id="{E5DB4AA8-ECF6-4F67-964C-8453F702D4BF}"/>
                </a:ext>
              </a:extLst>
            </p:cNvPr>
            <p:cNvGrpSpPr/>
            <p:nvPr/>
          </p:nvGrpSpPr>
          <p:grpSpPr>
            <a:xfrm>
              <a:off x="3937117" y="4175626"/>
              <a:ext cx="63103" cy="1196307"/>
              <a:chOff x="2224682" y="2833688"/>
              <a:chExt cx="63103" cy="1725215"/>
            </a:xfrm>
          </p:grpSpPr>
          <p:cxnSp>
            <p:nvCxnSpPr>
              <p:cNvPr id="264" name="Connecteur droit 263">
                <a:extLst>
                  <a:ext uri="{FF2B5EF4-FFF2-40B4-BE49-F238E27FC236}">
                    <a16:creationId xmlns:a16="http://schemas.microsoft.com/office/drawing/2014/main" id="{614C8AB1-41C8-4CB9-B082-EE879C13320F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5" name="Connecteur droit 264">
                <a:extLst>
                  <a:ext uri="{FF2B5EF4-FFF2-40B4-BE49-F238E27FC236}">
                    <a16:creationId xmlns:a16="http://schemas.microsoft.com/office/drawing/2014/main" id="{E8913C78-6B5E-4F37-8A99-1D56B7D0E320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6" name="Connecteur droit 265">
                <a:extLst>
                  <a:ext uri="{FF2B5EF4-FFF2-40B4-BE49-F238E27FC236}">
                    <a16:creationId xmlns:a16="http://schemas.microsoft.com/office/drawing/2014/main" id="{2904165C-A06F-4817-9730-208574CA459A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67" name="Groupe 266">
              <a:extLst>
                <a:ext uri="{FF2B5EF4-FFF2-40B4-BE49-F238E27FC236}">
                  <a16:creationId xmlns:a16="http://schemas.microsoft.com/office/drawing/2014/main" id="{067082FD-B934-47EC-9685-689E92BB7420}"/>
                </a:ext>
              </a:extLst>
            </p:cNvPr>
            <p:cNvGrpSpPr/>
            <p:nvPr/>
          </p:nvGrpSpPr>
          <p:grpSpPr>
            <a:xfrm>
              <a:off x="3751280" y="4268022"/>
              <a:ext cx="63103" cy="1126827"/>
              <a:chOff x="2224682" y="2833688"/>
              <a:chExt cx="63103" cy="1725215"/>
            </a:xfrm>
          </p:grpSpPr>
          <p:cxnSp>
            <p:nvCxnSpPr>
              <p:cNvPr id="268" name="Connecteur droit 267">
                <a:extLst>
                  <a:ext uri="{FF2B5EF4-FFF2-40B4-BE49-F238E27FC236}">
                    <a16:creationId xmlns:a16="http://schemas.microsoft.com/office/drawing/2014/main" id="{0770FAD7-8896-4296-817A-0305D542BF5A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9" name="Connecteur droit 268">
                <a:extLst>
                  <a:ext uri="{FF2B5EF4-FFF2-40B4-BE49-F238E27FC236}">
                    <a16:creationId xmlns:a16="http://schemas.microsoft.com/office/drawing/2014/main" id="{252AA5AD-1DF2-433B-85DC-004B828C7E30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0" name="Connecteur droit 269">
                <a:extLst>
                  <a:ext uri="{FF2B5EF4-FFF2-40B4-BE49-F238E27FC236}">
                    <a16:creationId xmlns:a16="http://schemas.microsoft.com/office/drawing/2014/main" id="{CE215522-7CCC-4826-A49F-7AC54D63FE49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71" name="Groupe 270">
              <a:extLst>
                <a:ext uri="{FF2B5EF4-FFF2-40B4-BE49-F238E27FC236}">
                  <a16:creationId xmlns:a16="http://schemas.microsoft.com/office/drawing/2014/main" id="{4F925FAC-ED2A-4198-8CAA-125625844E8B}"/>
                </a:ext>
              </a:extLst>
            </p:cNvPr>
            <p:cNvGrpSpPr/>
            <p:nvPr/>
          </p:nvGrpSpPr>
          <p:grpSpPr>
            <a:xfrm>
              <a:off x="3551340" y="4556225"/>
              <a:ext cx="63103" cy="950746"/>
              <a:chOff x="2224682" y="2833688"/>
              <a:chExt cx="63103" cy="1725215"/>
            </a:xfrm>
          </p:grpSpPr>
          <p:cxnSp>
            <p:nvCxnSpPr>
              <p:cNvPr id="272" name="Connecteur droit 271">
                <a:extLst>
                  <a:ext uri="{FF2B5EF4-FFF2-40B4-BE49-F238E27FC236}">
                    <a16:creationId xmlns:a16="http://schemas.microsoft.com/office/drawing/2014/main" id="{61A82737-2DAB-4794-B8AC-9434BD5CC261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3" name="Connecteur droit 272">
                <a:extLst>
                  <a:ext uri="{FF2B5EF4-FFF2-40B4-BE49-F238E27FC236}">
                    <a16:creationId xmlns:a16="http://schemas.microsoft.com/office/drawing/2014/main" id="{EED24DA2-1D6B-4DBC-826C-7931DB3A1079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4" name="Connecteur droit 273">
                <a:extLst>
                  <a:ext uri="{FF2B5EF4-FFF2-40B4-BE49-F238E27FC236}">
                    <a16:creationId xmlns:a16="http://schemas.microsoft.com/office/drawing/2014/main" id="{229BB202-FB7E-420D-91B0-7A1C5BADF2E2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75" name="Groupe 274">
              <a:extLst>
                <a:ext uri="{FF2B5EF4-FFF2-40B4-BE49-F238E27FC236}">
                  <a16:creationId xmlns:a16="http://schemas.microsoft.com/office/drawing/2014/main" id="{F0C8DC8E-4A81-4BE2-BCC7-CAF7735CEC89}"/>
                </a:ext>
              </a:extLst>
            </p:cNvPr>
            <p:cNvGrpSpPr/>
            <p:nvPr/>
          </p:nvGrpSpPr>
          <p:grpSpPr>
            <a:xfrm>
              <a:off x="3374667" y="4795163"/>
              <a:ext cx="45719" cy="808452"/>
              <a:chOff x="2224682" y="2833688"/>
              <a:chExt cx="63103" cy="1725215"/>
            </a:xfrm>
          </p:grpSpPr>
          <p:cxnSp>
            <p:nvCxnSpPr>
              <p:cNvPr id="276" name="Connecteur droit 275">
                <a:extLst>
                  <a:ext uri="{FF2B5EF4-FFF2-40B4-BE49-F238E27FC236}">
                    <a16:creationId xmlns:a16="http://schemas.microsoft.com/office/drawing/2014/main" id="{AAC89BA2-DD7C-400F-BBDB-DF7BEAAC68A1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7" name="Connecteur droit 276">
                <a:extLst>
                  <a:ext uri="{FF2B5EF4-FFF2-40B4-BE49-F238E27FC236}">
                    <a16:creationId xmlns:a16="http://schemas.microsoft.com/office/drawing/2014/main" id="{38F7613E-0960-4BEA-861A-1C5D5BC26401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8" name="Connecteur droit 277">
                <a:extLst>
                  <a:ext uri="{FF2B5EF4-FFF2-40B4-BE49-F238E27FC236}">
                    <a16:creationId xmlns:a16="http://schemas.microsoft.com/office/drawing/2014/main" id="{4BF97573-1F21-4D3E-8321-F72D9F05CF6A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79" name="Groupe 278">
              <a:extLst>
                <a:ext uri="{FF2B5EF4-FFF2-40B4-BE49-F238E27FC236}">
                  <a16:creationId xmlns:a16="http://schemas.microsoft.com/office/drawing/2014/main" id="{8DB352DB-BEE5-4039-8AC3-5979E3FAE6EC}"/>
                </a:ext>
              </a:extLst>
            </p:cNvPr>
            <p:cNvGrpSpPr/>
            <p:nvPr/>
          </p:nvGrpSpPr>
          <p:grpSpPr>
            <a:xfrm>
              <a:off x="3307047" y="4970986"/>
              <a:ext cx="63103" cy="660436"/>
              <a:chOff x="2224682" y="2833688"/>
              <a:chExt cx="63103" cy="1725215"/>
            </a:xfrm>
          </p:grpSpPr>
          <p:cxnSp>
            <p:nvCxnSpPr>
              <p:cNvPr id="280" name="Connecteur droit 279">
                <a:extLst>
                  <a:ext uri="{FF2B5EF4-FFF2-40B4-BE49-F238E27FC236}">
                    <a16:creationId xmlns:a16="http://schemas.microsoft.com/office/drawing/2014/main" id="{C5347B95-F8CA-4E26-8F5C-6725E4123B10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1" name="Connecteur droit 280">
                <a:extLst>
                  <a:ext uri="{FF2B5EF4-FFF2-40B4-BE49-F238E27FC236}">
                    <a16:creationId xmlns:a16="http://schemas.microsoft.com/office/drawing/2014/main" id="{E17E6931-3D8B-49FF-99B3-03408BC93E06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2" name="Connecteur droit 281">
                <a:extLst>
                  <a:ext uri="{FF2B5EF4-FFF2-40B4-BE49-F238E27FC236}">
                    <a16:creationId xmlns:a16="http://schemas.microsoft.com/office/drawing/2014/main" id="{E866CDCC-FC3B-4CE8-B3F4-B7CBE0CB8258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88" name="Forme libre : forme 287">
              <a:extLst>
                <a:ext uri="{FF2B5EF4-FFF2-40B4-BE49-F238E27FC236}">
                  <a16:creationId xmlns:a16="http://schemas.microsoft.com/office/drawing/2014/main" id="{DC9EA50F-15DD-454B-B7F4-726EA86471B5}"/>
                </a:ext>
              </a:extLst>
            </p:cNvPr>
            <p:cNvSpPr/>
            <p:nvPr/>
          </p:nvSpPr>
          <p:spPr bwMode="auto">
            <a:xfrm>
              <a:off x="3212017" y="4500689"/>
              <a:ext cx="2275285" cy="981075"/>
            </a:xfrm>
            <a:custGeom>
              <a:avLst/>
              <a:gdLst>
                <a:gd name="connsiteX0" fmla="*/ 2275285 w 2275285"/>
                <a:gd name="connsiteY0" fmla="*/ 0 h 981075"/>
                <a:gd name="connsiteX1" fmla="*/ 2078832 w 2275285"/>
                <a:gd name="connsiteY1" fmla="*/ 73819 h 981075"/>
                <a:gd name="connsiteX2" fmla="*/ 1896666 w 2275285"/>
                <a:gd name="connsiteY2" fmla="*/ 201216 h 981075"/>
                <a:gd name="connsiteX3" fmla="*/ 1710929 w 2275285"/>
                <a:gd name="connsiteY3" fmla="*/ 265510 h 981075"/>
                <a:gd name="connsiteX4" fmla="*/ 1515666 w 2275285"/>
                <a:gd name="connsiteY4" fmla="*/ 204788 h 981075"/>
                <a:gd name="connsiteX5" fmla="*/ 1334691 w 2275285"/>
                <a:gd name="connsiteY5" fmla="*/ 227410 h 981075"/>
                <a:gd name="connsiteX6" fmla="*/ 1141810 w 2275285"/>
                <a:gd name="connsiteY6" fmla="*/ 304800 h 981075"/>
                <a:gd name="connsiteX7" fmla="*/ 948929 w 2275285"/>
                <a:gd name="connsiteY7" fmla="*/ 310753 h 981075"/>
                <a:gd name="connsiteX8" fmla="*/ 752475 w 2275285"/>
                <a:gd name="connsiteY8" fmla="*/ 313135 h 981075"/>
                <a:gd name="connsiteX9" fmla="*/ 569119 w 2275285"/>
                <a:gd name="connsiteY9" fmla="*/ 477441 h 981075"/>
                <a:gd name="connsiteX10" fmla="*/ 379810 w 2275285"/>
                <a:gd name="connsiteY10" fmla="*/ 644128 h 981075"/>
                <a:gd name="connsiteX11" fmla="*/ 178594 w 2275285"/>
                <a:gd name="connsiteY11" fmla="*/ 791766 h 981075"/>
                <a:gd name="connsiteX12" fmla="*/ 123825 w 2275285"/>
                <a:gd name="connsiteY12" fmla="*/ 813197 h 981075"/>
                <a:gd name="connsiteX13" fmla="*/ 100013 w 2275285"/>
                <a:gd name="connsiteY13" fmla="*/ 870347 h 981075"/>
                <a:gd name="connsiteX14" fmla="*/ 54769 w 2275285"/>
                <a:gd name="connsiteY14" fmla="*/ 913210 h 981075"/>
                <a:gd name="connsiteX15" fmla="*/ 0 w 2275285"/>
                <a:gd name="connsiteY15" fmla="*/ 981075 h 98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75285" h="981075">
                  <a:moveTo>
                    <a:pt x="2275285" y="0"/>
                  </a:moveTo>
                  <a:lnTo>
                    <a:pt x="2078832" y="73819"/>
                  </a:lnTo>
                  <a:lnTo>
                    <a:pt x="1896666" y="201216"/>
                  </a:lnTo>
                  <a:lnTo>
                    <a:pt x="1710929" y="265510"/>
                  </a:lnTo>
                  <a:lnTo>
                    <a:pt x="1515666" y="204788"/>
                  </a:lnTo>
                  <a:lnTo>
                    <a:pt x="1334691" y="227410"/>
                  </a:lnTo>
                  <a:lnTo>
                    <a:pt x="1141810" y="304800"/>
                  </a:lnTo>
                  <a:lnTo>
                    <a:pt x="948929" y="310753"/>
                  </a:lnTo>
                  <a:lnTo>
                    <a:pt x="752475" y="313135"/>
                  </a:lnTo>
                  <a:lnTo>
                    <a:pt x="569119" y="477441"/>
                  </a:lnTo>
                  <a:lnTo>
                    <a:pt x="379810" y="644128"/>
                  </a:lnTo>
                  <a:lnTo>
                    <a:pt x="178594" y="791766"/>
                  </a:lnTo>
                  <a:lnTo>
                    <a:pt x="123825" y="813197"/>
                  </a:lnTo>
                  <a:lnTo>
                    <a:pt x="100013" y="870347"/>
                  </a:lnTo>
                  <a:lnTo>
                    <a:pt x="54769" y="913210"/>
                  </a:lnTo>
                  <a:lnTo>
                    <a:pt x="0" y="981075"/>
                  </a:lnTo>
                </a:path>
              </a:pathLst>
            </a:cu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89" name="Forme libre : forme 288">
              <a:extLst>
                <a:ext uri="{FF2B5EF4-FFF2-40B4-BE49-F238E27FC236}">
                  <a16:creationId xmlns:a16="http://schemas.microsoft.com/office/drawing/2014/main" id="{23A3DA03-D0DD-46A0-A226-97F12098DF1E}"/>
                </a:ext>
              </a:extLst>
            </p:cNvPr>
            <p:cNvSpPr/>
            <p:nvPr/>
          </p:nvSpPr>
          <p:spPr bwMode="auto">
            <a:xfrm>
              <a:off x="3214399" y="4360992"/>
              <a:ext cx="2264568" cy="1103709"/>
            </a:xfrm>
            <a:custGeom>
              <a:avLst/>
              <a:gdLst>
                <a:gd name="connsiteX0" fmla="*/ 2264568 w 2264568"/>
                <a:gd name="connsiteY0" fmla="*/ 0 h 1103709"/>
                <a:gd name="connsiteX1" fmla="*/ 2081212 w 2264568"/>
                <a:gd name="connsiteY1" fmla="*/ 176212 h 1103709"/>
                <a:gd name="connsiteX2" fmla="*/ 1899047 w 2264568"/>
                <a:gd name="connsiteY2" fmla="*/ 244078 h 1103709"/>
                <a:gd name="connsiteX3" fmla="*/ 1697831 w 2264568"/>
                <a:gd name="connsiteY3" fmla="*/ 271462 h 1103709"/>
                <a:gd name="connsiteX4" fmla="*/ 1519237 w 2264568"/>
                <a:gd name="connsiteY4" fmla="*/ 248840 h 1103709"/>
                <a:gd name="connsiteX5" fmla="*/ 1326356 w 2264568"/>
                <a:gd name="connsiteY5" fmla="*/ 242887 h 1103709"/>
                <a:gd name="connsiteX6" fmla="*/ 1132284 w 2264568"/>
                <a:gd name="connsiteY6" fmla="*/ 442912 h 1103709"/>
                <a:gd name="connsiteX7" fmla="*/ 939403 w 2264568"/>
                <a:gd name="connsiteY7" fmla="*/ 446484 h 1103709"/>
                <a:gd name="connsiteX8" fmla="*/ 767953 w 2264568"/>
                <a:gd name="connsiteY8" fmla="*/ 508397 h 1103709"/>
                <a:gd name="connsiteX9" fmla="*/ 564356 w 2264568"/>
                <a:gd name="connsiteY9" fmla="*/ 588168 h 1103709"/>
                <a:gd name="connsiteX10" fmla="*/ 375047 w 2264568"/>
                <a:gd name="connsiteY10" fmla="*/ 707231 h 1103709"/>
                <a:gd name="connsiteX11" fmla="*/ 186928 w 2264568"/>
                <a:gd name="connsiteY11" fmla="*/ 912018 h 1103709"/>
                <a:gd name="connsiteX12" fmla="*/ 117872 w 2264568"/>
                <a:gd name="connsiteY12" fmla="*/ 964406 h 1103709"/>
                <a:gd name="connsiteX13" fmla="*/ 58340 w 2264568"/>
                <a:gd name="connsiteY13" fmla="*/ 1048940 h 1103709"/>
                <a:gd name="connsiteX14" fmla="*/ 0 w 2264568"/>
                <a:gd name="connsiteY14" fmla="*/ 1103709 h 1103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64568" h="1103709">
                  <a:moveTo>
                    <a:pt x="2264568" y="0"/>
                  </a:moveTo>
                  <a:lnTo>
                    <a:pt x="2081212" y="176212"/>
                  </a:lnTo>
                  <a:lnTo>
                    <a:pt x="1899047" y="244078"/>
                  </a:lnTo>
                  <a:lnTo>
                    <a:pt x="1697831" y="271462"/>
                  </a:lnTo>
                  <a:lnTo>
                    <a:pt x="1519237" y="248840"/>
                  </a:lnTo>
                  <a:lnTo>
                    <a:pt x="1326356" y="242887"/>
                  </a:lnTo>
                  <a:lnTo>
                    <a:pt x="1132284" y="442912"/>
                  </a:lnTo>
                  <a:lnTo>
                    <a:pt x="939403" y="446484"/>
                  </a:lnTo>
                  <a:lnTo>
                    <a:pt x="767953" y="508397"/>
                  </a:lnTo>
                  <a:lnTo>
                    <a:pt x="564356" y="588168"/>
                  </a:lnTo>
                  <a:lnTo>
                    <a:pt x="375047" y="707231"/>
                  </a:lnTo>
                  <a:lnTo>
                    <a:pt x="186928" y="912018"/>
                  </a:lnTo>
                  <a:lnTo>
                    <a:pt x="117872" y="964406"/>
                  </a:lnTo>
                  <a:lnTo>
                    <a:pt x="58340" y="1048940"/>
                  </a:lnTo>
                  <a:lnTo>
                    <a:pt x="0" y="1103709"/>
                  </a:lnTo>
                </a:path>
              </a:pathLst>
            </a:custGeom>
            <a:noFill/>
            <a:ln w="285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90" name="ZoneTexte 289">
              <a:extLst>
                <a:ext uri="{FF2B5EF4-FFF2-40B4-BE49-F238E27FC236}">
                  <a16:creationId xmlns:a16="http://schemas.microsoft.com/office/drawing/2014/main" id="{8D34C639-B7A3-409D-82B7-34EA2185958B}"/>
                </a:ext>
              </a:extLst>
            </p:cNvPr>
            <p:cNvSpPr txBox="1"/>
            <p:nvPr/>
          </p:nvSpPr>
          <p:spPr>
            <a:xfrm>
              <a:off x="5461734" y="4106999"/>
              <a:ext cx="5446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b="1" dirty="0">
                  <a:solidFill>
                    <a:srgbClr val="92D050"/>
                  </a:solidFill>
                </a:rPr>
                <a:t>+ 5.0</a:t>
              </a:r>
            </a:p>
          </p:txBody>
        </p:sp>
        <p:sp>
          <p:nvSpPr>
            <p:cNvPr id="291" name="ZoneTexte 290">
              <a:extLst>
                <a:ext uri="{FF2B5EF4-FFF2-40B4-BE49-F238E27FC236}">
                  <a16:creationId xmlns:a16="http://schemas.microsoft.com/office/drawing/2014/main" id="{D936C1D7-8ECE-4A8B-BAEF-86AB37104734}"/>
                </a:ext>
              </a:extLst>
            </p:cNvPr>
            <p:cNvSpPr txBox="1"/>
            <p:nvPr/>
          </p:nvSpPr>
          <p:spPr>
            <a:xfrm>
              <a:off x="5461734" y="4369647"/>
              <a:ext cx="5446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b="1" dirty="0">
                  <a:solidFill>
                    <a:srgbClr val="C00000"/>
                  </a:solidFill>
                </a:rPr>
                <a:t>+ 4.4</a:t>
              </a:r>
            </a:p>
          </p:txBody>
        </p:sp>
        <p:cxnSp>
          <p:nvCxnSpPr>
            <p:cNvPr id="572" name="Connecteur droit 571">
              <a:extLst>
                <a:ext uri="{FF2B5EF4-FFF2-40B4-BE49-F238E27FC236}">
                  <a16:creationId xmlns:a16="http://schemas.microsoft.com/office/drawing/2014/main" id="{D1F3E426-FCA2-4ECC-88E4-0765B88262BD}"/>
                </a:ext>
              </a:extLst>
            </p:cNvPr>
            <p:cNvCxnSpPr/>
            <p:nvPr/>
          </p:nvCxnSpPr>
          <p:spPr bwMode="auto">
            <a:xfrm>
              <a:off x="4314005" y="4022190"/>
              <a:ext cx="6310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3" name="Connecteur droit 572">
              <a:extLst>
                <a:ext uri="{FF2B5EF4-FFF2-40B4-BE49-F238E27FC236}">
                  <a16:creationId xmlns:a16="http://schemas.microsoft.com/office/drawing/2014/main" id="{2838911F-A519-40CA-84AF-BB6A9B43311C}"/>
                </a:ext>
              </a:extLst>
            </p:cNvPr>
            <p:cNvCxnSpPr/>
            <p:nvPr/>
          </p:nvCxnSpPr>
          <p:spPr bwMode="auto">
            <a:xfrm>
              <a:off x="4505418" y="3882755"/>
              <a:ext cx="6310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4" name="Connecteur droit 573">
              <a:extLst>
                <a:ext uri="{FF2B5EF4-FFF2-40B4-BE49-F238E27FC236}">
                  <a16:creationId xmlns:a16="http://schemas.microsoft.com/office/drawing/2014/main" id="{FEAF4410-173C-4FC1-82B9-D10BB5EBD8C8}"/>
                </a:ext>
              </a:extLst>
            </p:cNvPr>
            <p:cNvCxnSpPr/>
            <p:nvPr/>
          </p:nvCxnSpPr>
          <p:spPr bwMode="auto">
            <a:xfrm>
              <a:off x="4504239" y="5350139"/>
              <a:ext cx="6310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5" name="Connecteur droit 574">
              <a:extLst>
                <a:ext uri="{FF2B5EF4-FFF2-40B4-BE49-F238E27FC236}">
                  <a16:creationId xmlns:a16="http://schemas.microsoft.com/office/drawing/2014/main" id="{9A116C88-0A7D-4855-8CCF-78DF3246BB09}"/>
                </a:ext>
              </a:extLst>
            </p:cNvPr>
            <p:cNvCxnSpPr/>
            <p:nvPr/>
          </p:nvCxnSpPr>
          <p:spPr bwMode="auto">
            <a:xfrm>
              <a:off x="4127225" y="4152107"/>
              <a:ext cx="6310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576" name="Groupe 575">
              <a:extLst>
                <a:ext uri="{FF2B5EF4-FFF2-40B4-BE49-F238E27FC236}">
                  <a16:creationId xmlns:a16="http://schemas.microsoft.com/office/drawing/2014/main" id="{762E38EE-C211-4DA2-AC33-1DB39EEC9C4F}"/>
                </a:ext>
              </a:extLst>
            </p:cNvPr>
            <p:cNvGrpSpPr/>
            <p:nvPr/>
          </p:nvGrpSpPr>
          <p:grpSpPr>
            <a:xfrm>
              <a:off x="3937117" y="5381634"/>
              <a:ext cx="63103" cy="107659"/>
              <a:chOff x="2224682" y="2834878"/>
              <a:chExt cx="63103" cy="1724025"/>
            </a:xfrm>
          </p:grpSpPr>
          <p:cxnSp>
            <p:nvCxnSpPr>
              <p:cNvPr id="577" name="Connecteur droit 576">
                <a:extLst>
                  <a:ext uri="{FF2B5EF4-FFF2-40B4-BE49-F238E27FC236}">
                    <a16:creationId xmlns:a16="http://schemas.microsoft.com/office/drawing/2014/main" id="{5404F9E8-7D85-4475-B8FC-2757FBCA5740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8" name="Connecteur droit 577">
                <a:extLst>
                  <a:ext uri="{FF2B5EF4-FFF2-40B4-BE49-F238E27FC236}">
                    <a16:creationId xmlns:a16="http://schemas.microsoft.com/office/drawing/2014/main" id="{4BE12181-D0A8-444D-AA35-050F33419A92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582" name="Connecteur droit 581">
              <a:extLst>
                <a:ext uri="{FF2B5EF4-FFF2-40B4-BE49-F238E27FC236}">
                  <a16:creationId xmlns:a16="http://schemas.microsoft.com/office/drawing/2014/main" id="{BF7D753E-726C-43EA-862F-E919AE1427F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374955" y="4820397"/>
              <a:ext cx="5085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3" name="Connecteur droit 582">
              <a:extLst>
                <a:ext uri="{FF2B5EF4-FFF2-40B4-BE49-F238E27FC236}">
                  <a16:creationId xmlns:a16="http://schemas.microsoft.com/office/drawing/2014/main" id="{9E80B337-B453-46CB-982B-C4B422207338}"/>
                </a:ext>
              </a:extLst>
            </p:cNvPr>
            <p:cNvCxnSpPr/>
            <p:nvPr/>
          </p:nvCxnSpPr>
          <p:spPr bwMode="auto">
            <a:xfrm>
              <a:off x="3306160" y="5528525"/>
              <a:ext cx="6310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4" name="Connecteur droit 583">
              <a:extLst>
                <a:ext uri="{FF2B5EF4-FFF2-40B4-BE49-F238E27FC236}">
                  <a16:creationId xmlns:a16="http://schemas.microsoft.com/office/drawing/2014/main" id="{5A129AE5-382D-4C2A-A5A7-7CCA8ABB9DAF}"/>
                </a:ext>
              </a:extLst>
            </p:cNvPr>
            <p:cNvCxnSpPr/>
            <p:nvPr/>
          </p:nvCxnSpPr>
          <p:spPr bwMode="auto">
            <a:xfrm>
              <a:off x="3243057" y="5598789"/>
              <a:ext cx="6310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5" name="Connecteur droit 584">
              <a:extLst>
                <a:ext uri="{FF2B5EF4-FFF2-40B4-BE49-F238E27FC236}">
                  <a16:creationId xmlns:a16="http://schemas.microsoft.com/office/drawing/2014/main" id="{23F772F3-31AA-4690-A1F7-63FA2D8F7F34}"/>
                </a:ext>
              </a:extLst>
            </p:cNvPr>
            <p:cNvCxnSpPr/>
            <p:nvPr/>
          </p:nvCxnSpPr>
          <p:spPr bwMode="auto">
            <a:xfrm>
              <a:off x="4689729" y="5299732"/>
              <a:ext cx="6310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6" name="Connecteur droit 585">
              <a:extLst>
                <a:ext uri="{FF2B5EF4-FFF2-40B4-BE49-F238E27FC236}">
                  <a16:creationId xmlns:a16="http://schemas.microsoft.com/office/drawing/2014/main" id="{836B238C-38DA-4F48-96EF-0BA2F4748AAD}"/>
                </a:ext>
              </a:extLst>
            </p:cNvPr>
            <p:cNvCxnSpPr/>
            <p:nvPr/>
          </p:nvCxnSpPr>
          <p:spPr bwMode="auto">
            <a:xfrm>
              <a:off x="4885647" y="5352715"/>
              <a:ext cx="6310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7" name="Connecteur droit 586">
              <a:extLst>
                <a:ext uri="{FF2B5EF4-FFF2-40B4-BE49-F238E27FC236}">
                  <a16:creationId xmlns:a16="http://schemas.microsoft.com/office/drawing/2014/main" id="{CECC250C-8C55-490C-8934-2E0E4824E93D}"/>
                </a:ext>
              </a:extLst>
            </p:cNvPr>
            <p:cNvCxnSpPr/>
            <p:nvPr/>
          </p:nvCxnSpPr>
          <p:spPr bwMode="auto">
            <a:xfrm>
              <a:off x="4688190" y="3848388"/>
              <a:ext cx="6310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8" name="Connecteur droit 587">
              <a:extLst>
                <a:ext uri="{FF2B5EF4-FFF2-40B4-BE49-F238E27FC236}">
                  <a16:creationId xmlns:a16="http://schemas.microsoft.com/office/drawing/2014/main" id="{F6F4FF5E-BF96-45FA-BB66-FEE0CB27ED34}"/>
                </a:ext>
              </a:extLst>
            </p:cNvPr>
            <p:cNvCxnSpPr/>
            <p:nvPr/>
          </p:nvCxnSpPr>
          <p:spPr bwMode="auto">
            <a:xfrm>
              <a:off x="5073026" y="5449102"/>
              <a:ext cx="6310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9" name="Connecteur droit 588">
              <a:extLst>
                <a:ext uri="{FF2B5EF4-FFF2-40B4-BE49-F238E27FC236}">
                  <a16:creationId xmlns:a16="http://schemas.microsoft.com/office/drawing/2014/main" id="{432693A5-EA9C-48DE-A428-4E2D9BD2678D}"/>
                </a:ext>
              </a:extLst>
            </p:cNvPr>
            <p:cNvCxnSpPr/>
            <p:nvPr/>
          </p:nvCxnSpPr>
          <p:spPr bwMode="auto">
            <a:xfrm>
              <a:off x="5259850" y="5277606"/>
              <a:ext cx="6310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590" name="Groupe 589">
              <a:extLst>
                <a:ext uri="{FF2B5EF4-FFF2-40B4-BE49-F238E27FC236}">
                  <a16:creationId xmlns:a16="http://schemas.microsoft.com/office/drawing/2014/main" id="{8A33B9D3-846A-4EE2-B280-A21EE433CFC6}"/>
                </a:ext>
              </a:extLst>
            </p:cNvPr>
            <p:cNvGrpSpPr/>
            <p:nvPr/>
          </p:nvGrpSpPr>
          <p:grpSpPr>
            <a:xfrm flipV="1">
              <a:off x="5077854" y="3594035"/>
              <a:ext cx="54411" cy="82406"/>
              <a:chOff x="2224682" y="2834878"/>
              <a:chExt cx="63103" cy="1724025"/>
            </a:xfrm>
          </p:grpSpPr>
          <p:cxnSp>
            <p:nvCxnSpPr>
              <p:cNvPr id="591" name="Connecteur droit 590">
                <a:extLst>
                  <a:ext uri="{FF2B5EF4-FFF2-40B4-BE49-F238E27FC236}">
                    <a16:creationId xmlns:a16="http://schemas.microsoft.com/office/drawing/2014/main" id="{9B384DBA-58BF-4484-810B-013C97305B2F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2" name="Connecteur droit 591">
                <a:extLst>
                  <a:ext uri="{FF2B5EF4-FFF2-40B4-BE49-F238E27FC236}">
                    <a16:creationId xmlns:a16="http://schemas.microsoft.com/office/drawing/2014/main" id="{E88576DC-2664-4F5C-A59C-1746AF9127F9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93" name="Groupe 592">
              <a:extLst>
                <a:ext uri="{FF2B5EF4-FFF2-40B4-BE49-F238E27FC236}">
                  <a16:creationId xmlns:a16="http://schemas.microsoft.com/office/drawing/2014/main" id="{B2DFDE19-F960-4DDC-A79B-DD85B0D4380E}"/>
                </a:ext>
              </a:extLst>
            </p:cNvPr>
            <p:cNvGrpSpPr/>
            <p:nvPr/>
          </p:nvGrpSpPr>
          <p:grpSpPr>
            <a:xfrm flipV="1">
              <a:off x="5270302" y="3535145"/>
              <a:ext cx="52651" cy="45719"/>
              <a:chOff x="2224682" y="2834878"/>
              <a:chExt cx="63103" cy="1724025"/>
            </a:xfrm>
          </p:grpSpPr>
          <p:cxnSp>
            <p:nvCxnSpPr>
              <p:cNvPr id="594" name="Connecteur droit 593">
                <a:extLst>
                  <a:ext uri="{FF2B5EF4-FFF2-40B4-BE49-F238E27FC236}">
                    <a16:creationId xmlns:a16="http://schemas.microsoft.com/office/drawing/2014/main" id="{2D04B96A-4F4C-4B70-930F-D6A659F06972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5" name="Connecteur droit 594">
                <a:extLst>
                  <a:ext uri="{FF2B5EF4-FFF2-40B4-BE49-F238E27FC236}">
                    <a16:creationId xmlns:a16="http://schemas.microsoft.com/office/drawing/2014/main" id="{201C7F49-B88A-4428-8D21-4905CB4F1A81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596" name="Connecteur droit 595">
              <a:extLst>
                <a:ext uri="{FF2B5EF4-FFF2-40B4-BE49-F238E27FC236}">
                  <a16:creationId xmlns:a16="http://schemas.microsoft.com/office/drawing/2014/main" id="{9986FD33-1805-428E-BAB3-CDFA5A276D5B}"/>
                </a:ext>
              </a:extLst>
            </p:cNvPr>
            <p:cNvCxnSpPr/>
            <p:nvPr/>
          </p:nvCxnSpPr>
          <p:spPr bwMode="auto">
            <a:xfrm>
              <a:off x="5449951" y="5273657"/>
              <a:ext cx="6310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597" name="Groupe 596">
              <a:extLst>
                <a:ext uri="{FF2B5EF4-FFF2-40B4-BE49-F238E27FC236}">
                  <a16:creationId xmlns:a16="http://schemas.microsoft.com/office/drawing/2014/main" id="{AE177ED6-5C3F-4A3B-8644-D579B3911036}"/>
                </a:ext>
              </a:extLst>
            </p:cNvPr>
            <p:cNvGrpSpPr/>
            <p:nvPr/>
          </p:nvGrpSpPr>
          <p:grpSpPr>
            <a:xfrm flipV="1">
              <a:off x="5455824" y="3329804"/>
              <a:ext cx="52651" cy="162841"/>
              <a:chOff x="2224682" y="2834878"/>
              <a:chExt cx="63103" cy="1724025"/>
            </a:xfrm>
          </p:grpSpPr>
          <p:cxnSp>
            <p:nvCxnSpPr>
              <p:cNvPr id="598" name="Connecteur droit 597">
                <a:extLst>
                  <a:ext uri="{FF2B5EF4-FFF2-40B4-BE49-F238E27FC236}">
                    <a16:creationId xmlns:a16="http://schemas.microsoft.com/office/drawing/2014/main" id="{3ABA4029-A586-4971-9854-BBB130B97A45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9" name="Connecteur droit 598">
                <a:extLst>
                  <a:ext uri="{FF2B5EF4-FFF2-40B4-BE49-F238E27FC236}">
                    <a16:creationId xmlns:a16="http://schemas.microsoft.com/office/drawing/2014/main" id="{44C97EC4-645F-4397-84FE-D5257BBA8820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900B6112-80F0-4FA9-977B-CA8C6C6B7DA6}"/>
              </a:ext>
            </a:extLst>
          </p:cNvPr>
          <p:cNvGrpSpPr/>
          <p:nvPr/>
        </p:nvGrpSpPr>
        <p:grpSpPr>
          <a:xfrm>
            <a:off x="8538" y="3138148"/>
            <a:ext cx="3145526" cy="3133016"/>
            <a:chOff x="8538" y="3116490"/>
            <a:chExt cx="3145526" cy="3133016"/>
          </a:xfrm>
        </p:grpSpPr>
        <p:grpSp>
          <p:nvGrpSpPr>
            <p:cNvPr id="113" name="Groupe 112">
              <a:extLst>
                <a:ext uri="{FF2B5EF4-FFF2-40B4-BE49-F238E27FC236}">
                  <a16:creationId xmlns:a16="http://schemas.microsoft.com/office/drawing/2014/main" id="{C74400DE-F9EF-4CFA-AEF5-0B9FEA64F3F1}"/>
                </a:ext>
              </a:extLst>
            </p:cNvPr>
            <p:cNvGrpSpPr/>
            <p:nvPr/>
          </p:nvGrpSpPr>
          <p:grpSpPr>
            <a:xfrm>
              <a:off x="1451084" y="4109998"/>
              <a:ext cx="63103" cy="1503926"/>
              <a:chOff x="2224682" y="2833688"/>
              <a:chExt cx="63103" cy="1725215"/>
            </a:xfrm>
          </p:grpSpPr>
          <p:cxnSp>
            <p:nvCxnSpPr>
              <p:cNvPr id="114" name="Connecteur droit 113">
                <a:extLst>
                  <a:ext uri="{FF2B5EF4-FFF2-40B4-BE49-F238E27FC236}">
                    <a16:creationId xmlns:a16="http://schemas.microsoft.com/office/drawing/2014/main" id="{35613E19-D9C0-4E52-9FA3-CECA5A192CB4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5" name="Connecteur droit 114">
                <a:extLst>
                  <a:ext uri="{FF2B5EF4-FFF2-40B4-BE49-F238E27FC236}">
                    <a16:creationId xmlns:a16="http://schemas.microsoft.com/office/drawing/2014/main" id="{6CAC3222-20E9-48A3-82DF-2B2FE890942E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6" name="Connecteur droit 115">
                <a:extLst>
                  <a:ext uri="{FF2B5EF4-FFF2-40B4-BE49-F238E27FC236}">
                    <a16:creationId xmlns:a16="http://schemas.microsoft.com/office/drawing/2014/main" id="{638D5E71-0EE5-4DDB-A259-0F4400443925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087C5B4D-720E-4EC7-B9CA-DCE2D0CCD802}"/>
                </a:ext>
              </a:extLst>
            </p:cNvPr>
            <p:cNvSpPr txBox="1"/>
            <p:nvPr/>
          </p:nvSpPr>
          <p:spPr>
            <a:xfrm>
              <a:off x="501305" y="5864785"/>
              <a:ext cx="453970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100" dirty="0"/>
                <a:t>W24</a:t>
              </a:r>
              <a:endParaRPr lang="fr-FR" sz="1100" dirty="0">
                <a:solidFill>
                  <a:schemeClr val="tx1"/>
                </a:solidFill>
              </a:endParaRP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A4D70D43-A504-4466-8838-B2F9793D8674}"/>
                </a:ext>
              </a:extLst>
            </p:cNvPr>
            <p:cNvSpPr txBox="1"/>
            <p:nvPr/>
          </p:nvSpPr>
          <p:spPr>
            <a:xfrm>
              <a:off x="87086" y="5338229"/>
              <a:ext cx="3481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/>
                <a:t>0 </a:t>
              </a:r>
              <a:r>
                <a:rPr lang="fr-FR" sz="11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578D7992-C170-4FC7-9C1F-8D97874721EC}"/>
                </a:ext>
              </a:extLst>
            </p:cNvPr>
            <p:cNvSpPr txBox="1"/>
            <p:nvPr/>
          </p:nvSpPr>
          <p:spPr>
            <a:xfrm>
              <a:off x="875162" y="5864785"/>
              <a:ext cx="453970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100" dirty="0"/>
                <a:t>W48</a:t>
              </a:r>
              <a:endParaRPr lang="fr-FR" sz="1100" dirty="0">
                <a:solidFill>
                  <a:schemeClr val="tx1"/>
                </a:solidFill>
              </a:endParaRP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962D2785-4242-432F-8E10-CF9E270BCFE2}"/>
                </a:ext>
              </a:extLst>
            </p:cNvPr>
            <p:cNvSpPr txBox="1"/>
            <p:nvPr/>
          </p:nvSpPr>
          <p:spPr>
            <a:xfrm>
              <a:off x="1249018" y="5864785"/>
              <a:ext cx="453970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100" dirty="0"/>
                <a:t>W72</a:t>
              </a:r>
              <a:endParaRPr lang="fr-FR" sz="1100" dirty="0">
                <a:solidFill>
                  <a:schemeClr val="tx1"/>
                </a:solidFill>
              </a:endParaRP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8C14145E-3DEE-495C-B046-079F23CD6A79}"/>
                </a:ext>
              </a:extLst>
            </p:cNvPr>
            <p:cNvSpPr txBox="1"/>
            <p:nvPr/>
          </p:nvSpPr>
          <p:spPr>
            <a:xfrm>
              <a:off x="1622874" y="5864785"/>
              <a:ext cx="453970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100" dirty="0"/>
                <a:t>W96</a:t>
              </a:r>
              <a:endParaRPr lang="fr-FR" sz="1100" dirty="0">
                <a:solidFill>
                  <a:schemeClr val="tx1"/>
                </a:solidFill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2A6782CD-DE86-402C-9672-6DC2F18D1DE4}"/>
                </a:ext>
              </a:extLst>
            </p:cNvPr>
            <p:cNvSpPr txBox="1"/>
            <p:nvPr/>
          </p:nvSpPr>
          <p:spPr>
            <a:xfrm>
              <a:off x="1964234" y="5864785"/>
              <a:ext cx="526106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100" dirty="0"/>
                <a:t>W120</a:t>
              </a:r>
              <a:endParaRPr lang="fr-FR" sz="1100" dirty="0">
                <a:solidFill>
                  <a:schemeClr val="tx1"/>
                </a:solidFill>
              </a:endParaRP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0EEF1270-6E59-4ECE-87F2-FA18865431CE}"/>
                </a:ext>
              </a:extLst>
            </p:cNvPr>
            <p:cNvSpPr txBox="1"/>
            <p:nvPr/>
          </p:nvSpPr>
          <p:spPr>
            <a:xfrm>
              <a:off x="2338090" y="5864785"/>
              <a:ext cx="526106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tx1"/>
                  </a:solidFill>
                </a:rPr>
                <a:t>I</a:t>
              </a:r>
            </a:p>
            <a:p>
              <a:pPr algn="ctr"/>
              <a:r>
                <a:rPr lang="fr-FR" sz="1100" dirty="0"/>
                <a:t>W144</a:t>
              </a:r>
              <a:endParaRPr lang="fr-FR" sz="1100" dirty="0">
                <a:solidFill>
                  <a:schemeClr val="tx1"/>
                </a:solidFill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E0CF1E69-7699-4949-B0A5-10BA50B67C5C}"/>
                </a:ext>
              </a:extLst>
            </p:cNvPr>
            <p:cNvSpPr txBox="1"/>
            <p:nvPr/>
          </p:nvSpPr>
          <p:spPr>
            <a:xfrm>
              <a:off x="40598" y="5778761"/>
              <a:ext cx="3946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/>
                <a:t>-2 </a:t>
              </a:r>
              <a:r>
                <a:rPr lang="fr-FR" sz="11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F04B87D2-CE9D-450E-8DBE-252F5D50FEC2}"/>
                </a:ext>
              </a:extLst>
            </p:cNvPr>
            <p:cNvSpPr txBox="1"/>
            <p:nvPr/>
          </p:nvSpPr>
          <p:spPr>
            <a:xfrm>
              <a:off x="87086" y="4889363"/>
              <a:ext cx="3481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/>
                <a:t>2 </a:t>
              </a:r>
              <a:r>
                <a:rPr lang="fr-FR" sz="11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783D4BA9-D309-47DD-9A83-36877465AD08}"/>
                </a:ext>
              </a:extLst>
            </p:cNvPr>
            <p:cNvSpPr txBox="1"/>
            <p:nvPr/>
          </p:nvSpPr>
          <p:spPr>
            <a:xfrm>
              <a:off x="87086" y="4448831"/>
              <a:ext cx="3481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/>
                <a:t>4 </a:t>
              </a:r>
              <a:r>
                <a:rPr lang="fr-FR" sz="11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DB874768-43B9-4FDC-B4E9-008C8B50CDEC}"/>
                </a:ext>
              </a:extLst>
            </p:cNvPr>
            <p:cNvSpPr txBox="1"/>
            <p:nvPr/>
          </p:nvSpPr>
          <p:spPr>
            <a:xfrm>
              <a:off x="87086" y="4002927"/>
              <a:ext cx="3481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/>
                <a:t>6 </a:t>
              </a:r>
              <a:r>
                <a:rPr lang="fr-FR" sz="11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E58C1218-DAAA-4BE7-BD65-D524E7A61696}"/>
                </a:ext>
              </a:extLst>
            </p:cNvPr>
            <p:cNvSpPr txBox="1"/>
            <p:nvPr/>
          </p:nvSpPr>
          <p:spPr>
            <a:xfrm>
              <a:off x="87086" y="3557022"/>
              <a:ext cx="3481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/>
                <a:t>8 </a:t>
              </a:r>
              <a:r>
                <a:rPr lang="fr-FR" sz="11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7FB8EA78-A5A7-4BCB-A4B3-F39A0502AE45}"/>
                </a:ext>
              </a:extLst>
            </p:cNvPr>
            <p:cNvSpPr txBox="1"/>
            <p:nvPr/>
          </p:nvSpPr>
          <p:spPr>
            <a:xfrm>
              <a:off x="8538" y="3116490"/>
              <a:ext cx="4267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/>
                <a:t>10 </a:t>
              </a:r>
              <a:r>
                <a:rPr lang="fr-FR" sz="11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3C914A21-99BE-4605-808C-1B34CD514B35}"/>
                </a:ext>
              </a:extLst>
            </p:cNvPr>
            <p:cNvSpPr txBox="1"/>
            <p:nvPr/>
          </p:nvSpPr>
          <p:spPr>
            <a:xfrm>
              <a:off x="171545" y="5987896"/>
              <a:ext cx="32092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/>
                <a:t>BL</a:t>
              </a:r>
              <a:endParaRPr lang="fr-FR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58810738-5F4B-433C-A9B6-00988E1622F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38734" y="5481764"/>
              <a:ext cx="2262409" cy="915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7DE13D78-8221-4D83-B7C1-329348086E5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38734" y="3201717"/>
              <a:ext cx="0" cy="280122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DDA0EEF7-AFF9-44C4-A332-8F0F3D5D6DE8}"/>
                </a:ext>
              </a:extLst>
            </p:cNvPr>
            <p:cNvSpPr txBox="1"/>
            <p:nvPr/>
          </p:nvSpPr>
          <p:spPr>
            <a:xfrm>
              <a:off x="2609449" y="4350109"/>
              <a:ext cx="5446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b="1" dirty="0">
                  <a:solidFill>
                    <a:srgbClr val="C00000"/>
                  </a:solidFill>
                </a:rPr>
                <a:t>+ 4.1 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3010DC02-0942-4D24-9F46-FE7F73AB06F0}"/>
                </a:ext>
              </a:extLst>
            </p:cNvPr>
            <p:cNvSpPr txBox="1"/>
            <p:nvPr/>
          </p:nvSpPr>
          <p:spPr>
            <a:xfrm>
              <a:off x="2561708" y="4581042"/>
              <a:ext cx="5446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b="1" dirty="0">
                  <a:solidFill>
                    <a:srgbClr val="0070C0"/>
                  </a:solidFill>
                </a:rPr>
                <a:t>+ 3.5</a:t>
              </a: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6042A629-5A23-4E60-A1B4-8659695E208F}"/>
                </a:ext>
              </a:extLst>
            </p:cNvPr>
            <p:cNvSpPr/>
            <p:nvPr/>
          </p:nvSpPr>
          <p:spPr bwMode="auto">
            <a:xfrm>
              <a:off x="334277" y="4567364"/>
              <a:ext cx="2280047" cy="909638"/>
            </a:xfrm>
            <a:custGeom>
              <a:avLst/>
              <a:gdLst>
                <a:gd name="connsiteX0" fmla="*/ 2280047 w 2280047"/>
                <a:gd name="connsiteY0" fmla="*/ 0 h 909638"/>
                <a:gd name="connsiteX1" fmla="*/ 2089547 w 2280047"/>
                <a:gd name="connsiteY1" fmla="*/ 52388 h 909638"/>
                <a:gd name="connsiteX2" fmla="*/ 1899047 w 2280047"/>
                <a:gd name="connsiteY2" fmla="*/ 113110 h 909638"/>
                <a:gd name="connsiteX3" fmla="*/ 1699022 w 2280047"/>
                <a:gd name="connsiteY3" fmla="*/ 47625 h 909638"/>
                <a:gd name="connsiteX4" fmla="*/ 1521619 w 2280047"/>
                <a:gd name="connsiteY4" fmla="*/ 111919 h 909638"/>
                <a:gd name="connsiteX5" fmla="*/ 1331119 w 2280047"/>
                <a:gd name="connsiteY5" fmla="*/ 116681 h 909638"/>
                <a:gd name="connsiteX6" fmla="*/ 1135856 w 2280047"/>
                <a:gd name="connsiteY6" fmla="*/ 253603 h 909638"/>
                <a:gd name="connsiteX7" fmla="*/ 952500 w 2280047"/>
                <a:gd name="connsiteY7" fmla="*/ 272653 h 909638"/>
                <a:gd name="connsiteX8" fmla="*/ 765572 w 2280047"/>
                <a:gd name="connsiteY8" fmla="*/ 271463 h 909638"/>
                <a:gd name="connsiteX9" fmla="*/ 569119 w 2280047"/>
                <a:gd name="connsiteY9" fmla="*/ 404813 h 909638"/>
                <a:gd name="connsiteX10" fmla="*/ 391715 w 2280047"/>
                <a:gd name="connsiteY10" fmla="*/ 510778 h 909638"/>
                <a:gd name="connsiteX11" fmla="*/ 192881 w 2280047"/>
                <a:gd name="connsiteY11" fmla="*/ 629841 h 909638"/>
                <a:gd name="connsiteX12" fmla="*/ 129778 w 2280047"/>
                <a:gd name="connsiteY12" fmla="*/ 696516 h 909638"/>
                <a:gd name="connsiteX13" fmla="*/ 61912 w 2280047"/>
                <a:gd name="connsiteY13" fmla="*/ 784622 h 909638"/>
                <a:gd name="connsiteX14" fmla="*/ 0 w 2280047"/>
                <a:gd name="connsiteY14" fmla="*/ 909638 h 909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80047" h="909638">
                  <a:moveTo>
                    <a:pt x="2280047" y="0"/>
                  </a:moveTo>
                  <a:lnTo>
                    <a:pt x="2089547" y="52388"/>
                  </a:lnTo>
                  <a:lnTo>
                    <a:pt x="1899047" y="113110"/>
                  </a:lnTo>
                  <a:lnTo>
                    <a:pt x="1699022" y="47625"/>
                  </a:lnTo>
                  <a:lnTo>
                    <a:pt x="1521619" y="111919"/>
                  </a:lnTo>
                  <a:lnTo>
                    <a:pt x="1331119" y="116681"/>
                  </a:lnTo>
                  <a:lnTo>
                    <a:pt x="1135856" y="253603"/>
                  </a:lnTo>
                  <a:lnTo>
                    <a:pt x="952500" y="272653"/>
                  </a:lnTo>
                  <a:lnTo>
                    <a:pt x="765572" y="271463"/>
                  </a:lnTo>
                  <a:lnTo>
                    <a:pt x="569119" y="404813"/>
                  </a:lnTo>
                  <a:lnTo>
                    <a:pt x="391715" y="510778"/>
                  </a:lnTo>
                  <a:lnTo>
                    <a:pt x="192881" y="629841"/>
                  </a:lnTo>
                  <a:lnTo>
                    <a:pt x="129778" y="696516"/>
                  </a:lnTo>
                  <a:lnTo>
                    <a:pt x="61912" y="784622"/>
                  </a:lnTo>
                  <a:lnTo>
                    <a:pt x="0" y="909638"/>
                  </a:lnTo>
                </a:path>
              </a:pathLst>
            </a:cu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2F73019C-381E-45D1-81A0-CDBBB69D5087}"/>
                </a:ext>
              </a:extLst>
            </p:cNvPr>
            <p:cNvSpPr/>
            <p:nvPr/>
          </p:nvSpPr>
          <p:spPr bwMode="auto">
            <a:xfrm>
              <a:off x="340230" y="4705477"/>
              <a:ext cx="2266950" cy="767953"/>
            </a:xfrm>
            <a:custGeom>
              <a:avLst/>
              <a:gdLst>
                <a:gd name="connsiteX0" fmla="*/ 2266950 w 2266950"/>
                <a:gd name="connsiteY0" fmla="*/ 0 h 767953"/>
                <a:gd name="connsiteX1" fmla="*/ 2089547 w 2266950"/>
                <a:gd name="connsiteY1" fmla="*/ 110728 h 767953"/>
                <a:gd name="connsiteX2" fmla="*/ 1895475 w 2266950"/>
                <a:gd name="connsiteY2" fmla="*/ 132159 h 767953"/>
                <a:gd name="connsiteX3" fmla="*/ 1706166 w 2266950"/>
                <a:gd name="connsiteY3" fmla="*/ 178593 h 767953"/>
                <a:gd name="connsiteX4" fmla="*/ 1519237 w 2266950"/>
                <a:gd name="connsiteY4" fmla="*/ 242887 h 767953"/>
                <a:gd name="connsiteX5" fmla="*/ 1331119 w 2266950"/>
                <a:gd name="connsiteY5" fmla="*/ 329803 h 767953"/>
                <a:gd name="connsiteX6" fmla="*/ 1139428 w 2266950"/>
                <a:gd name="connsiteY6" fmla="*/ 285750 h 767953"/>
                <a:gd name="connsiteX7" fmla="*/ 950119 w 2266950"/>
                <a:gd name="connsiteY7" fmla="*/ 421481 h 767953"/>
                <a:gd name="connsiteX8" fmla="*/ 758428 w 2266950"/>
                <a:gd name="connsiteY8" fmla="*/ 419100 h 767953"/>
                <a:gd name="connsiteX9" fmla="*/ 564356 w 2266950"/>
                <a:gd name="connsiteY9" fmla="*/ 422672 h 767953"/>
                <a:gd name="connsiteX10" fmla="*/ 386953 w 2266950"/>
                <a:gd name="connsiteY10" fmla="*/ 623887 h 767953"/>
                <a:gd name="connsiteX11" fmla="*/ 186928 w 2266950"/>
                <a:gd name="connsiteY11" fmla="*/ 689372 h 767953"/>
                <a:gd name="connsiteX12" fmla="*/ 125016 w 2266950"/>
                <a:gd name="connsiteY12" fmla="*/ 690562 h 767953"/>
                <a:gd name="connsiteX13" fmla="*/ 69056 w 2266950"/>
                <a:gd name="connsiteY13" fmla="*/ 696515 h 767953"/>
                <a:gd name="connsiteX14" fmla="*/ 0 w 2266950"/>
                <a:gd name="connsiteY14" fmla="*/ 767953 h 767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66950" h="767953">
                  <a:moveTo>
                    <a:pt x="2266950" y="0"/>
                  </a:moveTo>
                  <a:lnTo>
                    <a:pt x="2089547" y="110728"/>
                  </a:lnTo>
                  <a:lnTo>
                    <a:pt x="1895475" y="132159"/>
                  </a:lnTo>
                  <a:lnTo>
                    <a:pt x="1706166" y="178593"/>
                  </a:lnTo>
                  <a:lnTo>
                    <a:pt x="1519237" y="242887"/>
                  </a:lnTo>
                  <a:lnTo>
                    <a:pt x="1331119" y="329803"/>
                  </a:lnTo>
                  <a:lnTo>
                    <a:pt x="1139428" y="285750"/>
                  </a:lnTo>
                  <a:lnTo>
                    <a:pt x="950119" y="421481"/>
                  </a:lnTo>
                  <a:lnTo>
                    <a:pt x="758428" y="419100"/>
                  </a:lnTo>
                  <a:lnTo>
                    <a:pt x="564356" y="422672"/>
                  </a:lnTo>
                  <a:lnTo>
                    <a:pt x="386953" y="623887"/>
                  </a:lnTo>
                  <a:lnTo>
                    <a:pt x="186928" y="689372"/>
                  </a:lnTo>
                  <a:lnTo>
                    <a:pt x="125016" y="690562"/>
                  </a:lnTo>
                  <a:lnTo>
                    <a:pt x="69056" y="696515"/>
                  </a:lnTo>
                  <a:lnTo>
                    <a:pt x="0" y="767953"/>
                  </a:lnTo>
                </a:path>
              </a:pathLst>
            </a:cu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EC5B558E-37C5-4677-8FDA-FC5BD205BEBA}"/>
                </a:ext>
              </a:extLst>
            </p:cNvPr>
            <p:cNvGrpSpPr/>
            <p:nvPr/>
          </p:nvGrpSpPr>
          <p:grpSpPr>
            <a:xfrm>
              <a:off x="2205740" y="3969274"/>
              <a:ext cx="63103" cy="1725215"/>
              <a:chOff x="2224682" y="2833688"/>
              <a:chExt cx="63103" cy="1725215"/>
            </a:xfrm>
          </p:grpSpPr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DA641C04-74B5-456E-8112-8564F0D57687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id="{024D70D7-060E-4B05-A673-AB8267D40BD1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94C51583-01AC-4ED0-A257-751EBDFDD1B2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7D034274-5E4A-44BB-B6E6-450E1EAAE436}"/>
                </a:ext>
              </a:extLst>
            </p:cNvPr>
            <p:cNvGrpSpPr/>
            <p:nvPr/>
          </p:nvGrpSpPr>
          <p:grpSpPr>
            <a:xfrm>
              <a:off x="2395751" y="3680351"/>
              <a:ext cx="63103" cy="1923264"/>
              <a:chOff x="2224682" y="2833688"/>
              <a:chExt cx="63103" cy="1725215"/>
            </a:xfrm>
          </p:grpSpPr>
          <p:cxnSp>
            <p:nvCxnSpPr>
              <p:cNvPr id="38" name="Connecteur droit 37">
                <a:extLst>
                  <a:ext uri="{FF2B5EF4-FFF2-40B4-BE49-F238E27FC236}">
                    <a16:creationId xmlns:a16="http://schemas.microsoft.com/office/drawing/2014/main" id="{3C5BAB8B-AFA8-4AED-868E-A7533B4DC244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Connecteur droit 38">
                <a:extLst>
                  <a:ext uri="{FF2B5EF4-FFF2-40B4-BE49-F238E27FC236}">
                    <a16:creationId xmlns:a16="http://schemas.microsoft.com/office/drawing/2014/main" id="{81CE8992-B7AB-4C3E-8210-930AFB69483B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" name="Connecteur droit 39">
                <a:extLst>
                  <a:ext uri="{FF2B5EF4-FFF2-40B4-BE49-F238E27FC236}">
                    <a16:creationId xmlns:a16="http://schemas.microsoft.com/office/drawing/2014/main" id="{2699573F-8DD1-4619-B816-9BB84E556108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569C4331-082F-4454-9E3A-FA257FA229AC}"/>
                </a:ext>
              </a:extLst>
            </p:cNvPr>
            <p:cNvGrpSpPr/>
            <p:nvPr/>
          </p:nvGrpSpPr>
          <p:grpSpPr>
            <a:xfrm>
              <a:off x="2581719" y="3761311"/>
              <a:ext cx="63103" cy="1714821"/>
              <a:chOff x="2224682" y="2833688"/>
              <a:chExt cx="63103" cy="1725215"/>
            </a:xfrm>
          </p:grpSpPr>
          <p:cxnSp>
            <p:nvCxnSpPr>
              <p:cNvPr id="42" name="Connecteur droit 41">
                <a:extLst>
                  <a:ext uri="{FF2B5EF4-FFF2-40B4-BE49-F238E27FC236}">
                    <a16:creationId xmlns:a16="http://schemas.microsoft.com/office/drawing/2014/main" id="{8F625844-195E-421E-8014-BB38B9467A48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" name="Connecteur droit 42">
                <a:extLst>
                  <a:ext uri="{FF2B5EF4-FFF2-40B4-BE49-F238E27FC236}">
                    <a16:creationId xmlns:a16="http://schemas.microsoft.com/office/drawing/2014/main" id="{D8188B83-61D0-4043-B586-77289D2677E1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Connecteur droit 43">
                <a:extLst>
                  <a:ext uri="{FF2B5EF4-FFF2-40B4-BE49-F238E27FC236}">
                    <a16:creationId xmlns:a16="http://schemas.microsoft.com/office/drawing/2014/main" id="{7402F39E-B15C-4788-A0EB-67E4245BDF62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5" name="Groupe 44">
              <a:extLst>
                <a:ext uri="{FF2B5EF4-FFF2-40B4-BE49-F238E27FC236}">
                  <a16:creationId xmlns:a16="http://schemas.microsoft.com/office/drawing/2014/main" id="{729F6EDD-2C43-464E-A689-8121349950BD}"/>
                </a:ext>
              </a:extLst>
            </p:cNvPr>
            <p:cNvGrpSpPr/>
            <p:nvPr/>
          </p:nvGrpSpPr>
          <p:grpSpPr>
            <a:xfrm>
              <a:off x="2017133" y="4113736"/>
              <a:ext cx="63103" cy="1486103"/>
              <a:chOff x="2224682" y="2833688"/>
              <a:chExt cx="63103" cy="1725215"/>
            </a:xfrm>
          </p:grpSpPr>
          <p:cxnSp>
            <p:nvCxnSpPr>
              <p:cNvPr id="46" name="Connecteur droit 45">
                <a:extLst>
                  <a:ext uri="{FF2B5EF4-FFF2-40B4-BE49-F238E27FC236}">
                    <a16:creationId xmlns:a16="http://schemas.microsoft.com/office/drawing/2014/main" id="{1BB45C95-82F1-4064-836A-4FAA66992989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" name="Connecteur droit 46">
                <a:extLst>
                  <a:ext uri="{FF2B5EF4-FFF2-40B4-BE49-F238E27FC236}">
                    <a16:creationId xmlns:a16="http://schemas.microsoft.com/office/drawing/2014/main" id="{35892D9A-3D33-42A5-ACAC-7F16C1BD881C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" name="Connecteur droit 47">
                <a:extLst>
                  <a:ext uri="{FF2B5EF4-FFF2-40B4-BE49-F238E27FC236}">
                    <a16:creationId xmlns:a16="http://schemas.microsoft.com/office/drawing/2014/main" id="{5734E53E-B03E-4469-8EAD-22F47B6A75A9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9" name="Groupe 48">
              <a:extLst>
                <a:ext uri="{FF2B5EF4-FFF2-40B4-BE49-F238E27FC236}">
                  <a16:creationId xmlns:a16="http://schemas.microsoft.com/office/drawing/2014/main" id="{AE55FA57-7F04-4642-BB32-1B128928F729}"/>
                </a:ext>
              </a:extLst>
            </p:cNvPr>
            <p:cNvGrpSpPr/>
            <p:nvPr/>
          </p:nvGrpSpPr>
          <p:grpSpPr>
            <a:xfrm>
              <a:off x="1826112" y="4203033"/>
              <a:ext cx="63103" cy="1345609"/>
              <a:chOff x="2224682" y="2833688"/>
              <a:chExt cx="63103" cy="1725215"/>
            </a:xfrm>
          </p:grpSpPr>
          <p:cxnSp>
            <p:nvCxnSpPr>
              <p:cNvPr id="50" name="Connecteur droit 49">
                <a:extLst>
                  <a:ext uri="{FF2B5EF4-FFF2-40B4-BE49-F238E27FC236}">
                    <a16:creationId xmlns:a16="http://schemas.microsoft.com/office/drawing/2014/main" id="{B4F1F3E4-7BF6-48E1-814F-BDC6EB1462AC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" name="Connecteur droit 50">
                <a:extLst>
                  <a:ext uri="{FF2B5EF4-FFF2-40B4-BE49-F238E27FC236}">
                    <a16:creationId xmlns:a16="http://schemas.microsoft.com/office/drawing/2014/main" id="{A8B41B70-122C-43E4-9615-B078503D36DB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2" name="Connecteur droit 51">
                <a:extLst>
                  <a:ext uri="{FF2B5EF4-FFF2-40B4-BE49-F238E27FC236}">
                    <a16:creationId xmlns:a16="http://schemas.microsoft.com/office/drawing/2014/main" id="{8E9171C7-0EC1-46EE-9EA3-3EC2167DF2AF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3" name="Groupe 52">
              <a:extLst>
                <a:ext uri="{FF2B5EF4-FFF2-40B4-BE49-F238E27FC236}">
                  <a16:creationId xmlns:a16="http://schemas.microsoft.com/office/drawing/2014/main" id="{0BB73F4A-AE8B-48BE-A400-E293BBCA6E52}"/>
                </a:ext>
              </a:extLst>
            </p:cNvPr>
            <p:cNvGrpSpPr/>
            <p:nvPr/>
          </p:nvGrpSpPr>
          <p:grpSpPr>
            <a:xfrm>
              <a:off x="1639125" y="4151031"/>
              <a:ext cx="63103" cy="1559332"/>
              <a:chOff x="2224682" y="2833688"/>
              <a:chExt cx="63103" cy="1725215"/>
            </a:xfrm>
          </p:grpSpPr>
          <p:cxnSp>
            <p:nvCxnSpPr>
              <p:cNvPr id="54" name="Connecteur droit 53">
                <a:extLst>
                  <a:ext uri="{FF2B5EF4-FFF2-40B4-BE49-F238E27FC236}">
                    <a16:creationId xmlns:a16="http://schemas.microsoft.com/office/drawing/2014/main" id="{994A26F2-CDE7-4BF7-A9EA-CDCAA96B6C21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5" name="Connecteur droit 54">
                <a:extLst>
                  <a:ext uri="{FF2B5EF4-FFF2-40B4-BE49-F238E27FC236}">
                    <a16:creationId xmlns:a16="http://schemas.microsoft.com/office/drawing/2014/main" id="{666C7193-06A8-49C5-97E6-99021EAAA3E3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6" name="Connecteur droit 55">
                <a:extLst>
                  <a:ext uri="{FF2B5EF4-FFF2-40B4-BE49-F238E27FC236}">
                    <a16:creationId xmlns:a16="http://schemas.microsoft.com/office/drawing/2014/main" id="{13185C44-46F0-4C2A-BC15-137130AA43C9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7" name="Groupe 56">
              <a:extLst>
                <a:ext uri="{FF2B5EF4-FFF2-40B4-BE49-F238E27FC236}">
                  <a16:creationId xmlns:a16="http://schemas.microsoft.com/office/drawing/2014/main" id="{C7A80928-E53B-43DD-BAD7-1BE338C83182}"/>
                </a:ext>
              </a:extLst>
            </p:cNvPr>
            <p:cNvGrpSpPr/>
            <p:nvPr/>
          </p:nvGrpSpPr>
          <p:grpSpPr>
            <a:xfrm>
              <a:off x="1449700" y="4285186"/>
              <a:ext cx="63103" cy="1346236"/>
              <a:chOff x="2224682" y="2833688"/>
              <a:chExt cx="63103" cy="1725215"/>
            </a:xfrm>
          </p:grpSpPr>
          <p:cxnSp>
            <p:nvCxnSpPr>
              <p:cNvPr id="58" name="Connecteur droit 57">
                <a:extLst>
                  <a:ext uri="{FF2B5EF4-FFF2-40B4-BE49-F238E27FC236}">
                    <a16:creationId xmlns:a16="http://schemas.microsoft.com/office/drawing/2014/main" id="{C8FF26B4-AEF6-4C73-9D6D-F84C905472D9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" name="Connecteur droit 58">
                <a:extLst>
                  <a:ext uri="{FF2B5EF4-FFF2-40B4-BE49-F238E27FC236}">
                    <a16:creationId xmlns:a16="http://schemas.microsoft.com/office/drawing/2014/main" id="{8256A70B-6581-4818-9F35-E9F20A7F91FA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" name="Connecteur droit 59">
                <a:extLst>
                  <a:ext uri="{FF2B5EF4-FFF2-40B4-BE49-F238E27FC236}">
                    <a16:creationId xmlns:a16="http://schemas.microsoft.com/office/drawing/2014/main" id="{DE27CBCF-FDBC-4D6A-A7BF-83761C6BEFA4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61" name="Groupe 60">
              <a:extLst>
                <a:ext uri="{FF2B5EF4-FFF2-40B4-BE49-F238E27FC236}">
                  <a16:creationId xmlns:a16="http://schemas.microsoft.com/office/drawing/2014/main" id="{E3B887D0-8C4B-4462-AA44-523D396F1E7E}"/>
                </a:ext>
              </a:extLst>
            </p:cNvPr>
            <p:cNvGrpSpPr/>
            <p:nvPr/>
          </p:nvGrpSpPr>
          <p:grpSpPr>
            <a:xfrm>
              <a:off x="1261118" y="4439967"/>
              <a:ext cx="63103" cy="1215268"/>
              <a:chOff x="2224682" y="2833688"/>
              <a:chExt cx="63103" cy="1725215"/>
            </a:xfrm>
          </p:grpSpPr>
          <p:cxnSp>
            <p:nvCxnSpPr>
              <p:cNvPr id="62" name="Connecteur droit 61">
                <a:extLst>
                  <a:ext uri="{FF2B5EF4-FFF2-40B4-BE49-F238E27FC236}">
                    <a16:creationId xmlns:a16="http://schemas.microsoft.com/office/drawing/2014/main" id="{013D7E26-3D0A-4E0E-8FC5-370246C0A4DB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" name="Connecteur droit 62">
                <a:extLst>
                  <a:ext uri="{FF2B5EF4-FFF2-40B4-BE49-F238E27FC236}">
                    <a16:creationId xmlns:a16="http://schemas.microsoft.com/office/drawing/2014/main" id="{0B52CDD1-B3B9-483C-8956-4E7DC475DE60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" name="Connecteur droit 63">
                <a:extLst>
                  <a:ext uri="{FF2B5EF4-FFF2-40B4-BE49-F238E27FC236}">
                    <a16:creationId xmlns:a16="http://schemas.microsoft.com/office/drawing/2014/main" id="{07703CB4-2317-46FD-86B3-6E624D30609A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65" name="Groupe 64">
              <a:extLst>
                <a:ext uri="{FF2B5EF4-FFF2-40B4-BE49-F238E27FC236}">
                  <a16:creationId xmlns:a16="http://schemas.microsoft.com/office/drawing/2014/main" id="{76A7E6C4-74E1-47C3-8756-9097E9596F7C}"/>
                </a:ext>
              </a:extLst>
            </p:cNvPr>
            <p:cNvGrpSpPr/>
            <p:nvPr/>
          </p:nvGrpSpPr>
          <p:grpSpPr>
            <a:xfrm>
              <a:off x="1069337" y="4530455"/>
              <a:ext cx="63103" cy="1095014"/>
              <a:chOff x="2224682" y="2833688"/>
              <a:chExt cx="63103" cy="1725215"/>
            </a:xfrm>
          </p:grpSpPr>
          <p:cxnSp>
            <p:nvCxnSpPr>
              <p:cNvPr id="66" name="Connecteur droit 65">
                <a:extLst>
                  <a:ext uri="{FF2B5EF4-FFF2-40B4-BE49-F238E27FC236}">
                    <a16:creationId xmlns:a16="http://schemas.microsoft.com/office/drawing/2014/main" id="{553E0479-30AC-4E21-A90D-7D3F2671E5C6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7" name="Connecteur droit 66">
                <a:extLst>
                  <a:ext uri="{FF2B5EF4-FFF2-40B4-BE49-F238E27FC236}">
                    <a16:creationId xmlns:a16="http://schemas.microsoft.com/office/drawing/2014/main" id="{D5C0622D-A762-405C-9B18-B8BC4C0C5EAC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8" name="Connecteur droit 67">
                <a:extLst>
                  <a:ext uri="{FF2B5EF4-FFF2-40B4-BE49-F238E27FC236}">
                    <a16:creationId xmlns:a16="http://schemas.microsoft.com/office/drawing/2014/main" id="{29DB0079-332A-4802-99B4-2F76124E7E64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69" name="Groupe 68">
              <a:extLst>
                <a:ext uri="{FF2B5EF4-FFF2-40B4-BE49-F238E27FC236}">
                  <a16:creationId xmlns:a16="http://schemas.microsoft.com/office/drawing/2014/main" id="{18F46214-D5A9-4063-92DF-B8F8CC8FCB90}"/>
                </a:ext>
              </a:extLst>
            </p:cNvPr>
            <p:cNvGrpSpPr/>
            <p:nvPr/>
          </p:nvGrpSpPr>
          <p:grpSpPr>
            <a:xfrm>
              <a:off x="882143" y="4594748"/>
              <a:ext cx="63103" cy="982261"/>
              <a:chOff x="2224682" y="2833688"/>
              <a:chExt cx="63103" cy="1725215"/>
            </a:xfrm>
          </p:grpSpPr>
          <p:cxnSp>
            <p:nvCxnSpPr>
              <p:cNvPr id="70" name="Connecteur droit 69">
                <a:extLst>
                  <a:ext uri="{FF2B5EF4-FFF2-40B4-BE49-F238E27FC236}">
                    <a16:creationId xmlns:a16="http://schemas.microsoft.com/office/drawing/2014/main" id="{212ED4E1-15B2-4C15-9057-4233B406DC5E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" name="Connecteur droit 70">
                <a:extLst>
                  <a:ext uri="{FF2B5EF4-FFF2-40B4-BE49-F238E27FC236}">
                    <a16:creationId xmlns:a16="http://schemas.microsoft.com/office/drawing/2014/main" id="{8073194F-696F-4E1A-9747-2CCEBDF2CEE7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2" name="Connecteur droit 71">
                <a:extLst>
                  <a:ext uri="{FF2B5EF4-FFF2-40B4-BE49-F238E27FC236}">
                    <a16:creationId xmlns:a16="http://schemas.microsoft.com/office/drawing/2014/main" id="{7AD39E7F-32EF-408C-811C-8B171F2463AE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73" name="Groupe 72">
              <a:extLst>
                <a:ext uri="{FF2B5EF4-FFF2-40B4-BE49-F238E27FC236}">
                  <a16:creationId xmlns:a16="http://schemas.microsoft.com/office/drawing/2014/main" id="{5C7A5D8F-834F-498D-9A5A-FC250B5D5BB8}"/>
                </a:ext>
              </a:extLst>
            </p:cNvPr>
            <p:cNvGrpSpPr/>
            <p:nvPr/>
          </p:nvGrpSpPr>
          <p:grpSpPr>
            <a:xfrm>
              <a:off x="696738" y="4816207"/>
              <a:ext cx="63103" cy="893882"/>
              <a:chOff x="2224682" y="2833688"/>
              <a:chExt cx="63103" cy="1725215"/>
            </a:xfrm>
          </p:grpSpPr>
          <p:cxnSp>
            <p:nvCxnSpPr>
              <p:cNvPr id="74" name="Connecteur droit 73">
                <a:extLst>
                  <a:ext uri="{FF2B5EF4-FFF2-40B4-BE49-F238E27FC236}">
                    <a16:creationId xmlns:a16="http://schemas.microsoft.com/office/drawing/2014/main" id="{BFB6467B-FBC5-4953-937C-9F50E61E8B46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5" name="Connecteur droit 74">
                <a:extLst>
                  <a:ext uri="{FF2B5EF4-FFF2-40B4-BE49-F238E27FC236}">
                    <a16:creationId xmlns:a16="http://schemas.microsoft.com/office/drawing/2014/main" id="{1343B03D-8BAC-44C7-988E-8DC84CFF692D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6" name="Connecteur droit 75">
                <a:extLst>
                  <a:ext uri="{FF2B5EF4-FFF2-40B4-BE49-F238E27FC236}">
                    <a16:creationId xmlns:a16="http://schemas.microsoft.com/office/drawing/2014/main" id="{D35526B4-A596-42CF-A3D4-3FCD044DC804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77" name="Groupe 76">
              <a:extLst>
                <a:ext uri="{FF2B5EF4-FFF2-40B4-BE49-F238E27FC236}">
                  <a16:creationId xmlns:a16="http://schemas.microsoft.com/office/drawing/2014/main" id="{F5EB5E3A-8D66-45EC-B301-54EFEF0C911E}"/>
                </a:ext>
              </a:extLst>
            </p:cNvPr>
            <p:cNvGrpSpPr/>
            <p:nvPr/>
          </p:nvGrpSpPr>
          <p:grpSpPr>
            <a:xfrm>
              <a:off x="504136" y="5088857"/>
              <a:ext cx="63103" cy="621231"/>
              <a:chOff x="2224682" y="2833688"/>
              <a:chExt cx="63103" cy="1725215"/>
            </a:xfrm>
          </p:grpSpPr>
          <p:cxnSp>
            <p:nvCxnSpPr>
              <p:cNvPr id="78" name="Connecteur droit 77">
                <a:extLst>
                  <a:ext uri="{FF2B5EF4-FFF2-40B4-BE49-F238E27FC236}">
                    <a16:creationId xmlns:a16="http://schemas.microsoft.com/office/drawing/2014/main" id="{5FA6A80C-CFCE-460A-B54B-4BEC460D4178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9" name="Connecteur droit 78">
                <a:extLst>
                  <a:ext uri="{FF2B5EF4-FFF2-40B4-BE49-F238E27FC236}">
                    <a16:creationId xmlns:a16="http://schemas.microsoft.com/office/drawing/2014/main" id="{3FADAC94-BEDC-4048-8369-C20BA4856A87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" name="Connecteur droit 79">
                <a:extLst>
                  <a:ext uri="{FF2B5EF4-FFF2-40B4-BE49-F238E27FC236}">
                    <a16:creationId xmlns:a16="http://schemas.microsoft.com/office/drawing/2014/main" id="{47349584-D548-4835-BB8B-C83AD98D4D4F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81" name="Groupe 80">
              <a:extLst>
                <a:ext uri="{FF2B5EF4-FFF2-40B4-BE49-F238E27FC236}">
                  <a16:creationId xmlns:a16="http://schemas.microsoft.com/office/drawing/2014/main" id="{DC063B65-0023-4115-9F3E-39679FEE661C}"/>
                </a:ext>
              </a:extLst>
            </p:cNvPr>
            <p:cNvGrpSpPr/>
            <p:nvPr/>
          </p:nvGrpSpPr>
          <p:grpSpPr>
            <a:xfrm>
              <a:off x="442994" y="5173395"/>
              <a:ext cx="63103" cy="515905"/>
              <a:chOff x="2224682" y="2833688"/>
              <a:chExt cx="63103" cy="1725215"/>
            </a:xfrm>
          </p:grpSpPr>
          <p:cxnSp>
            <p:nvCxnSpPr>
              <p:cNvPr id="82" name="Connecteur droit 81">
                <a:extLst>
                  <a:ext uri="{FF2B5EF4-FFF2-40B4-BE49-F238E27FC236}">
                    <a16:creationId xmlns:a16="http://schemas.microsoft.com/office/drawing/2014/main" id="{3B7980DF-6C6B-490F-B8B4-15A685B743B4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3" name="Connecteur droit 82">
                <a:extLst>
                  <a:ext uri="{FF2B5EF4-FFF2-40B4-BE49-F238E27FC236}">
                    <a16:creationId xmlns:a16="http://schemas.microsoft.com/office/drawing/2014/main" id="{35ED6B6E-F5C0-4456-AA5C-AA3FAFBA352C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4" name="Connecteur droit 83">
                <a:extLst>
                  <a:ext uri="{FF2B5EF4-FFF2-40B4-BE49-F238E27FC236}">
                    <a16:creationId xmlns:a16="http://schemas.microsoft.com/office/drawing/2014/main" id="{81C58FB9-B4EC-439A-8E20-8924FAC3C68D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85" name="Groupe 84">
              <a:extLst>
                <a:ext uri="{FF2B5EF4-FFF2-40B4-BE49-F238E27FC236}">
                  <a16:creationId xmlns:a16="http://schemas.microsoft.com/office/drawing/2014/main" id="{F4AE037D-B226-4C45-B2E3-9A844A958538}"/>
                </a:ext>
              </a:extLst>
            </p:cNvPr>
            <p:cNvGrpSpPr/>
            <p:nvPr/>
          </p:nvGrpSpPr>
          <p:grpSpPr>
            <a:xfrm>
              <a:off x="376218" y="5185246"/>
              <a:ext cx="63103" cy="412207"/>
              <a:chOff x="2224682" y="2833688"/>
              <a:chExt cx="63103" cy="1725215"/>
            </a:xfrm>
          </p:grpSpPr>
          <p:cxnSp>
            <p:nvCxnSpPr>
              <p:cNvPr id="86" name="Connecteur droit 85">
                <a:extLst>
                  <a:ext uri="{FF2B5EF4-FFF2-40B4-BE49-F238E27FC236}">
                    <a16:creationId xmlns:a16="http://schemas.microsoft.com/office/drawing/2014/main" id="{25F36438-DC07-4EF9-BCC5-B2BE240DCA95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7" name="Connecteur droit 86">
                <a:extLst>
                  <a:ext uri="{FF2B5EF4-FFF2-40B4-BE49-F238E27FC236}">
                    <a16:creationId xmlns:a16="http://schemas.microsoft.com/office/drawing/2014/main" id="{C9C12364-031C-40EC-A8F6-7FECBF02B587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8" name="Connecteur droit 87">
                <a:extLst>
                  <a:ext uri="{FF2B5EF4-FFF2-40B4-BE49-F238E27FC236}">
                    <a16:creationId xmlns:a16="http://schemas.microsoft.com/office/drawing/2014/main" id="{228AAEA8-0BE8-4E6B-B413-D65877E43948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89" name="Groupe 88">
              <a:extLst>
                <a:ext uri="{FF2B5EF4-FFF2-40B4-BE49-F238E27FC236}">
                  <a16:creationId xmlns:a16="http://schemas.microsoft.com/office/drawing/2014/main" id="{6731507A-1217-471F-8D44-E8D82612647B}"/>
                </a:ext>
              </a:extLst>
            </p:cNvPr>
            <p:cNvGrpSpPr/>
            <p:nvPr/>
          </p:nvGrpSpPr>
          <p:grpSpPr>
            <a:xfrm>
              <a:off x="2582772" y="3560919"/>
              <a:ext cx="63103" cy="1857493"/>
              <a:chOff x="2224682" y="2833688"/>
              <a:chExt cx="63103" cy="1725215"/>
            </a:xfrm>
          </p:grpSpPr>
          <p:cxnSp>
            <p:nvCxnSpPr>
              <p:cNvPr id="90" name="Connecteur droit 89">
                <a:extLst>
                  <a:ext uri="{FF2B5EF4-FFF2-40B4-BE49-F238E27FC236}">
                    <a16:creationId xmlns:a16="http://schemas.microsoft.com/office/drawing/2014/main" id="{B2E2D168-E0B8-445E-A468-72862530E8D6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1" name="Connecteur droit 90">
                <a:extLst>
                  <a:ext uri="{FF2B5EF4-FFF2-40B4-BE49-F238E27FC236}">
                    <a16:creationId xmlns:a16="http://schemas.microsoft.com/office/drawing/2014/main" id="{8D4DFD36-06C2-4A2E-9624-360256397DB9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2" name="Connecteur droit 91">
                <a:extLst>
                  <a:ext uri="{FF2B5EF4-FFF2-40B4-BE49-F238E27FC236}">
                    <a16:creationId xmlns:a16="http://schemas.microsoft.com/office/drawing/2014/main" id="{0E4FFB29-29E2-4CF1-9B68-4E7BFD81EDA0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97" name="Groupe 96">
              <a:extLst>
                <a:ext uri="{FF2B5EF4-FFF2-40B4-BE49-F238E27FC236}">
                  <a16:creationId xmlns:a16="http://schemas.microsoft.com/office/drawing/2014/main" id="{3F97906D-11E9-46BA-9521-C8C43EED0C21}"/>
                </a:ext>
              </a:extLst>
            </p:cNvPr>
            <p:cNvGrpSpPr/>
            <p:nvPr/>
          </p:nvGrpSpPr>
          <p:grpSpPr>
            <a:xfrm>
              <a:off x="2205545" y="3579419"/>
              <a:ext cx="63103" cy="1902343"/>
              <a:chOff x="2224682" y="2833688"/>
              <a:chExt cx="63103" cy="1725215"/>
            </a:xfrm>
          </p:grpSpPr>
          <p:cxnSp>
            <p:nvCxnSpPr>
              <p:cNvPr id="98" name="Connecteur droit 97">
                <a:extLst>
                  <a:ext uri="{FF2B5EF4-FFF2-40B4-BE49-F238E27FC236}">
                    <a16:creationId xmlns:a16="http://schemas.microsoft.com/office/drawing/2014/main" id="{81685149-4AB7-4CE7-9271-816665B3F98C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9" name="Connecteur droit 98">
                <a:extLst>
                  <a:ext uri="{FF2B5EF4-FFF2-40B4-BE49-F238E27FC236}">
                    <a16:creationId xmlns:a16="http://schemas.microsoft.com/office/drawing/2014/main" id="{7180934A-8557-4EF2-887A-FA19634FB5F0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0" name="Connecteur droit 99">
                <a:extLst>
                  <a:ext uri="{FF2B5EF4-FFF2-40B4-BE49-F238E27FC236}">
                    <a16:creationId xmlns:a16="http://schemas.microsoft.com/office/drawing/2014/main" id="{A9AD562F-181F-43D0-8F84-03D147B3E27E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01" name="Groupe 100">
              <a:extLst>
                <a:ext uri="{FF2B5EF4-FFF2-40B4-BE49-F238E27FC236}">
                  <a16:creationId xmlns:a16="http://schemas.microsoft.com/office/drawing/2014/main" id="{EDCD3E39-A8EE-4FF6-BDF3-BFAFD07093D5}"/>
                </a:ext>
              </a:extLst>
            </p:cNvPr>
            <p:cNvGrpSpPr/>
            <p:nvPr/>
          </p:nvGrpSpPr>
          <p:grpSpPr>
            <a:xfrm>
              <a:off x="2015609" y="3577125"/>
              <a:ext cx="64627" cy="1898685"/>
              <a:chOff x="2224682" y="2833688"/>
              <a:chExt cx="63103" cy="1725215"/>
            </a:xfrm>
          </p:grpSpPr>
          <p:cxnSp>
            <p:nvCxnSpPr>
              <p:cNvPr id="102" name="Connecteur droit 101">
                <a:extLst>
                  <a:ext uri="{FF2B5EF4-FFF2-40B4-BE49-F238E27FC236}">
                    <a16:creationId xmlns:a16="http://schemas.microsoft.com/office/drawing/2014/main" id="{180834C3-CE0A-4575-AD41-CB1E784EE049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3" name="Connecteur droit 102">
                <a:extLst>
                  <a:ext uri="{FF2B5EF4-FFF2-40B4-BE49-F238E27FC236}">
                    <a16:creationId xmlns:a16="http://schemas.microsoft.com/office/drawing/2014/main" id="{4172D617-2B26-4E7D-A6B3-068D038D3B93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4" name="Connecteur droit 103">
                <a:extLst>
                  <a:ext uri="{FF2B5EF4-FFF2-40B4-BE49-F238E27FC236}">
                    <a16:creationId xmlns:a16="http://schemas.microsoft.com/office/drawing/2014/main" id="{777864E5-8271-4D9E-AD31-F0E33F078670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05" name="Groupe 104">
              <a:extLst>
                <a:ext uri="{FF2B5EF4-FFF2-40B4-BE49-F238E27FC236}">
                  <a16:creationId xmlns:a16="http://schemas.microsoft.com/office/drawing/2014/main" id="{EDD7C0AB-FBD5-4E7D-9CEA-FEFE6FEA77F9}"/>
                </a:ext>
              </a:extLst>
            </p:cNvPr>
            <p:cNvGrpSpPr/>
            <p:nvPr/>
          </p:nvGrpSpPr>
          <p:grpSpPr>
            <a:xfrm>
              <a:off x="1826112" y="3594984"/>
              <a:ext cx="63103" cy="1882017"/>
              <a:chOff x="2224682" y="2833688"/>
              <a:chExt cx="63103" cy="1725215"/>
            </a:xfrm>
          </p:grpSpPr>
          <p:cxnSp>
            <p:nvCxnSpPr>
              <p:cNvPr id="106" name="Connecteur droit 105">
                <a:extLst>
                  <a:ext uri="{FF2B5EF4-FFF2-40B4-BE49-F238E27FC236}">
                    <a16:creationId xmlns:a16="http://schemas.microsoft.com/office/drawing/2014/main" id="{8DE6C140-A003-4B45-9559-6483D8F5AF7C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7" name="Connecteur droit 106">
                <a:extLst>
                  <a:ext uri="{FF2B5EF4-FFF2-40B4-BE49-F238E27FC236}">
                    <a16:creationId xmlns:a16="http://schemas.microsoft.com/office/drawing/2014/main" id="{559F0157-2D19-4231-A8D2-A7B2984BD767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8" name="Connecteur droit 107">
                <a:extLst>
                  <a:ext uri="{FF2B5EF4-FFF2-40B4-BE49-F238E27FC236}">
                    <a16:creationId xmlns:a16="http://schemas.microsoft.com/office/drawing/2014/main" id="{270765F9-E57B-4268-8521-5B0E69E31FC1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09" name="Groupe 108">
              <a:extLst>
                <a:ext uri="{FF2B5EF4-FFF2-40B4-BE49-F238E27FC236}">
                  <a16:creationId xmlns:a16="http://schemas.microsoft.com/office/drawing/2014/main" id="{A07925F2-C803-4540-9DFB-31BC0BF30F3A}"/>
                </a:ext>
              </a:extLst>
            </p:cNvPr>
            <p:cNvGrpSpPr/>
            <p:nvPr/>
          </p:nvGrpSpPr>
          <p:grpSpPr>
            <a:xfrm>
              <a:off x="1639125" y="3764057"/>
              <a:ext cx="63103" cy="1648851"/>
              <a:chOff x="2224682" y="2833688"/>
              <a:chExt cx="63103" cy="1725215"/>
            </a:xfrm>
          </p:grpSpPr>
          <p:cxnSp>
            <p:nvCxnSpPr>
              <p:cNvPr id="110" name="Connecteur droit 109">
                <a:extLst>
                  <a:ext uri="{FF2B5EF4-FFF2-40B4-BE49-F238E27FC236}">
                    <a16:creationId xmlns:a16="http://schemas.microsoft.com/office/drawing/2014/main" id="{150934B6-B265-4BA4-8BB6-382090A07F05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1" name="Connecteur droit 110">
                <a:extLst>
                  <a:ext uri="{FF2B5EF4-FFF2-40B4-BE49-F238E27FC236}">
                    <a16:creationId xmlns:a16="http://schemas.microsoft.com/office/drawing/2014/main" id="{AB7B6A55-DED9-4D58-BD10-7B5B2533C9B6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2" name="Connecteur droit 111">
                <a:extLst>
                  <a:ext uri="{FF2B5EF4-FFF2-40B4-BE49-F238E27FC236}">
                    <a16:creationId xmlns:a16="http://schemas.microsoft.com/office/drawing/2014/main" id="{44B5BC7F-FE28-47A6-A619-89BD1DBAC9DD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17" name="Groupe 116">
              <a:extLst>
                <a:ext uri="{FF2B5EF4-FFF2-40B4-BE49-F238E27FC236}">
                  <a16:creationId xmlns:a16="http://schemas.microsoft.com/office/drawing/2014/main" id="{FCFA316F-61C5-4BDE-8D75-3C68BA2538BE}"/>
                </a:ext>
              </a:extLst>
            </p:cNvPr>
            <p:cNvGrpSpPr/>
            <p:nvPr/>
          </p:nvGrpSpPr>
          <p:grpSpPr>
            <a:xfrm>
              <a:off x="1261118" y="4152107"/>
              <a:ext cx="63103" cy="1376092"/>
              <a:chOff x="2224682" y="2833688"/>
              <a:chExt cx="63103" cy="1725215"/>
            </a:xfrm>
          </p:grpSpPr>
          <p:cxnSp>
            <p:nvCxnSpPr>
              <p:cNvPr id="118" name="Connecteur droit 117">
                <a:extLst>
                  <a:ext uri="{FF2B5EF4-FFF2-40B4-BE49-F238E27FC236}">
                    <a16:creationId xmlns:a16="http://schemas.microsoft.com/office/drawing/2014/main" id="{C4A9C9C5-6989-4FFD-AA6F-EB91ABB4F33E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9" name="Connecteur droit 118">
                <a:extLst>
                  <a:ext uri="{FF2B5EF4-FFF2-40B4-BE49-F238E27FC236}">
                    <a16:creationId xmlns:a16="http://schemas.microsoft.com/office/drawing/2014/main" id="{59BF0C3A-F62A-4A48-B43F-2E895F5C8AB2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0" name="Connecteur droit 119">
                <a:extLst>
                  <a:ext uri="{FF2B5EF4-FFF2-40B4-BE49-F238E27FC236}">
                    <a16:creationId xmlns:a16="http://schemas.microsoft.com/office/drawing/2014/main" id="{F8F42945-FD52-47E0-B174-DDA51B713861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21" name="Groupe 120">
              <a:extLst>
                <a:ext uri="{FF2B5EF4-FFF2-40B4-BE49-F238E27FC236}">
                  <a16:creationId xmlns:a16="http://schemas.microsoft.com/office/drawing/2014/main" id="{E63F6700-77AC-43AA-9876-1327465EC1B9}"/>
                </a:ext>
              </a:extLst>
            </p:cNvPr>
            <p:cNvGrpSpPr/>
            <p:nvPr/>
          </p:nvGrpSpPr>
          <p:grpSpPr>
            <a:xfrm>
              <a:off x="1069337" y="4243785"/>
              <a:ext cx="63103" cy="1196307"/>
              <a:chOff x="2224682" y="2833688"/>
              <a:chExt cx="63103" cy="1725215"/>
            </a:xfrm>
          </p:grpSpPr>
          <p:cxnSp>
            <p:nvCxnSpPr>
              <p:cNvPr id="122" name="Connecteur droit 121">
                <a:extLst>
                  <a:ext uri="{FF2B5EF4-FFF2-40B4-BE49-F238E27FC236}">
                    <a16:creationId xmlns:a16="http://schemas.microsoft.com/office/drawing/2014/main" id="{D4CFF067-19AE-492B-885E-4F6D1B84DFEB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3" name="Connecteur droit 122">
                <a:extLst>
                  <a:ext uri="{FF2B5EF4-FFF2-40B4-BE49-F238E27FC236}">
                    <a16:creationId xmlns:a16="http://schemas.microsoft.com/office/drawing/2014/main" id="{80B6A51D-59A1-4F40-ABD2-5D1DD411609E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4" name="Connecteur droit 123">
                <a:extLst>
                  <a:ext uri="{FF2B5EF4-FFF2-40B4-BE49-F238E27FC236}">
                    <a16:creationId xmlns:a16="http://schemas.microsoft.com/office/drawing/2014/main" id="{6E142EB0-8974-4657-9300-C46F433A5709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25" name="Groupe 124">
              <a:extLst>
                <a:ext uri="{FF2B5EF4-FFF2-40B4-BE49-F238E27FC236}">
                  <a16:creationId xmlns:a16="http://schemas.microsoft.com/office/drawing/2014/main" id="{9AB4C13E-1C5D-4018-AF4A-3769BF94395B}"/>
                </a:ext>
              </a:extLst>
            </p:cNvPr>
            <p:cNvGrpSpPr/>
            <p:nvPr/>
          </p:nvGrpSpPr>
          <p:grpSpPr>
            <a:xfrm>
              <a:off x="882143" y="4286115"/>
              <a:ext cx="63103" cy="1277802"/>
              <a:chOff x="2224682" y="2833688"/>
              <a:chExt cx="63103" cy="1725215"/>
            </a:xfrm>
          </p:grpSpPr>
          <p:cxnSp>
            <p:nvCxnSpPr>
              <p:cNvPr id="126" name="Connecteur droit 125">
                <a:extLst>
                  <a:ext uri="{FF2B5EF4-FFF2-40B4-BE49-F238E27FC236}">
                    <a16:creationId xmlns:a16="http://schemas.microsoft.com/office/drawing/2014/main" id="{A266B77F-78A5-4DAE-B509-F5F185644470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7" name="Connecteur droit 126">
                <a:extLst>
                  <a:ext uri="{FF2B5EF4-FFF2-40B4-BE49-F238E27FC236}">
                    <a16:creationId xmlns:a16="http://schemas.microsoft.com/office/drawing/2014/main" id="{5803F33C-408C-4E4B-8F1A-CF8DE93F105B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8" name="Connecteur droit 127">
                <a:extLst>
                  <a:ext uri="{FF2B5EF4-FFF2-40B4-BE49-F238E27FC236}">
                    <a16:creationId xmlns:a16="http://schemas.microsoft.com/office/drawing/2014/main" id="{48957CB9-B613-4780-95B8-13DEEC964385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29" name="Groupe 128">
              <a:extLst>
                <a:ext uri="{FF2B5EF4-FFF2-40B4-BE49-F238E27FC236}">
                  <a16:creationId xmlns:a16="http://schemas.microsoft.com/office/drawing/2014/main" id="{CFC5580D-71E1-4455-8A26-FEA5F5E06EAF}"/>
                </a:ext>
              </a:extLst>
            </p:cNvPr>
            <p:cNvGrpSpPr/>
            <p:nvPr/>
          </p:nvGrpSpPr>
          <p:grpSpPr>
            <a:xfrm>
              <a:off x="696738" y="4555539"/>
              <a:ext cx="63103" cy="993103"/>
              <a:chOff x="2224682" y="2833688"/>
              <a:chExt cx="63103" cy="1725215"/>
            </a:xfrm>
          </p:grpSpPr>
          <p:cxnSp>
            <p:nvCxnSpPr>
              <p:cNvPr id="130" name="Connecteur droit 129">
                <a:extLst>
                  <a:ext uri="{FF2B5EF4-FFF2-40B4-BE49-F238E27FC236}">
                    <a16:creationId xmlns:a16="http://schemas.microsoft.com/office/drawing/2014/main" id="{5B792F3F-9C1D-459A-A30F-970FA84B89A5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1" name="Connecteur droit 130">
                <a:extLst>
                  <a:ext uri="{FF2B5EF4-FFF2-40B4-BE49-F238E27FC236}">
                    <a16:creationId xmlns:a16="http://schemas.microsoft.com/office/drawing/2014/main" id="{4F93E19E-5EFA-4A3D-824C-8DDAD65FC2FF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2" name="Connecteur droit 131">
                <a:extLst>
                  <a:ext uri="{FF2B5EF4-FFF2-40B4-BE49-F238E27FC236}">
                    <a16:creationId xmlns:a16="http://schemas.microsoft.com/office/drawing/2014/main" id="{7CA6DC14-C85D-454A-B2CC-574834C127CB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33" name="Groupe 132">
              <a:extLst>
                <a:ext uri="{FF2B5EF4-FFF2-40B4-BE49-F238E27FC236}">
                  <a16:creationId xmlns:a16="http://schemas.microsoft.com/office/drawing/2014/main" id="{8130DBEA-F36E-497A-A726-FD810E228C64}"/>
                </a:ext>
              </a:extLst>
            </p:cNvPr>
            <p:cNvGrpSpPr/>
            <p:nvPr/>
          </p:nvGrpSpPr>
          <p:grpSpPr>
            <a:xfrm>
              <a:off x="504136" y="4889363"/>
              <a:ext cx="63103" cy="659279"/>
              <a:chOff x="2224682" y="2833688"/>
              <a:chExt cx="63103" cy="1725215"/>
            </a:xfrm>
          </p:grpSpPr>
          <p:cxnSp>
            <p:nvCxnSpPr>
              <p:cNvPr id="134" name="Connecteur droit 133">
                <a:extLst>
                  <a:ext uri="{FF2B5EF4-FFF2-40B4-BE49-F238E27FC236}">
                    <a16:creationId xmlns:a16="http://schemas.microsoft.com/office/drawing/2014/main" id="{892EEC77-99A7-4999-A3D7-DD5D7BE138DF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5" name="Connecteur droit 134">
                <a:extLst>
                  <a:ext uri="{FF2B5EF4-FFF2-40B4-BE49-F238E27FC236}">
                    <a16:creationId xmlns:a16="http://schemas.microsoft.com/office/drawing/2014/main" id="{562AAB6B-5B2B-4EE4-8E35-0AA51C6967EB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6" name="Connecteur droit 135">
                <a:extLst>
                  <a:ext uri="{FF2B5EF4-FFF2-40B4-BE49-F238E27FC236}">
                    <a16:creationId xmlns:a16="http://schemas.microsoft.com/office/drawing/2014/main" id="{C61C1690-A982-4B07-A2CC-4A952E3AADD1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37" name="Groupe 136">
              <a:extLst>
                <a:ext uri="{FF2B5EF4-FFF2-40B4-BE49-F238E27FC236}">
                  <a16:creationId xmlns:a16="http://schemas.microsoft.com/office/drawing/2014/main" id="{86CA438A-DA2C-432D-A57B-7CCA1C0FDD16}"/>
                </a:ext>
              </a:extLst>
            </p:cNvPr>
            <p:cNvGrpSpPr/>
            <p:nvPr/>
          </p:nvGrpSpPr>
          <p:grpSpPr>
            <a:xfrm>
              <a:off x="441033" y="4982232"/>
              <a:ext cx="63103" cy="615221"/>
              <a:chOff x="2224682" y="2833688"/>
              <a:chExt cx="63103" cy="1725215"/>
            </a:xfrm>
          </p:grpSpPr>
          <p:cxnSp>
            <p:nvCxnSpPr>
              <p:cNvPr id="138" name="Connecteur droit 137">
                <a:extLst>
                  <a:ext uri="{FF2B5EF4-FFF2-40B4-BE49-F238E27FC236}">
                    <a16:creationId xmlns:a16="http://schemas.microsoft.com/office/drawing/2014/main" id="{EED302E4-BBF5-459C-97FE-88F6AC3B59BE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9" name="Connecteur droit 138">
                <a:extLst>
                  <a:ext uri="{FF2B5EF4-FFF2-40B4-BE49-F238E27FC236}">
                    <a16:creationId xmlns:a16="http://schemas.microsoft.com/office/drawing/2014/main" id="{58E169EF-F089-4428-93A3-E50F8D4A9434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0" name="Connecteur droit 139">
                <a:extLst>
                  <a:ext uri="{FF2B5EF4-FFF2-40B4-BE49-F238E27FC236}">
                    <a16:creationId xmlns:a16="http://schemas.microsoft.com/office/drawing/2014/main" id="{58F8CA85-FE4F-4366-AA25-395548502914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41" name="Groupe 140">
              <a:extLst>
                <a:ext uri="{FF2B5EF4-FFF2-40B4-BE49-F238E27FC236}">
                  <a16:creationId xmlns:a16="http://schemas.microsoft.com/office/drawing/2014/main" id="{6CE4AD12-BF05-45E0-BB54-55BB9F7C94FD}"/>
                </a:ext>
              </a:extLst>
            </p:cNvPr>
            <p:cNvGrpSpPr/>
            <p:nvPr/>
          </p:nvGrpSpPr>
          <p:grpSpPr>
            <a:xfrm>
              <a:off x="372155" y="5107247"/>
              <a:ext cx="63103" cy="496368"/>
              <a:chOff x="2224682" y="2833688"/>
              <a:chExt cx="63103" cy="1725215"/>
            </a:xfrm>
          </p:grpSpPr>
          <p:cxnSp>
            <p:nvCxnSpPr>
              <p:cNvPr id="142" name="Connecteur droit 141">
                <a:extLst>
                  <a:ext uri="{FF2B5EF4-FFF2-40B4-BE49-F238E27FC236}">
                    <a16:creationId xmlns:a16="http://schemas.microsoft.com/office/drawing/2014/main" id="{6B761507-3E1D-494A-8050-32EA100C26CB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3" name="Connecteur droit 142">
                <a:extLst>
                  <a:ext uri="{FF2B5EF4-FFF2-40B4-BE49-F238E27FC236}">
                    <a16:creationId xmlns:a16="http://schemas.microsoft.com/office/drawing/2014/main" id="{657A8CF1-95B3-4FBF-8205-A1AE0DFD8D25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4" name="Connecteur droit 143">
                <a:extLst>
                  <a:ext uri="{FF2B5EF4-FFF2-40B4-BE49-F238E27FC236}">
                    <a16:creationId xmlns:a16="http://schemas.microsoft.com/office/drawing/2014/main" id="{FCBC8B5E-1ED8-45D0-BD2B-A1E21F49B0FD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93" name="Groupe 92">
              <a:extLst>
                <a:ext uri="{FF2B5EF4-FFF2-40B4-BE49-F238E27FC236}">
                  <a16:creationId xmlns:a16="http://schemas.microsoft.com/office/drawing/2014/main" id="{FD5784B2-3120-42E0-9616-BDE1BEBA8247}"/>
                </a:ext>
              </a:extLst>
            </p:cNvPr>
            <p:cNvGrpSpPr/>
            <p:nvPr/>
          </p:nvGrpSpPr>
          <p:grpSpPr>
            <a:xfrm>
              <a:off x="2394992" y="3583911"/>
              <a:ext cx="63103" cy="1835782"/>
              <a:chOff x="2224682" y="2833688"/>
              <a:chExt cx="63103" cy="1725215"/>
            </a:xfrm>
          </p:grpSpPr>
          <p:cxnSp>
            <p:nvCxnSpPr>
              <p:cNvPr id="94" name="Connecteur droit 93">
                <a:extLst>
                  <a:ext uri="{FF2B5EF4-FFF2-40B4-BE49-F238E27FC236}">
                    <a16:creationId xmlns:a16="http://schemas.microsoft.com/office/drawing/2014/main" id="{C7F2A26F-A861-4797-9876-0B96C48749D7}"/>
                  </a:ext>
                </a:extLst>
              </p:cNvPr>
              <p:cNvCxnSpPr/>
              <p:nvPr/>
            </p:nvCxnSpPr>
            <p:spPr bwMode="auto">
              <a:xfrm>
                <a:off x="2256234" y="2834878"/>
                <a:ext cx="0" cy="1724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5" name="Connecteur droit 94">
                <a:extLst>
                  <a:ext uri="{FF2B5EF4-FFF2-40B4-BE49-F238E27FC236}">
                    <a16:creationId xmlns:a16="http://schemas.microsoft.com/office/drawing/2014/main" id="{805FD455-E59C-491B-877B-CD591C723D7C}"/>
                  </a:ext>
                </a:extLst>
              </p:cNvPr>
              <p:cNvCxnSpPr/>
              <p:nvPr/>
            </p:nvCxnSpPr>
            <p:spPr bwMode="auto">
              <a:xfrm>
                <a:off x="2224682" y="2833688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6" name="Connecteur droit 95">
                <a:extLst>
                  <a:ext uri="{FF2B5EF4-FFF2-40B4-BE49-F238E27FC236}">
                    <a16:creationId xmlns:a16="http://schemas.microsoft.com/office/drawing/2014/main" id="{F92F950D-0832-4580-AC31-903703EE9B65}"/>
                  </a:ext>
                </a:extLst>
              </p:cNvPr>
              <p:cNvCxnSpPr/>
              <p:nvPr/>
            </p:nvCxnSpPr>
            <p:spPr bwMode="auto">
              <a:xfrm>
                <a:off x="2224682" y="4558903"/>
                <a:ext cx="6310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581" name="Espace réservé du contenu 2"/>
          <p:cNvSpPr txBox="1">
            <a:spLocks/>
          </p:cNvSpPr>
          <p:nvPr/>
        </p:nvSpPr>
        <p:spPr>
          <a:xfrm>
            <a:off x="370815" y="1798018"/>
            <a:ext cx="5034321" cy="54475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•"/>
              <a:defRPr sz="24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–"/>
              <a:defRPr sz="24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•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Median change in weight, kg (IQR) </a:t>
            </a:r>
            <a:br>
              <a:rPr lang="en-US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during double-blind phase</a:t>
            </a:r>
          </a:p>
        </p:txBody>
      </p:sp>
      <p:sp>
        <p:nvSpPr>
          <p:cNvPr id="600" name="Espace réservé du contenu 2"/>
          <p:cNvSpPr txBox="1">
            <a:spLocks/>
          </p:cNvSpPr>
          <p:nvPr/>
        </p:nvSpPr>
        <p:spPr>
          <a:xfrm>
            <a:off x="6489845" y="1798018"/>
            <a:ext cx="5034321" cy="4551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•"/>
              <a:defRPr sz="24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–"/>
              <a:defRPr sz="24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•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8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Median change of weight, kg (IQR) </a:t>
            </a:r>
            <a:br>
              <a:rPr lang="en-US" sz="18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BIC/FTC/TAF * </a:t>
            </a:r>
          </a:p>
        </p:txBody>
      </p:sp>
      <p:sp>
        <p:nvSpPr>
          <p:cNvPr id="480" name="Titre 1"/>
          <p:cNvSpPr>
            <a:spLocks noGrp="1"/>
          </p:cNvSpPr>
          <p:nvPr>
            <p:ph type="title"/>
          </p:nvPr>
        </p:nvSpPr>
        <p:spPr>
          <a:xfrm>
            <a:off x="609600" y="10471"/>
            <a:ext cx="9637016" cy="1481068"/>
          </a:xfrm>
        </p:spPr>
        <p:txBody>
          <a:bodyPr/>
          <a:lstStyle/>
          <a:p>
            <a:pPr algn="l"/>
            <a:r>
              <a:rPr lang="en-US" dirty="0"/>
              <a:t>BIC/FTC/TAF as first line ART: results at 4 years (4)</a:t>
            </a:r>
          </a:p>
        </p:txBody>
      </p:sp>
      <p:sp>
        <p:nvSpPr>
          <p:cNvPr id="602" name="ZoneTexte 601"/>
          <p:cNvSpPr txBox="1"/>
          <p:nvPr/>
        </p:nvSpPr>
        <p:spPr>
          <a:xfrm>
            <a:off x="40050" y="6376771"/>
            <a:ext cx="4918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 Analysis limited to patients initially </a:t>
            </a:r>
            <a:r>
              <a:rPr lang="en-US" sz="1400" dirty="0" err="1"/>
              <a:t>randomised</a:t>
            </a:r>
            <a:r>
              <a:rPr lang="en-US" sz="1400" dirty="0"/>
              <a:t> to BIC/FTC/TAF </a:t>
            </a:r>
          </a:p>
        </p:txBody>
      </p:sp>
      <p:sp>
        <p:nvSpPr>
          <p:cNvPr id="579" name="Text Box 3">
            <a:extLst>
              <a:ext uri="{FF2B5EF4-FFF2-40B4-BE49-F238E27FC236}">
                <a16:creationId xmlns:a16="http://schemas.microsoft.com/office/drawing/2014/main" id="{51298CE3-38CB-4FC4-8F8F-8C6C554F5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2835" y="6454212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pl-PL" sz="1400" i="1" dirty="0"/>
              <a:t>Workowski K, CROI 2021, Abs. 415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3D66C9EE-C941-410B-9892-B596CF5F8AB5}"/>
              </a:ext>
            </a:extLst>
          </p:cNvPr>
          <p:cNvGrpSpPr/>
          <p:nvPr/>
        </p:nvGrpSpPr>
        <p:grpSpPr>
          <a:xfrm>
            <a:off x="1512803" y="2484434"/>
            <a:ext cx="8114968" cy="307777"/>
            <a:chOff x="1512803" y="2484434"/>
            <a:chExt cx="8114968" cy="307777"/>
          </a:xfrm>
        </p:grpSpPr>
        <p:sp>
          <p:nvSpPr>
            <p:cNvPr id="601" name="ZoneTexte 600">
              <a:extLst>
                <a:ext uri="{FF2B5EF4-FFF2-40B4-BE49-F238E27FC236}">
                  <a16:creationId xmlns:a16="http://schemas.microsoft.com/office/drawing/2014/main" id="{C4A8E03E-75B3-40D6-B1E2-5CA2B89A3946}"/>
                </a:ext>
              </a:extLst>
            </p:cNvPr>
            <p:cNvSpPr txBox="1"/>
            <p:nvPr/>
          </p:nvSpPr>
          <p:spPr>
            <a:xfrm>
              <a:off x="1738610" y="2484434"/>
              <a:ext cx="12757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BIC/FTC/TAF</a:t>
              </a:r>
            </a:p>
          </p:txBody>
        </p:sp>
        <p:sp>
          <p:nvSpPr>
            <p:cNvPr id="603" name="ZoneTexte 602">
              <a:extLst>
                <a:ext uri="{FF2B5EF4-FFF2-40B4-BE49-F238E27FC236}">
                  <a16:creationId xmlns:a16="http://schemas.microsoft.com/office/drawing/2014/main" id="{711978B5-B733-459D-866E-52A3CC432AA2}"/>
                </a:ext>
              </a:extLst>
            </p:cNvPr>
            <p:cNvSpPr txBox="1"/>
            <p:nvPr/>
          </p:nvSpPr>
          <p:spPr>
            <a:xfrm>
              <a:off x="3610624" y="2484434"/>
              <a:ext cx="27730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DTG/ABC/3TC </a:t>
              </a:r>
              <a:r>
                <a:rPr lang="fr-FR" sz="1400" b="1" dirty="0">
                  <a:sym typeface="Wingdings" panose="05000000000000000000" pitchFamily="2" charset="2"/>
                </a:rPr>
                <a:t> BIC/FTC/TAF</a:t>
              </a:r>
              <a:endParaRPr lang="fr-FR" sz="1400" b="1" dirty="0"/>
            </a:p>
          </p:txBody>
        </p:sp>
        <p:sp>
          <p:nvSpPr>
            <p:cNvPr id="604" name="ZoneTexte 603">
              <a:extLst>
                <a:ext uri="{FF2B5EF4-FFF2-40B4-BE49-F238E27FC236}">
                  <a16:creationId xmlns:a16="http://schemas.microsoft.com/office/drawing/2014/main" id="{BE3E67BD-4378-4BB3-A799-FCF806D5AF6C}"/>
                </a:ext>
              </a:extLst>
            </p:cNvPr>
            <p:cNvSpPr txBox="1"/>
            <p:nvPr/>
          </p:nvSpPr>
          <p:spPr>
            <a:xfrm>
              <a:off x="6746277" y="2484434"/>
              <a:ext cx="28814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DTG + FTC/TAF </a:t>
              </a:r>
              <a:r>
                <a:rPr lang="fr-FR" sz="1400" b="1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 </a:t>
              </a:r>
              <a:r>
                <a:rPr lang="fr-FR" sz="1400" b="1" dirty="0"/>
                <a:t>BIC/FTC/TAF</a:t>
              </a:r>
            </a:p>
          </p:txBody>
        </p:sp>
        <p:sp>
          <p:nvSpPr>
            <p:cNvPr id="605" name="Ellipse 604">
              <a:extLst>
                <a:ext uri="{FF2B5EF4-FFF2-40B4-BE49-F238E27FC236}">
                  <a16:creationId xmlns:a16="http://schemas.microsoft.com/office/drawing/2014/main" id="{C4146CA3-FFE4-489E-9B8D-CE0E3134A4E0}"/>
                </a:ext>
              </a:extLst>
            </p:cNvPr>
            <p:cNvSpPr/>
            <p:nvPr/>
          </p:nvSpPr>
          <p:spPr bwMode="auto">
            <a:xfrm>
              <a:off x="3431460" y="2605113"/>
              <a:ext cx="106684" cy="106684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06" name="Ellipse 605">
              <a:extLst>
                <a:ext uri="{FF2B5EF4-FFF2-40B4-BE49-F238E27FC236}">
                  <a16:creationId xmlns:a16="http://schemas.microsoft.com/office/drawing/2014/main" id="{3A476492-2689-436E-AFC2-3C95E0C54ACC}"/>
                </a:ext>
              </a:extLst>
            </p:cNvPr>
            <p:cNvSpPr/>
            <p:nvPr/>
          </p:nvSpPr>
          <p:spPr bwMode="auto">
            <a:xfrm>
              <a:off x="6525779" y="2605113"/>
              <a:ext cx="106684" cy="106684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07" name="Ellipse 606">
              <a:extLst>
                <a:ext uri="{FF2B5EF4-FFF2-40B4-BE49-F238E27FC236}">
                  <a16:creationId xmlns:a16="http://schemas.microsoft.com/office/drawing/2014/main" id="{0ED4F535-E00D-4183-9C3A-D3D28E7EE32E}"/>
                </a:ext>
              </a:extLst>
            </p:cNvPr>
            <p:cNvSpPr/>
            <p:nvPr/>
          </p:nvSpPr>
          <p:spPr bwMode="auto">
            <a:xfrm>
              <a:off x="1595179" y="2605113"/>
              <a:ext cx="106684" cy="106684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cxnSp>
          <p:nvCxnSpPr>
            <p:cNvPr id="608" name="Connecteur droit 607">
              <a:extLst>
                <a:ext uri="{FF2B5EF4-FFF2-40B4-BE49-F238E27FC236}">
                  <a16:creationId xmlns:a16="http://schemas.microsoft.com/office/drawing/2014/main" id="{84FFDA5E-47E5-4980-855D-2972F571A781}"/>
                </a:ext>
              </a:extLst>
            </p:cNvPr>
            <p:cNvCxnSpPr/>
            <p:nvPr/>
          </p:nvCxnSpPr>
          <p:spPr bwMode="auto">
            <a:xfrm>
              <a:off x="1512803" y="2658455"/>
              <a:ext cx="270970" cy="0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9" name="Connecteur droit 608">
              <a:extLst>
                <a:ext uri="{FF2B5EF4-FFF2-40B4-BE49-F238E27FC236}">
                  <a16:creationId xmlns:a16="http://schemas.microsoft.com/office/drawing/2014/main" id="{A51C9394-AD19-45C7-9AE2-E721920229B8}"/>
                </a:ext>
              </a:extLst>
            </p:cNvPr>
            <p:cNvCxnSpPr/>
            <p:nvPr/>
          </p:nvCxnSpPr>
          <p:spPr bwMode="auto">
            <a:xfrm>
              <a:off x="3349317" y="2658455"/>
              <a:ext cx="270970" cy="0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0" name="Connecteur droit 609">
              <a:extLst>
                <a:ext uri="{FF2B5EF4-FFF2-40B4-BE49-F238E27FC236}">
                  <a16:creationId xmlns:a16="http://schemas.microsoft.com/office/drawing/2014/main" id="{88595AD7-B2E0-4DE2-A85F-53853FD9D549}"/>
                </a:ext>
              </a:extLst>
            </p:cNvPr>
            <p:cNvCxnSpPr/>
            <p:nvPr/>
          </p:nvCxnSpPr>
          <p:spPr bwMode="auto">
            <a:xfrm>
              <a:off x="6443636" y="2658455"/>
              <a:ext cx="270970" cy="0"/>
            </a:xfrm>
            <a:prstGeom prst="line">
              <a:avLst/>
            </a:prstGeom>
            <a:noFill/>
            <a:ln w="285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236571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10471"/>
            <a:ext cx="9232669" cy="1481068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fr-FR" sz="2800" dirty="0">
                <a:latin typeface="+mn-lt"/>
              </a:rPr>
              <a:t>GEMINI-1 et 2 </a:t>
            </a:r>
            <a:r>
              <a:rPr lang="fr-FR" sz="2800" dirty="0" err="1">
                <a:latin typeface="+mn-lt"/>
              </a:rPr>
              <a:t>Studies</a:t>
            </a:r>
            <a:r>
              <a:rPr lang="fr-FR" sz="2800" dirty="0">
                <a:latin typeface="+mn-lt"/>
              </a:rPr>
              <a:t>: DTG + 3TC 2DR versus DTG + TDF/FTC as first line ART </a:t>
            </a:r>
            <a:r>
              <a:rPr lang="mr-IN" sz="2800" dirty="0">
                <a:latin typeface="+mn-lt"/>
              </a:rPr>
              <a:t>–</a:t>
            </a:r>
            <a:r>
              <a:rPr lang="fr-FR" sz="2800" dirty="0">
                <a:latin typeface="+mn-lt"/>
              </a:rPr>
              <a:t> </a:t>
            </a:r>
            <a:r>
              <a:rPr lang="fr-FR" sz="2800" dirty="0" err="1">
                <a:latin typeface="+mn-lt"/>
              </a:rPr>
              <a:t>Results</a:t>
            </a:r>
            <a:r>
              <a:rPr lang="fr-FR" sz="2800" dirty="0">
                <a:latin typeface="+mn-lt"/>
              </a:rPr>
              <a:t> at W144 (1)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1800" b="1">
                <a:cs typeface="Calibri"/>
              </a:rPr>
              <a:t>International, randomised double-blind randomised trials</a:t>
            </a:r>
            <a:endParaRPr lang="en-US" sz="1800"/>
          </a:p>
          <a:p>
            <a:pPr eaLnBrk="1" hangingPunct="1"/>
            <a:r>
              <a:rPr lang="en-US" sz="1800" b="1">
                <a:cs typeface="Calibri"/>
              </a:rPr>
              <a:t>Inclusion criteria</a:t>
            </a:r>
            <a:endParaRPr lang="en-US" sz="1800" b="1"/>
          </a:p>
          <a:p>
            <a:pPr lvl="1" eaLnBrk="1" hangingPunct="1"/>
            <a:r>
              <a:rPr lang="en-US" sz="1800"/>
              <a:t>Adults HIV+, ARV naïve</a:t>
            </a:r>
          </a:p>
          <a:p>
            <a:pPr lvl="1" eaLnBrk="1" hangingPunct="1"/>
            <a:r>
              <a:rPr lang="en-US" sz="1800"/>
              <a:t>Plasma HIV RNA between 1000 and 500,000 c/mL, no resistance mutation</a:t>
            </a:r>
          </a:p>
          <a:p>
            <a:pPr lvl="1" eaLnBrk="1" hangingPunct="1"/>
            <a:r>
              <a:rPr lang="en-US" sz="1800"/>
              <a:t>Non HBV infection, no need for HCV treatment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095CFB1-622D-3345-AD05-0E0CF2287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1" y="5364422"/>
            <a:ext cx="10373492" cy="105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•"/>
              <a:defRPr sz="24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–"/>
              <a:defRPr sz="24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•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eaLnBrk="1" hangingPunct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b="1" kern="0">
                <a:solidFill>
                  <a:schemeClr val="tx1"/>
                </a:solidFill>
                <a:cs typeface="Calibri"/>
              </a:rPr>
              <a:t>Primary endpoint</a:t>
            </a:r>
          </a:p>
          <a:p>
            <a:pPr lvl="1" eaLnBrk="1" hangingPunct="1">
              <a:buClr>
                <a:schemeClr val="tx2"/>
              </a:buClr>
              <a:buFont typeface="Calibri" panose="020F0502020204030204" pitchFamily="34" charset="0"/>
              <a:buChar char="−"/>
            </a:pPr>
            <a:r>
              <a:rPr lang="en-US" sz="1800" kern="0">
                <a:solidFill>
                  <a:schemeClr val="tx1"/>
                </a:solidFill>
              </a:rPr>
              <a:t>% HIV-1 RNA &lt; 50 c/mL at W48 by ITT (snapshot) analysis, missing = failure, with non-inferiority margin of - 10 % for each trial)</a:t>
            </a:r>
          </a:p>
          <a:p>
            <a:pPr lvl="1" eaLnBrk="1" hangingPunct="1">
              <a:buClr>
                <a:schemeClr val="tx2"/>
              </a:buClr>
              <a:buFont typeface="Calibri" panose="020F0502020204030204" pitchFamily="34" charset="0"/>
              <a:buChar char="−"/>
            </a:pPr>
            <a:r>
              <a:rPr lang="en-US" sz="1800" kern="0">
                <a:solidFill>
                  <a:schemeClr val="tx1"/>
                </a:solidFill>
                <a:ea typeface="Wingdings"/>
                <a:cs typeface="Wingdings"/>
                <a:sym typeface="Wingdings"/>
              </a:rPr>
              <a:t></a:t>
            </a:r>
            <a:r>
              <a:rPr lang="en-US" sz="1800" kern="0">
                <a:solidFill>
                  <a:schemeClr val="tx1"/>
                </a:solidFill>
                <a:sym typeface="Wingdings"/>
              </a:rPr>
              <a:t> </a:t>
            </a:r>
            <a:r>
              <a:rPr lang="en-US" sz="1800" kern="0">
                <a:solidFill>
                  <a:schemeClr val="tx1"/>
                </a:solidFill>
              </a:rPr>
              <a:t>Non-inferiority achieved at W48 </a:t>
            </a:r>
            <a:r>
              <a:rPr lang="en-US" sz="1600" kern="0">
                <a:solidFill>
                  <a:schemeClr val="tx1"/>
                </a:solidFill>
              </a:rPr>
              <a:t>(</a:t>
            </a:r>
            <a:r>
              <a:rPr lang="en-US" sz="1600" i="1" kern="0">
                <a:solidFill>
                  <a:schemeClr val="tx1"/>
                </a:solidFill>
              </a:rPr>
              <a:t>Cahn P. Lancet 2019;393:143-55</a:t>
            </a:r>
            <a:r>
              <a:rPr lang="en-US" sz="1600" kern="0">
                <a:solidFill>
                  <a:schemeClr val="tx1"/>
                </a:solidFill>
              </a:rPr>
              <a:t>)</a:t>
            </a:r>
            <a:endParaRPr lang="en-US" sz="1800" kern="0">
              <a:solidFill>
                <a:schemeClr val="tx1"/>
              </a:solidFill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A487895C-932B-E246-8720-3A141979C736}"/>
              </a:ext>
            </a:extLst>
          </p:cNvPr>
          <p:cNvGrpSpPr/>
          <p:nvPr/>
        </p:nvGrpSpPr>
        <p:grpSpPr>
          <a:xfrm>
            <a:off x="532515" y="3298379"/>
            <a:ext cx="10650977" cy="2192141"/>
            <a:chOff x="817107" y="3080189"/>
            <a:chExt cx="7988227" cy="2192141"/>
          </a:xfrm>
        </p:grpSpPr>
        <p:sp>
          <p:nvSpPr>
            <p:cNvPr id="7" name="Rectangle : coins arrondis 7">
              <a:extLst>
                <a:ext uri="{FF2B5EF4-FFF2-40B4-BE49-F238E27FC236}">
                  <a16:creationId xmlns:a16="http://schemas.microsoft.com/office/drawing/2014/main" id="{FEC27967-7A50-A14A-AE00-0308C3AE49AD}"/>
                </a:ext>
              </a:extLst>
            </p:cNvPr>
            <p:cNvSpPr/>
            <p:nvPr/>
          </p:nvSpPr>
          <p:spPr bwMode="auto">
            <a:xfrm>
              <a:off x="3746810" y="3616757"/>
              <a:ext cx="2914719" cy="617619"/>
            </a:xfrm>
            <a:prstGeom prst="roundRect">
              <a:avLst/>
            </a:prstGeom>
            <a:solidFill>
              <a:srgbClr val="000066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990000"/>
                </a:buClr>
                <a:buSzPct val="120000"/>
                <a:defRPr/>
              </a:pPr>
              <a:r>
                <a:rPr lang="fr-FR" sz="1400" b="1" dirty="0">
                  <a:solidFill>
                    <a:schemeClr val="bg1"/>
                  </a:solidFill>
                  <a:latin typeface="Arial"/>
                  <a:ea typeface="MS Mincho" pitchFamily="49" charset="-128"/>
                  <a:cs typeface="Arial" charset="0"/>
                </a:rPr>
                <a:t>DTG + 3TC </a:t>
              </a:r>
              <a:br>
                <a:rPr lang="fr-FR" sz="1400" b="1" dirty="0">
                  <a:solidFill>
                    <a:schemeClr val="bg1"/>
                  </a:solidFill>
                  <a:latin typeface="Arial"/>
                  <a:ea typeface="MS Mincho" pitchFamily="49" charset="-128"/>
                  <a:cs typeface="Arial" charset="0"/>
                </a:rPr>
              </a:br>
              <a:r>
                <a:rPr lang="fr-FR" sz="1400" dirty="0">
                  <a:solidFill>
                    <a:schemeClr val="bg1"/>
                  </a:solidFill>
                  <a:latin typeface="Arial"/>
                  <a:ea typeface="MS Mincho" pitchFamily="49" charset="-128"/>
                  <a:cs typeface="Arial" charset="0"/>
                </a:rPr>
                <a:t>(N = 716)</a:t>
              </a:r>
            </a:p>
          </p:txBody>
        </p:sp>
        <p:sp>
          <p:nvSpPr>
            <p:cNvPr id="8" name="TextBox 21">
              <a:extLst>
                <a:ext uri="{FF2B5EF4-FFF2-40B4-BE49-F238E27FC236}">
                  <a16:creationId xmlns:a16="http://schemas.microsoft.com/office/drawing/2014/main" id="{6B09424B-D37B-1348-ACE9-867519BA0C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107" y="3469056"/>
              <a:ext cx="2370667" cy="152271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tIns="91440" rIns="182880" bIns="91440" anchor="ctr"/>
            <a:lstStyle/>
            <a:p>
              <a:pPr algn="ctr">
                <a:lnSpc>
                  <a:spcPct val="110000"/>
                </a:lnSpc>
                <a:defRPr/>
              </a:pPr>
              <a:r>
                <a:rPr lang="en-US" sz="1400" b="1">
                  <a:solidFill>
                    <a:schemeClr val="tx1"/>
                  </a:solidFill>
                </a:rPr>
                <a:t>Randomisation </a:t>
              </a:r>
              <a:br>
                <a:rPr lang="en-US" sz="1400" b="1">
                  <a:solidFill>
                    <a:schemeClr val="tx1"/>
                  </a:solidFill>
                </a:rPr>
              </a:br>
              <a:r>
                <a:rPr lang="en-US" sz="1400" b="1">
                  <a:solidFill>
                    <a:schemeClr val="tx1"/>
                  </a:solidFill>
                </a:rPr>
                <a:t>1:1</a:t>
              </a:r>
              <a:br>
                <a:rPr lang="en-US" sz="1400" b="1">
                  <a:solidFill>
                    <a:schemeClr val="tx1"/>
                  </a:solidFill>
                  <a:latin typeface="Arial"/>
                </a:rPr>
              </a:br>
              <a:r>
                <a:rPr lang="en-US" sz="1400" b="1">
                  <a:solidFill>
                    <a:schemeClr val="tx1"/>
                  </a:solidFill>
                  <a:latin typeface="Arial"/>
                </a:rPr>
                <a:t>ART-naive adults </a:t>
              </a:r>
              <a:br>
                <a:rPr lang="en-US" sz="1400" b="1">
                  <a:solidFill>
                    <a:schemeClr val="tx1"/>
                  </a:solidFill>
                  <a:latin typeface="Arial"/>
                </a:rPr>
              </a:br>
              <a:r>
                <a:rPr lang="en-US" sz="1400" b="1">
                  <a:solidFill>
                    <a:schemeClr val="tx1"/>
                  </a:solidFill>
                  <a:latin typeface="Arial"/>
                </a:rPr>
                <a:t>VL 1000 – 500,000 c/mL </a:t>
              </a:r>
            </a:p>
          </p:txBody>
        </p:sp>
        <p:sp>
          <p:nvSpPr>
            <p:cNvPr id="9" name="Rectangle : coins arrondis 22">
              <a:extLst>
                <a:ext uri="{FF2B5EF4-FFF2-40B4-BE49-F238E27FC236}">
                  <a16:creationId xmlns:a16="http://schemas.microsoft.com/office/drawing/2014/main" id="{F1861BAB-BB87-374F-ABC0-2E6F2F2C592A}"/>
                </a:ext>
              </a:extLst>
            </p:cNvPr>
            <p:cNvSpPr/>
            <p:nvPr/>
          </p:nvSpPr>
          <p:spPr bwMode="auto">
            <a:xfrm>
              <a:off x="3746810" y="4277754"/>
              <a:ext cx="2914720" cy="617619"/>
            </a:xfrm>
            <a:prstGeom prst="roundRect">
              <a:avLst/>
            </a:prstGeom>
            <a:solidFill>
              <a:srgbClr val="FF6600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990000"/>
                </a:buClr>
                <a:buSzPct val="120000"/>
                <a:defRPr/>
              </a:pPr>
              <a:r>
                <a:rPr lang="fr-FR" sz="1400" b="1" dirty="0">
                  <a:solidFill>
                    <a:schemeClr val="bg1"/>
                  </a:solidFill>
                  <a:latin typeface="Arial"/>
                  <a:ea typeface="MS Mincho" pitchFamily="49" charset="-128"/>
                  <a:cs typeface="Arial" charset="0"/>
                </a:rPr>
                <a:t>DTG + TDF/FTC</a:t>
              </a:r>
              <a:br>
                <a:rPr lang="fr-FR" sz="1400" b="1" dirty="0">
                  <a:solidFill>
                    <a:schemeClr val="bg1"/>
                  </a:solidFill>
                  <a:latin typeface="Arial"/>
                  <a:ea typeface="MS Mincho" pitchFamily="49" charset="-128"/>
                  <a:cs typeface="Arial" charset="0"/>
                </a:rPr>
              </a:br>
              <a:r>
                <a:rPr lang="fr-FR" sz="1400" dirty="0">
                  <a:solidFill>
                    <a:schemeClr val="bg1"/>
                  </a:solidFill>
                  <a:latin typeface="Arial"/>
                  <a:ea typeface="MS Mincho" pitchFamily="49" charset="-128"/>
                  <a:cs typeface="Arial" charset="0"/>
                </a:rPr>
                <a:t>(N = 717)</a:t>
              </a:r>
            </a:p>
          </p:txBody>
        </p: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304D8381-C491-BA4D-B21D-7EC9A291AA1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46810" y="4935488"/>
              <a:ext cx="5058523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DB910C0F-D1C9-E040-A1F4-92B2BC65D441}"/>
                </a:ext>
              </a:extLst>
            </p:cNvPr>
            <p:cNvSpPr txBox="1"/>
            <p:nvPr/>
          </p:nvSpPr>
          <p:spPr>
            <a:xfrm>
              <a:off x="6388565" y="4964553"/>
              <a:ext cx="4895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W144</a:t>
              </a:r>
            </a:p>
          </p:txBody>
        </p:sp>
        <p:cxnSp>
          <p:nvCxnSpPr>
            <p:cNvPr id="15" name="Connecteur : en angle 11">
              <a:extLst>
                <a:ext uri="{FF2B5EF4-FFF2-40B4-BE49-F238E27FC236}">
                  <a16:creationId xmlns:a16="http://schemas.microsoft.com/office/drawing/2014/main" id="{36DA8834-1B60-3746-89A1-8D7E48DAC338}"/>
                </a:ext>
              </a:extLst>
            </p:cNvPr>
            <p:cNvCxnSpPr>
              <a:cxnSpLocks/>
              <a:stCxn id="8" idx="3"/>
              <a:endCxn id="7" idx="1"/>
            </p:cNvCxnSpPr>
            <p:nvPr/>
          </p:nvCxnSpPr>
          <p:spPr bwMode="auto">
            <a:xfrm flipV="1">
              <a:off x="3187774" y="3925567"/>
              <a:ext cx="559035" cy="304846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Connecteur : en angle 17">
              <a:extLst>
                <a:ext uri="{FF2B5EF4-FFF2-40B4-BE49-F238E27FC236}">
                  <a16:creationId xmlns:a16="http://schemas.microsoft.com/office/drawing/2014/main" id="{AB2A1B2C-C6CD-D844-8785-A1F2F780285E}"/>
                </a:ext>
              </a:extLst>
            </p:cNvPr>
            <p:cNvCxnSpPr>
              <a:cxnSpLocks/>
              <a:stCxn id="8" idx="3"/>
              <a:endCxn id="9" idx="1"/>
            </p:cNvCxnSpPr>
            <p:nvPr/>
          </p:nvCxnSpPr>
          <p:spPr bwMode="auto">
            <a:xfrm>
              <a:off x="3187774" y="4230413"/>
              <a:ext cx="559035" cy="356151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CEE4801E-0137-E247-B09E-2918B5D578D1}"/>
                </a:ext>
              </a:extLst>
            </p:cNvPr>
            <p:cNvSpPr txBox="1"/>
            <p:nvPr/>
          </p:nvSpPr>
          <p:spPr>
            <a:xfrm>
              <a:off x="4245844" y="3080189"/>
              <a:ext cx="8959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b="1" dirty="0">
                  <a:cs typeface="Arial" charset="0"/>
                </a:rPr>
                <a:t>Double-blind </a:t>
              </a:r>
              <a:br>
                <a:rPr lang="fr-FR" sz="1400" b="1" dirty="0">
                  <a:cs typeface="Arial" charset="0"/>
                </a:rPr>
              </a:br>
              <a:r>
                <a:rPr lang="fr-FR" sz="1400" b="1" dirty="0">
                  <a:cs typeface="Arial" charset="0"/>
                </a:rPr>
                <a:t>Phase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6DB28BCF-2480-8543-8957-491552B3ECB5}"/>
                </a:ext>
              </a:extLst>
            </p:cNvPr>
            <p:cNvSpPr txBox="1"/>
            <p:nvPr/>
          </p:nvSpPr>
          <p:spPr>
            <a:xfrm>
              <a:off x="5727567" y="3080189"/>
              <a:ext cx="7552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b="1" dirty="0">
                  <a:cs typeface="Arial" charset="0"/>
                </a:rPr>
                <a:t>Open-label</a:t>
              </a:r>
              <a:br>
                <a:rPr lang="fr-FR" sz="1400" b="1" dirty="0">
                  <a:cs typeface="Arial" charset="0"/>
                </a:rPr>
              </a:br>
              <a:r>
                <a:rPr lang="fr-FR" sz="1400" b="1" dirty="0">
                  <a:cs typeface="Arial" charset="0"/>
                </a:rPr>
                <a:t>Phase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7E8FE74C-89F0-B841-9BCE-D6470007D704}"/>
                </a:ext>
              </a:extLst>
            </p:cNvPr>
            <p:cNvSpPr txBox="1"/>
            <p:nvPr/>
          </p:nvSpPr>
          <p:spPr>
            <a:xfrm>
              <a:off x="5418758" y="4964553"/>
              <a:ext cx="4150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b="1" dirty="0">
                  <a:latin typeface="Arial" charset="0"/>
                  <a:cs typeface="Arial" charset="0"/>
                </a:rPr>
                <a:t>W96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D9E9C15D-E6A9-FF4F-9858-F9B2ABFB13DD}"/>
                </a:ext>
              </a:extLst>
            </p:cNvPr>
            <p:cNvSpPr txBox="1"/>
            <p:nvPr/>
          </p:nvSpPr>
          <p:spPr>
            <a:xfrm>
              <a:off x="4461372" y="4964553"/>
              <a:ext cx="4150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b="1" dirty="0">
                  <a:latin typeface="Arial" charset="0"/>
                  <a:cs typeface="Arial" charset="0"/>
                </a:rPr>
                <a:t>W48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F10D3A9F-298F-0148-8277-5E74494638C4}"/>
                </a:ext>
              </a:extLst>
            </p:cNvPr>
            <p:cNvSpPr txBox="1"/>
            <p:nvPr/>
          </p:nvSpPr>
          <p:spPr>
            <a:xfrm>
              <a:off x="3523226" y="4964553"/>
              <a:ext cx="4967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b="1" dirty="0">
                  <a:latin typeface="Arial" charset="0"/>
                  <a:cs typeface="Arial" charset="0"/>
                </a:rPr>
                <a:t>Day 1</a:t>
              </a:r>
            </a:p>
          </p:txBody>
        </p:sp>
        <p:sp>
          <p:nvSpPr>
            <p:cNvPr id="27" name="Rectangle : coins arrondis 7">
              <a:extLst>
                <a:ext uri="{FF2B5EF4-FFF2-40B4-BE49-F238E27FC236}">
                  <a16:creationId xmlns:a16="http://schemas.microsoft.com/office/drawing/2014/main" id="{28B277D6-DC14-BF43-8B65-F33894BD6923}"/>
                </a:ext>
              </a:extLst>
            </p:cNvPr>
            <p:cNvSpPr/>
            <p:nvPr/>
          </p:nvSpPr>
          <p:spPr bwMode="auto">
            <a:xfrm>
              <a:off x="6676278" y="3616757"/>
              <a:ext cx="2129056" cy="617619"/>
            </a:xfrm>
            <a:prstGeom prst="roundRect">
              <a:avLst/>
            </a:prstGeom>
            <a:solidFill>
              <a:srgbClr val="000066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990000"/>
                </a:buClr>
                <a:buSzPct val="120000"/>
                <a:defRPr/>
              </a:pPr>
              <a:r>
                <a:rPr lang="fr-FR" sz="1400" b="1" dirty="0">
                  <a:solidFill>
                    <a:schemeClr val="bg1"/>
                  </a:solidFill>
                  <a:latin typeface="Arial"/>
                  <a:ea typeface="MS Mincho" pitchFamily="49" charset="-128"/>
                  <a:cs typeface="Arial" charset="0"/>
                </a:rPr>
                <a:t>DTG + 3TC </a:t>
              </a:r>
              <a:endParaRPr lang="fr-FR" sz="1400" dirty="0">
                <a:solidFill>
                  <a:schemeClr val="bg1"/>
                </a:solidFill>
                <a:latin typeface="Arial"/>
                <a:ea typeface="MS Mincho" pitchFamily="49" charset="-128"/>
                <a:cs typeface="Arial" charset="0"/>
              </a:endParaRP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D94924D8-9B88-CD48-9A37-B161C388A633}"/>
                </a:ext>
              </a:extLst>
            </p:cNvPr>
            <p:cNvSpPr txBox="1"/>
            <p:nvPr/>
          </p:nvSpPr>
          <p:spPr>
            <a:xfrm>
              <a:off x="7299078" y="3080189"/>
              <a:ext cx="8970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b="1" dirty="0">
                  <a:cs typeface="Arial" charset="0"/>
                </a:rPr>
                <a:t>Continuation </a:t>
              </a:r>
              <a:br>
                <a:rPr lang="fr-FR" sz="1400" b="1" dirty="0">
                  <a:cs typeface="Arial" charset="0"/>
                </a:rPr>
              </a:br>
              <a:r>
                <a:rPr lang="fr-FR" sz="1400" b="1" dirty="0">
                  <a:cs typeface="Arial" charset="0"/>
                </a:rPr>
                <a:t>Phase </a:t>
              </a:r>
            </a:p>
          </p:txBody>
        </p:sp>
        <p:cxnSp>
          <p:nvCxnSpPr>
            <p:cNvPr id="3" name="Connecteur droit 2"/>
            <p:cNvCxnSpPr/>
            <p:nvPr/>
          </p:nvCxnSpPr>
          <p:spPr bwMode="auto">
            <a:xfrm>
              <a:off x="5578997" y="3234791"/>
              <a:ext cx="0" cy="170069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Text Box 3">
            <a:extLst>
              <a:ext uri="{FF2B5EF4-FFF2-40B4-BE49-F238E27FC236}">
                <a16:creationId xmlns:a16="http://schemas.microsoft.com/office/drawing/2014/main" id="{DBA83F87-5AB7-4250-9D65-08927CE81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2835" y="6454212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i="1" dirty="0"/>
              <a:t>Orkin C. CROI 2021, Abs. 414</a:t>
            </a:r>
            <a:endParaRPr lang="is-IS" sz="1400" i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19341"/>
      </p:ext>
    </p:extLst>
  </p:cSld>
  <p:clrMapOvr>
    <a:masterClrMapping/>
  </p:clrMapOvr>
</p:sld>
</file>

<file path=ppt/theme/theme1.xml><?xml version="1.0" encoding="utf-8"?>
<a:theme xmlns:a="http://schemas.openxmlformats.org/drawingml/2006/main" name="ARV-trials - CROI 2021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9109</Words>
  <Application>Microsoft Office PowerPoint</Application>
  <PresentationFormat>Grand écran</PresentationFormat>
  <Paragraphs>2639</Paragraphs>
  <Slides>53</Slides>
  <Notes>53</Notes>
  <HiddenSlides>7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53</vt:i4>
      </vt:variant>
    </vt:vector>
  </HeadingPairs>
  <TitlesOfParts>
    <vt:vector size="60" baseType="lpstr">
      <vt:lpstr>Arial</vt:lpstr>
      <vt:lpstr>Calibri</vt:lpstr>
      <vt:lpstr>Police système Courant</vt:lpstr>
      <vt:lpstr>Times New Roman</vt:lpstr>
      <vt:lpstr>Trebuchet MS</vt:lpstr>
      <vt:lpstr>Wingdings</vt:lpstr>
      <vt:lpstr>ARV-trials - CROI 2021</vt:lpstr>
      <vt:lpstr>CONFERENCE ON RETROVIRUSES AND OPPORTUNISTIC INFECTIONS (CROI 2021)</vt:lpstr>
      <vt:lpstr>Présentation PowerPoint</vt:lpstr>
      <vt:lpstr>Disclosure </vt:lpstr>
      <vt:lpstr>Présentation PowerPoint</vt:lpstr>
      <vt:lpstr>BIC/FTC/TAF as first line ART: results at 4 years (1)</vt:lpstr>
      <vt:lpstr>BIC/FTC/TAF as first line ART: results at 4 years (2)</vt:lpstr>
      <vt:lpstr>BIC/FTC/TAF as first line ART: results at 4 years (3)</vt:lpstr>
      <vt:lpstr>BIC/FTC/TAF as first line ART: results at 4 years (4)</vt:lpstr>
      <vt:lpstr>GEMINI-1 et 2 Studies: DTG + 3TC 2DR versus DTG + TDF/FTC as first line ART – Results at W144 (1)</vt:lpstr>
      <vt:lpstr>GEMINI-1 et 2 Studies: DTG + 3TC 2DR versus DTG + TDF/FTC  as first line ART – Results at W144 (2)</vt:lpstr>
      <vt:lpstr>GEMINI-1 et 2 Studies: DTG + 3TC 2DR versus DTG + TDF/FTC  as first line ART – Results at W144 (3)</vt:lpstr>
      <vt:lpstr>NADIA Study: DTG vs DRV/r + TDF + 3TC vs ZDV + 3TC  as 2nd line ART (1)</vt:lpstr>
      <vt:lpstr>NADIA Study: DTG vs DRV/r + TDF + 3TC vs ZDV + 3TC  as 2nd line ART (2)</vt:lpstr>
      <vt:lpstr>NADIA Study: DTG vs DRV/r + TDF + 3TC vs ZDV + 3TC  as 2nd line ART (3)</vt:lpstr>
      <vt:lpstr>NADIA Study: DTG vs DRV/r + TDF + 3TC vs ZDV + 3TC  as 2nd line ART (4)</vt:lpstr>
      <vt:lpstr>NADIA Study: DTG vs DRV/r + TDF + 3TC vs ZDV + 3TC  as 2nd line ART (5)</vt:lpstr>
      <vt:lpstr>NADIA Study: DTG vs DRV/r + TDF + 3TC vs ZDV + 3TC  as 2nd line ART (6)</vt:lpstr>
      <vt:lpstr>ATLAS 2M at W96: study design</vt:lpstr>
      <vt:lpstr>ATLAS-2M at Week 96: Virologic Snapshot Outcomes for ITT-E</vt:lpstr>
      <vt:lpstr>ATLAS-2M at Week 96: CVFs and safety</vt:lpstr>
      <vt:lpstr>QUATUOR - Study design randomized, multicenter, national, open-label, non-inferiority study  in adults  with HIV-1 virological suppression</vt:lpstr>
      <vt:lpstr>ANRS 170 - QUATUOR STUDY - RESULTS</vt:lpstr>
      <vt:lpstr>QUATUOR - Virological failure and Tolerance: Week 96</vt:lpstr>
      <vt:lpstr>Switch to DTG + 3TC: Impact of historical M184V</vt:lpstr>
      <vt:lpstr>Présentation PowerPoint</vt:lpstr>
      <vt:lpstr>MK-8507 in vitro pathways to resistance:  similar to DOR and distinct from RPV and EFV (1)</vt:lpstr>
      <vt:lpstr>MK-8507 in vitro pathways to resistance:  similar to DOR and distinct from RPV and EFV (2)</vt:lpstr>
      <vt:lpstr>CAPELLA Study: LEN as salvage therapy  in multiple experienced patients</vt:lpstr>
      <vt:lpstr>CAPELLA Study: baseline characteristics</vt:lpstr>
      <vt:lpstr>CAPELLA Study: Antiviral Activity during Functional LEN Monotherapy</vt:lpstr>
      <vt:lpstr>CAPELLA Study: HIV-1 RNA &lt; 50 copies/mL (M=F) in those who received SC LEN (N = 72)</vt:lpstr>
      <vt:lpstr>LEN-Selected mutations confer reduced susceptibility to LEN PhenoSense Gag-Pro (Single-cycle) vs MT-2 (Single-cycle)</vt:lpstr>
      <vt:lpstr>Maturation inhibitor GSK’254, Phase IIa treatment-naive patients (1)</vt:lpstr>
      <vt:lpstr>Maturation inhibitor GSK’254, Phase IIa treatment-naive patients (2)</vt:lpstr>
      <vt:lpstr>Maturation inhibitor GSK’254, Phase IIa treatment-naive patients (3)</vt:lpstr>
      <vt:lpstr>Présentation PowerPoint</vt:lpstr>
      <vt:lpstr>ANRS PREVENIR Study: Daily or on-demand  PrEP in real life</vt:lpstr>
      <vt:lpstr>HPTN 083 Study: CAB LA IM versus TDF/FTC oral  for PrEP – Virologic analyses of failures (1)</vt:lpstr>
      <vt:lpstr>HPTN 083 Study: CAB LA IM versus TDF/FTC oral  for PrEP – Virologic analyses of failures (2)</vt:lpstr>
      <vt:lpstr>HPTN 083 Study: CAB LA IM versus TDF/FTC oral  for PrEP – Virologic analyses of failures (3)</vt:lpstr>
      <vt:lpstr>HPTN 083 Study: CAB LA IM versus TDF/FTC oral  for PrEP – Virologic analyses of failures (4)</vt:lpstr>
      <vt:lpstr>ISL: monthly oral PrEP</vt:lpstr>
      <vt:lpstr>ISL implant for yearly PrEP (1)</vt:lpstr>
      <vt:lpstr>ISL implant for yearly PrEP (2)</vt:lpstr>
      <vt:lpstr>ATI trial of HTI vaccines in early treated HIV infection (1)</vt:lpstr>
      <vt:lpstr>ATI trial of HTI vaccines in early treated HIV infection (2)</vt:lpstr>
      <vt:lpstr>ATI trial of HTI vaccines in early treated HIV infection (3)</vt:lpstr>
      <vt:lpstr>Env-Gag mRNA vaccine in macaques (1)</vt:lpstr>
      <vt:lpstr>Env-Gag mRNA vaccine in macaques (2)</vt:lpstr>
      <vt:lpstr>Présentation PowerPoint</vt:lpstr>
      <vt:lpstr>Emergent diabetes following INSTI initiation</vt:lpstr>
      <vt:lpstr>Weight gain after switching to different integrase strand transfer inhibitors (INSTI) (1)</vt:lpstr>
      <vt:lpstr>Weight gain after switching to different integrase strand transfer inhibitors (INSTI) (2)</vt:lpstr>
    </vt:vector>
  </TitlesOfParts>
  <Company>AEI - www.aei.fr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CROI 2021</dc:title>
  <dc:creator>Pedro Cahn, Anton Pozniak, François Raffi</dc:creator>
  <cp:lastModifiedBy>charles dufrene</cp:lastModifiedBy>
  <cp:revision>815</cp:revision>
  <dcterms:created xsi:type="dcterms:W3CDTF">2018-10-26T15:18:15Z</dcterms:created>
  <dcterms:modified xsi:type="dcterms:W3CDTF">2021-05-28T13:24:12Z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