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3"/>
  </p:notesMasterIdLst>
  <p:sldIdLst>
    <p:sldId id="2146847731" r:id="rId2"/>
    <p:sldId id="1993219317" r:id="rId3"/>
    <p:sldId id="1993219292" r:id="rId4"/>
    <p:sldId id="1993219293" r:id="rId5"/>
    <p:sldId id="1993219294" r:id="rId6"/>
    <p:sldId id="1993219295" r:id="rId7"/>
    <p:sldId id="269" r:id="rId8"/>
    <p:sldId id="1993219291" r:id="rId9"/>
    <p:sldId id="267" r:id="rId10"/>
    <p:sldId id="1993219308" r:id="rId11"/>
    <p:sldId id="1993219279" r:id="rId12"/>
    <p:sldId id="1993219280" r:id="rId13"/>
    <p:sldId id="1993219281" r:id="rId14"/>
    <p:sldId id="1993219282" r:id="rId15"/>
    <p:sldId id="1993219283" r:id="rId16"/>
    <p:sldId id="1993219312" r:id="rId17"/>
    <p:sldId id="1993219313" r:id="rId18"/>
    <p:sldId id="1993219314" r:id="rId19"/>
    <p:sldId id="1993219315" r:id="rId20"/>
    <p:sldId id="1993219309" r:id="rId21"/>
    <p:sldId id="1993219310" r:id="rId22"/>
    <p:sldId id="1993219311" r:id="rId23"/>
    <p:sldId id="1993219299" r:id="rId24"/>
    <p:sldId id="1993219300" r:id="rId25"/>
    <p:sldId id="1993219303" r:id="rId26"/>
    <p:sldId id="2270" r:id="rId27"/>
    <p:sldId id="1993219301" r:id="rId28"/>
    <p:sldId id="1993219284" r:id="rId29"/>
    <p:sldId id="1993219266" r:id="rId30"/>
    <p:sldId id="1993219267" r:id="rId31"/>
    <p:sldId id="1993219273" r:id="rId32"/>
    <p:sldId id="1993219274" r:id="rId33"/>
    <p:sldId id="1993219318" r:id="rId34"/>
    <p:sldId id="265" r:id="rId35"/>
    <p:sldId id="264" r:id="rId36"/>
    <p:sldId id="1993219289" r:id="rId37"/>
    <p:sldId id="1993219269" r:id="rId38"/>
    <p:sldId id="1993219271" r:id="rId39"/>
    <p:sldId id="1993219272" r:id="rId40"/>
    <p:sldId id="1993219268" r:id="rId41"/>
    <p:sldId id="1993219316" r:id="rId4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0A13BA87-ADB6-C048-B76C-366B243E1AE5}">
          <p14:sldIdLst>
            <p14:sldId id="2146847731"/>
          </p14:sldIdLst>
        </p14:section>
        <p14:section name="Section sans titre" id="{254791B9-0333-EB48-8435-5CBCE9E793FF}">
          <p14:sldIdLst>
            <p14:sldId id="1993219317"/>
          </p14:sldIdLst>
        </p14:section>
        <p14:section name="Section par défaut" id="{05043B94-6EF7-4975-9445-800D33E9A911}">
          <p14:sldIdLst>
            <p14:sldId id="1993219292"/>
            <p14:sldId id="1993219293"/>
            <p14:sldId id="1993219294"/>
            <p14:sldId id="1993219295"/>
            <p14:sldId id="269"/>
            <p14:sldId id="1993219291"/>
            <p14:sldId id="267"/>
            <p14:sldId id="1993219308"/>
            <p14:sldId id="1993219279"/>
            <p14:sldId id="1993219280"/>
            <p14:sldId id="1993219281"/>
            <p14:sldId id="1993219282"/>
            <p14:sldId id="1993219283"/>
            <p14:sldId id="1993219312"/>
            <p14:sldId id="1993219313"/>
            <p14:sldId id="1993219314"/>
            <p14:sldId id="1993219315"/>
            <p14:sldId id="1993219309"/>
            <p14:sldId id="1993219310"/>
            <p14:sldId id="1993219311"/>
            <p14:sldId id="1993219299"/>
            <p14:sldId id="1993219300"/>
            <p14:sldId id="1993219303"/>
            <p14:sldId id="2270"/>
            <p14:sldId id="1993219301"/>
            <p14:sldId id="1993219284"/>
            <p14:sldId id="1993219266"/>
            <p14:sldId id="1993219267"/>
            <p14:sldId id="1993219273"/>
            <p14:sldId id="1993219274"/>
            <p14:sldId id="1993219318"/>
            <p14:sldId id="265"/>
            <p14:sldId id="264"/>
            <p14:sldId id="1993219289"/>
            <p14:sldId id="1993219269"/>
            <p14:sldId id="1993219271"/>
            <p14:sldId id="1993219272"/>
            <p14:sldId id="1993219268"/>
            <p14:sldId id="199321931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ancois.raffi@wanadoo.fr" initials="f" lastIdx="1" clrIdx="0">
    <p:extLst>
      <p:ext uri="{19B8F6BF-5375-455C-9EA6-DF929625EA0E}">
        <p15:presenceInfo xmlns:p15="http://schemas.microsoft.com/office/powerpoint/2012/main" userId="fef510a6f748a89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Style moyen 1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290"/>
    <p:restoredTop sz="96405"/>
  </p:normalViewPr>
  <p:slideViewPr>
    <p:cSldViewPr snapToGrid="0" snapToObjects="1">
      <p:cViewPr varScale="1">
        <p:scale>
          <a:sx n="87" d="100"/>
          <a:sy n="87" d="100"/>
        </p:scale>
        <p:origin x="72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41" d="100"/>
        <a:sy n="141" d="100"/>
      </p:scale>
      <p:origin x="0" y="-2979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7753397098390483E-2"/>
          <c:y val="0.18582452798299631"/>
          <c:w val="0.911471107338375"/>
          <c:h val="0.6814131749870773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DOR/ISL (100/0.75 mg (N=322)</c:v>
                </c:pt>
              </c:strCache>
            </c:strRef>
          </c:tx>
          <c:spPr>
            <a:solidFill>
              <a:srgbClr val="47958A"/>
            </a:solidFill>
            <a:ln>
              <a:noFill/>
            </a:ln>
            <a:effectLst/>
          </c:spPr>
          <c:invertIfNegative val="0"/>
          <c:cat>
            <c:strRef>
              <c:f>Feuil1!$A$2:$A$4</c:f>
              <c:strCache>
                <c:ptCount val="3"/>
                <c:pt idx="0">
                  <c:v>HIV-1 RNA &gt; 50 copies/mL</c:v>
                </c:pt>
                <c:pt idx="1">
                  <c:v>HIV-1 RNA &lt; 50 copies/mL</c:v>
                </c:pt>
                <c:pt idx="2">
                  <c:v>No virologic data in window</c:v>
                </c:pt>
              </c:strCache>
            </c:strRef>
          </c:cat>
          <c:val>
            <c:numRef>
              <c:f>Feuil1!$B$2:$B$4</c:f>
              <c:numCache>
                <c:formatCode>General</c:formatCode>
                <c:ptCount val="3"/>
                <c:pt idx="0">
                  <c:v>0.6</c:v>
                </c:pt>
                <c:pt idx="1">
                  <c:v>93.8</c:v>
                </c:pt>
                <c:pt idx="2">
                  <c:v>5.6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A5A-4BFD-99D2-A9F5A448EA1C}"/>
            </c:ext>
          </c:extLst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B/F/TAF (N=319)</c:v>
                </c:pt>
              </c:strCache>
            </c:strRef>
          </c:tx>
          <c:spPr>
            <a:solidFill>
              <a:srgbClr val="630F32"/>
            </a:solidFill>
            <a:ln>
              <a:noFill/>
            </a:ln>
            <a:effectLst/>
          </c:spPr>
          <c:invertIfNegative val="0"/>
          <c:cat>
            <c:strRef>
              <c:f>Feuil1!$A$2:$A$4</c:f>
              <c:strCache>
                <c:ptCount val="3"/>
                <c:pt idx="0">
                  <c:v>HIV-1 RNA &gt; 50 copies/mL</c:v>
                </c:pt>
                <c:pt idx="1">
                  <c:v>HIV-1 RNA &lt; 50 copies/mL</c:v>
                </c:pt>
                <c:pt idx="2">
                  <c:v>No virologic data in window</c:v>
                </c:pt>
              </c:strCache>
            </c:strRef>
          </c:cat>
          <c:val>
            <c:numRef>
              <c:f>Feuil1!$C$2:$C$4</c:f>
              <c:numCache>
                <c:formatCode>General</c:formatCode>
                <c:ptCount val="3"/>
                <c:pt idx="0">
                  <c:v>0.3</c:v>
                </c:pt>
                <c:pt idx="1">
                  <c:v>94.4</c:v>
                </c:pt>
                <c:pt idx="2">
                  <c:v>5.3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A5A-4BFD-99D2-A9F5A448EA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51986015"/>
        <c:axId val="1651987263"/>
      </c:barChart>
      <c:catAx>
        <c:axId val="1651986015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one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419"/>
          </a:p>
        </c:txPr>
        <c:crossAx val="1651987263"/>
        <c:crosses val="autoZero"/>
        <c:auto val="1"/>
        <c:lblAlgn val="ctr"/>
        <c:lblOffset val="100"/>
        <c:noMultiLvlLbl val="0"/>
      </c:catAx>
      <c:valAx>
        <c:axId val="1651987263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419"/>
          </a:p>
        </c:txPr>
        <c:crossAx val="165198601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0897828581490208"/>
          <c:y val="1.2180378770124241E-2"/>
          <c:w val="0.6153743426050241"/>
          <c:h val="0.116519284639869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419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419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C74A68-D0CE-8849-B662-EC29CA9E5388}" type="datetimeFigureOut">
              <a:rPr lang="en-GB" smtClean="0"/>
              <a:t>25/02/2023</a:t>
            </a:fld>
            <a:endParaRPr lang="en-GB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029C95-2E27-FA46-B570-B7029E4C6F9A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6586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90A27D-7449-D94F-98A1-EFDA98003643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92716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="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FB72F01-6714-4A31-8C22-8E0F1B091B56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78914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90A27D-7449-D94F-98A1-EFDA98003643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41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41667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219200" y="2865442"/>
            <a:ext cx="10363200" cy="1470025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048000" y="4456651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539643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7" name="Espace réservé du contenu 6"/>
          <p:cNvSpPr>
            <a:spLocks noGrp="1"/>
          </p:cNvSpPr>
          <p:nvPr>
            <p:ph sz="quarter" idx="13"/>
          </p:nvPr>
        </p:nvSpPr>
        <p:spPr>
          <a:xfrm>
            <a:off x="609600" y="1619250"/>
            <a:ext cx="10972800" cy="457200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929139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0" y="1600205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0" y="1600205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719634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1712960776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0"/>
            <a:ext cx="8466034" cy="1491539"/>
          </a:xfrm>
        </p:spPr>
        <p:txBody>
          <a:bodyPr/>
          <a:lstStyle>
            <a:lvl1pPr algn="l">
              <a:defRPr/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72475115"/>
      </p:ext>
    </p:extLst>
  </p:cSld>
  <p:clrMapOvr>
    <a:masterClrMapping/>
  </p:clrMapOvr>
  <p:transition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Add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7586B4D5-F585-4327-9BBC-BE18FFDDB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076042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1">
            <a:extLst>
              <a:ext uri="{FF2B5EF4-FFF2-40B4-BE49-F238E27FC236}">
                <a16:creationId xmlns:a16="http://schemas.microsoft.com/office/drawing/2014/main" id="{C683A308-5D3A-4CA6-AC20-9C72DA27D8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36387" y="6519599"/>
            <a:ext cx="455611" cy="336525"/>
          </a:xfrm>
          <a:prstGeom prst="rect">
            <a:avLst/>
          </a:prstGeom>
        </p:spPr>
        <p:txBody>
          <a:bodyPr/>
          <a:lstStyle>
            <a:lvl1pPr algn="r">
              <a:defRPr sz="1200" b="1">
                <a:solidFill>
                  <a:schemeClr val="bg1"/>
                </a:solidFill>
              </a:defRPr>
            </a:lvl1pPr>
          </a:lstStyle>
          <a:p>
            <a:fld id="{724AC3FD-09E3-4FF5-A0F9-A72F20D7F301}" type="slidenum">
              <a:rPr lang="en-GB" smtClean="0">
                <a:solidFill>
                  <a:srgbClr val="FFFFFF"/>
                </a:solidFill>
              </a:rPr>
              <a:pPr/>
              <a:t>‹N°›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829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ctr"/>
          <a:lstStyle>
            <a:lvl1pPr marL="0" indent="0" algn="ctr">
              <a:buNone/>
              <a:defRPr sz="2800" b="1">
                <a:solidFill>
                  <a:srgbClr val="00B0F0"/>
                </a:solidFill>
                <a:latin typeface="Trebuchet MS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151977843"/>
      </p:ext>
    </p:extLst>
  </p:cSld>
  <p:clrMapOvr>
    <a:masterClrMapping/>
  </p:clrMapOvr>
  <p:transition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09600" y="10471"/>
            <a:ext cx="8470698" cy="14810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790700"/>
            <a:ext cx="10972800" cy="43354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883559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5" r:id="rId4"/>
    <p:sldLayoutId id="2147483696" r:id="rId5"/>
    <p:sldLayoutId id="2147483697" r:id="rId6"/>
    <p:sldLayoutId id="2147483710" r:id="rId7"/>
    <p:sldLayoutId id="2147483711" r:id="rId8"/>
  </p:sldLayoutIdLst>
  <p:txStyles>
    <p:titleStyle>
      <a:lvl1pPr algn="l" defTabSz="342900" rtl="0" eaLnBrk="1" latinLnBrk="0" hangingPunct="1">
        <a:spcBef>
          <a:spcPct val="0"/>
        </a:spcBef>
        <a:buNone/>
        <a:defRPr sz="3300" b="1" kern="1200">
          <a:solidFill>
            <a:srgbClr val="FF6600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342900" rtl="0" eaLnBrk="1" latinLnBrk="0" hangingPunct="1">
        <a:spcBef>
          <a:spcPct val="20000"/>
        </a:spcBef>
        <a:buClr>
          <a:srgbClr val="3C549F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buClr>
          <a:srgbClr val="3C549F"/>
        </a:buClr>
        <a:buFont typeface="Arial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ct val="20000"/>
        </a:spcBef>
        <a:buClr>
          <a:srgbClr val="3C549F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ct val="20000"/>
        </a:spcBef>
        <a:buClr>
          <a:srgbClr val="3C549F"/>
        </a:buClr>
        <a:buFont typeface="Arial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ct val="20000"/>
        </a:spcBef>
        <a:buClr>
          <a:srgbClr val="3C549F"/>
        </a:buClr>
        <a:buFont typeface="Arial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>
            <a:extLst>
              <a:ext uri="{FF2B5EF4-FFF2-40B4-BE49-F238E27FC236}">
                <a16:creationId xmlns:a16="http://schemas.microsoft.com/office/drawing/2014/main" id="{B737B88C-B791-7B83-5807-53A5F3428F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70666" y="2247218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1E3C91"/>
                </a:solidFill>
              </a:rPr>
              <a:t>CONFERENCE ON RETROVIRUSES</a:t>
            </a:r>
            <a:br>
              <a:rPr lang="en-US" dirty="0">
                <a:solidFill>
                  <a:srgbClr val="1E3C91"/>
                </a:solidFill>
              </a:rPr>
            </a:br>
            <a:r>
              <a:rPr lang="en-US" dirty="0">
                <a:solidFill>
                  <a:srgbClr val="1E3C91"/>
                </a:solidFill>
              </a:rPr>
              <a:t>AND OPPORTUNISTIC INFECTIONS</a:t>
            </a:r>
            <a:br>
              <a:rPr lang="en-US" dirty="0">
                <a:solidFill>
                  <a:srgbClr val="1E3C91"/>
                </a:solidFill>
              </a:rPr>
            </a:br>
            <a:r>
              <a:rPr lang="en-US" i="1" dirty="0">
                <a:solidFill>
                  <a:srgbClr val="1E3C91"/>
                </a:solidFill>
              </a:rPr>
              <a:t>CROI 2023</a:t>
            </a:r>
            <a:endParaRPr lang="fr-FR" i="1" dirty="0">
              <a:solidFill>
                <a:srgbClr val="1E3C91"/>
              </a:solidFill>
            </a:endParaRPr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295A2E5F-4ED8-186F-A470-66C7FECBF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56466" y="4166130"/>
            <a:ext cx="6400800" cy="2099202"/>
          </a:xfrm>
        </p:spPr>
        <p:txBody>
          <a:bodyPr>
            <a:normAutofit fontScale="77500" lnSpcReduction="20000"/>
          </a:bodyPr>
          <a:lstStyle/>
          <a:p>
            <a:r>
              <a:rPr lang="es-ES" sz="3200" b="1" dirty="0">
                <a:solidFill>
                  <a:srgbClr val="FF6600"/>
                </a:solidFill>
              </a:rPr>
              <a:t>19-23 FEBRUARY 2023</a:t>
            </a:r>
            <a:endParaRPr lang="en-US" sz="3200" b="1" dirty="0">
              <a:solidFill>
                <a:srgbClr val="FF6600"/>
              </a:solidFill>
            </a:endParaRPr>
          </a:p>
          <a:p>
            <a:endParaRPr lang="fr-FR" sz="2900" b="1" dirty="0">
              <a:solidFill>
                <a:schemeClr val="tx1"/>
              </a:solidFill>
            </a:endParaRPr>
          </a:p>
          <a:p>
            <a:r>
              <a:rPr lang="fr-FR" sz="2900" b="1" dirty="0" err="1">
                <a:solidFill>
                  <a:schemeClr val="tx1"/>
                </a:solidFill>
              </a:rPr>
              <a:t>Faculty</a:t>
            </a:r>
            <a:endParaRPr lang="fr-FR" sz="2900" b="1" dirty="0">
              <a:solidFill>
                <a:schemeClr val="tx1"/>
              </a:solidFill>
            </a:endParaRPr>
          </a:p>
          <a:p>
            <a:pPr marL="0" lvl="1"/>
            <a:r>
              <a:rPr lang="fr-FR" sz="2500" dirty="0">
                <a:solidFill>
                  <a:schemeClr val="tx1"/>
                </a:solidFill>
              </a:rPr>
              <a:t>Pedro </a:t>
            </a:r>
            <a:r>
              <a:rPr lang="fr-FR" sz="2500" dirty="0" err="1">
                <a:solidFill>
                  <a:schemeClr val="tx1"/>
                </a:solidFill>
              </a:rPr>
              <a:t>Cahn</a:t>
            </a:r>
            <a:r>
              <a:rPr lang="fr-FR" sz="2500" dirty="0">
                <a:solidFill>
                  <a:schemeClr val="tx1"/>
                </a:solidFill>
              </a:rPr>
              <a:t>, Buenos-Aires, Argentina</a:t>
            </a:r>
          </a:p>
          <a:p>
            <a:pPr marL="0" lvl="1"/>
            <a:r>
              <a:rPr lang="fr-FR" sz="2500" dirty="0">
                <a:solidFill>
                  <a:schemeClr val="tx1"/>
                </a:solidFill>
              </a:rPr>
              <a:t>Anton </a:t>
            </a:r>
            <a:r>
              <a:rPr lang="fr-FR" sz="2500" dirty="0" err="1">
                <a:solidFill>
                  <a:schemeClr val="tx1"/>
                </a:solidFill>
              </a:rPr>
              <a:t>Pozniak</a:t>
            </a:r>
            <a:r>
              <a:rPr lang="fr-FR" sz="2500" dirty="0">
                <a:solidFill>
                  <a:schemeClr val="tx1"/>
                </a:solidFill>
              </a:rPr>
              <a:t>, London, UK</a:t>
            </a:r>
          </a:p>
          <a:p>
            <a:pPr marL="0" lvl="1"/>
            <a:r>
              <a:rPr lang="fr-FR" sz="2500" dirty="0">
                <a:solidFill>
                  <a:schemeClr val="tx1"/>
                </a:solidFill>
              </a:rPr>
              <a:t>François </a:t>
            </a:r>
            <a:r>
              <a:rPr lang="fr-FR" sz="2500" dirty="0" err="1">
                <a:solidFill>
                  <a:schemeClr val="tx1"/>
                </a:solidFill>
              </a:rPr>
              <a:t>Raffi</a:t>
            </a:r>
            <a:r>
              <a:rPr lang="fr-FR" sz="2500" dirty="0">
                <a:solidFill>
                  <a:schemeClr val="tx1"/>
                </a:solidFill>
              </a:rPr>
              <a:t>, Nantes, France</a:t>
            </a:r>
          </a:p>
        </p:txBody>
      </p:sp>
    </p:spTree>
    <p:extLst>
      <p:ext uri="{BB962C8B-B14F-4D97-AF65-F5344CB8AC3E}">
        <p14:creationId xmlns:p14="http://schemas.microsoft.com/office/powerpoint/2010/main" val="34423744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AEF6E0-61AE-A5F9-97DC-5F72CAE0F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0471"/>
            <a:ext cx="10064262" cy="1481068"/>
          </a:xfrm>
        </p:spPr>
        <p:txBody>
          <a:bodyPr/>
          <a:lstStyle/>
          <a:p>
            <a:r>
              <a:rPr lang="en-GB" dirty="0"/>
              <a:t>Low concentrations of CAB and RPV with LA regimen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2CB5E75-5410-C6F2-574B-ABBA82906BD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09600" y="1507390"/>
            <a:ext cx="11154508" cy="5130802"/>
          </a:xfrm>
        </p:spPr>
        <p:txBody>
          <a:bodyPr>
            <a:normAutofit/>
          </a:bodyPr>
          <a:lstStyle/>
          <a:p>
            <a:r>
              <a:rPr lang="en-GB" sz="2000" dirty="0"/>
              <a:t>Prospective study: 58 patients switched to CAB + RPV LA Q8W (16 with oral lead-in, 42 with no lead-in)</a:t>
            </a:r>
          </a:p>
          <a:p>
            <a:pPr lvl="1"/>
            <a:r>
              <a:rPr lang="en-GB" sz="2000" dirty="0"/>
              <a:t>Trough concentrations of CAB and RPV measured 1 month after 1</a:t>
            </a:r>
            <a:r>
              <a:rPr lang="en-GB" sz="2000" baseline="30000" dirty="0"/>
              <a:t>st</a:t>
            </a:r>
            <a:r>
              <a:rPr lang="en-GB" sz="2000" dirty="0"/>
              <a:t> injection (M1) </a:t>
            </a:r>
            <a:br>
              <a:rPr lang="en-GB" sz="2000" dirty="0"/>
            </a:br>
            <a:r>
              <a:rPr lang="en-GB" sz="2000" dirty="0"/>
              <a:t>and 2 months after 2</a:t>
            </a:r>
            <a:r>
              <a:rPr lang="en-GB" sz="2000" baseline="30000" dirty="0"/>
              <a:t>nd</a:t>
            </a:r>
            <a:r>
              <a:rPr lang="en-GB" sz="2000" dirty="0"/>
              <a:t> injection (M3)</a:t>
            </a:r>
          </a:p>
          <a:p>
            <a:pPr lvl="1"/>
            <a:r>
              <a:rPr lang="en-GB" sz="2000" dirty="0"/>
              <a:t>Low CAB trough concentrations (&lt; 1</a:t>
            </a:r>
            <a:r>
              <a:rPr lang="en-GB" sz="2000" baseline="30000" dirty="0"/>
              <a:t>st</a:t>
            </a:r>
            <a:r>
              <a:rPr lang="en-GB" sz="2000" dirty="0"/>
              <a:t> quartile of Phase 3 studies): 60% at M1, 77% at M3</a:t>
            </a:r>
          </a:p>
          <a:p>
            <a:pPr lvl="2"/>
            <a:r>
              <a:rPr lang="en-GB" sz="1600" dirty="0"/>
              <a:t>Associated with no lead-in and high BMI</a:t>
            </a:r>
          </a:p>
          <a:p>
            <a:pPr lvl="1"/>
            <a:r>
              <a:rPr lang="en-GB" sz="2000" dirty="0"/>
              <a:t>Low RPV trough concentrations (&lt; 1</a:t>
            </a:r>
            <a:r>
              <a:rPr lang="en-GB" sz="2000" baseline="30000" dirty="0"/>
              <a:t>st</a:t>
            </a:r>
            <a:r>
              <a:rPr lang="en-GB" sz="2000" dirty="0"/>
              <a:t> quartile of Phase 3 studies): 28% at M1, 27% at M3</a:t>
            </a:r>
          </a:p>
          <a:p>
            <a:pPr lvl="1"/>
            <a:r>
              <a:rPr lang="en-GB" sz="2000" dirty="0"/>
              <a:t>Median follow-up 8 months: 1 virologic failure (at M1)</a:t>
            </a:r>
          </a:p>
          <a:p>
            <a:pPr lvl="2"/>
            <a:r>
              <a:rPr lang="en-GB" sz="1600" dirty="0"/>
              <a:t>No lead-in and BMI 29.4</a:t>
            </a:r>
          </a:p>
          <a:p>
            <a:pPr lvl="2"/>
            <a:r>
              <a:rPr lang="en-GB" sz="1600" dirty="0"/>
              <a:t>Low CAB and RPV trough concentrations</a:t>
            </a:r>
            <a:br>
              <a:rPr lang="en-GB" sz="1600" dirty="0"/>
            </a:br>
            <a:endParaRPr lang="en-GB" sz="1600" dirty="0"/>
          </a:p>
          <a:p>
            <a:r>
              <a:rPr lang="en-GB" sz="2000" dirty="0"/>
              <a:t>Patient with virologic failure</a:t>
            </a:r>
          </a:p>
          <a:p>
            <a:pPr lvl="1"/>
            <a:r>
              <a:rPr lang="en-GB" sz="1800" dirty="0"/>
              <a:t>MSM, 30 years old, BMI 29.4 kg/m2, HIV subtype CRF02_AG</a:t>
            </a:r>
          </a:p>
          <a:p>
            <a:pPr lvl="1"/>
            <a:r>
              <a:rPr lang="en-GB" sz="1800" dirty="0"/>
              <a:t>Virologically suppressed for 1.8 years with DTG/ABC/3TC, no oral lead-in</a:t>
            </a:r>
          </a:p>
          <a:p>
            <a:pPr lvl="1"/>
            <a:r>
              <a:rPr lang="en-GB" sz="1800" dirty="0"/>
              <a:t>Plasma HIV RNA level 2870 copies/mL at M1, no CAB/RPV RAM</a:t>
            </a:r>
          </a:p>
          <a:p>
            <a:pPr lvl="1"/>
            <a:r>
              <a:rPr lang="en-GB" sz="1800" dirty="0"/>
              <a:t>C</a:t>
            </a:r>
            <a:r>
              <a:rPr lang="en-GB" sz="1800" baseline="-25000" dirty="0"/>
              <a:t>t</a:t>
            </a:r>
            <a:r>
              <a:rPr lang="en-GB" sz="1800" dirty="0"/>
              <a:t> CAB=701 ng/mL, C</a:t>
            </a:r>
            <a:r>
              <a:rPr lang="en-GB" sz="1800" baseline="-25000" dirty="0"/>
              <a:t>t</a:t>
            </a:r>
            <a:r>
              <a:rPr lang="en-GB" sz="1800" dirty="0"/>
              <a:t> RPV=28 ng/mL at M1</a:t>
            </a:r>
          </a:p>
          <a:p>
            <a:pPr lvl="2"/>
            <a:endParaRPr lang="en-GB" sz="1600" dirty="0"/>
          </a:p>
          <a:p>
            <a:pPr lvl="1"/>
            <a:endParaRPr lang="en-GB" sz="2000" dirty="0"/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B382ACF1-A68F-1033-95B6-A4CCC6BE9D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11438" y="6444771"/>
            <a:ext cx="360710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/>
            <a:r>
              <a:rPr lang="fr-FR" sz="1400" i="1" dirty="0" err="1">
                <a:solidFill>
                  <a:srgbClr val="0070C0"/>
                </a:solidFill>
              </a:rPr>
              <a:t>Rubenstein</a:t>
            </a:r>
            <a:r>
              <a:rPr lang="fr-FR" sz="1400" i="1" dirty="0">
                <a:solidFill>
                  <a:srgbClr val="0070C0"/>
                </a:solidFill>
              </a:rPr>
              <a:t> E, CROI 2023, Abs. 195</a:t>
            </a:r>
          </a:p>
        </p:txBody>
      </p:sp>
    </p:spTree>
    <p:extLst>
      <p:ext uri="{BB962C8B-B14F-4D97-AF65-F5344CB8AC3E}">
        <p14:creationId xmlns:p14="http://schemas.microsoft.com/office/powerpoint/2010/main" val="25566092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A3822C-B6FD-00B2-EC6C-2211921B0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Thigh injections of CAB + RPV 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5A2FB1FC-1BC2-712C-F1D1-C18FCDE2294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09600" y="1809750"/>
            <a:ext cx="8013700" cy="679450"/>
          </a:xfrm>
        </p:spPr>
        <p:txBody>
          <a:bodyPr>
            <a:normAutofit/>
          </a:bodyPr>
          <a:lstStyle/>
          <a:p>
            <a:r>
              <a:rPr lang="en-GB" dirty="0"/>
              <a:t>Participants of ATLAS 2M with ≥ 3 years of gluteal injections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E6123F83-CA7B-2B6F-7CF2-12A45EBAAEC8}"/>
              </a:ext>
            </a:extLst>
          </p:cNvPr>
          <p:cNvSpPr txBox="1"/>
          <p:nvPr/>
        </p:nvSpPr>
        <p:spPr>
          <a:xfrm>
            <a:off x="9725016" y="6464300"/>
            <a:ext cx="24631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400" i="1" dirty="0" err="1">
                <a:solidFill>
                  <a:srgbClr val="0070C0"/>
                </a:solidFill>
              </a:rPr>
              <a:t>Felizarta</a:t>
            </a:r>
            <a:r>
              <a:rPr lang="en-GB" sz="1400" i="1" dirty="0">
                <a:solidFill>
                  <a:srgbClr val="0070C0"/>
                </a:solidFill>
              </a:rPr>
              <a:t> F, CROI 2023, Abs. 519</a:t>
            </a:r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DB223765-41C0-D477-F714-53E5945434D7}"/>
              </a:ext>
            </a:extLst>
          </p:cNvPr>
          <p:cNvGrpSpPr/>
          <p:nvPr/>
        </p:nvGrpSpPr>
        <p:grpSpPr>
          <a:xfrm>
            <a:off x="1354015" y="2300519"/>
            <a:ext cx="8131423" cy="4258543"/>
            <a:chOff x="2353677" y="2300519"/>
            <a:chExt cx="7131761" cy="4045451"/>
          </a:xfrm>
        </p:grpSpPr>
        <p:sp>
          <p:nvSpPr>
            <p:cNvPr id="3" name="Rectangle : coins arrondis 2">
              <a:extLst>
                <a:ext uri="{FF2B5EF4-FFF2-40B4-BE49-F238E27FC236}">
                  <a16:creationId xmlns:a16="http://schemas.microsoft.com/office/drawing/2014/main" id="{ED5482E3-6C90-649D-FFBA-66CB8023E3A5}"/>
                </a:ext>
              </a:extLst>
            </p:cNvPr>
            <p:cNvSpPr/>
            <p:nvPr/>
          </p:nvSpPr>
          <p:spPr bwMode="auto">
            <a:xfrm>
              <a:off x="2353677" y="3899698"/>
              <a:ext cx="980619" cy="1249680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Optional </a:t>
              </a:r>
              <a:r>
                <a:rPr kumimoji="0" lang="en-US" sz="1400" b="1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</a:rPr>
                <a:t>substudy</a:t>
              </a:r>
              <a:br>
                <a:rPr kumimoji="0" lang="en-US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</a:br>
              <a:r>
                <a:rPr kumimoji="0" lang="en-US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(N=121)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7" name="Rectangle : coins arrondis 6">
              <a:extLst>
                <a:ext uri="{FF2B5EF4-FFF2-40B4-BE49-F238E27FC236}">
                  <a16:creationId xmlns:a16="http://schemas.microsoft.com/office/drawing/2014/main" id="{93F5697D-8027-A591-6063-9934D74A3534}"/>
                </a:ext>
              </a:extLst>
            </p:cNvPr>
            <p:cNvSpPr/>
            <p:nvPr/>
          </p:nvSpPr>
          <p:spPr bwMode="auto">
            <a:xfrm>
              <a:off x="3569145" y="3704996"/>
              <a:ext cx="1738731" cy="745502"/>
            </a:xfrm>
            <a:prstGeom prst="round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1" dirty="0">
                  <a:solidFill>
                    <a:schemeClr val="bg1"/>
                  </a:solidFill>
                </a:rPr>
                <a:t>Q8W CAB (600 mg) </a:t>
              </a:r>
              <a:br>
                <a:rPr lang="en-US" sz="1400" b="1" dirty="0">
                  <a:solidFill>
                    <a:schemeClr val="bg1"/>
                  </a:solidFill>
                </a:rPr>
              </a:br>
              <a:r>
                <a:rPr lang="en-US" sz="1400" b="1" dirty="0">
                  <a:solidFill>
                    <a:schemeClr val="bg1"/>
                  </a:solidFill>
                </a:rPr>
                <a:t>+ RPV (900 mg) </a:t>
              </a:r>
              <a:br>
                <a:rPr lang="en-US" sz="1400" b="1" dirty="0">
                  <a:solidFill>
                    <a:schemeClr val="bg1"/>
                  </a:solidFill>
                </a:rPr>
              </a:br>
              <a:r>
                <a:rPr lang="en-US" sz="1400" b="1" dirty="0">
                  <a:solidFill>
                    <a:schemeClr val="bg1"/>
                  </a:solidFill>
                </a:rPr>
                <a:t>LA IM gluteal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endParaRPr>
            </a:p>
          </p:txBody>
        </p:sp>
        <p:sp>
          <p:nvSpPr>
            <p:cNvPr id="8" name="Rectangle : coins arrondis 7">
              <a:extLst>
                <a:ext uri="{FF2B5EF4-FFF2-40B4-BE49-F238E27FC236}">
                  <a16:creationId xmlns:a16="http://schemas.microsoft.com/office/drawing/2014/main" id="{C5AFE11A-9CA8-0AE5-3F99-BB3647F3C39B}"/>
                </a:ext>
              </a:extLst>
            </p:cNvPr>
            <p:cNvSpPr/>
            <p:nvPr/>
          </p:nvSpPr>
          <p:spPr bwMode="auto">
            <a:xfrm>
              <a:off x="5464294" y="3715797"/>
              <a:ext cx="3562682" cy="745502"/>
            </a:xfrm>
            <a:prstGeom prst="round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1" dirty="0">
                  <a:solidFill>
                    <a:schemeClr val="bg1"/>
                  </a:solidFill>
                </a:rPr>
                <a:t>Q8W CAB (600 mg) + RPV (900 mg) </a:t>
              </a:r>
              <a:br>
                <a:rPr lang="en-US" sz="1400" b="1" dirty="0">
                  <a:solidFill>
                    <a:schemeClr val="bg1"/>
                  </a:solidFill>
                </a:rPr>
              </a:br>
              <a:r>
                <a:rPr lang="en-US" sz="1400" b="1" dirty="0">
                  <a:solidFill>
                    <a:schemeClr val="bg1"/>
                  </a:solidFill>
                </a:rPr>
                <a:t>LA IM thigh (N=54)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endParaRPr>
            </a:p>
          </p:txBody>
        </p:sp>
        <p:sp>
          <p:nvSpPr>
            <p:cNvPr id="10" name="Rectangle : coins arrondis 9">
              <a:extLst>
                <a:ext uri="{FF2B5EF4-FFF2-40B4-BE49-F238E27FC236}">
                  <a16:creationId xmlns:a16="http://schemas.microsoft.com/office/drawing/2014/main" id="{FC9F3F3A-D5DC-9464-1E00-6E2C05D51217}"/>
                </a:ext>
              </a:extLst>
            </p:cNvPr>
            <p:cNvSpPr/>
            <p:nvPr/>
          </p:nvSpPr>
          <p:spPr bwMode="auto">
            <a:xfrm>
              <a:off x="3569145" y="4598577"/>
              <a:ext cx="1738731" cy="745502"/>
            </a:xfrm>
            <a:prstGeom prst="roundRect">
              <a:avLst/>
            </a:prstGeom>
            <a:solidFill>
              <a:srgbClr val="FF66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1" dirty="0">
                  <a:solidFill>
                    <a:schemeClr val="bg1"/>
                  </a:solidFill>
                </a:rPr>
                <a:t>Q4W CAB (400 mg) </a:t>
              </a:r>
              <a:br>
                <a:rPr lang="en-US" sz="1400" b="1" dirty="0">
                  <a:solidFill>
                    <a:schemeClr val="bg1"/>
                  </a:solidFill>
                </a:rPr>
              </a:br>
              <a:r>
                <a:rPr lang="en-US" sz="1400" b="1" dirty="0">
                  <a:solidFill>
                    <a:schemeClr val="bg1"/>
                  </a:solidFill>
                </a:rPr>
                <a:t>+ RPV (600 mg)</a:t>
              </a:r>
              <a:br>
                <a:rPr lang="en-US" sz="1400" b="1" dirty="0">
                  <a:solidFill>
                    <a:schemeClr val="bg1"/>
                  </a:solidFill>
                </a:rPr>
              </a:br>
              <a:r>
                <a:rPr lang="en-US" sz="1400" b="1" dirty="0">
                  <a:solidFill>
                    <a:schemeClr val="bg1"/>
                  </a:solidFill>
                </a:rPr>
                <a:t>LA IM gluteal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endParaRPr>
            </a:p>
          </p:txBody>
        </p:sp>
        <p:sp>
          <p:nvSpPr>
            <p:cNvPr id="11" name="Rectangle : coins arrondis 10">
              <a:extLst>
                <a:ext uri="{FF2B5EF4-FFF2-40B4-BE49-F238E27FC236}">
                  <a16:creationId xmlns:a16="http://schemas.microsoft.com/office/drawing/2014/main" id="{6065BA3B-8B02-E8C5-EE6C-B8F10C3EBFBB}"/>
                </a:ext>
              </a:extLst>
            </p:cNvPr>
            <p:cNvSpPr/>
            <p:nvPr/>
          </p:nvSpPr>
          <p:spPr bwMode="auto">
            <a:xfrm>
              <a:off x="5464294" y="4609378"/>
              <a:ext cx="3562682" cy="745502"/>
            </a:xfrm>
            <a:prstGeom prst="roundRect">
              <a:avLst/>
            </a:prstGeom>
            <a:solidFill>
              <a:srgbClr val="FF66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1" dirty="0">
                  <a:solidFill>
                    <a:schemeClr val="bg1"/>
                  </a:solidFill>
                </a:rPr>
                <a:t>Q8W CAB (400 mg) + RPV (600 mg) </a:t>
              </a:r>
              <a:br>
                <a:rPr lang="en-US" sz="1400" b="1" dirty="0">
                  <a:solidFill>
                    <a:schemeClr val="bg1"/>
                  </a:solidFill>
                </a:rPr>
              </a:br>
              <a:r>
                <a:rPr lang="en-US" sz="1400" b="1" dirty="0">
                  <a:solidFill>
                    <a:schemeClr val="bg1"/>
                  </a:solidFill>
                </a:rPr>
                <a:t>LA IM thigh (N=64)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endParaRPr>
            </a:p>
          </p:txBody>
        </p:sp>
        <p:grpSp>
          <p:nvGrpSpPr>
            <p:cNvPr id="19" name="Groupe 18">
              <a:extLst>
                <a:ext uri="{FF2B5EF4-FFF2-40B4-BE49-F238E27FC236}">
                  <a16:creationId xmlns:a16="http://schemas.microsoft.com/office/drawing/2014/main" id="{EE08E0A6-F620-D8CF-B9F5-5A83C022B4A5}"/>
                </a:ext>
              </a:extLst>
            </p:cNvPr>
            <p:cNvGrpSpPr/>
            <p:nvPr/>
          </p:nvGrpSpPr>
          <p:grpSpPr>
            <a:xfrm>
              <a:off x="3569146" y="2718136"/>
              <a:ext cx="5457830" cy="100685"/>
              <a:chOff x="3057544" y="2918595"/>
              <a:chExt cx="4816155" cy="62627"/>
            </a:xfrm>
          </p:grpSpPr>
          <p:cxnSp>
            <p:nvCxnSpPr>
              <p:cNvPr id="12" name="Connecteur droit 11">
                <a:extLst>
                  <a:ext uri="{FF2B5EF4-FFF2-40B4-BE49-F238E27FC236}">
                    <a16:creationId xmlns:a16="http://schemas.microsoft.com/office/drawing/2014/main" id="{E543F4BC-675E-4DB0-F09F-062DCA7CCA79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3057544" y="2981222"/>
                <a:ext cx="4816155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3" name="Connecteur droit 12">
                <a:extLst>
                  <a:ext uri="{FF2B5EF4-FFF2-40B4-BE49-F238E27FC236}">
                    <a16:creationId xmlns:a16="http://schemas.microsoft.com/office/drawing/2014/main" id="{5D7DBDF0-3B78-FCD3-493E-B8B9F53DB18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7864811" y="2918595"/>
                <a:ext cx="0" cy="62627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6" name="Connecteur droit 15">
                <a:extLst>
                  <a:ext uri="{FF2B5EF4-FFF2-40B4-BE49-F238E27FC236}">
                    <a16:creationId xmlns:a16="http://schemas.microsoft.com/office/drawing/2014/main" id="{F4CC8731-702E-762E-467E-6A2832E20C1C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661509" y="2918595"/>
                <a:ext cx="0" cy="62627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8" name="Connecteur droit 17">
                <a:extLst>
                  <a:ext uri="{FF2B5EF4-FFF2-40B4-BE49-F238E27FC236}">
                    <a16:creationId xmlns:a16="http://schemas.microsoft.com/office/drawing/2014/main" id="{730D2BB7-3327-DDDD-1177-094C0FADCB26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3067782" y="2918595"/>
                <a:ext cx="0" cy="62627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4C1081AD-935D-EC9C-F07D-4C474BB3C232}"/>
                </a:ext>
              </a:extLst>
            </p:cNvPr>
            <p:cNvSpPr txBox="1"/>
            <p:nvPr/>
          </p:nvSpPr>
          <p:spPr>
            <a:xfrm>
              <a:off x="2802551" y="3010315"/>
              <a:ext cx="149508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/>
                <a:t>Screening (Week -8)</a:t>
              </a:r>
              <a:br>
                <a:rPr lang="en-US" sz="1200" b="1" dirty="0"/>
              </a:br>
              <a:r>
                <a:rPr lang="en-US" sz="1200" b="1" dirty="0"/>
                <a:t>3 mL gluteal</a:t>
              </a:r>
            </a:p>
          </p:txBody>
        </p:sp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136B8F3A-B4E8-5E5D-80B6-0212F9C08190}"/>
                </a:ext>
              </a:extLst>
            </p:cNvPr>
            <p:cNvSpPr txBox="1"/>
            <p:nvPr/>
          </p:nvSpPr>
          <p:spPr>
            <a:xfrm>
              <a:off x="4958650" y="3010315"/>
              <a:ext cx="85632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/>
                <a:t>Day 1</a:t>
              </a:r>
              <a:br>
                <a:rPr lang="en-US" sz="1200" b="1" dirty="0"/>
              </a:br>
              <a:r>
                <a:rPr lang="en-US" sz="1200" b="1" dirty="0"/>
                <a:t>3 mL thigh</a:t>
              </a:r>
            </a:p>
          </p:txBody>
        </p: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A9FB5344-38A9-F343-2640-3181705029B4}"/>
                </a:ext>
              </a:extLst>
            </p:cNvPr>
            <p:cNvSpPr txBox="1"/>
            <p:nvPr/>
          </p:nvSpPr>
          <p:spPr>
            <a:xfrm>
              <a:off x="6819970" y="3010315"/>
              <a:ext cx="85632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/>
                <a:t>Week 8</a:t>
              </a:r>
              <a:br>
                <a:rPr lang="en-US" sz="1200" b="1" dirty="0"/>
              </a:br>
              <a:r>
                <a:rPr lang="en-US" sz="1200" b="1" dirty="0"/>
                <a:t>3 mL thigh</a:t>
              </a:r>
            </a:p>
          </p:txBody>
        </p: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DF795DDA-958C-81D9-6F75-AF11F3AD3CC5}"/>
                </a:ext>
              </a:extLst>
            </p:cNvPr>
            <p:cNvSpPr txBox="1"/>
            <p:nvPr/>
          </p:nvSpPr>
          <p:spPr>
            <a:xfrm>
              <a:off x="8629113" y="3010315"/>
              <a:ext cx="85632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/>
                <a:t>Week 16</a:t>
              </a:r>
              <a:br>
                <a:rPr lang="en-US" sz="1200" b="1" dirty="0"/>
              </a:br>
              <a:r>
                <a:rPr lang="en-US" sz="1200" b="1" dirty="0"/>
                <a:t>3 mL thigh</a:t>
              </a:r>
            </a:p>
          </p:txBody>
        </p:sp>
        <p:sp>
          <p:nvSpPr>
            <p:cNvPr id="30" name="ZoneTexte 29">
              <a:extLst>
                <a:ext uri="{FF2B5EF4-FFF2-40B4-BE49-F238E27FC236}">
                  <a16:creationId xmlns:a16="http://schemas.microsoft.com/office/drawing/2014/main" id="{95B56612-AA14-53FC-D1B2-F94082EEF002}"/>
                </a:ext>
              </a:extLst>
            </p:cNvPr>
            <p:cNvSpPr txBox="1"/>
            <p:nvPr/>
          </p:nvSpPr>
          <p:spPr>
            <a:xfrm>
              <a:off x="4958650" y="5699639"/>
              <a:ext cx="85632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/>
                <a:t>Day 1</a:t>
              </a:r>
              <a:br>
                <a:rPr lang="en-US" sz="1200" b="1" dirty="0"/>
              </a:br>
              <a:r>
                <a:rPr lang="en-US" sz="1200" b="1" dirty="0"/>
                <a:t>2 mL thigh</a:t>
              </a:r>
            </a:p>
          </p:txBody>
        </p:sp>
        <p:sp>
          <p:nvSpPr>
            <p:cNvPr id="31" name="ZoneTexte 30">
              <a:extLst>
                <a:ext uri="{FF2B5EF4-FFF2-40B4-BE49-F238E27FC236}">
                  <a16:creationId xmlns:a16="http://schemas.microsoft.com/office/drawing/2014/main" id="{4DFBB394-B91E-999F-A0AE-5EDE3B40CC10}"/>
                </a:ext>
              </a:extLst>
            </p:cNvPr>
            <p:cNvSpPr txBox="1"/>
            <p:nvPr/>
          </p:nvSpPr>
          <p:spPr>
            <a:xfrm>
              <a:off x="6819970" y="5699639"/>
              <a:ext cx="85632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/>
                <a:t>Week 8</a:t>
              </a:r>
              <a:br>
                <a:rPr lang="en-US" sz="1200" b="1" dirty="0"/>
              </a:br>
              <a:r>
                <a:rPr lang="en-US" sz="1200" b="1" dirty="0"/>
                <a:t>2 mL thigh</a:t>
              </a:r>
            </a:p>
          </p:txBody>
        </p:sp>
        <p:sp>
          <p:nvSpPr>
            <p:cNvPr id="32" name="ZoneTexte 31">
              <a:extLst>
                <a:ext uri="{FF2B5EF4-FFF2-40B4-BE49-F238E27FC236}">
                  <a16:creationId xmlns:a16="http://schemas.microsoft.com/office/drawing/2014/main" id="{3A928CCA-FF47-9286-BECE-1BD5898AF33D}"/>
                </a:ext>
              </a:extLst>
            </p:cNvPr>
            <p:cNvSpPr txBox="1"/>
            <p:nvPr/>
          </p:nvSpPr>
          <p:spPr>
            <a:xfrm>
              <a:off x="8629113" y="5699639"/>
              <a:ext cx="85632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/>
                <a:t>Week 16</a:t>
              </a:r>
              <a:br>
                <a:rPr lang="en-US" sz="1200" b="1" dirty="0"/>
              </a:br>
              <a:r>
                <a:rPr lang="en-US" sz="1200" b="1" dirty="0"/>
                <a:t>2 mL thigh</a:t>
              </a:r>
            </a:p>
          </p:txBody>
        </p:sp>
        <p:sp>
          <p:nvSpPr>
            <p:cNvPr id="33" name="ZoneTexte 32">
              <a:extLst>
                <a:ext uri="{FF2B5EF4-FFF2-40B4-BE49-F238E27FC236}">
                  <a16:creationId xmlns:a16="http://schemas.microsoft.com/office/drawing/2014/main" id="{FE033380-4A75-759A-B553-FAF9E93D4005}"/>
                </a:ext>
              </a:extLst>
            </p:cNvPr>
            <p:cNvSpPr txBox="1"/>
            <p:nvPr/>
          </p:nvSpPr>
          <p:spPr>
            <a:xfrm>
              <a:off x="7755021" y="5699639"/>
              <a:ext cx="85632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/>
                <a:t>Week 12</a:t>
              </a:r>
              <a:br>
                <a:rPr lang="en-US" sz="1200" b="1" dirty="0"/>
              </a:br>
              <a:r>
                <a:rPr lang="en-US" sz="1200" b="1" dirty="0"/>
                <a:t>2 mL thigh</a:t>
              </a:r>
            </a:p>
          </p:txBody>
        </p:sp>
        <p:sp>
          <p:nvSpPr>
            <p:cNvPr id="34" name="ZoneTexte 33">
              <a:extLst>
                <a:ext uri="{FF2B5EF4-FFF2-40B4-BE49-F238E27FC236}">
                  <a16:creationId xmlns:a16="http://schemas.microsoft.com/office/drawing/2014/main" id="{F656AEFE-08B6-3C43-42E2-4778E9CAD973}"/>
                </a:ext>
              </a:extLst>
            </p:cNvPr>
            <p:cNvSpPr txBox="1"/>
            <p:nvPr/>
          </p:nvSpPr>
          <p:spPr>
            <a:xfrm>
              <a:off x="5930856" y="5699639"/>
              <a:ext cx="85632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/>
                <a:t>Week 4</a:t>
              </a:r>
              <a:br>
                <a:rPr lang="en-US" sz="1200" b="1" dirty="0"/>
              </a:br>
              <a:r>
                <a:rPr lang="en-US" sz="1200" b="1" dirty="0"/>
                <a:t>2 mL thigh</a:t>
              </a:r>
            </a:p>
          </p:txBody>
        </p:sp>
        <p:sp>
          <p:nvSpPr>
            <p:cNvPr id="35" name="ZoneTexte 34">
              <a:extLst>
                <a:ext uri="{FF2B5EF4-FFF2-40B4-BE49-F238E27FC236}">
                  <a16:creationId xmlns:a16="http://schemas.microsoft.com/office/drawing/2014/main" id="{48124465-F5C3-3E8A-03B7-7B521DE5B6FE}"/>
                </a:ext>
              </a:extLst>
            </p:cNvPr>
            <p:cNvSpPr txBox="1"/>
            <p:nvPr/>
          </p:nvSpPr>
          <p:spPr>
            <a:xfrm>
              <a:off x="3957577" y="5699639"/>
              <a:ext cx="96186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/>
                <a:t>Screening</a:t>
              </a:r>
              <a:br>
                <a:rPr lang="en-US" sz="1200" b="1" dirty="0"/>
              </a:br>
              <a:r>
                <a:rPr lang="en-US" sz="1200" b="1" dirty="0"/>
                <a:t>(Week -4)</a:t>
              </a:r>
              <a:br>
                <a:rPr lang="en-US" sz="1200" b="1" dirty="0"/>
              </a:br>
              <a:r>
                <a:rPr lang="en-US" sz="1200" b="1" dirty="0"/>
                <a:t>2 mL gluteal</a:t>
              </a:r>
            </a:p>
          </p:txBody>
        </p:sp>
        <p:cxnSp>
          <p:nvCxnSpPr>
            <p:cNvPr id="38" name="Connecteur droit avec flèche 37">
              <a:extLst>
                <a:ext uri="{FF2B5EF4-FFF2-40B4-BE49-F238E27FC236}">
                  <a16:creationId xmlns:a16="http://schemas.microsoft.com/office/drawing/2014/main" id="{C9CE58F2-64E7-1E0F-29C5-0343E803287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550095" y="3449410"/>
              <a:ext cx="1" cy="24753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necteur droit avec flèche 38">
              <a:extLst>
                <a:ext uri="{FF2B5EF4-FFF2-40B4-BE49-F238E27FC236}">
                  <a16:creationId xmlns:a16="http://schemas.microsoft.com/office/drawing/2014/main" id="{A119D210-4E91-E734-C479-E484D2958E4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386812" y="3449410"/>
              <a:ext cx="1" cy="24753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necteur droit avec flèche 39">
              <a:extLst>
                <a:ext uri="{FF2B5EF4-FFF2-40B4-BE49-F238E27FC236}">
                  <a16:creationId xmlns:a16="http://schemas.microsoft.com/office/drawing/2014/main" id="{DDD1F5A5-E5A6-6F19-98B2-8A0D8F75FA6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249248" y="3449410"/>
              <a:ext cx="1" cy="24753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necteur droit avec flèche 40">
              <a:extLst>
                <a:ext uri="{FF2B5EF4-FFF2-40B4-BE49-F238E27FC236}">
                  <a16:creationId xmlns:a16="http://schemas.microsoft.com/office/drawing/2014/main" id="{6504AC2E-C002-EE8A-D6FD-27C6B28168A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057275" y="3449410"/>
              <a:ext cx="1" cy="24753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Connecteur droit avec flèche 41">
              <a:extLst>
                <a:ext uri="{FF2B5EF4-FFF2-40B4-BE49-F238E27FC236}">
                  <a16:creationId xmlns:a16="http://schemas.microsoft.com/office/drawing/2014/main" id="{85A44231-BD72-4567-43CA-668F9D9661F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438509" y="5426668"/>
              <a:ext cx="0" cy="24753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Connecteur droit avec flèche 44">
              <a:extLst>
                <a:ext uri="{FF2B5EF4-FFF2-40B4-BE49-F238E27FC236}">
                  <a16:creationId xmlns:a16="http://schemas.microsoft.com/office/drawing/2014/main" id="{6095252B-54A3-1B43-53BB-144EB95DB0E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386812" y="5426668"/>
              <a:ext cx="0" cy="24753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necteur droit avec flèche 45">
              <a:extLst>
                <a:ext uri="{FF2B5EF4-FFF2-40B4-BE49-F238E27FC236}">
                  <a16:creationId xmlns:a16="http://schemas.microsoft.com/office/drawing/2014/main" id="{9F809ED2-37BE-1405-F44C-C0EED19D3FA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359019" y="5426668"/>
              <a:ext cx="0" cy="24753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necteur droit avec flèche 46">
              <a:extLst>
                <a:ext uri="{FF2B5EF4-FFF2-40B4-BE49-F238E27FC236}">
                  <a16:creationId xmlns:a16="http://schemas.microsoft.com/office/drawing/2014/main" id="{851226A4-9F6C-1D13-D940-D8A07A0552B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248132" y="5426668"/>
              <a:ext cx="0" cy="24753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Connecteur droit avec flèche 47">
              <a:extLst>
                <a:ext uri="{FF2B5EF4-FFF2-40B4-BE49-F238E27FC236}">
                  <a16:creationId xmlns:a16="http://schemas.microsoft.com/office/drawing/2014/main" id="{CBFBE162-0D3B-9414-7177-06711830FDA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183183" y="5426668"/>
              <a:ext cx="0" cy="24753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Connecteur droit avec flèche 48">
              <a:extLst>
                <a:ext uri="{FF2B5EF4-FFF2-40B4-BE49-F238E27FC236}">
                  <a16:creationId xmlns:a16="http://schemas.microsoft.com/office/drawing/2014/main" id="{5EF8521A-A709-F57E-D5E1-6D49B585A36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057275" y="5426668"/>
              <a:ext cx="0" cy="24753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ZoneTexte 49">
              <a:extLst>
                <a:ext uri="{FF2B5EF4-FFF2-40B4-BE49-F238E27FC236}">
                  <a16:creationId xmlns:a16="http://schemas.microsoft.com/office/drawing/2014/main" id="{16184876-866E-17FC-19D7-F6BF12FEA3DC}"/>
                </a:ext>
              </a:extLst>
            </p:cNvPr>
            <p:cNvSpPr txBox="1"/>
            <p:nvPr/>
          </p:nvSpPr>
          <p:spPr>
            <a:xfrm>
              <a:off x="3645344" y="2300519"/>
              <a:ext cx="158633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/>
                <a:t>Screening Phase</a:t>
              </a:r>
              <a:br>
                <a:rPr lang="en-US" sz="1400" b="1" dirty="0"/>
              </a:br>
              <a:r>
                <a:rPr lang="en-US" sz="1400" b="1" dirty="0"/>
                <a:t>(Gluteal screening)</a:t>
              </a:r>
            </a:p>
          </p:txBody>
        </p:sp>
        <p:sp>
          <p:nvSpPr>
            <p:cNvPr id="51" name="ZoneTexte 50">
              <a:extLst>
                <a:ext uri="{FF2B5EF4-FFF2-40B4-BE49-F238E27FC236}">
                  <a16:creationId xmlns:a16="http://schemas.microsoft.com/office/drawing/2014/main" id="{FB7EF5E3-47DF-78C2-8C40-665FE66C2391}"/>
                </a:ext>
              </a:extLst>
            </p:cNvPr>
            <p:cNvSpPr txBox="1"/>
            <p:nvPr/>
          </p:nvSpPr>
          <p:spPr>
            <a:xfrm>
              <a:off x="6359019" y="2485185"/>
              <a:ext cx="177324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/>
                <a:t>Thigh Injection Phase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093755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A2D176B0-E3E4-0581-88F0-DE6CABA0722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9242" y="5709021"/>
            <a:ext cx="10972800" cy="723901"/>
          </a:xfrm>
        </p:spPr>
        <p:txBody>
          <a:bodyPr>
            <a:normAutofit lnSpcReduction="10000"/>
          </a:bodyPr>
          <a:lstStyle/>
          <a:p>
            <a:r>
              <a:rPr lang="en-GB" sz="2000" dirty="0"/>
              <a:t>Plasma through concentration well above PA-IC90% throughout the thigh injection</a:t>
            </a:r>
          </a:p>
          <a:p>
            <a:r>
              <a:rPr lang="en-GB" sz="2000" dirty="0"/>
              <a:t>No clinically relevant difference in plasma concentrations between gluteal and thigh administrations</a:t>
            </a:r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9CF3C87D-D171-1E9B-4DFA-E5ACFA0DF0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0471"/>
            <a:ext cx="8470698" cy="1481068"/>
          </a:xfrm>
        </p:spPr>
        <p:txBody>
          <a:bodyPr/>
          <a:lstStyle/>
          <a:p>
            <a:r>
              <a:rPr lang="en-GB" dirty="0"/>
              <a:t>Thigh injections of CAB + RPV</a:t>
            </a:r>
          </a:p>
        </p:txBody>
      </p:sp>
      <p:sp>
        <p:nvSpPr>
          <p:cNvPr id="414" name="Espace réservé du contenu 3">
            <a:extLst>
              <a:ext uri="{FF2B5EF4-FFF2-40B4-BE49-F238E27FC236}">
                <a16:creationId xmlns:a16="http://schemas.microsoft.com/office/drawing/2014/main" id="{813D82FF-0213-B59C-294A-F74BBF47B089}"/>
              </a:ext>
            </a:extLst>
          </p:cNvPr>
          <p:cNvSpPr txBox="1">
            <a:spLocks/>
          </p:cNvSpPr>
          <p:nvPr/>
        </p:nvSpPr>
        <p:spPr bwMode="auto">
          <a:xfrm>
            <a:off x="2914588" y="1218685"/>
            <a:ext cx="6333422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B0F0"/>
              </a:buClr>
              <a:buChar char="•"/>
              <a:defRPr sz="2400" b="1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B0F0"/>
              </a:buClr>
              <a:buChar char="–"/>
              <a:defRPr sz="2400">
                <a:solidFill>
                  <a:srgbClr val="000066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B0F0"/>
              </a:buClr>
              <a:buChar char="•"/>
              <a:defRPr sz="20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B0F0"/>
              </a:buClr>
              <a:buChar char="–"/>
              <a:defRPr sz="20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B0F0"/>
              </a:buClr>
              <a:buChar char="»"/>
              <a:defRPr sz="20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Char char="»"/>
              <a:defRPr sz="2000">
                <a:solidFill>
                  <a:schemeClr val="bg1"/>
                </a:solidFill>
                <a:latin typeface="+mn-lt"/>
              </a:defRPr>
            </a:lvl6pPr>
            <a:lvl7pPr marL="2971800" indent="-228600" algn="l" rtl="0" fontAlgn="base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Char char="»"/>
              <a:defRPr sz="2000">
                <a:solidFill>
                  <a:schemeClr val="bg1"/>
                </a:solidFill>
                <a:latin typeface="+mn-lt"/>
              </a:defRPr>
            </a:lvl7pPr>
            <a:lvl8pPr marL="3429000" indent="-228600" algn="l" rtl="0" fontAlgn="base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Char char="»"/>
              <a:defRPr sz="2000">
                <a:solidFill>
                  <a:schemeClr val="bg1"/>
                </a:solidFill>
                <a:latin typeface="+mn-lt"/>
              </a:defRPr>
            </a:lvl8pPr>
            <a:lvl9pPr marL="3886200" indent="-228600" algn="l" rtl="0" fontAlgn="base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Char char="»"/>
              <a:defRPr sz="2000">
                <a:solidFill>
                  <a:schemeClr val="bg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kern="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Median (5</a:t>
            </a:r>
            <a:r>
              <a:rPr lang="en-US" kern="0" baseline="300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kern="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95</a:t>
            </a:r>
            <a:r>
              <a:rPr lang="en-US" kern="0" baseline="300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kern="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percentiles) plasma CAB and RPV concentration-time plots</a:t>
            </a: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E93DA6EC-9241-D300-72E9-427B0048DD8B}"/>
              </a:ext>
            </a:extLst>
          </p:cNvPr>
          <p:cNvGrpSpPr/>
          <p:nvPr/>
        </p:nvGrpSpPr>
        <p:grpSpPr>
          <a:xfrm>
            <a:off x="1067151" y="2177734"/>
            <a:ext cx="8926162" cy="3310730"/>
            <a:chOff x="1067151" y="2177734"/>
            <a:chExt cx="8926162" cy="3310730"/>
          </a:xfrm>
        </p:grpSpPr>
        <p:sp>
          <p:nvSpPr>
            <p:cNvPr id="194" name="Freeform 5">
              <a:extLst>
                <a:ext uri="{FF2B5EF4-FFF2-40B4-BE49-F238E27FC236}">
                  <a16:creationId xmlns:a16="http://schemas.microsoft.com/office/drawing/2014/main" id="{EBE81B94-D386-1518-4DA2-B5DB7547BC1D}"/>
                </a:ext>
              </a:extLst>
            </p:cNvPr>
            <p:cNvSpPr>
              <a:spLocks/>
            </p:cNvSpPr>
            <p:nvPr/>
          </p:nvSpPr>
          <p:spPr bwMode="auto">
            <a:xfrm>
              <a:off x="6378575" y="3154046"/>
              <a:ext cx="3478213" cy="296863"/>
            </a:xfrm>
            <a:custGeom>
              <a:avLst/>
              <a:gdLst>
                <a:gd name="T0" fmla="*/ 2191 w 2191"/>
                <a:gd name="T1" fmla="*/ 0 h 187"/>
                <a:gd name="T2" fmla="*/ 2104 w 2191"/>
                <a:gd name="T3" fmla="*/ 106 h 187"/>
                <a:gd name="T4" fmla="*/ 1841 w 2191"/>
                <a:gd name="T5" fmla="*/ 65 h 187"/>
                <a:gd name="T6" fmla="*/ 1796 w 2191"/>
                <a:gd name="T7" fmla="*/ 63 h 187"/>
                <a:gd name="T8" fmla="*/ 1752 w 2191"/>
                <a:gd name="T9" fmla="*/ 51 h 187"/>
                <a:gd name="T10" fmla="*/ 1490 w 2191"/>
                <a:gd name="T11" fmla="*/ 30 h 187"/>
                <a:gd name="T12" fmla="*/ 1448 w 2191"/>
                <a:gd name="T13" fmla="*/ 143 h 187"/>
                <a:gd name="T14" fmla="*/ 1403 w 2191"/>
                <a:gd name="T15" fmla="*/ 163 h 187"/>
                <a:gd name="T16" fmla="*/ 1051 w 2191"/>
                <a:gd name="T17" fmla="*/ 115 h 187"/>
                <a:gd name="T18" fmla="*/ 788 w 2191"/>
                <a:gd name="T19" fmla="*/ 9 h 187"/>
                <a:gd name="T20" fmla="*/ 744 w 2191"/>
                <a:gd name="T21" fmla="*/ 171 h 187"/>
                <a:gd name="T22" fmla="*/ 700 w 2191"/>
                <a:gd name="T23" fmla="*/ 146 h 187"/>
                <a:gd name="T24" fmla="*/ 350 w 2191"/>
                <a:gd name="T25" fmla="*/ 124 h 187"/>
                <a:gd name="T26" fmla="*/ 88 w 2191"/>
                <a:gd name="T27" fmla="*/ 66 h 187"/>
                <a:gd name="T28" fmla="*/ 0 w 2191"/>
                <a:gd name="T29" fmla="*/ 187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191" h="187">
                  <a:moveTo>
                    <a:pt x="2191" y="0"/>
                  </a:moveTo>
                  <a:lnTo>
                    <a:pt x="2104" y="106"/>
                  </a:lnTo>
                  <a:lnTo>
                    <a:pt x="1841" y="65"/>
                  </a:lnTo>
                  <a:lnTo>
                    <a:pt x="1796" y="63"/>
                  </a:lnTo>
                  <a:lnTo>
                    <a:pt x="1752" y="51"/>
                  </a:lnTo>
                  <a:lnTo>
                    <a:pt x="1490" y="30"/>
                  </a:lnTo>
                  <a:lnTo>
                    <a:pt x="1448" y="143"/>
                  </a:lnTo>
                  <a:lnTo>
                    <a:pt x="1403" y="163"/>
                  </a:lnTo>
                  <a:lnTo>
                    <a:pt x="1051" y="115"/>
                  </a:lnTo>
                  <a:lnTo>
                    <a:pt x="788" y="9"/>
                  </a:lnTo>
                  <a:lnTo>
                    <a:pt x="744" y="171"/>
                  </a:lnTo>
                  <a:lnTo>
                    <a:pt x="700" y="146"/>
                  </a:lnTo>
                  <a:lnTo>
                    <a:pt x="350" y="124"/>
                  </a:lnTo>
                  <a:lnTo>
                    <a:pt x="88" y="66"/>
                  </a:lnTo>
                  <a:lnTo>
                    <a:pt x="0" y="187"/>
                  </a:lnTo>
                </a:path>
              </a:pathLst>
            </a:custGeom>
            <a:noFill/>
            <a:ln w="2857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5" name="Line 6">
              <a:extLst>
                <a:ext uri="{FF2B5EF4-FFF2-40B4-BE49-F238E27FC236}">
                  <a16:creationId xmlns:a16="http://schemas.microsoft.com/office/drawing/2014/main" id="{72036244-0055-FAD9-8496-EE38CDCDD15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15453" y="4374834"/>
              <a:ext cx="3630613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pSp>
          <p:nvGrpSpPr>
            <p:cNvPr id="398" name="Groupe 397">
              <a:extLst>
                <a:ext uri="{FF2B5EF4-FFF2-40B4-BE49-F238E27FC236}">
                  <a16:creationId xmlns:a16="http://schemas.microsoft.com/office/drawing/2014/main" id="{16C1901E-6B69-02BF-DD10-5F9F45002465}"/>
                </a:ext>
              </a:extLst>
            </p:cNvPr>
            <p:cNvGrpSpPr/>
            <p:nvPr/>
          </p:nvGrpSpPr>
          <p:grpSpPr>
            <a:xfrm>
              <a:off x="1671003" y="2328546"/>
              <a:ext cx="3702050" cy="2278063"/>
              <a:chOff x="1998663" y="2498726"/>
              <a:chExt cx="3702050" cy="2278063"/>
            </a:xfrm>
          </p:grpSpPr>
          <p:sp>
            <p:nvSpPr>
              <p:cNvPr id="196" name="Line 7">
                <a:extLst>
                  <a:ext uri="{FF2B5EF4-FFF2-40B4-BE49-F238E27FC236}">
                    <a16:creationId xmlns:a16="http://schemas.microsoft.com/office/drawing/2014/main" id="{5A2016D0-E8B3-76E0-7F4D-5A0FC7FF04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98663" y="3903664"/>
                <a:ext cx="44450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7" name="Line 8">
                <a:extLst>
                  <a:ext uri="{FF2B5EF4-FFF2-40B4-BE49-F238E27FC236}">
                    <a16:creationId xmlns:a16="http://schemas.microsoft.com/office/drawing/2014/main" id="{B271204A-A695-B04E-EE03-62F0804C862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043113" y="3903664"/>
                <a:ext cx="0" cy="417513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8" name="Line 9">
                <a:extLst>
                  <a:ext uri="{FF2B5EF4-FFF2-40B4-BE49-F238E27FC236}">
                    <a16:creationId xmlns:a16="http://schemas.microsoft.com/office/drawing/2014/main" id="{4E12A11A-1E04-1CD5-1A3D-871865980A4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043113" y="3078164"/>
                <a:ext cx="0" cy="82550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9" name="Line 10">
                <a:extLst>
                  <a:ext uri="{FF2B5EF4-FFF2-40B4-BE49-F238E27FC236}">
                    <a16:creationId xmlns:a16="http://schemas.microsoft.com/office/drawing/2014/main" id="{57746256-2D0C-A144-061B-C14555713E9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043113" y="2498726"/>
                <a:ext cx="0" cy="579438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0" name="Line 11">
                <a:extLst>
                  <a:ext uri="{FF2B5EF4-FFF2-40B4-BE49-F238E27FC236}">
                    <a16:creationId xmlns:a16="http://schemas.microsoft.com/office/drawing/2014/main" id="{11907E39-CC2C-D8A5-DB5D-B24C10E09CD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27463" y="4729164"/>
                <a:ext cx="0" cy="47625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1" name="Freeform 12">
                <a:extLst>
                  <a:ext uri="{FF2B5EF4-FFF2-40B4-BE49-F238E27FC236}">
                    <a16:creationId xmlns:a16="http://schemas.microsoft.com/office/drawing/2014/main" id="{0E412285-E230-EC39-9619-10A13CC74C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81213" y="4729164"/>
                <a:ext cx="3619500" cy="0"/>
              </a:xfrm>
              <a:custGeom>
                <a:avLst/>
                <a:gdLst>
                  <a:gd name="T0" fmla="*/ 2280 w 2280"/>
                  <a:gd name="T1" fmla="*/ 2202 w 2280"/>
                  <a:gd name="T2" fmla="*/ 2107 w 2280"/>
                  <a:gd name="T3" fmla="*/ 1848 w 2280"/>
                  <a:gd name="T4" fmla="*/ 1801 w 2280"/>
                  <a:gd name="T5" fmla="*/ 1753 w 2280"/>
                  <a:gd name="T6" fmla="*/ 1494 w 2280"/>
                  <a:gd name="T7" fmla="*/ 1449 w 2280"/>
                  <a:gd name="T8" fmla="*/ 1404 w 2280"/>
                  <a:gd name="T9" fmla="*/ 1100 w 2280"/>
                  <a:gd name="T10" fmla="*/ 1060 w 2280"/>
                  <a:gd name="T11" fmla="*/ 798 w 2280"/>
                  <a:gd name="T12" fmla="*/ 748 w 2280"/>
                  <a:gd name="T13" fmla="*/ 701 w 2280"/>
                  <a:gd name="T14" fmla="*/ 439 w 2280"/>
                  <a:gd name="T15" fmla="*/ 352 w 2280"/>
                  <a:gd name="T16" fmla="*/ 90 w 2280"/>
                  <a:gd name="T17" fmla="*/ 0 w 2280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  <a:cxn ang="0">
                    <a:pos x="T9" y="0"/>
                  </a:cxn>
                  <a:cxn ang="0">
                    <a:pos x="T10" y="0"/>
                  </a:cxn>
                  <a:cxn ang="0">
                    <a:pos x="T11" y="0"/>
                  </a:cxn>
                  <a:cxn ang="0">
                    <a:pos x="T12" y="0"/>
                  </a:cxn>
                  <a:cxn ang="0">
                    <a:pos x="T13" y="0"/>
                  </a:cxn>
                  <a:cxn ang="0">
                    <a:pos x="T14" y="0"/>
                  </a:cxn>
                  <a:cxn ang="0">
                    <a:pos x="T15" y="0"/>
                  </a:cxn>
                  <a:cxn ang="0">
                    <a:pos x="T16" y="0"/>
                  </a:cxn>
                  <a:cxn ang="0">
                    <a:pos x="T17" y="0"/>
                  </a:cxn>
                </a:cxnLst>
                <a:rect l="0" t="0" r="r" b="b"/>
                <a:pathLst>
                  <a:path w="2280">
                    <a:moveTo>
                      <a:pt x="2280" y="0"/>
                    </a:moveTo>
                    <a:lnTo>
                      <a:pt x="2202" y="0"/>
                    </a:lnTo>
                    <a:lnTo>
                      <a:pt x="2107" y="0"/>
                    </a:lnTo>
                    <a:lnTo>
                      <a:pt x="1848" y="0"/>
                    </a:lnTo>
                    <a:lnTo>
                      <a:pt x="1801" y="0"/>
                    </a:lnTo>
                    <a:lnTo>
                      <a:pt x="1753" y="0"/>
                    </a:lnTo>
                    <a:lnTo>
                      <a:pt x="1494" y="0"/>
                    </a:lnTo>
                    <a:lnTo>
                      <a:pt x="1449" y="0"/>
                    </a:lnTo>
                    <a:lnTo>
                      <a:pt x="1404" y="0"/>
                    </a:lnTo>
                    <a:lnTo>
                      <a:pt x="1100" y="0"/>
                    </a:lnTo>
                    <a:lnTo>
                      <a:pt x="1060" y="0"/>
                    </a:lnTo>
                    <a:lnTo>
                      <a:pt x="798" y="0"/>
                    </a:lnTo>
                    <a:lnTo>
                      <a:pt x="748" y="0"/>
                    </a:lnTo>
                    <a:lnTo>
                      <a:pt x="701" y="0"/>
                    </a:lnTo>
                    <a:lnTo>
                      <a:pt x="439" y="0"/>
                    </a:lnTo>
                    <a:lnTo>
                      <a:pt x="352" y="0"/>
                    </a:lnTo>
                    <a:lnTo>
                      <a:pt x="90" y="0"/>
                    </a:ln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2" name="Line 13">
                <a:extLst>
                  <a:ext uri="{FF2B5EF4-FFF2-40B4-BE49-F238E27FC236}">
                    <a16:creationId xmlns:a16="http://schemas.microsoft.com/office/drawing/2014/main" id="{FB2DE130-77FD-E866-24D4-29E37D433B4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63963" y="4729164"/>
                <a:ext cx="0" cy="47625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3" name="Line 14">
                <a:extLst>
                  <a:ext uri="{FF2B5EF4-FFF2-40B4-BE49-F238E27FC236}">
                    <a16:creationId xmlns:a16="http://schemas.microsoft.com/office/drawing/2014/main" id="{EE95DB6F-9E99-A547-6083-EA339BE0063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48038" y="4729164"/>
                <a:ext cx="0" cy="47625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4" name="Line 15">
                <a:extLst>
                  <a:ext uri="{FF2B5EF4-FFF2-40B4-BE49-F238E27FC236}">
                    <a16:creationId xmlns:a16="http://schemas.microsoft.com/office/drawing/2014/main" id="{57386DA6-0FD2-1EED-1DEC-4E639EA6B59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68663" y="4729164"/>
                <a:ext cx="0" cy="47625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5" name="Line 16">
                <a:extLst>
                  <a:ext uri="{FF2B5EF4-FFF2-40B4-BE49-F238E27FC236}">
                    <a16:creationId xmlns:a16="http://schemas.microsoft.com/office/drawing/2014/main" id="{E30DBEA3-C15B-A160-4DE0-28B7192A076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94050" y="4729164"/>
                <a:ext cx="0" cy="47625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6" name="Line 17">
                <a:extLst>
                  <a:ext uri="{FF2B5EF4-FFF2-40B4-BE49-F238E27FC236}">
                    <a16:creationId xmlns:a16="http://schemas.microsoft.com/office/drawing/2014/main" id="{CA113829-712C-97CE-F411-475D2860442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10063" y="4729164"/>
                <a:ext cx="0" cy="47625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7" name="Line 18">
                <a:extLst>
                  <a:ext uri="{FF2B5EF4-FFF2-40B4-BE49-F238E27FC236}">
                    <a16:creationId xmlns:a16="http://schemas.microsoft.com/office/drawing/2014/main" id="{CA56EBA9-1876-BD19-8C7F-56C1A67F2DF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78125" y="4729164"/>
                <a:ext cx="0" cy="47625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8" name="Line 19">
                <a:extLst>
                  <a:ext uri="{FF2B5EF4-FFF2-40B4-BE49-F238E27FC236}">
                    <a16:creationId xmlns:a16="http://schemas.microsoft.com/office/drawing/2014/main" id="{C4F5226A-C7D4-AD91-5256-5F5CE5BE497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40013" y="4729164"/>
                <a:ext cx="0" cy="47625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9" name="Line 20">
                <a:extLst>
                  <a:ext uri="{FF2B5EF4-FFF2-40B4-BE49-F238E27FC236}">
                    <a16:creationId xmlns:a16="http://schemas.microsoft.com/office/drawing/2014/main" id="{3818B082-3C14-C2B5-3523-0A1BCE7527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24088" y="4729164"/>
                <a:ext cx="0" cy="47625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0" name="Line 21">
                <a:extLst>
                  <a:ext uri="{FF2B5EF4-FFF2-40B4-BE49-F238E27FC236}">
                    <a16:creationId xmlns:a16="http://schemas.microsoft.com/office/drawing/2014/main" id="{522BB2AB-110E-09B5-ECAC-A31E2016865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81213" y="4729164"/>
                <a:ext cx="0" cy="47625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1" name="Freeform 22">
                <a:extLst>
                  <a:ext uri="{FF2B5EF4-FFF2-40B4-BE49-F238E27FC236}">
                    <a16:creationId xmlns:a16="http://schemas.microsoft.com/office/drawing/2014/main" id="{80B6894A-B8E5-C155-4179-1C3D54D797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43113" y="4321176"/>
                <a:ext cx="38100" cy="407988"/>
              </a:xfrm>
              <a:custGeom>
                <a:avLst/>
                <a:gdLst>
                  <a:gd name="T0" fmla="*/ 24 w 24"/>
                  <a:gd name="T1" fmla="*/ 257 h 257"/>
                  <a:gd name="T2" fmla="*/ 0 w 24"/>
                  <a:gd name="T3" fmla="*/ 257 h 257"/>
                  <a:gd name="T4" fmla="*/ 0 w 24"/>
                  <a:gd name="T5" fmla="*/ 256 h 257"/>
                  <a:gd name="T6" fmla="*/ 0 w 24"/>
                  <a:gd name="T7" fmla="*/ 141 h 257"/>
                  <a:gd name="T8" fmla="*/ 0 w 24"/>
                  <a:gd name="T9" fmla="*/ 0 h 2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" h="257">
                    <a:moveTo>
                      <a:pt x="24" y="257"/>
                    </a:moveTo>
                    <a:lnTo>
                      <a:pt x="0" y="257"/>
                    </a:lnTo>
                    <a:lnTo>
                      <a:pt x="0" y="256"/>
                    </a:lnTo>
                    <a:lnTo>
                      <a:pt x="0" y="141"/>
                    </a:ln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2" name="Line 23">
                <a:extLst>
                  <a:ext uri="{FF2B5EF4-FFF2-40B4-BE49-F238E27FC236}">
                    <a16:creationId xmlns:a16="http://schemas.microsoft.com/office/drawing/2014/main" id="{CC8EDD70-235D-4814-069B-6E3C653F037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98663" y="4727576"/>
                <a:ext cx="44450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3" name="Line 24">
                <a:extLst>
                  <a:ext uri="{FF2B5EF4-FFF2-40B4-BE49-F238E27FC236}">
                    <a16:creationId xmlns:a16="http://schemas.microsoft.com/office/drawing/2014/main" id="{A0E1025B-9EC6-FF4A-984D-2421BA55A71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81500" y="4729164"/>
                <a:ext cx="0" cy="47625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4" name="Line 25">
                <a:extLst>
                  <a:ext uri="{FF2B5EF4-FFF2-40B4-BE49-F238E27FC236}">
                    <a16:creationId xmlns:a16="http://schemas.microsoft.com/office/drawing/2014/main" id="{90DFD454-B871-C185-4BBC-1D32E1E4D5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576888" y="4729164"/>
                <a:ext cx="0" cy="47625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5" name="Line 26">
                <a:extLst>
                  <a:ext uri="{FF2B5EF4-FFF2-40B4-BE49-F238E27FC236}">
                    <a16:creationId xmlns:a16="http://schemas.microsoft.com/office/drawing/2014/main" id="{1C1326F3-A408-7CB9-3813-4024A4C2C1D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426075" y="4729164"/>
                <a:ext cx="0" cy="47625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6" name="Line 27">
                <a:extLst>
                  <a:ext uri="{FF2B5EF4-FFF2-40B4-BE49-F238E27FC236}">
                    <a16:creationId xmlns:a16="http://schemas.microsoft.com/office/drawing/2014/main" id="{CD9DFEB3-8F01-1D48-DADC-52DC25D7A49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014913" y="4729164"/>
                <a:ext cx="0" cy="47625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7" name="Line 28">
                <a:extLst>
                  <a:ext uri="{FF2B5EF4-FFF2-40B4-BE49-F238E27FC236}">
                    <a16:creationId xmlns:a16="http://schemas.microsoft.com/office/drawing/2014/main" id="{8264B9B6-2FD0-FDC0-9ED1-319547DA6F9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940300" y="4729164"/>
                <a:ext cx="0" cy="47625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8" name="Line 29">
                <a:extLst>
                  <a:ext uri="{FF2B5EF4-FFF2-40B4-BE49-F238E27FC236}">
                    <a16:creationId xmlns:a16="http://schemas.microsoft.com/office/drawing/2014/main" id="{327346AF-E23A-46D1-8E31-B36B0799325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64100" y="4729164"/>
                <a:ext cx="0" cy="47625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9" name="Line 30">
                <a:extLst>
                  <a:ext uri="{FF2B5EF4-FFF2-40B4-BE49-F238E27FC236}">
                    <a16:creationId xmlns:a16="http://schemas.microsoft.com/office/drawing/2014/main" id="{60E90B22-F948-1010-B8D4-0195FA2D79F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52938" y="4729164"/>
                <a:ext cx="0" cy="47625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0" name="Line 31">
                <a:extLst>
                  <a:ext uri="{FF2B5EF4-FFF2-40B4-BE49-F238E27FC236}">
                    <a16:creationId xmlns:a16="http://schemas.microsoft.com/office/drawing/2014/main" id="{1C1848F7-378E-77EE-A362-64B323F6F5F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98663" y="3078164"/>
                <a:ext cx="44450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  <p:sp>
          <p:nvSpPr>
            <p:cNvPr id="221" name="Line 32">
              <a:extLst>
                <a:ext uri="{FF2B5EF4-FFF2-40B4-BE49-F238E27FC236}">
                  <a16:creationId xmlns:a16="http://schemas.microsoft.com/office/drawing/2014/main" id="{35A3791D-D97A-EF16-7D25-FBAC1F026D4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44290" y="5334319"/>
              <a:ext cx="209550" cy="0"/>
            </a:xfrm>
            <a:prstGeom prst="line">
              <a:avLst/>
            </a:prstGeom>
            <a:noFill/>
            <a:ln w="30163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22" name="Line 33">
              <a:extLst>
                <a:ext uri="{FF2B5EF4-FFF2-40B4-BE49-F238E27FC236}">
                  <a16:creationId xmlns:a16="http://schemas.microsoft.com/office/drawing/2014/main" id="{7C789314-F907-A4C3-2C5E-3BCFA1A0641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56890" y="5334319"/>
              <a:ext cx="209550" cy="0"/>
            </a:xfrm>
            <a:prstGeom prst="line">
              <a:avLst/>
            </a:prstGeom>
            <a:noFill/>
            <a:ln w="30163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23" name="Line 34">
              <a:extLst>
                <a:ext uri="{FF2B5EF4-FFF2-40B4-BE49-F238E27FC236}">
                  <a16:creationId xmlns:a16="http://schemas.microsoft.com/office/drawing/2014/main" id="{6FE4F7EA-381E-E3CB-E424-19721742C4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71078" y="5334319"/>
              <a:ext cx="209550" cy="0"/>
            </a:xfrm>
            <a:prstGeom prst="line">
              <a:avLst/>
            </a:prstGeom>
            <a:noFill/>
            <a:ln w="30163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24" name="Rectangle 35">
              <a:extLst>
                <a:ext uri="{FF2B5EF4-FFF2-40B4-BE49-F238E27FC236}">
                  <a16:creationId xmlns:a16="http://schemas.microsoft.com/office/drawing/2014/main" id="{C3A91C9F-F58F-9703-28D4-1602E452D1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2417" y="4465321"/>
              <a:ext cx="195566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+mn-lt"/>
                </a:rPr>
                <a:t>0.1</a:t>
              </a:r>
              <a:endParaRPr kumimoji="0" lang="fr-FR" altLang="fr-FR" sz="1800" b="0" i="0" u="none" strike="noStrike" cap="none" normalizeH="0" baseline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225" name="Rectangle 36">
              <a:extLst>
                <a:ext uri="{FF2B5EF4-FFF2-40B4-BE49-F238E27FC236}">
                  <a16:creationId xmlns:a16="http://schemas.microsoft.com/office/drawing/2014/main" id="{AF280DFC-946A-2833-1275-AA1708CA2B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7848" y="3641409"/>
              <a:ext cx="7854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+mn-lt"/>
                </a:rPr>
                <a:t>1</a:t>
              </a:r>
              <a:endParaRPr kumimoji="0" lang="fr-FR" altLang="fr-FR" sz="1800" b="0" i="0" u="none" strike="noStrike" cap="none" normalizeH="0" baseline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226" name="Rectangle 37">
              <a:extLst>
                <a:ext uri="{FF2B5EF4-FFF2-40B4-BE49-F238E27FC236}">
                  <a16:creationId xmlns:a16="http://schemas.microsoft.com/office/drawing/2014/main" id="{E158FFC7-B112-A2F6-AE64-0F324CE383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9302" y="2815909"/>
              <a:ext cx="15709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+mn-lt"/>
                </a:rPr>
                <a:t>10</a:t>
              </a:r>
              <a:endParaRPr kumimoji="0" lang="fr-FR" altLang="fr-FR" sz="1800" b="0" i="0" u="none" strike="noStrike" cap="none" normalizeH="0" baseline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227" name="Rectangle 38">
              <a:extLst>
                <a:ext uri="{FF2B5EF4-FFF2-40B4-BE49-F238E27FC236}">
                  <a16:creationId xmlns:a16="http://schemas.microsoft.com/office/drawing/2014/main" id="{A4ECD91F-6BDF-98A7-6176-F4C52321FA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6596" y="4643121"/>
              <a:ext cx="91372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  <a:t>W</a:t>
              </a:r>
              <a:br>
                <a:rPr kumimoji="0" lang="fr-FR" altLang="fr-FR" sz="800" b="0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</a:br>
              <a:r>
                <a:rPr kumimoji="0" lang="fr-FR" altLang="fr-FR" sz="800" b="0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  <a:t>-8</a:t>
              </a:r>
              <a:endParaRPr kumimoji="0" lang="fr-FR" altLang="fr-FR" sz="1600" b="0" i="0" u="none" strike="noStrike" cap="none" normalizeH="0" baseline="0" dirty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228" name="Rectangle 39">
              <a:extLst>
                <a:ext uri="{FF2B5EF4-FFF2-40B4-BE49-F238E27FC236}">
                  <a16:creationId xmlns:a16="http://schemas.microsoft.com/office/drawing/2014/main" id="{24E149CF-ADDB-BCEC-61CE-00103B6DF8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47884" y="4643121"/>
              <a:ext cx="91372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  <a:t>W</a:t>
              </a:r>
              <a:br>
                <a:rPr kumimoji="0" lang="fr-FR" altLang="fr-FR" sz="800" b="0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</a:br>
              <a:r>
                <a:rPr kumimoji="0" lang="fr-FR" altLang="fr-FR" sz="800" b="0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  <a:t>-7</a:t>
              </a:r>
              <a:endParaRPr kumimoji="0" lang="fr-FR" altLang="fr-FR" sz="1600" b="0" i="0" u="none" strike="noStrike" cap="none" normalizeH="0" baseline="0" dirty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229" name="Rectangle 40">
              <a:extLst>
                <a:ext uri="{FF2B5EF4-FFF2-40B4-BE49-F238E27FC236}">
                  <a16:creationId xmlns:a16="http://schemas.microsoft.com/office/drawing/2014/main" id="{93FE51D9-2A0C-2523-4E4E-FBC4F1618F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63809" y="4643121"/>
              <a:ext cx="91372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  <a:t>W</a:t>
              </a:r>
              <a:br>
                <a:rPr kumimoji="0" lang="fr-FR" altLang="fr-FR" sz="800" b="0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</a:br>
              <a:r>
                <a:rPr kumimoji="0" lang="fr-FR" altLang="fr-FR" sz="800" b="0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  <a:t>-4</a:t>
              </a:r>
              <a:endParaRPr kumimoji="0" lang="fr-FR" altLang="fr-FR" sz="1600" b="0" i="0" u="none" strike="noStrike" cap="none" normalizeH="0" baseline="0" dirty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230" name="Rectangle 41">
              <a:extLst>
                <a:ext uri="{FF2B5EF4-FFF2-40B4-BE49-F238E27FC236}">
                  <a16:creationId xmlns:a16="http://schemas.microsoft.com/office/drawing/2014/main" id="{7BD79EA9-7A18-898E-C6FE-B8E4847B87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1921" y="4643121"/>
              <a:ext cx="91372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  <a:t>W</a:t>
              </a:r>
              <a:br>
                <a:rPr kumimoji="0" lang="fr-FR" altLang="fr-FR" sz="800" b="0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</a:br>
              <a:r>
                <a:rPr kumimoji="0" lang="fr-FR" altLang="fr-FR" sz="800" b="0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  <a:t>-3</a:t>
              </a:r>
              <a:endParaRPr kumimoji="0" lang="fr-FR" altLang="fr-FR" sz="1600" b="0" i="0" u="none" strike="noStrike" cap="none" normalizeH="0" baseline="0" dirty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231" name="Rectangle 42">
              <a:extLst>
                <a:ext uri="{FF2B5EF4-FFF2-40B4-BE49-F238E27FC236}">
                  <a16:creationId xmlns:a16="http://schemas.microsoft.com/office/drawing/2014/main" id="{6DC5F00E-6337-3F1F-65F7-33D62428CC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4985" y="4643121"/>
              <a:ext cx="157095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  <a:t>D1/</a:t>
              </a:r>
              <a:br>
                <a:rPr kumimoji="0" lang="fr-FR" altLang="fr-FR" sz="800" b="0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</a:br>
              <a:r>
                <a:rPr kumimoji="0" lang="fr-FR" altLang="fr-FR" sz="800" b="0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  <a:t>+2h</a:t>
              </a:r>
              <a:endParaRPr kumimoji="0" lang="fr-FR" altLang="fr-FR" sz="1600" b="0" i="0" u="none" strike="noStrike" cap="none" normalizeH="0" baseline="0" dirty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233" name="Rectangle 44">
              <a:extLst>
                <a:ext uri="{FF2B5EF4-FFF2-40B4-BE49-F238E27FC236}">
                  <a16:creationId xmlns:a16="http://schemas.microsoft.com/office/drawing/2014/main" id="{BA4CCE27-E806-14C3-4E82-43A37B3DA5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1834" y="4643121"/>
              <a:ext cx="91372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  <a:t>W</a:t>
              </a:r>
              <a:br>
                <a:rPr kumimoji="0" lang="fr-FR" altLang="fr-FR" sz="800" b="0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</a:br>
              <a:r>
                <a:rPr kumimoji="0" lang="fr-FR" altLang="fr-FR" sz="800" b="0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  <a:t>1</a:t>
              </a:r>
              <a:endParaRPr kumimoji="0" lang="fr-FR" altLang="fr-FR" sz="1600" b="0" i="0" u="none" strike="noStrike" cap="none" normalizeH="0" baseline="0" dirty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234" name="Rectangle 45">
              <a:extLst>
                <a:ext uri="{FF2B5EF4-FFF2-40B4-BE49-F238E27FC236}">
                  <a16:creationId xmlns:a16="http://schemas.microsoft.com/office/drawing/2014/main" id="{42EDA402-FED9-FC1D-ED5B-03AFF19B1C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2074" y="4643121"/>
              <a:ext cx="182742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  <a:t>W4/</a:t>
              </a:r>
              <a:br>
                <a:rPr kumimoji="0" lang="fr-FR" altLang="fr-FR" sz="800" b="0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</a:br>
              <a:r>
                <a:rPr kumimoji="0" lang="fr-FR" altLang="fr-FR" sz="800" b="0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  <a:t>+2h</a:t>
              </a:r>
              <a:endParaRPr kumimoji="0" lang="fr-FR" altLang="fr-FR" sz="1600" b="0" i="0" u="none" strike="noStrike" cap="none" normalizeH="0" baseline="0" dirty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236" name="Rectangle 47">
              <a:extLst>
                <a:ext uri="{FF2B5EF4-FFF2-40B4-BE49-F238E27FC236}">
                  <a16:creationId xmlns:a16="http://schemas.microsoft.com/office/drawing/2014/main" id="{AC9A33B2-71D4-CA98-F7C7-E2E3A2954C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66833" y="4643121"/>
              <a:ext cx="20567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  <a:t>W8/</a:t>
              </a:r>
              <a:br>
                <a:rPr kumimoji="0" lang="fr-FR" altLang="fr-FR" sz="800" b="0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</a:br>
              <a:r>
                <a:rPr kumimoji="0" lang="fr-FR" altLang="fr-FR" sz="800" b="0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  <a:t>+2h</a:t>
              </a:r>
              <a:endParaRPr kumimoji="0" lang="fr-FR" altLang="fr-FR" sz="1600" b="0" i="0" u="none" strike="noStrike" cap="none" normalizeH="0" baseline="0" dirty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238" name="Rectangle 49">
              <a:extLst>
                <a:ext uri="{FF2B5EF4-FFF2-40B4-BE49-F238E27FC236}">
                  <a16:creationId xmlns:a16="http://schemas.microsoft.com/office/drawing/2014/main" id="{6B437DF3-BFF7-D9F1-B4D4-BBECC4A1EB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76734" y="4643121"/>
              <a:ext cx="91372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  <a:t>W</a:t>
              </a:r>
              <a:br>
                <a:rPr kumimoji="0" lang="fr-FR" altLang="fr-FR" sz="800" b="0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</a:br>
              <a:r>
                <a:rPr kumimoji="0" lang="fr-FR" altLang="fr-FR" sz="800" b="0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  <a:t>9</a:t>
              </a:r>
              <a:endParaRPr kumimoji="0" lang="fr-FR" altLang="fr-FR" sz="1600" b="0" i="0" u="none" strike="noStrike" cap="none" normalizeH="0" baseline="0" dirty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239" name="Rectangle 50">
              <a:extLst>
                <a:ext uri="{FF2B5EF4-FFF2-40B4-BE49-F238E27FC236}">
                  <a16:creationId xmlns:a16="http://schemas.microsoft.com/office/drawing/2014/main" id="{66D9F246-744D-2030-E71F-815637D2F6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7671" y="4643121"/>
              <a:ext cx="23403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  <a:t>W12/</a:t>
              </a:r>
              <a:br>
                <a:rPr kumimoji="0" lang="fr-FR" altLang="fr-FR" sz="800" b="0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</a:br>
              <a:r>
                <a:rPr kumimoji="0" lang="fr-FR" altLang="fr-FR" sz="800" b="0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  <a:t>+2h</a:t>
              </a:r>
              <a:endParaRPr kumimoji="0" lang="fr-FR" altLang="fr-FR" sz="1600" b="0" i="0" u="none" strike="noStrike" cap="none" normalizeH="0" baseline="0" dirty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241" name="Rectangle 52">
              <a:extLst>
                <a:ext uri="{FF2B5EF4-FFF2-40B4-BE49-F238E27FC236}">
                  <a16:creationId xmlns:a16="http://schemas.microsoft.com/office/drawing/2014/main" id="{D02E143D-19B4-CC26-DCAE-0EC2B21FF8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3259" y="4643121"/>
              <a:ext cx="102593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  <a:t>W</a:t>
              </a:r>
              <a:br>
                <a:rPr kumimoji="0" lang="fr-FR" altLang="fr-FR" sz="800" b="0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</a:br>
              <a:r>
                <a:rPr kumimoji="0" lang="fr-FR" altLang="fr-FR" sz="800" b="0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  <a:t>13</a:t>
              </a:r>
              <a:endParaRPr kumimoji="0" lang="fr-FR" altLang="fr-FR" sz="1600" b="0" i="0" u="none" strike="noStrike" cap="none" normalizeH="0" baseline="0" dirty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242" name="Rectangle 53">
              <a:extLst>
                <a:ext uri="{FF2B5EF4-FFF2-40B4-BE49-F238E27FC236}">
                  <a16:creationId xmlns:a16="http://schemas.microsoft.com/office/drawing/2014/main" id="{2C962D0D-C435-1D29-1FD8-46327B8205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5849" y="4643121"/>
              <a:ext cx="102593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  <a:t>W</a:t>
              </a:r>
              <a:br>
                <a:rPr kumimoji="0" lang="fr-FR" altLang="fr-FR" sz="800" b="0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</a:br>
              <a:r>
                <a:rPr kumimoji="0" lang="fr-FR" altLang="fr-FR" sz="800" b="0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  <a:t>16</a:t>
              </a:r>
              <a:endParaRPr kumimoji="0" lang="fr-FR" altLang="fr-FR" sz="1600" b="0" i="0" u="none" strike="noStrike" cap="none" normalizeH="0" baseline="0" dirty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243" name="Rectangle 54">
              <a:extLst>
                <a:ext uri="{FF2B5EF4-FFF2-40B4-BE49-F238E27FC236}">
                  <a16:creationId xmlns:a16="http://schemas.microsoft.com/office/drawing/2014/main" id="{AB95F77D-416D-4CB6-023D-829ED56744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95074" y="4643121"/>
              <a:ext cx="102593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  <a:t>W</a:t>
              </a:r>
              <a:br>
                <a:rPr kumimoji="0" lang="fr-FR" altLang="fr-FR" sz="800" b="0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</a:br>
              <a:r>
                <a:rPr kumimoji="0" lang="fr-FR" altLang="fr-FR" sz="800" b="0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  <a:t>17</a:t>
              </a:r>
              <a:endParaRPr kumimoji="0" lang="fr-FR" altLang="fr-FR" sz="1600" b="0" i="0" u="none" strike="noStrike" cap="none" normalizeH="0" baseline="0" dirty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244" name="Rectangle 55">
              <a:extLst>
                <a:ext uri="{FF2B5EF4-FFF2-40B4-BE49-F238E27FC236}">
                  <a16:creationId xmlns:a16="http://schemas.microsoft.com/office/drawing/2014/main" id="{703FEEE5-2796-83DF-ACE3-C6C0C01B17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50568" y="4942381"/>
              <a:ext cx="330219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1" i="0" u="none" strike="noStrike" cap="none" normalizeH="0" baseline="0">
                  <a:ln>
                    <a:noFill/>
                  </a:ln>
                  <a:effectLst/>
                  <a:latin typeface="+mn-lt"/>
                </a:rPr>
                <a:t>Visit</a:t>
              </a:r>
              <a:endParaRPr kumimoji="0" lang="fr-FR" altLang="fr-FR" sz="2000" b="0" i="0" u="none" strike="noStrike" cap="none" normalizeH="0" baseline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245" name="Rectangle 56">
              <a:extLst>
                <a:ext uri="{FF2B5EF4-FFF2-40B4-BE49-F238E27FC236}">
                  <a16:creationId xmlns:a16="http://schemas.microsoft.com/office/drawing/2014/main" id="{084270B5-D159-83C4-A453-F745580316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5403" y="5242243"/>
              <a:ext cx="43120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600" b="1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  <a:t>Q8W</a:t>
              </a:r>
              <a:endParaRPr kumimoji="0" lang="fr-FR" altLang="fr-FR" sz="2400" b="1" i="0" u="none" strike="noStrike" cap="none" normalizeH="0" baseline="0" dirty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246" name="Rectangle 57">
              <a:extLst>
                <a:ext uri="{FF2B5EF4-FFF2-40B4-BE49-F238E27FC236}">
                  <a16:creationId xmlns:a16="http://schemas.microsoft.com/office/drawing/2014/main" id="{0DE82C0D-5B0B-88BC-99FE-705898B524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2803" y="5242243"/>
              <a:ext cx="43120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600" b="1" i="0" u="none" strike="noStrike" cap="none" normalizeH="0" baseline="0">
                  <a:ln>
                    <a:noFill/>
                  </a:ln>
                  <a:effectLst/>
                  <a:latin typeface="+mn-lt"/>
                </a:rPr>
                <a:t>Q4W</a:t>
              </a:r>
              <a:endParaRPr kumimoji="0" lang="fr-FR" altLang="fr-FR" sz="2400" b="1" i="0" u="none" strike="noStrike" cap="none" normalizeH="0" baseline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247" name="Rectangle 58">
              <a:extLst>
                <a:ext uri="{FF2B5EF4-FFF2-40B4-BE49-F238E27FC236}">
                  <a16:creationId xmlns:a16="http://schemas.microsoft.com/office/drawing/2014/main" id="{503B278E-2323-3E40-3CD0-5697C1CB5F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58615" y="5242243"/>
              <a:ext cx="65453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600" b="1" i="0" u="none" strike="noStrike" cap="none" normalizeH="0" baseline="0">
                  <a:ln>
                    <a:noFill/>
                  </a:ln>
                  <a:effectLst/>
                  <a:latin typeface="+mn-lt"/>
                </a:rPr>
                <a:t>PA-IC90</a:t>
              </a:r>
              <a:endParaRPr kumimoji="0" lang="fr-FR" altLang="fr-FR" sz="2400" b="1" i="0" u="none" strike="noStrike" cap="none" normalizeH="0" baseline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248" name="Line 59">
              <a:extLst>
                <a:ext uri="{FF2B5EF4-FFF2-40B4-BE49-F238E27FC236}">
                  <a16:creationId xmlns:a16="http://schemas.microsoft.com/office/drawing/2014/main" id="{437E4F31-D1B0-614B-D372-2B4969FFE57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538028" y="3130234"/>
              <a:ext cx="19050" cy="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49" name="Line 60">
              <a:extLst>
                <a:ext uri="{FF2B5EF4-FFF2-40B4-BE49-F238E27FC236}">
                  <a16:creationId xmlns:a16="http://schemas.microsoft.com/office/drawing/2014/main" id="{F6E5ABBC-1BAD-9DCE-25F3-30D229033F1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520565" y="3130234"/>
              <a:ext cx="17463" cy="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50" name="Line 61">
              <a:extLst>
                <a:ext uri="{FF2B5EF4-FFF2-40B4-BE49-F238E27FC236}">
                  <a16:creationId xmlns:a16="http://schemas.microsoft.com/office/drawing/2014/main" id="{93A10145-A1F4-DFA0-05AC-7EF35DA7652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38028" y="3130234"/>
              <a:ext cx="0" cy="201613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51" name="Freeform 62">
              <a:extLst>
                <a:ext uri="{FF2B5EF4-FFF2-40B4-BE49-F238E27FC236}">
                  <a16:creationId xmlns:a16="http://schemas.microsoft.com/office/drawing/2014/main" id="{5B34925D-2817-E1ED-080A-656B02A4C7FE}"/>
                </a:ext>
              </a:extLst>
            </p:cNvPr>
            <p:cNvSpPr>
              <a:spLocks/>
            </p:cNvSpPr>
            <p:nvPr/>
          </p:nvSpPr>
          <p:spPr bwMode="auto">
            <a:xfrm>
              <a:off x="4538028" y="3331846"/>
              <a:ext cx="0" cy="219075"/>
            </a:xfrm>
            <a:custGeom>
              <a:avLst/>
              <a:gdLst>
                <a:gd name="T0" fmla="*/ 138 h 138"/>
                <a:gd name="T1" fmla="*/ 42 h 138"/>
                <a:gd name="T2" fmla="*/ 0 h 138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38">
                  <a:moveTo>
                    <a:pt x="0" y="138"/>
                  </a:moveTo>
                  <a:lnTo>
                    <a:pt x="0" y="42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52" name="Line 63">
              <a:extLst>
                <a:ext uri="{FF2B5EF4-FFF2-40B4-BE49-F238E27FC236}">
                  <a16:creationId xmlns:a16="http://schemas.microsoft.com/office/drawing/2014/main" id="{6882D22F-4D64-801B-F4C1-B61E94F1B0A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122103" y="3055621"/>
              <a:ext cx="19050" cy="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53" name="Line 64">
              <a:extLst>
                <a:ext uri="{FF2B5EF4-FFF2-40B4-BE49-F238E27FC236}">
                  <a16:creationId xmlns:a16="http://schemas.microsoft.com/office/drawing/2014/main" id="{1AFBA782-8FC0-A5AF-424E-6671684674F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104640" y="3055621"/>
              <a:ext cx="17463" cy="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54" name="Freeform 65">
              <a:extLst>
                <a:ext uri="{FF2B5EF4-FFF2-40B4-BE49-F238E27FC236}">
                  <a16:creationId xmlns:a16="http://schemas.microsoft.com/office/drawing/2014/main" id="{F6CE9006-9972-3013-8768-C4369B856033}"/>
                </a:ext>
              </a:extLst>
            </p:cNvPr>
            <p:cNvSpPr>
              <a:spLocks/>
            </p:cNvSpPr>
            <p:nvPr/>
          </p:nvSpPr>
          <p:spPr bwMode="auto">
            <a:xfrm>
              <a:off x="4055428" y="3173096"/>
              <a:ext cx="0" cy="627063"/>
            </a:xfrm>
            <a:custGeom>
              <a:avLst/>
              <a:gdLst>
                <a:gd name="T0" fmla="*/ 395 h 395"/>
                <a:gd name="T1" fmla="*/ 187 h 395"/>
                <a:gd name="T2" fmla="*/ 0 h 395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395">
                  <a:moveTo>
                    <a:pt x="0" y="395"/>
                  </a:moveTo>
                  <a:lnTo>
                    <a:pt x="0" y="187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55" name="Freeform 66">
              <a:extLst>
                <a:ext uri="{FF2B5EF4-FFF2-40B4-BE49-F238E27FC236}">
                  <a16:creationId xmlns:a16="http://schemas.microsoft.com/office/drawing/2014/main" id="{1262722F-F0D9-83E3-4C99-B4095BFFDAA7}"/>
                </a:ext>
              </a:extLst>
            </p:cNvPr>
            <p:cNvSpPr>
              <a:spLocks/>
            </p:cNvSpPr>
            <p:nvPr/>
          </p:nvSpPr>
          <p:spPr bwMode="auto">
            <a:xfrm>
              <a:off x="4037965" y="3173096"/>
              <a:ext cx="34925" cy="0"/>
            </a:xfrm>
            <a:custGeom>
              <a:avLst/>
              <a:gdLst>
                <a:gd name="T0" fmla="*/ 22 w 22"/>
                <a:gd name="T1" fmla="*/ 11 w 22"/>
                <a:gd name="T2" fmla="*/ 0 w 2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22">
                  <a:moveTo>
                    <a:pt x="22" y="0"/>
                  </a:moveTo>
                  <a:lnTo>
                    <a:pt x="11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56" name="Freeform 67">
              <a:extLst>
                <a:ext uri="{FF2B5EF4-FFF2-40B4-BE49-F238E27FC236}">
                  <a16:creationId xmlns:a16="http://schemas.microsoft.com/office/drawing/2014/main" id="{C0DF0969-200E-EA67-78F1-64396DCF0339}"/>
                </a:ext>
              </a:extLst>
            </p:cNvPr>
            <p:cNvSpPr>
              <a:spLocks/>
            </p:cNvSpPr>
            <p:nvPr/>
          </p:nvSpPr>
          <p:spPr bwMode="auto">
            <a:xfrm>
              <a:off x="3966528" y="3220721"/>
              <a:ext cx="34925" cy="0"/>
            </a:xfrm>
            <a:custGeom>
              <a:avLst/>
              <a:gdLst>
                <a:gd name="T0" fmla="*/ 22 w 22"/>
                <a:gd name="T1" fmla="*/ 11 w 22"/>
                <a:gd name="T2" fmla="*/ 0 w 2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22">
                  <a:moveTo>
                    <a:pt x="22" y="0"/>
                  </a:moveTo>
                  <a:lnTo>
                    <a:pt x="11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57" name="Freeform 68">
              <a:extLst>
                <a:ext uri="{FF2B5EF4-FFF2-40B4-BE49-F238E27FC236}">
                  <a16:creationId xmlns:a16="http://schemas.microsoft.com/office/drawing/2014/main" id="{17B4A0F2-FFC8-75E5-07EE-2C0BC1C49E70}"/>
                </a:ext>
              </a:extLst>
            </p:cNvPr>
            <p:cNvSpPr>
              <a:spLocks/>
            </p:cNvSpPr>
            <p:nvPr/>
          </p:nvSpPr>
          <p:spPr bwMode="auto">
            <a:xfrm>
              <a:off x="4122103" y="3220721"/>
              <a:ext cx="0" cy="314325"/>
            </a:xfrm>
            <a:custGeom>
              <a:avLst/>
              <a:gdLst>
                <a:gd name="T0" fmla="*/ 0 h 198"/>
                <a:gd name="T1" fmla="*/ 16 h 198"/>
                <a:gd name="T2" fmla="*/ 198 h 198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98">
                  <a:moveTo>
                    <a:pt x="0" y="0"/>
                  </a:moveTo>
                  <a:lnTo>
                    <a:pt x="0" y="16"/>
                  </a:lnTo>
                  <a:lnTo>
                    <a:pt x="0" y="198"/>
                  </a:lnTo>
                </a:path>
              </a:pathLst>
            </a:cu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58" name="Line 69">
              <a:extLst>
                <a:ext uri="{FF2B5EF4-FFF2-40B4-BE49-F238E27FC236}">
                  <a16:creationId xmlns:a16="http://schemas.microsoft.com/office/drawing/2014/main" id="{26378BE0-3189-4615-32E1-6AEEA7AB388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26778" y="3563621"/>
              <a:ext cx="17463" cy="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59" name="Line 70">
              <a:extLst>
                <a:ext uri="{FF2B5EF4-FFF2-40B4-BE49-F238E27FC236}">
                  <a16:creationId xmlns:a16="http://schemas.microsoft.com/office/drawing/2014/main" id="{53C97998-5BB4-9038-B255-8139358C04A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22103" y="3055621"/>
              <a:ext cx="0" cy="16510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60" name="Line 71">
              <a:extLst>
                <a:ext uri="{FF2B5EF4-FFF2-40B4-BE49-F238E27FC236}">
                  <a16:creationId xmlns:a16="http://schemas.microsoft.com/office/drawing/2014/main" id="{B072C0C7-7F87-6DFF-CEBB-AC28E69E679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983990" y="3955734"/>
              <a:ext cx="17463" cy="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61" name="Line 72">
              <a:extLst>
                <a:ext uri="{FF2B5EF4-FFF2-40B4-BE49-F238E27FC236}">
                  <a16:creationId xmlns:a16="http://schemas.microsoft.com/office/drawing/2014/main" id="{753562AF-9F43-6960-0F87-BC2AAD014FB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966528" y="3955734"/>
              <a:ext cx="17463" cy="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62" name="Line 73">
              <a:extLst>
                <a:ext uri="{FF2B5EF4-FFF2-40B4-BE49-F238E27FC236}">
                  <a16:creationId xmlns:a16="http://schemas.microsoft.com/office/drawing/2014/main" id="{362816A1-E2DB-0E30-4753-44B897D306E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037965" y="3800159"/>
              <a:ext cx="17463" cy="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63" name="Line 74">
              <a:extLst>
                <a:ext uri="{FF2B5EF4-FFF2-40B4-BE49-F238E27FC236}">
                  <a16:creationId xmlns:a16="http://schemas.microsoft.com/office/drawing/2014/main" id="{7A6A749A-8E9F-36C0-D793-0BBA39BC60E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055428" y="3800159"/>
              <a:ext cx="17463" cy="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64" name="Line 75">
              <a:extLst>
                <a:ext uri="{FF2B5EF4-FFF2-40B4-BE49-F238E27FC236}">
                  <a16:creationId xmlns:a16="http://schemas.microsoft.com/office/drawing/2014/main" id="{945106C6-6CA9-4AFE-3E1F-9A19F86764C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122103" y="3535046"/>
              <a:ext cx="19050" cy="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65" name="Line 76">
              <a:extLst>
                <a:ext uri="{FF2B5EF4-FFF2-40B4-BE49-F238E27FC236}">
                  <a16:creationId xmlns:a16="http://schemas.microsoft.com/office/drawing/2014/main" id="{E376FA48-8608-5D89-FEC2-200C10B618E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104640" y="3535046"/>
              <a:ext cx="17463" cy="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66" name="Freeform 77">
              <a:extLst>
                <a:ext uri="{FF2B5EF4-FFF2-40B4-BE49-F238E27FC236}">
                  <a16:creationId xmlns:a16="http://schemas.microsoft.com/office/drawing/2014/main" id="{5779359C-8603-B60D-F5EE-B2E1534AA352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3990" y="3220721"/>
              <a:ext cx="0" cy="735013"/>
            </a:xfrm>
            <a:custGeom>
              <a:avLst/>
              <a:gdLst>
                <a:gd name="T0" fmla="*/ 0 h 463"/>
                <a:gd name="T1" fmla="*/ 200 h 463"/>
                <a:gd name="T2" fmla="*/ 463 h 463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463">
                  <a:moveTo>
                    <a:pt x="0" y="0"/>
                  </a:moveTo>
                  <a:lnTo>
                    <a:pt x="0" y="200"/>
                  </a:lnTo>
                  <a:lnTo>
                    <a:pt x="0" y="463"/>
                  </a:lnTo>
                </a:path>
              </a:pathLst>
            </a:cu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67" name="Line 78">
              <a:extLst>
                <a:ext uri="{FF2B5EF4-FFF2-40B4-BE49-F238E27FC236}">
                  <a16:creationId xmlns:a16="http://schemas.microsoft.com/office/drawing/2014/main" id="{5D98A8DE-8CF4-134E-CB31-355261815CE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520565" y="3550921"/>
              <a:ext cx="17463" cy="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68" name="Line 79">
              <a:extLst>
                <a:ext uri="{FF2B5EF4-FFF2-40B4-BE49-F238E27FC236}">
                  <a16:creationId xmlns:a16="http://schemas.microsoft.com/office/drawing/2014/main" id="{2F10F8EA-DEA5-A301-F712-9C29E97AB9F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538028" y="3550921"/>
              <a:ext cx="19050" cy="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69" name="Freeform 80">
              <a:extLst>
                <a:ext uri="{FF2B5EF4-FFF2-40B4-BE49-F238E27FC236}">
                  <a16:creationId xmlns:a16="http://schemas.microsoft.com/office/drawing/2014/main" id="{F84A89B8-7B38-6220-B952-ED2869886D29}"/>
                </a:ext>
              </a:extLst>
            </p:cNvPr>
            <p:cNvSpPr>
              <a:spLocks/>
            </p:cNvSpPr>
            <p:nvPr/>
          </p:nvSpPr>
          <p:spPr bwMode="auto">
            <a:xfrm>
              <a:off x="5234940" y="3203259"/>
              <a:ext cx="0" cy="376238"/>
            </a:xfrm>
            <a:custGeom>
              <a:avLst/>
              <a:gdLst>
                <a:gd name="T0" fmla="*/ 0 h 237"/>
                <a:gd name="T1" fmla="*/ 56 h 237"/>
                <a:gd name="T2" fmla="*/ 237 h 237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237">
                  <a:moveTo>
                    <a:pt x="0" y="0"/>
                  </a:moveTo>
                  <a:lnTo>
                    <a:pt x="0" y="56"/>
                  </a:lnTo>
                  <a:lnTo>
                    <a:pt x="0" y="237"/>
                  </a:lnTo>
                </a:path>
              </a:pathLst>
            </a:cu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70" name="Line 81">
              <a:extLst>
                <a:ext uri="{FF2B5EF4-FFF2-40B4-BE49-F238E27FC236}">
                  <a16:creationId xmlns:a16="http://schemas.microsoft.com/office/drawing/2014/main" id="{27773817-68F1-E2D3-1D5A-D9B80F51AFB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219065" y="3000059"/>
              <a:ext cx="15875" cy="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71" name="Line 82">
              <a:extLst>
                <a:ext uri="{FF2B5EF4-FFF2-40B4-BE49-F238E27FC236}">
                  <a16:creationId xmlns:a16="http://schemas.microsoft.com/office/drawing/2014/main" id="{FF6C4B61-5403-F94E-CE9C-0B035E0A832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234940" y="3000059"/>
              <a:ext cx="19050" cy="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72" name="Line 83">
              <a:extLst>
                <a:ext uri="{FF2B5EF4-FFF2-40B4-BE49-F238E27FC236}">
                  <a16:creationId xmlns:a16="http://schemas.microsoft.com/office/drawing/2014/main" id="{C29756C2-5470-0C72-7AB3-6AFEF7E94BD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34940" y="3000059"/>
              <a:ext cx="0" cy="20320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73" name="Freeform 84">
              <a:extLst>
                <a:ext uri="{FF2B5EF4-FFF2-40B4-BE49-F238E27FC236}">
                  <a16:creationId xmlns:a16="http://schemas.microsoft.com/office/drawing/2014/main" id="{54F838C0-DF4E-A954-5173-06A7B9670468}"/>
                </a:ext>
              </a:extLst>
            </p:cNvPr>
            <p:cNvSpPr>
              <a:spLocks/>
            </p:cNvSpPr>
            <p:nvPr/>
          </p:nvSpPr>
          <p:spPr bwMode="auto">
            <a:xfrm>
              <a:off x="5079365" y="3257234"/>
              <a:ext cx="34925" cy="0"/>
            </a:xfrm>
            <a:custGeom>
              <a:avLst/>
              <a:gdLst>
                <a:gd name="T0" fmla="*/ 22 w 22"/>
                <a:gd name="T1" fmla="*/ 11 w 22"/>
                <a:gd name="T2" fmla="*/ 0 w 2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22">
                  <a:moveTo>
                    <a:pt x="22" y="0"/>
                  </a:moveTo>
                  <a:lnTo>
                    <a:pt x="11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74" name="Line 85">
              <a:extLst>
                <a:ext uri="{FF2B5EF4-FFF2-40B4-BE49-F238E27FC236}">
                  <a16:creationId xmlns:a16="http://schemas.microsoft.com/office/drawing/2014/main" id="{4E58C7C0-A9D5-8B75-C995-791A85D8C14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234940" y="3579496"/>
              <a:ext cx="19050" cy="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75" name="Line 86">
              <a:extLst>
                <a:ext uri="{FF2B5EF4-FFF2-40B4-BE49-F238E27FC236}">
                  <a16:creationId xmlns:a16="http://schemas.microsoft.com/office/drawing/2014/main" id="{B829B484-9855-02B5-BD94-F3122EFA7EE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219065" y="3579496"/>
              <a:ext cx="15875" cy="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76" name="Line 87">
              <a:extLst>
                <a:ext uri="{FF2B5EF4-FFF2-40B4-BE49-F238E27FC236}">
                  <a16:creationId xmlns:a16="http://schemas.microsoft.com/office/drawing/2014/main" id="{356E201E-3476-2E8C-A3C0-E449D46DD4D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079365" y="3877946"/>
              <a:ext cx="17463" cy="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77" name="Line 88">
              <a:extLst>
                <a:ext uri="{FF2B5EF4-FFF2-40B4-BE49-F238E27FC236}">
                  <a16:creationId xmlns:a16="http://schemas.microsoft.com/office/drawing/2014/main" id="{CFDE0334-AA08-7F00-AD9D-3AC1B12B1B9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096828" y="3877946"/>
              <a:ext cx="17463" cy="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78" name="Freeform 89">
              <a:extLst>
                <a:ext uri="{FF2B5EF4-FFF2-40B4-BE49-F238E27FC236}">
                  <a16:creationId xmlns:a16="http://schemas.microsoft.com/office/drawing/2014/main" id="{A4A69D0E-F984-80D0-144A-F0ACC86DF423}"/>
                </a:ext>
              </a:extLst>
            </p:cNvPr>
            <p:cNvSpPr>
              <a:spLocks/>
            </p:cNvSpPr>
            <p:nvPr/>
          </p:nvSpPr>
          <p:spPr bwMode="auto">
            <a:xfrm>
              <a:off x="5096828" y="3257234"/>
              <a:ext cx="0" cy="620713"/>
            </a:xfrm>
            <a:custGeom>
              <a:avLst/>
              <a:gdLst>
                <a:gd name="T0" fmla="*/ 391 h 391"/>
                <a:gd name="T1" fmla="*/ 186 h 391"/>
                <a:gd name="T2" fmla="*/ 0 h 39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391">
                  <a:moveTo>
                    <a:pt x="0" y="391"/>
                  </a:moveTo>
                  <a:lnTo>
                    <a:pt x="0" y="186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79" name="Line 90">
              <a:extLst>
                <a:ext uri="{FF2B5EF4-FFF2-40B4-BE49-F238E27FC236}">
                  <a16:creationId xmlns:a16="http://schemas.microsoft.com/office/drawing/2014/main" id="{C15E2B5C-2185-7BA7-1704-C509659AD27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312353" y="3290571"/>
              <a:ext cx="19050" cy="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80" name="Line 91">
              <a:extLst>
                <a:ext uri="{FF2B5EF4-FFF2-40B4-BE49-F238E27FC236}">
                  <a16:creationId xmlns:a16="http://schemas.microsoft.com/office/drawing/2014/main" id="{A5954C3C-FEF0-F2B2-F266-769E94B5E35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296478" y="3290571"/>
              <a:ext cx="15875" cy="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81" name="Freeform 92">
              <a:extLst>
                <a:ext uri="{FF2B5EF4-FFF2-40B4-BE49-F238E27FC236}">
                  <a16:creationId xmlns:a16="http://schemas.microsoft.com/office/drawing/2014/main" id="{0B05EEB5-E09C-8E97-645D-7DA65B00AF4B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2353" y="3290571"/>
              <a:ext cx="0" cy="311150"/>
            </a:xfrm>
            <a:custGeom>
              <a:avLst/>
              <a:gdLst>
                <a:gd name="T0" fmla="*/ 196 h 196"/>
                <a:gd name="T1" fmla="*/ 69 h 196"/>
                <a:gd name="T2" fmla="*/ 0 h 196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96">
                  <a:moveTo>
                    <a:pt x="0" y="196"/>
                  </a:moveTo>
                  <a:lnTo>
                    <a:pt x="0" y="69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82" name="Line 93">
              <a:extLst>
                <a:ext uri="{FF2B5EF4-FFF2-40B4-BE49-F238E27FC236}">
                  <a16:creationId xmlns:a16="http://schemas.microsoft.com/office/drawing/2014/main" id="{7D9AEDAF-44FA-1A50-EE55-A7642D46375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80553" y="3065146"/>
              <a:ext cx="15875" cy="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83" name="Line 94">
              <a:extLst>
                <a:ext uri="{FF2B5EF4-FFF2-40B4-BE49-F238E27FC236}">
                  <a16:creationId xmlns:a16="http://schemas.microsoft.com/office/drawing/2014/main" id="{3FAA11C8-2A78-B3E2-D1BA-94916691F28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96428" y="3065146"/>
              <a:ext cx="19050" cy="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84" name="Line 95">
              <a:extLst>
                <a:ext uri="{FF2B5EF4-FFF2-40B4-BE49-F238E27FC236}">
                  <a16:creationId xmlns:a16="http://schemas.microsoft.com/office/drawing/2014/main" id="{916A4724-EF03-01F3-B89E-3E5D584696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96428" y="3065146"/>
              <a:ext cx="0" cy="147638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85" name="Freeform 96">
              <a:extLst>
                <a:ext uri="{FF2B5EF4-FFF2-40B4-BE49-F238E27FC236}">
                  <a16:creationId xmlns:a16="http://schemas.microsoft.com/office/drawing/2014/main" id="{8BD81451-684C-4291-5ED9-04278756D486}"/>
                </a:ext>
              </a:extLst>
            </p:cNvPr>
            <p:cNvSpPr>
              <a:spLocks/>
            </p:cNvSpPr>
            <p:nvPr/>
          </p:nvSpPr>
          <p:spPr bwMode="auto">
            <a:xfrm>
              <a:off x="1896428" y="3212784"/>
              <a:ext cx="0" cy="388938"/>
            </a:xfrm>
            <a:custGeom>
              <a:avLst/>
              <a:gdLst>
                <a:gd name="T0" fmla="*/ 0 h 245"/>
                <a:gd name="T1" fmla="*/ 79 h 245"/>
                <a:gd name="T2" fmla="*/ 245 h 245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245">
                  <a:moveTo>
                    <a:pt x="0" y="0"/>
                  </a:moveTo>
                  <a:lnTo>
                    <a:pt x="0" y="79"/>
                  </a:lnTo>
                  <a:lnTo>
                    <a:pt x="0" y="245"/>
                  </a:lnTo>
                </a:path>
              </a:pathLst>
            </a:cu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86" name="Line 97">
              <a:extLst>
                <a:ext uri="{FF2B5EF4-FFF2-40B4-BE49-F238E27FC236}">
                  <a16:creationId xmlns:a16="http://schemas.microsoft.com/office/drawing/2014/main" id="{52EDA79B-D235-E1B2-CD97-288C81165D6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56728" y="3325496"/>
              <a:ext cx="17463" cy="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87" name="Line 98">
              <a:extLst>
                <a:ext uri="{FF2B5EF4-FFF2-40B4-BE49-F238E27FC236}">
                  <a16:creationId xmlns:a16="http://schemas.microsoft.com/office/drawing/2014/main" id="{E2D3ACA3-30CA-D138-6364-650ACB7F764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39265" y="3325496"/>
              <a:ext cx="17463" cy="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88" name="Line 99">
              <a:extLst>
                <a:ext uri="{FF2B5EF4-FFF2-40B4-BE49-F238E27FC236}">
                  <a16:creationId xmlns:a16="http://schemas.microsoft.com/office/drawing/2014/main" id="{46300D23-51D6-B300-66CA-ABB143C8998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96428" y="3601721"/>
              <a:ext cx="19050" cy="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89" name="Line 100">
              <a:extLst>
                <a:ext uri="{FF2B5EF4-FFF2-40B4-BE49-F238E27FC236}">
                  <a16:creationId xmlns:a16="http://schemas.microsoft.com/office/drawing/2014/main" id="{C1BEE653-28E2-DCD9-16B5-30CBC81934B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80553" y="3601721"/>
              <a:ext cx="15875" cy="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90" name="Freeform 101">
              <a:extLst>
                <a:ext uri="{FF2B5EF4-FFF2-40B4-BE49-F238E27FC236}">
                  <a16:creationId xmlns:a16="http://schemas.microsoft.com/office/drawing/2014/main" id="{057BBC62-A1DC-2AAE-B1E1-46EA46139953}"/>
                </a:ext>
              </a:extLst>
            </p:cNvPr>
            <p:cNvSpPr>
              <a:spLocks/>
            </p:cNvSpPr>
            <p:nvPr/>
          </p:nvSpPr>
          <p:spPr bwMode="auto">
            <a:xfrm>
              <a:off x="1756728" y="3325496"/>
              <a:ext cx="0" cy="603250"/>
            </a:xfrm>
            <a:custGeom>
              <a:avLst/>
              <a:gdLst>
                <a:gd name="T0" fmla="*/ 0 h 380"/>
                <a:gd name="T1" fmla="*/ 118 h 380"/>
                <a:gd name="T2" fmla="*/ 380 h 380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380">
                  <a:moveTo>
                    <a:pt x="0" y="0"/>
                  </a:moveTo>
                  <a:lnTo>
                    <a:pt x="0" y="118"/>
                  </a:lnTo>
                  <a:lnTo>
                    <a:pt x="0" y="380"/>
                  </a:lnTo>
                </a:path>
              </a:pathLst>
            </a:cu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91" name="Line 102">
              <a:extLst>
                <a:ext uri="{FF2B5EF4-FFF2-40B4-BE49-F238E27FC236}">
                  <a16:creationId xmlns:a16="http://schemas.microsoft.com/office/drawing/2014/main" id="{D84F3F19-032B-4280-3545-589EE980787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56728" y="3928746"/>
              <a:ext cx="17463" cy="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92" name="Line 103">
              <a:extLst>
                <a:ext uri="{FF2B5EF4-FFF2-40B4-BE49-F238E27FC236}">
                  <a16:creationId xmlns:a16="http://schemas.microsoft.com/office/drawing/2014/main" id="{360A0B28-6336-9ED3-91F4-D5D1A7F05DB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39265" y="3928746"/>
              <a:ext cx="17463" cy="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93" name="Freeform 104">
              <a:extLst>
                <a:ext uri="{FF2B5EF4-FFF2-40B4-BE49-F238E27FC236}">
                  <a16:creationId xmlns:a16="http://schemas.microsoft.com/office/drawing/2014/main" id="{710E26DE-9F61-9536-C67B-769CA3FA7FC3}"/>
                </a:ext>
              </a:extLst>
            </p:cNvPr>
            <p:cNvSpPr>
              <a:spLocks/>
            </p:cNvSpPr>
            <p:nvPr/>
          </p:nvSpPr>
          <p:spPr bwMode="auto">
            <a:xfrm>
              <a:off x="2296478" y="3601721"/>
              <a:ext cx="34925" cy="0"/>
            </a:xfrm>
            <a:custGeom>
              <a:avLst/>
              <a:gdLst>
                <a:gd name="T0" fmla="*/ 22 w 22"/>
                <a:gd name="T1" fmla="*/ 10 w 22"/>
                <a:gd name="T2" fmla="*/ 0 w 2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22">
                  <a:moveTo>
                    <a:pt x="22" y="0"/>
                  </a:moveTo>
                  <a:lnTo>
                    <a:pt x="10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94" name="Line 105">
              <a:extLst>
                <a:ext uri="{FF2B5EF4-FFF2-40B4-BE49-F238E27FC236}">
                  <a16:creationId xmlns:a16="http://schemas.microsoft.com/office/drawing/2014/main" id="{6467712A-390C-801E-4110-D50922CEC7D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26778" y="3125471"/>
              <a:ext cx="17463" cy="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95" name="Line 106">
              <a:extLst>
                <a:ext uri="{FF2B5EF4-FFF2-40B4-BE49-F238E27FC236}">
                  <a16:creationId xmlns:a16="http://schemas.microsoft.com/office/drawing/2014/main" id="{755A5AE8-FBB7-725B-82BD-69A5C9D03D0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09315" y="3125471"/>
              <a:ext cx="17463" cy="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96" name="Freeform 107">
              <a:extLst>
                <a:ext uri="{FF2B5EF4-FFF2-40B4-BE49-F238E27FC236}">
                  <a16:creationId xmlns:a16="http://schemas.microsoft.com/office/drawing/2014/main" id="{34A4A60B-68F5-A625-E645-851B400D42FF}"/>
                </a:ext>
              </a:extLst>
            </p:cNvPr>
            <p:cNvSpPr>
              <a:spLocks/>
            </p:cNvSpPr>
            <p:nvPr/>
          </p:nvSpPr>
          <p:spPr bwMode="auto">
            <a:xfrm>
              <a:off x="3426778" y="3125471"/>
              <a:ext cx="0" cy="214313"/>
            </a:xfrm>
            <a:custGeom>
              <a:avLst/>
              <a:gdLst>
                <a:gd name="T0" fmla="*/ 135 h 135"/>
                <a:gd name="T1" fmla="*/ 121 h 135"/>
                <a:gd name="T2" fmla="*/ 0 h 135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35">
                  <a:moveTo>
                    <a:pt x="0" y="135"/>
                  </a:moveTo>
                  <a:lnTo>
                    <a:pt x="0" y="121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97" name="Line 108">
              <a:extLst>
                <a:ext uri="{FF2B5EF4-FFF2-40B4-BE49-F238E27FC236}">
                  <a16:creationId xmlns:a16="http://schemas.microsoft.com/office/drawing/2014/main" id="{93EFD10E-F6A2-1650-259D-4ABF9A491B2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991803" y="2992121"/>
              <a:ext cx="17463" cy="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98" name="Line 109">
              <a:extLst>
                <a:ext uri="{FF2B5EF4-FFF2-40B4-BE49-F238E27FC236}">
                  <a16:creationId xmlns:a16="http://schemas.microsoft.com/office/drawing/2014/main" id="{C0A689B8-BE66-93D1-99BE-155A6B58E41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09265" y="2992121"/>
              <a:ext cx="17463" cy="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99" name="Freeform 110">
              <a:extLst>
                <a:ext uri="{FF2B5EF4-FFF2-40B4-BE49-F238E27FC236}">
                  <a16:creationId xmlns:a16="http://schemas.microsoft.com/office/drawing/2014/main" id="{2562FAAC-4469-58DE-F6F1-A7706A59D33F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9265" y="3182621"/>
              <a:ext cx="0" cy="312738"/>
            </a:xfrm>
            <a:custGeom>
              <a:avLst/>
              <a:gdLst>
                <a:gd name="T0" fmla="*/ 0 h 197"/>
                <a:gd name="T1" fmla="*/ 14 h 197"/>
                <a:gd name="T2" fmla="*/ 197 h 197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97">
                  <a:moveTo>
                    <a:pt x="0" y="0"/>
                  </a:moveTo>
                  <a:lnTo>
                    <a:pt x="0" y="14"/>
                  </a:lnTo>
                  <a:lnTo>
                    <a:pt x="0" y="197"/>
                  </a:lnTo>
                </a:path>
              </a:pathLst>
            </a:cu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00" name="Line 111">
              <a:extLst>
                <a:ext uri="{FF2B5EF4-FFF2-40B4-BE49-F238E27FC236}">
                  <a16:creationId xmlns:a16="http://schemas.microsoft.com/office/drawing/2014/main" id="{3DA45D25-1BBE-2538-D9C4-5E237430030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921953" y="3233421"/>
              <a:ext cx="17463" cy="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01" name="Line 112">
              <a:extLst>
                <a:ext uri="{FF2B5EF4-FFF2-40B4-BE49-F238E27FC236}">
                  <a16:creationId xmlns:a16="http://schemas.microsoft.com/office/drawing/2014/main" id="{B0652FE3-88A4-DD36-29E5-C25EE95095A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939415" y="3233421"/>
              <a:ext cx="17463" cy="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02" name="Line 113">
              <a:extLst>
                <a:ext uri="{FF2B5EF4-FFF2-40B4-BE49-F238E27FC236}">
                  <a16:creationId xmlns:a16="http://schemas.microsoft.com/office/drawing/2014/main" id="{BDEA9843-9BE3-3C1E-9C39-867B63D8B31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852103" y="3247709"/>
              <a:ext cx="17463" cy="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03" name="Line 114">
              <a:extLst>
                <a:ext uri="{FF2B5EF4-FFF2-40B4-BE49-F238E27FC236}">
                  <a16:creationId xmlns:a16="http://schemas.microsoft.com/office/drawing/2014/main" id="{E7825229-F19A-83F9-1B7F-AE7F5792740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869565" y="3247709"/>
              <a:ext cx="17463" cy="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04" name="Line 115">
              <a:extLst>
                <a:ext uri="{FF2B5EF4-FFF2-40B4-BE49-F238E27FC236}">
                  <a16:creationId xmlns:a16="http://schemas.microsoft.com/office/drawing/2014/main" id="{DACDA755-205B-9A9E-7DEB-58CAE482D7D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39415" y="3233421"/>
              <a:ext cx="0" cy="96838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05" name="Line 116">
              <a:extLst>
                <a:ext uri="{FF2B5EF4-FFF2-40B4-BE49-F238E27FC236}">
                  <a16:creationId xmlns:a16="http://schemas.microsoft.com/office/drawing/2014/main" id="{1912E7A0-8538-E5F4-A9BD-FBDB080126D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09265" y="2992121"/>
              <a:ext cx="0" cy="19050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06" name="Line 117">
              <a:extLst>
                <a:ext uri="{FF2B5EF4-FFF2-40B4-BE49-F238E27FC236}">
                  <a16:creationId xmlns:a16="http://schemas.microsoft.com/office/drawing/2014/main" id="{0C7B064E-D2D9-DEC1-41F3-BF7914612BB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921953" y="3800159"/>
              <a:ext cx="17463" cy="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07" name="Line 118">
              <a:extLst>
                <a:ext uri="{FF2B5EF4-FFF2-40B4-BE49-F238E27FC236}">
                  <a16:creationId xmlns:a16="http://schemas.microsoft.com/office/drawing/2014/main" id="{07D04B05-16B4-8C7C-250B-F1EA7AEFD0A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939415" y="3800159"/>
              <a:ext cx="17463" cy="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08" name="Line 119">
              <a:extLst>
                <a:ext uri="{FF2B5EF4-FFF2-40B4-BE49-F238E27FC236}">
                  <a16:creationId xmlns:a16="http://schemas.microsoft.com/office/drawing/2014/main" id="{66C9EFDE-203B-81B9-E39C-C9BC79B74BC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09265" y="3495359"/>
              <a:ext cx="17463" cy="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09" name="Line 120">
              <a:extLst>
                <a:ext uri="{FF2B5EF4-FFF2-40B4-BE49-F238E27FC236}">
                  <a16:creationId xmlns:a16="http://schemas.microsoft.com/office/drawing/2014/main" id="{8D7B6A04-315B-5FE4-76CE-C6831F8B016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991803" y="3495359"/>
              <a:ext cx="17463" cy="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0" name="Freeform 121">
              <a:extLst>
                <a:ext uri="{FF2B5EF4-FFF2-40B4-BE49-F238E27FC236}">
                  <a16:creationId xmlns:a16="http://schemas.microsoft.com/office/drawing/2014/main" id="{AAC278BF-CC02-C10E-33BD-0E95D22577F6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9415" y="3330259"/>
              <a:ext cx="0" cy="469900"/>
            </a:xfrm>
            <a:custGeom>
              <a:avLst/>
              <a:gdLst>
                <a:gd name="T0" fmla="*/ 296 h 296"/>
                <a:gd name="T1" fmla="*/ 109 h 296"/>
                <a:gd name="T2" fmla="*/ 0 h 296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296">
                  <a:moveTo>
                    <a:pt x="0" y="296"/>
                  </a:moveTo>
                  <a:lnTo>
                    <a:pt x="0" y="109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1" name="Line 122">
              <a:extLst>
                <a:ext uri="{FF2B5EF4-FFF2-40B4-BE49-F238E27FC236}">
                  <a16:creationId xmlns:a16="http://schemas.microsoft.com/office/drawing/2014/main" id="{46A35708-951B-45A2-2A94-656C1941DB1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869565" y="3850959"/>
              <a:ext cx="17463" cy="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2" name="Line 123">
              <a:extLst>
                <a:ext uri="{FF2B5EF4-FFF2-40B4-BE49-F238E27FC236}">
                  <a16:creationId xmlns:a16="http://schemas.microsoft.com/office/drawing/2014/main" id="{77C7D942-46A1-9C01-0A41-BDED1C59A06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852103" y="3850959"/>
              <a:ext cx="17463" cy="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3" name="Freeform 124">
              <a:extLst>
                <a:ext uri="{FF2B5EF4-FFF2-40B4-BE49-F238E27FC236}">
                  <a16:creationId xmlns:a16="http://schemas.microsoft.com/office/drawing/2014/main" id="{14D73575-A5A5-B4C3-A8A3-EF0129B20F56}"/>
                </a:ext>
              </a:extLst>
            </p:cNvPr>
            <p:cNvSpPr>
              <a:spLocks/>
            </p:cNvSpPr>
            <p:nvPr/>
          </p:nvSpPr>
          <p:spPr bwMode="auto">
            <a:xfrm>
              <a:off x="2869565" y="3247709"/>
              <a:ext cx="0" cy="603250"/>
            </a:xfrm>
            <a:custGeom>
              <a:avLst/>
              <a:gdLst>
                <a:gd name="T0" fmla="*/ 0 h 380"/>
                <a:gd name="T1" fmla="*/ 176 h 380"/>
                <a:gd name="T2" fmla="*/ 380 h 380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380">
                  <a:moveTo>
                    <a:pt x="0" y="0"/>
                  </a:moveTo>
                  <a:lnTo>
                    <a:pt x="0" y="176"/>
                  </a:lnTo>
                  <a:lnTo>
                    <a:pt x="0" y="380"/>
                  </a:lnTo>
                </a:path>
              </a:pathLst>
            </a:cu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4" name="Line 125">
              <a:extLst>
                <a:ext uri="{FF2B5EF4-FFF2-40B4-BE49-F238E27FC236}">
                  <a16:creationId xmlns:a16="http://schemas.microsoft.com/office/drawing/2014/main" id="{6B1ECD7F-3F55-602A-7FD3-3584D3C3019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09315" y="3563621"/>
              <a:ext cx="17463" cy="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5" name="Line 126">
              <a:extLst>
                <a:ext uri="{FF2B5EF4-FFF2-40B4-BE49-F238E27FC236}">
                  <a16:creationId xmlns:a16="http://schemas.microsoft.com/office/drawing/2014/main" id="{AE069A80-B315-67EF-101E-8782C427DFA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26778" y="3339784"/>
              <a:ext cx="0" cy="223838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6" name="Freeform 127">
              <a:extLst>
                <a:ext uri="{FF2B5EF4-FFF2-40B4-BE49-F238E27FC236}">
                  <a16:creationId xmlns:a16="http://schemas.microsoft.com/office/drawing/2014/main" id="{8D8E0BED-666F-48E4-8DC8-C8019F4B8F38}"/>
                </a:ext>
              </a:extLst>
            </p:cNvPr>
            <p:cNvSpPr>
              <a:spLocks/>
            </p:cNvSpPr>
            <p:nvPr/>
          </p:nvSpPr>
          <p:spPr bwMode="auto">
            <a:xfrm>
              <a:off x="1756728" y="3204846"/>
              <a:ext cx="3478213" cy="347663"/>
            </a:xfrm>
            <a:custGeom>
              <a:avLst/>
              <a:gdLst>
                <a:gd name="T0" fmla="*/ 2191 w 2191"/>
                <a:gd name="T1" fmla="*/ 55 h 219"/>
                <a:gd name="T2" fmla="*/ 2104 w 2191"/>
                <a:gd name="T3" fmla="*/ 219 h 219"/>
                <a:gd name="T4" fmla="*/ 1752 w 2191"/>
                <a:gd name="T5" fmla="*/ 122 h 219"/>
                <a:gd name="T6" fmla="*/ 1490 w 2191"/>
                <a:gd name="T7" fmla="*/ 26 h 219"/>
                <a:gd name="T8" fmla="*/ 1448 w 2191"/>
                <a:gd name="T9" fmla="*/ 167 h 219"/>
                <a:gd name="T10" fmla="*/ 1403 w 2191"/>
                <a:gd name="T11" fmla="*/ 210 h 219"/>
                <a:gd name="T12" fmla="*/ 1052 w 2191"/>
                <a:gd name="T13" fmla="*/ 71 h 219"/>
                <a:gd name="T14" fmla="*/ 789 w 2191"/>
                <a:gd name="T15" fmla="*/ 0 h 219"/>
                <a:gd name="T16" fmla="*/ 745 w 2191"/>
                <a:gd name="T17" fmla="*/ 188 h 219"/>
                <a:gd name="T18" fmla="*/ 701 w 2191"/>
                <a:gd name="T19" fmla="*/ 203 h 219"/>
                <a:gd name="T20" fmla="*/ 350 w 2191"/>
                <a:gd name="T21" fmla="*/ 123 h 219"/>
                <a:gd name="T22" fmla="*/ 88 w 2191"/>
                <a:gd name="T23" fmla="*/ 84 h 219"/>
                <a:gd name="T24" fmla="*/ 0 w 2191"/>
                <a:gd name="T25" fmla="*/ 194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191" h="219">
                  <a:moveTo>
                    <a:pt x="2191" y="55"/>
                  </a:moveTo>
                  <a:lnTo>
                    <a:pt x="2104" y="219"/>
                  </a:lnTo>
                  <a:lnTo>
                    <a:pt x="1752" y="122"/>
                  </a:lnTo>
                  <a:lnTo>
                    <a:pt x="1490" y="26"/>
                  </a:lnTo>
                  <a:lnTo>
                    <a:pt x="1448" y="167"/>
                  </a:lnTo>
                  <a:lnTo>
                    <a:pt x="1403" y="210"/>
                  </a:lnTo>
                  <a:lnTo>
                    <a:pt x="1052" y="71"/>
                  </a:lnTo>
                  <a:lnTo>
                    <a:pt x="789" y="0"/>
                  </a:lnTo>
                  <a:lnTo>
                    <a:pt x="745" y="188"/>
                  </a:lnTo>
                  <a:lnTo>
                    <a:pt x="701" y="203"/>
                  </a:lnTo>
                  <a:lnTo>
                    <a:pt x="350" y="123"/>
                  </a:lnTo>
                  <a:lnTo>
                    <a:pt x="88" y="84"/>
                  </a:lnTo>
                  <a:lnTo>
                    <a:pt x="0" y="194"/>
                  </a:lnTo>
                </a:path>
              </a:pathLst>
            </a:custGeom>
            <a:noFill/>
            <a:ln w="2857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7" name="Line 128">
              <a:extLst>
                <a:ext uri="{FF2B5EF4-FFF2-40B4-BE49-F238E27FC236}">
                  <a16:creationId xmlns:a16="http://schemas.microsoft.com/office/drawing/2014/main" id="{25ED1F84-EC61-64D8-20B2-7962B25097A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234940" y="3117534"/>
              <a:ext cx="19050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8" name="Line 129">
              <a:extLst>
                <a:ext uri="{FF2B5EF4-FFF2-40B4-BE49-F238E27FC236}">
                  <a16:creationId xmlns:a16="http://schemas.microsoft.com/office/drawing/2014/main" id="{96CD5467-1D2A-C811-72E0-C38DED2D336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219065" y="3465196"/>
              <a:ext cx="15875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9" name="Line 130">
              <a:extLst>
                <a:ext uri="{FF2B5EF4-FFF2-40B4-BE49-F238E27FC236}">
                  <a16:creationId xmlns:a16="http://schemas.microsoft.com/office/drawing/2014/main" id="{4D44DEA7-2135-EBF2-D86D-6F1F19BDEBB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234940" y="3465196"/>
              <a:ext cx="19050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20" name="Line 131">
              <a:extLst>
                <a:ext uri="{FF2B5EF4-FFF2-40B4-BE49-F238E27FC236}">
                  <a16:creationId xmlns:a16="http://schemas.microsoft.com/office/drawing/2014/main" id="{971C92B9-8CF0-9792-EADE-F86C3F35951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34940" y="3117534"/>
              <a:ext cx="0" cy="347663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21" name="Line 132">
              <a:extLst>
                <a:ext uri="{FF2B5EF4-FFF2-40B4-BE49-F238E27FC236}">
                  <a16:creationId xmlns:a16="http://schemas.microsoft.com/office/drawing/2014/main" id="{6BB91A17-8320-CA75-E987-8DF9EC68AC9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219065" y="3117534"/>
              <a:ext cx="15875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22" name="Line 133">
              <a:extLst>
                <a:ext uri="{FF2B5EF4-FFF2-40B4-BE49-F238E27FC236}">
                  <a16:creationId xmlns:a16="http://schemas.microsoft.com/office/drawing/2014/main" id="{0C4CF2F2-F4FA-F30A-7FE7-8AC4F173A69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079365" y="3152459"/>
              <a:ext cx="17463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23" name="Line 134">
              <a:extLst>
                <a:ext uri="{FF2B5EF4-FFF2-40B4-BE49-F238E27FC236}">
                  <a16:creationId xmlns:a16="http://schemas.microsoft.com/office/drawing/2014/main" id="{3FC8492D-B659-08D9-ABD5-D3670D6A253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096828" y="3600134"/>
              <a:ext cx="17463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24" name="Line 135">
              <a:extLst>
                <a:ext uri="{FF2B5EF4-FFF2-40B4-BE49-F238E27FC236}">
                  <a16:creationId xmlns:a16="http://schemas.microsoft.com/office/drawing/2014/main" id="{5192F65E-98E3-50B0-AC1D-F33EBCE92FC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079365" y="3600134"/>
              <a:ext cx="17463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25" name="Line 136">
              <a:extLst>
                <a:ext uri="{FF2B5EF4-FFF2-40B4-BE49-F238E27FC236}">
                  <a16:creationId xmlns:a16="http://schemas.microsoft.com/office/drawing/2014/main" id="{F8E6DE04-8211-4E2B-D119-C8C8A07DD7A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96828" y="3152459"/>
              <a:ext cx="0" cy="447675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26" name="Line 137">
              <a:extLst>
                <a:ext uri="{FF2B5EF4-FFF2-40B4-BE49-F238E27FC236}">
                  <a16:creationId xmlns:a16="http://schemas.microsoft.com/office/drawing/2014/main" id="{68A1881B-2A52-CC7F-EE2C-64C8D88566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96828" y="3152459"/>
              <a:ext cx="17463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27" name="Line 138">
              <a:extLst>
                <a:ext uri="{FF2B5EF4-FFF2-40B4-BE49-F238E27FC236}">
                  <a16:creationId xmlns:a16="http://schemas.microsoft.com/office/drawing/2014/main" id="{A80465A1-A330-7F84-8BC4-5F52567E3BA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79315" y="3028634"/>
              <a:ext cx="0" cy="5080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28" name="Line 139">
              <a:extLst>
                <a:ext uri="{FF2B5EF4-FFF2-40B4-BE49-F238E27FC236}">
                  <a16:creationId xmlns:a16="http://schemas.microsoft.com/office/drawing/2014/main" id="{800A40DC-63E8-54CC-7D04-32328A181F5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679315" y="3028634"/>
              <a:ext cx="19050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29" name="Line 140">
              <a:extLst>
                <a:ext uri="{FF2B5EF4-FFF2-40B4-BE49-F238E27FC236}">
                  <a16:creationId xmlns:a16="http://schemas.microsoft.com/office/drawing/2014/main" id="{44F772FB-41C0-1A9D-C33B-18D783136B1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538028" y="3066734"/>
              <a:ext cx="19050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30" name="Line 141">
              <a:extLst>
                <a:ext uri="{FF2B5EF4-FFF2-40B4-BE49-F238E27FC236}">
                  <a16:creationId xmlns:a16="http://schemas.microsoft.com/office/drawing/2014/main" id="{B2406EE8-76C3-F7E3-5FF7-15B00EFEEBE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520565" y="3066734"/>
              <a:ext cx="17463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31" name="Freeform 142">
              <a:extLst>
                <a:ext uri="{FF2B5EF4-FFF2-40B4-BE49-F238E27FC236}">
                  <a16:creationId xmlns:a16="http://schemas.microsoft.com/office/drawing/2014/main" id="{E002FB35-33CA-C234-5E98-E75AC6AA27B9}"/>
                </a:ext>
              </a:extLst>
            </p:cNvPr>
            <p:cNvSpPr>
              <a:spLocks/>
            </p:cNvSpPr>
            <p:nvPr/>
          </p:nvSpPr>
          <p:spPr bwMode="auto">
            <a:xfrm>
              <a:off x="4590415" y="3060384"/>
              <a:ext cx="36513" cy="0"/>
            </a:xfrm>
            <a:custGeom>
              <a:avLst/>
              <a:gdLst>
                <a:gd name="T0" fmla="*/ 23 w 23"/>
                <a:gd name="T1" fmla="*/ 11 w 23"/>
                <a:gd name="T2" fmla="*/ 0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11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32" name="Line 143">
              <a:extLst>
                <a:ext uri="{FF2B5EF4-FFF2-40B4-BE49-F238E27FC236}">
                  <a16:creationId xmlns:a16="http://schemas.microsoft.com/office/drawing/2014/main" id="{7047F7B0-0DDA-2500-9625-A2CB75F22F8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679315" y="3471546"/>
              <a:ext cx="19050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33" name="Line 144">
              <a:extLst>
                <a:ext uri="{FF2B5EF4-FFF2-40B4-BE49-F238E27FC236}">
                  <a16:creationId xmlns:a16="http://schemas.microsoft.com/office/drawing/2014/main" id="{EAFB2198-9C21-E116-1CFA-BE0DB2A44D2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661853" y="3028634"/>
              <a:ext cx="17463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34" name="Line 145">
              <a:extLst>
                <a:ext uri="{FF2B5EF4-FFF2-40B4-BE49-F238E27FC236}">
                  <a16:creationId xmlns:a16="http://schemas.microsoft.com/office/drawing/2014/main" id="{8DA6A987-CBBC-AD5D-768C-94D4CC9767A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661853" y="3471546"/>
              <a:ext cx="17463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35" name="Line 146">
              <a:extLst>
                <a:ext uri="{FF2B5EF4-FFF2-40B4-BE49-F238E27FC236}">
                  <a16:creationId xmlns:a16="http://schemas.microsoft.com/office/drawing/2014/main" id="{9B31A4F3-1C63-ADFC-4879-9E110C440BD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79315" y="3079434"/>
              <a:ext cx="0" cy="392113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36" name="Line 147">
              <a:extLst>
                <a:ext uri="{FF2B5EF4-FFF2-40B4-BE49-F238E27FC236}">
                  <a16:creationId xmlns:a16="http://schemas.microsoft.com/office/drawing/2014/main" id="{1254C08D-AD8F-1985-D834-BA9BE0753AA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590415" y="3536634"/>
              <a:ext cx="17463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37" name="Line 148">
              <a:extLst>
                <a:ext uri="{FF2B5EF4-FFF2-40B4-BE49-F238E27FC236}">
                  <a16:creationId xmlns:a16="http://schemas.microsoft.com/office/drawing/2014/main" id="{DCA837E0-244A-A8D4-8CF7-08E555DB717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607878" y="3536634"/>
              <a:ext cx="19050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38" name="Line 149">
              <a:extLst>
                <a:ext uri="{FF2B5EF4-FFF2-40B4-BE49-F238E27FC236}">
                  <a16:creationId xmlns:a16="http://schemas.microsoft.com/office/drawing/2014/main" id="{98174735-234D-D7B5-C1CE-C52F5948ED6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538028" y="3574734"/>
              <a:ext cx="19050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39" name="Line 150">
              <a:extLst>
                <a:ext uri="{FF2B5EF4-FFF2-40B4-BE49-F238E27FC236}">
                  <a16:creationId xmlns:a16="http://schemas.microsoft.com/office/drawing/2014/main" id="{A35D237B-EAD3-8BDE-F9C1-BBDB10615E5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520565" y="3574734"/>
              <a:ext cx="17463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40" name="Line 151">
              <a:extLst>
                <a:ext uri="{FF2B5EF4-FFF2-40B4-BE49-F238E27FC236}">
                  <a16:creationId xmlns:a16="http://schemas.microsoft.com/office/drawing/2014/main" id="{A74EB0FA-F360-9BCE-6774-FCC7C1BB23A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38028" y="3066734"/>
              <a:ext cx="0" cy="50800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41" name="Line 152">
              <a:extLst>
                <a:ext uri="{FF2B5EF4-FFF2-40B4-BE49-F238E27FC236}">
                  <a16:creationId xmlns:a16="http://schemas.microsoft.com/office/drawing/2014/main" id="{A08BB6DC-7ED2-D6A8-AEE1-AB17DEEDBF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07878" y="3060384"/>
              <a:ext cx="0" cy="47625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42" name="Line 153">
              <a:extLst>
                <a:ext uri="{FF2B5EF4-FFF2-40B4-BE49-F238E27FC236}">
                  <a16:creationId xmlns:a16="http://schemas.microsoft.com/office/drawing/2014/main" id="{61F77DF1-C678-A8F1-F07B-7B64305BB21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983990" y="3155634"/>
              <a:ext cx="17463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43" name="Line 154">
              <a:extLst>
                <a:ext uri="{FF2B5EF4-FFF2-40B4-BE49-F238E27FC236}">
                  <a16:creationId xmlns:a16="http://schemas.microsoft.com/office/drawing/2014/main" id="{B9664A28-F9C3-33DA-446F-A84EA58D0D0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966528" y="3155634"/>
              <a:ext cx="17463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44" name="Line 155">
              <a:extLst>
                <a:ext uri="{FF2B5EF4-FFF2-40B4-BE49-F238E27FC236}">
                  <a16:creationId xmlns:a16="http://schemas.microsoft.com/office/drawing/2014/main" id="{9A222C5F-5451-9E90-85F7-02972C0121B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037965" y="3144521"/>
              <a:ext cx="17463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45" name="Line 156">
              <a:extLst>
                <a:ext uri="{FF2B5EF4-FFF2-40B4-BE49-F238E27FC236}">
                  <a16:creationId xmlns:a16="http://schemas.microsoft.com/office/drawing/2014/main" id="{00A7FFA5-25D1-B40C-D871-FA7BF0C9BEB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055428" y="3144521"/>
              <a:ext cx="17463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46" name="Line 157">
              <a:extLst>
                <a:ext uri="{FF2B5EF4-FFF2-40B4-BE49-F238E27FC236}">
                  <a16:creationId xmlns:a16="http://schemas.microsoft.com/office/drawing/2014/main" id="{2F30AE53-848D-05B8-026C-3E16C65FBC1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037965" y="3555684"/>
              <a:ext cx="17463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47" name="Line 158">
              <a:extLst>
                <a:ext uri="{FF2B5EF4-FFF2-40B4-BE49-F238E27FC236}">
                  <a16:creationId xmlns:a16="http://schemas.microsoft.com/office/drawing/2014/main" id="{33325A52-7F6C-140E-7805-169DD03346B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055428" y="3555684"/>
              <a:ext cx="17463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48" name="Line 159">
              <a:extLst>
                <a:ext uri="{FF2B5EF4-FFF2-40B4-BE49-F238E27FC236}">
                  <a16:creationId xmlns:a16="http://schemas.microsoft.com/office/drawing/2014/main" id="{DD8A55AB-88B5-2C18-58D7-2F8094A1449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983990" y="3604896"/>
              <a:ext cx="17463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49" name="Line 160">
              <a:extLst>
                <a:ext uri="{FF2B5EF4-FFF2-40B4-BE49-F238E27FC236}">
                  <a16:creationId xmlns:a16="http://schemas.microsoft.com/office/drawing/2014/main" id="{A009E82A-47BC-11B2-BF07-1AC94E2C2FB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966528" y="3604896"/>
              <a:ext cx="17463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50" name="Line 161">
              <a:extLst>
                <a:ext uri="{FF2B5EF4-FFF2-40B4-BE49-F238E27FC236}">
                  <a16:creationId xmlns:a16="http://schemas.microsoft.com/office/drawing/2014/main" id="{E6D72B6D-EB66-DAC9-7088-DA328FD23EB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83990" y="3155634"/>
              <a:ext cx="0" cy="449263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51" name="Line 162">
              <a:extLst>
                <a:ext uri="{FF2B5EF4-FFF2-40B4-BE49-F238E27FC236}">
                  <a16:creationId xmlns:a16="http://schemas.microsoft.com/office/drawing/2014/main" id="{0545432D-D93D-5F6A-3D50-0027EC8A788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55428" y="3144521"/>
              <a:ext cx="0" cy="411163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52" name="Line 163">
              <a:extLst>
                <a:ext uri="{FF2B5EF4-FFF2-40B4-BE49-F238E27FC236}">
                  <a16:creationId xmlns:a16="http://schemas.microsoft.com/office/drawing/2014/main" id="{240050B6-6A09-C7B8-465E-E262BA15FE8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26778" y="3147696"/>
              <a:ext cx="17463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53" name="Line 164">
              <a:extLst>
                <a:ext uri="{FF2B5EF4-FFF2-40B4-BE49-F238E27FC236}">
                  <a16:creationId xmlns:a16="http://schemas.microsoft.com/office/drawing/2014/main" id="{D5C73CF9-493A-3B57-4594-7DCC0601FC6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09315" y="3147696"/>
              <a:ext cx="17463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54" name="Freeform 165">
              <a:extLst>
                <a:ext uri="{FF2B5EF4-FFF2-40B4-BE49-F238E27FC236}">
                  <a16:creationId xmlns:a16="http://schemas.microsoft.com/office/drawing/2014/main" id="{24CD5710-DAB2-145F-FD40-275887167B5D}"/>
                </a:ext>
              </a:extLst>
            </p:cNvPr>
            <p:cNvSpPr>
              <a:spLocks/>
            </p:cNvSpPr>
            <p:nvPr/>
          </p:nvSpPr>
          <p:spPr bwMode="auto">
            <a:xfrm>
              <a:off x="3482340" y="2971484"/>
              <a:ext cx="33338" cy="0"/>
            </a:xfrm>
            <a:custGeom>
              <a:avLst/>
              <a:gdLst>
                <a:gd name="T0" fmla="*/ 21 w 21"/>
                <a:gd name="T1" fmla="*/ 9 w 21"/>
                <a:gd name="T2" fmla="*/ 0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9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55" name="Line 166">
              <a:extLst>
                <a:ext uri="{FF2B5EF4-FFF2-40B4-BE49-F238E27FC236}">
                  <a16:creationId xmlns:a16="http://schemas.microsoft.com/office/drawing/2014/main" id="{FA88D50D-D101-7906-6E74-7356B0B1CC4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80753" y="3496946"/>
              <a:ext cx="15875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56" name="Line 167">
              <a:extLst>
                <a:ext uri="{FF2B5EF4-FFF2-40B4-BE49-F238E27FC236}">
                  <a16:creationId xmlns:a16="http://schemas.microsoft.com/office/drawing/2014/main" id="{E612E2C7-A9E2-3F42-93D4-F0125838B6E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96628" y="3496946"/>
              <a:ext cx="19050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57" name="Line 168">
              <a:extLst>
                <a:ext uri="{FF2B5EF4-FFF2-40B4-BE49-F238E27FC236}">
                  <a16:creationId xmlns:a16="http://schemas.microsoft.com/office/drawing/2014/main" id="{3A6716D3-448E-3EE3-61E0-CE7D56CB934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26778" y="3542984"/>
              <a:ext cx="17463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58" name="Line 169">
              <a:extLst>
                <a:ext uri="{FF2B5EF4-FFF2-40B4-BE49-F238E27FC236}">
                  <a16:creationId xmlns:a16="http://schemas.microsoft.com/office/drawing/2014/main" id="{95DC8ED6-C1DA-AF58-B54E-082D2A37F00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09315" y="3542984"/>
              <a:ext cx="17463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59" name="Line 170">
              <a:extLst>
                <a:ext uri="{FF2B5EF4-FFF2-40B4-BE49-F238E27FC236}">
                  <a16:creationId xmlns:a16="http://schemas.microsoft.com/office/drawing/2014/main" id="{EAA5460F-C508-FDEA-4A3C-9B81D66D794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26778" y="3147696"/>
              <a:ext cx="0" cy="395288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60" name="Line 171">
              <a:extLst>
                <a:ext uri="{FF2B5EF4-FFF2-40B4-BE49-F238E27FC236}">
                  <a16:creationId xmlns:a16="http://schemas.microsoft.com/office/drawing/2014/main" id="{2C8B218A-8BCF-FC2A-6842-543EC81565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96628" y="2971484"/>
              <a:ext cx="0" cy="525463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61" name="Line 172">
              <a:extLst>
                <a:ext uri="{FF2B5EF4-FFF2-40B4-BE49-F238E27FC236}">
                  <a16:creationId xmlns:a16="http://schemas.microsoft.com/office/drawing/2014/main" id="{0F5223A3-3D5C-97B5-CA15-37D98FDDC55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991803" y="2957196"/>
              <a:ext cx="17463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62" name="Line 173">
              <a:extLst>
                <a:ext uri="{FF2B5EF4-FFF2-40B4-BE49-F238E27FC236}">
                  <a16:creationId xmlns:a16="http://schemas.microsoft.com/office/drawing/2014/main" id="{31B789FD-C75F-27BC-B330-2C67922B558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991803" y="3439796"/>
              <a:ext cx="17463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63" name="Line 174">
              <a:extLst>
                <a:ext uri="{FF2B5EF4-FFF2-40B4-BE49-F238E27FC236}">
                  <a16:creationId xmlns:a16="http://schemas.microsoft.com/office/drawing/2014/main" id="{166399F4-AE91-FA17-C576-C9C8111869C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09265" y="3439796"/>
              <a:ext cx="17463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64" name="Line 175">
              <a:extLst>
                <a:ext uri="{FF2B5EF4-FFF2-40B4-BE49-F238E27FC236}">
                  <a16:creationId xmlns:a16="http://schemas.microsoft.com/office/drawing/2014/main" id="{8570685B-E038-5005-9F6E-DC3FE321320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09265" y="2957196"/>
              <a:ext cx="0" cy="48260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65" name="Line 176">
              <a:extLst>
                <a:ext uri="{FF2B5EF4-FFF2-40B4-BE49-F238E27FC236}">
                  <a16:creationId xmlns:a16="http://schemas.microsoft.com/office/drawing/2014/main" id="{D5C0F4E4-255A-3034-3FA2-17D2BF09506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09265" y="2957196"/>
              <a:ext cx="17463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66" name="Line 177">
              <a:extLst>
                <a:ext uri="{FF2B5EF4-FFF2-40B4-BE49-F238E27FC236}">
                  <a16:creationId xmlns:a16="http://schemas.microsoft.com/office/drawing/2014/main" id="{B8ECCEF3-537C-6687-6FA7-E23D53034CD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921953" y="3149284"/>
              <a:ext cx="17463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67" name="Line 178">
              <a:extLst>
                <a:ext uri="{FF2B5EF4-FFF2-40B4-BE49-F238E27FC236}">
                  <a16:creationId xmlns:a16="http://schemas.microsoft.com/office/drawing/2014/main" id="{80D108DC-7F8B-494A-0E19-F2D88E198CF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921953" y="3574734"/>
              <a:ext cx="17463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68" name="Line 179">
              <a:extLst>
                <a:ext uri="{FF2B5EF4-FFF2-40B4-BE49-F238E27FC236}">
                  <a16:creationId xmlns:a16="http://schemas.microsoft.com/office/drawing/2014/main" id="{A7A8F42B-A2DA-1FB2-D5E6-B38135CF6FD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939415" y="3574734"/>
              <a:ext cx="17463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69" name="Line 180">
              <a:extLst>
                <a:ext uri="{FF2B5EF4-FFF2-40B4-BE49-F238E27FC236}">
                  <a16:creationId xmlns:a16="http://schemas.microsoft.com/office/drawing/2014/main" id="{42AA7A88-BB4C-682A-0FB4-D0EC71C1AEF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39415" y="3149284"/>
              <a:ext cx="0" cy="42545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70" name="Line 181">
              <a:extLst>
                <a:ext uri="{FF2B5EF4-FFF2-40B4-BE49-F238E27FC236}">
                  <a16:creationId xmlns:a16="http://schemas.microsoft.com/office/drawing/2014/main" id="{A9A242C5-38AF-DDCD-E706-7A248481397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939415" y="3149284"/>
              <a:ext cx="17463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71" name="Line 182">
              <a:extLst>
                <a:ext uri="{FF2B5EF4-FFF2-40B4-BE49-F238E27FC236}">
                  <a16:creationId xmlns:a16="http://schemas.microsoft.com/office/drawing/2014/main" id="{7D3DA90F-4F60-9EDE-D140-EE39C599B99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852103" y="3190559"/>
              <a:ext cx="17463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72" name="Line 183">
              <a:extLst>
                <a:ext uri="{FF2B5EF4-FFF2-40B4-BE49-F238E27FC236}">
                  <a16:creationId xmlns:a16="http://schemas.microsoft.com/office/drawing/2014/main" id="{DE35E0C6-1A42-FC40-A64C-1487CCAB617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869565" y="3617596"/>
              <a:ext cx="17463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73" name="Line 184">
              <a:extLst>
                <a:ext uri="{FF2B5EF4-FFF2-40B4-BE49-F238E27FC236}">
                  <a16:creationId xmlns:a16="http://schemas.microsoft.com/office/drawing/2014/main" id="{D634C8BF-D231-9A7F-8B30-8B4672AFFA0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852103" y="3617596"/>
              <a:ext cx="17463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74" name="Line 185">
              <a:extLst>
                <a:ext uri="{FF2B5EF4-FFF2-40B4-BE49-F238E27FC236}">
                  <a16:creationId xmlns:a16="http://schemas.microsoft.com/office/drawing/2014/main" id="{23DFF231-54A9-6708-4FC4-E610EBD8B8F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69565" y="3190559"/>
              <a:ext cx="0" cy="427038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75" name="Line 186">
              <a:extLst>
                <a:ext uri="{FF2B5EF4-FFF2-40B4-BE49-F238E27FC236}">
                  <a16:creationId xmlns:a16="http://schemas.microsoft.com/office/drawing/2014/main" id="{9466A20C-9EF6-3984-81AA-066CDC93971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869565" y="3190559"/>
              <a:ext cx="17463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76" name="Line 187">
              <a:extLst>
                <a:ext uri="{FF2B5EF4-FFF2-40B4-BE49-F238E27FC236}">
                  <a16:creationId xmlns:a16="http://schemas.microsoft.com/office/drawing/2014/main" id="{8438209A-962A-8EC4-FD76-44D005CA459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436178" y="3090546"/>
              <a:ext cx="17463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77" name="Line 188">
              <a:extLst>
                <a:ext uri="{FF2B5EF4-FFF2-40B4-BE49-F238E27FC236}">
                  <a16:creationId xmlns:a16="http://schemas.microsoft.com/office/drawing/2014/main" id="{56969238-6642-5401-4139-674880B0128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453640" y="3411221"/>
              <a:ext cx="19050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78" name="Line 189">
              <a:extLst>
                <a:ext uri="{FF2B5EF4-FFF2-40B4-BE49-F238E27FC236}">
                  <a16:creationId xmlns:a16="http://schemas.microsoft.com/office/drawing/2014/main" id="{CE1F0377-32D8-C045-716C-38EB0FAF598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436178" y="3411221"/>
              <a:ext cx="17463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79" name="Line 190">
              <a:extLst>
                <a:ext uri="{FF2B5EF4-FFF2-40B4-BE49-F238E27FC236}">
                  <a16:creationId xmlns:a16="http://schemas.microsoft.com/office/drawing/2014/main" id="{A935BD0B-0153-DE7E-73E9-D89B51F7C26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53640" y="3090546"/>
              <a:ext cx="0" cy="320675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80" name="Line 191">
              <a:extLst>
                <a:ext uri="{FF2B5EF4-FFF2-40B4-BE49-F238E27FC236}">
                  <a16:creationId xmlns:a16="http://schemas.microsoft.com/office/drawing/2014/main" id="{57A4BFA3-9345-B103-4785-FDA0D776DCB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453640" y="3090546"/>
              <a:ext cx="19050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81" name="Freeform 192">
              <a:extLst>
                <a:ext uri="{FF2B5EF4-FFF2-40B4-BE49-F238E27FC236}">
                  <a16:creationId xmlns:a16="http://schemas.microsoft.com/office/drawing/2014/main" id="{626B2C89-7EA8-8FA5-A616-6A0656D58137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2353" y="3182621"/>
              <a:ext cx="2922588" cy="161925"/>
            </a:xfrm>
            <a:custGeom>
              <a:avLst/>
              <a:gdLst>
                <a:gd name="T0" fmla="*/ 1841 w 1841"/>
                <a:gd name="T1" fmla="*/ 50 h 102"/>
                <a:gd name="T2" fmla="*/ 1754 w 1841"/>
                <a:gd name="T3" fmla="*/ 89 h 102"/>
                <a:gd name="T4" fmla="*/ 1491 w 1841"/>
                <a:gd name="T5" fmla="*/ 30 h 102"/>
                <a:gd name="T6" fmla="*/ 1446 w 1841"/>
                <a:gd name="T7" fmla="*/ 90 h 102"/>
                <a:gd name="T8" fmla="*/ 1098 w 1841"/>
                <a:gd name="T9" fmla="*/ 73 h 102"/>
                <a:gd name="T10" fmla="*/ 746 w 1841"/>
                <a:gd name="T11" fmla="*/ 48 h 102"/>
                <a:gd name="T12" fmla="*/ 702 w 1841"/>
                <a:gd name="T13" fmla="*/ 71 h 102"/>
                <a:gd name="T14" fmla="*/ 439 w 1841"/>
                <a:gd name="T15" fmla="*/ 0 h 102"/>
                <a:gd name="T16" fmla="*/ 395 w 1841"/>
                <a:gd name="T17" fmla="*/ 83 h 102"/>
                <a:gd name="T18" fmla="*/ 351 w 1841"/>
                <a:gd name="T19" fmla="*/ 91 h 102"/>
                <a:gd name="T20" fmla="*/ 89 w 1841"/>
                <a:gd name="T21" fmla="*/ 43 h 102"/>
                <a:gd name="T22" fmla="*/ 0 w 1841"/>
                <a:gd name="T23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41" h="102">
                  <a:moveTo>
                    <a:pt x="1841" y="50"/>
                  </a:moveTo>
                  <a:lnTo>
                    <a:pt x="1754" y="89"/>
                  </a:lnTo>
                  <a:lnTo>
                    <a:pt x="1491" y="30"/>
                  </a:lnTo>
                  <a:lnTo>
                    <a:pt x="1446" y="90"/>
                  </a:lnTo>
                  <a:lnTo>
                    <a:pt x="1098" y="73"/>
                  </a:lnTo>
                  <a:lnTo>
                    <a:pt x="746" y="48"/>
                  </a:lnTo>
                  <a:lnTo>
                    <a:pt x="702" y="71"/>
                  </a:lnTo>
                  <a:lnTo>
                    <a:pt x="439" y="0"/>
                  </a:lnTo>
                  <a:lnTo>
                    <a:pt x="395" y="83"/>
                  </a:lnTo>
                  <a:lnTo>
                    <a:pt x="351" y="91"/>
                  </a:lnTo>
                  <a:lnTo>
                    <a:pt x="89" y="43"/>
                  </a:lnTo>
                  <a:lnTo>
                    <a:pt x="0" y="102"/>
                  </a:lnTo>
                </a:path>
              </a:pathLst>
            </a:custGeom>
            <a:noFill/>
            <a:ln w="2857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82" name="Line 193">
              <a:extLst>
                <a:ext uri="{FF2B5EF4-FFF2-40B4-BE49-F238E27FC236}">
                  <a16:creationId xmlns:a16="http://schemas.microsoft.com/office/drawing/2014/main" id="{E31D4A58-AEB6-2082-850C-D0A7982E9AD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312353" y="3171509"/>
              <a:ext cx="19050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83" name="Line 194">
              <a:extLst>
                <a:ext uri="{FF2B5EF4-FFF2-40B4-BE49-F238E27FC236}">
                  <a16:creationId xmlns:a16="http://schemas.microsoft.com/office/drawing/2014/main" id="{028AF13B-8A1C-564B-C492-AB96F6BDC8C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312353" y="3628709"/>
              <a:ext cx="19050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84" name="Line 195">
              <a:extLst>
                <a:ext uri="{FF2B5EF4-FFF2-40B4-BE49-F238E27FC236}">
                  <a16:creationId xmlns:a16="http://schemas.microsoft.com/office/drawing/2014/main" id="{BCBD59A4-19CD-FED4-C224-2BDF489D0FD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296478" y="3628709"/>
              <a:ext cx="15875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85" name="Line 196">
              <a:extLst>
                <a:ext uri="{FF2B5EF4-FFF2-40B4-BE49-F238E27FC236}">
                  <a16:creationId xmlns:a16="http://schemas.microsoft.com/office/drawing/2014/main" id="{E0F6ECE3-25AF-5DBA-3C6D-A5D586E613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12353" y="3546159"/>
              <a:ext cx="0" cy="8255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86" name="Line 197">
              <a:extLst>
                <a:ext uri="{FF2B5EF4-FFF2-40B4-BE49-F238E27FC236}">
                  <a16:creationId xmlns:a16="http://schemas.microsoft.com/office/drawing/2014/main" id="{68DBC18B-0C9C-B9F3-078B-06DB4D4EEC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12353" y="3171509"/>
              <a:ext cx="0" cy="37465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87" name="Line 198">
              <a:extLst>
                <a:ext uri="{FF2B5EF4-FFF2-40B4-BE49-F238E27FC236}">
                  <a16:creationId xmlns:a16="http://schemas.microsoft.com/office/drawing/2014/main" id="{3004E6C4-7C95-5413-23B5-DD347B3D9EB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296478" y="3171509"/>
              <a:ext cx="15875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pSp>
          <p:nvGrpSpPr>
            <p:cNvPr id="399" name="Groupe 398">
              <a:extLst>
                <a:ext uri="{FF2B5EF4-FFF2-40B4-BE49-F238E27FC236}">
                  <a16:creationId xmlns:a16="http://schemas.microsoft.com/office/drawing/2014/main" id="{7F594356-0163-6981-2F9B-3DE1836CEB86}"/>
                </a:ext>
              </a:extLst>
            </p:cNvPr>
            <p:cNvGrpSpPr/>
            <p:nvPr/>
          </p:nvGrpSpPr>
          <p:grpSpPr>
            <a:xfrm>
              <a:off x="6292850" y="2328546"/>
              <a:ext cx="3700463" cy="2278063"/>
              <a:chOff x="6292850" y="2498726"/>
              <a:chExt cx="3700463" cy="2278063"/>
            </a:xfrm>
          </p:grpSpPr>
          <p:sp>
            <p:nvSpPr>
              <p:cNvPr id="389" name="Line 200">
                <a:extLst>
                  <a:ext uri="{FF2B5EF4-FFF2-40B4-BE49-F238E27FC236}">
                    <a16:creationId xmlns:a16="http://schemas.microsoft.com/office/drawing/2014/main" id="{E2CCA6EB-EBC2-B832-E7ED-DF8FD7A4B93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675688" y="4729164"/>
                <a:ext cx="0" cy="47625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90" name="Line 201">
                <a:extLst>
                  <a:ext uri="{FF2B5EF4-FFF2-40B4-BE49-F238E27FC236}">
                    <a16:creationId xmlns:a16="http://schemas.microsoft.com/office/drawing/2014/main" id="{0A6F1B1E-D1EE-F457-C10D-AE111BA43E6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745538" y="4729164"/>
                <a:ext cx="0" cy="47625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91" name="Freeform 202">
                <a:extLst>
                  <a:ext uri="{FF2B5EF4-FFF2-40B4-BE49-F238E27FC236}">
                    <a16:creationId xmlns:a16="http://schemas.microsoft.com/office/drawing/2014/main" id="{97D4D6E3-9616-A603-948C-C1AA96DA63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75400" y="4729164"/>
                <a:ext cx="3617913" cy="0"/>
              </a:xfrm>
              <a:custGeom>
                <a:avLst/>
                <a:gdLst>
                  <a:gd name="T0" fmla="*/ 2279 w 2279"/>
                  <a:gd name="T1" fmla="*/ 2202 w 2279"/>
                  <a:gd name="T2" fmla="*/ 2107 w 2279"/>
                  <a:gd name="T3" fmla="*/ 1847 w 2279"/>
                  <a:gd name="T4" fmla="*/ 1800 w 2279"/>
                  <a:gd name="T5" fmla="*/ 1753 w 2279"/>
                  <a:gd name="T6" fmla="*/ 1493 w 2279"/>
                  <a:gd name="T7" fmla="*/ 1449 w 2279"/>
                  <a:gd name="T8" fmla="*/ 1404 w 2279"/>
                  <a:gd name="T9" fmla="*/ 1099 w 2279"/>
                  <a:gd name="T10" fmla="*/ 1059 w 2279"/>
                  <a:gd name="T11" fmla="*/ 797 w 2279"/>
                  <a:gd name="T12" fmla="*/ 748 w 2279"/>
                  <a:gd name="T13" fmla="*/ 701 w 2279"/>
                  <a:gd name="T14" fmla="*/ 439 w 2279"/>
                  <a:gd name="T15" fmla="*/ 351 w 2279"/>
                  <a:gd name="T16" fmla="*/ 89 w 2279"/>
                  <a:gd name="T17" fmla="*/ 0 w 2279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  <a:cxn ang="0">
                    <a:pos x="T9" y="0"/>
                  </a:cxn>
                  <a:cxn ang="0">
                    <a:pos x="T10" y="0"/>
                  </a:cxn>
                  <a:cxn ang="0">
                    <a:pos x="T11" y="0"/>
                  </a:cxn>
                  <a:cxn ang="0">
                    <a:pos x="T12" y="0"/>
                  </a:cxn>
                  <a:cxn ang="0">
                    <a:pos x="T13" y="0"/>
                  </a:cxn>
                  <a:cxn ang="0">
                    <a:pos x="T14" y="0"/>
                  </a:cxn>
                  <a:cxn ang="0">
                    <a:pos x="T15" y="0"/>
                  </a:cxn>
                  <a:cxn ang="0">
                    <a:pos x="T16" y="0"/>
                  </a:cxn>
                  <a:cxn ang="0">
                    <a:pos x="T17" y="0"/>
                  </a:cxn>
                </a:cxnLst>
                <a:rect l="0" t="0" r="r" b="b"/>
                <a:pathLst>
                  <a:path w="2279">
                    <a:moveTo>
                      <a:pt x="2279" y="0"/>
                    </a:moveTo>
                    <a:lnTo>
                      <a:pt x="2202" y="0"/>
                    </a:lnTo>
                    <a:lnTo>
                      <a:pt x="2107" y="0"/>
                    </a:lnTo>
                    <a:lnTo>
                      <a:pt x="1847" y="0"/>
                    </a:lnTo>
                    <a:lnTo>
                      <a:pt x="1800" y="0"/>
                    </a:lnTo>
                    <a:lnTo>
                      <a:pt x="1753" y="0"/>
                    </a:lnTo>
                    <a:lnTo>
                      <a:pt x="1493" y="0"/>
                    </a:lnTo>
                    <a:lnTo>
                      <a:pt x="1449" y="0"/>
                    </a:lnTo>
                    <a:lnTo>
                      <a:pt x="1404" y="0"/>
                    </a:lnTo>
                    <a:lnTo>
                      <a:pt x="1099" y="0"/>
                    </a:lnTo>
                    <a:lnTo>
                      <a:pt x="1059" y="0"/>
                    </a:lnTo>
                    <a:lnTo>
                      <a:pt x="797" y="0"/>
                    </a:lnTo>
                    <a:lnTo>
                      <a:pt x="748" y="0"/>
                    </a:lnTo>
                    <a:lnTo>
                      <a:pt x="701" y="0"/>
                    </a:lnTo>
                    <a:lnTo>
                      <a:pt x="439" y="0"/>
                    </a:lnTo>
                    <a:lnTo>
                      <a:pt x="351" y="0"/>
                    </a:lnTo>
                    <a:lnTo>
                      <a:pt x="89" y="0"/>
                    </a:ln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92" name="Line 203">
                <a:extLst>
                  <a:ext uri="{FF2B5EF4-FFF2-40B4-BE49-F238E27FC236}">
                    <a16:creationId xmlns:a16="http://schemas.microsoft.com/office/drawing/2014/main" id="{217C4B7E-4AC7-08ED-442B-B980D89C448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8056563" y="4729164"/>
                <a:ext cx="0" cy="47625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93" name="Line 204">
                <a:extLst>
                  <a:ext uri="{FF2B5EF4-FFF2-40B4-BE49-F238E27FC236}">
                    <a16:creationId xmlns:a16="http://schemas.microsoft.com/office/drawing/2014/main" id="{ADCD1E30-C6EC-6AF9-62DE-BEE3BD9451B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120063" y="4729164"/>
                <a:ext cx="0" cy="47625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" name="Freeform 206">
                <a:extLst>
                  <a:ext uri="{FF2B5EF4-FFF2-40B4-BE49-F238E27FC236}">
                    <a16:creationId xmlns:a16="http://schemas.microsoft.com/office/drawing/2014/main" id="{7A12ED3C-3701-60F4-D5C8-CCDE9A9BC0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37300" y="4321176"/>
                <a:ext cx="38100" cy="407988"/>
              </a:xfrm>
              <a:custGeom>
                <a:avLst/>
                <a:gdLst>
                  <a:gd name="T0" fmla="*/ 24 w 24"/>
                  <a:gd name="T1" fmla="*/ 257 h 257"/>
                  <a:gd name="T2" fmla="*/ 0 w 24"/>
                  <a:gd name="T3" fmla="*/ 257 h 257"/>
                  <a:gd name="T4" fmla="*/ 0 w 24"/>
                  <a:gd name="T5" fmla="*/ 256 h 257"/>
                  <a:gd name="T6" fmla="*/ 0 w 24"/>
                  <a:gd name="T7" fmla="*/ 141 h 257"/>
                  <a:gd name="T8" fmla="*/ 0 w 24"/>
                  <a:gd name="T9" fmla="*/ 0 h 2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" h="257">
                    <a:moveTo>
                      <a:pt x="24" y="257"/>
                    </a:moveTo>
                    <a:lnTo>
                      <a:pt x="0" y="257"/>
                    </a:lnTo>
                    <a:lnTo>
                      <a:pt x="0" y="256"/>
                    </a:lnTo>
                    <a:lnTo>
                      <a:pt x="0" y="141"/>
                    </a:ln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" name="Line 207">
                <a:extLst>
                  <a:ext uri="{FF2B5EF4-FFF2-40B4-BE49-F238E27FC236}">
                    <a16:creationId xmlns:a16="http://schemas.microsoft.com/office/drawing/2014/main" id="{51E5011E-E9C0-CA8D-8078-9EE311F388D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488238" y="4729163"/>
                <a:ext cx="0" cy="47625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" name="Line 208">
                <a:extLst>
                  <a:ext uri="{FF2B5EF4-FFF2-40B4-BE49-F238E27FC236}">
                    <a16:creationId xmlns:a16="http://schemas.microsoft.com/office/drawing/2014/main" id="{1FAE0AE0-F073-DF84-40BF-B47D7D486CE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562850" y="4729163"/>
                <a:ext cx="0" cy="47625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" name="Line 209">
                <a:extLst>
                  <a:ext uri="{FF2B5EF4-FFF2-40B4-BE49-F238E27FC236}">
                    <a16:creationId xmlns:a16="http://schemas.microsoft.com/office/drawing/2014/main" id="{E3C693E5-0105-555C-7447-41E03FDB277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640638" y="4729163"/>
                <a:ext cx="0" cy="47625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" name="Line 210">
                <a:extLst>
                  <a:ext uri="{FF2B5EF4-FFF2-40B4-BE49-F238E27FC236}">
                    <a16:creationId xmlns:a16="http://schemas.microsoft.com/office/drawing/2014/main" id="{BC5F9549-7A65-2B92-B09D-85C4DFABE51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932613" y="4729163"/>
                <a:ext cx="0" cy="47625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" name="Line 211">
                <a:extLst>
                  <a:ext uri="{FF2B5EF4-FFF2-40B4-BE49-F238E27FC236}">
                    <a16:creationId xmlns:a16="http://schemas.microsoft.com/office/drawing/2014/main" id="{537BC4D3-BC12-B8D5-BB2B-F236827B91F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072313" y="4729163"/>
                <a:ext cx="0" cy="47625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" name="Line 212">
                <a:extLst>
                  <a:ext uri="{FF2B5EF4-FFF2-40B4-BE49-F238E27FC236}">
                    <a16:creationId xmlns:a16="http://schemas.microsoft.com/office/drawing/2014/main" id="{B93FA343-CD7F-0E89-9D2C-86D590AB2BD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16688" y="4729163"/>
                <a:ext cx="0" cy="47625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" name="Line 213">
                <a:extLst>
                  <a:ext uri="{FF2B5EF4-FFF2-40B4-BE49-F238E27FC236}">
                    <a16:creationId xmlns:a16="http://schemas.microsoft.com/office/drawing/2014/main" id="{F39A90D1-D66B-D201-57BA-8EE20D26938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604250" y="4729163"/>
                <a:ext cx="0" cy="47625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" name="Line 214">
                <a:extLst>
                  <a:ext uri="{FF2B5EF4-FFF2-40B4-BE49-F238E27FC236}">
                    <a16:creationId xmlns:a16="http://schemas.microsoft.com/office/drawing/2014/main" id="{A595AC02-AE4C-E2D6-63AC-68F30DF6DB7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375400" y="4729163"/>
                <a:ext cx="0" cy="47625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" name="Line 215">
                <a:extLst>
                  <a:ext uri="{FF2B5EF4-FFF2-40B4-BE49-F238E27FC236}">
                    <a16:creationId xmlns:a16="http://schemas.microsoft.com/office/drawing/2014/main" id="{67F1330E-A5F6-ABCB-B615-EBBB133B957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9720263" y="4729163"/>
                <a:ext cx="0" cy="47625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" name="Line 216">
                <a:extLst>
                  <a:ext uri="{FF2B5EF4-FFF2-40B4-BE49-F238E27FC236}">
                    <a16:creationId xmlns:a16="http://schemas.microsoft.com/office/drawing/2014/main" id="{A1C29C6F-53EA-6FDA-7E40-1523F1A215D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871075" y="4729163"/>
                <a:ext cx="0" cy="47625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" name="Line 217">
                <a:extLst>
                  <a:ext uri="{FF2B5EF4-FFF2-40B4-BE49-F238E27FC236}">
                    <a16:creationId xmlns:a16="http://schemas.microsoft.com/office/drawing/2014/main" id="{93765C41-87A6-129F-061C-1E81BBDF9EF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158288" y="4729163"/>
                <a:ext cx="0" cy="47625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" name="Line 218">
                <a:extLst>
                  <a:ext uri="{FF2B5EF4-FFF2-40B4-BE49-F238E27FC236}">
                    <a16:creationId xmlns:a16="http://schemas.microsoft.com/office/drawing/2014/main" id="{A8658739-95AB-C7B6-0ECA-1D73BD0561C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9232900" y="4729163"/>
                <a:ext cx="0" cy="47625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" name="Line 219">
                <a:extLst>
                  <a:ext uri="{FF2B5EF4-FFF2-40B4-BE49-F238E27FC236}">
                    <a16:creationId xmlns:a16="http://schemas.microsoft.com/office/drawing/2014/main" id="{07A80CDD-F80C-DC6A-F32A-7E54717CFB6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307513" y="4729163"/>
                <a:ext cx="0" cy="47625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" name="Freeform 220">
                <a:extLst>
                  <a:ext uri="{FF2B5EF4-FFF2-40B4-BE49-F238E27FC236}">
                    <a16:creationId xmlns:a16="http://schemas.microsoft.com/office/drawing/2014/main" id="{1FC636CB-4C06-F407-CA56-BA180420CB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92850" y="2498726"/>
                <a:ext cx="44450" cy="1116013"/>
              </a:xfrm>
              <a:custGeom>
                <a:avLst/>
                <a:gdLst>
                  <a:gd name="T0" fmla="*/ 0 w 28"/>
                  <a:gd name="T1" fmla="*/ 0 h 703"/>
                  <a:gd name="T2" fmla="*/ 28 w 28"/>
                  <a:gd name="T3" fmla="*/ 0 h 703"/>
                  <a:gd name="T4" fmla="*/ 28 w 28"/>
                  <a:gd name="T5" fmla="*/ 703 h 7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" h="703">
                    <a:moveTo>
                      <a:pt x="0" y="0"/>
                    </a:moveTo>
                    <a:lnTo>
                      <a:pt x="28" y="0"/>
                    </a:lnTo>
                    <a:lnTo>
                      <a:pt x="28" y="703"/>
                    </a:lnTo>
                  </a:path>
                </a:pathLst>
              </a:cu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" name="Line 221">
                <a:extLst>
                  <a:ext uri="{FF2B5EF4-FFF2-40B4-BE49-F238E27FC236}">
                    <a16:creationId xmlns:a16="http://schemas.microsoft.com/office/drawing/2014/main" id="{7CAB8761-60B6-BC96-9EBE-E021E1036F4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6292850" y="3614738"/>
                <a:ext cx="44450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" name="Line 222">
                <a:extLst>
                  <a:ext uri="{FF2B5EF4-FFF2-40B4-BE49-F238E27FC236}">
                    <a16:creationId xmlns:a16="http://schemas.microsoft.com/office/drawing/2014/main" id="{2C759CBB-78A1-D3FD-52F4-DF0B635305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337300" y="3614738"/>
                <a:ext cx="0" cy="706438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" name="Line 223">
                <a:extLst>
                  <a:ext uri="{FF2B5EF4-FFF2-40B4-BE49-F238E27FC236}">
                    <a16:creationId xmlns:a16="http://schemas.microsoft.com/office/drawing/2014/main" id="{747B7AFB-0232-BB05-DBBE-6C83EB37847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292850" y="4727576"/>
                <a:ext cx="44450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  <p:sp>
          <p:nvSpPr>
            <p:cNvPr id="29" name="Line 224">
              <a:extLst>
                <a:ext uri="{FF2B5EF4-FFF2-40B4-BE49-F238E27FC236}">
                  <a16:creationId xmlns:a16="http://schemas.microsoft.com/office/drawing/2014/main" id="{70435BA2-8C36-A102-666A-8A0445E433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466138" y="5334318"/>
              <a:ext cx="209550" cy="0"/>
            </a:xfrm>
            <a:prstGeom prst="line">
              <a:avLst/>
            </a:prstGeom>
            <a:noFill/>
            <a:ln w="30163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0" name="Line 225">
              <a:extLst>
                <a:ext uri="{FF2B5EF4-FFF2-40B4-BE49-F238E27FC236}">
                  <a16:creationId xmlns:a16="http://schemas.microsoft.com/office/drawing/2014/main" id="{5E7FB36C-976A-AF9B-F36A-B4A6777A724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91338" y="5334318"/>
              <a:ext cx="211138" cy="0"/>
            </a:xfrm>
            <a:prstGeom prst="line">
              <a:avLst/>
            </a:prstGeom>
            <a:noFill/>
            <a:ln w="30163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" name="Line 226">
              <a:extLst>
                <a:ext uri="{FF2B5EF4-FFF2-40B4-BE49-F238E27FC236}">
                  <a16:creationId xmlns:a16="http://schemas.microsoft.com/office/drawing/2014/main" id="{C7E58345-AA95-8B9F-B985-22A276DBED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78738" y="5334318"/>
              <a:ext cx="209550" cy="0"/>
            </a:xfrm>
            <a:prstGeom prst="line">
              <a:avLst/>
            </a:prstGeom>
            <a:noFill/>
            <a:ln w="30163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2" name="Rectangle 227">
              <a:extLst>
                <a:ext uri="{FF2B5EF4-FFF2-40B4-BE49-F238E27FC236}">
                  <a16:creationId xmlns:a16="http://schemas.microsoft.com/office/drawing/2014/main" id="{CB42075C-C510-B2F3-9F02-1911F05DFA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1149" y="4465321"/>
              <a:ext cx="15709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+mn-lt"/>
                </a:rPr>
                <a:t>10</a:t>
              </a:r>
              <a:endParaRPr kumimoji="0" lang="fr-FR" altLang="fr-FR" sz="1800" b="0" i="0" u="none" strike="noStrike" cap="none" normalizeH="0" baseline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33" name="Rectangle 228">
              <a:extLst>
                <a:ext uri="{FF2B5EF4-FFF2-40B4-BE49-F238E27FC236}">
                  <a16:creationId xmlns:a16="http://schemas.microsoft.com/office/drawing/2014/main" id="{66A2098A-76C2-9C35-8434-7238E978CA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22601" y="3352483"/>
              <a:ext cx="23564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+mn-lt"/>
                </a:rPr>
                <a:t>100</a:t>
              </a:r>
              <a:endParaRPr kumimoji="0" lang="fr-FR" altLang="fr-FR" sz="1800" b="0" i="0" u="none" strike="noStrike" cap="none" normalizeH="0" baseline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34" name="Rectangle 229">
              <a:extLst>
                <a:ext uri="{FF2B5EF4-FFF2-40B4-BE49-F238E27FC236}">
                  <a16:creationId xmlns:a16="http://schemas.microsoft.com/office/drawing/2014/main" id="{D516BB4F-7753-DBAE-887D-E1A161802F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45642" y="2236471"/>
              <a:ext cx="314189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  <a:t>1000</a:t>
              </a:r>
              <a:endParaRPr kumimoji="0" lang="fr-FR" altLang="fr-FR" sz="1800" b="0" i="0" u="none" strike="noStrike" cap="none" normalizeH="0" baseline="0" dirty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52" name="Rectangle 247">
              <a:extLst>
                <a:ext uri="{FF2B5EF4-FFF2-40B4-BE49-F238E27FC236}">
                  <a16:creationId xmlns:a16="http://schemas.microsoft.com/office/drawing/2014/main" id="{73F73AEC-D7C9-8F97-7AC7-57E5AA063E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70828" y="4942380"/>
              <a:ext cx="330219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1" i="0" u="none" strike="noStrike" cap="none" normalizeH="0" baseline="0" dirty="0" err="1">
                  <a:ln>
                    <a:noFill/>
                  </a:ln>
                  <a:effectLst/>
                  <a:latin typeface="+mn-lt"/>
                </a:rPr>
                <a:t>Visit</a:t>
              </a:r>
              <a:endParaRPr kumimoji="0" lang="fr-FR" altLang="fr-FR" sz="2000" b="0" i="0" u="none" strike="noStrike" cap="none" normalizeH="0" baseline="0" dirty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53" name="Rectangle 248">
              <a:extLst>
                <a:ext uri="{FF2B5EF4-FFF2-40B4-BE49-F238E27FC236}">
                  <a16:creationId xmlns:a16="http://schemas.microsoft.com/office/drawing/2014/main" id="{B3F13810-204C-D98C-B940-664DB9955C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7250" y="5242243"/>
              <a:ext cx="43120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600" b="1" i="0" u="none" strike="noStrike" cap="none" normalizeH="0" baseline="0">
                  <a:ln>
                    <a:noFill/>
                  </a:ln>
                  <a:effectLst/>
                  <a:latin typeface="+mn-lt"/>
                </a:rPr>
                <a:t>Q8W</a:t>
              </a:r>
              <a:endParaRPr kumimoji="0" lang="fr-FR" altLang="fr-FR" sz="2400" b="1" i="0" u="none" strike="noStrike" cap="none" normalizeH="0" baseline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54" name="Rectangle 249">
              <a:extLst>
                <a:ext uri="{FF2B5EF4-FFF2-40B4-BE49-F238E27FC236}">
                  <a16:creationId xmlns:a16="http://schemas.microsoft.com/office/drawing/2014/main" id="{CEFBE75C-A6F8-B565-EEA7-50EC81C6B7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94650" y="5242243"/>
              <a:ext cx="43120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600" b="1" i="0" u="none" strike="noStrike" cap="none" normalizeH="0" baseline="0">
                  <a:ln>
                    <a:noFill/>
                  </a:ln>
                  <a:effectLst/>
                  <a:latin typeface="+mn-lt"/>
                </a:rPr>
                <a:t>Q4W</a:t>
              </a:r>
              <a:endParaRPr kumimoji="0" lang="fr-FR" altLang="fr-FR" sz="2400" b="1" i="0" u="none" strike="noStrike" cap="none" normalizeH="0" baseline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55" name="Rectangle 250">
              <a:extLst>
                <a:ext uri="{FF2B5EF4-FFF2-40B4-BE49-F238E27FC236}">
                  <a16:creationId xmlns:a16="http://schemas.microsoft.com/office/drawing/2014/main" id="{83FCCFAF-6BAB-0286-5A98-F4879086FA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80463" y="5242243"/>
              <a:ext cx="65453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600" b="1" i="0" u="none" strike="noStrike" cap="none" normalizeH="0" baseline="0">
                  <a:ln>
                    <a:noFill/>
                  </a:ln>
                  <a:effectLst/>
                  <a:latin typeface="+mn-lt"/>
                </a:rPr>
                <a:t>PA-IC90</a:t>
              </a:r>
              <a:endParaRPr kumimoji="0" lang="fr-FR" altLang="fr-FR" sz="2400" b="1" i="0" u="none" strike="noStrike" cap="none" normalizeH="0" baseline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56" name="Line 251">
              <a:extLst>
                <a:ext uri="{FF2B5EF4-FFF2-40B4-BE49-F238E27FC236}">
                  <a16:creationId xmlns:a16="http://schemas.microsoft.com/office/drawing/2014/main" id="{ADFE5227-0D09-A3FB-C433-88822553333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075488" y="3358833"/>
              <a:ext cx="17463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7" name="Line 252">
              <a:extLst>
                <a:ext uri="{FF2B5EF4-FFF2-40B4-BE49-F238E27FC236}">
                  <a16:creationId xmlns:a16="http://schemas.microsoft.com/office/drawing/2014/main" id="{ADFAB5E7-5161-5125-61F6-D564B0B7646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075488" y="2907983"/>
              <a:ext cx="0" cy="45085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8" name="Line 253">
              <a:extLst>
                <a:ext uri="{FF2B5EF4-FFF2-40B4-BE49-F238E27FC236}">
                  <a16:creationId xmlns:a16="http://schemas.microsoft.com/office/drawing/2014/main" id="{381444A0-D627-6398-BF7F-42F44D89BE1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075488" y="2907983"/>
              <a:ext cx="17463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9" name="Line 254">
              <a:extLst>
                <a:ext uri="{FF2B5EF4-FFF2-40B4-BE49-F238E27FC236}">
                  <a16:creationId xmlns:a16="http://schemas.microsoft.com/office/drawing/2014/main" id="{EA667C6A-BCC4-F520-2381-BBC9EB690E5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058025" y="2907983"/>
              <a:ext cx="17463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0" name="Line 255">
              <a:extLst>
                <a:ext uri="{FF2B5EF4-FFF2-40B4-BE49-F238E27FC236}">
                  <a16:creationId xmlns:a16="http://schemas.microsoft.com/office/drawing/2014/main" id="{82A52D16-6798-5F60-0FF5-0728EB08BEA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058025" y="3358833"/>
              <a:ext cx="17463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1" name="Line 256">
              <a:extLst>
                <a:ext uri="{FF2B5EF4-FFF2-40B4-BE49-F238E27FC236}">
                  <a16:creationId xmlns:a16="http://schemas.microsoft.com/office/drawing/2014/main" id="{16787CD5-C009-2D8C-7438-2B22E984E10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361113" y="3106421"/>
              <a:ext cx="17463" cy="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2" name="Line 257">
              <a:extLst>
                <a:ext uri="{FF2B5EF4-FFF2-40B4-BE49-F238E27FC236}">
                  <a16:creationId xmlns:a16="http://schemas.microsoft.com/office/drawing/2014/main" id="{99EE924E-1AF9-6F3F-40CC-43D688E9029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361113" y="3876358"/>
              <a:ext cx="17463" cy="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3" name="Line 258">
              <a:extLst>
                <a:ext uri="{FF2B5EF4-FFF2-40B4-BE49-F238E27FC236}">
                  <a16:creationId xmlns:a16="http://schemas.microsoft.com/office/drawing/2014/main" id="{8CB4F10B-954A-B293-C4D6-E4E5F581B2E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378575" y="3876358"/>
              <a:ext cx="17463" cy="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4" name="Line 259">
              <a:extLst>
                <a:ext uri="{FF2B5EF4-FFF2-40B4-BE49-F238E27FC236}">
                  <a16:creationId xmlns:a16="http://schemas.microsoft.com/office/drawing/2014/main" id="{16F16971-C975-BB81-9015-A278A055BE7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78575" y="3106421"/>
              <a:ext cx="0" cy="769938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5" name="Line 260">
              <a:extLst>
                <a:ext uri="{FF2B5EF4-FFF2-40B4-BE49-F238E27FC236}">
                  <a16:creationId xmlns:a16="http://schemas.microsoft.com/office/drawing/2014/main" id="{3F1BA053-08D5-6547-F907-6B624FF5100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378575" y="3106421"/>
              <a:ext cx="17463" cy="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6" name="Line 261">
              <a:extLst>
                <a:ext uri="{FF2B5EF4-FFF2-40B4-BE49-F238E27FC236}">
                  <a16:creationId xmlns:a16="http://schemas.microsoft.com/office/drawing/2014/main" id="{F7FB7043-043D-E968-83F3-4FB59808AD2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518275" y="3523933"/>
              <a:ext cx="19050" cy="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7" name="Line 262">
              <a:extLst>
                <a:ext uri="{FF2B5EF4-FFF2-40B4-BE49-F238E27FC236}">
                  <a16:creationId xmlns:a16="http://schemas.microsoft.com/office/drawing/2014/main" id="{BE46025D-FF3B-40B0-2EAC-EAD9D1ACB3D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518275" y="2961958"/>
              <a:ext cx="0" cy="561975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8" name="Line 263">
              <a:extLst>
                <a:ext uri="{FF2B5EF4-FFF2-40B4-BE49-F238E27FC236}">
                  <a16:creationId xmlns:a16="http://schemas.microsoft.com/office/drawing/2014/main" id="{8F2AD4F1-2570-FA03-986F-98BB4594867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500813" y="2961958"/>
              <a:ext cx="17463" cy="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9" name="Line 264">
              <a:extLst>
                <a:ext uri="{FF2B5EF4-FFF2-40B4-BE49-F238E27FC236}">
                  <a16:creationId xmlns:a16="http://schemas.microsoft.com/office/drawing/2014/main" id="{069677D3-ABD2-99A1-15A3-B7D21D41602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500813" y="3523933"/>
              <a:ext cx="17463" cy="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0" name="Line 265">
              <a:extLst>
                <a:ext uri="{FF2B5EF4-FFF2-40B4-BE49-F238E27FC236}">
                  <a16:creationId xmlns:a16="http://schemas.microsoft.com/office/drawing/2014/main" id="{5FA488D7-2D46-88ED-BBC4-9EEB67AD135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518275" y="2961958"/>
              <a:ext cx="19050" cy="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1" name="Line 266">
              <a:extLst>
                <a:ext uri="{FF2B5EF4-FFF2-40B4-BE49-F238E27FC236}">
                  <a16:creationId xmlns:a16="http://schemas.microsoft.com/office/drawing/2014/main" id="{86B6EC0B-CC98-28D1-FD43-3BA9103DDE3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919913" y="3082608"/>
              <a:ext cx="14288" cy="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2" name="Line 267">
              <a:extLst>
                <a:ext uri="{FF2B5EF4-FFF2-40B4-BE49-F238E27FC236}">
                  <a16:creationId xmlns:a16="http://schemas.microsoft.com/office/drawing/2014/main" id="{ACE6D0BD-3371-0660-EFE4-24B2BFDF4E2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916738" y="3709671"/>
              <a:ext cx="17463" cy="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3" name="Line 268">
              <a:extLst>
                <a:ext uri="{FF2B5EF4-FFF2-40B4-BE49-F238E27FC236}">
                  <a16:creationId xmlns:a16="http://schemas.microsoft.com/office/drawing/2014/main" id="{05C37D51-6BFE-DF3A-9806-1795545189B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934200" y="3709671"/>
              <a:ext cx="19050" cy="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4" name="Line 269">
              <a:extLst>
                <a:ext uri="{FF2B5EF4-FFF2-40B4-BE49-F238E27FC236}">
                  <a16:creationId xmlns:a16="http://schemas.microsoft.com/office/drawing/2014/main" id="{6209E206-931C-A9C4-79AA-96F7B1FB0F7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934200" y="3082608"/>
              <a:ext cx="0" cy="627063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5" name="Line 270">
              <a:extLst>
                <a:ext uri="{FF2B5EF4-FFF2-40B4-BE49-F238E27FC236}">
                  <a16:creationId xmlns:a16="http://schemas.microsoft.com/office/drawing/2014/main" id="{47D45B49-4141-A5F5-28E4-7D8512CC862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934200" y="3082608"/>
              <a:ext cx="19050" cy="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6" name="Line 271">
              <a:extLst>
                <a:ext uri="{FF2B5EF4-FFF2-40B4-BE49-F238E27FC236}">
                  <a16:creationId xmlns:a16="http://schemas.microsoft.com/office/drawing/2014/main" id="{29220C98-CD03-0497-8F95-9B22717084D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916738" y="2973071"/>
              <a:ext cx="17463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7" name="Line 272">
              <a:extLst>
                <a:ext uri="{FF2B5EF4-FFF2-40B4-BE49-F238E27FC236}">
                  <a16:creationId xmlns:a16="http://schemas.microsoft.com/office/drawing/2014/main" id="{722CE74D-6DC3-E32D-B4EB-4017B70B2F5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934200" y="3503296"/>
              <a:ext cx="19050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8" name="Line 273">
              <a:extLst>
                <a:ext uri="{FF2B5EF4-FFF2-40B4-BE49-F238E27FC236}">
                  <a16:creationId xmlns:a16="http://schemas.microsoft.com/office/drawing/2014/main" id="{C9878D60-CC5A-8C7A-0445-23157EB1A31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934200" y="3408046"/>
              <a:ext cx="0" cy="9525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9" name="Line 274">
              <a:extLst>
                <a:ext uri="{FF2B5EF4-FFF2-40B4-BE49-F238E27FC236}">
                  <a16:creationId xmlns:a16="http://schemas.microsoft.com/office/drawing/2014/main" id="{6222A42E-B264-A994-3DC4-9BBCC0BB898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916738" y="3503296"/>
              <a:ext cx="17463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0" name="Line 275">
              <a:extLst>
                <a:ext uri="{FF2B5EF4-FFF2-40B4-BE49-F238E27FC236}">
                  <a16:creationId xmlns:a16="http://schemas.microsoft.com/office/drawing/2014/main" id="{06B843F6-CA74-FA34-4703-99D1E23D9CD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934200" y="2973071"/>
              <a:ext cx="0" cy="434975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1" name="Line 276">
              <a:extLst>
                <a:ext uri="{FF2B5EF4-FFF2-40B4-BE49-F238E27FC236}">
                  <a16:creationId xmlns:a16="http://schemas.microsoft.com/office/drawing/2014/main" id="{2584A675-596E-1E91-7FED-D46C4632663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934200" y="2973071"/>
              <a:ext cx="19050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2" name="Line 277">
              <a:extLst>
                <a:ext uri="{FF2B5EF4-FFF2-40B4-BE49-F238E27FC236}">
                  <a16:creationId xmlns:a16="http://schemas.microsoft.com/office/drawing/2014/main" id="{574AA64F-F7E7-06A6-AAD2-1EF20C4666B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489825" y="3165158"/>
              <a:ext cx="19050" cy="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3" name="Line 278">
              <a:extLst>
                <a:ext uri="{FF2B5EF4-FFF2-40B4-BE49-F238E27FC236}">
                  <a16:creationId xmlns:a16="http://schemas.microsoft.com/office/drawing/2014/main" id="{71D5EE5E-8F77-1972-6C4E-28A9505BB0F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472363" y="3768408"/>
              <a:ext cx="17463" cy="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4" name="Line 279">
              <a:extLst>
                <a:ext uri="{FF2B5EF4-FFF2-40B4-BE49-F238E27FC236}">
                  <a16:creationId xmlns:a16="http://schemas.microsoft.com/office/drawing/2014/main" id="{90CB7F50-56D9-E3DD-101E-9586C9E74AC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489825" y="3768408"/>
              <a:ext cx="19050" cy="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5" name="Line 280">
              <a:extLst>
                <a:ext uri="{FF2B5EF4-FFF2-40B4-BE49-F238E27FC236}">
                  <a16:creationId xmlns:a16="http://schemas.microsoft.com/office/drawing/2014/main" id="{C10C64FD-FA88-8E56-54AD-224A2170828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489825" y="3165158"/>
              <a:ext cx="0" cy="60325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6" name="Line 281">
              <a:extLst>
                <a:ext uri="{FF2B5EF4-FFF2-40B4-BE49-F238E27FC236}">
                  <a16:creationId xmlns:a16="http://schemas.microsoft.com/office/drawing/2014/main" id="{B5D75149-1BC2-9C91-DC74-31CFC852663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472363" y="3165158"/>
              <a:ext cx="17463" cy="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7" name="Line 282">
              <a:extLst>
                <a:ext uri="{FF2B5EF4-FFF2-40B4-BE49-F238E27FC236}">
                  <a16:creationId xmlns:a16="http://schemas.microsoft.com/office/drawing/2014/main" id="{0A676218-9C26-A9AB-8BEB-C1B1C872275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559675" y="3171508"/>
              <a:ext cx="19050" cy="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8" name="Line 283">
              <a:extLst>
                <a:ext uri="{FF2B5EF4-FFF2-40B4-BE49-F238E27FC236}">
                  <a16:creationId xmlns:a16="http://schemas.microsoft.com/office/drawing/2014/main" id="{5D7354D8-B3E4-9C27-8DFC-DC36A95C50C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559675" y="3171508"/>
              <a:ext cx="0" cy="123825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9" name="Line 284">
              <a:extLst>
                <a:ext uri="{FF2B5EF4-FFF2-40B4-BE49-F238E27FC236}">
                  <a16:creationId xmlns:a16="http://schemas.microsoft.com/office/drawing/2014/main" id="{6B3D0755-9520-06F3-F144-B716C697A7A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559675" y="3890646"/>
              <a:ext cx="19050" cy="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0" name="Line 285">
              <a:extLst>
                <a:ext uri="{FF2B5EF4-FFF2-40B4-BE49-F238E27FC236}">
                  <a16:creationId xmlns:a16="http://schemas.microsoft.com/office/drawing/2014/main" id="{4FF96EA3-4012-EF27-E704-92339FAEC97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542213" y="3890646"/>
              <a:ext cx="17463" cy="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1" name="Line 286">
              <a:extLst>
                <a:ext uri="{FF2B5EF4-FFF2-40B4-BE49-F238E27FC236}">
                  <a16:creationId xmlns:a16="http://schemas.microsoft.com/office/drawing/2014/main" id="{8AAE85D4-DE83-255F-284F-7259D2A987D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559675" y="3295333"/>
              <a:ext cx="0" cy="595313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2" name="Line 287">
              <a:extLst>
                <a:ext uri="{FF2B5EF4-FFF2-40B4-BE49-F238E27FC236}">
                  <a16:creationId xmlns:a16="http://schemas.microsoft.com/office/drawing/2014/main" id="{1267BC07-35BB-6174-79C8-0C78EBA35CC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542213" y="3171508"/>
              <a:ext cx="17463" cy="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3" name="Line 288">
              <a:extLst>
                <a:ext uri="{FF2B5EF4-FFF2-40B4-BE49-F238E27FC236}">
                  <a16:creationId xmlns:a16="http://schemas.microsoft.com/office/drawing/2014/main" id="{B3E8B491-1FD1-66D8-2B55-3637F1F9396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612063" y="2873058"/>
              <a:ext cx="17463" cy="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4" name="Line 289">
              <a:extLst>
                <a:ext uri="{FF2B5EF4-FFF2-40B4-BE49-F238E27FC236}">
                  <a16:creationId xmlns:a16="http://schemas.microsoft.com/office/drawing/2014/main" id="{B636565B-4C68-04F6-7233-59F08591C78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29525" y="2873058"/>
              <a:ext cx="0" cy="211138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5" name="Line 290">
              <a:extLst>
                <a:ext uri="{FF2B5EF4-FFF2-40B4-BE49-F238E27FC236}">
                  <a16:creationId xmlns:a16="http://schemas.microsoft.com/office/drawing/2014/main" id="{66C20334-D060-83C1-91D6-AFFE15B5E74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612063" y="3431858"/>
              <a:ext cx="17463" cy="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6" name="Line 291">
              <a:extLst>
                <a:ext uri="{FF2B5EF4-FFF2-40B4-BE49-F238E27FC236}">
                  <a16:creationId xmlns:a16="http://schemas.microsoft.com/office/drawing/2014/main" id="{91E2414E-DCE1-D580-73E6-D49EC79AC92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629525" y="3431858"/>
              <a:ext cx="17463" cy="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7" name="Line 292">
              <a:extLst>
                <a:ext uri="{FF2B5EF4-FFF2-40B4-BE49-F238E27FC236}">
                  <a16:creationId xmlns:a16="http://schemas.microsoft.com/office/drawing/2014/main" id="{0B99DB22-A13B-1365-514D-D4BDCE8A933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29525" y="3084196"/>
              <a:ext cx="0" cy="347663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8" name="Line 293">
              <a:extLst>
                <a:ext uri="{FF2B5EF4-FFF2-40B4-BE49-F238E27FC236}">
                  <a16:creationId xmlns:a16="http://schemas.microsoft.com/office/drawing/2014/main" id="{7F006C26-6201-2BE8-E56E-9AF47C71C42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629525" y="2873058"/>
              <a:ext cx="17463" cy="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9" name="Line 294">
              <a:extLst>
                <a:ext uri="{FF2B5EF4-FFF2-40B4-BE49-F238E27FC236}">
                  <a16:creationId xmlns:a16="http://schemas.microsoft.com/office/drawing/2014/main" id="{72468EDC-D627-AC15-A7EA-399CCDCBABA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047038" y="2981008"/>
              <a:ext cx="17463" cy="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0" name="Line 295">
              <a:extLst>
                <a:ext uri="{FF2B5EF4-FFF2-40B4-BE49-F238E27FC236}">
                  <a16:creationId xmlns:a16="http://schemas.microsoft.com/office/drawing/2014/main" id="{18BA0FA4-ADB8-0FA4-7701-F0876EB6F8F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047038" y="3647758"/>
              <a:ext cx="17463" cy="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1" name="Line 296">
              <a:extLst>
                <a:ext uri="{FF2B5EF4-FFF2-40B4-BE49-F238E27FC236}">
                  <a16:creationId xmlns:a16="http://schemas.microsoft.com/office/drawing/2014/main" id="{38948C80-63D2-F391-4A8F-90885216C5C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029575" y="3647758"/>
              <a:ext cx="17463" cy="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2" name="Line 297">
              <a:extLst>
                <a:ext uri="{FF2B5EF4-FFF2-40B4-BE49-F238E27FC236}">
                  <a16:creationId xmlns:a16="http://schemas.microsoft.com/office/drawing/2014/main" id="{36193B9B-FDB0-C3CB-CC97-8A695407956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047038" y="2981008"/>
              <a:ext cx="0" cy="66675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3" name="Line 298">
              <a:extLst>
                <a:ext uri="{FF2B5EF4-FFF2-40B4-BE49-F238E27FC236}">
                  <a16:creationId xmlns:a16="http://schemas.microsoft.com/office/drawing/2014/main" id="{F73AF5E5-2EF3-2616-1827-65BBBD052B8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029575" y="2981008"/>
              <a:ext cx="17463" cy="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4" name="Line 299">
              <a:extLst>
                <a:ext uri="{FF2B5EF4-FFF2-40B4-BE49-F238E27FC236}">
                  <a16:creationId xmlns:a16="http://schemas.microsoft.com/office/drawing/2014/main" id="{E2B41460-9F8E-60C1-04F0-E88C4C5A7E8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047038" y="3447733"/>
              <a:ext cx="17463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5" name="Line 300">
              <a:extLst>
                <a:ext uri="{FF2B5EF4-FFF2-40B4-BE49-F238E27FC236}">
                  <a16:creationId xmlns:a16="http://schemas.microsoft.com/office/drawing/2014/main" id="{DCBF9364-CC15-44F5-C0A9-E8F371A1A26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029575" y="3447733"/>
              <a:ext cx="17463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6" name="Line 301">
              <a:extLst>
                <a:ext uri="{FF2B5EF4-FFF2-40B4-BE49-F238E27FC236}">
                  <a16:creationId xmlns:a16="http://schemas.microsoft.com/office/drawing/2014/main" id="{9E81F281-C1CB-1F2A-31F2-A9A5EDD730F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029575" y="2880996"/>
              <a:ext cx="17463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7" name="Line 302">
              <a:extLst>
                <a:ext uri="{FF2B5EF4-FFF2-40B4-BE49-F238E27FC236}">
                  <a16:creationId xmlns:a16="http://schemas.microsoft.com/office/drawing/2014/main" id="{DD56A82A-7A3F-0FF1-BC2C-5A7E647373D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047038" y="2880996"/>
              <a:ext cx="17463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8" name="Line 303">
              <a:extLst>
                <a:ext uri="{FF2B5EF4-FFF2-40B4-BE49-F238E27FC236}">
                  <a16:creationId xmlns:a16="http://schemas.microsoft.com/office/drawing/2014/main" id="{E7B5F18E-6D15-26A2-E0B9-56FD1D9740C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047038" y="2880996"/>
              <a:ext cx="0" cy="566738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9" name="Line 304">
              <a:extLst>
                <a:ext uri="{FF2B5EF4-FFF2-40B4-BE49-F238E27FC236}">
                  <a16:creationId xmlns:a16="http://schemas.microsoft.com/office/drawing/2014/main" id="{BF744860-984C-BED4-E132-64998BACFBA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101013" y="3471546"/>
              <a:ext cx="17463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0" name="Line 305">
              <a:extLst>
                <a:ext uri="{FF2B5EF4-FFF2-40B4-BE49-F238E27FC236}">
                  <a16:creationId xmlns:a16="http://schemas.microsoft.com/office/drawing/2014/main" id="{D28BA749-15DA-40FA-0F9B-FFF4071A7FD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118475" y="3471546"/>
              <a:ext cx="17463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1" name="Line 306">
              <a:extLst>
                <a:ext uri="{FF2B5EF4-FFF2-40B4-BE49-F238E27FC236}">
                  <a16:creationId xmlns:a16="http://schemas.microsoft.com/office/drawing/2014/main" id="{C2040D77-A058-B813-56C4-444F7536FAC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118475" y="2773046"/>
              <a:ext cx="0" cy="69850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2" name="Freeform 307">
              <a:extLst>
                <a:ext uri="{FF2B5EF4-FFF2-40B4-BE49-F238E27FC236}">
                  <a16:creationId xmlns:a16="http://schemas.microsoft.com/office/drawing/2014/main" id="{E5728F38-1960-1312-5B9B-5DEB28C33328}"/>
                </a:ext>
              </a:extLst>
            </p:cNvPr>
            <p:cNvSpPr>
              <a:spLocks/>
            </p:cNvSpPr>
            <p:nvPr/>
          </p:nvSpPr>
          <p:spPr bwMode="auto">
            <a:xfrm>
              <a:off x="8104188" y="2773046"/>
              <a:ext cx="31750" cy="0"/>
            </a:xfrm>
            <a:custGeom>
              <a:avLst/>
              <a:gdLst>
                <a:gd name="T0" fmla="*/ 20 w 20"/>
                <a:gd name="T1" fmla="*/ 9 w 20"/>
                <a:gd name="T2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9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3" name="Line 308">
              <a:extLst>
                <a:ext uri="{FF2B5EF4-FFF2-40B4-BE49-F238E27FC236}">
                  <a16:creationId xmlns:a16="http://schemas.microsoft.com/office/drawing/2014/main" id="{FCC74781-E626-CEC2-3695-36976D47630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605838" y="3103246"/>
              <a:ext cx="17463" cy="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4" name="Line 309">
              <a:extLst>
                <a:ext uri="{FF2B5EF4-FFF2-40B4-BE49-F238E27FC236}">
                  <a16:creationId xmlns:a16="http://schemas.microsoft.com/office/drawing/2014/main" id="{367FE4EE-96F7-73B8-3042-524CBE9AB21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605838" y="3722371"/>
              <a:ext cx="17463" cy="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5" name="Line 310">
              <a:extLst>
                <a:ext uri="{FF2B5EF4-FFF2-40B4-BE49-F238E27FC236}">
                  <a16:creationId xmlns:a16="http://schemas.microsoft.com/office/drawing/2014/main" id="{A008BA2B-3E37-1044-7A95-6281D27455F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588375" y="3722371"/>
              <a:ext cx="17463" cy="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6" name="Line 311">
              <a:extLst>
                <a:ext uri="{FF2B5EF4-FFF2-40B4-BE49-F238E27FC236}">
                  <a16:creationId xmlns:a16="http://schemas.microsoft.com/office/drawing/2014/main" id="{106DE4D8-DE04-3ACF-EC1D-B2A6A0D848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05838" y="3103246"/>
              <a:ext cx="0" cy="619125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7" name="Line 312">
              <a:extLst>
                <a:ext uri="{FF2B5EF4-FFF2-40B4-BE49-F238E27FC236}">
                  <a16:creationId xmlns:a16="http://schemas.microsoft.com/office/drawing/2014/main" id="{F6CEF221-8B3B-2AB4-C789-C428FEEF6F9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588375" y="3103246"/>
              <a:ext cx="17463" cy="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8" name="Line 313">
              <a:extLst>
                <a:ext uri="{FF2B5EF4-FFF2-40B4-BE49-F238E27FC236}">
                  <a16:creationId xmlns:a16="http://schemas.microsoft.com/office/drawing/2014/main" id="{6E739647-D3F8-DC64-DF26-731345A2934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677275" y="3112771"/>
              <a:ext cx="17463" cy="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9" name="Line 314">
              <a:extLst>
                <a:ext uri="{FF2B5EF4-FFF2-40B4-BE49-F238E27FC236}">
                  <a16:creationId xmlns:a16="http://schemas.microsoft.com/office/drawing/2014/main" id="{24ACA4E0-45C7-BBE5-A23F-144C5BFBA17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659813" y="3695383"/>
              <a:ext cx="17463" cy="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0" name="Line 315">
              <a:extLst>
                <a:ext uri="{FF2B5EF4-FFF2-40B4-BE49-F238E27FC236}">
                  <a16:creationId xmlns:a16="http://schemas.microsoft.com/office/drawing/2014/main" id="{9183FCF1-D3A4-55F4-7781-6912AFBF32A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677275" y="3695383"/>
              <a:ext cx="17463" cy="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1" name="Line 316">
              <a:extLst>
                <a:ext uri="{FF2B5EF4-FFF2-40B4-BE49-F238E27FC236}">
                  <a16:creationId xmlns:a16="http://schemas.microsoft.com/office/drawing/2014/main" id="{D87BB773-3F54-1A86-A1F8-713A7CC9817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677275" y="3112771"/>
              <a:ext cx="0" cy="582613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2" name="Line 317">
              <a:extLst>
                <a:ext uri="{FF2B5EF4-FFF2-40B4-BE49-F238E27FC236}">
                  <a16:creationId xmlns:a16="http://schemas.microsoft.com/office/drawing/2014/main" id="{3B68ABBB-A870-0C69-5E88-2B69518B6F4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659813" y="3112771"/>
              <a:ext cx="17463" cy="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3" name="Line 318">
              <a:extLst>
                <a:ext uri="{FF2B5EF4-FFF2-40B4-BE49-F238E27FC236}">
                  <a16:creationId xmlns:a16="http://schemas.microsoft.com/office/drawing/2014/main" id="{CFEA2172-67E1-5E5D-8253-16552E66F98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743950" y="3444558"/>
              <a:ext cx="17463" cy="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4" name="Line 319">
              <a:extLst>
                <a:ext uri="{FF2B5EF4-FFF2-40B4-BE49-F238E27FC236}">
                  <a16:creationId xmlns:a16="http://schemas.microsoft.com/office/drawing/2014/main" id="{5E987F88-15BC-380A-8BAE-C7088EA3BB9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726488" y="3444558"/>
              <a:ext cx="17463" cy="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5" name="Line 320">
              <a:extLst>
                <a:ext uri="{FF2B5EF4-FFF2-40B4-BE49-F238E27FC236}">
                  <a16:creationId xmlns:a16="http://schemas.microsoft.com/office/drawing/2014/main" id="{A75B3B7F-05CC-2604-D8BF-F38E48DCB94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726488" y="2873058"/>
              <a:ext cx="17463" cy="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6" name="Line 321">
              <a:extLst>
                <a:ext uri="{FF2B5EF4-FFF2-40B4-BE49-F238E27FC236}">
                  <a16:creationId xmlns:a16="http://schemas.microsoft.com/office/drawing/2014/main" id="{983CB384-FCDA-9101-923A-72FB7364FC8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743950" y="2873058"/>
              <a:ext cx="17463" cy="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7" name="Line 322">
              <a:extLst>
                <a:ext uri="{FF2B5EF4-FFF2-40B4-BE49-F238E27FC236}">
                  <a16:creationId xmlns:a16="http://schemas.microsoft.com/office/drawing/2014/main" id="{A47562F6-D7EB-3FCF-C918-133FF6145C1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743950" y="2873058"/>
              <a:ext cx="0" cy="57150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8" name="Line 323">
              <a:extLst>
                <a:ext uri="{FF2B5EF4-FFF2-40B4-BE49-F238E27FC236}">
                  <a16:creationId xmlns:a16="http://schemas.microsoft.com/office/drawing/2014/main" id="{7B3BF798-CD1C-E7A3-BA32-14F5A97B8E8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605838" y="3442971"/>
              <a:ext cx="17463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9" name="Line 324">
              <a:extLst>
                <a:ext uri="{FF2B5EF4-FFF2-40B4-BE49-F238E27FC236}">
                  <a16:creationId xmlns:a16="http://schemas.microsoft.com/office/drawing/2014/main" id="{11660E16-208C-3FBC-A902-0D63C1FB42A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588375" y="3442971"/>
              <a:ext cx="17463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0" name="Line 325">
              <a:extLst>
                <a:ext uri="{FF2B5EF4-FFF2-40B4-BE49-F238E27FC236}">
                  <a16:creationId xmlns:a16="http://schemas.microsoft.com/office/drawing/2014/main" id="{4CF622F4-61B6-CB7A-E440-03A774B5396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588375" y="2928621"/>
              <a:ext cx="17463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1" name="Line 326">
              <a:extLst>
                <a:ext uri="{FF2B5EF4-FFF2-40B4-BE49-F238E27FC236}">
                  <a16:creationId xmlns:a16="http://schemas.microsoft.com/office/drawing/2014/main" id="{0F085448-70E0-1E53-6DF1-B1BBC7DFE44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605838" y="2928621"/>
              <a:ext cx="17463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2" name="Line 327">
              <a:extLst>
                <a:ext uri="{FF2B5EF4-FFF2-40B4-BE49-F238E27FC236}">
                  <a16:creationId xmlns:a16="http://schemas.microsoft.com/office/drawing/2014/main" id="{B9F6C530-692D-0415-CC81-858268CB714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605838" y="2928621"/>
              <a:ext cx="0" cy="51435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3" name="Line 328">
              <a:extLst>
                <a:ext uri="{FF2B5EF4-FFF2-40B4-BE49-F238E27FC236}">
                  <a16:creationId xmlns:a16="http://schemas.microsoft.com/office/drawing/2014/main" id="{C30D8E0F-82EF-7A71-DB4D-F4A5D29F982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677275" y="2974658"/>
              <a:ext cx="17463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4" name="Line 329">
              <a:extLst>
                <a:ext uri="{FF2B5EF4-FFF2-40B4-BE49-F238E27FC236}">
                  <a16:creationId xmlns:a16="http://schemas.microsoft.com/office/drawing/2014/main" id="{57F7E711-C7F2-BB06-9991-56B1B2055E3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659813" y="3479483"/>
              <a:ext cx="17463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5" name="Line 330">
              <a:extLst>
                <a:ext uri="{FF2B5EF4-FFF2-40B4-BE49-F238E27FC236}">
                  <a16:creationId xmlns:a16="http://schemas.microsoft.com/office/drawing/2014/main" id="{3A9F529E-24C5-3A5E-F015-942A537A8B1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677275" y="3479483"/>
              <a:ext cx="17463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6" name="Line 331">
              <a:extLst>
                <a:ext uri="{FF2B5EF4-FFF2-40B4-BE49-F238E27FC236}">
                  <a16:creationId xmlns:a16="http://schemas.microsoft.com/office/drawing/2014/main" id="{B4734D1C-F579-8EC5-B76E-43A4D01053C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77275" y="2974658"/>
              <a:ext cx="0" cy="504825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7" name="Line 332">
              <a:extLst>
                <a:ext uri="{FF2B5EF4-FFF2-40B4-BE49-F238E27FC236}">
                  <a16:creationId xmlns:a16="http://schemas.microsoft.com/office/drawing/2014/main" id="{91C763B8-815A-FC39-FB06-0BB61D60F79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659813" y="2974658"/>
              <a:ext cx="17463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8" name="Line 333">
              <a:extLst>
                <a:ext uri="{FF2B5EF4-FFF2-40B4-BE49-F238E27FC236}">
                  <a16:creationId xmlns:a16="http://schemas.microsoft.com/office/drawing/2014/main" id="{7325F381-AB1A-E428-DD1B-E3F883496D3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612063" y="3390583"/>
              <a:ext cx="17463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9" name="Line 334">
              <a:extLst>
                <a:ext uri="{FF2B5EF4-FFF2-40B4-BE49-F238E27FC236}">
                  <a16:creationId xmlns:a16="http://schemas.microsoft.com/office/drawing/2014/main" id="{D83415FC-C067-1063-CB85-93021C3D456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629525" y="3390583"/>
              <a:ext cx="19050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0" name="Line 335">
              <a:extLst>
                <a:ext uri="{FF2B5EF4-FFF2-40B4-BE49-F238E27FC236}">
                  <a16:creationId xmlns:a16="http://schemas.microsoft.com/office/drawing/2014/main" id="{0A035453-8F41-7690-DB46-BB5AFAA39F3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629525" y="2719071"/>
              <a:ext cx="0" cy="671513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1" name="Line 336">
              <a:extLst>
                <a:ext uri="{FF2B5EF4-FFF2-40B4-BE49-F238E27FC236}">
                  <a16:creationId xmlns:a16="http://schemas.microsoft.com/office/drawing/2014/main" id="{0EC10950-0868-B645-4478-E9A8E2638EB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29525" y="2719071"/>
              <a:ext cx="19050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2" name="Line 337">
              <a:extLst>
                <a:ext uri="{FF2B5EF4-FFF2-40B4-BE49-F238E27FC236}">
                  <a16:creationId xmlns:a16="http://schemas.microsoft.com/office/drawing/2014/main" id="{A19CC981-8F56-AE63-2F8E-B858BA134DC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612063" y="2719071"/>
              <a:ext cx="17463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3" name="Line 338">
              <a:extLst>
                <a:ext uri="{FF2B5EF4-FFF2-40B4-BE49-F238E27FC236}">
                  <a16:creationId xmlns:a16="http://schemas.microsoft.com/office/drawing/2014/main" id="{C4E69C16-E216-BABE-E3F5-2AB00EF8032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543800" y="2950846"/>
              <a:ext cx="15875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4" name="Line 339">
              <a:extLst>
                <a:ext uri="{FF2B5EF4-FFF2-40B4-BE49-F238E27FC236}">
                  <a16:creationId xmlns:a16="http://schemas.microsoft.com/office/drawing/2014/main" id="{4E42E5D5-252E-D703-7F37-C5D7A2A3D86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543800" y="3487421"/>
              <a:ext cx="15875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5" name="Line 340">
              <a:extLst>
                <a:ext uri="{FF2B5EF4-FFF2-40B4-BE49-F238E27FC236}">
                  <a16:creationId xmlns:a16="http://schemas.microsoft.com/office/drawing/2014/main" id="{DDFF0D87-150B-1E87-B5C9-CBA291707F9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559675" y="3487421"/>
              <a:ext cx="19050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6" name="Line 341">
              <a:extLst>
                <a:ext uri="{FF2B5EF4-FFF2-40B4-BE49-F238E27FC236}">
                  <a16:creationId xmlns:a16="http://schemas.microsoft.com/office/drawing/2014/main" id="{8023F0B5-1C04-021E-51B4-CEC3D0FBD6B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559675" y="2950846"/>
              <a:ext cx="0" cy="536575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7" name="Line 342">
              <a:extLst>
                <a:ext uri="{FF2B5EF4-FFF2-40B4-BE49-F238E27FC236}">
                  <a16:creationId xmlns:a16="http://schemas.microsoft.com/office/drawing/2014/main" id="{731808CA-D7DD-590C-B1B2-6ECC454F703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559675" y="2950846"/>
              <a:ext cx="19050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8" name="Line 343">
              <a:extLst>
                <a:ext uri="{FF2B5EF4-FFF2-40B4-BE49-F238E27FC236}">
                  <a16:creationId xmlns:a16="http://schemas.microsoft.com/office/drawing/2014/main" id="{E47052C3-A616-20CB-9967-D0375339754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473950" y="2863533"/>
              <a:ext cx="15875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9" name="Line 344">
              <a:extLst>
                <a:ext uri="{FF2B5EF4-FFF2-40B4-BE49-F238E27FC236}">
                  <a16:creationId xmlns:a16="http://schemas.microsoft.com/office/drawing/2014/main" id="{7C58397D-9524-B259-3CA7-19C8D7359A7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489825" y="3498533"/>
              <a:ext cx="19050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0" name="Line 345">
              <a:extLst>
                <a:ext uri="{FF2B5EF4-FFF2-40B4-BE49-F238E27FC236}">
                  <a16:creationId xmlns:a16="http://schemas.microsoft.com/office/drawing/2014/main" id="{261E0ACF-9E52-4018-8B5A-DA5760C5697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473950" y="3498533"/>
              <a:ext cx="15875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1" name="Line 346">
              <a:extLst>
                <a:ext uri="{FF2B5EF4-FFF2-40B4-BE49-F238E27FC236}">
                  <a16:creationId xmlns:a16="http://schemas.microsoft.com/office/drawing/2014/main" id="{BD7A0B77-B533-8A07-080B-A4E9EBAEA9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489825" y="2863533"/>
              <a:ext cx="0" cy="63500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2" name="Line 347">
              <a:extLst>
                <a:ext uri="{FF2B5EF4-FFF2-40B4-BE49-F238E27FC236}">
                  <a16:creationId xmlns:a16="http://schemas.microsoft.com/office/drawing/2014/main" id="{F2688F6E-0E1E-7758-98BC-9545C0E9DC6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489825" y="2863533"/>
              <a:ext cx="19050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3" name="Line 348">
              <a:extLst>
                <a:ext uri="{FF2B5EF4-FFF2-40B4-BE49-F238E27FC236}">
                  <a16:creationId xmlns:a16="http://schemas.microsoft.com/office/drawing/2014/main" id="{69AA67BE-9658-DFA0-58E2-13104B920FD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159875" y="2944496"/>
              <a:ext cx="17463" cy="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4" name="Line 349">
              <a:extLst>
                <a:ext uri="{FF2B5EF4-FFF2-40B4-BE49-F238E27FC236}">
                  <a16:creationId xmlns:a16="http://schemas.microsoft.com/office/drawing/2014/main" id="{E0231CCA-2E07-361E-1102-AEC1D0CC4EE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142413" y="3557271"/>
              <a:ext cx="17463" cy="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5" name="Line 350">
              <a:extLst>
                <a:ext uri="{FF2B5EF4-FFF2-40B4-BE49-F238E27FC236}">
                  <a16:creationId xmlns:a16="http://schemas.microsoft.com/office/drawing/2014/main" id="{F2F009D6-CFEC-9648-EA27-2D265474C22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159875" y="3557271"/>
              <a:ext cx="17463" cy="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6" name="Line 351">
              <a:extLst>
                <a:ext uri="{FF2B5EF4-FFF2-40B4-BE49-F238E27FC236}">
                  <a16:creationId xmlns:a16="http://schemas.microsoft.com/office/drawing/2014/main" id="{BFF7E7A2-E62C-C51E-EB2F-54F63AEB057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159875" y="2944496"/>
              <a:ext cx="0" cy="612775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7" name="Line 352">
              <a:extLst>
                <a:ext uri="{FF2B5EF4-FFF2-40B4-BE49-F238E27FC236}">
                  <a16:creationId xmlns:a16="http://schemas.microsoft.com/office/drawing/2014/main" id="{12537193-A110-172B-5032-D7BC0B4B889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142413" y="2944496"/>
              <a:ext cx="17463" cy="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8" name="Line 353">
              <a:extLst>
                <a:ext uri="{FF2B5EF4-FFF2-40B4-BE49-F238E27FC236}">
                  <a16:creationId xmlns:a16="http://schemas.microsoft.com/office/drawing/2014/main" id="{F7EF211B-5018-4C4E-D0A3-25283AB69BB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159875" y="3458846"/>
              <a:ext cx="17463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9" name="Line 354">
              <a:extLst>
                <a:ext uri="{FF2B5EF4-FFF2-40B4-BE49-F238E27FC236}">
                  <a16:creationId xmlns:a16="http://schemas.microsoft.com/office/drawing/2014/main" id="{B0C399A6-3DBA-697B-04F1-2BFD038B90C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142413" y="3458846"/>
              <a:ext cx="17463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0" name="Line 355">
              <a:extLst>
                <a:ext uri="{FF2B5EF4-FFF2-40B4-BE49-F238E27FC236}">
                  <a16:creationId xmlns:a16="http://schemas.microsoft.com/office/drawing/2014/main" id="{7EC63343-AEA7-FBF2-F0FE-A84DDB33219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159875" y="2863533"/>
              <a:ext cx="17463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1" name="Line 356">
              <a:extLst>
                <a:ext uri="{FF2B5EF4-FFF2-40B4-BE49-F238E27FC236}">
                  <a16:creationId xmlns:a16="http://schemas.microsoft.com/office/drawing/2014/main" id="{B3C48EEC-B126-524B-92A2-3D878DBB3A3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142413" y="2863533"/>
              <a:ext cx="17463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2" name="Line 357">
              <a:extLst>
                <a:ext uri="{FF2B5EF4-FFF2-40B4-BE49-F238E27FC236}">
                  <a16:creationId xmlns:a16="http://schemas.microsoft.com/office/drawing/2014/main" id="{C64F00EA-CDBD-6D47-B30D-D0B65099486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159875" y="2863533"/>
              <a:ext cx="0" cy="595313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3" name="Line 358">
              <a:extLst>
                <a:ext uri="{FF2B5EF4-FFF2-40B4-BE49-F238E27FC236}">
                  <a16:creationId xmlns:a16="http://schemas.microsoft.com/office/drawing/2014/main" id="{95002136-2C7F-BB96-0877-4CE7D70C560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229725" y="3473133"/>
              <a:ext cx="17463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4" name="Line 359">
              <a:extLst>
                <a:ext uri="{FF2B5EF4-FFF2-40B4-BE49-F238E27FC236}">
                  <a16:creationId xmlns:a16="http://schemas.microsoft.com/office/drawing/2014/main" id="{BC6B63A8-3789-94ED-978F-C31556AAFD3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212263" y="3473133"/>
              <a:ext cx="17463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5" name="Line 360">
              <a:extLst>
                <a:ext uri="{FF2B5EF4-FFF2-40B4-BE49-F238E27FC236}">
                  <a16:creationId xmlns:a16="http://schemas.microsoft.com/office/drawing/2014/main" id="{E5AC6715-F342-F887-8F09-E1A6A9B04DE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229725" y="2863533"/>
              <a:ext cx="0" cy="60960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6" name="Freeform 361">
              <a:extLst>
                <a:ext uri="{FF2B5EF4-FFF2-40B4-BE49-F238E27FC236}">
                  <a16:creationId xmlns:a16="http://schemas.microsoft.com/office/drawing/2014/main" id="{C597996F-1D86-1180-A8BD-BC243B5D2F6C}"/>
                </a:ext>
              </a:extLst>
            </p:cNvPr>
            <p:cNvSpPr>
              <a:spLocks/>
            </p:cNvSpPr>
            <p:nvPr/>
          </p:nvSpPr>
          <p:spPr bwMode="auto">
            <a:xfrm>
              <a:off x="9212263" y="2863533"/>
              <a:ext cx="34925" cy="0"/>
            </a:xfrm>
            <a:custGeom>
              <a:avLst/>
              <a:gdLst>
                <a:gd name="T0" fmla="*/ 22 w 22"/>
                <a:gd name="T1" fmla="*/ 11 w 22"/>
                <a:gd name="T2" fmla="*/ 0 w 2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22">
                  <a:moveTo>
                    <a:pt x="22" y="0"/>
                  </a:moveTo>
                  <a:lnTo>
                    <a:pt x="11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7" name="Line 362">
              <a:extLst>
                <a:ext uri="{FF2B5EF4-FFF2-40B4-BE49-F238E27FC236}">
                  <a16:creationId xmlns:a16="http://schemas.microsoft.com/office/drawing/2014/main" id="{F6629D18-23BD-3A30-CDE7-86799B12BAE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283700" y="2801621"/>
              <a:ext cx="17463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8" name="Line 363">
              <a:extLst>
                <a:ext uri="{FF2B5EF4-FFF2-40B4-BE49-F238E27FC236}">
                  <a16:creationId xmlns:a16="http://schemas.microsoft.com/office/drawing/2014/main" id="{6889E50B-A48E-02C1-F023-555DF19A3E8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301163" y="2801621"/>
              <a:ext cx="0" cy="6350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9" name="Line 364">
              <a:extLst>
                <a:ext uri="{FF2B5EF4-FFF2-40B4-BE49-F238E27FC236}">
                  <a16:creationId xmlns:a16="http://schemas.microsoft.com/office/drawing/2014/main" id="{43D4DA9C-06B9-F052-C356-977B3340B4E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301163" y="3350896"/>
              <a:ext cx="17463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70" name="Line 365">
              <a:extLst>
                <a:ext uri="{FF2B5EF4-FFF2-40B4-BE49-F238E27FC236}">
                  <a16:creationId xmlns:a16="http://schemas.microsoft.com/office/drawing/2014/main" id="{41053E64-7D9D-2CEB-89F9-F5A974E6D14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283700" y="3350896"/>
              <a:ext cx="17463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71" name="Line 366">
              <a:extLst>
                <a:ext uri="{FF2B5EF4-FFF2-40B4-BE49-F238E27FC236}">
                  <a16:creationId xmlns:a16="http://schemas.microsoft.com/office/drawing/2014/main" id="{9843699C-6F2C-FC28-413F-EA8D816ACF9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301163" y="2865121"/>
              <a:ext cx="0" cy="485775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72" name="Line 367">
              <a:extLst>
                <a:ext uri="{FF2B5EF4-FFF2-40B4-BE49-F238E27FC236}">
                  <a16:creationId xmlns:a16="http://schemas.microsoft.com/office/drawing/2014/main" id="{9D7B488D-77B7-992C-2D5C-FD7A3132BB6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301163" y="2801621"/>
              <a:ext cx="17463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73" name="Line 368">
              <a:extLst>
                <a:ext uri="{FF2B5EF4-FFF2-40B4-BE49-F238E27FC236}">
                  <a16:creationId xmlns:a16="http://schemas.microsoft.com/office/drawing/2014/main" id="{C4A41E8E-2387-A38C-0CDC-B6542B8F39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839325" y="2919096"/>
              <a:ext cx="17463" cy="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74" name="Line 369">
              <a:extLst>
                <a:ext uri="{FF2B5EF4-FFF2-40B4-BE49-F238E27FC236}">
                  <a16:creationId xmlns:a16="http://schemas.microsoft.com/office/drawing/2014/main" id="{E9BDFFB1-F88D-586A-0476-9C97D3BEDED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856788" y="3762058"/>
              <a:ext cx="17463" cy="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75" name="Line 370">
              <a:extLst>
                <a:ext uri="{FF2B5EF4-FFF2-40B4-BE49-F238E27FC236}">
                  <a16:creationId xmlns:a16="http://schemas.microsoft.com/office/drawing/2014/main" id="{4A5FC546-5CCA-83C9-9E7E-91E261C784B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839325" y="3762058"/>
              <a:ext cx="17463" cy="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76" name="Line 371">
              <a:extLst>
                <a:ext uri="{FF2B5EF4-FFF2-40B4-BE49-F238E27FC236}">
                  <a16:creationId xmlns:a16="http://schemas.microsoft.com/office/drawing/2014/main" id="{D6B34F5E-6EC4-D85B-691C-0D34242EA36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856788" y="2919096"/>
              <a:ext cx="0" cy="842963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77" name="Line 372">
              <a:extLst>
                <a:ext uri="{FF2B5EF4-FFF2-40B4-BE49-F238E27FC236}">
                  <a16:creationId xmlns:a16="http://schemas.microsoft.com/office/drawing/2014/main" id="{A104F282-711D-47B4-6383-FFB879288AF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856788" y="2919096"/>
              <a:ext cx="17463" cy="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78" name="Line 373">
              <a:extLst>
                <a:ext uri="{FF2B5EF4-FFF2-40B4-BE49-F238E27FC236}">
                  <a16:creationId xmlns:a16="http://schemas.microsoft.com/office/drawing/2014/main" id="{5A9600D9-E9AB-FE8E-2EA2-FA6C3EA71D1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701213" y="3112771"/>
              <a:ext cx="17463" cy="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79" name="Line 374">
              <a:extLst>
                <a:ext uri="{FF2B5EF4-FFF2-40B4-BE49-F238E27FC236}">
                  <a16:creationId xmlns:a16="http://schemas.microsoft.com/office/drawing/2014/main" id="{86138CFF-F375-3AFD-5C64-0DD30891E10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701213" y="3782696"/>
              <a:ext cx="17463" cy="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0" name="Line 375">
              <a:extLst>
                <a:ext uri="{FF2B5EF4-FFF2-40B4-BE49-F238E27FC236}">
                  <a16:creationId xmlns:a16="http://schemas.microsoft.com/office/drawing/2014/main" id="{C6AB67C4-C9A6-B5A0-BD78-98ED09F6621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718675" y="3782696"/>
              <a:ext cx="17463" cy="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1" name="Line 376">
              <a:extLst>
                <a:ext uri="{FF2B5EF4-FFF2-40B4-BE49-F238E27FC236}">
                  <a16:creationId xmlns:a16="http://schemas.microsoft.com/office/drawing/2014/main" id="{2BE8135B-9E4B-FDFF-AE16-67AB0E32DD2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718675" y="3112771"/>
              <a:ext cx="0" cy="669925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2" name="Line 377">
              <a:extLst>
                <a:ext uri="{FF2B5EF4-FFF2-40B4-BE49-F238E27FC236}">
                  <a16:creationId xmlns:a16="http://schemas.microsoft.com/office/drawing/2014/main" id="{6C57A4A8-2BB6-25AF-2FED-BBAED9A4D59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718675" y="3112771"/>
              <a:ext cx="17463" cy="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3" name="Line 378">
              <a:extLst>
                <a:ext uri="{FF2B5EF4-FFF2-40B4-BE49-F238E27FC236}">
                  <a16:creationId xmlns:a16="http://schemas.microsoft.com/office/drawing/2014/main" id="{9C3F40B0-1BBE-5B1E-726C-5B9865526AB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839325" y="3366771"/>
              <a:ext cx="17463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4" name="Line 379">
              <a:extLst>
                <a:ext uri="{FF2B5EF4-FFF2-40B4-BE49-F238E27FC236}">
                  <a16:creationId xmlns:a16="http://schemas.microsoft.com/office/drawing/2014/main" id="{6238EE61-6867-39D4-FFFA-080EB3A3CDC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856788" y="3366771"/>
              <a:ext cx="17463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5" name="Line 380">
              <a:extLst>
                <a:ext uri="{FF2B5EF4-FFF2-40B4-BE49-F238E27FC236}">
                  <a16:creationId xmlns:a16="http://schemas.microsoft.com/office/drawing/2014/main" id="{8AE59ED7-15D0-384C-446E-3B725DE18B4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856788" y="2774633"/>
              <a:ext cx="0" cy="592138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6" name="Line 381">
              <a:extLst>
                <a:ext uri="{FF2B5EF4-FFF2-40B4-BE49-F238E27FC236}">
                  <a16:creationId xmlns:a16="http://schemas.microsoft.com/office/drawing/2014/main" id="{646496D6-969A-2935-9717-E02565B6489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856788" y="2774633"/>
              <a:ext cx="17463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7" name="Line 382">
              <a:extLst>
                <a:ext uri="{FF2B5EF4-FFF2-40B4-BE49-F238E27FC236}">
                  <a16:creationId xmlns:a16="http://schemas.microsoft.com/office/drawing/2014/main" id="{04607668-87A8-6F77-5FD5-8FE76457B9E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839325" y="2774633"/>
              <a:ext cx="17463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8" name="Line 383">
              <a:extLst>
                <a:ext uri="{FF2B5EF4-FFF2-40B4-BE49-F238E27FC236}">
                  <a16:creationId xmlns:a16="http://schemas.microsoft.com/office/drawing/2014/main" id="{DBFCE35B-7F3E-1583-2BA9-10CEBA3EC13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701213" y="2900046"/>
              <a:ext cx="17463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9" name="Line 384">
              <a:extLst>
                <a:ext uri="{FF2B5EF4-FFF2-40B4-BE49-F238E27FC236}">
                  <a16:creationId xmlns:a16="http://schemas.microsoft.com/office/drawing/2014/main" id="{3AA35E21-BBD7-A3B2-155B-FEA9D2B211E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718675" y="3477896"/>
              <a:ext cx="17463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0" name="Line 385">
              <a:extLst>
                <a:ext uri="{FF2B5EF4-FFF2-40B4-BE49-F238E27FC236}">
                  <a16:creationId xmlns:a16="http://schemas.microsoft.com/office/drawing/2014/main" id="{E622FDFF-C82B-B1EC-6A13-A820F1D071D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701213" y="3477896"/>
              <a:ext cx="17463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1" name="Line 386">
              <a:extLst>
                <a:ext uri="{FF2B5EF4-FFF2-40B4-BE49-F238E27FC236}">
                  <a16:creationId xmlns:a16="http://schemas.microsoft.com/office/drawing/2014/main" id="{7783414C-F32B-255E-F9FB-BEEDAEC5E41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718675" y="2900046"/>
              <a:ext cx="0" cy="57785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2" name="Line 387">
              <a:extLst>
                <a:ext uri="{FF2B5EF4-FFF2-40B4-BE49-F238E27FC236}">
                  <a16:creationId xmlns:a16="http://schemas.microsoft.com/office/drawing/2014/main" id="{EB89A181-6C36-628D-B314-3A28C05388C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718675" y="2900046"/>
              <a:ext cx="17463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3" name="Freeform 388">
              <a:extLst>
                <a:ext uri="{FF2B5EF4-FFF2-40B4-BE49-F238E27FC236}">
                  <a16:creationId xmlns:a16="http://schemas.microsoft.com/office/drawing/2014/main" id="{5B4CB00E-5F22-ED7A-7857-6C9144D484DE}"/>
                </a:ext>
              </a:extLst>
            </p:cNvPr>
            <p:cNvSpPr>
              <a:spLocks/>
            </p:cNvSpPr>
            <p:nvPr/>
          </p:nvSpPr>
          <p:spPr bwMode="auto">
            <a:xfrm>
              <a:off x="6934200" y="3134996"/>
              <a:ext cx="2922588" cy="122238"/>
            </a:xfrm>
            <a:custGeom>
              <a:avLst/>
              <a:gdLst>
                <a:gd name="T0" fmla="*/ 1841 w 1841"/>
                <a:gd name="T1" fmla="*/ 1 h 77"/>
                <a:gd name="T2" fmla="*/ 1754 w 1841"/>
                <a:gd name="T3" fmla="*/ 44 h 77"/>
                <a:gd name="T4" fmla="*/ 1491 w 1841"/>
                <a:gd name="T5" fmla="*/ 6 h 77"/>
                <a:gd name="T6" fmla="*/ 1446 w 1841"/>
                <a:gd name="T7" fmla="*/ 56 h 77"/>
                <a:gd name="T8" fmla="*/ 1402 w 1841"/>
                <a:gd name="T9" fmla="*/ 49 h 77"/>
                <a:gd name="T10" fmla="*/ 1098 w 1841"/>
                <a:gd name="T11" fmla="*/ 48 h 77"/>
                <a:gd name="T12" fmla="*/ 1053 w 1841"/>
                <a:gd name="T13" fmla="*/ 62 h 77"/>
                <a:gd name="T14" fmla="*/ 746 w 1841"/>
                <a:gd name="T15" fmla="*/ 47 h 77"/>
                <a:gd name="T16" fmla="*/ 438 w 1841"/>
                <a:gd name="T17" fmla="*/ 0 h 77"/>
                <a:gd name="T18" fmla="*/ 394 w 1841"/>
                <a:gd name="T19" fmla="*/ 72 h 77"/>
                <a:gd name="T20" fmla="*/ 350 w 1841"/>
                <a:gd name="T21" fmla="*/ 46 h 77"/>
                <a:gd name="T22" fmla="*/ 89 w 1841"/>
                <a:gd name="T23" fmla="*/ 0 h 77"/>
                <a:gd name="T24" fmla="*/ 0 w 1841"/>
                <a:gd name="T25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41" h="77">
                  <a:moveTo>
                    <a:pt x="1841" y="1"/>
                  </a:moveTo>
                  <a:lnTo>
                    <a:pt x="1754" y="44"/>
                  </a:lnTo>
                  <a:lnTo>
                    <a:pt x="1491" y="6"/>
                  </a:lnTo>
                  <a:lnTo>
                    <a:pt x="1446" y="56"/>
                  </a:lnTo>
                  <a:lnTo>
                    <a:pt x="1402" y="49"/>
                  </a:lnTo>
                  <a:lnTo>
                    <a:pt x="1098" y="48"/>
                  </a:lnTo>
                  <a:lnTo>
                    <a:pt x="1053" y="62"/>
                  </a:lnTo>
                  <a:lnTo>
                    <a:pt x="746" y="47"/>
                  </a:lnTo>
                  <a:lnTo>
                    <a:pt x="438" y="0"/>
                  </a:lnTo>
                  <a:lnTo>
                    <a:pt x="394" y="72"/>
                  </a:lnTo>
                  <a:lnTo>
                    <a:pt x="350" y="46"/>
                  </a:lnTo>
                  <a:lnTo>
                    <a:pt x="89" y="0"/>
                  </a:lnTo>
                  <a:lnTo>
                    <a:pt x="0" y="77"/>
                  </a:lnTo>
                </a:path>
              </a:pathLst>
            </a:custGeom>
            <a:noFill/>
            <a:ln w="2857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95" name="Espace réservé du contenu 3">
              <a:extLst>
                <a:ext uri="{FF2B5EF4-FFF2-40B4-BE49-F238E27FC236}">
                  <a16:creationId xmlns:a16="http://schemas.microsoft.com/office/drawing/2014/main" id="{C8F4AE8B-D251-0E5B-57A1-762F8FC709C5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2192498" y="2177734"/>
              <a:ext cx="2664635" cy="314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B0F0"/>
                </a:buClr>
                <a:buChar char="•"/>
                <a:defRPr sz="2400" b="1">
                  <a:solidFill>
                    <a:srgbClr val="000066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B0F0"/>
                </a:buClr>
                <a:buChar char="–"/>
                <a:defRPr sz="2400">
                  <a:solidFill>
                    <a:srgbClr val="000066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B0F0"/>
                </a:buClr>
                <a:buChar char="•"/>
                <a:defRPr sz="2000">
                  <a:solidFill>
                    <a:srgbClr val="000066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B0F0"/>
                </a:buClr>
                <a:buChar char="–"/>
                <a:defRPr sz="2000">
                  <a:solidFill>
                    <a:srgbClr val="000066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B0F0"/>
                </a:buClr>
                <a:buChar char="»"/>
                <a:defRPr sz="2000">
                  <a:solidFill>
                    <a:srgbClr val="000066"/>
                  </a:solidFill>
                  <a:latin typeface="+mn-lt"/>
                </a:defRPr>
              </a:lvl5pPr>
              <a:lvl6pPr marL="2514600" indent="-228600" algn="l" rtl="0" fontAlgn="base">
                <a:spcBef>
                  <a:spcPct val="0"/>
                </a:spcBef>
                <a:spcAft>
                  <a:spcPct val="0"/>
                </a:spcAft>
                <a:buClr>
                  <a:srgbClr val="FFFF00"/>
                </a:buClr>
                <a:buChar char="»"/>
                <a:defRPr sz="2000">
                  <a:solidFill>
                    <a:schemeClr val="bg1"/>
                  </a:solidFill>
                  <a:latin typeface="+mn-lt"/>
                </a:defRPr>
              </a:lvl6pPr>
              <a:lvl7pPr marL="2971800" indent="-228600" algn="l" rtl="0" fontAlgn="base">
                <a:spcBef>
                  <a:spcPct val="0"/>
                </a:spcBef>
                <a:spcAft>
                  <a:spcPct val="0"/>
                </a:spcAft>
                <a:buClr>
                  <a:srgbClr val="FFFF00"/>
                </a:buClr>
                <a:buChar char="»"/>
                <a:defRPr sz="2000">
                  <a:solidFill>
                    <a:schemeClr val="bg1"/>
                  </a:solidFill>
                  <a:latin typeface="+mn-lt"/>
                </a:defRPr>
              </a:lvl7pPr>
              <a:lvl8pPr marL="3429000" indent="-228600" algn="l" rtl="0" fontAlgn="base">
                <a:spcBef>
                  <a:spcPct val="0"/>
                </a:spcBef>
                <a:spcAft>
                  <a:spcPct val="0"/>
                </a:spcAft>
                <a:buClr>
                  <a:srgbClr val="FFFF00"/>
                </a:buClr>
                <a:buChar char="»"/>
                <a:defRPr sz="2000">
                  <a:solidFill>
                    <a:schemeClr val="bg1"/>
                  </a:solidFill>
                  <a:latin typeface="+mn-lt"/>
                </a:defRPr>
              </a:lvl8pPr>
              <a:lvl9pPr marL="3886200" indent="-228600" algn="l" rtl="0" fontAlgn="base">
                <a:spcBef>
                  <a:spcPct val="0"/>
                </a:spcBef>
                <a:spcAft>
                  <a:spcPct val="0"/>
                </a:spcAft>
                <a:buClr>
                  <a:srgbClr val="FFFF00"/>
                </a:buClr>
                <a:buChar char="»"/>
                <a:defRPr sz="2000">
                  <a:solidFill>
                    <a:schemeClr val="bg1"/>
                  </a:solidFill>
                  <a:latin typeface="+mn-lt"/>
                </a:defRPr>
              </a:lvl9pPr>
            </a:lstStyle>
            <a:p>
              <a:pPr marL="0" indent="0" algn="ctr">
                <a:buNone/>
              </a:pPr>
              <a:r>
                <a:rPr lang="en-US" sz="1800" kern="0" dirty="0">
                  <a:solidFill>
                    <a:schemeClr val="tx1"/>
                  </a:solidFill>
                  <a:cs typeface="Calibri" panose="020F0502020204030204" pitchFamily="34" charset="0"/>
                </a:rPr>
                <a:t>CAB</a:t>
              </a:r>
            </a:p>
          </p:txBody>
        </p:sp>
        <p:sp>
          <p:nvSpPr>
            <p:cNvPr id="400" name="Line 199">
              <a:extLst>
                <a:ext uri="{FF2B5EF4-FFF2-40B4-BE49-F238E27FC236}">
                  <a16:creationId xmlns:a16="http://schemas.microsoft.com/office/drawing/2014/main" id="{40423397-C727-45A5-9678-250FFD054DB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337300" y="4465321"/>
              <a:ext cx="3630613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01" name="Rectangle 38">
              <a:extLst>
                <a:ext uri="{FF2B5EF4-FFF2-40B4-BE49-F238E27FC236}">
                  <a16:creationId xmlns:a16="http://schemas.microsoft.com/office/drawing/2014/main" id="{04AF54FA-EFE6-AE17-31F7-FCAB156F66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31302" y="4643121"/>
              <a:ext cx="91372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  <a:t>W</a:t>
              </a:r>
              <a:br>
                <a:rPr kumimoji="0" lang="fr-FR" altLang="fr-FR" sz="800" b="0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</a:br>
              <a:r>
                <a:rPr kumimoji="0" lang="fr-FR" altLang="fr-FR" sz="800" b="0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  <a:t>-8</a:t>
              </a:r>
              <a:endParaRPr kumimoji="0" lang="fr-FR" altLang="fr-FR" sz="1600" b="0" i="0" u="none" strike="noStrike" cap="none" normalizeH="0" baseline="0" dirty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402" name="Rectangle 39">
              <a:extLst>
                <a:ext uri="{FF2B5EF4-FFF2-40B4-BE49-F238E27FC236}">
                  <a16:creationId xmlns:a16="http://schemas.microsoft.com/office/drawing/2014/main" id="{CEEDA2CA-340B-5D84-9359-6EF7DEDE80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72590" y="4643121"/>
              <a:ext cx="91372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  <a:t>W</a:t>
              </a:r>
              <a:br>
                <a:rPr kumimoji="0" lang="fr-FR" altLang="fr-FR" sz="800" b="0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</a:br>
              <a:r>
                <a:rPr kumimoji="0" lang="fr-FR" altLang="fr-FR" sz="800" b="0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  <a:t>-7</a:t>
              </a:r>
              <a:endParaRPr kumimoji="0" lang="fr-FR" altLang="fr-FR" sz="1600" b="0" i="0" u="none" strike="noStrike" cap="none" normalizeH="0" baseline="0" dirty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403" name="Rectangle 40">
              <a:extLst>
                <a:ext uri="{FF2B5EF4-FFF2-40B4-BE49-F238E27FC236}">
                  <a16:creationId xmlns:a16="http://schemas.microsoft.com/office/drawing/2014/main" id="{BE33E693-DC88-D61A-C8BC-ECA681273C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88515" y="4643121"/>
              <a:ext cx="91372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  <a:t>W</a:t>
              </a:r>
              <a:br>
                <a:rPr kumimoji="0" lang="fr-FR" altLang="fr-FR" sz="800" b="0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</a:br>
              <a:r>
                <a:rPr kumimoji="0" lang="fr-FR" altLang="fr-FR" sz="800" b="0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  <a:t>-4</a:t>
              </a:r>
              <a:endParaRPr kumimoji="0" lang="fr-FR" altLang="fr-FR" sz="1600" b="0" i="0" u="none" strike="noStrike" cap="none" normalizeH="0" baseline="0" dirty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404" name="Rectangle 41">
              <a:extLst>
                <a:ext uri="{FF2B5EF4-FFF2-40B4-BE49-F238E27FC236}">
                  <a16:creationId xmlns:a16="http://schemas.microsoft.com/office/drawing/2014/main" id="{C9E35CD1-FD6A-25F7-4DA8-449085CEA3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26627" y="4643121"/>
              <a:ext cx="91372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  <a:t>W</a:t>
              </a:r>
              <a:br>
                <a:rPr kumimoji="0" lang="fr-FR" altLang="fr-FR" sz="800" b="0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</a:br>
              <a:r>
                <a:rPr kumimoji="0" lang="fr-FR" altLang="fr-FR" sz="800" b="0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  <a:t>-3</a:t>
              </a:r>
              <a:endParaRPr kumimoji="0" lang="fr-FR" altLang="fr-FR" sz="1600" b="0" i="0" u="none" strike="noStrike" cap="none" normalizeH="0" baseline="0" dirty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405" name="Rectangle 42">
              <a:extLst>
                <a:ext uri="{FF2B5EF4-FFF2-40B4-BE49-F238E27FC236}">
                  <a16:creationId xmlns:a16="http://schemas.microsoft.com/office/drawing/2014/main" id="{D71FC419-7C91-F0F2-F6D7-D940E1EDFC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09691" y="4643121"/>
              <a:ext cx="157095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  <a:t>D1/</a:t>
              </a:r>
              <a:br>
                <a:rPr kumimoji="0" lang="fr-FR" altLang="fr-FR" sz="800" b="0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</a:br>
              <a:r>
                <a:rPr kumimoji="0" lang="fr-FR" altLang="fr-FR" sz="800" b="0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  <a:t>+2h</a:t>
              </a:r>
              <a:endParaRPr kumimoji="0" lang="fr-FR" altLang="fr-FR" sz="1600" b="0" i="0" u="none" strike="noStrike" cap="none" normalizeH="0" baseline="0" dirty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406" name="Rectangle 44">
              <a:extLst>
                <a:ext uri="{FF2B5EF4-FFF2-40B4-BE49-F238E27FC236}">
                  <a16:creationId xmlns:a16="http://schemas.microsoft.com/office/drawing/2014/main" id="{F848C91D-7932-CE6C-6375-DCF5FDB62C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96540" y="4643121"/>
              <a:ext cx="91372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  <a:t>W</a:t>
              </a:r>
              <a:br>
                <a:rPr kumimoji="0" lang="fr-FR" altLang="fr-FR" sz="800" b="0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</a:br>
              <a:r>
                <a:rPr kumimoji="0" lang="fr-FR" altLang="fr-FR" sz="800" b="0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  <a:t>1</a:t>
              </a:r>
              <a:endParaRPr kumimoji="0" lang="fr-FR" altLang="fr-FR" sz="1600" b="0" i="0" u="none" strike="noStrike" cap="none" normalizeH="0" baseline="0" dirty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407" name="Rectangle 45">
              <a:extLst>
                <a:ext uri="{FF2B5EF4-FFF2-40B4-BE49-F238E27FC236}">
                  <a16:creationId xmlns:a16="http://schemas.microsoft.com/office/drawing/2014/main" id="{C3FB3CAB-622D-0C19-4AD5-CBA668EC39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66780" y="4643121"/>
              <a:ext cx="182742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  <a:t>W4/</a:t>
              </a:r>
              <a:br>
                <a:rPr kumimoji="0" lang="fr-FR" altLang="fr-FR" sz="800" b="0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</a:br>
              <a:r>
                <a:rPr kumimoji="0" lang="fr-FR" altLang="fr-FR" sz="800" b="0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  <a:t>+2h</a:t>
              </a:r>
              <a:endParaRPr kumimoji="0" lang="fr-FR" altLang="fr-FR" sz="1600" b="0" i="0" u="none" strike="noStrike" cap="none" normalizeH="0" baseline="0" dirty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408" name="Rectangle 47">
              <a:extLst>
                <a:ext uri="{FF2B5EF4-FFF2-40B4-BE49-F238E27FC236}">
                  <a16:creationId xmlns:a16="http://schemas.microsoft.com/office/drawing/2014/main" id="{813BF868-2DA8-CF08-01B7-B553895000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91539" y="4643121"/>
              <a:ext cx="20567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  <a:t>W8/</a:t>
              </a:r>
              <a:br>
                <a:rPr kumimoji="0" lang="fr-FR" altLang="fr-FR" sz="800" b="0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</a:br>
              <a:r>
                <a:rPr kumimoji="0" lang="fr-FR" altLang="fr-FR" sz="800" b="0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  <a:t>+2h</a:t>
              </a:r>
              <a:endParaRPr kumimoji="0" lang="fr-FR" altLang="fr-FR" sz="1600" b="0" i="0" u="none" strike="noStrike" cap="none" normalizeH="0" baseline="0" dirty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409" name="Rectangle 49">
              <a:extLst>
                <a:ext uri="{FF2B5EF4-FFF2-40B4-BE49-F238E27FC236}">
                  <a16:creationId xmlns:a16="http://schemas.microsoft.com/office/drawing/2014/main" id="{9FF47788-71DB-6AC5-A9EA-0FDCDF6AC2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01440" y="4643121"/>
              <a:ext cx="91372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  <a:t>W</a:t>
              </a:r>
              <a:br>
                <a:rPr kumimoji="0" lang="fr-FR" altLang="fr-FR" sz="800" b="0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</a:br>
              <a:r>
                <a:rPr kumimoji="0" lang="fr-FR" altLang="fr-FR" sz="800" b="0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  <a:t>9</a:t>
              </a:r>
              <a:endParaRPr kumimoji="0" lang="fr-FR" altLang="fr-FR" sz="1600" b="0" i="0" u="none" strike="noStrike" cap="none" normalizeH="0" baseline="0" dirty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410" name="Rectangle 50">
              <a:extLst>
                <a:ext uri="{FF2B5EF4-FFF2-40B4-BE49-F238E27FC236}">
                  <a16:creationId xmlns:a16="http://schemas.microsoft.com/office/drawing/2014/main" id="{0926CF23-DC4E-D77E-B6B3-F65FFA09E3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12377" y="4643121"/>
              <a:ext cx="23403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  <a:t>W12/</a:t>
              </a:r>
              <a:br>
                <a:rPr kumimoji="0" lang="fr-FR" altLang="fr-FR" sz="800" b="0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</a:br>
              <a:r>
                <a:rPr kumimoji="0" lang="fr-FR" altLang="fr-FR" sz="800" b="0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  <a:t>+2h</a:t>
              </a:r>
              <a:endParaRPr kumimoji="0" lang="fr-FR" altLang="fr-FR" sz="1600" b="0" i="0" u="none" strike="noStrike" cap="none" normalizeH="0" baseline="0" dirty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411" name="Rectangle 52">
              <a:extLst>
                <a:ext uri="{FF2B5EF4-FFF2-40B4-BE49-F238E27FC236}">
                  <a16:creationId xmlns:a16="http://schemas.microsoft.com/office/drawing/2014/main" id="{40713747-4D72-8EE9-3AD7-00CE4E2637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67965" y="4643121"/>
              <a:ext cx="102593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  <a:t>W</a:t>
              </a:r>
              <a:br>
                <a:rPr kumimoji="0" lang="fr-FR" altLang="fr-FR" sz="800" b="0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</a:br>
              <a:r>
                <a:rPr kumimoji="0" lang="fr-FR" altLang="fr-FR" sz="800" b="0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  <a:t>13</a:t>
              </a:r>
              <a:endParaRPr kumimoji="0" lang="fr-FR" altLang="fr-FR" sz="1600" b="0" i="0" u="none" strike="noStrike" cap="none" normalizeH="0" baseline="0" dirty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412" name="Rectangle 53">
              <a:extLst>
                <a:ext uri="{FF2B5EF4-FFF2-40B4-BE49-F238E27FC236}">
                  <a16:creationId xmlns:a16="http://schemas.microsoft.com/office/drawing/2014/main" id="{17B03D9D-4848-F832-A3DC-E12121FAFF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70555" y="4643121"/>
              <a:ext cx="102593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  <a:t>W</a:t>
              </a:r>
              <a:br>
                <a:rPr kumimoji="0" lang="fr-FR" altLang="fr-FR" sz="800" b="0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</a:br>
              <a:r>
                <a:rPr kumimoji="0" lang="fr-FR" altLang="fr-FR" sz="800" b="0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  <a:t>16</a:t>
              </a:r>
              <a:endParaRPr kumimoji="0" lang="fr-FR" altLang="fr-FR" sz="1600" b="0" i="0" u="none" strike="noStrike" cap="none" normalizeH="0" baseline="0" dirty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413" name="Rectangle 54">
              <a:extLst>
                <a:ext uri="{FF2B5EF4-FFF2-40B4-BE49-F238E27FC236}">
                  <a16:creationId xmlns:a16="http://schemas.microsoft.com/office/drawing/2014/main" id="{5703C7E8-B33B-749C-3CD1-4A548AACE1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19780" y="4643121"/>
              <a:ext cx="102593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  <a:t>W</a:t>
              </a:r>
              <a:br>
                <a:rPr kumimoji="0" lang="fr-FR" altLang="fr-FR" sz="800" b="0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</a:br>
              <a:r>
                <a:rPr kumimoji="0" lang="fr-FR" altLang="fr-FR" sz="800" b="0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  <a:t>17</a:t>
              </a:r>
              <a:endParaRPr kumimoji="0" lang="fr-FR" altLang="fr-FR" sz="1600" b="0" i="0" u="none" strike="noStrike" cap="none" normalizeH="0" baseline="0" dirty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415" name="Espace réservé du contenu 3">
              <a:extLst>
                <a:ext uri="{FF2B5EF4-FFF2-40B4-BE49-F238E27FC236}">
                  <a16:creationId xmlns:a16="http://schemas.microsoft.com/office/drawing/2014/main" id="{6DDAC064-8DF4-2602-1901-30DC2BA0852F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6811261" y="2177734"/>
              <a:ext cx="2664635" cy="314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B0F0"/>
                </a:buClr>
                <a:buChar char="•"/>
                <a:defRPr sz="2400" b="1">
                  <a:solidFill>
                    <a:srgbClr val="000066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B0F0"/>
                </a:buClr>
                <a:buChar char="–"/>
                <a:defRPr sz="2400">
                  <a:solidFill>
                    <a:srgbClr val="000066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B0F0"/>
                </a:buClr>
                <a:buChar char="•"/>
                <a:defRPr sz="2000">
                  <a:solidFill>
                    <a:srgbClr val="000066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B0F0"/>
                </a:buClr>
                <a:buChar char="–"/>
                <a:defRPr sz="2000">
                  <a:solidFill>
                    <a:srgbClr val="000066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B0F0"/>
                </a:buClr>
                <a:buChar char="»"/>
                <a:defRPr sz="2000">
                  <a:solidFill>
                    <a:srgbClr val="000066"/>
                  </a:solidFill>
                  <a:latin typeface="+mn-lt"/>
                </a:defRPr>
              </a:lvl5pPr>
              <a:lvl6pPr marL="2514600" indent="-228600" algn="l" rtl="0" fontAlgn="base">
                <a:spcBef>
                  <a:spcPct val="0"/>
                </a:spcBef>
                <a:spcAft>
                  <a:spcPct val="0"/>
                </a:spcAft>
                <a:buClr>
                  <a:srgbClr val="FFFF00"/>
                </a:buClr>
                <a:buChar char="»"/>
                <a:defRPr sz="2000">
                  <a:solidFill>
                    <a:schemeClr val="bg1"/>
                  </a:solidFill>
                  <a:latin typeface="+mn-lt"/>
                </a:defRPr>
              </a:lvl6pPr>
              <a:lvl7pPr marL="2971800" indent="-228600" algn="l" rtl="0" fontAlgn="base">
                <a:spcBef>
                  <a:spcPct val="0"/>
                </a:spcBef>
                <a:spcAft>
                  <a:spcPct val="0"/>
                </a:spcAft>
                <a:buClr>
                  <a:srgbClr val="FFFF00"/>
                </a:buClr>
                <a:buChar char="»"/>
                <a:defRPr sz="2000">
                  <a:solidFill>
                    <a:schemeClr val="bg1"/>
                  </a:solidFill>
                  <a:latin typeface="+mn-lt"/>
                </a:defRPr>
              </a:lvl7pPr>
              <a:lvl8pPr marL="3429000" indent="-228600" algn="l" rtl="0" fontAlgn="base">
                <a:spcBef>
                  <a:spcPct val="0"/>
                </a:spcBef>
                <a:spcAft>
                  <a:spcPct val="0"/>
                </a:spcAft>
                <a:buClr>
                  <a:srgbClr val="FFFF00"/>
                </a:buClr>
                <a:buChar char="»"/>
                <a:defRPr sz="2000">
                  <a:solidFill>
                    <a:schemeClr val="bg1"/>
                  </a:solidFill>
                  <a:latin typeface="+mn-lt"/>
                </a:defRPr>
              </a:lvl8pPr>
              <a:lvl9pPr marL="3886200" indent="-228600" algn="l" rtl="0" fontAlgn="base">
                <a:spcBef>
                  <a:spcPct val="0"/>
                </a:spcBef>
                <a:spcAft>
                  <a:spcPct val="0"/>
                </a:spcAft>
                <a:buClr>
                  <a:srgbClr val="FFFF00"/>
                </a:buClr>
                <a:buChar char="»"/>
                <a:defRPr sz="2000">
                  <a:solidFill>
                    <a:schemeClr val="bg1"/>
                  </a:solidFill>
                  <a:latin typeface="+mn-lt"/>
                </a:defRPr>
              </a:lvl9pPr>
            </a:lstStyle>
            <a:p>
              <a:pPr marL="0" indent="0" algn="ctr">
                <a:buNone/>
              </a:pPr>
              <a:r>
                <a:rPr lang="en-US" sz="1800" kern="0" dirty="0">
                  <a:solidFill>
                    <a:schemeClr val="tx1"/>
                  </a:solidFill>
                  <a:cs typeface="Calibri" panose="020F0502020204030204" pitchFamily="34" charset="0"/>
                </a:rPr>
                <a:t>RPV</a:t>
              </a:r>
            </a:p>
          </p:txBody>
        </p:sp>
        <p:sp>
          <p:nvSpPr>
            <p:cNvPr id="416" name="Rectangle 55">
              <a:extLst>
                <a:ext uri="{FF2B5EF4-FFF2-40B4-BE49-F238E27FC236}">
                  <a16:creationId xmlns:a16="http://schemas.microsoft.com/office/drawing/2014/main" id="{9FF5E393-77B3-310E-36F2-1CB4ACBF6EF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414023" y="3341659"/>
              <a:ext cx="1521699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1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  <a:t>Plasma CAB (</a:t>
              </a:r>
              <a:r>
                <a:rPr lang="fr-FR" altLang="fr-FR" sz="1400" b="1" dirty="0">
                  <a:latin typeface="+mn-lt"/>
                </a:rPr>
                <a:t>µ</a:t>
              </a:r>
              <a:r>
                <a:rPr kumimoji="0" lang="fr-FR" altLang="fr-FR" sz="1400" b="1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  <a:t>g/</a:t>
              </a:r>
              <a:r>
                <a:rPr kumimoji="0" lang="fr-FR" altLang="fr-FR" sz="1400" b="1" i="0" u="none" strike="noStrike" cap="none" normalizeH="0" baseline="0" dirty="0" err="1">
                  <a:ln>
                    <a:noFill/>
                  </a:ln>
                  <a:effectLst/>
                  <a:latin typeface="+mn-lt"/>
                </a:rPr>
                <a:t>mL</a:t>
              </a:r>
              <a:r>
                <a:rPr kumimoji="0" lang="fr-FR" altLang="fr-FR" sz="1400" b="1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  <a:t>)</a:t>
              </a:r>
              <a:endParaRPr kumimoji="0" lang="fr-FR" altLang="fr-FR" sz="2000" b="0" i="0" u="none" strike="noStrike" cap="none" normalizeH="0" baseline="0" dirty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417" name="Rectangle 247">
              <a:extLst>
                <a:ext uri="{FF2B5EF4-FFF2-40B4-BE49-F238E27FC236}">
                  <a16:creationId xmlns:a16="http://schemas.microsoft.com/office/drawing/2014/main" id="{A256F13F-2A47-64A8-8342-96C2A01BD7A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5037939" y="3341658"/>
              <a:ext cx="1514389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1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  <a:t>Plasma RPV (</a:t>
              </a:r>
              <a:r>
                <a:rPr kumimoji="0" lang="fr-FR" altLang="fr-FR" sz="1400" b="1" i="0" u="none" strike="noStrike" cap="none" normalizeH="0" baseline="0" dirty="0" err="1">
                  <a:ln>
                    <a:noFill/>
                  </a:ln>
                  <a:effectLst/>
                  <a:latin typeface="+mn-lt"/>
                </a:rPr>
                <a:t>ng</a:t>
              </a:r>
              <a:r>
                <a:rPr kumimoji="0" lang="fr-FR" altLang="fr-FR" sz="1400" b="1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  <a:t>/</a:t>
              </a:r>
              <a:r>
                <a:rPr kumimoji="0" lang="fr-FR" altLang="fr-FR" sz="1400" b="1" i="0" u="none" strike="noStrike" cap="none" normalizeH="0" baseline="0" dirty="0" err="1">
                  <a:ln>
                    <a:noFill/>
                  </a:ln>
                  <a:effectLst/>
                  <a:latin typeface="+mn-lt"/>
                </a:rPr>
                <a:t>mL</a:t>
              </a:r>
              <a:r>
                <a:rPr kumimoji="0" lang="fr-FR" altLang="fr-FR" sz="1400" b="1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  <a:t>)</a:t>
              </a:r>
              <a:endParaRPr kumimoji="0" lang="fr-FR" altLang="fr-FR" sz="2000" b="0" i="0" u="none" strike="noStrike" cap="none" normalizeH="0" baseline="0" dirty="0">
                <a:ln>
                  <a:noFill/>
                </a:ln>
                <a:effectLst/>
                <a:latin typeface="+mn-lt"/>
              </a:endParaRPr>
            </a:p>
          </p:txBody>
        </p:sp>
      </p:grpSp>
      <p:sp>
        <p:nvSpPr>
          <p:cNvPr id="3" name="ZoneTexte 2">
            <a:extLst>
              <a:ext uri="{FF2B5EF4-FFF2-40B4-BE49-F238E27FC236}">
                <a16:creationId xmlns:a16="http://schemas.microsoft.com/office/drawing/2014/main" id="{CDF32C93-9A37-8E7F-170D-42D6E2A3800C}"/>
              </a:ext>
            </a:extLst>
          </p:cNvPr>
          <p:cNvSpPr txBox="1"/>
          <p:nvPr/>
        </p:nvSpPr>
        <p:spPr>
          <a:xfrm>
            <a:off x="9725016" y="6464300"/>
            <a:ext cx="24631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400" i="1" dirty="0" err="1">
                <a:solidFill>
                  <a:srgbClr val="0070C0"/>
                </a:solidFill>
              </a:rPr>
              <a:t>Felizarta</a:t>
            </a:r>
            <a:r>
              <a:rPr lang="en-GB" sz="1400" i="1" dirty="0">
                <a:solidFill>
                  <a:srgbClr val="0070C0"/>
                </a:solidFill>
              </a:rPr>
              <a:t> F, CROI 2023, Abs. 519</a:t>
            </a:r>
          </a:p>
        </p:txBody>
      </p:sp>
    </p:spTree>
    <p:extLst>
      <p:ext uri="{BB962C8B-B14F-4D97-AF65-F5344CB8AC3E}">
        <p14:creationId xmlns:p14="http://schemas.microsoft.com/office/powerpoint/2010/main" val="35005714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039D7F-E25F-4D1C-954E-3A4DF74BE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CALIBRATE: W80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3935FF-41FA-48A0-B06A-33CD8A7737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675" y="1708901"/>
            <a:ext cx="6350040" cy="361827"/>
          </a:xfrm>
        </p:spPr>
        <p:txBody>
          <a:bodyPr/>
          <a:lstStyle/>
          <a:p>
            <a:r>
              <a:rPr lang="en-US" dirty="0"/>
              <a:t>Randomized, open-label phase II trial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75F33FB-BDDE-4B89-BDB2-9D3388794686}"/>
              </a:ext>
            </a:extLst>
          </p:cNvPr>
          <p:cNvSpPr txBox="1"/>
          <p:nvPr/>
        </p:nvSpPr>
        <p:spPr bwMode="auto">
          <a:xfrm>
            <a:off x="5988181" y="2558518"/>
            <a:ext cx="1702156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If HIV-1 RNA </a:t>
            </a:r>
            <a:b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</a:b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&lt;50 c/mL at W16 and W22, switched to TAF or BIC ; </a:t>
            </a:r>
            <a:b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</a:b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if ≥ 50 c/mL, discontinued study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2F004B6-977C-674D-8F5F-7F5B22B8231D}"/>
              </a:ext>
            </a:extLst>
          </p:cNvPr>
          <p:cNvSpPr txBox="1"/>
          <p:nvPr/>
        </p:nvSpPr>
        <p:spPr bwMode="auto">
          <a:xfrm>
            <a:off x="8605079" y="2387241"/>
            <a:ext cx="127887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Maintenance</a:t>
            </a:r>
          </a:p>
        </p:txBody>
      </p:sp>
      <p:sp>
        <p:nvSpPr>
          <p:cNvPr id="56" name="Text Box 29">
            <a:extLst>
              <a:ext uri="{FF2B5EF4-FFF2-40B4-BE49-F238E27FC236}">
                <a16:creationId xmlns:a16="http://schemas.microsoft.com/office/drawing/2014/main" id="{97C06D27-DBB4-9940-9B73-99B8638C32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10582" y="2253756"/>
            <a:ext cx="945640" cy="33855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Wingdings" panose="05000000000000000000" pitchFamily="2" charset="2"/>
              <a:buChar char="§"/>
              <a:tabLst>
                <a:tab pos="114300" algn="l"/>
              </a:tabLst>
              <a:defRPr sz="2800">
                <a:solidFill>
                  <a:srgbClr val="FEFDDE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tabLst>
                <a:tab pos="114300" algn="l"/>
              </a:tabLst>
              <a:defRPr sz="2600">
                <a:solidFill>
                  <a:srgbClr val="FEFDDE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tabLst>
                <a:tab pos="114300" algn="l"/>
              </a:tabLst>
              <a:defRPr sz="2400">
                <a:solidFill>
                  <a:srgbClr val="FEFDDE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tabLst>
                <a:tab pos="114300" algn="l"/>
              </a:tabLst>
              <a:defRPr sz="2200">
                <a:solidFill>
                  <a:srgbClr val="FEFDDE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tabLst>
                <a:tab pos="114300" algn="l"/>
              </a:tabLst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tabLst>
                <a:tab pos="114300" algn="l"/>
              </a:tabLst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tabLst>
                <a:tab pos="114300" algn="l"/>
              </a:tabLst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tabLst>
                <a:tab pos="114300" algn="l"/>
              </a:tabLst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tabLst>
                <a:tab pos="114300" algn="l"/>
              </a:tabLst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4300" algn="l"/>
              </a:tabLst>
              <a:defRPr/>
            </a:pPr>
            <a:r>
              <a:rPr kumimoji="0" lang="en-US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W54</a:t>
            </a:r>
          </a:p>
        </p:txBody>
      </p:sp>
      <p:sp>
        <p:nvSpPr>
          <p:cNvPr id="57" name="Line 32">
            <a:extLst>
              <a:ext uri="{FF2B5EF4-FFF2-40B4-BE49-F238E27FC236}">
                <a16:creationId xmlns:a16="http://schemas.microsoft.com/office/drawing/2014/main" id="{535988D0-DD19-FF40-A5D8-7898D782A3A0}"/>
              </a:ext>
            </a:extLst>
          </p:cNvPr>
          <p:cNvSpPr>
            <a:spLocks noChangeShapeType="1"/>
          </p:cNvSpPr>
          <p:nvPr/>
        </p:nvSpPr>
        <p:spPr bwMode="auto">
          <a:xfrm rot="5400000">
            <a:off x="10304150" y="2582983"/>
            <a:ext cx="13716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Text Box 23">
            <a:extLst>
              <a:ext uri="{FF2B5EF4-FFF2-40B4-BE49-F238E27FC236}">
                <a16:creationId xmlns:a16="http://schemas.microsoft.com/office/drawing/2014/main" id="{DF2A79F9-13A8-6742-98DC-B1A1E35737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8520" y="3124713"/>
            <a:ext cx="2347914" cy="156966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Wingdings" panose="05000000000000000000" pitchFamily="2" charset="2"/>
              <a:buChar char="§"/>
              <a:defRPr sz="2800">
                <a:solidFill>
                  <a:srgbClr val="FEFDDE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600">
                <a:solidFill>
                  <a:srgbClr val="FEFDDE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400">
                <a:solidFill>
                  <a:srgbClr val="FEFDDE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200">
                <a:solidFill>
                  <a:srgbClr val="FEFDDE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ARV-naive adults,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 HIV-1 RNA ≥ 200 c/mL, CD4 ≥ 200 cells/mm</a:t>
            </a:r>
            <a:r>
              <a:rPr kumimoji="0" lang="en-GB" altLang="en-US" sz="16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3</a:t>
            </a: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,</a:t>
            </a:r>
            <a:b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no active HCV or </a:t>
            </a:r>
            <a:b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HBV coinfection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(N=182)</a:t>
            </a:r>
            <a:endParaRPr kumimoji="0" lang="en-US" alt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2" name="Rectangle 24">
            <a:extLst>
              <a:ext uri="{FF2B5EF4-FFF2-40B4-BE49-F238E27FC236}">
                <a16:creationId xmlns:a16="http://schemas.microsoft.com/office/drawing/2014/main" id="{518476C5-514F-474A-B1EA-4CB6E49456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0363" y="2693851"/>
            <a:ext cx="1862521" cy="299324"/>
          </a:xfrm>
          <a:prstGeom prst="rect">
            <a:avLst/>
          </a:prstGeom>
          <a:solidFill>
            <a:srgbClr val="8064A2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charset="0"/>
              </a:rPr>
              <a:t>LEN SC Q6M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charset="0"/>
              </a:rPr>
              <a:t>+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75584EB-D14A-B84A-B64E-3E0A1B14ED53}"/>
              </a:ext>
            </a:extLst>
          </p:cNvPr>
          <p:cNvSpPr txBox="1"/>
          <p:nvPr/>
        </p:nvSpPr>
        <p:spPr bwMode="auto">
          <a:xfrm>
            <a:off x="4386138" y="2384685"/>
            <a:ext cx="96532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Induction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14B66F2-2FDD-6544-955D-598077553CBA}"/>
              </a:ext>
            </a:extLst>
          </p:cNvPr>
          <p:cNvSpPr txBox="1"/>
          <p:nvPr/>
        </p:nvSpPr>
        <p:spPr bwMode="auto">
          <a:xfrm>
            <a:off x="3840019" y="5095374"/>
            <a:ext cx="803805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*LEN oral lead-in 600 mg Days 1 and 2, 300 mg Day 8; LEN 927 mg SC Day 15 and then Q6M.</a:t>
            </a:r>
            <a:b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</a:br>
            <a:r>
              <a:rPr kumimoji="0" lang="en-US" sz="1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†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LEN 600 mg Days 1 and 2, then 50 mg from Day 3. </a:t>
            </a:r>
            <a:r>
              <a:rPr kumimoji="0" lang="en-US" sz="1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‡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FTC/TAF 200/25 mg. </a:t>
            </a:r>
            <a:r>
              <a:rPr kumimoji="0" lang="en-US" sz="1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§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BIC/FTC/TAF 50/200/25 mg.</a:t>
            </a:r>
            <a:endParaRPr kumimoji="0" lang="en-US" sz="1400" b="0" i="0" u="none" strike="noStrike" kern="1200" cap="none" spc="0" normalizeH="0" baseline="30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31" name="Line 33">
            <a:extLst>
              <a:ext uri="{FF2B5EF4-FFF2-40B4-BE49-F238E27FC236}">
                <a16:creationId xmlns:a16="http://schemas.microsoft.com/office/drawing/2014/main" id="{BB4E99D7-FE79-864B-A3AF-26F247C7680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587676" y="3005277"/>
            <a:ext cx="2863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2" name="Line 33">
            <a:extLst>
              <a:ext uri="{FF2B5EF4-FFF2-40B4-BE49-F238E27FC236}">
                <a16:creationId xmlns:a16="http://schemas.microsoft.com/office/drawing/2014/main" id="{96725D01-C96F-1741-B6FC-0D8AE76CD9C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587676" y="3590116"/>
            <a:ext cx="2863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5" name="Line 32">
            <a:extLst>
              <a:ext uri="{FF2B5EF4-FFF2-40B4-BE49-F238E27FC236}">
                <a16:creationId xmlns:a16="http://schemas.microsoft.com/office/drawing/2014/main" id="{3C2E9BB1-E28E-294B-AF4A-D803A97B358A}"/>
              </a:ext>
            </a:extLst>
          </p:cNvPr>
          <p:cNvSpPr>
            <a:spLocks noChangeShapeType="1"/>
          </p:cNvSpPr>
          <p:nvPr/>
        </p:nvSpPr>
        <p:spPr bwMode="auto">
          <a:xfrm rot="5400000">
            <a:off x="5726112" y="2581183"/>
            <a:ext cx="13716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6" name="Rectangle 28">
            <a:extLst>
              <a:ext uri="{FF2B5EF4-FFF2-40B4-BE49-F238E27FC236}">
                <a16:creationId xmlns:a16="http://schemas.microsoft.com/office/drawing/2014/main" id="{A844AA36-6630-A848-BFEF-9AC0395E92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0363" y="2980810"/>
            <a:ext cx="1862521" cy="270206"/>
          </a:xfrm>
          <a:prstGeom prst="rect">
            <a:avLst/>
          </a:prstGeom>
          <a:solidFill>
            <a:srgbClr val="8064A2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charset="0"/>
              </a:rPr>
              <a:t>FTC/TAF</a:t>
            </a:r>
            <a:r>
              <a:rPr kumimoji="0" lang="en-US" sz="1600" b="1" i="0" u="none" strike="noStrike" kern="1200" cap="none" spc="0" normalizeH="0" baseline="3000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charset="0"/>
              </a:rPr>
              <a:t>‡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charset="0"/>
              </a:rPr>
              <a:t> PO QD</a:t>
            </a:r>
          </a:p>
        </p:txBody>
      </p:sp>
      <p:sp>
        <p:nvSpPr>
          <p:cNvPr id="40" name="Rectangle 24">
            <a:extLst>
              <a:ext uri="{FF2B5EF4-FFF2-40B4-BE49-F238E27FC236}">
                <a16:creationId xmlns:a16="http://schemas.microsoft.com/office/drawing/2014/main" id="{3CDBFA64-0F25-DD4A-A0D8-A4BD74D0E7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0363" y="3310694"/>
            <a:ext cx="1862521" cy="318991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charset="0"/>
              </a:rPr>
              <a:t>LEN SC Q6M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charset="0"/>
              </a:rPr>
              <a:t>+</a:t>
            </a:r>
          </a:p>
        </p:txBody>
      </p:sp>
      <p:sp>
        <p:nvSpPr>
          <p:cNvPr id="41" name="Rectangle 28">
            <a:extLst>
              <a:ext uri="{FF2B5EF4-FFF2-40B4-BE49-F238E27FC236}">
                <a16:creationId xmlns:a16="http://schemas.microsoft.com/office/drawing/2014/main" id="{4A877D04-95AB-364B-BE8F-4F9FF412A7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0363" y="3610906"/>
            <a:ext cx="1862521" cy="28796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charset="0"/>
              </a:rPr>
              <a:t>FTC/TAF</a:t>
            </a:r>
            <a:r>
              <a:rPr kumimoji="0" lang="en-US" sz="1600" b="1" i="0" u="none" strike="noStrike" kern="1200" cap="none" spc="0" normalizeH="0" baseline="3000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charset="0"/>
              </a:rPr>
              <a:t>‡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charset="0"/>
              </a:rPr>
              <a:t> PO QD</a:t>
            </a:r>
          </a:p>
        </p:txBody>
      </p:sp>
      <p:sp>
        <p:nvSpPr>
          <p:cNvPr id="42" name="Rectangle 24">
            <a:extLst>
              <a:ext uri="{FF2B5EF4-FFF2-40B4-BE49-F238E27FC236}">
                <a16:creationId xmlns:a16="http://schemas.microsoft.com/office/drawing/2014/main" id="{008310A7-1F81-6A4D-834A-74E51016F4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8974" y="2693851"/>
            <a:ext cx="3208405" cy="299324"/>
          </a:xfrm>
          <a:prstGeom prst="rect">
            <a:avLst/>
          </a:prstGeom>
          <a:solidFill>
            <a:srgbClr val="8064A2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charset="0"/>
              </a:rPr>
              <a:t>LEN SC Q6M</a:t>
            </a:r>
          </a:p>
        </p:txBody>
      </p:sp>
      <p:sp>
        <p:nvSpPr>
          <p:cNvPr id="43" name="Rectangle 24">
            <a:extLst>
              <a:ext uri="{FF2B5EF4-FFF2-40B4-BE49-F238E27FC236}">
                <a16:creationId xmlns:a16="http://schemas.microsoft.com/office/drawing/2014/main" id="{69A8DC52-F215-F842-9301-CC509F6A43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8974" y="3310695"/>
            <a:ext cx="3208405" cy="299324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charset="0"/>
              </a:rPr>
              <a:t>LEN SC Q6M</a:t>
            </a:r>
          </a:p>
        </p:txBody>
      </p:sp>
      <p:sp>
        <p:nvSpPr>
          <p:cNvPr id="44" name="Rectangle 28">
            <a:extLst>
              <a:ext uri="{FF2B5EF4-FFF2-40B4-BE49-F238E27FC236}">
                <a16:creationId xmlns:a16="http://schemas.microsoft.com/office/drawing/2014/main" id="{A9D5615F-F3F5-F142-AB43-93CEF6D609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8974" y="2980810"/>
            <a:ext cx="3208405" cy="270206"/>
          </a:xfrm>
          <a:prstGeom prst="rect">
            <a:avLst/>
          </a:prstGeom>
          <a:solidFill>
            <a:srgbClr val="8064A2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charset="0"/>
              </a:rPr>
              <a:t>TAF 25 mg PO QD</a:t>
            </a:r>
          </a:p>
        </p:txBody>
      </p:sp>
      <p:sp>
        <p:nvSpPr>
          <p:cNvPr id="45" name="Rectangle 28">
            <a:extLst>
              <a:ext uri="{FF2B5EF4-FFF2-40B4-BE49-F238E27FC236}">
                <a16:creationId xmlns:a16="http://schemas.microsoft.com/office/drawing/2014/main" id="{646663D5-D436-D243-9C7D-6CC63D1FFB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8974" y="3610906"/>
            <a:ext cx="3208405" cy="270206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charset="0"/>
              </a:rPr>
              <a:t>BIC 75 mg PO QD</a:t>
            </a:r>
          </a:p>
        </p:txBody>
      </p:sp>
      <p:sp>
        <p:nvSpPr>
          <p:cNvPr id="48" name="Rectangle 24">
            <a:extLst>
              <a:ext uri="{FF2B5EF4-FFF2-40B4-BE49-F238E27FC236}">
                <a16:creationId xmlns:a16="http://schemas.microsoft.com/office/drawing/2014/main" id="{D5FAF272-C7B0-B04C-8828-ACEF6F0FB1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0362" y="3931710"/>
            <a:ext cx="7157017" cy="288991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charset="0"/>
              </a:rPr>
              <a:t>LEN 50 mg PO QD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charset="0"/>
              </a:rPr>
              <a:t>+</a:t>
            </a:r>
          </a:p>
        </p:txBody>
      </p:sp>
      <p:sp>
        <p:nvSpPr>
          <p:cNvPr id="49" name="Rectangle 28">
            <a:extLst>
              <a:ext uri="{FF2B5EF4-FFF2-40B4-BE49-F238E27FC236}">
                <a16:creationId xmlns:a16="http://schemas.microsoft.com/office/drawing/2014/main" id="{ECB185AD-0D41-EF4C-8A2F-9803D25DF5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0362" y="4222043"/>
            <a:ext cx="7157017" cy="276151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charset="0"/>
              </a:rPr>
              <a:t>FTC/TAF</a:t>
            </a:r>
            <a:r>
              <a:rPr kumimoji="0" lang="en-US" sz="1600" b="1" i="0" u="none" strike="noStrike" kern="1200" cap="none" spc="0" normalizeH="0" baseline="3000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charset="0"/>
              </a:rPr>
              <a:t> ‡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charset="0"/>
              </a:rPr>
              <a:t> PO QD</a:t>
            </a:r>
          </a:p>
        </p:txBody>
      </p:sp>
      <p:sp>
        <p:nvSpPr>
          <p:cNvPr id="50" name="Rectangle 25">
            <a:extLst>
              <a:ext uri="{FF2B5EF4-FFF2-40B4-BE49-F238E27FC236}">
                <a16:creationId xmlns:a16="http://schemas.microsoft.com/office/drawing/2014/main" id="{A0E84F78-C2E2-DA4B-BDAB-E974DAF696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0362" y="4569347"/>
            <a:ext cx="7157017" cy="559656"/>
          </a:xfrm>
          <a:prstGeom prst="rect">
            <a:avLst/>
          </a:prstGeom>
          <a:solidFill>
            <a:srgbClr val="00B050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charset="0"/>
              </a:rPr>
              <a:t>BIC/FTC/TAF</a:t>
            </a:r>
            <a:r>
              <a:rPr kumimoji="0" lang="en-US" sz="1600" b="1" i="0" u="none" strike="noStrike" kern="1200" cap="none" spc="0" normalizeH="0" baseline="3000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charset="0"/>
              </a:rPr>
              <a:t>§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charset="0"/>
              </a:rPr>
              <a:t> PO QD</a:t>
            </a:r>
          </a:p>
        </p:txBody>
      </p:sp>
      <p:sp>
        <p:nvSpPr>
          <p:cNvPr id="51" name="Text Box 29">
            <a:extLst>
              <a:ext uri="{FF2B5EF4-FFF2-40B4-BE49-F238E27FC236}">
                <a16:creationId xmlns:a16="http://schemas.microsoft.com/office/drawing/2014/main" id="{8796DD43-50A3-F249-AA86-B3CAB47086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56757" y="2253756"/>
            <a:ext cx="945640" cy="33855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Wingdings" panose="05000000000000000000" pitchFamily="2" charset="2"/>
              <a:buChar char="§"/>
              <a:tabLst>
                <a:tab pos="114300" algn="l"/>
              </a:tabLst>
              <a:defRPr sz="2800">
                <a:solidFill>
                  <a:srgbClr val="FEFDDE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tabLst>
                <a:tab pos="114300" algn="l"/>
              </a:tabLst>
              <a:defRPr sz="2600">
                <a:solidFill>
                  <a:srgbClr val="FEFDDE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tabLst>
                <a:tab pos="114300" algn="l"/>
              </a:tabLst>
              <a:defRPr sz="2400">
                <a:solidFill>
                  <a:srgbClr val="FEFDDE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tabLst>
                <a:tab pos="114300" algn="l"/>
              </a:tabLst>
              <a:defRPr sz="2200">
                <a:solidFill>
                  <a:srgbClr val="FEFDDE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tabLst>
                <a:tab pos="114300" algn="l"/>
              </a:tabLst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tabLst>
                <a:tab pos="114300" algn="l"/>
              </a:tabLst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tabLst>
                <a:tab pos="114300" algn="l"/>
              </a:tabLst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tabLst>
                <a:tab pos="114300" algn="l"/>
              </a:tabLst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tabLst>
                <a:tab pos="114300" algn="l"/>
              </a:tabLst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4300" algn="l"/>
              </a:tabLst>
              <a:defRPr/>
            </a:pPr>
            <a:r>
              <a:rPr kumimoji="0" lang="en-US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W80</a:t>
            </a:r>
          </a:p>
        </p:txBody>
      </p:sp>
      <p:sp>
        <p:nvSpPr>
          <p:cNvPr id="52" name="Line 32">
            <a:extLst>
              <a:ext uri="{FF2B5EF4-FFF2-40B4-BE49-F238E27FC236}">
                <a16:creationId xmlns:a16="http://schemas.microsoft.com/office/drawing/2014/main" id="{C5B82C52-B5D0-E54A-8105-2F3832D07522}"/>
              </a:ext>
            </a:extLst>
          </p:cNvPr>
          <p:cNvSpPr>
            <a:spLocks noChangeShapeType="1"/>
          </p:cNvSpPr>
          <p:nvPr/>
        </p:nvSpPr>
        <p:spPr bwMode="auto">
          <a:xfrm rot="5400000">
            <a:off x="11014270" y="2589686"/>
            <a:ext cx="13716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D964328-E1F6-8746-9851-9775C3EA63F9}"/>
              </a:ext>
            </a:extLst>
          </p:cNvPr>
          <p:cNvSpPr txBox="1"/>
          <p:nvPr/>
        </p:nvSpPr>
        <p:spPr bwMode="auto">
          <a:xfrm>
            <a:off x="3048000" y="2750495"/>
            <a:ext cx="91236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Group 1* N=52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6F877FAB-1ACF-574C-B2B2-466425A67C6D}"/>
              </a:ext>
            </a:extLst>
          </p:cNvPr>
          <p:cNvSpPr txBox="1"/>
          <p:nvPr/>
        </p:nvSpPr>
        <p:spPr bwMode="auto">
          <a:xfrm>
            <a:off x="3048000" y="3353936"/>
            <a:ext cx="91236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Group 2* N=53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3D42DD57-6858-A245-9C96-F26F996A9284}"/>
              </a:ext>
            </a:extLst>
          </p:cNvPr>
          <p:cNvSpPr txBox="1"/>
          <p:nvPr/>
        </p:nvSpPr>
        <p:spPr bwMode="auto">
          <a:xfrm>
            <a:off x="3048000" y="3963729"/>
            <a:ext cx="90115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Group 3</a:t>
            </a:r>
            <a:r>
              <a:rPr kumimoji="0" lang="en-US" sz="1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†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 N=52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AFA6916B-04FC-414E-9445-442D8845E16E}"/>
              </a:ext>
            </a:extLst>
          </p:cNvPr>
          <p:cNvSpPr txBox="1"/>
          <p:nvPr/>
        </p:nvSpPr>
        <p:spPr bwMode="auto">
          <a:xfrm>
            <a:off x="3048000" y="4549142"/>
            <a:ext cx="81231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Group 4 N=25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5EEE7C5-9CE0-4377-8B36-708E8DB6B112}"/>
              </a:ext>
            </a:extLst>
          </p:cNvPr>
          <p:cNvSpPr txBox="1"/>
          <p:nvPr/>
        </p:nvSpPr>
        <p:spPr bwMode="auto">
          <a:xfrm>
            <a:off x="3628842" y="186419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9" name="Line 33">
            <a:extLst>
              <a:ext uri="{FF2B5EF4-FFF2-40B4-BE49-F238E27FC236}">
                <a16:creationId xmlns:a16="http://schemas.microsoft.com/office/drawing/2014/main" id="{38F0DDE6-38EC-4694-A5FC-FD766450769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25199" y="3017823"/>
            <a:ext cx="2863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0" name="Line 33">
            <a:extLst>
              <a:ext uri="{FF2B5EF4-FFF2-40B4-BE49-F238E27FC236}">
                <a16:creationId xmlns:a16="http://schemas.microsoft.com/office/drawing/2014/main" id="{5C7B506A-DE5D-4E6D-8CE6-CF850FDA349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25199" y="3602662"/>
            <a:ext cx="2863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4" name="Text Box 29">
            <a:extLst>
              <a:ext uri="{FF2B5EF4-FFF2-40B4-BE49-F238E27FC236}">
                <a16:creationId xmlns:a16="http://schemas.microsoft.com/office/drawing/2014/main" id="{2A629B84-25E6-484D-B1B2-BEA2CA13D7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9241" y="2253756"/>
            <a:ext cx="164776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Wingdings" panose="05000000000000000000" pitchFamily="2" charset="2"/>
              <a:buChar char="§"/>
              <a:tabLst>
                <a:tab pos="114300" algn="l"/>
              </a:tabLst>
              <a:defRPr sz="2800">
                <a:solidFill>
                  <a:srgbClr val="FEFDDE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tabLst>
                <a:tab pos="114300" algn="l"/>
              </a:tabLst>
              <a:defRPr sz="2600">
                <a:solidFill>
                  <a:srgbClr val="FEFDDE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tabLst>
                <a:tab pos="114300" algn="l"/>
              </a:tabLst>
              <a:defRPr sz="2400">
                <a:solidFill>
                  <a:srgbClr val="FEFDDE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tabLst>
                <a:tab pos="114300" algn="l"/>
              </a:tabLst>
              <a:defRPr sz="2200">
                <a:solidFill>
                  <a:srgbClr val="FEFDDE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tabLst>
                <a:tab pos="114300" algn="l"/>
              </a:tabLst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tabLst>
                <a:tab pos="114300" algn="l"/>
              </a:tabLst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tabLst>
                <a:tab pos="114300" algn="l"/>
              </a:tabLst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tabLst>
                <a:tab pos="114300" algn="l"/>
              </a:tabLst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tabLst>
                <a:tab pos="114300" algn="l"/>
              </a:tabLst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4300" algn="l"/>
              </a:tabLst>
              <a:defRPr/>
            </a:pPr>
            <a:r>
              <a:rPr kumimoji="0" lang="en-US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W28</a:t>
            </a:r>
          </a:p>
        </p:txBody>
      </p:sp>
      <p:sp>
        <p:nvSpPr>
          <p:cNvPr id="55" name="Content Placeholder 2">
            <a:extLst>
              <a:ext uri="{FF2B5EF4-FFF2-40B4-BE49-F238E27FC236}">
                <a16:creationId xmlns:a16="http://schemas.microsoft.com/office/drawing/2014/main" id="{66914FF2-1523-DB40-92D9-A298BEA3E6BA}"/>
              </a:ext>
            </a:extLst>
          </p:cNvPr>
          <p:cNvSpPr txBox="1">
            <a:spLocks/>
          </p:cNvSpPr>
          <p:nvPr/>
        </p:nvSpPr>
        <p:spPr>
          <a:xfrm>
            <a:off x="609601" y="5890881"/>
            <a:ext cx="4868008" cy="7650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57175" indent="-257175" algn="l" defTabSz="342900" rtl="0" eaLnBrk="1" latinLnBrk="0" hangingPunct="1">
              <a:spcBef>
                <a:spcPct val="20000"/>
              </a:spcBef>
              <a:buClr>
                <a:srgbClr val="3C549F"/>
              </a:buClr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342900" rtl="0" eaLnBrk="1" latinLnBrk="0" hangingPunct="1">
              <a:spcBef>
                <a:spcPct val="20000"/>
              </a:spcBef>
              <a:buClr>
                <a:srgbClr val="3C549F"/>
              </a:buClr>
              <a:buFont typeface="Arial"/>
              <a:buChar char="–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342900" rtl="0" eaLnBrk="1" latinLnBrk="0" hangingPunct="1">
              <a:spcBef>
                <a:spcPct val="20000"/>
              </a:spcBef>
              <a:buClr>
                <a:srgbClr val="3C549F"/>
              </a:buClr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342900" rtl="0" eaLnBrk="1" latinLnBrk="0" hangingPunct="1">
              <a:spcBef>
                <a:spcPct val="20000"/>
              </a:spcBef>
              <a:buClr>
                <a:srgbClr val="3C549F"/>
              </a:buClr>
              <a:buFont typeface="Arial"/>
              <a:buChar char="–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342900" rtl="0" eaLnBrk="1" latinLnBrk="0" hangingPunct="1">
              <a:spcBef>
                <a:spcPct val="20000"/>
              </a:spcBef>
              <a:buClr>
                <a:srgbClr val="3C549F"/>
              </a:buClr>
              <a:buFont typeface="Arial"/>
              <a:buChar char="»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7175" marR="0" lvl="0" indent="-257175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C549F"/>
              </a:buClr>
              <a:buSzTx/>
              <a:buFont typeface="Arial"/>
              <a:buChar char="•"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Presentation of W80 outcomes</a:t>
            </a:r>
          </a:p>
        </p:txBody>
      </p:sp>
      <p:sp>
        <p:nvSpPr>
          <p:cNvPr id="46" name="Text Box 3">
            <a:extLst>
              <a:ext uri="{FF2B5EF4-FFF2-40B4-BE49-F238E27FC236}">
                <a16:creationId xmlns:a16="http://schemas.microsoft.com/office/drawing/2014/main" id="{AD2DAA72-F7C3-4CF0-A8EF-ECE4A6C022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04808" y="6444771"/>
            <a:ext cx="238719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1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Hagins</a:t>
            </a:r>
            <a:r>
              <a:rPr kumimoji="0" lang="fr-FR" sz="1400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D, CROI 2023, Abs. 522</a:t>
            </a:r>
          </a:p>
        </p:txBody>
      </p:sp>
      <p:cxnSp>
        <p:nvCxnSpPr>
          <p:cNvPr id="10" name="Connecteur : en angle 9">
            <a:extLst>
              <a:ext uri="{FF2B5EF4-FFF2-40B4-BE49-F238E27FC236}">
                <a16:creationId xmlns:a16="http://schemas.microsoft.com/office/drawing/2014/main" id="{5F69AFD8-03E6-44C5-A57C-58D990DAF7EB}"/>
              </a:ext>
            </a:extLst>
          </p:cNvPr>
          <p:cNvCxnSpPr>
            <a:stCxn id="11" idx="3"/>
            <a:endCxn id="5" idx="1"/>
          </p:cNvCxnSpPr>
          <p:nvPr/>
        </p:nvCxnSpPr>
        <p:spPr>
          <a:xfrm flipV="1">
            <a:off x="2716434" y="3012105"/>
            <a:ext cx="331566" cy="897438"/>
          </a:xfrm>
          <a:prstGeom prst="bentConnector3">
            <a:avLst/>
          </a:prstGeom>
          <a:ln w="19050">
            <a:solidFill>
              <a:schemeClr val="accent1"/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5" name="Connecteur : en angle 14">
            <a:extLst>
              <a:ext uri="{FF2B5EF4-FFF2-40B4-BE49-F238E27FC236}">
                <a16:creationId xmlns:a16="http://schemas.microsoft.com/office/drawing/2014/main" id="{F688610F-BA66-40A8-BE32-B043A605DE27}"/>
              </a:ext>
            </a:extLst>
          </p:cNvPr>
          <p:cNvCxnSpPr>
            <a:stCxn id="11" idx="3"/>
            <a:endCxn id="66" idx="1"/>
          </p:cNvCxnSpPr>
          <p:nvPr/>
        </p:nvCxnSpPr>
        <p:spPr>
          <a:xfrm flipV="1">
            <a:off x="2716434" y="3615546"/>
            <a:ext cx="331566" cy="293997"/>
          </a:xfrm>
          <a:prstGeom prst="bentConnector3">
            <a:avLst/>
          </a:prstGeom>
          <a:ln w="19050">
            <a:solidFill>
              <a:schemeClr val="accent1"/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Connecteur : en angle 18">
            <a:extLst>
              <a:ext uri="{FF2B5EF4-FFF2-40B4-BE49-F238E27FC236}">
                <a16:creationId xmlns:a16="http://schemas.microsoft.com/office/drawing/2014/main" id="{66057631-5BE0-4676-A0A7-36A069F8B32F}"/>
              </a:ext>
            </a:extLst>
          </p:cNvPr>
          <p:cNvCxnSpPr>
            <a:stCxn id="11" idx="3"/>
            <a:endCxn id="67" idx="1"/>
          </p:cNvCxnSpPr>
          <p:nvPr/>
        </p:nvCxnSpPr>
        <p:spPr>
          <a:xfrm>
            <a:off x="2716434" y="3909543"/>
            <a:ext cx="331566" cy="315796"/>
          </a:xfrm>
          <a:prstGeom prst="bentConnector3">
            <a:avLst/>
          </a:prstGeom>
          <a:ln w="19050">
            <a:solidFill>
              <a:schemeClr val="accent1"/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Connecteur : en angle 20">
            <a:extLst>
              <a:ext uri="{FF2B5EF4-FFF2-40B4-BE49-F238E27FC236}">
                <a16:creationId xmlns:a16="http://schemas.microsoft.com/office/drawing/2014/main" id="{6E0CB5A1-759A-4705-ABB2-7784FE3B5A6C}"/>
              </a:ext>
            </a:extLst>
          </p:cNvPr>
          <p:cNvCxnSpPr>
            <a:stCxn id="11" idx="3"/>
            <a:endCxn id="68" idx="1"/>
          </p:cNvCxnSpPr>
          <p:nvPr/>
        </p:nvCxnSpPr>
        <p:spPr>
          <a:xfrm>
            <a:off x="2716434" y="3909543"/>
            <a:ext cx="331566" cy="901209"/>
          </a:xfrm>
          <a:prstGeom prst="bentConnector3">
            <a:avLst/>
          </a:prstGeom>
          <a:ln w="19050">
            <a:solidFill>
              <a:schemeClr val="accent1"/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3452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35637C5E-132B-0A9C-D562-8E04BB7BAC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0471"/>
            <a:ext cx="8470698" cy="1481068"/>
          </a:xfrm>
        </p:spPr>
        <p:txBody>
          <a:bodyPr/>
          <a:lstStyle/>
          <a:p>
            <a:r>
              <a:rPr lang="en-US" dirty="0"/>
              <a:t>CALIBRATE: W80 results</a:t>
            </a:r>
          </a:p>
        </p:txBody>
      </p:sp>
      <p:sp>
        <p:nvSpPr>
          <p:cNvPr id="9" name="Text Box 3">
            <a:extLst>
              <a:ext uri="{FF2B5EF4-FFF2-40B4-BE49-F238E27FC236}">
                <a16:creationId xmlns:a16="http://schemas.microsoft.com/office/drawing/2014/main" id="{6C204A19-A43A-C3C6-3B40-3B386170A4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04808" y="6444771"/>
            <a:ext cx="238719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1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Hagins</a:t>
            </a:r>
            <a:r>
              <a:rPr kumimoji="0" lang="fr-FR" sz="1400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D, CROI 2023, Abs. 522</a:t>
            </a:r>
          </a:p>
        </p:txBody>
      </p:sp>
      <p:sp>
        <p:nvSpPr>
          <p:cNvPr id="2" name="Espace réservé du contenu 3">
            <a:extLst>
              <a:ext uri="{FF2B5EF4-FFF2-40B4-BE49-F238E27FC236}">
                <a16:creationId xmlns:a16="http://schemas.microsoft.com/office/drawing/2014/main" id="{236D4015-7161-2858-03E4-7D2E39DF6A1D}"/>
              </a:ext>
            </a:extLst>
          </p:cNvPr>
          <p:cNvSpPr txBox="1">
            <a:spLocks/>
          </p:cNvSpPr>
          <p:nvPr/>
        </p:nvSpPr>
        <p:spPr bwMode="auto">
          <a:xfrm>
            <a:off x="1626510" y="2177734"/>
            <a:ext cx="4066032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B0F0"/>
              </a:buClr>
              <a:buChar char="•"/>
              <a:defRPr sz="2400" b="1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B0F0"/>
              </a:buClr>
              <a:buChar char="–"/>
              <a:defRPr sz="2400">
                <a:solidFill>
                  <a:srgbClr val="000066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B0F0"/>
              </a:buClr>
              <a:buChar char="•"/>
              <a:defRPr sz="20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B0F0"/>
              </a:buClr>
              <a:buChar char="–"/>
              <a:defRPr sz="20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B0F0"/>
              </a:buClr>
              <a:buChar char="»"/>
              <a:defRPr sz="20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Char char="»"/>
              <a:defRPr sz="2000">
                <a:solidFill>
                  <a:schemeClr val="bg1"/>
                </a:solidFill>
                <a:latin typeface="+mn-lt"/>
              </a:defRPr>
            </a:lvl6pPr>
            <a:lvl7pPr marL="2971800" indent="-228600" algn="l" rtl="0" fontAlgn="base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Char char="»"/>
              <a:defRPr sz="2000">
                <a:solidFill>
                  <a:schemeClr val="bg1"/>
                </a:solidFill>
                <a:latin typeface="+mn-lt"/>
              </a:defRPr>
            </a:lvl7pPr>
            <a:lvl8pPr marL="3429000" indent="-228600" algn="l" rtl="0" fontAlgn="base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Char char="»"/>
              <a:defRPr sz="2000">
                <a:solidFill>
                  <a:schemeClr val="bg1"/>
                </a:solidFill>
                <a:latin typeface="+mn-lt"/>
              </a:defRPr>
            </a:lvl8pPr>
            <a:lvl9pPr marL="3886200" indent="-228600" algn="l" rtl="0" fontAlgn="base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Char char="»"/>
              <a:defRPr sz="2000">
                <a:solidFill>
                  <a:schemeClr val="bg1"/>
                </a:solidFill>
                <a:latin typeface="+mn-lt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B0F0"/>
              </a:buClr>
              <a:buSzTx/>
              <a:buFontTx/>
              <a:buNone/>
              <a:tabLst/>
              <a:defRPr/>
            </a:pPr>
            <a:r>
              <a:rPr kumimoji="0" lang="sv-SE" sz="20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HIV RNA &lt; 50 c/mL, FDA Snapshot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1682C56-F2D1-B3DB-4780-7961FCC3770D}"/>
              </a:ext>
            </a:extLst>
          </p:cNvPr>
          <p:cNvSpPr txBox="1">
            <a:spLocks/>
          </p:cNvSpPr>
          <p:nvPr/>
        </p:nvSpPr>
        <p:spPr bwMode="auto">
          <a:xfrm>
            <a:off x="6637160" y="2177734"/>
            <a:ext cx="5092699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B0F0"/>
              </a:buClr>
              <a:buChar char="•"/>
              <a:defRPr sz="2400" b="1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B0F0"/>
              </a:buClr>
              <a:buChar char="–"/>
              <a:defRPr sz="2400">
                <a:solidFill>
                  <a:srgbClr val="000066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B0F0"/>
              </a:buClr>
              <a:buChar char="•"/>
              <a:defRPr sz="20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B0F0"/>
              </a:buClr>
              <a:buChar char="–"/>
              <a:defRPr sz="20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B0F0"/>
              </a:buClr>
              <a:buChar char="»"/>
              <a:defRPr sz="20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Char char="»"/>
              <a:defRPr sz="2000">
                <a:solidFill>
                  <a:schemeClr val="bg1"/>
                </a:solidFill>
                <a:latin typeface="+mn-lt"/>
              </a:defRPr>
            </a:lvl6pPr>
            <a:lvl7pPr marL="2971800" indent="-228600" algn="l" rtl="0" fontAlgn="base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Char char="»"/>
              <a:defRPr sz="2000">
                <a:solidFill>
                  <a:schemeClr val="bg1"/>
                </a:solidFill>
                <a:latin typeface="+mn-lt"/>
              </a:defRPr>
            </a:lvl7pPr>
            <a:lvl8pPr marL="3429000" indent="-228600" algn="l" rtl="0" fontAlgn="base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Char char="»"/>
              <a:defRPr sz="2000">
                <a:solidFill>
                  <a:schemeClr val="bg1"/>
                </a:solidFill>
                <a:latin typeface="+mn-lt"/>
              </a:defRPr>
            </a:lvl8pPr>
            <a:lvl9pPr marL="3886200" indent="-228600" algn="l" rtl="0" fontAlgn="base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Char char="»"/>
              <a:defRPr sz="2000">
                <a:solidFill>
                  <a:schemeClr val="bg1"/>
                </a:solidFill>
                <a:latin typeface="+mn-lt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B0F0"/>
              </a:buClr>
              <a:buSzTx/>
              <a:buFontTx/>
              <a:buNone/>
              <a:tabLst/>
              <a:defRPr/>
            </a:pPr>
            <a:r>
              <a:rPr kumimoji="0" lang="nn-NO" sz="20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HIV RNA &lt; 50 c/mL at W80 , FDA Snapshot</a:t>
            </a: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E34365C8-23A5-5B81-806D-D9C685153564}"/>
              </a:ext>
            </a:extLst>
          </p:cNvPr>
          <p:cNvGrpSpPr/>
          <p:nvPr/>
        </p:nvGrpSpPr>
        <p:grpSpPr>
          <a:xfrm>
            <a:off x="183402" y="2803455"/>
            <a:ext cx="11200607" cy="3641316"/>
            <a:chOff x="297656" y="2803455"/>
            <a:chExt cx="11200607" cy="2893170"/>
          </a:xfrm>
        </p:grpSpPr>
        <p:sp>
          <p:nvSpPr>
            <p:cNvPr id="13" name="Rectangle 5">
              <a:extLst>
                <a:ext uri="{FF2B5EF4-FFF2-40B4-BE49-F238E27FC236}">
                  <a16:creationId xmlns:a16="http://schemas.microsoft.com/office/drawing/2014/main" id="{A57DDDC8-5D63-1176-BBD2-4678E91CF7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56738" y="5114925"/>
              <a:ext cx="298450" cy="73025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" name="Rectangle 6">
              <a:extLst>
                <a:ext uri="{FF2B5EF4-FFF2-40B4-BE49-F238E27FC236}">
                  <a16:creationId xmlns:a16="http://schemas.microsoft.com/office/drawing/2014/main" id="{F525A885-7FF1-AF2F-1F1A-D5BDB52E7A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15550" y="5040313"/>
              <a:ext cx="298450" cy="147637"/>
            </a:xfrm>
            <a:prstGeom prst="rect">
              <a:avLst/>
            </a:prstGeom>
            <a:solidFill>
              <a:srgbClr val="8064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5" name="Rectangle 7">
              <a:extLst>
                <a:ext uri="{FF2B5EF4-FFF2-40B4-BE49-F238E27FC236}">
                  <a16:creationId xmlns:a16="http://schemas.microsoft.com/office/drawing/2014/main" id="{0F1A0037-5C92-25E6-3A6D-DF5B8DC141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31463" y="4883150"/>
              <a:ext cx="298450" cy="304800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6" name="Rectangle 8">
              <a:extLst>
                <a:ext uri="{FF2B5EF4-FFF2-40B4-BE49-F238E27FC236}">
                  <a16:creationId xmlns:a16="http://schemas.microsoft.com/office/drawing/2014/main" id="{33C752F8-C4D2-E899-220B-D0AA153BCC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45788" y="4973638"/>
              <a:ext cx="298450" cy="214312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7" name="Rectangle 9">
              <a:extLst>
                <a:ext uri="{FF2B5EF4-FFF2-40B4-BE49-F238E27FC236}">
                  <a16:creationId xmlns:a16="http://schemas.microsoft.com/office/drawing/2014/main" id="{8C5FCF0B-2EAB-810B-7D5B-3EDD11575C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26500" y="5114925"/>
              <a:ext cx="298450" cy="73025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8" name="Rectangle 10">
              <a:extLst>
                <a:ext uri="{FF2B5EF4-FFF2-40B4-BE49-F238E27FC236}">
                  <a16:creationId xmlns:a16="http://schemas.microsoft.com/office/drawing/2014/main" id="{81AC316B-D4F6-37BA-010C-0AB9A5D56F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10588" y="5081588"/>
              <a:ext cx="298450" cy="106362"/>
            </a:xfrm>
            <a:prstGeom prst="rect">
              <a:avLst/>
            </a:prstGeom>
            <a:solidFill>
              <a:srgbClr val="8064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9" name="Rectangle 11">
              <a:extLst>
                <a:ext uri="{FF2B5EF4-FFF2-40B4-BE49-F238E27FC236}">
                  <a16:creationId xmlns:a16="http://schemas.microsoft.com/office/drawing/2014/main" id="{DB93779B-FFCE-999F-6970-E9F9F8BCF5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40825" y="5143500"/>
              <a:ext cx="298450" cy="4445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0" name="Rectangle 12">
              <a:extLst>
                <a:ext uri="{FF2B5EF4-FFF2-40B4-BE49-F238E27FC236}">
                  <a16:creationId xmlns:a16="http://schemas.microsoft.com/office/drawing/2014/main" id="{EBE5B421-7F41-E611-C4AA-0E80356A5C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61700" y="5114925"/>
              <a:ext cx="298450" cy="73025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1" name="Rectangle 13">
              <a:extLst>
                <a:ext uri="{FF2B5EF4-FFF2-40B4-BE49-F238E27FC236}">
                  <a16:creationId xmlns:a16="http://schemas.microsoft.com/office/drawing/2014/main" id="{769FF6A1-A856-F8BA-7998-C5040BD8A6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05625" y="3611563"/>
              <a:ext cx="298450" cy="1576387"/>
            </a:xfrm>
            <a:prstGeom prst="rect">
              <a:avLst/>
            </a:prstGeom>
            <a:solidFill>
              <a:srgbClr val="8064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2" name="Rectangle 14">
              <a:extLst>
                <a:ext uri="{FF2B5EF4-FFF2-40B4-BE49-F238E27FC236}">
                  <a16:creationId xmlns:a16="http://schemas.microsoft.com/office/drawing/2014/main" id="{B3C470BC-7DAC-B519-8FDC-ECAE0C6022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35863" y="3611563"/>
              <a:ext cx="298450" cy="1576387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3" name="Rectangle 15">
              <a:extLst>
                <a:ext uri="{FF2B5EF4-FFF2-40B4-BE49-F238E27FC236}">
                  <a16:creationId xmlns:a16="http://schemas.microsoft.com/office/drawing/2014/main" id="{A2345456-13FC-3521-7515-8D6EFB6E0B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50188" y="3516313"/>
              <a:ext cx="298450" cy="1671637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4" name="Rectangle 16">
              <a:extLst>
                <a:ext uri="{FF2B5EF4-FFF2-40B4-BE49-F238E27FC236}">
                  <a16:creationId xmlns:a16="http://schemas.microsoft.com/office/drawing/2014/main" id="{B8FE19EB-9D08-52A0-5E47-E79B749432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75150" y="3617913"/>
              <a:ext cx="296863" cy="1570037"/>
            </a:xfrm>
            <a:prstGeom prst="rect">
              <a:avLst/>
            </a:prstGeom>
            <a:solidFill>
              <a:srgbClr val="8064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5" name="Rectangle 17">
              <a:extLst>
                <a:ext uri="{FF2B5EF4-FFF2-40B4-BE49-F238E27FC236}">
                  <a16:creationId xmlns:a16="http://schemas.microsoft.com/office/drawing/2014/main" id="{63B4DF8A-EF93-2BBC-2E3D-D02D77DC41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05388" y="3617913"/>
              <a:ext cx="296863" cy="1570037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6" name="Rectangle 18">
              <a:extLst>
                <a:ext uri="{FF2B5EF4-FFF2-40B4-BE49-F238E27FC236}">
                  <a16:creationId xmlns:a16="http://schemas.microsoft.com/office/drawing/2014/main" id="{958E0F63-B704-1DD6-4CB7-245EA77837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19713" y="3508375"/>
              <a:ext cx="298450" cy="1679575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7" name="Rectangle 19">
              <a:extLst>
                <a:ext uri="{FF2B5EF4-FFF2-40B4-BE49-F238E27FC236}">
                  <a16:creationId xmlns:a16="http://schemas.microsoft.com/office/drawing/2014/main" id="{8BFFCE60-5184-C193-8CCE-06E2AD37B4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89475" y="3817938"/>
              <a:ext cx="298450" cy="1370012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8" name="Rectangle 20">
              <a:extLst>
                <a:ext uri="{FF2B5EF4-FFF2-40B4-BE49-F238E27FC236}">
                  <a16:creationId xmlns:a16="http://schemas.microsoft.com/office/drawing/2014/main" id="{482D9446-0BE4-0B32-C2E0-7F4212FE9B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19950" y="3817938"/>
              <a:ext cx="298450" cy="1370012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9" name="Rectangle 21">
              <a:extLst>
                <a:ext uri="{FF2B5EF4-FFF2-40B4-BE49-F238E27FC236}">
                  <a16:creationId xmlns:a16="http://schemas.microsoft.com/office/drawing/2014/main" id="{E23507AA-22BE-01B8-0BA5-A7047E449E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14750" y="3516313"/>
              <a:ext cx="298450" cy="1671637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0" name="Rectangle 22">
              <a:extLst>
                <a:ext uri="{FF2B5EF4-FFF2-40B4-BE49-F238E27FC236}">
                  <a16:creationId xmlns:a16="http://schemas.microsoft.com/office/drawing/2014/main" id="{A07817FF-92CE-857F-A201-016D42810C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9550" y="3508375"/>
              <a:ext cx="296863" cy="1679575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1" name="Rectangle 23">
              <a:extLst>
                <a:ext uri="{FF2B5EF4-FFF2-40B4-BE49-F238E27FC236}">
                  <a16:creationId xmlns:a16="http://schemas.microsoft.com/office/drawing/2014/main" id="{737AA9FC-4741-BFFB-5739-8EE5D8ADBF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9788" y="3371850"/>
              <a:ext cx="296863" cy="181610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2" name="Rectangle 24">
              <a:extLst>
                <a:ext uri="{FF2B5EF4-FFF2-40B4-BE49-F238E27FC236}">
                  <a16:creationId xmlns:a16="http://schemas.microsoft.com/office/drawing/2014/main" id="{BED26358-3A49-28EB-F3AF-885982812D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3875" y="3478213"/>
              <a:ext cx="298450" cy="1709737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3" name="Rectangle 25">
              <a:extLst>
                <a:ext uri="{FF2B5EF4-FFF2-40B4-BE49-F238E27FC236}">
                  <a16:creationId xmlns:a16="http://schemas.microsoft.com/office/drawing/2014/main" id="{D400464C-10AF-9B14-2F9E-DC481F679B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8600" y="3548063"/>
              <a:ext cx="298450" cy="1639887"/>
            </a:xfrm>
            <a:prstGeom prst="rect">
              <a:avLst/>
            </a:prstGeom>
            <a:solidFill>
              <a:srgbClr val="8064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4" name="Rectangle 26">
              <a:extLst>
                <a:ext uri="{FF2B5EF4-FFF2-40B4-BE49-F238E27FC236}">
                  <a16:creationId xmlns:a16="http://schemas.microsoft.com/office/drawing/2014/main" id="{2F23BD31-FE28-CF00-18DE-D4E8AEF20A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8838" y="3648075"/>
              <a:ext cx="298450" cy="153987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5" name="Rectangle 27">
              <a:extLst>
                <a:ext uri="{FF2B5EF4-FFF2-40B4-BE49-F238E27FC236}">
                  <a16:creationId xmlns:a16="http://schemas.microsoft.com/office/drawing/2014/main" id="{07031892-2B0C-0279-A19E-793623F926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84513" y="3648075"/>
              <a:ext cx="298450" cy="1539875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6" name="Rectangle 28">
              <a:extLst>
                <a:ext uri="{FF2B5EF4-FFF2-40B4-BE49-F238E27FC236}">
                  <a16:creationId xmlns:a16="http://schemas.microsoft.com/office/drawing/2014/main" id="{FFF74AE1-3829-117F-3C16-97B0BC6010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3638" y="3478213"/>
              <a:ext cx="298450" cy="1709737"/>
            </a:xfrm>
            <a:prstGeom prst="rect">
              <a:avLst/>
            </a:prstGeom>
            <a:solidFill>
              <a:srgbClr val="8064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94" name="Groupe 93">
              <a:extLst>
                <a:ext uri="{FF2B5EF4-FFF2-40B4-BE49-F238E27FC236}">
                  <a16:creationId xmlns:a16="http://schemas.microsoft.com/office/drawing/2014/main" id="{72112B7D-02E9-8772-E621-0C8B46858BBE}"/>
                </a:ext>
              </a:extLst>
            </p:cNvPr>
            <p:cNvGrpSpPr/>
            <p:nvPr/>
          </p:nvGrpSpPr>
          <p:grpSpPr>
            <a:xfrm>
              <a:off x="954088" y="3371850"/>
              <a:ext cx="4803775" cy="1816100"/>
              <a:chOff x="954088" y="3168650"/>
              <a:chExt cx="4803775" cy="1816100"/>
            </a:xfrm>
          </p:grpSpPr>
          <p:sp>
            <p:nvSpPr>
              <p:cNvPr id="37" name="Freeform 29">
                <a:extLst>
                  <a:ext uri="{FF2B5EF4-FFF2-40B4-BE49-F238E27FC236}">
                    <a16:creationId xmlns:a16="http://schemas.microsoft.com/office/drawing/2014/main" id="{3172CCA3-2225-0282-F47D-A0FDCAC10B1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87425" y="3168650"/>
                <a:ext cx="4770438" cy="1816100"/>
              </a:xfrm>
              <a:custGeom>
                <a:avLst/>
                <a:gdLst>
                  <a:gd name="T0" fmla="*/ 3005 w 3005"/>
                  <a:gd name="T1" fmla="*/ 1144 h 1144"/>
                  <a:gd name="T2" fmla="*/ 0 w 3005"/>
                  <a:gd name="T3" fmla="*/ 1144 h 1144"/>
                  <a:gd name="T4" fmla="*/ 0 w 3005"/>
                  <a:gd name="T5" fmla="*/ 915 h 1144"/>
                  <a:gd name="T6" fmla="*/ 0 w 3005"/>
                  <a:gd name="T7" fmla="*/ 686 h 1144"/>
                  <a:gd name="T8" fmla="*/ 0 w 3005"/>
                  <a:gd name="T9" fmla="*/ 458 h 1144"/>
                  <a:gd name="T10" fmla="*/ 0 w 3005"/>
                  <a:gd name="T11" fmla="*/ 229 h 1144"/>
                  <a:gd name="T12" fmla="*/ 0 w 3005"/>
                  <a:gd name="T13" fmla="*/ 0 h 1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05" h="1144">
                    <a:moveTo>
                      <a:pt x="3005" y="1144"/>
                    </a:moveTo>
                    <a:lnTo>
                      <a:pt x="0" y="1144"/>
                    </a:lnTo>
                    <a:lnTo>
                      <a:pt x="0" y="915"/>
                    </a:lnTo>
                    <a:lnTo>
                      <a:pt x="0" y="686"/>
                    </a:lnTo>
                    <a:lnTo>
                      <a:pt x="0" y="458"/>
                    </a:lnTo>
                    <a:lnTo>
                      <a:pt x="0" y="229"/>
                    </a:ln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8" name="Line 30">
                <a:extLst>
                  <a:ext uri="{FF2B5EF4-FFF2-40B4-BE49-F238E27FC236}">
                    <a16:creationId xmlns:a16="http://schemas.microsoft.com/office/drawing/2014/main" id="{3B85E3FA-4E66-C098-32F7-9CD08E2C1AF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954088" y="3168650"/>
                <a:ext cx="33338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9" name="Line 31">
                <a:extLst>
                  <a:ext uri="{FF2B5EF4-FFF2-40B4-BE49-F238E27FC236}">
                    <a16:creationId xmlns:a16="http://schemas.microsoft.com/office/drawing/2014/main" id="{4AD883DD-550E-6E53-E60C-A0EDBC5F06A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954088" y="4257675"/>
                <a:ext cx="33338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40" name="Line 32">
                <a:extLst>
                  <a:ext uri="{FF2B5EF4-FFF2-40B4-BE49-F238E27FC236}">
                    <a16:creationId xmlns:a16="http://schemas.microsoft.com/office/drawing/2014/main" id="{48DC2678-7C48-3DF1-B904-618047F8DA8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954088" y="3895725"/>
                <a:ext cx="33338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41" name="Line 33">
                <a:extLst>
                  <a:ext uri="{FF2B5EF4-FFF2-40B4-BE49-F238E27FC236}">
                    <a16:creationId xmlns:a16="http://schemas.microsoft.com/office/drawing/2014/main" id="{F2AFBBF1-196C-97CC-DAAD-8FDBE0DB792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954088" y="4984750"/>
                <a:ext cx="33338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42" name="Line 34">
                <a:extLst>
                  <a:ext uri="{FF2B5EF4-FFF2-40B4-BE49-F238E27FC236}">
                    <a16:creationId xmlns:a16="http://schemas.microsoft.com/office/drawing/2014/main" id="{D76837FA-C4F1-EC9D-0F00-63E26BEA09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954088" y="4621213"/>
                <a:ext cx="33338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43" name="Line 35">
                <a:extLst>
                  <a:ext uri="{FF2B5EF4-FFF2-40B4-BE49-F238E27FC236}">
                    <a16:creationId xmlns:a16="http://schemas.microsoft.com/office/drawing/2014/main" id="{945BEB1D-2540-43D8-1E80-BA280B09854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954088" y="3532188"/>
                <a:ext cx="33338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44" name="Rectangle 36">
              <a:extLst>
                <a:ext uri="{FF2B5EF4-FFF2-40B4-BE49-F238E27FC236}">
                  <a16:creationId xmlns:a16="http://schemas.microsoft.com/office/drawing/2014/main" id="{FF506BDF-6EA4-2541-935D-326863ADF6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4314" y="3281045"/>
              <a:ext cx="23564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altLang="fr-FR" sz="12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100</a:t>
              </a:r>
              <a:endParaRPr kumimoji="0" lang="fr-FR" altLang="fr-FR" sz="32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45" name="Rectangle 37">
              <a:extLst>
                <a:ext uri="{FF2B5EF4-FFF2-40B4-BE49-F238E27FC236}">
                  <a16:creationId xmlns:a16="http://schemas.microsoft.com/office/drawing/2014/main" id="{8CBA76B8-1171-73ED-7269-1111B6BEAC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4449" y="3644583"/>
              <a:ext cx="15709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altLang="fr-FR" sz="12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80</a:t>
              </a:r>
              <a:endParaRPr kumimoji="0" lang="fr-FR" altLang="fr-FR" sz="32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46" name="Rectangle 38">
              <a:extLst>
                <a:ext uri="{FF2B5EF4-FFF2-40B4-BE49-F238E27FC236}">
                  <a16:creationId xmlns:a16="http://schemas.microsoft.com/office/drawing/2014/main" id="{A72CE2CB-E8DF-8A4A-FE01-B3C9E4183D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4449" y="4008120"/>
              <a:ext cx="15709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altLang="fr-FR" sz="12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60</a:t>
              </a:r>
              <a:endParaRPr kumimoji="0" lang="fr-FR" altLang="fr-FR" sz="32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47" name="Rectangle 39">
              <a:extLst>
                <a:ext uri="{FF2B5EF4-FFF2-40B4-BE49-F238E27FC236}">
                  <a16:creationId xmlns:a16="http://schemas.microsoft.com/office/drawing/2014/main" id="{DAC7010B-989C-1BC2-AC98-82C5293F23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4449" y="4371658"/>
              <a:ext cx="15709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altLang="fr-FR" sz="12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40</a:t>
              </a:r>
              <a:endParaRPr kumimoji="0" lang="fr-FR" altLang="fr-FR" sz="32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48" name="Rectangle 40">
              <a:extLst>
                <a:ext uri="{FF2B5EF4-FFF2-40B4-BE49-F238E27FC236}">
                  <a16:creationId xmlns:a16="http://schemas.microsoft.com/office/drawing/2014/main" id="{48B3C7D4-4A41-7899-D15C-678E0A7322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4449" y="4735195"/>
              <a:ext cx="15709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altLang="fr-FR" sz="12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20</a:t>
              </a:r>
              <a:endParaRPr kumimoji="0" lang="fr-FR" altLang="fr-FR" sz="32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49" name="Rectangle 41">
              <a:extLst>
                <a:ext uri="{FF2B5EF4-FFF2-40B4-BE49-F238E27FC236}">
                  <a16:creationId xmlns:a16="http://schemas.microsoft.com/office/drawing/2014/main" id="{37B273BE-5361-963A-1428-1CB03467A8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2995" y="5097145"/>
              <a:ext cx="7854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altLang="fr-FR" sz="12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0</a:t>
              </a:r>
              <a:endParaRPr kumimoji="0" lang="fr-FR" altLang="fr-FR" sz="32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50" name="Rectangle 42">
              <a:extLst>
                <a:ext uri="{FF2B5EF4-FFF2-40B4-BE49-F238E27FC236}">
                  <a16:creationId xmlns:a16="http://schemas.microsoft.com/office/drawing/2014/main" id="{76596018-297D-1A7B-ED38-7E90AB6DBD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4365" y="3178175"/>
              <a:ext cx="23564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altLang="fr-FR" sz="12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100</a:t>
              </a:r>
              <a:endParaRPr kumimoji="0" lang="fr-FR" altLang="fr-FR" sz="18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51" name="Rectangle 43">
              <a:extLst>
                <a:ext uri="{FF2B5EF4-FFF2-40B4-BE49-F238E27FC236}">
                  <a16:creationId xmlns:a16="http://schemas.microsoft.com/office/drawing/2014/main" id="{FFD5C9AC-DBF9-B369-ADB0-05571C58E5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58521" y="3286125"/>
              <a:ext cx="15709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altLang="fr-FR" sz="12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94</a:t>
              </a:r>
              <a:endParaRPr kumimoji="0" lang="fr-FR" altLang="fr-FR" sz="18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52" name="Rectangle 44">
              <a:extLst>
                <a:ext uri="{FF2B5EF4-FFF2-40B4-BE49-F238E27FC236}">
                  <a16:creationId xmlns:a16="http://schemas.microsoft.com/office/drawing/2014/main" id="{619019DD-A740-6127-710C-11CB180D08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2608" y="3314700"/>
              <a:ext cx="15709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altLang="fr-FR" sz="12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92</a:t>
              </a:r>
              <a:endParaRPr kumimoji="0" lang="fr-FR" altLang="fr-FR" sz="18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53" name="Rectangle 45">
              <a:extLst>
                <a:ext uri="{FF2B5EF4-FFF2-40B4-BE49-F238E27FC236}">
                  <a16:creationId xmlns:a16="http://schemas.microsoft.com/office/drawing/2014/main" id="{8E5696D4-E309-14E4-85CA-68539C13F3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8283" y="3286125"/>
              <a:ext cx="15709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altLang="fr-FR" sz="12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94</a:t>
              </a:r>
              <a:endParaRPr kumimoji="0" lang="fr-FR" altLang="fr-FR" sz="18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54" name="Rectangle 46">
              <a:extLst>
                <a:ext uri="{FF2B5EF4-FFF2-40B4-BE49-F238E27FC236}">
                  <a16:creationId xmlns:a16="http://schemas.microsoft.com/office/drawing/2014/main" id="{D34B047A-8EF9-D0C5-2692-AB8EC43EF7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1186" y="5265738"/>
              <a:ext cx="646011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altLang="fr-FR" sz="14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Week 28</a:t>
              </a:r>
              <a:endParaRPr kumimoji="0" lang="fr-FR" altLang="fr-FR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55" name="Rectangle 47">
              <a:extLst>
                <a:ext uri="{FF2B5EF4-FFF2-40B4-BE49-F238E27FC236}">
                  <a16:creationId xmlns:a16="http://schemas.microsoft.com/office/drawing/2014/main" id="{2A3D3538-0892-A82D-BECD-FC4A3B298D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9396" y="3322638"/>
              <a:ext cx="15709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altLang="fr-FR" sz="12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92</a:t>
              </a:r>
              <a:endParaRPr kumimoji="0" lang="fr-FR" altLang="fr-FR" sz="18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56" name="Rectangle 48">
              <a:extLst>
                <a:ext uri="{FF2B5EF4-FFF2-40B4-BE49-F238E27FC236}">
                  <a16:creationId xmlns:a16="http://schemas.microsoft.com/office/drawing/2014/main" id="{26A81B58-65D8-9684-1D23-CFB3B28226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63483" y="3455988"/>
              <a:ext cx="15709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altLang="fr-FR" sz="12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85</a:t>
              </a:r>
              <a:endParaRPr kumimoji="0" lang="fr-FR" altLang="fr-FR" sz="18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57" name="Rectangle 49">
              <a:extLst>
                <a:ext uri="{FF2B5EF4-FFF2-40B4-BE49-F238E27FC236}">
                  <a16:creationId xmlns:a16="http://schemas.microsoft.com/office/drawing/2014/main" id="{EA54AE45-4AEA-15B8-FB69-97C9D5D07B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49158" y="3455988"/>
              <a:ext cx="15709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altLang="fr-FR" sz="12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85</a:t>
              </a:r>
              <a:endParaRPr kumimoji="0" lang="fr-FR" altLang="fr-FR" sz="18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58" name="Rectangle 50">
              <a:extLst>
                <a:ext uri="{FF2B5EF4-FFF2-40B4-BE49-F238E27FC236}">
                  <a16:creationId xmlns:a16="http://schemas.microsoft.com/office/drawing/2014/main" id="{9536612E-EF63-2B95-1933-46AC9E3C04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3246" y="3355975"/>
              <a:ext cx="15709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altLang="fr-FR" sz="12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90</a:t>
              </a:r>
              <a:endParaRPr kumimoji="0" lang="fr-FR" altLang="fr-FR" sz="18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59" name="Rectangle 51">
              <a:extLst>
                <a:ext uri="{FF2B5EF4-FFF2-40B4-BE49-F238E27FC236}">
                  <a16:creationId xmlns:a16="http://schemas.microsoft.com/office/drawing/2014/main" id="{B9B8BB09-53D1-3C5F-68BE-B713FFD874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6149" y="5265738"/>
              <a:ext cx="646011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altLang="fr-FR" sz="14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Week 54</a:t>
              </a:r>
              <a:endParaRPr kumimoji="0" lang="fr-FR" altLang="fr-FR" sz="20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60" name="Rectangle 52">
              <a:extLst>
                <a:ext uri="{FF2B5EF4-FFF2-40B4-BE49-F238E27FC236}">
                  <a16:creationId xmlns:a16="http://schemas.microsoft.com/office/drawing/2014/main" id="{F59A40A9-AA1F-B493-ABCB-C6A4346096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84358" y="3314700"/>
              <a:ext cx="15709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altLang="fr-FR" sz="12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92</a:t>
              </a:r>
              <a:endParaRPr kumimoji="0" lang="fr-FR" altLang="fr-FR" sz="18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61" name="Rectangle 53">
              <a:extLst>
                <a:ext uri="{FF2B5EF4-FFF2-40B4-BE49-F238E27FC236}">
                  <a16:creationId xmlns:a16="http://schemas.microsoft.com/office/drawing/2014/main" id="{004ACCF9-3984-76DC-10DB-CA9A950033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8446" y="3425825"/>
              <a:ext cx="15709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altLang="fr-FR" sz="12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87</a:t>
              </a:r>
              <a:endParaRPr kumimoji="0" lang="fr-FR" altLang="fr-FR" sz="18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62" name="Rectangle 54">
              <a:extLst>
                <a:ext uri="{FF2B5EF4-FFF2-40B4-BE49-F238E27FC236}">
                  <a16:creationId xmlns:a16="http://schemas.microsoft.com/office/drawing/2014/main" id="{F6C98FD2-6069-802D-7083-C1286E0E97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4121" y="3624263"/>
              <a:ext cx="15709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altLang="fr-FR" sz="12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75</a:t>
              </a:r>
              <a:endParaRPr kumimoji="0" lang="fr-FR" altLang="fr-FR" sz="18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63" name="Rectangle 55">
              <a:extLst>
                <a:ext uri="{FF2B5EF4-FFF2-40B4-BE49-F238E27FC236}">
                  <a16:creationId xmlns:a16="http://schemas.microsoft.com/office/drawing/2014/main" id="{35F36514-1691-D524-5BC4-4271272B12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39796" y="3425825"/>
              <a:ext cx="15709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altLang="fr-FR" sz="12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87</a:t>
              </a:r>
              <a:endParaRPr kumimoji="0" lang="fr-FR" altLang="fr-FR" sz="18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64" name="Rectangle 56">
              <a:extLst>
                <a:ext uri="{FF2B5EF4-FFF2-40B4-BE49-F238E27FC236}">
                  <a16:creationId xmlns:a16="http://schemas.microsoft.com/office/drawing/2014/main" id="{F5396212-0003-CD07-C459-6C08E0E072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72699" y="5265738"/>
              <a:ext cx="646011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altLang="fr-FR" sz="14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Week 80</a:t>
              </a:r>
              <a:endParaRPr kumimoji="0" lang="fr-FR" altLang="fr-FR" sz="20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+mn-ea"/>
                <a:cs typeface="+mn-cs"/>
              </a:endParaRPr>
            </a:p>
          </p:txBody>
        </p:sp>
        <p:grpSp>
          <p:nvGrpSpPr>
            <p:cNvPr id="93" name="Groupe 92">
              <a:extLst>
                <a:ext uri="{FF2B5EF4-FFF2-40B4-BE49-F238E27FC236}">
                  <a16:creationId xmlns:a16="http://schemas.microsoft.com/office/drawing/2014/main" id="{221336B5-D060-0E04-68DE-C19AD696A16B}"/>
                </a:ext>
              </a:extLst>
            </p:cNvPr>
            <p:cNvGrpSpPr/>
            <p:nvPr/>
          </p:nvGrpSpPr>
          <p:grpSpPr>
            <a:xfrm>
              <a:off x="6696075" y="3371850"/>
              <a:ext cx="4802188" cy="1816100"/>
              <a:chOff x="6696075" y="3168650"/>
              <a:chExt cx="4802188" cy="1816100"/>
            </a:xfrm>
          </p:grpSpPr>
          <p:sp>
            <p:nvSpPr>
              <p:cNvPr id="65" name="Freeform 57">
                <a:extLst>
                  <a:ext uri="{FF2B5EF4-FFF2-40B4-BE49-F238E27FC236}">
                    <a16:creationId xmlns:a16="http://schemas.microsoft.com/office/drawing/2014/main" id="{AF8D66FA-8DBF-F2CA-DCAC-3C8A50CC79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29413" y="3168650"/>
                <a:ext cx="4768850" cy="1816100"/>
              </a:xfrm>
              <a:custGeom>
                <a:avLst/>
                <a:gdLst>
                  <a:gd name="T0" fmla="*/ 0 w 3004"/>
                  <a:gd name="T1" fmla="*/ 0 h 1144"/>
                  <a:gd name="T2" fmla="*/ 0 w 3004"/>
                  <a:gd name="T3" fmla="*/ 229 h 1144"/>
                  <a:gd name="T4" fmla="*/ 0 w 3004"/>
                  <a:gd name="T5" fmla="*/ 458 h 1144"/>
                  <a:gd name="T6" fmla="*/ 0 w 3004"/>
                  <a:gd name="T7" fmla="*/ 686 h 1144"/>
                  <a:gd name="T8" fmla="*/ 0 w 3004"/>
                  <a:gd name="T9" fmla="*/ 915 h 1144"/>
                  <a:gd name="T10" fmla="*/ 0 w 3004"/>
                  <a:gd name="T11" fmla="*/ 1144 h 1144"/>
                  <a:gd name="T12" fmla="*/ 3004 w 3004"/>
                  <a:gd name="T13" fmla="*/ 1144 h 1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04" h="1144">
                    <a:moveTo>
                      <a:pt x="0" y="0"/>
                    </a:moveTo>
                    <a:lnTo>
                      <a:pt x="0" y="229"/>
                    </a:lnTo>
                    <a:lnTo>
                      <a:pt x="0" y="458"/>
                    </a:lnTo>
                    <a:lnTo>
                      <a:pt x="0" y="686"/>
                    </a:lnTo>
                    <a:lnTo>
                      <a:pt x="0" y="915"/>
                    </a:lnTo>
                    <a:lnTo>
                      <a:pt x="0" y="1144"/>
                    </a:lnTo>
                    <a:lnTo>
                      <a:pt x="3004" y="1144"/>
                    </a:lnTo>
                  </a:path>
                </a:pathLst>
              </a:cu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6" name="Line 58">
                <a:extLst>
                  <a:ext uri="{FF2B5EF4-FFF2-40B4-BE49-F238E27FC236}">
                    <a16:creationId xmlns:a16="http://schemas.microsoft.com/office/drawing/2014/main" id="{2B56F55D-9689-7C95-F9F6-0C47D516168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6696075" y="3532188"/>
                <a:ext cx="33338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7" name="Line 59">
                <a:extLst>
                  <a:ext uri="{FF2B5EF4-FFF2-40B4-BE49-F238E27FC236}">
                    <a16:creationId xmlns:a16="http://schemas.microsoft.com/office/drawing/2014/main" id="{732153E5-DB6C-870C-F647-F687EE91E56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696075" y="3895725"/>
                <a:ext cx="33338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8" name="Line 60">
                <a:extLst>
                  <a:ext uri="{FF2B5EF4-FFF2-40B4-BE49-F238E27FC236}">
                    <a16:creationId xmlns:a16="http://schemas.microsoft.com/office/drawing/2014/main" id="{BC5865CF-72AD-2210-9BD9-0AB713CCA36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6696075" y="4257675"/>
                <a:ext cx="33338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9" name="Line 61">
                <a:extLst>
                  <a:ext uri="{FF2B5EF4-FFF2-40B4-BE49-F238E27FC236}">
                    <a16:creationId xmlns:a16="http://schemas.microsoft.com/office/drawing/2014/main" id="{4525248D-2CCB-7188-0291-E2A64CF6F0E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696075" y="4621213"/>
                <a:ext cx="33338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0" name="Line 62">
                <a:extLst>
                  <a:ext uri="{FF2B5EF4-FFF2-40B4-BE49-F238E27FC236}">
                    <a16:creationId xmlns:a16="http://schemas.microsoft.com/office/drawing/2014/main" id="{C8FED03A-0332-BBCC-8B64-5A251029B96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6696075" y="4984750"/>
                <a:ext cx="33338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1" name="Line 63">
                <a:extLst>
                  <a:ext uri="{FF2B5EF4-FFF2-40B4-BE49-F238E27FC236}">
                    <a16:creationId xmlns:a16="http://schemas.microsoft.com/office/drawing/2014/main" id="{CF7FA812-4C5D-FD27-C768-7E9AA62672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696075" y="3168650"/>
                <a:ext cx="33338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72" name="Rectangle 64">
              <a:extLst>
                <a:ext uri="{FF2B5EF4-FFF2-40B4-BE49-F238E27FC236}">
                  <a16:creationId xmlns:a16="http://schemas.microsoft.com/office/drawing/2014/main" id="{332AA1B8-0CED-4331-2E3E-B99D291007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16301" y="3281045"/>
              <a:ext cx="23564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altLang="fr-FR" sz="12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100</a:t>
              </a:r>
              <a:endParaRPr kumimoji="0" lang="fr-FR" altLang="fr-FR" sz="32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73" name="Rectangle 65">
              <a:extLst>
                <a:ext uri="{FF2B5EF4-FFF2-40B4-BE49-F238E27FC236}">
                  <a16:creationId xmlns:a16="http://schemas.microsoft.com/office/drawing/2014/main" id="{C2BA3CDE-603B-21C7-B1F9-745FEA0B4F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94849" y="3644583"/>
              <a:ext cx="15709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altLang="fr-FR" sz="12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80</a:t>
              </a:r>
              <a:endParaRPr kumimoji="0" lang="fr-FR" altLang="fr-FR" sz="32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74" name="Rectangle 66">
              <a:extLst>
                <a:ext uri="{FF2B5EF4-FFF2-40B4-BE49-F238E27FC236}">
                  <a16:creationId xmlns:a16="http://schemas.microsoft.com/office/drawing/2014/main" id="{B4BEF474-5A3E-1858-AC89-665D7A91A2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94849" y="4008120"/>
              <a:ext cx="15709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altLang="fr-FR" sz="12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60</a:t>
              </a:r>
              <a:endParaRPr kumimoji="0" lang="fr-FR" altLang="fr-FR" sz="32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75" name="Rectangle 67">
              <a:extLst>
                <a:ext uri="{FF2B5EF4-FFF2-40B4-BE49-F238E27FC236}">
                  <a16:creationId xmlns:a16="http://schemas.microsoft.com/office/drawing/2014/main" id="{34759F38-7824-981F-2BE5-10EC18B3E1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94849" y="4371658"/>
              <a:ext cx="15709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altLang="fr-FR" sz="12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40</a:t>
              </a:r>
              <a:endParaRPr kumimoji="0" lang="fr-FR" altLang="fr-FR" sz="32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76" name="Rectangle 68">
              <a:extLst>
                <a:ext uri="{FF2B5EF4-FFF2-40B4-BE49-F238E27FC236}">
                  <a16:creationId xmlns:a16="http://schemas.microsoft.com/office/drawing/2014/main" id="{AF18F187-9818-6FB5-8925-A1FEE307ED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94849" y="4735195"/>
              <a:ext cx="15709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altLang="fr-FR" sz="12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20</a:t>
              </a:r>
              <a:endParaRPr kumimoji="0" lang="fr-FR" altLang="fr-FR" sz="32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77" name="Rectangle 69">
              <a:extLst>
                <a:ext uri="{FF2B5EF4-FFF2-40B4-BE49-F238E27FC236}">
                  <a16:creationId xmlns:a16="http://schemas.microsoft.com/office/drawing/2014/main" id="{90A140F6-BE4E-E6EB-C834-09CB513CBB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74983" y="5097145"/>
              <a:ext cx="7854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altLang="fr-FR" sz="12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0</a:t>
              </a:r>
              <a:endParaRPr kumimoji="0" lang="fr-FR" altLang="fr-FR" sz="32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78" name="Rectangle 70">
              <a:extLst>
                <a:ext uri="{FF2B5EF4-FFF2-40B4-BE49-F238E27FC236}">
                  <a16:creationId xmlns:a16="http://schemas.microsoft.com/office/drawing/2014/main" id="{7CCFA9F0-6137-E818-44BE-B65C4AEDE2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14833" y="3322638"/>
              <a:ext cx="15709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altLang="fr-FR" sz="12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92</a:t>
              </a:r>
              <a:endParaRPr kumimoji="0" lang="fr-FR" altLang="fr-FR" sz="18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79" name="Rectangle 71">
              <a:extLst>
                <a:ext uri="{FF2B5EF4-FFF2-40B4-BE49-F238E27FC236}">
                  <a16:creationId xmlns:a16="http://schemas.microsoft.com/office/drawing/2014/main" id="{298F4A33-C6A2-0EEE-87E3-FE2FB5A6AF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00508" y="3417888"/>
              <a:ext cx="15709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altLang="fr-FR" sz="12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87</a:t>
              </a:r>
              <a:endParaRPr kumimoji="0" lang="fr-FR" altLang="fr-FR" sz="18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80" name="Rectangle 72">
              <a:extLst>
                <a:ext uri="{FF2B5EF4-FFF2-40B4-BE49-F238E27FC236}">
                  <a16:creationId xmlns:a16="http://schemas.microsoft.com/office/drawing/2014/main" id="{46051A5F-60FE-D4C4-3D47-061671846E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4596" y="3624263"/>
              <a:ext cx="15709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altLang="fr-FR" sz="12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75</a:t>
              </a:r>
              <a:endParaRPr kumimoji="0" lang="fr-FR" altLang="fr-FR" sz="18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81" name="Rectangle 73">
              <a:extLst>
                <a:ext uri="{FF2B5EF4-FFF2-40B4-BE49-F238E27FC236}">
                  <a16:creationId xmlns:a16="http://schemas.microsoft.com/office/drawing/2014/main" id="{F455CC80-9FD7-2C55-8A37-06DA9B072B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70271" y="3417888"/>
              <a:ext cx="15709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altLang="fr-FR" sz="12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87</a:t>
              </a:r>
              <a:endParaRPr kumimoji="0" lang="fr-FR" altLang="fr-FR" sz="18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82" name="Rectangle 74">
              <a:extLst>
                <a:ext uri="{FF2B5EF4-FFF2-40B4-BE49-F238E27FC236}">
                  <a16:creationId xmlns:a16="http://schemas.microsoft.com/office/drawing/2014/main" id="{8D6D281B-0F79-719D-7225-0557D311EC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84018" y="5265738"/>
              <a:ext cx="1084335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altLang="fr-FR" sz="14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HIV-1 RNA</a:t>
              </a:r>
              <a:br>
                <a:rPr kumimoji="0" lang="fr-FR" altLang="fr-FR" sz="14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</a:br>
              <a:r>
                <a:rPr kumimoji="0" lang="fr-FR" altLang="fr-FR" sz="14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&lt;50 copies/</a:t>
              </a:r>
              <a:r>
                <a:rPr kumimoji="0" lang="fr-FR" altLang="fr-FR" sz="1400" b="1" i="0" u="none" strike="noStrike" kern="1200" cap="none" spc="0" normalizeH="0" baseline="0" noProof="0" dirty="0" err="1">
                  <a:ln>
                    <a:noFill/>
                  </a:ln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mL</a:t>
              </a:r>
              <a:endParaRPr kumimoji="0" lang="fr-FR" altLang="fr-FR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83" name="Rectangle 75">
              <a:extLst>
                <a:ext uri="{FF2B5EF4-FFF2-40B4-BE49-F238E27FC236}">
                  <a16:creationId xmlns:a16="http://schemas.microsoft.com/office/drawing/2014/main" id="{4C17D9AE-2079-5490-571F-C9748E8263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58275" y="4921250"/>
              <a:ext cx="7854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altLang="fr-FR" sz="12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4</a:t>
              </a:r>
              <a:endParaRPr kumimoji="0" lang="fr-FR" altLang="fr-FR" sz="18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84" name="Rectangle 76">
              <a:extLst>
                <a:ext uri="{FF2B5EF4-FFF2-40B4-BE49-F238E27FC236}">
                  <a16:creationId xmlns:a16="http://schemas.microsoft.com/office/drawing/2014/main" id="{06BF9641-9AC6-AF2B-3DF0-6777A2B709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43950" y="4951413"/>
              <a:ext cx="7854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altLang="fr-FR" sz="12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2</a:t>
              </a:r>
              <a:endParaRPr kumimoji="0" lang="fr-FR" altLang="fr-FR" sz="18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85" name="Rectangle 77">
              <a:extLst>
                <a:ext uri="{FF2B5EF4-FFF2-40B4-BE49-F238E27FC236}">
                  <a16:creationId xmlns:a16="http://schemas.microsoft.com/office/drawing/2014/main" id="{70BC59A3-C0D9-84E5-B602-2BF2F63EDF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29625" y="4921250"/>
              <a:ext cx="7854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altLang="fr-FR" sz="12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4</a:t>
              </a:r>
              <a:endParaRPr kumimoji="0" lang="fr-FR" altLang="fr-FR" sz="18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86" name="Rectangle 78">
              <a:extLst>
                <a:ext uri="{FF2B5EF4-FFF2-40B4-BE49-F238E27FC236}">
                  <a16:creationId xmlns:a16="http://schemas.microsoft.com/office/drawing/2014/main" id="{0EA03EE8-75BD-726B-1437-00478DA46B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13713" y="4887913"/>
              <a:ext cx="7854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altLang="fr-FR" sz="12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6</a:t>
              </a:r>
              <a:endParaRPr kumimoji="0" lang="fr-FR" altLang="fr-FR" sz="18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87" name="Rectangle 79">
              <a:extLst>
                <a:ext uri="{FF2B5EF4-FFF2-40B4-BE49-F238E27FC236}">
                  <a16:creationId xmlns:a16="http://schemas.microsoft.com/office/drawing/2014/main" id="{0C79773C-C6E4-FCC4-1EF3-903D214238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88974" y="5265738"/>
              <a:ext cx="1084336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altLang="fr-FR" sz="14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HIV-1 RNA</a:t>
              </a:r>
              <a:br>
                <a:rPr kumimoji="0" lang="fr-FR" altLang="fr-FR" sz="14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</a:br>
              <a:r>
                <a:rPr kumimoji="0" lang="fr-FR" altLang="fr-FR" sz="14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≥50 copies/</a:t>
              </a:r>
              <a:r>
                <a:rPr kumimoji="0" lang="fr-FR" altLang="fr-FR" sz="1400" b="1" i="0" u="none" strike="noStrike" kern="1200" cap="none" spc="0" normalizeH="0" baseline="0" noProof="0" dirty="0" err="1">
                  <a:ln>
                    <a:noFill/>
                  </a:ln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mL</a:t>
              </a:r>
              <a:endParaRPr kumimoji="0" lang="fr-FR" altLang="fr-FR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88" name="Rectangle 80">
              <a:extLst>
                <a:ext uri="{FF2B5EF4-FFF2-40B4-BE49-F238E27FC236}">
                  <a16:creationId xmlns:a16="http://schemas.microsoft.com/office/drawing/2014/main" id="{822E6A95-C977-CBC7-DCDA-1E9A780662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64825" y="4921250"/>
              <a:ext cx="7854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altLang="fr-FR" sz="12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4</a:t>
              </a:r>
              <a:endParaRPr kumimoji="0" lang="fr-FR" altLang="fr-FR" sz="18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89" name="Rectangle 81">
              <a:extLst>
                <a:ext uri="{FF2B5EF4-FFF2-40B4-BE49-F238E27FC236}">
                  <a16:creationId xmlns:a16="http://schemas.microsoft.com/office/drawing/2014/main" id="{170889BC-872B-834A-8084-96B40BE8DE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10433" y="4781550"/>
              <a:ext cx="15709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altLang="fr-FR" sz="12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12</a:t>
              </a:r>
              <a:endParaRPr kumimoji="0" lang="fr-FR" altLang="fr-FR" sz="18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90" name="Rectangle 82">
              <a:extLst>
                <a:ext uri="{FF2B5EF4-FFF2-40B4-BE49-F238E27FC236}">
                  <a16:creationId xmlns:a16="http://schemas.microsoft.com/office/drawing/2014/main" id="{5680CD61-15EA-87AE-477D-84BB4F036C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96108" y="4689475"/>
              <a:ext cx="15709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altLang="fr-FR" sz="12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21</a:t>
              </a:r>
              <a:endParaRPr kumimoji="0" lang="fr-FR" altLang="fr-FR" sz="18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91" name="Rectangle 83">
              <a:extLst>
                <a:ext uri="{FF2B5EF4-FFF2-40B4-BE49-F238E27FC236}">
                  <a16:creationId xmlns:a16="http://schemas.microsoft.com/office/drawing/2014/main" id="{457CBA35-E736-4E46-8298-48F05D448E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18675" y="4848225"/>
              <a:ext cx="7854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altLang="fr-FR" sz="12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8</a:t>
              </a:r>
              <a:endParaRPr kumimoji="0" lang="fr-FR" altLang="fr-FR" sz="18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92" name="Rectangle 84">
              <a:extLst>
                <a:ext uri="{FF2B5EF4-FFF2-40B4-BE49-F238E27FC236}">
                  <a16:creationId xmlns:a16="http://schemas.microsoft.com/office/drawing/2014/main" id="{956442E7-0C41-AAD1-D30F-E02D4AA08B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19120" y="5265738"/>
              <a:ext cx="1037142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altLang="fr-FR" sz="14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No HIV-1 RNA</a:t>
              </a:r>
              <a:br>
                <a:rPr kumimoji="0" lang="fr-FR" altLang="fr-FR" sz="14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</a:br>
              <a:r>
                <a:rPr kumimoji="0" lang="fr-FR" altLang="fr-FR" sz="14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Data</a:t>
              </a:r>
              <a:endParaRPr kumimoji="0" lang="fr-FR" altLang="fr-FR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95" name="Rectangle 46">
              <a:extLst>
                <a:ext uri="{FF2B5EF4-FFF2-40B4-BE49-F238E27FC236}">
                  <a16:creationId xmlns:a16="http://schemas.microsoft.com/office/drawing/2014/main" id="{9D01A5FC-2272-DF08-BEF6-3431CF6FF42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-146665" y="4163007"/>
              <a:ext cx="1104085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altLang="fr-FR" sz="14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Participants, %</a:t>
              </a:r>
              <a:endParaRPr kumimoji="0" lang="fr-FR" altLang="fr-FR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96" name="Rectangle 74">
              <a:extLst>
                <a:ext uri="{FF2B5EF4-FFF2-40B4-BE49-F238E27FC236}">
                  <a16:creationId xmlns:a16="http://schemas.microsoft.com/office/drawing/2014/main" id="{3E81030C-CAEA-BA0A-05DB-1BB0E871587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5595327" y="4163007"/>
              <a:ext cx="1104085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altLang="fr-FR" sz="14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Participants, %</a:t>
              </a:r>
              <a:endParaRPr kumimoji="0" lang="fr-FR" altLang="fr-FR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97" name="Rectangle 22">
              <a:extLst>
                <a:ext uri="{FF2B5EF4-FFF2-40B4-BE49-F238E27FC236}">
                  <a16:creationId xmlns:a16="http://schemas.microsoft.com/office/drawing/2014/main" id="{D7AD9147-1C85-927D-F1A6-AEF647A801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03412" y="2821177"/>
              <a:ext cx="180000" cy="180000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8" name="Rectangle 23">
              <a:extLst>
                <a:ext uri="{FF2B5EF4-FFF2-40B4-BE49-F238E27FC236}">
                  <a16:creationId xmlns:a16="http://schemas.microsoft.com/office/drawing/2014/main" id="{195C505D-58FA-2408-D8B2-006346DECF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44538" y="2821177"/>
              <a:ext cx="180000" cy="18000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9" name="Rectangle 24">
              <a:extLst>
                <a:ext uri="{FF2B5EF4-FFF2-40B4-BE49-F238E27FC236}">
                  <a16:creationId xmlns:a16="http://schemas.microsoft.com/office/drawing/2014/main" id="{A7589BDE-98BD-431D-4E9A-13D295046C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15082" y="2821177"/>
              <a:ext cx="180000" cy="18000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0" name="Rectangle 28">
              <a:extLst>
                <a:ext uri="{FF2B5EF4-FFF2-40B4-BE49-F238E27FC236}">
                  <a16:creationId xmlns:a16="http://schemas.microsoft.com/office/drawing/2014/main" id="{CF84393F-CAAD-5FD4-9ED7-24AFC5130A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7381" y="2821177"/>
              <a:ext cx="180000" cy="180000"/>
            </a:xfrm>
            <a:prstGeom prst="rect">
              <a:avLst/>
            </a:prstGeom>
            <a:solidFill>
              <a:srgbClr val="8064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1" name="Rectangle 74">
              <a:extLst>
                <a:ext uri="{FF2B5EF4-FFF2-40B4-BE49-F238E27FC236}">
                  <a16:creationId xmlns:a16="http://schemas.microsoft.com/office/drawing/2014/main" id="{D0755315-39FB-6626-591D-1B8DD30411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4081" y="2803455"/>
              <a:ext cx="2642134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altLang="fr-FR" sz="14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TG1: SC LEN + F/TAF to SC LEN + TAF</a:t>
              </a:r>
              <a:endParaRPr kumimoji="0" lang="fr-FR" altLang="fr-FR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103" name="Rectangle 74">
              <a:extLst>
                <a:ext uri="{FF2B5EF4-FFF2-40B4-BE49-F238E27FC236}">
                  <a16:creationId xmlns:a16="http://schemas.microsoft.com/office/drawing/2014/main" id="{CD5124C3-21B9-2663-0A46-601977C082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70112" y="2803455"/>
              <a:ext cx="2620974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altLang="fr-FR" sz="14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TG2: SC LEN + F/TAF to SC LEN + BIC</a:t>
              </a:r>
              <a:endParaRPr kumimoji="0" lang="fr-FR" altLang="fr-FR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105" name="Rectangle 74">
              <a:extLst>
                <a:ext uri="{FF2B5EF4-FFF2-40B4-BE49-F238E27FC236}">
                  <a16:creationId xmlns:a16="http://schemas.microsoft.com/office/drawing/2014/main" id="{B0CEB97E-8EC6-54FD-D3A9-8438621820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81782" y="2803455"/>
              <a:ext cx="152625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altLang="fr-FR" sz="14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TG3: LEN QD + F/TAF</a:t>
              </a:r>
              <a:endParaRPr kumimoji="0" lang="fr-FR" altLang="fr-FR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106" name="Rectangle 74">
              <a:extLst>
                <a:ext uri="{FF2B5EF4-FFF2-40B4-BE49-F238E27FC236}">
                  <a16:creationId xmlns:a16="http://schemas.microsoft.com/office/drawing/2014/main" id="{A350A23A-24A2-131A-B3AA-24959B91B0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11238" y="2803455"/>
              <a:ext cx="974819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altLang="fr-FR" sz="14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TG4: B/F/TAF</a:t>
              </a:r>
              <a:endParaRPr kumimoji="0" lang="fr-FR" altLang="fr-FR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08471226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12D96457-08C2-00A3-30C9-D28A4FA267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0471"/>
            <a:ext cx="8470698" cy="1481068"/>
          </a:xfrm>
        </p:spPr>
        <p:txBody>
          <a:bodyPr/>
          <a:lstStyle/>
          <a:p>
            <a:r>
              <a:rPr lang="en-US" dirty="0"/>
              <a:t>CALIBRATE: W80 results</a:t>
            </a:r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F9923DA2-8FB5-99EC-9945-02658C4D15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04808" y="6444771"/>
            <a:ext cx="238719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1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Hagins</a:t>
            </a:r>
            <a:r>
              <a:rPr kumimoji="0" lang="fr-FR" sz="1400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D, CROI 2023, Abs. 522</a:t>
            </a:r>
          </a:p>
        </p:txBody>
      </p:sp>
      <p:sp>
        <p:nvSpPr>
          <p:cNvPr id="2" name="Espace réservé du contenu 3">
            <a:extLst>
              <a:ext uri="{FF2B5EF4-FFF2-40B4-BE49-F238E27FC236}">
                <a16:creationId xmlns:a16="http://schemas.microsoft.com/office/drawing/2014/main" id="{01DE9C34-2D23-5C1D-5332-1D7E805A7CED}"/>
              </a:ext>
            </a:extLst>
          </p:cNvPr>
          <p:cNvSpPr txBox="1">
            <a:spLocks/>
          </p:cNvSpPr>
          <p:nvPr/>
        </p:nvSpPr>
        <p:spPr bwMode="auto">
          <a:xfrm>
            <a:off x="4062984" y="1519237"/>
            <a:ext cx="4066032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B0F0"/>
              </a:buClr>
              <a:buChar char="•"/>
              <a:defRPr sz="2400" b="1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B0F0"/>
              </a:buClr>
              <a:buChar char="–"/>
              <a:defRPr sz="2400">
                <a:solidFill>
                  <a:srgbClr val="000066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B0F0"/>
              </a:buClr>
              <a:buChar char="•"/>
              <a:defRPr sz="20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B0F0"/>
              </a:buClr>
              <a:buChar char="–"/>
              <a:defRPr sz="20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B0F0"/>
              </a:buClr>
              <a:buChar char="»"/>
              <a:defRPr sz="20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Char char="»"/>
              <a:defRPr sz="2000">
                <a:solidFill>
                  <a:schemeClr val="bg1"/>
                </a:solidFill>
                <a:latin typeface="+mn-lt"/>
              </a:defRPr>
            </a:lvl6pPr>
            <a:lvl7pPr marL="2971800" indent="-228600" algn="l" rtl="0" fontAlgn="base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Char char="»"/>
              <a:defRPr sz="2000">
                <a:solidFill>
                  <a:schemeClr val="bg1"/>
                </a:solidFill>
                <a:latin typeface="+mn-lt"/>
              </a:defRPr>
            </a:lvl7pPr>
            <a:lvl8pPr marL="3429000" indent="-228600" algn="l" rtl="0" fontAlgn="base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Char char="»"/>
              <a:defRPr sz="2000">
                <a:solidFill>
                  <a:schemeClr val="bg1"/>
                </a:solidFill>
                <a:latin typeface="+mn-lt"/>
              </a:defRPr>
            </a:lvl8pPr>
            <a:lvl9pPr marL="3886200" indent="-228600" algn="l" rtl="0" fontAlgn="base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Char char="»"/>
              <a:defRPr sz="2000">
                <a:solidFill>
                  <a:schemeClr val="bg1"/>
                </a:solidFill>
                <a:latin typeface="+mn-lt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B0F0"/>
              </a:buClr>
              <a:buSzTx/>
              <a:buFontTx/>
              <a:buNone/>
              <a:tabLst/>
              <a:defRPr/>
            </a:pPr>
            <a:r>
              <a:rPr kumimoji="0" lang="sv-SE" sz="2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Resistance analysis</a:t>
            </a: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92FD3E6C-3F0B-7F50-5EEB-8809E0A386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1543111"/>
              </p:ext>
            </p:extLst>
          </p:nvPr>
        </p:nvGraphicFramePr>
        <p:xfrm>
          <a:off x="1086340" y="2298531"/>
          <a:ext cx="10019320" cy="3253301"/>
        </p:xfrm>
        <a:graphic>
          <a:graphicData uri="http://schemas.openxmlformats.org/drawingml/2006/table">
            <a:tbl>
              <a:tblPr>
                <a:tableStyleId>{B301B821-A1FF-4177-AEE7-76D212191A09}</a:tableStyleId>
              </a:tblPr>
              <a:tblGrid>
                <a:gridCol w="4883212">
                  <a:extLst>
                    <a:ext uri="{9D8B030D-6E8A-4147-A177-3AD203B41FA5}">
                      <a16:colId xmlns:a16="http://schemas.microsoft.com/office/drawing/2014/main" val="3647925676"/>
                    </a:ext>
                  </a:extLst>
                </a:gridCol>
                <a:gridCol w="1284027">
                  <a:extLst>
                    <a:ext uri="{9D8B030D-6E8A-4147-A177-3AD203B41FA5}">
                      <a16:colId xmlns:a16="http://schemas.microsoft.com/office/drawing/2014/main" val="210539753"/>
                    </a:ext>
                  </a:extLst>
                </a:gridCol>
                <a:gridCol w="1284027">
                  <a:extLst>
                    <a:ext uri="{9D8B030D-6E8A-4147-A177-3AD203B41FA5}">
                      <a16:colId xmlns:a16="http://schemas.microsoft.com/office/drawing/2014/main" val="3541227151"/>
                    </a:ext>
                  </a:extLst>
                </a:gridCol>
                <a:gridCol w="1284027">
                  <a:extLst>
                    <a:ext uri="{9D8B030D-6E8A-4147-A177-3AD203B41FA5}">
                      <a16:colId xmlns:a16="http://schemas.microsoft.com/office/drawing/2014/main" val="2603900577"/>
                    </a:ext>
                  </a:extLst>
                </a:gridCol>
                <a:gridCol w="1284027">
                  <a:extLst>
                    <a:ext uri="{9D8B030D-6E8A-4147-A177-3AD203B41FA5}">
                      <a16:colId xmlns:a16="http://schemas.microsoft.com/office/drawing/2014/main" val="3131161829"/>
                    </a:ext>
                  </a:extLst>
                </a:gridCol>
              </a:tblGrid>
              <a:tr h="10213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Participants, n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121881" marR="121881" marT="45728" marB="45728" anchor="ctr" horzOverflow="overflow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TG1</a:t>
                      </a:r>
                      <a:br>
                        <a:rPr kumimoji="0" lang="en-US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kumimoji="0" lang="en-US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N=52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121881" marR="121881" marT="45728" marB="45728" anchor="ctr" horzOverflow="overflow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TG2</a:t>
                      </a:r>
                      <a:br>
                        <a:rPr kumimoji="0" lang="en-US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kumimoji="0" lang="en-US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N=53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121881" marR="121881" marT="45728" marB="45728" anchor="ctr" horzOverflow="overflow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TG3</a:t>
                      </a:r>
                      <a:br>
                        <a:rPr kumimoji="0" lang="en-US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kumimoji="0" lang="en-US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N=52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121881" marR="121881" marT="45728" marB="45728" anchor="ctr" horzOverflow="overflow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TG4</a:t>
                      </a:r>
                      <a:br>
                        <a:rPr kumimoji="0" lang="en-US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kumimoji="0" lang="en-US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N=25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121881" marR="121881" marT="45728" marB="45728" anchor="ctr" horzOverflow="overflow"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1105923"/>
                  </a:ext>
                </a:extLst>
              </a:tr>
              <a:tr h="5674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Met resistance testing criteria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1881" marR="121881" marT="45728" marB="4572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1881" marR="121881" marT="45728" marB="4572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1881" marR="121881" marT="45728" marB="4572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1881" marR="121881" marT="45728" marB="4572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1881" marR="121881" marT="45728" marB="45728" anchor="ctr" horzOverflow="overflow"/>
                </a:tc>
                <a:extLst>
                  <a:ext uri="{0D108BD9-81ED-4DB2-BD59-A6C34878D82A}">
                    <a16:rowId xmlns:a16="http://schemas.microsoft.com/office/drawing/2014/main" val="1749941631"/>
                  </a:ext>
                </a:extLst>
              </a:tr>
              <a:tr h="16644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Emergent LEN resistance</a:t>
                      </a:r>
                    </a:p>
                    <a:p>
                      <a:pPr marL="342900" marR="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Q67H</a:t>
                      </a:r>
                    </a:p>
                    <a:p>
                      <a:pPr marL="342900" marR="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K70R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1881" marR="121881" marT="45728" marB="4572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1881" marR="121881" marT="45728" marB="4572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1881" marR="121881" marT="45728" marB="4572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1881" marR="121881" marT="45728" marB="4572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1881" marR="121881" marT="45728" marB="45728" anchor="ctr" horzOverflow="overflow"/>
                </a:tc>
                <a:extLst>
                  <a:ext uri="{0D108BD9-81ED-4DB2-BD59-A6C34878D82A}">
                    <a16:rowId xmlns:a16="http://schemas.microsoft.com/office/drawing/2014/main" val="21837760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5916607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>
            <a:extLst>
              <a:ext uri="{FF2B5EF4-FFF2-40B4-BE49-F238E27FC236}">
                <a16:creationId xmlns:a16="http://schemas.microsoft.com/office/drawing/2014/main" id="{5A74E3EE-905E-ED88-A3DF-2DC9660CD5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LEN + </a:t>
            </a:r>
            <a:r>
              <a:rPr lang="en-GB" dirty="0" err="1"/>
              <a:t>bNAbs</a:t>
            </a:r>
            <a:r>
              <a:rPr lang="en-GB" dirty="0"/>
              <a:t> GS-5423 and GS-2872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A1353CC1-CE98-9050-C2F4-C67D334714B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09600" y="1921790"/>
            <a:ext cx="10972800" cy="4269460"/>
          </a:xfrm>
        </p:spPr>
        <p:txBody>
          <a:bodyPr/>
          <a:lstStyle/>
          <a:p>
            <a:r>
              <a:rPr lang="en-GB" dirty="0"/>
              <a:t>GS-5423 = </a:t>
            </a:r>
            <a:r>
              <a:rPr lang="en-GB" dirty="0" err="1"/>
              <a:t>Teropavimab</a:t>
            </a:r>
            <a:r>
              <a:rPr lang="en-GB" dirty="0"/>
              <a:t> (TAB) = </a:t>
            </a:r>
            <a:r>
              <a:rPr lang="en-GB" dirty="0" err="1"/>
              <a:t>bNAb</a:t>
            </a:r>
            <a:r>
              <a:rPr lang="en-GB" dirty="0"/>
              <a:t> against the CD4-binding site of gp120</a:t>
            </a:r>
          </a:p>
          <a:p>
            <a:r>
              <a:rPr lang="en-GB" dirty="0"/>
              <a:t>GS-2872 = </a:t>
            </a:r>
            <a:r>
              <a:rPr lang="en-GB" dirty="0" err="1"/>
              <a:t>Zinlirvimab</a:t>
            </a:r>
            <a:r>
              <a:rPr lang="en-GB" dirty="0"/>
              <a:t> (ZAB) = </a:t>
            </a:r>
            <a:r>
              <a:rPr lang="en-GB" dirty="0" err="1"/>
              <a:t>bNAb</a:t>
            </a:r>
            <a:r>
              <a:rPr lang="en-GB" dirty="0"/>
              <a:t> against the V3-glycan of HIV-1 Env</a:t>
            </a:r>
          </a:p>
          <a:p>
            <a:r>
              <a:rPr lang="en-GB" dirty="0"/>
              <a:t>&gt; 50% of clade B viruses are highly susceptible to both </a:t>
            </a:r>
            <a:r>
              <a:rPr lang="en-GB" dirty="0" err="1"/>
              <a:t>bNAbs</a:t>
            </a:r>
            <a:r>
              <a:rPr lang="en-GB" dirty="0"/>
              <a:t> and &gt; 90% are highly susceptible to either </a:t>
            </a:r>
            <a:r>
              <a:rPr lang="en-GB" dirty="0" err="1"/>
              <a:t>bNAb</a:t>
            </a:r>
            <a:endParaRPr lang="en-GB" dirty="0"/>
          </a:p>
          <a:p>
            <a:endParaRPr lang="en-GB" dirty="0"/>
          </a:p>
          <a:p>
            <a:r>
              <a:rPr lang="en-GB" dirty="0"/>
              <a:t>Phase 1b study of LEN + TAB + ZAB in virologically suppressed individuals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0CD3183B-F70D-24FC-FB6A-3003F26AC9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11438" y="6444771"/>
            <a:ext cx="360710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/>
            <a:r>
              <a:rPr lang="fr-FR" sz="1400" i="1" dirty="0" err="1">
                <a:solidFill>
                  <a:srgbClr val="0070C0"/>
                </a:solidFill>
              </a:rPr>
              <a:t>Eron</a:t>
            </a:r>
            <a:r>
              <a:rPr lang="fr-FR" sz="1400" i="1" dirty="0">
                <a:solidFill>
                  <a:srgbClr val="0070C0"/>
                </a:solidFill>
              </a:rPr>
              <a:t> J, CROI 2023, Abs. 193</a:t>
            </a:r>
          </a:p>
        </p:txBody>
      </p:sp>
    </p:spTree>
    <p:extLst>
      <p:ext uri="{BB962C8B-B14F-4D97-AF65-F5344CB8AC3E}">
        <p14:creationId xmlns:p14="http://schemas.microsoft.com/office/powerpoint/2010/main" val="33749995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4CE14C5-1C41-D68B-5F3C-27BD7457B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LEN + </a:t>
            </a:r>
            <a:r>
              <a:rPr lang="en-GB" dirty="0" err="1"/>
              <a:t>bNAbs</a:t>
            </a:r>
            <a:r>
              <a:rPr lang="en-GB" dirty="0"/>
              <a:t> GS-5423 and GS-2872</a:t>
            </a:r>
          </a:p>
        </p:txBody>
      </p:sp>
      <p:sp>
        <p:nvSpPr>
          <p:cNvPr id="10" name="Espace réservé du contenu 9">
            <a:extLst>
              <a:ext uri="{FF2B5EF4-FFF2-40B4-BE49-F238E27FC236}">
                <a16:creationId xmlns:a16="http://schemas.microsoft.com/office/drawing/2014/main" id="{BA434558-F60B-6979-1F1C-6C0AD06BB29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09600" y="5239759"/>
            <a:ext cx="10972800" cy="820078"/>
          </a:xfrm>
        </p:spPr>
        <p:txBody>
          <a:bodyPr>
            <a:normAutofit/>
          </a:bodyPr>
          <a:lstStyle/>
          <a:p>
            <a:r>
              <a:rPr lang="en-GB" sz="2000" dirty="0"/>
              <a:t>Participants characteristics (N=21): median time since HIV diagnosis=8.2 years, median duration of baseline ART=2.6 years, median CD4=909/mm</a:t>
            </a:r>
            <a:r>
              <a:rPr lang="en-GB" sz="2000" baseline="30000" dirty="0"/>
              <a:t>3</a:t>
            </a:r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E6478541-D0FA-182C-CC81-A44AF4801A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11438" y="6444771"/>
            <a:ext cx="360710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/>
            <a:r>
              <a:rPr lang="fr-FR" sz="1400" i="1" dirty="0" err="1">
                <a:solidFill>
                  <a:srgbClr val="0070C0"/>
                </a:solidFill>
              </a:rPr>
              <a:t>Eron</a:t>
            </a:r>
            <a:r>
              <a:rPr lang="fr-FR" sz="1400" i="1" dirty="0">
                <a:solidFill>
                  <a:srgbClr val="0070C0"/>
                </a:solidFill>
              </a:rPr>
              <a:t> J, CROI 2023, Abs. 193</a:t>
            </a:r>
          </a:p>
        </p:txBody>
      </p:sp>
      <p:grpSp>
        <p:nvGrpSpPr>
          <p:cNvPr id="6" name="Groupe 5">
            <a:extLst>
              <a:ext uri="{FF2B5EF4-FFF2-40B4-BE49-F238E27FC236}">
                <a16:creationId xmlns:a16="http://schemas.microsoft.com/office/drawing/2014/main" id="{F27D2F05-6A2F-E2AC-0902-06C7C1C03094}"/>
              </a:ext>
            </a:extLst>
          </p:cNvPr>
          <p:cNvGrpSpPr/>
          <p:nvPr/>
        </p:nvGrpSpPr>
        <p:grpSpPr>
          <a:xfrm>
            <a:off x="986834" y="1465906"/>
            <a:ext cx="9804506" cy="2504316"/>
            <a:chOff x="986834" y="1465906"/>
            <a:chExt cx="9804506" cy="2504316"/>
          </a:xfrm>
        </p:grpSpPr>
        <p:sp>
          <p:nvSpPr>
            <p:cNvPr id="3" name="Rectangle : coins arrondis 2">
              <a:extLst>
                <a:ext uri="{FF2B5EF4-FFF2-40B4-BE49-F238E27FC236}">
                  <a16:creationId xmlns:a16="http://schemas.microsoft.com/office/drawing/2014/main" id="{8D5C5D2D-1CED-32CA-EE03-845CF41F63ED}"/>
                </a:ext>
              </a:extLst>
            </p:cNvPr>
            <p:cNvSpPr/>
            <p:nvPr/>
          </p:nvSpPr>
          <p:spPr bwMode="auto">
            <a:xfrm>
              <a:off x="986834" y="2038253"/>
              <a:ext cx="2705100" cy="1931969"/>
            </a:xfrm>
            <a:prstGeom prst="roundRect">
              <a:avLst>
                <a:gd name="adj" fmla="val 10041"/>
              </a:avLst>
            </a:prstGeom>
            <a:ln>
              <a:noFill/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Key inclusion criteria</a:t>
              </a:r>
            </a:p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lang="en-US" sz="1400" dirty="0">
                  <a:solidFill>
                    <a:schemeClr val="tx1"/>
                  </a:solidFill>
                </a:rPr>
                <a:t>Adults living with HIV-1</a:t>
              </a:r>
            </a:p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Virologically suppressed ≥18 m</a:t>
              </a:r>
              <a:r>
                <a:rPr lang="en-US" sz="1400" dirty="0">
                  <a:solidFill>
                    <a:schemeClr val="tx1"/>
                  </a:solidFill>
                </a:rPr>
                <a:t>onths</a:t>
              </a:r>
            </a:p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Viral susceptibility to both TAB and ZAB</a:t>
              </a:r>
            </a:p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lang="en-US" sz="1400" dirty="0">
                  <a:solidFill>
                    <a:schemeClr val="tx1"/>
                  </a:solidFill>
                </a:rPr>
                <a:t>CD4 nadir </a:t>
              </a: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≥</a:t>
              </a:r>
              <a:r>
                <a:rPr lang="en-US" sz="1400" dirty="0">
                  <a:solidFill>
                    <a:schemeClr val="tx1"/>
                  </a:solidFill>
                </a:rPr>
                <a:t>350</a:t>
              </a:r>
            </a:p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CD</a:t>
              </a:r>
              <a:r>
                <a:rPr lang="en-US" sz="1400" dirty="0">
                  <a:solidFill>
                    <a:schemeClr val="tx1"/>
                  </a:solidFill>
                </a:rPr>
                <a:t>4 at entry </a:t>
              </a: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≥</a:t>
              </a:r>
              <a:r>
                <a:rPr lang="en-US" sz="1400" dirty="0">
                  <a:solidFill>
                    <a:schemeClr val="tx1"/>
                  </a:solidFill>
                </a:rPr>
                <a:t>500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" name="Rectangle : coins arrondis 3">
              <a:extLst>
                <a:ext uri="{FF2B5EF4-FFF2-40B4-BE49-F238E27FC236}">
                  <a16:creationId xmlns:a16="http://schemas.microsoft.com/office/drawing/2014/main" id="{14F6AB78-A400-F096-0B79-5EDA129E2820}"/>
                </a:ext>
              </a:extLst>
            </p:cNvPr>
            <p:cNvSpPr/>
            <p:nvPr/>
          </p:nvSpPr>
          <p:spPr bwMode="auto">
            <a:xfrm>
              <a:off x="5166855" y="3124543"/>
              <a:ext cx="3830841" cy="381000"/>
            </a:xfrm>
            <a:prstGeom prst="roundRect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1" dirty="0">
                  <a:solidFill>
                    <a:schemeClr val="bg1"/>
                  </a:solidFill>
                </a:rPr>
                <a:t>Group 1: LEN + TAB 30 mg/kg + ZAB 30 mg/kg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endParaRPr>
            </a:p>
          </p:txBody>
        </p:sp>
        <p:sp>
          <p:nvSpPr>
            <p:cNvPr id="5" name="Rectangle : coins arrondis 4">
              <a:extLst>
                <a:ext uri="{FF2B5EF4-FFF2-40B4-BE49-F238E27FC236}">
                  <a16:creationId xmlns:a16="http://schemas.microsoft.com/office/drawing/2014/main" id="{4FCC7645-206E-395E-503B-00F7E3014B14}"/>
                </a:ext>
              </a:extLst>
            </p:cNvPr>
            <p:cNvSpPr/>
            <p:nvPr/>
          </p:nvSpPr>
          <p:spPr bwMode="auto">
            <a:xfrm>
              <a:off x="5166855" y="2387333"/>
              <a:ext cx="3830841" cy="381000"/>
            </a:xfrm>
            <a:prstGeom prst="round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1" dirty="0">
                  <a:solidFill>
                    <a:schemeClr val="bg1"/>
                  </a:solidFill>
                </a:rPr>
                <a:t>Group 1: LEN + TAB 30 mg/kg + ZAB 10 mg/kg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endParaRPr>
            </a:p>
          </p:txBody>
        </p:sp>
        <p:sp>
          <p:nvSpPr>
            <p:cNvPr id="8" name="Rectangle : coins arrondis 7">
              <a:extLst>
                <a:ext uri="{FF2B5EF4-FFF2-40B4-BE49-F238E27FC236}">
                  <a16:creationId xmlns:a16="http://schemas.microsoft.com/office/drawing/2014/main" id="{4EF9387F-EDB2-D173-6C47-ED2A6119DE01}"/>
                </a:ext>
              </a:extLst>
            </p:cNvPr>
            <p:cNvSpPr/>
            <p:nvPr/>
          </p:nvSpPr>
          <p:spPr bwMode="auto">
            <a:xfrm>
              <a:off x="9178366" y="2387333"/>
              <a:ext cx="1382954" cy="1118210"/>
            </a:xfrm>
            <a:prstGeom prst="roundRect">
              <a:avLst>
                <a:gd name="adj" fmla="val 10041"/>
              </a:avLst>
            </a:prstGeom>
            <a:solidFill>
              <a:schemeClr val="bg1">
                <a:lumMod val="85000"/>
              </a:schemeClr>
            </a:solidFill>
            <a:ln>
              <a:noFill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Restart ART and continued follow-up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grpSp>
          <p:nvGrpSpPr>
            <p:cNvPr id="21" name="Groupe 20">
              <a:extLst>
                <a:ext uri="{FF2B5EF4-FFF2-40B4-BE49-F238E27FC236}">
                  <a16:creationId xmlns:a16="http://schemas.microsoft.com/office/drawing/2014/main" id="{5FD0F05F-9FF7-2C19-7B77-4F6F3F67E981}"/>
                </a:ext>
              </a:extLst>
            </p:cNvPr>
            <p:cNvGrpSpPr/>
            <p:nvPr/>
          </p:nvGrpSpPr>
          <p:grpSpPr>
            <a:xfrm>
              <a:off x="4454212" y="1465906"/>
              <a:ext cx="6337128" cy="922696"/>
              <a:chOff x="4454212" y="1465906"/>
              <a:chExt cx="6337128" cy="922696"/>
            </a:xfrm>
          </p:grpSpPr>
          <p:sp>
            <p:nvSpPr>
              <p:cNvPr id="14" name="ZoneTexte 13">
                <a:extLst>
                  <a:ext uri="{FF2B5EF4-FFF2-40B4-BE49-F238E27FC236}">
                    <a16:creationId xmlns:a16="http://schemas.microsoft.com/office/drawing/2014/main" id="{6D511CCE-275C-901F-AE89-516AC99DCD10}"/>
                  </a:ext>
                </a:extLst>
              </p:cNvPr>
              <p:cNvSpPr txBox="1"/>
              <p:nvPr/>
            </p:nvSpPr>
            <p:spPr>
              <a:xfrm>
                <a:off x="4454212" y="2080825"/>
                <a:ext cx="607859" cy="307777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Week</a:t>
                </a:r>
                <a:endParaRPr lang="fr-FR" dirty="0"/>
              </a:p>
            </p:txBody>
          </p:sp>
          <p:sp>
            <p:nvSpPr>
              <p:cNvPr id="15" name="ZoneTexte 14">
                <a:extLst>
                  <a:ext uri="{FF2B5EF4-FFF2-40B4-BE49-F238E27FC236}">
                    <a16:creationId xmlns:a16="http://schemas.microsoft.com/office/drawing/2014/main" id="{2A31AFBA-144C-754C-D399-3353C740A551}"/>
                  </a:ext>
                </a:extLst>
              </p:cNvPr>
              <p:cNvSpPr txBox="1"/>
              <p:nvPr/>
            </p:nvSpPr>
            <p:spPr>
              <a:xfrm>
                <a:off x="5030818" y="2080825"/>
                <a:ext cx="276038" cy="307777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r>
                  <a:rPr kumimoji="0" lang="en-US" sz="140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0</a:t>
                </a:r>
                <a:endParaRPr lang="fr-FR" dirty="0"/>
              </a:p>
            </p:txBody>
          </p:sp>
          <p:sp>
            <p:nvSpPr>
              <p:cNvPr id="16" name="ZoneTexte 15">
                <a:extLst>
                  <a:ext uri="{FF2B5EF4-FFF2-40B4-BE49-F238E27FC236}">
                    <a16:creationId xmlns:a16="http://schemas.microsoft.com/office/drawing/2014/main" id="{4B8B317A-A60F-4899-CB44-77AB865DD87F}"/>
                  </a:ext>
                </a:extLst>
              </p:cNvPr>
              <p:cNvSpPr txBox="1"/>
              <p:nvPr/>
            </p:nvSpPr>
            <p:spPr>
              <a:xfrm>
                <a:off x="4818481" y="1465906"/>
                <a:ext cx="692818" cy="307777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Dosing</a:t>
                </a:r>
                <a:endParaRPr lang="fr-FR" dirty="0">
                  <a:solidFill>
                    <a:srgbClr val="00B0F0"/>
                  </a:solidFill>
                </a:endParaRPr>
              </a:p>
            </p:txBody>
          </p:sp>
          <p:cxnSp>
            <p:nvCxnSpPr>
              <p:cNvPr id="18" name="Connecteur droit avec flèche 17">
                <a:extLst>
                  <a:ext uri="{FF2B5EF4-FFF2-40B4-BE49-F238E27FC236}">
                    <a16:creationId xmlns:a16="http://schemas.microsoft.com/office/drawing/2014/main" id="{5DA54D6F-22E2-A9CE-4CA7-8E3FBD63AFB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173586" y="1759844"/>
                <a:ext cx="0" cy="317671"/>
              </a:xfrm>
              <a:prstGeom prst="straightConnector1">
                <a:avLst/>
              </a:prstGeom>
              <a:ln w="38100">
                <a:solidFill>
                  <a:srgbClr val="00B0F0"/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ZoneTexte 18">
                <a:extLst>
                  <a:ext uri="{FF2B5EF4-FFF2-40B4-BE49-F238E27FC236}">
                    <a16:creationId xmlns:a16="http://schemas.microsoft.com/office/drawing/2014/main" id="{2A97B4E0-33B5-E736-E1FD-586027E15543}"/>
                  </a:ext>
                </a:extLst>
              </p:cNvPr>
              <p:cNvSpPr txBox="1"/>
              <p:nvPr/>
            </p:nvSpPr>
            <p:spPr>
              <a:xfrm>
                <a:off x="8942279" y="2080825"/>
                <a:ext cx="367408" cy="307777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r>
                  <a:rPr kumimoji="0" lang="en-US" sz="140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26</a:t>
                </a:r>
                <a:endParaRPr lang="fr-FR" dirty="0"/>
              </a:p>
            </p:txBody>
          </p:sp>
          <p:sp>
            <p:nvSpPr>
              <p:cNvPr id="20" name="ZoneTexte 19">
                <a:extLst>
                  <a:ext uri="{FF2B5EF4-FFF2-40B4-BE49-F238E27FC236}">
                    <a16:creationId xmlns:a16="http://schemas.microsoft.com/office/drawing/2014/main" id="{0B1F2208-9926-C097-9837-70BFA5BC9DB6}"/>
                  </a:ext>
                </a:extLst>
              </p:cNvPr>
              <p:cNvSpPr txBox="1"/>
              <p:nvPr/>
            </p:nvSpPr>
            <p:spPr>
              <a:xfrm>
                <a:off x="10423932" y="2080825"/>
                <a:ext cx="367408" cy="307777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r>
                  <a:rPr kumimoji="0" lang="en-US" sz="140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52</a:t>
                </a:r>
                <a:endParaRPr lang="fr-FR" dirty="0"/>
              </a:p>
            </p:txBody>
          </p:sp>
          <p:sp>
            <p:nvSpPr>
              <p:cNvPr id="31" name="ZoneTexte 30">
                <a:extLst>
                  <a:ext uri="{FF2B5EF4-FFF2-40B4-BE49-F238E27FC236}">
                    <a16:creationId xmlns:a16="http://schemas.microsoft.com/office/drawing/2014/main" id="{8BCD738B-A036-20D2-9EEF-F0CDA6D701DA}"/>
                  </a:ext>
                </a:extLst>
              </p:cNvPr>
              <p:cNvSpPr txBox="1"/>
              <p:nvPr/>
            </p:nvSpPr>
            <p:spPr>
              <a:xfrm>
                <a:off x="9615779" y="2080825"/>
                <a:ext cx="502061" cy="307777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/>
                <a:r>
                  <a:rPr kumimoji="0" lang="en-US" sz="140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..//..</a:t>
                </a:r>
                <a:endParaRPr lang="fr-FR" dirty="0"/>
              </a:p>
            </p:txBody>
          </p:sp>
        </p:grpSp>
        <p:cxnSp>
          <p:nvCxnSpPr>
            <p:cNvPr id="23" name="Connecteur : en angle 22">
              <a:extLst>
                <a:ext uri="{FF2B5EF4-FFF2-40B4-BE49-F238E27FC236}">
                  <a16:creationId xmlns:a16="http://schemas.microsoft.com/office/drawing/2014/main" id="{FC4A5C77-9057-AC12-2209-AF049D739A2E}"/>
                </a:ext>
              </a:extLst>
            </p:cNvPr>
            <p:cNvCxnSpPr>
              <a:cxnSpLocks/>
              <a:stCxn id="3" idx="3"/>
              <a:endCxn id="5" idx="1"/>
            </p:cNvCxnSpPr>
            <p:nvPr/>
          </p:nvCxnSpPr>
          <p:spPr bwMode="auto">
            <a:xfrm flipV="1">
              <a:off x="3691934" y="2577833"/>
              <a:ext cx="1474921" cy="426405"/>
            </a:xfrm>
            <a:prstGeom prst="bentConnector3">
              <a:avLst/>
            </a:prstGeom>
            <a:solidFill>
              <a:schemeClr val="accent1"/>
            </a:solidFill>
            <a:ln w="1905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4" name="Connecteur : en angle 23">
              <a:extLst>
                <a:ext uri="{FF2B5EF4-FFF2-40B4-BE49-F238E27FC236}">
                  <a16:creationId xmlns:a16="http://schemas.microsoft.com/office/drawing/2014/main" id="{C9121624-C245-CF81-045A-6D5B22F8F6C4}"/>
                </a:ext>
              </a:extLst>
            </p:cNvPr>
            <p:cNvCxnSpPr>
              <a:cxnSpLocks/>
              <a:stCxn id="3" idx="3"/>
              <a:endCxn id="4" idx="1"/>
            </p:cNvCxnSpPr>
            <p:nvPr/>
          </p:nvCxnSpPr>
          <p:spPr bwMode="auto">
            <a:xfrm>
              <a:off x="3691934" y="3004238"/>
              <a:ext cx="1474921" cy="310805"/>
            </a:xfrm>
            <a:prstGeom prst="bentConnector3">
              <a:avLst/>
            </a:prstGeom>
            <a:solidFill>
              <a:schemeClr val="accent1"/>
            </a:solidFill>
            <a:ln w="1905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B5206CDA-416A-1FAE-340A-7190FB4B9147}"/>
                </a:ext>
              </a:extLst>
            </p:cNvPr>
            <p:cNvSpPr txBox="1"/>
            <p:nvPr/>
          </p:nvSpPr>
          <p:spPr>
            <a:xfrm>
              <a:off x="4427857" y="2850349"/>
              <a:ext cx="4154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1:1</a:t>
              </a:r>
            </a:p>
          </p:txBody>
        </p:sp>
      </p:grpSp>
      <p:graphicFrame>
        <p:nvGraphicFramePr>
          <p:cNvPr id="32" name="Tableau 31">
            <a:extLst>
              <a:ext uri="{FF2B5EF4-FFF2-40B4-BE49-F238E27FC236}">
                <a16:creationId xmlns:a16="http://schemas.microsoft.com/office/drawing/2014/main" id="{9B1D53C0-DDA3-B800-2AC0-07F7C6DBBD9E}"/>
              </a:ext>
            </a:extLst>
          </p:cNvPr>
          <p:cNvGraphicFramePr>
            <a:graphicFrameLocks noGrp="1"/>
          </p:cNvGraphicFramePr>
          <p:nvPr/>
        </p:nvGraphicFramePr>
        <p:xfrm>
          <a:off x="4409093" y="3587797"/>
          <a:ext cx="2275690" cy="1296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85588">
                  <a:extLst>
                    <a:ext uri="{9D8B030D-6E8A-4147-A177-3AD203B41FA5}">
                      <a16:colId xmlns:a16="http://schemas.microsoft.com/office/drawing/2014/main" val="779042525"/>
                    </a:ext>
                  </a:extLst>
                </a:gridCol>
                <a:gridCol w="595051">
                  <a:extLst>
                    <a:ext uri="{9D8B030D-6E8A-4147-A177-3AD203B41FA5}">
                      <a16:colId xmlns:a16="http://schemas.microsoft.com/office/drawing/2014/main" val="597243008"/>
                    </a:ext>
                  </a:extLst>
                </a:gridCol>
                <a:gridCol w="595051">
                  <a:extLst>
                    <a:ext uri="{9D8B030D-6E8A-4147-A177-3AD203B41FA5}">
                      <a16:colId xmlns:a16="http://schemas.microsoft.com/office/drawing/2014/main" val="172161925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r-F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1944" marR="91944" marT="45972" marB="45972" anchor="ctr" horzOverflow="overflow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Day 1</a:t>
                      </a:r>
                    </a:p>
                  </a:txBody>
                  <a:tcPr marL="91944" marR="91944" marT="45972" marB="45972" anchor="ctr" horzOverflow="overflow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Day 2</a:t>
                      </a:r>
                    </a:p>
                  </a:txBody>
                  <a:tcPr marL="91944" marR="91944" marT="45972" marB="45972" anchor="ctr" horzOverflow="overflow"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7216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LEN oral 600 mg</a:t>
                      </a:r>
                    </a:p>
                  </a:txBody>
                  <a:tcPr marL="91944" marR="91944" marT="45972" marB="45972" anchor="ctr" horzOverflow="overflow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800" b="1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91944" marR="91944" marT="45972" marB="45972" anchor="ctr" horzOverflow="overflow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800" b="1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91944" marR="91944" marT="45972" marB="45972" anchor="ctr" horzOverflow="overflow"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70704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lang="en-US" sz="1000" b="1" noProof="0" dirty="0">
                          <a:solidFill>
                            <a:srgbClr val="000000"/>
                          </a:solidFill>
                        </a:rPr>
                        <a:t>LEN SC 927 mg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lang="en-US" sz="800" b="1" noProof="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lang="en-US" sz="800" b="1" noProof="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81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a-DK" sz="1000" b="1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TAB IV 30 mg/kg</a:t>
                      </a:r>
                      <a:endParaRPr kumimoji="0" lang="en-US" sz="1000" b="1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91944" marR="91944" marT="45972" marB="45972" anchor="ctr" horzOverflow="overflow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800" b="1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91944" marR="91944" marT="45972" marB="45972" anchor="ctr" horzOverflow="overflow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800" b="1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91944" marR="91944" marT="45972" marB="45972" anchor="ctr" horzOverflow="overflow"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0015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lang="en-US" sz="1000" b="1" noProof="0" dirty="0">
                          <a:solidFill>
                            <a:srgbClr val="000000"/>
                          </a:solidFill>
                        </a:rPr>
                        <a:t>ZAB IV 10 mg/kg</a:t>
                      </a:r>
                      <a:br>
                        <a:rPr lang="en-US" sz="1000" b="1" noProof="0" dirty="0">
                          <a:solidFill>
                            <a:srgbClr val="000000"/>
                          </a:solidFill>
                        </a:rPr>
                      </a:br>
                      <a:r>
                        <a:rPr lang="en-US" sz="1000" b="1" noProof="0" dirty="0">
                          <a:solidFill>
                            <a:srgbClr val="000000"/>
                          </a:solidFill>
                        </a:rPr>
                        <a:t>or 30 mg/kg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lang="en-US" sz="800" b="1" noProof="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lang="en-US" sz="800" b="1" noProof="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3547573"/>
                  </a:ext>
                </a:extLst>
              </a:tr>
            </a:tbl>
          </a:graphicData>
        </a:graphic>
      </p:graphicFrame>
      <p:pic>
        <p:nvPicPr>
          <p:cNvPr id="34" name="Image 33">
            <a:extLst>
              <a:ext uri="{FF2B5EF4-FFF2-40B4-BE49-F238E27FC236}">
                <a16:creationId xmlns:a16="http://schemas.microsoft.com/office/drawing/2014/main" id="{4D36BD70-BEC5-225A-61C7-A83D2B0D7A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7001" y="3841541"/>
            <a:ext cx="247239" cy="189908"/>
          </a:xfrm>
          <a:prstGeom prst="rect">
            <a:avLst/>
          </a:prstGeom>
        </p:spPr>
      </p:pic>
      <p:pic>
        <p:nvPicPr>
          <p:cNvPr id="35" name="Image 34">
            <a:extLst>
              <a:ext uri="{FF2B5EF4-FFF2-40B4-BE49-F238E27FC236}">
                <a16:creationId xmlns:a16="http://schemas.microsoft.com/office/drawing/2014/main" id="{80BD4D13-BC61-8ACE-CCAB-94AC11D739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74955" y="3841541"/>
            <a:ext cx="247239" cy="189908"/>
          </a:xfrm>
          <a:prstGeom prst="rect">
            <a:avLst/>
          </a:prstGeom>
        </p:spPr>
      </p:pic>
      <p:pic>
        <p:nvPicPr>
          <p:cNvPr id="37" name="Image 36">
            <a:extLst>
              <a:ext uri="{FF2B5EF4-FFF2-40B4-BE49-F238E27FC236}">
                <a16:creationId xmlns:a16="http://schemas.microsoft.com/office/drawing/2014/main" id="{E1F7573C-44B3-43C9-B06B-0DA544B10B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6670" y="4110338"/>
            <a:ext cx="432020" cy="117339"/>
          </a:xfrm>
          <a:prstGeom prst="rect">
            <a:avLst/>
          </a:prstGeom>
        </p:spPr>
      </p:pic>
      <p:pic>
        <p:nvPicPr>
          <p:cNvPr id="39" name="Image 38">
            <a:extLst>
              <a:ext uri="{FF2B5EF4-FFF2-40B4-BE49-F238E27FC236}">
                <a16:creationId xmlns:a16="http://schemas.microsoft.com/office/drawing/2014/main" id="{CDA8AA30-454E-0602-5563-DA9F26605B7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25628" y="4318144"/>
            <a:ext cx="101722" cy="159103"/>
          </a:xfrm>
          <a:prstGeom prst="rect">
            <a:avLst/>
          </a:prstGeom>
        </p:spPr>
      </p:pic>
      <p:pic>
        <p:nvPicPr>
          <p:cNvPr id="40" name="Image 39">
            <a:extLst>
              <a:ext uri="{FF2B5EF4-FFF2-40B4-BE49-F238E27FC236}">
                <a16:creationId xmlns:a16="http://schemas.microsoft.com/office/drawing/2014/main" id="{3B2C3AE6-8B4D-44FC-BC1B-7E0733EFB70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4380" y="4608148"/>
            <a:ext cx="101722" cy="159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45649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>
            <a:extLst>
              <a:ext uri="{FF2B5EF4-FFF2-40B4-BE49-F238E27FC236}">
                <a16:creationId xmlns:a16="http://schemas.microsoft.com/office/drawing/2014/main" id="{F2F04DEC-FFC5-5DA1-524A-49390CA83F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6236" y="1483805"/>
            <a:ext cx="493014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ＭＳ Ｐゴシック" pitchFamily="34" charset="-128"/>
                <a:cs typeface="Arial" charset="0"/>
              </a:rPr>
              <a:t>Virologic Outcomes at W26, FDA snapshot</a:t>
            </a:r>
          </a:p>
        </p:txBody>
      </p:sp>
      <p:sp>
        <p:nvSpPr>
          <p:cNvPr id="5" name="Espace réservé du contenu 9">
            <a:extLst>
              <a:ext uri="{FF2B5EF4-FFF2-40B4-BE49-F238E27FC236}">
                <a16:creationId xmlns:a16="http://schemas.microsoft.com/office/drawing/2014/main" id="{D83693E0-EE34-AD51-6563-C6B550561F9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09600" y="5789340"/>
            <a:ext cx="10972800" cy="820078"/>
          </a:xfrm>
        </p:spPr>
        <p:txBody>
          <a:bodyPr>
            <a:normAutofit/>
          </a:bodyPr>
          <a:lstStyle/>
          <a:p>
            <a:r>
              <a:rPr lang="en-GB" sz="2000" dirty="0"/>
              <a:t>1 virological failure at W16, resuppressed on baseline oral ART ; resistance testing of rebound samples failed ; PK levels were adequate</a:t>
            </a:r>
            <a:endParaRPr lang="en-GB" sz="2000" baseline="30000" dirty="0"/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C6654723-DF37-39ED-B3E3-EFABEB520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0471"/>
            <a:ext cx="8470698" cy="1481068"/>
          </a:xfrm>
        </p:spPr>
        <p:txBody>
          <a:bodyPr/>
          <a:lstStyle/>
          <a:p>
            <a:r>
              <a:rPr lang="en-GB" dirty="0"/>
              <a:t>LEN + </a:t>
            </a:r>
            <a:r>
              <a:rPr lang="en-GB" dirty="0" err="1"/>
              <a:t>bNAbs</a:t>
            </a:r>
            <a:r>
              <a:rPr lang="en-GB" dirty="0"/>
              <a:t> GS-5423 and GS-2872</a:t>
            </a:r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334A2A54-6207-4AEE-0352-B4D56E0A29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11438" y="6444771"/>
            <a:ext cx="360710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/>
            <a:r>
              <a:rPr lang="fr-FR" sz="1400" i="1" dirty="0" err="1">
                <a:solidFill>
                  <a:srgbClr val="0070C0"/>
                </a:solidFill>
              </a:rPr>
              <a:t>Eron</a:t>
            </a:r>
            <a:r>
              <a:rPr lang="fr-FR" sz="1400" i="1" dirty="0">
                <a:solidFill>
                  <a:srgbClr val="0070C0"/>
                </a:solidFill>
              </a:rPr>
              <a:t> J, CROI 2023, Abs. 193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7A802BCC-5255-FC07-D1A1-20A0523307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41273" y="4496944"/>
            <a:ext cx="577850" cy="285750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9CAE859A-BED2-A447-3E12-AAAD90745D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8685" y="2849119"/>
            <a:ext cx="230188" cy="230188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1786D797-CBB1-FA40-13C2-D487B35833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8685" y="2520506"/>
            <a:ext cx="230188" cy="230188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" name="Rectangle 8">
            <a:extLst>
              <a:ext uri="{FF2B5EF4-FFF2-40B4-BE49-F238E27FC236}">
                <a16:creationId xmlns:a16="http://schemas.microsoft.com/office/drawing/2014/main" id="{C7141D8E-B565-02A8-7B7A-5DE1C382B7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3323" y="2229994"/>
            <a:ext cx="577850" cy="2552700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4" name="Rectangle 9">
            <a:extLst>
              <a:ext uri="{FF2B5EF4-FFF2-40B4-BE49-F238E27FC236}">
                <a16:creationId xmlns:a16="http://schemas.microsoft.com/office/drawing/2014/main" id="{B6BE0106-AEF8-91AE-E2E2-70D6B4AD69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0260" y="4496944"/>
            <a:ext cx="577850" cy="285750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5" name="Rectangle 10">
            <a:extLst>
              <a:ext uri="{FF2B5EF4-FFF2-40B4-BE49-F238E27FC236}">
                <a16:creationId xmlns:a16="http://schemas.microsoft.com/office/drawing/2014/main" id="{5D69F86C-FAEC-2D7E-EF55-645F14E530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7398" y="2229994"/>
            <a:ext cx="577850" cy="2552700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42" name="Groupe 41">
            <a:extLst>
              <a:ext uri="{FF2B5EF4-FFF2-40B4-BE49-F238E27FC236}">
                <a16:creationId xmlns:a16="http://schemas.microsoft.com/office/drawing/2014/main" id="{7C2D1DE4-DEBA-03D3-2F65-36CD81FEF242}"/>
              </a:ext>
            </a:extLst>
          </p:cNvPr>
          <p:cNvGrpSpPr/>
          <p:nvPr/>
        </p:nvGrpSpPr>
        <p:grpSpPr>
          <a:xfrm>
            <a:off x="2135823" y="1950594"/>
            <a:ext cx="6357937" cy="2832100"/>
            <a:chOff x="2913063" y="2206626"/>
            <a:chExt cx="6357937" cy="2832100"/>
          </a:xfrm>
        </p:grpSpPr>
        <p:sp>
          <p:nvSpPr>
            <p:cNvPr id="16" name="Line 11">
              <a:extLst>
                <a:ext uri="{FF2B5EF4-FFF2-40B4-BE49-F238E27FC236}">
                  <a16:creationId xmlns:a16="http://schemas.microsoft.com/office/drawing/2014/main" id="{9DFA66A4-46FB-A893-13BB-B1577C7A787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913063" y="2773363"/>
              <a:ext cx="65088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7" name="Line 12">
              <a:extLst>
                <a:ext uri="{FF2B5EF4-FFF2-40B4-BE49-F238E27FC236}">
                  <a16:creationId xmlns:a16="http://schemas.microsoft.com/office/drawing/2014/main" id="{CB09C3E2-1832-316D-D290-DA65F546BD6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913063" y="3906838"/>
              <a:ext cx="65088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" name="Freeform 13">
              <a:extLst>
                <a:ext uri="{FF2B5EF4-FFF2-40B4-BE49-F238E27FC236}">
                  <a16:creationId xmlns:a16="http://schemas.microsoft.com/office/drawing/2014/main" id="{103C48F6-00F8-1EFD-DFA0-A2C71C47FC1F}"/>
                </a:ext>
              </a:extLst>
            </p:cNvPr>
            <p:cNvSpPr>
              <a:spLocks/>
            </p:cNvSpPr>
            <p:nvPr/>
          </p:nvSpPr>
          <p:spPr bwMode="auto">
            <a:xfrm>
              <a:off x="2978150" y="2206626"/>
              <a:ext cx="0" cy="2832100"/>
            </a:xfrm>
            <a:custGeom>
              <a:avLst/>
              <a:gdLst>
                <a:gd name="T0" fmla="*/ 1784 h 1784"/>
                <a:gd name="T1" fmla="*/ 1427 h 1784"/>
                <a:gd name="T2" fmla="*/ 1071 h 1784"/>
                <a:gd name="T3" fmla="*/ 714 h 1784"/>
                <a:gd name="T4" fmla="*/ 357 h 1784"/>
                <a:gd name="T5" fmla="*/ 0 h 1784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  <a:cxn ang="0">
                  <a:pos x="0" y="T5"/>
                </a:cxn>
              </a:cxnLst>
              <a:rect l="0" t="0" r="r" b="b"/>
              <a:pathLst>
                <a:path h="1784">
                  <a:moveTo>
                    <a:pt x="0" y="1784"/>
                  </a:moveTo>
                  <a:lnTo>
                    <a:pt x="0" y="1427"/>
                  </a:lnTo>
                  <a:lnTo>
                    <a:pt x="0" y="1071"/>
                  </a:lnTo>
                  <a:lnTo>
                    <a:pt x="0" y="714"/>
                  </a:lnTo>
                  <a:lnTo>
                    <a:pt x="0" y="357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" name="Line 14">
              <a:extLst>
                <a:ext uri="{FF2B5EF4-FFF2-40B4-BE49-F238E27FC236}">
                  <a16:creationId xmlns:a16="http://schemas.microsoft.com/office/drawing/2014/main" id="{02D0D284-A2F7-7B55-85DF-7E0BDCA2DA5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913063" y="3340101"/>
              <a:ext cx="65088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" name="Line 15">
              <a:extLst>
                <a:ext uri="{FF2B5EF4-FFF2-40B4-BE49-F238E27FC236}">
                  <a16:creationId xmlns:a16="http://schemas.microsoft.com/office/drawing/2014/main" id="{B9AC6F45-845C-B8C6-9DCF-B0F2D3A4F1E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913063" y="4471988"/>
              <a:ext cx="65088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" name="Line 16">
              <a:extLst>
                <a:ext uri="{FF2B5EF4-FFF2-40B4-BE49-F238E27FC236}">
                  <a16:creationId xmlns:a16="http://schemas.microsoft.com/office/drawing/2014/main" id="{B5277CE4-464F-F80A-0960-18083E3CF1F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913063" y="5038726"/>
              <a:ext cx="65088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2" name="Line 17">
              <a:extLst>
                <a:ext uri="{FF2B5EF4-FFF2-40B4-BE49-F238E27FC236}">
                  <a16:creationId xmlns:a16="http://schemas.microsoft.com/office/drawing/2014/main" id="{A08C59E2-0F42-8493-15B5-109CCAE2476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978150" y="5038726"/>
              <a:ext cx="6292850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3" name="Line 18">
              <a:extLst>
                <a:ext uri="{FF2B5EF4-FFF2-40B4-BE49-F238E27FC236}">
                  <a16:creationId xmlns:a16="http://schemas.microsoft.com/office/drawing/2014/main" id="{06441F21-CF7F-AC0D-5C24-C9548AB8E13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913063" y="2206626"/>
              <a:ext cx="65088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24" name="Rectangle 19">
            <a:extLst>
              <a:ext uri="{FF2B5EF4-FFF2-40B4-BE49-F238E27FC236}">
                <a16:creationId xmlns:a16="http://schemas.microsoft.com/office/drawing/2014/main" id="{F207FA96-D2E1-8A2E-5E03-772CAC0F36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3669" y="1858519"/>
            <a:ext cx="23564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none" strike="noStrike" cap="none" normalizeH="0" baseline="0">
                <a:ln>
                  <a:noFill/>
                </a:ln>
                <a:effectLst/>
                <a:latin typeface="Calibri" panose="020F0502020204030204" pitchFamily="34" charset="0"/>
              </a:rPr>
              <a:t>100</a:t>
            </a:r>
            <a:endParaRPr kumimoji="0" lang="fr-FR" altLang="fr-FR" sz="3600" b="0" i="0" u="none" strike="noStrike" cap="none" normalizeH="0" baseline="0">
              <a:ln>
                <a:noFill/>
              </a:ln>
              <a:effectLst/>
            </a:endParaRPr>
          </a:p>
        </p:txBody>
      </p:sp>
      <p:sp>
        <p:nvSpPr>
          <p:cNvPr id="25" name="Rectangle 20">
            <a:extLst>
              <a:ext uri="{FF2B5EF4-FFF2-40B4-BE49-F238E27FC236}">
                <a16:creationId xmlns:a16="http://schemas.microsoft.com/office/drawing/2014/main" id="{A6674C5F-6079-9720-69EB-85753FF079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2216" y="2425256"/>
            <a:ext cx="15709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none" strike="noStrike" cap="none" normalizeH="0" baseline="0">
                <a:ln>
                  <a:noFill/>
                </a:ln>
                <a:effectLst/>
                <a:latin typeface="Calibri" panose="020F0502020204030204" pitchFamily="34" charset="0"/>
              </a:rPr>
              <a:t>80</a:t>
            </a:r>
            <a:endParaRPr kumimoji="0" lang="fr-FR" altLang="fr-FR" sz="3600" b="0" i="0" u="none" strike="noStrike" cap="none" normalizeH="0" baseline="0">
              <a:ln>
                <a:noFill/>
              </a:ln>
              <a:effectLst/>
            </a:endParaRPr>
          </a:p>
        </p:txBody>
      </p:sp>
      <p:sp>
        <p:nvSpPr>
          <p:cNvPr id="26" name="Rectangle 21">
            <a:extLst>
              <a:ext uri="{FF2B5EF4-FFF2-40B4-BE49-F238E27FC236}">
                <a16:creationId xmlns:a16="http://schemas.microsoft.com/office/drawing/2014/main" id="{4F3E4A56-E117-0038-05C4-7E76E7F79E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2216" y="2991994"/>
            <a:ext cx="15709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none" strike="noStrike" cap="none" normalizeH="0" baseline="0">
                <a:ln>
                  <a:noFill/>
                </a:ln>
                <a:effectLst/>
                <a:latin typeface="Calibri" panose="020F0502020204030204" pitchFamily="34" charset="0"/>
              </a:rPr>
              <a:t>60</a:t>
            </a:r>
            <a:endParaRPr kumimoji="0" lang="fr-FR" altLang="fr-FR" sz="3600" b="0" i="0" u="none" strike="noStrike" cap="none" normalizeH="0" baseline="0">
              <a:ln>
                <a:noFill/>
              </a:ln>
              <a:effectLst/>
            </a:endParaRPr>
          </a:p>
        </p:txBody>
      </p:sp>
      <p:sp>
        <p:nvSpPr>
          <p:cNvPr id="27" name="Rectangle 22">
            <a:extLst>
              <a:ext uri="{FF2B5EF4-FFF2-40B4-BE49-F238E27FC236}">
                <a16:creationId xmlns:a16="http://schemas.microsoft.com/office/drawing/2014/main" id="{8B821E47-3301-DE59-91C7-5A100538E3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2216" y="3557144"/>
            <a:ext cx="15709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none" strike="noStrike" cap="none" normalizeH="0" baseline="0">
                <a:ln>
                  <a:noFill/>
                </a:ln>
                <a:effectLst/>
                <a:latin typeface="Calibri" panose="020F0502020204030204" pitchFamily="34" charset="0"/>
              </a:rPr>
              <a:t>40</a:t>
            </a:r>
            <a:endParaRPr kumimoji="0" lang="fr-FR" altLang="fr-FR" sz="3600" b="0" i="0" u="none" strike="noStrike" cap="none" normalizeH="0" baseline="0">
              <a:ln>
                <a:noFill/>
              </a:ln>
              <a:effectLst/>
            </a:endParaRPr>
          </a:p>
        </p:txBody>
      </p:sp>
      <p:sp>
        <p:nvSpPr>
          <p:cNvPr id="28" name="Rectangle 23">
            <a:extLst>
              <a:ext uri="{FF2B5EF4-FFF2-40B4-BE49-F238E27FC236}">
                <a16:creationId xmlns:a16="http://schemas.microsoft.com/office/drawing/2014/main" id="{D10455CB-A9F6-BC80-BB42-777F01BF3C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2216" y="4123881"/>
            <a:ext cx="15709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none" strike="noStrike" cap="none" normalizeH="0" baseline="0">
                <a:ln>
                  <a:noFill/>
                </a:ln>
                <a:effectLst/>
                <a:latin typeface="Calibri" panose="020F0502020204030204" pitchFamily="34" charset="0"/>
              </a:rPr>
              <a:t>20</a:t>
            </a:r>
            <a:endParaRPr kumimoji="0" lang="fr-FR" altLang="fr-FR" sz="3600" b="0" i="0" u="none" strike="noStrike" cap="none" normalizeH="0" baseline="0">
              <a:ln>
                <a:noFill/>
              </a:ln>
              <a:effectLst/>
            </a:endParaRPr>
          </a:p>
        </p:txBody>
      </p:sp>
      <p:sp>
        <p:nvSpPr>
          <p:cNvPr id="29" name="Rectangle 24">
            <a:extLst>
              <a:ext uri="{FF2B5EF4-FFF2-40B4-BE49-F238E27FC236}">
                <a16:creationId xmlns:a16="http://schemas.microsoft.com/office/drawing/2014/main" id="{328896FA-70B8-3382-BC55-9F7E94B07F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2350" y="4690619"/>
            <a:ext cx="7854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none" strike="noStrike" cap="none" normalizeH="0" baseline="0">
                <a:ln>
                  <a:noFill/>
                </a:ln>
                <a:effectLst/>
                <a:latin typeface="Calibri" panose="020F0502020204030204" pitchFamily="34" charset="0"/>
              </a:rPr>
              <a:t>0</a:t>
            </a:r>
            <a:endParaRPr kumimoji="0" lang="fr-FR" altLang="fr-FR" sz="3600" b="0" i="0" u="none" strike="noStrike" cap="none" normalizeH="0" baseline="0">
              <a:ln>
                <a:noFill/>
              </a:ln>
              <a:effectLst/>
            </a:endParaRPr>
          </a:p>
        </p:txBody>
      </p:sp>
      <p:sp>
        <p:nvSpPr>
          <p:cNvPr id="30" name="Rectangle 25">
            <a:extLst>
              <a:ext uri="{FF2B5EF4-FFF2-40B4-BE49-F238E27FC236}">
                <a16:creationId xmlns:a16="http://schemas.microsoft.com/office/drawing/2014/main" id="{5C519236-7BA3-9D04-C2A2-545125CF87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8185" y="2002981"/>
            <a:ext cx="31098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90%</a:t>
            </a:r>
            <a:endParaRPr kumimoji="0" lang="fr-FR" altLang="fr-FR" sz="20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31" name="Rectangle 26">
            <a:extLst>
              <a:ext uri="{FF2B5EF4-FFF2-40B4-BE49-F238E27FC236}">
                <a16:creationId xmlns:a16="http://schemas.microsoft.com/office/drawing/2014/main" id="{FEDFEA5F-D6AD-0176-263C-FF465F38E0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2260" y="2002981"/>
            <a:ext cx="31098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0" i="0" u="none" strike="noStrike" cap="none" normalizeH="0" baseline="0">
                <a:ln>
                  <a:noFill/>
                </a:ln>
                <a:effectLst/>
                <a:latin typeface="Calibri" panose="020F0502020204030204" pitchFamily="34" charset="0"/>
              </a:rPr>
              <a:t>90%</a:t>
            </a:r>
            <a:endParaRPr kumimoji="0" lang="fr-FR" altLang="fr-FR" sz="2000" b="0" i="0" u="none" strike="noStrike" cap="none" normalizeH="0" baseline="0">
              <a:ln>
                <a:noFill/>
              </a:ln>
              <a:effectLst/>
            </a:endParaRPr>
          </a:p>
        </p:txBody>
      </p:sp>
      <p:sp>
        <p:nvSpPr>
          <p:cNvPr id="32" name="Rectangle 27">
            <a:extLst>
              <a:ext uri="{FF2B5EF4-FFF2-40B4-BE49-F238E27FC236}">
                <a16:creationId xmlns:a16="http://schemas.microsoft.com/office/drawing/2014/main" id="{DB3B53EA-671F-E07E-E938-1A9213B638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5122" y="4268344"/>
            <a:ext cx="31098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0" i="0" u="none" strike="noStrike" cap="none" normalizeH="0" baseline="0">
                <a:ln>
                  <a:noFill/>
                </a:ln>
                <a:effectLst/>
                <a:latin typeface="Calibri" panose="020F0502020204030204" pitchFamily="34" charset="0"/>
              </a:rPr>
              <a:t>10%</a:t>
            </a:r>
            <a:endParaRPr kumimoji="0" lang="fr-FR" altLang="fr-FR" sz="2000" b="0" i="0" u="none" strike="noStrike" cap="none" normalizeH="0" baseline="0">
              <a:ln>
                <a:noFill/>
              </a:ln>
              <a:effectLst/>
            </a:endParaRPr>
          </a:p>
        </p:txBody>
      </p:sp>
      <p:sp>
        <p:nvSpPr>
          <p:cNvPr id="33" name="Rectangle 28">
            <a:extLst>
              <a:ext uri="{FF2B5EF4-FFF2-40B4-BE49-F238E27FC236}">
                <a16:creationId xmlns:a16="http://schemas.microsoft.com/office/drawing/2014/main" id="{0CA8D084-6E12-E65B-8E20-543E6616F0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4884" y="4514406"/>
            <a:ext cx="21961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0" i="0" u="none" strike="noStrike" cap="none" normalizeH="0" baseline="0">
                <a:ln>
                  <a:noFill/>
                </a:ln>
                <a:effectLst/>
                <a:latin typeface="Calibri" panose="020F0502020204030204" pitchFamily="34" charset="0"/>
              </a:rPr>
              <a:t>0%</a:t>
            </a:r>
            <a:endParaRPr kumimoji="0" lang="fr-FR" altLang="fr-FR" sz="2000" b="0" i="0" u="none" strike="noStrike" cap="none" normalizeH="0" baseline="0">
              <a:ln>
                <a:noFill/>
              </a:ln>
              <a:effectLst/>
            </a:endParaRPr>
          </a:p>
        </p:txBody>
      </p:sp>
      <p:sp>
        <p:nvSpPr>
          <p:cNvPr id="34" name="Rectangle 29">
            <a:extLst>
              <a:ext uri="{FF2B5EF4-FFF2-40B4-BE49-F238E27FC236}">
                <a16:creationId xmlns:a16="http://schemas.microsoft.com/office/drawing/2014/main" id="{191460A3-EABE-3BDD-9F58-A61770BF0B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96135" y="4268344"/>
            <a:ext cx="31098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0" i="0" u="none" strike="noStrike" cap="none" normalizeH="0" baseline="0">
                <a:ln>
                  <a:noFill/>
                </a:ln>
                <a:effectLst/>
                <a:latin typeface="Calibri" panose="020F0502020204030204" pitchFamily="34" charset="0"/>
              </a:rPr>
              <a:t>10%</a:t>
            </a:r>
            <a:endParaRPr kumimoji="0" lang="fr-FR" altLang="fr-FR" sz="2000" b="0" i="0" u="none" strike="noStrike" cap="none" normalizeH="0" baseline="0">
              <a:ln>
                <a:noFill/>
              </a:ln>
              <a:effectLst/>
            </a:endParaRPr>
          </a:p>
        </p:txBody>
      </p:sp>
      <p:sp>
        <p:nvSpPr>
          <p:cNvPr id="35" name="Rectangle 30">
            <a:extLst>
              <a:ext uri="{FF2B5EF4-FFF2-40B4-BE49-F238E27FC236}">
                <a16:creationId xmlns:a16="http://schemas.microsoft.com/office/drawing/2014/main" id="{668BEEAF-7738-B92B-3244-6997A0F692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0134" y="4514406"/>
            <a:ext cx="21961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0" i="0" u="none" strike="noStrike" cap="none" normalizeH="0" baseline="0">
                <a:ln>
                  <a:noFill/>
                </a:ln>
                <a:effectLst/>
                <a:latin typeface="Calibri" panose="020F0502020204030204" pitchFamily="34" charset="0"/>
              </a:rPr>
              <a:t>0%</a:t>
            </a:r>
            <a:endParaRPr kumimoji="0" lang="fr-FR" altLang="fr-FR" sz="2000" b="0" i="0" u="none" strike="noStrike" cap="none" normalizeH="0" baseline="0">
              <a:ln>
                <a:noFill/>
              </a:ln>
              <a:effectLst/>
            </a:endParaRPr>
          </a:p>
        </p:txBody>
      </p:sp>
      <p:sp>
        <p:nvSpPr>
          <p:cNvPr id="36" name="Rectangle 31">
            <a:extLst>
              <a:ext uri="{FF2B5EF4-FFF2-40B4-BE49-F238E27FC236}">
                <a16:creationId xmlns:a16="http://schemas.microsoft.com/office/drawing/2014/main" id="{023B6AD8-F2E2-33E4-0C99-39A1119B29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2698" y="2868169"/>
            <a:ext cx="249222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1" i="0" u="none" strike="noStrike" cap="none" normalizeH="0" baseline="0">
                <a:ln>
                  <a:noFill/>
                </a:ln>
                <a:effectLst/>
                <a:latin typeface="Calibri" panose="020F0502020204030204" pitchFamily="34" charset="0"/>
              </a:rPr>
              <a:t>LEN + TAB + ZAB 30 mg/kg (N=10)</a:t>
            </a:r>
            <a:endParaRPr kumimoji="0" lang="fr-FR" altLang="fr-FR" sz="2000" b="1" i="0" u="none" strike="noStrike" cap="none" normalizeH="0" baseline="0">
              <a:ln>
                <a:noFill/>
              </a:ln>
              <a:effectLst/>
            </a:endParaRPr>
          </a:p>
        </p:txBody>
      </p:sp>
      <p:sp>
        <p:nvSpPr>
          <p:cNvPr id="37" name="Rectangle 32">
            <a:extLst>
              <a:ext uri="{FF2B5EF4-FFF2-40B4-BE49-F238E27FC236}">
                <a16:creationId xmlns:a16="http://schemas.microsoft.com/office/drawing/2014/main" id="{AB2DDD0E-D623-37EF-5ED6-0C4E44CAFE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2698" y="2539556"/>
            <a:ext cx="249222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LEN + TAB + ZAB 10 mg/kg (N=10)</a:t>
            </a:r>
            <a:endParaRPr kumimoji="0" lang="fr-FR" altLang="fr-FR" sz="2000" b="1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38" name="Rectangle 33">
            <a:extLst>
              <a:ext uri="{FF2B5EF4-FFF2-40B4-BE49-F238E27FC236}">
                <a16:creationId xmlns:a16="http://schemas.microsoft.com/office/drawing/2014/main" id="{D6A3E52F-4DDD-CD83-EE3D-C7C6663EE1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1883" y="4966844"/>
            <a:ext cx="190667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HIV-1 RNA &lt;50 copies/</a:t>
            </a:r>
            <a:r>
              <a:rPr kumimoji="0" lang="fr-FR" altLang="fr-FR" sz="1400" b="1" i="0" u="none" strike="noStrike" cap="none" normalizeH="0" baseline="0" dirty="0" err="1">
                <a:ln>
                  <a:noFill/>
                </a:ln>
                <a:effectLst/>
                <a:latin typeface="Calibri" panose="020F0502020204030204" pitchFamily="34" charset="0"/>
              </a:rPr>
              <a:t>mL</a:t>
            </a:r>
            <a:endParaRPr kumimoji="0" lang="fr-FR" altLang="fr-FR" sz="20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39" name="Rectangle 34">
            <a:extLst>
              <a:ext uri="{FF2B5EF4-FFF2-40B4-BE49-F238E27FC236}">
                <a16:creationId xmlns:a16="http://schemas.microsoft.com/office/drawing/2014/main" id="{DB043996-3778-BFB5-1C50-2E192AE748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6674" y="4966844"/>
            <a:ext cx="271247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No </a:t>
            </a:r>
            <a:r>
              <a:rPr kumimoji="0" lang="fr-FR" altLang="fr-FR" sz="1400" b="1" i="0" u="none" strike="noStrike" cap="none" normalizeH="0" baseline="0" dirty="0" err="1">
                <a:ln>
                  <a:noFill/>
                </a:ln>
                <a:effectLst/>
                <a:latin typeface="Calibri" panose="020F0502020204030204" pitchFamily="34" charset="0"/>
              </a:rPr>
              <a:t>virologic</a:t>
            </a:r>
            <a:r>
              <a:rPr kumimoji="0" lang="fr-FR" altLang="fr-FR" sz="140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 data: </a:t>
            </a:r>
            <a:br>
              <a:rPr kumimoji="0" lang="fr-FR" altLang="fr-FR" sz="12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</a:br>
            <a:r>
              <a:rPr kumimoji="0" lang="fr-FR" altLang="fr-FR" sz="1200" i="0" u="none" strike="noStrike" cap="none" normalizeH="0" baseline="0" dirty="0" err="1">
                <a:ln>
                  <a:noFill/>
                </a:ln>
                <a:effectLst/>
                <a:latin typeface="Calibri" panose="020F0502020204030204" pitchFamily="34" charset="0"/>
              </a:rPr>
              <a:t>Discontinued</a:t>
            </a:r>
            <a:r>
              <a:rPr kumimoji="0" lang="fr-FR" altLang="fr-FR" sz="12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 </a:t>
            </a:r>
            <a:r>
              <a:rPr kumimoji="0" lang="fr-FR" altLang="fr-FR" sz="1200" i="0" u="none" strike="noStrike" cap="none" normalizeH="0" baseline="0" dirty="0" err="1">
                <a:ln>
                  <a:noFill/>
                </a:ln>
                <a:effectLst/>
                <a:latin typeface="Calibri" panose="020F0502020204030204" pitchFamily="34" charset="0"/>
              </a:rPr>
              <a:t>study</a:t>
            </a:r>
            <a:r>
              <a:rPr kumimoji="0" lang="fr-FR" altLang="fr-FR" sz="12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 </a:t>
            </a:r>
            <a:r>
              <a:rPr kumimoji="0" lang="fr-FR" altLang="fr-FR" sz="1200" i="0" u="none" strike="noStrike" cap="none" normalizeH="0" baseline="0" dirty="0" err="1">
                <a:ln>
                  <a:noFill/>
                </a:ln>
                <a:effectLst/>
                <a:latin typeface="Calibri" panose="020F0502020204030204" pitchFamily="34" charset="0"/>
              </a:rPr>
              <a:t>treatment</a:t>
            </a:r>
            <a:br>
              <a:rPr kumimoji="0" lang="fr-FR" altLang="fr-FR" sz="12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</a:br>
            <a:r>
              <a:rPr kumimoji="0" lang="fr-FR" altLang="fr-FR" sz="12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and last </a:t>
            </a:r>
            <a:r>
              <a:rPr kumimoji="0" lang="fr-FR" altLang="fr-FR" sz="1200" i="0" u="none" strike="noStrike" cap="none" normalizeH="0" baseline="0" dirty="0" err="1">
                <a:ln>
                  <a:noFill/>
                </a:ln>
                <a:effectLst/>
                <a:latin typeface="Calibri" panose="020F0502020204030204" pitchFamily="34" charset="0"/>
              </a:rPr>
              <a:t>available</a:t>
            </a:r>
            <a:r>
              <a:rPr kumimoji="0" lang="fr-FR" altLang="fr-FR" sz="12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 HIV-1 RNA &lt;50 copies/</a:t>
            </a:r>
            <a:r>
              <a:rPr kumimoji="0" lang="fr-FR" altLang="fr-FR" sz="1200" i="0" u="none" strike="noStrike" cap="none" normalizeH="0" baseline="0" dirty="0" err="1">
                <a:ln>
                  <a:noFill/>
                </a:ln>
                <a:effectLst/>
                <a:latin typeface="Calibri" panose="020F0502020204030204" pitchFamily="34" charset="0"/>
              </a:rPr>
              <a:t>mL</a:t>
            </a:r>
            <a:endParaRPr kumimoji="0" lang="fr-FR" altLang="fr-FR" sz="200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40" name="Rectangle 35">
            <a:extLst>
              <a:ext uri="{FF2B5EF4-FFF2-40B4-BE49-F238E27FC236}">
                <a16:creationId xmlns:a16="http://schemas.microsoft.com/office/drawing/2014/main" id="{B9C38F4A-156D-608C-D9A0-0CAB34B00E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8820" y="4966844"/>
            <a:ext cx="190667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HIV-1 RNA ≥50 copies/</a:t>
            </a:r>
            <a:r>
              <a:rPr kumimoji="0" lang="fr-FR" altLang="fr-FR" sz="1400" b="1" i="0" u="none" strike="noStrike" cap="none" normalizeH="0" baseline="0" dirty="0" err="1">
                <a:ln>
                  <a:noFill/>
                </a:ln>
                <a:effectLst/>
                <a:latin typeface="Calibri" panose="020F0502020204030204" pitchFamily="34" charset="0"/>
              </a:rPr>
              <a:t>mL</a:t>
            </a:r>
            <a:endParaRPr kumimoji="0" lang="fr-FR" altLang="fr-FR" sz="2000" b="0" i="0" u="none" strike="noStrike" cap="none" normalizeH="0" baseline="0" dirty="0">
              <a:ln>
                <a:noFill/>
              </a:ln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298591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F6A732AA-6C02-F1EA-AF22-10201E6E0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LEN + </a:t>
            </a:r>
            <a:r>
              <a:rPr lang="en-GB" dirty="0" err="1"/>
              <a:t>bNAbs</a:t>
            </a:r>
            <a:r>
              <a:rPr lang="en-GB" dirty="0"/>
              <a:t> GS-5423 and GS-2872</a:t>
            </a:r>
          </a:p>
        </p:txBody>
      </p:sp>
      <p:sp>
        <p:nvSpPr>
          <p:cNvPr id="8" name="Espace réservé du contenu 7">
            <a:extLst>
              <a:ext uri="{FF2B5EF4-FFF2-40B4-BE49-F238E27FC236}">
                <a16:creationId xmlns:a16="http://schemas.microsoft.com/office/drawing/2014/main" id="{8757E821-C30E-F57C-D843-3302EB20C7D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28992" y="2552104"/>
            <a:ext cx="3763632" cy="3770706"/>
          </a:xfrm>
        </p:spPr>
        <p:txBody>
          <a:bodyPr>
            <a:normAutofit/>
          </a:bodyPr>
          <a:lstStyle/>
          <a:p>
            <a:r>
              <a:rPr lang="en-GB" sz="1800" dirty="0"/>
              <a:t>No serious AE</a:t>
            </a:r>
          </a:p>
          <a:p>
            <a:r>
              <a:rPr lang="en-GB" sz="1800" dirty="0"/>
              <a:t>2 Grade 3 AE: 1 injection-site cellulitis, 1 injection-site erythema</a:t>
            </a:r>
          </a:p>
          <a:p>
            <a:r>
              <a:rPr lang="en-GB" sz="1800" dirty="0"/>
              <a:t>1 Grade 1 infusion reaction</a:t>
            </a:r>
          </a:p>
          <a:p>
            <a:r>
              <a:rPr lang="en-GB" sz="1800" dirty="0"/>
              <a:t>No treatment-emergent laboratory abnormalities ≥ Grade 3</a:t>
            </a: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04D9A402-2652-862B-5AEC-0017BECCDA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11438" y="6444771"/>
            <a:ext cx="360710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/>
            <a:r>
              <a:rPr lang="fr-FR" sz="1400" i="1" dirty="0" err="1">
                <a:solidFill>
                  <a:srgbClr val="0070C0"/>
                </a:solidFill>
              </a:rPr>
              <a:t>Eron</a:t>
            </a:r>
            <a:r>
              <a:rPr lang="fr-FR" sz="1400" i="1" dirty="0">
                <a:solidFill>
                  <a:srgbClr val="0070C0"/>
                </a:solidFill>
              </a:rPr>
              <a:t> J, CROI 2023, Abs. 193</a:t>
            </a: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4158918B-1632-2C93-62D4-CF1542D2C6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4613" y="1820379"/>
            <a:ext cx="493014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ＭＳ Ｐゴシック" pitchFamily="34" charset="-128"/>
                <a:cs typeface="Arial" charset="0"/>
              </a:rPr>
              <a:t>Pharmacokinetics</a:t>
            </a: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5DF62154-EEF4-7BD8-7E7B-0D31AAAA12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05150" y="2020434"/>
            <a:ext cx="146617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ＭＳ Ｐゴシック" pitchFamily="34" charset="-128"/>
                <a:cs typeface="Arial" charset="0"/>
              </a:rPr>
              <a:t>Safety</a:t>
            </a: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DDB4D7AA-FDF0-4ACD-4BA4-83DB74A82188}"/>
              </a:ext>
            </a:extLst>
          </p:cNvPr>
          <p:cNvGrpSpPr/>
          <p:nvPr/>
        </p:nvGrpSpPr>
        <p:grpSpPr>
          <a:xfrm>
            <a:off x="259281" y="2402088"/>
            <a:ext cx="7856028" cy="3426956"/>
            <a:chOff x="259281" y="2402088"/>
            <a:chExt cx="7856028" cy="3426956"/>
          </a:xfrm>
        </p:grpSpPr>
        <p:sp>
          <p:nvSpPr>
            <p:cNvPr id="83" name="Freeform 77">
              <a:extLst>
                <a:ext uri="{FF2B5EF4-FFF2-40B4-BE49-F238E27FC236}">
                  <a16:creationId xmlns:a16="http://schemas.microsoft.com/office/drawing/2014/main" id="{C4C90393-8939-8453-DF5C-D862247BCC3C}"/>
                </a:ext>
              </a:extLst>
            </p:cNvPr>
            <p:cNvSpPr>
              <a:spLocks/>
            </p:cNvSpPr>
            <p:nvPr/>
          </p:nvSpPr>
          <p:spPr bwMode="auto">
            <a:xfrm>
              <a:off x="1135071" y="2848175"/>
              <a:ext cx="2638425" cy="1060450"/>
            </a:xfrm>
            <a:custGeom>
              <a:avLst/>
              <a:gdLst>
                <a:gd name="T0" fmla="*/ 1285 w 1662"/>
                <a:gd name="T1" fmla="*/ 547 h 668"/>
                <a:gd name="T2" fmla="*/ 1024 w 1662"/>
                <a:gd name="T3" fmla="*/ 485 h 668"/>
                <a:gd name="T4" fmla="*/ 770 w 1662"/>
                <a:gd name="T5" fmla="*/ 411 h 668"/>
                <a:gd name="T6" fmla="*/ 514 w 1662"/>
                <a:gd name="T7" fmla="*/ 348 h 668"/>
                <a:gd name="T8" fmla="*/ 256 w 1662"/>
                <a:gd name="T9" fmla="*/ 276 h 668"/>
                <a:gd name="T10" fmla="*/ 0 w 1662"/>
                <a:gd name="T11" fmla="*/ 0 h 668"/>
                <a:gd name="T12" fmla="*/ 259 w 1662"/>
                <a:gd name="T13" fmla="*/ 318 h 668"/>
                <a:gd name="T14" fmla="*/ 775 w 1662"/>
                <a:gd name="T15" fmla="*/ 446 h 668"/>
                <a:gd name="T16" fmla="*/ 1026 w 1662"/>
                <a:gd name="T17" fmla="*/ 535 h 668"/>
                <a:gd name="T18" fmla="*/ 1275 w 1662"/>
                <a:gd name="T19" fmla="*/ 598 h 668"/>
                <a:gd name="T20" fmla="*/ 1662 w 1662"/>
                <a:gd name="T21" fmla="*/ 668 h 668"/>
                <a:gd name="T22" fmla="*/ 1662 w 1662"/>
                <a:gd name="T23" fmla="*/ 630 h 668"/>
                <a:gd name="T24" fmla="*/ 1525 w 1662"/>
                <a:gd name="T25" fmla="*/ 614 h 668"/>
                <a:gd name="T26" fmla="*/ 1285 w 1662"/>
                <a:gd name="T27" fmla="*/ 547 h 6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62" h="668">
                  <a:moveTo>
                    <a:pt x="1285" y="547"/>
                  </a:moveTo>
                  <a:lnTo>
                    <a:pt x="1024" y="485"/>
                  </a:lnTo>
                  <a:lnTo>
                    <a:pt x="770" y="411"/>
                  </a:lnTo>
                  <a:lnTo>
                    <a:pt x="514" y="348"/>
                  </a:lnTo>
                  <a:lnTo>
                    <a:pt x="256" y="276"/>
                  </a:lnTo>
                  <a:lnTo>
                    <a:pt x="0" y="0"/>
                  </a:lnTo>
                  <a:lnTo>
                    <a:pt x="259" y="318"/>
                  </a:lnTo>
                  <a:lnTo>
                    <a:pt x="775" y="446"/>
                  </a:lnTo>
                  <a:lnTo>
                    <a:pt x="1026" y="535"/>
                  </a:lnTo>
                  <a:lnTo>
                    <a:pt x="1275" y="598"/>
                  </a:lnTo>
                  <a:lnTo>
                    <a:pt x="1662" y="668"/>
                  </a:lnTo>
                  <a:lnTo>
                    <a:pt x="1662" y="630"/>
                  </a:lnTo>
                  <a:lnTo>
                    <a:pt x="1525" y="614"/>
                  </a:lnTo>
                  <a:lnTo>
                    <a:pt x="1285" y="547"/>
                  </a:lnTo>
                  <a:close/>
                </a:path>
              </a:pathLst>
            </a:custGeom>
            <a:solidFill>
              <a:srgbClr val="009900">
                <a:alpha val="20000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5" name="Freeform 79">
              <a:extLst>
                <a:ext uri="{FF2B5EF4-FFF2-40B4-BE49-F238E27FC236}">
                  <a16:creationId xmlns:a16="http://schemas.microsoft.com/office/drawing/2014/main" id="{F9D39A55-7040-0CA9-1A99-F52552C41518}"/>
                </a:ext>
              </a:extLst>
            </p:cNvPr>
            <p:cNvSpPr>
              <a:spLocks/>
            </p:cNvSpPr>
            <p:nvPr/>
          </p:nvSpPr>
          <p:spPr bwMode="auto">
            <a:xfrm>
              <a:off x="1550996" y="3248225"/>
              <a:ext cx="2230438" cy="504825"/>
            </a:xfrm>
            <a:custGeom>
              <a:avLst/>
              <a:gdLst>
                <a:gd name="T0" fmla="*/ 1039 w 1405"/>
                <a:gd name="T1" fmla="*/ 188 h 318"/>
                <a:gd name="T2" fmla="*/ 770 w 1405"/>
                <a:gd name="T3" fmla="*/ 142 h 318"/>
                <a:gd name="T4" fmla="*/ 516 w 1405"/>
                <a:gd name="T5" fmla="*/ 63 h 318"/>
                <a:gd name="T6" fmla="*/ 0 w 1405"/>
                <a:gd name="T7" fmla="*/ 0 h 318"/>
                <a:gd name="T8" fmla="*/ 249 w 1405"/>
                <a:gd name="T9" fmla="*/ 54 h 318"/>
                <a:gd name="T10" fmla="*/ 502 w 1405"/>
                <a:gd name="T11" fmla="*/ 98 h 318"/>
                <a:gd name="T12" fmla="*/ 748 w 1405"/>
                <a:gd name="T13" fmla="*/ 180 h 318"/>
                <a:gd name="T14" fmla="*/ 1024 w 1405"/>
                <a:gd name="T15" fmla="*/ 217 h 318"/>
                <a:gd name="T16" fmla="*/ 1405 w 1405"/>
                <a:gd name="T17" fmla="*/ 318 h 318"/>
                <a:gd name="T18" fmla="*/ 1405 w 1405"/>
                <a:gd name="T19" fmla="*/ 222 h 318"/>
                <a:gd name="T20" fmla="*/ 1279 w 1405"/>
                <a:gd name="T21" fmla="*/ 188 h 318"/>
                <a:gd name="T22" fmla="*/ 1039 w 1405"/>
                <a:gd name="T23" fmla="*/ 188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05" h="318">
                  <a:moveTo>
                    <a:pt x="1039" y="188"/>
                  </a:moveTo>
                  <a:lnTo>
                    <a:pt x="770" y="142"/>
                  </a:lnTo>
                  <a:lnTo>
                    <a:pt x="516" y="63"/>
                  </a:lnTo>
                  <a:lnTo>
                    <a:pt x="0" y="0"/>
                  </a:lnTo>
                  <a:lnTo>
                    <a:pt x="249" y="54"/>
                  </a:lnTo>
                  <a:lnTo>
                    <a:pt x="502" y="98"/>
                  </a:lnTo>
                  <a:lnTo>
                    <a:pt x="748" y="180"/>
                  </a:lnTo>
                  <a:lnTo>
                    <a:pt x="1024" y="217"/>
                  </a:lnTo>
                  <a:lnTo>
                    <a:pt x="1405" y="318"/>
                  </a:lnTo>
                  <a:lnTo>
                    <a:pt x="1405" y="222"/>
                  </a:lnTo>
                  <a:lnTo>
                    <a:pt x="1279" y="188"/>
                  </a:lnTo>
                  <a:lnTo>
                    <a:pt x="1039" y="188"/>
                  </a:lnTo>
                  <a:close/>
                </a:path>
              </a:pathLst>
            </a:custGeom>
            <a:solidFill>
              <a:srgbClr val="CC3399">
                <a:alpha val="20000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7" name="Freeform 81">
              <a:extLst>
                <a:ext uri="{FF2B5EF4-FFF2-40B4-BE49-F238E27FC236}">
                  <a16:creationId xmlns:a16="http://schemas.microsoft.com/office/drawing/2014/main" id="{5255F328-46D7-6F1C-279E-D5938ECE70B7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1421" y="3176787"/>
              <a:ext cx="2640013" cy="911225"/>
            </a:xfrm>
            <a:custGeom>
              <a:avLst/>
              <a:gdLst>
                <a:gd name="T0" fmla="*/ 0 w 1663"/>
                <a:gd name="T1" fmla="*/ 0 h 574"/>
                <a:gd name="T2" fmla="*/ 252 w 1663"/>
                <a:gd name="T3" fmla="*/ 316 h 574"/>
                <a:gd name="T4" fmla="*/ 1028 w 1663"/>
                <a:gd name="T5" fmla="*/ 447 h 574"/>
                <a:gd name="T6" fmla="*/ 1663 w 1663"/>
                <a:gd name="T7" fmla="*/ 574 h 574"/>
                <a:gd name="T8" fmla="*/ 1663 w 1663"/>
                <a:gd name="T9" fmla="*/ 513 h 574"/>
                <a:gd name="T10" fmla="*/ 1288 w 1663"/>
                <a:gd name="T11" fmla="*/ 442 h 574"/>
                <a:gd name="T12" fmla="*/ 1027 w 1663"/>
                <a:gd name="T13" fmla="*/ 413 h 574"/>
                <a:gd name="T14" fmla="*/ 773 w 1663"/>
                <a:gd name="T15" fmla="*/ 347 h 574"/>
                <a:gd name="T16" fmla="*/ 521 w 1663"/>
                <a:gd name="T17" fmla="*/ 318 h 574"/>
                <a:gd name="T18" fmla="*/ 259 w 1663"/>
                <a:gd name="T19" fmla="*/ 231 h 574"/>
                <a:gd name="T20" fmla="*/ 0 w 1663"/>
                <a:gd name="T21" fmla="*/ 0 h 5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63" h="574">
                  <a:moveTo>
                    <a:pt x="0" y="0"/>
                  </a:moveTo>
                  <a:lnTo>
                    <a:pt x="252" y="316"/>
                  </a:lnTo>
                  <a:lnTo>
                    <a:pt x="1028" y="447"/>
                  </a:lnTo>
                  <a:lnTo>
                    <a:pt x="1663" y="574"/>
                  </a:lnTo>
                  <a:lnTo>
                    <a:pt x="1663" y="513"/>
                  </a:lnTo>
                  <a:lnTo>
                    <a:pt x="1288" y="442"/>
                  </a:lnTo>
                  <a:lnTo>
                    <a:pt x="1027" y="413"/>
                  </a:lnTo>
                  <a:lnTo>
                    <a:pt x="773" y="347"/>
                  </a:lnTo>
                  <a:lnTo>
                    <a:pt x="521" y="318"/>
                  </a:lnTo>
                  <a:lnTo>
                    <a:pt x="259" y="23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99">
                <a:alpha val="20000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7" name="Freeform 91">
              <a:extLst>
                <a:ext uri="{FF2B5EF4-FFF2-40B4-BE49-F238E27FC236}">
                  <a16:creationId xmlns:a16="http://schemas.microsoft.com/office/drawing/2014/main" id="{5F60E8D4-2923-7D02-A908-C1ADFF606CCA}"/>
                </a:ext>
              </a:extLst>
            </p:cNvPr>
            <p:cNvSpPr>
              <a:spLocks/>
            </p:cNvSpPr>
            <p:nvPr/>
          </p:nvSpPr>
          <p:spPr bwMode="auto">
            <a:xfrm>
              <a:off x="5245109" y="3102175"/>
              <a:ext cx="2647950" cy="1011237"/>
            </a:xfrm>
            <a:custGeom>
              <a:avLst/>
              <a:gdLst>
                <a:gd name="T0" fmla="*/ 261 w 1668"/>
                <a:gd name="T1" fmla="*/ 286 h 637"/>
                <a:gd name="T2" fmla="*/ 512 w 1668"/>
                <a:gd name="T3" fmla="*/ 304 h 637"/>
                <a:gd name="T4" fmla="*/ 767 w 1668"/>
                <a:gd name="T5" fmla="*/ 229 h 637"/>
                <a:gd name="T6" fmla="*/ 1030 w 1668"/>
                <a:gd name="T7" fmla="*/ 229 h 637"/>
                <a:gd name="T8" fmla="*/ 1536 w 1668"/>
                <a:gd name="T9" fmla="*/ 418 h 637"/>
                <a:gd name="T10" fmla="*/ 1668 w 1668"/>
                <a:gd name="T11" fmla="*/ 387 h 637"/>
                <a:gd name="T12" fmla="*/ 1668 w 1668"/>
                <a:gd name="T13" fmla="*/ 119 h 637"/>
                <a:gd name="T14" fmla="*/ 1533 w 1668"/>
                <a:gd name="T15" fmla="*/ 182 h 637"/>
                <a:gd name="T16" fmla="*/ 1294 w 1668"/>
                <a:gd name="T17" fmla="*/ 119 h 637"/>
                <a:gd name="T18" fmla="*/ 1034 w 1668"/>
                <a:gd name="T19" fmla="*/ 15 h 637"/>
                <a:gd name="T20" fmla="*/ 770 w 1668"/>
                <a:gd name="T21" fmla="*/ 0 h 637"/>
                <a:gd name="T22" fmla="*/ 515 w 1668"/>
                <a:gd name="T23" fmla="*/ 28 h 637"/>
                <a:gd name="T24" fmla="*/ 255 w 1668"/>
                <a:gd name="T25" fmla="*/ 85 h 637"/>
                <a:gd name="T26" fmla="*/ 0 w 1668"/>
                <a:gd name="T27" fmla="*/ 311 h 637"/>
                <a:gd name="T28" fmla="*/ 0 w 1668"/>
                <a:gd name="T29" fmla="*/ 637 h 637"/>
                <a:gd name="T30" fmla="*/ 261 w 1668"/>
                <a:gd name="T31" fmla="*/ 286 h 6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668" h="637">
                  <a:moveTo>
                    <a:pt x="261" y="286"/>
                  </a:moveTo>
                  <a:lnTo>
                    <a:pt x="512" y="304"/>
                  </a:lnTo>
                  <a:lnTo>
                    <a:pt x="767" y="229"/>
                  </a:lnTo>
                  <a:lnTo>
                    <a:pt x="1030" y="229"/>
                  </a:lnTo>
                  <a:lnTo>
                    <a:pt x="1536" y="418"/>
                  </a:lnTo>
                  <a:lnTo>
                    <a:pt x="1668" y="387"/>
                  </a:lnTo>
                  <a:lnTo>
                    <a:pt x="1668" y="119"/>
                  </a:lnTo>
                  <a:lnTo>
                    <a:pt x="1533" y="182"/>
                  </a:lnTo>
                  <a:lnTo>
                    <a:pt x="1294" y="119"/>
                  </a:lnTo>
                  <a:lnTo>
                    <a:pt x="1034" y="15"/>
                  </a:lnTo>
                  <a:lnTo>
                    <a:pt x="770" y="0"/>
                  </a:lnTo>
                  <a:lnTo>
                    <a:pt x="515" y="28"/>
                  </a:lnTo>
                  <a:lnTo>
                    <a:pt x="255" y="85"/>
                  </a:lnTo>
                  <a:lnTo>
                    <a:pt x="0" y="311"/>
                  </a:lnTo>
                  <a:lnTo>
                    <a:pt x="0" y="637"/>
                  </a:lnTo>
                  <a:lnTo>
                    <a:pt x="261" y="286"/>
                  </a:lnTo>
                  <a:close/>
                </a:path>
              </a:pathLst>
            </a:custGeom>
            <a:solidFill>
              <a:srgbClr val="0099CC">
                <a:alpha val="20000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" name="Rectangle 5">
              <a:extLst>
                <a:ext uri="{FF2B5EF4-FFF2-40B4-BE49-F238E27FC236}">
                  <a16:creationId xmlns:a16="http://schemas.microsoft.com/office/drawing/2014/main" id="{E199B78E-618D-B10D-F4E1-96B91597B6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20752" y="2628902"/>
              <a:ext cx="155575" cy="157162"/>
            </a:xfrm>
            <a:prstGeom prst="rect">
              <a:avLst/>
            </a:prstGeom>
            <a:solidFill>
              <a:srgbClr val="0099CC">
                <a:alpha val="20000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" name="Rectangle 6">
              <a:extLst>
                <a:ext uri="{FF2B5EF4-FFF2-40B4-BE49-F238E27FC236}">
                  <a16:creationId xmlns:a16="http://schemas.microsoft.com/office/drawing/2014/main" id="{58C0F0F2-8022-C7AD-0B86-A2314CB4BF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3072" y="2411613"/>
              <a:ext cx="157163" cy="157162"/>
            </a:xfrm>
            <a:prstGeom prst="rect">
              <a:avLst/>
            </a:prstGeom>
            <a:solidFill>
              <a:srgbClr val="009900">
                <a:alpha val="20000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" name="Rectangle 7">
              <a:extLst>
                <a:ext uri="{FF2B5EF4-FFF2-40B4-BE49-F238E27FC236}">
                  <a16:creationId xmlns:a16="http://schemas.microsoft.com/office/drawing/2014/main" id="{2423B528-EBB4-36FF-02AA-8390C6ED61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3072" y="2632275"/>
              <a:ext cx="157163" cy="155575"/>
            </a:xfrm>
            <a:prstGeom prst="rect">
              <a:avLst/>
            </a:prstGeom>
            <a:solidFill>
              <a:srgbClr val="CC3399">
                <a:alpha val="20000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" name="Rectangle 8">
              <a:extLst>
                <a:ext uri="{FF2B5EF4-FFF2-40B4-BE49-F238E27FC236}">
                  <a16:creationId xmlns:a16="http://schemas.microsoft.com/office/drawing/2014/main" id="{2ECDB693-9C6B-2FA4-7853-1C1CF97EAA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3072" y="2851350"/>
              <a:ext cx="157163" cy="157162"/>
            </a:xfrm>
            <a:prstGeom prst="rect">
              <a:avLst/>
            </a:prstGeom>
            <a:solidFill>
              <a:srgbClr val="FF6699">
                <a:alpha val="20000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" name="Line 9">
              <a:extLst>
                <a:ext uri="{FF2B5EF4-FFF2-40B4-BE49-F238E27FC236}">
                  <a16:creationId xmlns:a16="http://schemas.microsoft.com/office/drawing/2014/main" id="{2021341F-FB55-0E5C-95BF-B0A8AB7668E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062546" y="4227712"/>
              <a:ext cx="3052763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pSp>
          <p:nvGrpSpPr>
            <p:cNvPr id="99" name="Groupe 98">
              <a:extLst>
                <a:ext uri="{FF2B5EF4-FFF2-40B4-BE49-F238E27FC236}">
                  <a16:creationId xmlns:a16="http://schemas.microsoft.com/office/drawing/2014/main" id="{BBE52E5A-28E1-A103-6BBA-7E015EE0651C}"/>
                </a:ext>
              </a:extLst>
            </p:cNvPr>
            <p:cNvGrpSpPr/>
            <p:nvPr/>
          </p:nvGrpSpPr>
          <p:grpSpPr>
            <a:xfrm>
              <a:off x="4978409" y="2757687"/>
              <a:ext cx="3118151" cy="2508250"/>
              <a:chOff x="5187951" y="2667000"/>
              <a:chExt cx="3118151" cy="2508250"/>
            </a:xfrm>
          </p:grpSpPr>
          <p:sp>
            <p:nvSpPr>
              <p:cNvPr id="16" name="Line 10">
                <a:extLst>
                  <a:ext uri="{FF2B5EF4-FFF2-40B4-BE49-F238E27FC236}">
                    <a16:creationId xmlns:a16="http://schemas.microsoft.com/office/drawing/2014/main" id="{BF5B471E-0293-BE82-9322-08515F30629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899401" y="5106988"/>
                <a:ext cx="0" cy="68262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" name="Line 12">
                <a:extLst>
                  <a:ext uri="{FF2B5EF4-FFF2-40B4-BE49-F238E27FC236}">
                    <a16:creationId xmlns:a16="http://schemas.microsoft.com/office/drawing/2014/main" id="{6A81D2D2-2E76-4449-7560-34D29A278DA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105776" y="5106988"/>
                <a:ext cx="0" cy="68262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" name="Line 13">
                <a:extLst>
                  <a:ext uri="{FF2B5EF4-FFF2-40B4-BE49-F238E27FC236}">
                    <a16:creationId xmlns:a16="http://schemas.microsoft.com/office/drawing/2014/main" id="{D00ABFC7-F934-3589-C4D8-376440FFA45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875338" y="5106988"/>
                <a:ext cx="0" cy="68262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" name="Line 14">
                <a:extLst>
                  <a:ext uri="{FF2B5EF4-FFF2-40B4-BE49-F238E27FC236}">
                    <a16:creationId xmlns:a16="http://schemas.microsoft.com/office/drawing/2014/main" id="{CCE9E7F9-9D3A-9EC0-E7BD-1E47A389EA3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280151" y="5106988"/>
                <a:ext cx="0" cy="68262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" name="Line 15">
                <a:extLst>
                  <a:ext uri="{FF2B5EF4-FFF2-40B4-BE49-F238E27FC236}">
                    <a16:creationId xmlns:a16="http://schemas.microsoft.com/office/drawing/2014/main" id="{515F66D9-871B-000F-547C-B71C92A3D0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684963" y="5106988"/>
                <a:ext cx="0" cy="68262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" name="Line 16">
                <a:extLst>
                  <a:ext uri="{FF2B5EF4-FFF2-40B4-BE49-F238E27FC236}">
                    <a16:creationId xmlns:a16="http://schemas.microsoft.com/office/drawing/2014/main" id="{9B7349AE-1B8D-0141-ABE0-12ED78AFE55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089776" y="5106988"/>
                <a:ext cx="0" cy="68262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" name="Line 17">
                <a:extLst>
                  <a:ext uri="{FF2B5EF4-FFF2-40B4-BE49-F238E27FC236}">
                    <a16:creationId xmlns:a16="http://schemas.microsoft.com/office/drawing/2014/main" id="{96E9146E-2646-1144-EA2A-B57235DA133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187951" y="2743200"/>
                <a:ext cx="84138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" name="Line 18">
                <a:extLst>
                  <a:ext uri="{FF2B5EF4-FFF2-40B4-BE49-F238E27FC236}">
                    <a16:creationId xmlns:a16="http://schemas.microsoft.com/office/drawing/2014/main" id="{BB029EB8-3600-A180-38F9-EE99EF0E5C5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72088" y="2667000"/>
                <a:ext cx="0" cy="7620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" name="Freeform 19">
                <a:extLst>
                  <a:ext uri="{FF2B5EF4-FFF2-40B4-BE49-F238E27FC236}">
                    <a16:creationId xmlns:a16="http://schemas.microsoft.com/office/drawing/2014/main" id="{9C48BEAB-A8FD-96D3-D7CA-35F3FD9167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72088" y="3814763"/>
                <a:ext cx="0" cy="415925"/>
              </a:xfrm>
              <a:custGeom>
                <a:avLst/>
                <a:gdLst>
                  <a:gd name="T0" fmla="*/ 0 h 262"/>
                  <a:gd name="T1" fmla="*/ 203 h 262"/>
                  <a:gd name="T2" fmla="*/ 262 h 262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262">
                    <a:moveTo>
                      <a:pt x="0" y="0"/>
                    </a:moveTo>
                    <a:lnTo>
                      <a:pt x="0" y="203"/>
                    </a:lnTo>
                    <a:lnTo>
                      <a:pt x="0" y="262"/>
                    </a:lnTo>
                  </a:path>
                </a:pathLst>
              </a:cu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" name="Line 20">
                <a:extLst>
                  <a:ext uri="{FF2B5EF4-FFF2-40B4-BE49-F238E27FC236}">
                    <a16:creationId xmlns:a16="http://schemas.microsoft.com/office/drawing/2014/main" id="{971C8C20-D6CD-A141-27AD-2CD02D4C2C1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187951" y="3814763"/>
                <a:ext cx="84138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" name="Freeform 21">
                <a:extLst>
                  <a:ext uri="{FF2B5EF4-FFF2-40B4-BE49-F238E27FC236}">
                    <a16:creationId xmlns:a16="http://schemas.microsoft.com/office/drawing/2014/main" id="{4ABABCD8-E22E-EE4B-0505-16ADD7F848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72087" y="5057770"/>
                <a:ext cx="3034015" cy="45719"/>
              </a:xfrm>
              <a:custGeom>
                <a:avLst/>
                <a:gdLst>
                  <a:gd name="T0" fmla="*/ 29 w 29"/>
                  <a:gd name="T1" fmla="*/ 1 h 1"/>
                  <a:gd name="T2" fmla="*/ 0 w 29"/>
                  <a:gd name="T3" fmla="*/ 1 h 1"/>
                  <a:gd name="T4" fmla="*/ 0 w 29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9" h="1">
                    <a:moveTo>
                      <a:pt x="29" y="1"/>
                    </a:moveTo>
                    <a:lnTo>
                      <a:pt x="0" y="1"/>
                    </a:ln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" name="Line 23">
                <a:extLst>
                  <a:ext uri="{FF2B5EF4-FFF2-40B4-BE49-F238E27FC236}">
                    <a16:creationId xmlns:a16="http://schemas.microsoft.com/office/drawing/2014/main" id="{FD979A7E-7621-3154-4820-CE7C5425736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470526" y="5106988"/>
                <a:ext cx="0" cy="68262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" name="Freeform 24">
                <a:extLst>
                  <a:ext uri="{FF2B5EF4-FFF2-40B4-BE49-F238E27FC236}">
                    <a16:creationId xmlns:a16="http://schemas.microsoft.com/office/drawing/2014/main" id="{4F40800D-BB57-994E-06AC-35ACF6E68D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72088" y="4230688"/>
                <a:ext cx="0" cy="874712"/>
              </a:xfrm>
              <a:custGeom>
                <a:avLst/>
                <a:gdLst>
                  <a:gd name="T0" fmla="*/ 0 h 551"/>
                  <a:gd name="T1" fmla="*/ 413 h 551"/>
                  <a:gd name="T2" fmla="*/ 551 h 55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551">
                    <a:moveTo>
                      <a:pt x="0" y="0"/>
                    </a:moveTo>
                    <a:lnTo>
                      <a:pt x="0" y="413"/>
                    </a:lnTo>
                    <a:lnTo>
                      <a:pt x="0" y="551"/>
                    </a:lnTo>
                  </a:path>
                </a:pathLst>
              </a:cu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1" name="Line 25">
                <a:extLst>
                  <a:ext uri="{FF2B5EF4-FFF2-40B4-BE49-F238E27FC236}">
                    <a16:creationId xmlns:a16="http://schemas.microsoft.com/office/drawing/2014/main" id="{207B33F8-93E7-970B-3F84-86081FE683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187951" y="4886325"/>
                <a:ext cx="84138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2" name="Line 26">
                <a:extLst>
                  <a:ext uri="{FF2B5EF4-FFF2-40B4-BE49-F238E27FC236}">
                    <a16:creationId xmlns:a16="http://schemas.microsoft.com/office/drawing/2014/main" id="{279F9AB2-70D7-4855-7EBA-D26EDD9B997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72088" y="2743200"/>
                <a:ext cx="0" cy="1071562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3" name="Line 27">
                <a:extLst>
                  <a:ext uri="{FF2B5EF4-FFF2-40B4-BE49-F238E27FC236}">
                    <a16:creationId xmlns:a16="http://schemas.microsoft.com/office/drawing/2014/main" id="{69F7F30C-1051-A7C7-BE82-9F524BC9D6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494588" y="5106988"/>
                <a:ext cx="0" cy="68262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  <p:sp>
          <p:nvSpPr>
            <p:cNvPr id="35" name="Line 29">
              <a:extLst>
                <a:ext uri="{FF2B5EF4-FFF2-40B4-BE49-F238E27FC236}">
                  <a16:creationId xmlns:a16="http://schemas.microsoft.com/office/drawing/2014/main" id="{1AAAEED6-79B2-5FCE-A6F6-163DDDE6BA1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42984" y="4957962"/>
              <a:ext cx="3052763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pSp>
          <p:nvGrpSpPr>
            <p:cNvPr id="98" name="Groupe 97">
              <a:extLst>
                <a:ext uri="{FF2B5EF4-FFF2-40B4-BE49-F238E27FC236}">
                  <a16:creationId xmlns:a16="http://schemas.microsoft.com/office/drawing/2014/main" id="{05E67EBF-63E3-EFCD-F83E-0FDFB6BFD7BF}"/>
                </a:ext>
              </a:extLst>
            </p:cNvPr>
            <p:cNvGrpSpPr/>
            <p:nvPr/>
          </p:nvGrpSpPr>
          <p:grpSpPr>
            <a:xfrm>
              <a:off x="858845" y="2757687"/>
              <a:ext cx="3136901" cy="2508250"/>
              <a:chOff x="788987" y="2667000"/>
              <a:chExt cx="3136901" cy="2508250"/>
            </a:xfrm>
          </p:grpSpPr>
          <p:sp>
            <p:nvSpPr>
              <p:cNvPr id="36" name="Line 30">
                <a:extLst>
                  <a:ext uri="{FF2B5EF4-FFF2-40B4-BE49-F238E27FC236}">
                    <a16:creationId xmlns:a16="http://schemas.microsoft.com/office/drawing/2014/main" id="{DE0046BB-86C1-66DC-F257-74A9B28F636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873126" y="2743200"/>
                <a:ext cx="0" cy="78740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7" name="Line 31">
                <a:extLst>
                  <a:ext uri="{FF2B5EF4-FFF2-40B4-BE49-F238E27FC236}">
                    <a16:creationId xmlns:a16="http://schemas.microsoft.com/office/drawing/2014/main" id="{88D6A966-862C-3BA8-17F5-B768C183C1F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788988" y="2743200"/>
                <a:ext cx="84138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8" name="Line 32">
                <a:extLst>
                  <a:ext uri="{FF2B5EF4-FFF2-40B4-BE49-F238E27FC236}">
                    <a16:creationId xmlns:a16="http://schemas.microsoft.com/office/drawing/2014/main" id="{13DFBC97-C671-420C-270A-3F1DB97F326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873126" y="2667000"/>
                <a:ext cx="0" cy="7620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9" name="Line 33">
                <a:extLst>
                  <a:ext uri="{FF2B5EF4-FFF2-40B4-BE49-F238E27FC236}">
                    <a16:creationId xmlns:a16="http://schemas.microsoft.com/office/drawing/2014/main" id="{D9B84DF3-3A51-4A2E-C938-8AA78940F9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788988" y="4318000"/>
                <a:ext cx="84138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40" name="Freeform 34">
                <a:extLst>
                  <a:ext uri="{FF2B5EF4-FFF2-40B4-BE49-F238E27FC236}">
                    <a16:creationId xmlns:a16="http://schemas.microsoft.com/office/drawing/2014/main" id="{5230D183-651C-1AA4-BE7E-112030CF324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73126" y="4230688"/>
                <a:ext cx="0" cy="874712"/>
              </a:xfrm>
              <a:custGeom>
                <a:avLst/>
                <a:gdLst>
                  <a:gd name="T0" fmla="*/ 551 h 551"/>
                  <a:gd name="T1" fmla="*/ 401 h 551"/>
                  <a:gd name="T2" fmla="*/ 55 h 551"/>
                  <a:gd name="T3" fmla="*/ 0 h 55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</a:cxnLst>
                <a:rect l="0" t="0" r="r" b="b"/>
                <a:pathLst>
                  <a:path h="551">
                    <a:moveTo>
                      <a:pt x="0" y="551"/>
                    </a:moveTo>
                    <a:lnTo>
                      <a:pt x="0" y="401"/>
                    </a:lnTo>
                    <a:lnTo>
                      <a:pt x="0" y="55"/>
                    </a:ln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42" name="Line 36">
                <a:extLst>
                  <a:ext uri="{FF2B5EF4-FFF2-40B4-BE49-F238E27FC236}">
                    <a16:creationId xmlns:a16="http://schemas.microsoft.com/office/drawing/2014/main" id="{12540383-E891-A08D-A8DB-6C3E37BCF48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788987" y="5106987"/>
                <a:ext cx="3136901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45" name="Line 39">
                <a:extLst>
                  <a:ext uri="{FF2B5EF4-FFF2-40B4-BE49-F238E27FC236}">
                    <a16:creationId xmlns:a16="http://schemas.microsoft.com/office/drawing/2014/main" id="{60E24C75-D02A-8F95-75FC-08C20004B94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71563" y="5106988"/>
                <a:ext cx="0" cy="68262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46" name="Line 40">
                <a:extLst>
                  <a:ext uri="{FF2B5EF4-FFF2-40B4-BE49-F238E27FC236}">
                    <a16:creationId xmlns:a16="http://schemas.microsoft.com/office/drawing/2014/main" id="{044DECFF-8B21-6509-E1D5-0F2C30B97F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76376" y="5106988"/>
                <a:ext cx="0" cy="68262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47" name="Line 41">
                <a:extLst>
                  <a:ext uri="{FF2B5EF4-FFF2-40B4-BE49-F238E27FC236}">
                    <a16:creationId xmlns:a16="http://schemas.microsoft.com/office/drawing/2014/main" id="{71F0700F-AEF8-3184-EBC4-97F09F30107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86001" y="5106988"/>
                <a:ext cx="0" cy="68262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48" name="Line 42">
                <a:extLst>
                  <a:ext uri="{FF2B5EF4-FFF2-40B4-BE49-F238E27FC236}">
                    <a16:creationId xmlns:a16="http://schemas.microsoft.com/office/drawing/2014/main" id="{8724EF0C-A435-FC7B-2A09-2D31B608229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81188" y="5106988"/>
                <a:ext cx="0" cy="68262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49" name="Line 43">
                <a:extLst>
                  <a:ext uri="{FF2B5EF4-FFF2-40B4-BE49-F238E27FC236}">
                    <a16:creationId xmlns:a16="http://schemas.microsoft.com/office/drawing/2014/main" id="{D641704F-E50C-E3B8-5714-94836DF19CC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95626" y="5106988"/>
                <a:ext cx="0" cy="68262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50" name="Line 44">
                <a:extLst>
                  <a:ext uri="{FF2B5EF4-FFF2-40B4-BE49-F238E27FC236}">
                    <a16:creationId xmlns:a16="http://schemas.microsoft.com/office/drawing/2014/main" id="{EEADD643-2CE9-E47F-D05B-BE5C6C64CB9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90813" y="5106988"/>
                <a:ext cx="0" cy="68262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51" name="Line 45">
                <a:extLst>
                  <a:ext uri="{FF2B5EF4-FFF2-40B4-BE49-F238E27FC236}">
                    <a16:creationId xmlns:a16="http://schemas.microsoft.com/office/drawing/2014/main" id="{DB136469-2FBD-DE2C-50E0-B4DCEF4B11D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06813" y="5106988"/>
                <a:ext cx="0" cy="68262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52" name="Line 46">
                <a:extLst>
                  <a:ext uri="{FF2B5EF4-FFF2-40B4-BE49-F238E27FC236}">
                    <a16:creationId xmlns:a16="http://schemas.microsoft.com/office/drawing/2014/main" id="{E77DDB87-159E-C71F-0D5E-AA9CF0747BD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00438" y="5106988"/>
                <a:ext cx="0" cy="68262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53" name="Line 47">
                <a:extLst>
                  <a:ext uri="{FF2B5EF4-FFF2-40B4-BE49-F238E27FC236}">
                    <a16:creationId xmlns:a16="http://schemas.microsoft.com/office/drawing/2014/main" id="{885A9A26-61E9-0779-11B5-746E6B0BF1B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788988" y="3530600"/>
                <a:ext cx="84138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54" name="Line 48">
                <a:extLst>
                  <a:ext uri="{FF2B5EF4-FFF2-40B4-BE49-F238E27FC236}">
                    <a16:creationId xmlns:a16="http://schemas.microsoft.com/office/drawing/2014/main" id="{2562C69D-C110-4DFD-CBBD-9B36A6E475E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873126" y="3530600"/>
                <a:ext cx="0" cy="700087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  <p:sp>
          <p:nvSpPr>
            <p:cNvPr id="55" name="Rectangle 49">
              <a:extLst>
                <a:ext uri="{FF2B5EF4-FFF2-40B4-BE49-F238E27FC236}">
                  <a16:creationId xmlns:a16="http://schemas.microsoft.com/office/drawing/2014/main" id="{479CC681-842B-6745-F03A-54E926764F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0050" y="2740225"/>
              <a:ext cx="314189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Calibri" panose="020F0502020204030204" pitchFamily="34" charset="0"/>
                </a:rPr>
                <a:t>1000</a:t>
              </a:r>
              <a:endParaRPr kumimoji="0" lang="fr-FR" altLang="fr-FR" sz="1600" b="0" i="0" u="none" strike="noStrike" cap="none" normalizeH="0" baseline="0">
                <a:ln>
                  <a:noFill/>
                </a:ln>
                <a:effectLst/>
              </a:endParaRPr>
            </a:p>
          </p:txBody>
        </p:sp>
        <p:sp>
          <p:nvSpPr>
            <p:cNvPr id="56" name="Rectangle 50">
              <a:extLst>
                <a:ext uri="{FF2B5EF4-FFF2-40B4-BE49-F238E27FC236}">
                  <a16:creationId xmlns:a16="http://schemas.microsoft.com/office/drawing/2014/main" id="{A40E9031-330D-702E-5759-8785F2810E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8599" y="3529213"/>
              <a:ext cx="235641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Calibri" panose="020F0502020204030204" pitchFamily="34" charset="0"/>
                </a:rPr>
                <a:t>100</a:t>
              </a:r>
              <a:endParaRPr kumimoji="0" lang="fr-FR" altLang="fr-FR" sz="1600" b="0" i="0" u="none" strike="noStrike" cap="none" normalizeH="0" baseline="0">
                <a:ln>
                  <a:noFill/>
                </a:ln>
                <a:effectLst/>
              </a:endParaRPr>
            </a:p>
          </p:txBody>
        </p:sp>
        <p:sp>
          <p:nvSpPr>
            <p:cNvPr id="57" name="Rectangle 51">
              <a:extLst>
                <a:ext uri="{FF2B5EF4-FFF2-40B4-BE49-F238E27FC236}">
                  <a16:creationId xmlns:a16="http://schemas.microsoft.com/office/drawing/2014/main" id="{4477CF15-FD21-E1B1-53F6-961B8C4EDB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7145" y="4316613"/>
              <a:ext cx="15709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Calibri" panose="020F0502020204030204" pitchFamily="34" charset="0"/>
                </a:rPr>
                <a:t>10</a:t>
              </a:r>
              <a:endParaRPr kumimoji="0" lang="fr-FR" altLang="fr-FR" sz="1600" b="0" i="0" u="none" strike="noStrike" cap="none" normalizeH="0" baseline="0">
                <a:ln>
                  <a:noFill/>
                </a:ln>
                <a:effectLst/>
              </a:endParaRPr>
            </a:p>
          </p:txBody>
        </p:sp>
        <p:sp>
          <p:nvSpPr>
            <p:cNvPr id="58" name="Rectangle 52">
              <a:extLst>
                <a:ext uri="{FF2B5EF4-FFF2-40B4-BE49-F238E27FC236}">
                  <a16:creationId xmlns:a16="http://schemas.microsoft.com/office/drawing/2014/main" id="{E3BAF2D8-B0FD-707D-BA73-41A1B8F71D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5692" y="5104013"/>
              <a:ext cx="7854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Calibri" panose="020F0502020204030204" pitchFamily="34" charset="0"/>
                </a:rPr>
                <a:t>1</a:t>
              </a:r>
              <a:endParaRPr kumimoji="0" lang="fr-FR" altLang="fr-FR" sz="1600" b="0" i="0" u="none" strike="noStrike" cap="none" normalizeH="0" baseline="0">
                <a:ln>
                  <a:noFill/>
                </a:ln>
                <a:effectLst/>
              </a:endParaRPr>
            </a:p>
          </p:txBody>
        </p:sp>
        <p:sp>
          <p:nvSpPr>
            <p:cNvPr id="59" name="Rectangle 53">
              <a:extLst>
                <a:ext uri="{FF2B5EF4-FFF2-40B4-BE49-F238E27FC236}">
                  <a16:creationId xmlns:a16="http://schemas.microsoft.com/office/drawing/2014/main" id="{9BE0CA36-06F1-4F1E-65BC-2A201BCF8F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9763" y="5296100"/>
              <a:ext cx="7854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Calibri" panose="020F0502020204030204" pitchFamily="34" charset="0"/>
                </a:rPr>
                <a:t>0</a:t>
              </a:r>
              <a:endParaRPr kumimoji="0" lang="fr-FR" altLang="fr-FR" sz="1600" b="0" i="0" u="none" strike="noStrike" cap="none" normalizeH="0" baseline="0">
                <a:ln>
                  <a:noFill/>
                </a:ln>
                <a:effectLst/>
              </a:endParaRPr>
            </a:p>
          </p:txBody>
        </p:sp>
        <p:sp>
          <p:nvSpPr>
            <p:cNvPr id="60" name="Rectangle 54">
              <a:extLst>
                <a:ext uri="{FF2B5EF4-FFF2-40B4-BE49-F238E27FC236}">
                  <a16:creationId xmlns:a16="http://schemas.microsoft.com/office/drawing/2014/main" id="{6CF80598-A29C-7F68-B74D-80A500816D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4576" y="5296100"/>
              <a:ext cx="7854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Calibri" panose="020F0502020204030204" pitchFamily="34" charset="0"/>
                </a:rPr>
                <a:t>4</a:t>
              </a:r>
              <a:endParaRPr kumimoji="0" lang="fr-FR" altLang="fr-FR" sz="1600" b="0" i="0" u="none" strike="noStrike" cap="none" normalizeH="0" baseline="0">
                <a:ln>
                  <a:noFill/>
                </a:ln>
                <a:effectLst/>
              </a:endParaRPr>
            </a:p>
          </p:txBody>
        </p:sp>
        <p:sp>
          <p:nvSpPr>
            <p:cNvPr id="61" name="Rectangle 55">
              <a:extLst>
                <a:ext uri="{FF2B5EF4-FFF2-40B4-BE49-F238E27FC236}">
                  <a16:creationId xmlns:a16="http://schemas.microsoft.com/office/drawing/2014/main" id="{3ED74576-CF28-22F7-B3A4-0D1CBF72C7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9388" y="5296100"/>
              <a:ext cx="7854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Calibri" panose="020F0502020204030204" pitchFamily="34" charset="0"/>
                </a:rPr>
                <a:t>8</a:t>
              </a:r>
              <a:endParaRPr kumimoji="0" lang="fr-FR" altLang="fr-FR" sz="1600" b="0" i="0" u="none" strike="noStrike" cap="none" normalizeH="0" baseline="0">
                <a:ln>
                  <a:noFill/>
                </a:ln>
                <a:effectLst/>
              </a:endParaRPr>
            </a:p>
          </p:txBody>
        </p:sp>
        <p:sp>
          <p:nvSpPr>
            <p:cNvPr id="62" name="Rectangle 56">
              <a:extLst>
                <a:ext uri="{FF2B5EF4-FFF2-40B4-BE49-F238E27FC236}">
                  <a16:creationId xmlns:a16="http://schemas.microsoft.com/office/drawing/2014/main" id="{D399C16E-68CF-A319-6C5C-65501FEC9E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75721" y="5296100"/>
              <a:ext cx="15709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Calibri" panose="020F0502020204030204" pitchFamily="34" charset="0"/>
                </a:rPr>
                <a:t>12</a:t>
              </a:r>
              <a:endParaRPr kumimoji="0" lang="fr-FR" altLang="fr-FR" sz="1600" b="0" i="0" u="none" strike="noStrike" cap="none" normalizeH="0" baseline="0">
                <a:ln>
                  <a:noFill/>
                </a:ln>
                <a:effectLst/>
              </a:endParaRPr>
            </a:p>
          </p:txBody>
        </p:sp>
        <p:sp>
          <p:nvSpPr>
            <p:cNvPr id="63" name="Rectangle 57">
              <a:extLst>
                <a:ext uri="{FF2B5EF4-FFF2-40B4-BE49-F238E27FC236}">
                  <a16:creationId xmlns:a16="http://schemas.microsoft.com/office/drawing/2014/main" id="{0C9D66DF-997A-C1E0-9A4E-238D948B87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0534" y="5296100"/>
              <a:ext cx="15709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Calibri" panose="020F0502020204030204" pitchFamily="34" charset="0"/>
                </a:rPr>
                <a:t>16</a:t>
              </a:r>
              <a:endParaRPr kumimoji="0" lang="fr-FR" altLang="fr-FR" sz="1600" b="0" i="0" u="none" strike="noStrike" cap="none" normalizeH="0" baseline="0">
                <a:ln>
                  <a:noFill/>
                </a:ln>
                <a:effectLst/>
              </a:endParaRPr>
            </a:p>
          </p:txBody>
        </p:sp>
        <p:sp>
          <p:nvSpPr>
            <p:cNvPr id="64" name="Rectangle 58">
              <a:extLst>
                <a:ext uri="{FF2B5EF4-FFF2-40B4-BE49-F238E27FC236}">
                  <a16:creationId xmlns:a16="http://schemas.microsoft.com/office/drawing/2014/main" id="{91131968-DBD2-2286-7AE6-9FD314CD9B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85346" y="5296100"/>
              <a:ext cx="15709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Calibri" panose="020F0502020204030204" pitchFamily="34" charset="0"/>
                </a:rPr>
                <a:t>20</a:t>
              </a:r>
              <a:endParaRPr kumimoji="0" lang="fr-FR" altLang="fr-FR" sz="1600" b="0" i="0" u="none" strike="noStrike" cap="none" normalizeH="0" baseline="0">
                <a:ln>
                  <a:noFill/>
                </a:ln>
                <a:effectLst/>
              </a:endParaRPr>
            </a:p>
          </p:txBody>
        </p:sp>
        <p:sp>
          <p:nvSpPr>
            <p:cNvPr id="65" name="Rectangle 59">
              <a:extLst>
                <a:ext uri="{FF2B5EF4-FFF2-40B4-BE49-F238E27FC236}">
                  <a16:creationId xmlns:a16="http://schemas.microsoft.com/office/drawing/2014/main" id="{C7B0781B-8573-0AAE-2073-F000363F48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91746" y="5296100"/>
              <a:ext cx="15709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Calibri" panose="020F0502020204030204" pitchFamily="34" charset="0"/>
                </a:rPr>
                <a:t>24</a:t>
              </a:r>
              <a:endParaRPr kumimoji="0" lang="fr-FR" altLang="fr-FR" sz="1600" b="0" i="0" u="none" strike="noStrike" cap="none" normalizeH="0" baseline="0">
                <a:ln>
                  <a:noFill/>
                </a:ln>
                <a:effectLst/>
              </a:endParaRPr>
            </a:p>
          </p:txBody>
        </p:sp>
        <p:sp>
          <p:nvSpPr>
            <p:cNvPr id="66" name="Rectangle 60">
              <a:extLst>
                <a:ext uri="{FF2B5EF4-FFF2-40B4-BE49-F238E27FC236}">
                  <a16:creationId xmlns:a16="http://schemas.microsoft.com/office/drawing/2014/main" id="{CBBF93BF-D18D-8261-0D96-B741A6B77D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8121" y="5296100"/>
              <a:ext cx="15709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Calibri" panose="020F0502020204030204" pitchFamily="34" charset="0"/>
                </a:rPr>
                <a:t>26</a:t>
              </a:r>
              <a:endParaRPr kumimoji="0" lang="fr-FR" altLang="fr-FR" sz="1600" b="0" i="0" u="none" strike="noStrike" cap="none" normalizeH="0" baseline="0">
                <a:ln>
                  <a:noFill/>
                </a:ln>
                <a:effectLst/>
              </a:endParaRPr>
            </a:p>
          </p:txBody>
        </p:sp>
        <p:sp>
          <p:nvSpPr>
            <p:cNvPr id="67" name="Rectangle 61">
              <a:extLst>
                <a:ext uri="{FF2B5EF4-FFF2-40B4-BE49-F238E27FC236}">
                  <a16:creationId xmlns:a16="http://schemas.microsoft.com/office/drawing/2014/main" id="{89BC9CB9-9230-7DB2-D495-7E33FC616A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2906" y="5613600"/>
              <a:ext cx="2119555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1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Time (</a:t>
              </a:r>
              <a:r>
                <a:rPr kumimoji="0" lang="fr-FR" altLang="fr-FR" sz="1400" b="1" i="0" u="none" strike="noStrike" cap="none" normalizeH="0" baseline="0" dirty="0" err="1">
                  <a:ln>
                    <a:noFill/>
                  </a:ln>
                  <a:effectLst/>
                  <a:latin typeface="Calibri" panose="020F0502020204030204" pitchFamily="34" charset="0"/>
                </a:rPr>
                <a:t>weeks</a:t>
              </a:r>
              <a:r>
                <a:rPr kumimoji="0" lang="fr-FR" altLang="fr-FR" sz="1400" b="1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) </a:t>
              </a:r>
              <a:r>
                <a:rPr kumimoji="0" lang="fr-FR" altLang="fr-FR" sz="1400" b="1" i="0" u="none" strike="noStrike" cap="none" normalizeH="0" baseline="0" dirty="0" err="1">
                  <a:ln>
                    <a:noFill/>
                  </a:ln>
                  <a:effectLst/>
                  <a:latin typeface="Calibri" panose="020F0502020204030204" pitchFamily="34" charset="0"/>
                </a:rPr>
                <a:t>from</a:t>
              </a:r>
              <a:r>
                <a:rPr kumimoji="0" lang="fr-FR" altLang="fr-FR" sz="1400" b="1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 first dose</a:t>
              </a:r>
              <a:endParaRPr kumimoji="0" lang="fr-FR" altLang="fr-FR" sz="1800" b="0" i="0" u="none" strike="noStrike" cap="none" normalizeH="0" baseline="0" dirty="0">
                <a:ln>
                  <a:noFill/>
                </a:ln>
                <a:effectLst/>
              </a:endParaRPr>
            </a:p>
          </p:txBody>
        </p:sp>
        <p:sp>
          <p:nvSpPr>
            <p:cNvPr id="68" name="Rectangle 62">
              <a:extLst>
                <a:ext uri="{FF2B5EF4-FFF2-40B4-BE49-F238E27FC236}">
                  <a16:creationId xmlns:a16="http://schemas.microsoft.com/office/drawing/2014/main" id="{C342DCC4-AFE0-490F-6628-1357C94086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83562" y="4748412"/>
              <a:ext cx="523285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2 µg/</a:t>
              </a:r>
              <a:r>
                <a:rPr kumimoji="0" lang="fr-FR" altLang="fr-FR" sz="1200" b="0" i="0" u="none" strike="noStrike" cap="none" normalizeH="0" baseline="0" dirty="0" err="1">
                  <a:ln>
                    <a:noFill/>
                  </a:ln>
                  <a:effectLst/>
                  <a:latin typeface="Calibri" panose="020F0502020204030204" pitchFamily="34" charset="0"/>
                </a:rPr>
                <a:t>mL</a:t>
              </a:r>
              <a:endParaRPr kumimoji="0" lang="fr-FR" altLang="fr-FR" sz="1600" b="0" i="0" u="none" strike="noStrike" cap="none" normalizeH="0" baseline="0" dirty="0">
                <a:ln>
                  <a:noFill/>
                </a:ln>
                <a:effectLst/>
              </a:endParaRPr>
            </a:p>
          </p:txBody>
        </p:sp>
        <p:sp>
          <p:nvSpPr>
            <p:cNvPr id="69" name="Rectangle 63">
              <a:extLst>
                <a:ext uri="{FF2B5EF4-FFF2-40B4-BE49-F238E27FC236}">
                  <a16:creationId xmlns:a16="http://schemas.microsoft.com/office/drawing/2014/main" id="{155FE5DA-D370-8AEF-A407-5E4245A05F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18161" y="2740225"/>
              <a:ext cx="235641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Calibri" panose="020F0502020204030204" pitchFamily="34" charset="0"/>
                </a:rPr>
                <a:t>100</a:t>
              </a:r>
              <a:endParaRPr kumimoji="0" lang="fr-FR" altLang="fr-FR" sz="1600" b="0" i="0" u="none" strike="noStrike" cap="none" normalizeH="0" baseline="0">
                <a:ln>
                  <a:noFill/>
                </a:ln>
                <a:effectLst/>
              </a:endParaRPr>
            </a:p>
          </p:txBody>
        </p:sp>
        <p:sp>
          <p:nvSpPr>
            <p:cNvPr id="70" name="Rectangle 64">
              <a:extLst>
                <a:ext uri="{FF2B5EF4-FFF2-40B4-BE49-F238E27FC236}">
                  <a16:creationId xmlns:a16="http://schemas.microsoft.com/office/drawing/2014/main" id="{0A82B16A-FF50-03A4-F35E-0249234B7D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96708" y="3811788"/>
              <a:ext cx="15709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Calibri" panose="020F0502020204030204" pitchFamily="34" charset="0"/>
                </a:rPr>
                <a:t>10</a:t>
              </a:r>
              <a:endParaRPr kumimoji="0" lang="fr-FR" altLang="fr-FR" sz="1600" b="0" i="0" u="none" strike="noStrike" cap="none" normalizeH="0" baseline="0">
                <a:ln>
                  <a:noFill/>
                </a:ln>
                <a:effectLst/>
              </a:endParaRPr>
            </a:p>
          </p:txBody>
        </p:sp>
        <p:sp>
          <p:nvSpPr>
            <p:cNvPr id="71" name="Rectangle 65">
              <a:extLst>
                <a:ext uri="{FF2B5EF4-FFF2-40B4-BE49-F238E27FC236}">
                  <a16:creationId xmlns:a16="http://schemas.microsoft.com/office/drawing/2014/main" id="{D9FE7042-9DEA-EA8D-898C-F1BBAF8EF7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75254" y="4883350"/>
              <a:ext cx="7854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Calibri" panose="020F0502020204030204" pitchFamily="34" charset="0"/>
                </a:rPr>
                <a:t>1</a:t>
              </a:r>
              <a:endParaRPr kumimoji="0" lang="fr-FR" altLang="fr-FR" sz="1600" b="0" i="0" u="none" strike="noStrike" cap="none" normalizeH="0" baseline="0">
                <a:ln>
                  <a:noFill/>
                </a:ln>
                <a:effectLst/>
              </a:endParaRPr>
            </a:p>
          </p:txBody>
        </p:sp>
        <p:sp>
          <p:nvSpPr>
            <p:cNvPr id="72" name="Rectangle 66">
              <a:extLst>
                <a:ext uri="{FF2B5EF4-FFF2-40B4-BE49-F238E27FC236}">
                  <a16:creationId xmlns:a16="http://schemas.microsoft.com/office/drawing/2014/main" id="{EF280E79-1A3D-2930-4815-116041C6DE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19326" y="5296100"/>
              <a:ext cx="7854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Calibri" panose="020F0502020204030204" pitchFamily="34" charset="0"/>
                </a:rPr>
                <a:t>0</a:t>
              </a:r>
              <a:endParaRPr kumimoji="0" lang="fr-FR" altLang="fr-FR" sz="1600" b="0" i="0" u="none" strike="noStrike" cap="none" normalizeH="0" baseline="0">
                <a:ln>
                  <a:noFill/>
                </a:ln>
                <a:effectLst/>
              </a:endParaRPr>
            </a:p>
          </p:txBody>
        </p:sp>
        <p:sp>
          <p:nvSpPr>
            <p:cNvPr id="73" name="Rectangle 67">
              <a:extLst>
                <a:ext uri="{FF2B5EF4-FFF2-40B4-BE49-F238E27FC236}">
                  <a16:creationId xmlns:a16="http://schemas.microsoft.com/office/drawing/2014/main" id="{DDC017D1-AA4B-A8F5-4B7F-4367065867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24138" y="5296100"/>
              <a:ext cx="7854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Calibri" panose="020F0502020204030204" pitchFamily="34" charset="0"/>
                </a:rPr>
                <a:t>4</a:t>
              </a:r>
              <a:endParaRPr kumimoji="0" lang="fr-FR" altLang="fr-FR" sz="1600" b="0" i="0" u="none" strike="noStrike" cap="none" normalizeH="0" baseline="0">
                <a:ln>
                  <a:noFill/>
                </a:ln>
                <a:effectLst/>
              </a:endParaRPr>
            </a:p>
          </p:txBody>
        </p:sp>
        <p:sp>
          <p:nvSpPr>
            <p:cNvPr id="74" name="Rectangle 68">
              <a:extLst>
                <a:ext uri="{FF2B5EF4-FFF2-40B4-BE49-F238E27FC236}">
                  <a16:creationId xmlns:a16="http://schemas.microsoft.com/office/drawing/2014/main" id="{1876E9BA-DFB9-2002-7777-51D657F484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28951" y="5296100"/>
              <a:ext cx="7854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Calibri" panose="020F0502020204030204" pitchFamily="34" charset="0"/>
                </a:rPr>
                <a:t>8</a:t>
              </a:r>
              <a:endParaRPr kumimoji="0" lang="fr-FR" altLang="fr-FR" sz="1600" b="0" i="0" u="none" strike="noStrike" cap="none" normalizeH="0" baseline="0">
                <a:ln>
                  <a:noFill/>
                </a:ln>
                <a:effectLst/>
              </a:endParaRPr>
            </a:p>
          </p:txBody>
        </p:sp>
        <p:sp>
          <p:nvSpPr>
            <p:cNvPr id="75" name="Rectangle 69">
              <a:extLst>
                <a:ext uri="{FF2B5EF4-FFF2-40B4-BE49-F238E27FC236}">
                  <a16:creationId xmlns:a16="http://schemas.microsoft.com/office/drawing/2014/main" id="{B1F36BE9-8982-EE74-1BAC-7480D912A3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95284" y="5296100"/>
              <a:ext cx="15709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Calibri" panose="020F0502020204030204" pitchFamily="34" charset="0"/>
                </a:rPr>
                <a:t>12</a:t>
              </a:r>
              <a:endParaRPr kumimoji="0" lang="fr-FR" altLang="fr-FR" sz="1600" b="0" i="0" u="none" strike="noStrike" cap="none" normalizeH="0" baseline="0">
                <a:ln>
                  <a:noFill/>
                </a:ln>
                <a:effectLst/>
              </a:endParaRPr>
            </a:p>
          </p:txBody>
        </p:sp>
        <p:sp>
          <p:nvSpPr>
            <p:cNvPr id="76" name="Rectangle 70">
              <a:extLst>
                <a:ext uri="{FF2B5EF4-FFF2-40B4-BE49-F238E27FC236}">
                  <a16:creationId xmlns:a16="http://schemas.microsoft.com/office/drawing/2014/main" id="{58C4569F-FBEC-2EAF-5DE0-304FEFF79F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00096" y="5296100"/>
              <a:ext cx="15709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Calibri" panose="020F0502020204030204" pitchFamily="34" charset="0"/>
                </a:rPr>
                <a:t>16</a:t>
              </a:r>
              <a:endParaRPr kumimoji="0" lang="fr-FR" altLang="fr-FR" sz="1600" b="0" i="0" u="none" strike="noStrike" cap="none" normalizeH="0" baseline="0">
                <a:ln>
                  <a:noFill/>
                </a:ln>
                <a:effectLst/>
              </a:endParaRPr>
            </a:p>
          </p:txBody>
        </p:sp>
        <p:sp>
          <p:nvSpPr>
            <p:cNvPr id="77" name="Rectangle 71">
              <a:extLst>
                <a:ext uri="{FF2B5EF4-FFF2-40B4-BE49-F238E27FC236}">
                  <a16:creationId xmlns:a16="http://schemas.microsoft.com/office/drawing/2014/main" id="{ECF6E34C-75DE-95CE-1D4E-48D7153D66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4909" y="5296100"/>
              <a:ext cx="15709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Calibri" panose="020F0502020204030204" pitchFamily="34" charset="0"/>
                </a:rPr>
                <a:t>20</a:t>
              </a:r>
              <a:endParaRPr kumimoji="0" lang="fr-FR" altLang="fr-FR" sz="1600" b="0" i="0" u="none" strike="noStrike" cap="none" normalizeH="0" baseline="0">
                <a:ln>
                  <a:noFill/>
                </a:ln>
                <a:effectLst/>
              </a:endParaRPr>
            </a:p>
          </p:txBody>
        </p:sp>
        <p:sp>
          <p:nvSpPr>
            <p:cNvPr id="78" name="Rectangle 72">
              <a:extLst>
                <a:ext uri="{FF2B5EF4-FFF2-40B4-BE49-F238E27FC236}">
                  <a16:creationId xmlns:a16="http://schemas.microsoft.com/office/drawing/2014/main" id="{74E08504-5FF1-2CDF-53C5-A5C8F0F9DB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09721" y="5296100"/>
              <a:ext cx="15709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Calibri" panose="020F0502020204030204" pitchFamily="34" charset="0"/>
                </a:rPr>
                <a:t>24</a:t>
              </a:r>
              <a:endParaRPr kumimoji="0" lang="fr-FR" altLang="fr-FR" sz="1600" b="0" i="0" u="none" strike="noStrike" cap="none" normalizeH="0" baseline="0">
                <a:ln>
                  <a:noFill/>
                </a:ln>
                <a:effectLst/>
              </a:endParaRPr>
            </a:p>
          </p:txBody>
        </p:sp>
        <p:sp>
          <p:nvSpPr>
            <p:cNvPr id="79" name="Rectangle 73">
              <a:extLst>
                <a:ext uri="{FF2B5EF4-FFF2-40B4-BE49-F238E27FC236}">
                  <a16:creationId xmlns:a16="http://schemas.microsoft.com/office/drawing/2014/main" id="{D23A3344-ADE9-AC21-3A8F-BD22A51C92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16096" y="5296100"/>
              <a:ext cx="15709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Calibri" panose="020F0502020204030204" pitchFamily="34" charset="0"/>
                </a:rPr>
                <a:t>26</a:t>
              </a:r>
              <a:endParaRPr kumimoji="0" lang="fr-FR" altLang="fr-FR" sz="1600" b="0" i="0" u="none" strike="noStrike" cap="none" normalizeH="0" baseline="0">
                <a:ln>
                  <a:noFill/>
                </a:ln>
                <a:effectLst/>
              </a:endParaRPr>
            </a:p>
          </p:txBody>
        </p:sp>
        <p:sp>
          <p:nvSpPr>
            <p:cNvPr id="80" name="Rectangle 74">
              <a:extLst>
                <a:ext uri="{FF2B5EF4-FFF2-40B4-BE49-F238E27FC236}">
                  <a16:creationId xmlns:a16="http://schemas.microsoft.com/office/drawing/2014/main" id="{1FB663CF-C59C-1400-41D8-856ECA17B7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12468" y="5613600"/>
              <a:ext cx="2119555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1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Time (</a:t>
              </a:r>
              <a:r>
                <a:rPr kumimoji="0" lang="fr-FR" altLang="fr-FR" sz="1400" b="1" i="0" u="none" strike="noStrike" cap="none" normalizeH="0" baseline="0" dirty="0" err="1">
                  <a:ln>
                    <a:noFill/>
                  </a:ln>
                  <a:effectLst/>
                  <a:latin typeface="Calibri" panose="020F0502020204030204" pitchFamily="34" charset="0"/>
                </a:rPr>
                <a:t>weeks</a:t>
              </a:r>
              <a:r>
                <a:rPr kumimoji="0" lang="fr-FR" altLang="fr-FR" sz="1400" b="1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) </a:t>
              </a:r>
              <a:r>
                <a:rPr kumimoji="0" lang="fr-FR" altLang="fr-FR" sz="1400" b="1" i="0" u="none" strike="noStrike" cap="none" normalizeH="0" baseline="0" dirty="0" err="1">
                  <a:ln>
                    <a:noFill/>
                  </a:ln>
                  <a:effectLst/>
                  <a:latin typeface="Calibri" panose="020F0502020204030204" pitchFamily="34" charset="0"/>
                </a:rPr>
                <a:t>from</a:t>
              </a:r>
              <a:r>
                <a:rPr kumimoji="0" lang="fr-FR" altLang="fr-FR" sz="1400" b="1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 first dose</a:t>
              </a:r>
              <a:endParaRPr kumimoji="0" lang="fr-FR" altLang="fr-FR" sz="1800" b="0" i="0" u="none" strike="noStrike" cap="none" normalizeH="0" baseline="0" dirty="0">
                <a:ln>
                  <a:noFill/>
                </a:ln>
                <a:effectLst/>
              </a:endParaRPr>
            </a:p>
          </p:txBody>
        </p:sp>
        <p:sp>
          <p:nvSpPr>
            <p:cNvPr id="81" name="Rectangle 75">
              <a:extLst>
                <a:ext uri="{FF2B5EF4-FFF2-40B4-BE49-F238E27FC236}">
                  <a16:creationId xmlns:a16="http://schemas.microsoft.com/office/drawing/2014/main" id="{83965923-DEDB-237F-BCCD-18F748CBFE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16202" y="4019750"/>
              <a:ext cx="808619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Calibri" panose="020F0502020204030204" pitchFamily="34" charset="0"/>
                </a:rPr>
                <a:t>IQ = 5 ng/mL</a:t>
              </a:r>
              <a:endParaRPr kumimoji="0" lang="fr-FR" altLang="fr-FR" sz="1600" b="0" i="0" u="none" strike="noStrike" cap="none" normalizeH="0" baseline="0">
                <a:ln>
                  <a:noFill/>
                </a:ln>
                <a:effectLst/>
              </a:endParaRPr>
            </a:p>
          </p:txBody>
        </p:sp>
        <p:grpSp>
          <p:nvGrpSpPr>
            <p:cNvPr id="100" name="Groupe 99">
              <a:extLst>
                <a:ext uri="{FF2B5EF4-FFF2-40B4-BE49-F238E27FC236}">
                  <a16:creationId xmlns:a16="http://schemas.microsoft.com/office/drawing/2014/main" id="{6E0470C0-B414-1376-4EE4-60DBB2A48954}"/>
                </a:ext>
              </a:extLst>
            </p:cNvPr>
            <p:cNvGrpSpPr/>
            <p:nvPr/>
          </p:nvGrpSpPr>
          <p:grpSpPr>
            <a:xfrm>
              <a:off x="1135071" y="2848175"/>
              <a:ext cx="2638425" cy="1060450"/>
              <a:chOff x="1065213" y="2757488"/>
              <a:chExt cx="2638425" cy="1060450"/>
            </a:xfrm>
          </p:grpSpPr>
          <p:sp>
            <p:nvSpPr>
              <p:cNvPr id="34" name="Line 28">
                <a:extLst>
                  <a:ext uri="{FF2B5EF4-FFF2-40B4-BE49-F238E27FC236}">
                    <a16:creationId xmlns:a16="http://schemas.microsoft.com/office/drawing/2014/main" id="{444D10E3-898A-35E6-978A-393D3BA82AA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516313" y="3783013"/>
                <a:ext cx="187325" cy="34925"/>
              </a:xfrm>
              <a:prstGeom prst="line">
                <a:avLst/>
              </a:prstGeom>
              <a:noFill/>
              <a:ln w="19050">
                <a:solidFill>
                  <a:srgbClr val="0099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82" name="Freeform 76">
                <a:extLst>
                  <a:ext uri="{FF2B5EF4-FFF2-40B4-BE49-F238E27FC236}">
                    <a16:creationId xmlns:a16="http://schemas.microsoft.com/office/drawing/2014/main" id="{AC6D4C0B-2BC2-CE59-37C9-DFDC7900E0F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65213" y="2757488"/>
                <a:ext cx="2439988" cy="1023937"/>
              </a:xfrm>
              <a:custGeom>
                <a:avLst/>
                <a:gdLst>
                  <a:gd name="T0" fmla="*/ 1537 w 1537"/>
                  <a:gd name="T1" fmla="*/ 645 h 645"/>
                  <a:gd name="T2" fmla="*/ 1282 w 1537"/>
                  <a:gd name="T3" fmla="*/ 586 h 645"/>
                  <a:gd name="T4" fmla="*/ 775 w 1537"/>
                  <a:gd name="T5" fmla="*/ 446 h 645"/>
                  <a:gd name="T6" fmla="*/ 259 w 1537"/>
                  <a:gd name="T7" fmla="*/ 318 h 645"/>
                  <a:gd name="T8" fmla="*/ 0 w 1537"/>
                  <a:gd name="T9" fmla="*/ 0 h 6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37" h="645">
                    <a:moveTo>
                      <a:pt x="1537" y="645"/>
                    </a:moveTo>
                    <a:lnTo>
                      <a:pt x="1282" y="586"/>
                    </a:lnTo>
                    <a:lnTo>
                      <a:pt x="775" y="446"/>
                    </a:lnTo>
                    <a:lnTo>
                      <a:pt x="259" y="318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99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  <p:sp>
          <p:nvSpPr>
            <p:cNvPr id="84" name="Freeform 78">
              <a:extLst>
                <a:ext uri="{FF2B5EF4-FFF2-40B4-BE49-F238E27FC236}">
                  <a16:creationId xmlns:a16="http://schemas.microsoft.com/office/drawing/2014/main" id="{6656C447-1E31-F9A9-A372-1A53E15455AB}"/>
                </a:ext>
              </a:extLst>
            </p:cNvPr>
            <p:cNvSpPr>
              <a:spLocks/>
            </p:cNvSpPr>
            <p:nvPr/>
          </p:nvSpPr>
          <p:spPr bwMode="auto">
            <a:xfrm>
              <a:off x="1133484" y="2825950"/>
              <a:ext cx="2647950" cy="882650"/>
            </a:xfrm>
            <a:custGeom>
              <a:avLst/>
              <a:gdLst>
                <a:gd name="T0" fmla="*/ 1668 w 1668"/>
                <a:gd name="T1" fmla="*/ 556 h 556"/>
                <a:gd name="T2" fmla="*/ 1541 w 1668"/>
                <a:gd name="T3" fmla="*/ 488 h 556"/>
                <a:gd name="T4" fmla="*/ 1287 w 1668"/>
                <a:gd name="T5" fmla="*/ 467 h 556"/>
                <a:gd name="T6" fmla="*/ 1029 w 1668"/>
                <a:gd name="T7" fmla="*/ 425 h 556"/>
                <a:gd name="T8" fmla="*/ 773 w 1668"/>
                <a:gd name="T9" fmla="*/ 342 h 556"/>
                <a:gd name="T10" fmla="*/ 518 w 1668"/>
                <a:gd name="T11" fmla="*/ 297 h 556"/>
                <a:gd name="T12" fmla="*/ 263 w 1668"/>
                <a:gd name="T13" fmla="*/ 266 h 556"/>
                <a:gd name="T14" fmla="*/ 0 w 1668"/>
                <a:gd name="T15" fmla="*/ 0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68" h="556">
                  <a:moveTo>
                    <a:pt x="1668" y="556"/>
                  </a:moveTo>
                  <a:lnTo>
                    <a:pt x="1541" y="488"/>
                  </a:lnTo>
                  <a:lnTo>
                    <a:pt x="1287" y="467"/>
                  </a:lnTo>
                  <a:lnTo>
                    <a:pt x="1029" y="425"/>
                  </a:lnTo>
                  <a:lnTo>
                    <a:pt x="773" y="342"/>
                  </a:lnTo>
                  <a:lnTo>
                    <a:pt x="518" y="297"/>
                  </a:lnTo>
                  <a:lnTo>
                    <a:pt x="263" y="266"/>
                  </a:lnTo>
                  <a:lnTo>
                    <a:pt x="0" y="0"/>
                  </a:lnTo>
                </a:path>
              </a:pathLst>
            </a:custGeom>
            <a:noFill/>
            <a:ln w="19050">
              <a:solidFill>
                <a:srgbClr val="CC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6" name="Freeform 80">
              <a:extLst>
                <a:ext uri="{FF2B5EF4-FFF2-40B4-BE49-F238E27FC236}">
                  <a16:creationId xmlns:a16="http://schemas.microsoft.com/office/drawing/2014/main" id="{B326668E-0449-E229-5D0E-5F410DBB9733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1421" y="3176787"/>
              <a:ext cx="2640013" cy="876300"/>
            </a:xfrm>
            <a:custGeom>
              <a:avLst/>
              <a:gdLst>
                <a:gd name="T0" fmla="*/ 1663 w 1663"/>
                <a:gd name="T1" fmla="*/ 552 h 552"/>
                <a:gd name="T2" fmla="*/ 1282 w 1663"/>
                <a:gd name="T3" fmla="*/ 472 h 552"/>
                <a:gd name="T4" fmla="*/ 1024 w 1663"/>
                <a:gd name="T5" fmla="*/ 434 h 552"/>
                <a:gd name="T6" fmla="*/ 771 w 1663"/>
                <a:gd name="T7" fmla="*/ 363 h 552"/>
                <a:gd name="T8" fmla="*/ 513 w 1663"/>
                <a:gd name="T9" fmla="*/ 331 h 552"/>
                <a:gd name="T10" fmla="*/ 255 w 1663"/>
                <a:gd name="T11" fmla="*/ 269 h 552"/>
                <a:gd name="T12" fmla="*/ 0 w 1663"/>
                <a:gd name="T13" fmla="*/ 0 h 5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63" h="552">
                  <a:moveTo>
                    <a:pt x="1663" y="552"/>
                  </a:moveTo>
                  <a:lnTo>
                    <a:pt x="1282" y="472"/>
                  </a:lnTo>
                  <a:lnTo>
                    <a:pt x="1024" y="434"/>
                  </a:lnTo>
                  <a:lnTo>
                    <a:pt x="771" y="363"/>
                  </a:lnTo>
                  <a:lnTo>
                    <a:pt x="513" y="331"/>
                  </a:lnTo>
                  <a:lnTo>
                    <a:pt x="255" y="269"/>
                  </a:lnTo>
                  <a:lnTo>
                    <a:pt x="0" y="0"/>
                  </a:lnTo>
                </a:path>
              </a:pathLst>
            </a:custGeom>
            <a:noFill/>
            <a:ln w="19050">
              <a:solidFill>
                <a:srgbClr val="FF66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8" name="Rectangle 82">
              <a:extLst>
                <a:ext uri="{FF2B5EF4-FFF2-40B4-BE49-F238E27FC236}">
                  <a16:creationId xmlns:a16="http://schemas.microsoft.com/office/drawing/2014/main" id="{E2061992-F73C-7EBD-0D3B-32880933C9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52620" y="2402088"/>
              <a:ext cx="1988750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1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TAB 30 mg/kg, median (Q1,Q3)</a:t>
              </a:r>
              <a:endParaRPr kumimoji="0" lang="fr-FR" altLang="fr-FR" sz="1600" b="1" i="0" u="none" strike="noStrike" cap="none" normalizeH="0" baseline="0" dirty="0">
                <a:ln>
                  <a:noFill/>
                </a:ln>
                <a:effectLst/>
              </a:endParaRPr>
            </a:p>
          </p:txBody>
        </p:sp>
        <p:sp>
          <p:nvSpPr>
            <p:cNvPr id="89" name="Rectangle 83">
              <a:extLst>
                <a:ext uri="{FF2B5EF4-FFF2-40B4-BE49-F238E27FC236}">
                  <a16:creationId xmlns:a16="http://schemas.microsoft.com/office/drawing/2014/main" id="{3A8FF07E-D9A1-5457-BE8E-C8D87EE8A6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52620" y="2622750"/>
              <a:ext cx="1996637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1" i="0" u="none" strike="noStrike" cap="none" normalizeH="0" baseline="0">
                  <a:ln>
                    <a:noFill/>
                  </a:ln>
                  <a:effectLst/>
                  <a:latin typeface="Calibri" panose="020F0502020204030204" pitchFamily="34" charset="0"/>
                </a:rPr>
                <a:t>ZAB 10 mg/kg, median (Q1,Q3)</a:t>
              </a:r>
              <a:endParaRPr kumimoji="0" lang="fr-FR" altLang="fr-FR" sz="1600" b="1" i="0" u="none" strike="noStrike" cap="none" normalizeH="0" baseline="0">
                <a:ln>
                  <a:noFill/>
                </a:ln>
                <a:effectLst/>
              </a:endParaRPr>
            </a:p>
          </p:txBody>
        </p:sp>
        <p:sp>
          <p:nvSpPr>
            <p:cNvPr id="90" name="Rectangle 84">
              <a:extLst>
                <a:ext uri="{FF2B5EF4-FFF2-40B4-BE49-F238E27FC236}">
                  <a16:creationId xmlns:a16="http://schemas.microsoft.com/office/drawing/2014/main" id="{4137B349-12F7-F399-456A-7D4205CF9C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52620" y="2841825"/>
              <a:ext cx="1996637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1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ZAB 30 mg/kg, </a:t>
              </a:r>
              <a:r>
                <a:rPr kumimoji="0" lang="en-US" altLang="fr-FR" sz="1200" b="1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median</a:t>
              </a:r>
              <a:r>
                <a:rPr kumimoji="0" lang="fr-FR" altLang="fr-FR" sz="1200" b="1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 (Q1,Q3)</a:t>
              </a:r>
              <a:endParaRPr kumimoji="0" lang="fr-FR" altLang="fr-FR" sz="1600" b="1" i="0" u="none" strike="noStrike" cap="none" normalizeH="0" baseline="0" dirty="0">
                <a:ln>
                  <a:noFill/>
                </a:ln>
                <a:effectLst/>
              </a:endParaRPr>
            </a:p>
          </p:txBody>
        </p:sp>
        <p:sp>
          <p:nvSpPr>
            <p:cNvPr id="91" name="Line 85">
              <a:extLst>
                <a:ext uri="{FF2B5EF4-FFF2-40B4-BE49-F238E27FC236}">
                  <a16:creationId xmlns:a16="http://schemas.microsoft.com/office/drawing/2014/main" id="{F6CBDBA1-55D8-71C6-B6AD-F14D9435592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643072" y="2710063"/>
              <a:ext cx="157163" cy="0"/>
            </a:xfrm>
            <a:prstGeom prst="line">
              <a:avLst/>
            </a:prstGeom>
            <a:noFill/>
            <a:ln w="39688">
              <a:solidFill>
                <a:srgbClr val="CC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2" name="Line 86">
              <a:extLst>
                <a:ext uri="{FF2B5EF4-FFF2-40B4-BE49-F238E27FC236}">
                  <a16:creationId xmlns:a16="http://schemas.microsoft.com/office/drawing/2014/main" id="{7CB7D1F4-81B4-C79B-4C33-5BA8B0D9A59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643072" y="2489400"/>
              <a:ext cx="157163" cy="0"/>
            </a:xfrm>
            <a:prstGeom prst="line">
              <a:avLst/>
            </a:prstGeom>
            <a:noFill/>
            <a:ln w="39688">
              <a:solidFill>
                <a:srgbClr val="0099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3" name="Line 87">
              <a:extLst>
                <a:ext uri="{FF2B5EF4-FFF2-40B4-BE49-F238E27FC236}">
                  <a16:creationId xmlns:a16="http://schemas.microsoft.com/office/drawing/2014/main" id="{7110B3AE-AB68-2A38-7CF0-1FFAD041E6F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643072" y="2929138"/>
              <a:ext cx="157163" cy="0"/>
            </a:xfrm>
            <a:prstGeom prst="line">
              <a:avLst/>
            </a:prstGeom>
            <a:noFill/>
            <a:ln w="39688">
              <a:solidFill>
                <a:srgbClr val="FF66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4" name="Rectangle 88">
              <a:extLst>
                <a:ext uri="{FF2B5EF4-FFF2-40B4-BE49-F238E27FC236}">
                  <a16:creationId xmlns:a16="http://schemas.microsoft.com/office/drawing/2014/main" id="{DD0C93A7-3502-31B0-84AE-341D0F85F4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01740" y="2609852"/>
              <a:ext cx="1340110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1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LEN, </a:t>
              </a:r>
              <a:r>
                <a:rPr kumimoji="0" lang="fr-FR" altLang="fr-FR" sz="1200" b="1" i="0" u="none" strike="noStrike" cap="none" normalizeH="0" baseline="0" dirty="0" err="1">
                  <a:ln>
                    <a:noFill/>
                  </a:ln>
                  <a:effectLst/>
                  <a:latin typeface="Calibri" panose="020F0502020204030204" pitchFamily="34" charset="0"/>
                </a:rPr>
                <a:t>median</a:t>
              </a:r>
              <a:r>
                <a:rPr kumimoji="0" lang="fr-FR" altLang="fr-FR" sz="1200" b="1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 (Q1,Q3)</a:t>
              </a:r>
              <a:endParaRPr kumimoji="0" lang="fr-FR" altLang="fr-FR" sz="1600" b="1" i="0" u="none" strike="noStrike" cap="none" normalizeH="0" baseline="0" dirty="0">
                <a:ln>
                  <a:noFill/>
                </a:ln>
                <a:effectLst/>
              </a:endParaRPr>
            </a:p>
          </p:txBody>
        </p:sp>
        <p:sp>
          <p:nvSpPr>
            <p:cNvPr id="95" name="Line 89">
              <a:extLst>
                <a:ext uri="{FF2B5EF4-FFF2-40B4-BE49-F238E27FC236}">
                  <a16:creationId xmlns:a16="http://schemas.microsoft.com/office/drawing/2014/main" id="{69109E87-C47D-911B-C8D2-01613A59365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620752" y="2708277"/>
              <a:ext cx="155575" cy="0"/>
            </a:xfrm>
            <a:prstGeom prst="line">
              <a:avLst/>
            </a:prstGeom>
            <a:noFill/>
            <a:ln w="39688">
              <a:solidFill>
                <a:srgbClr val="0099C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6" name="Freeform 90">
              <a:extLst>
                <a:ext uri="{FF2B5EF4-FFF2-40B4-BE49-F238E27FC236}">
                  <a16:creationId xmlns:a16="http://schemas.microsoft.com/office/drawing/2014/main" id="{3CCFA004-7316-C33A-EEA5-3D143749D385}"/>
                </a:ext>
              </a:extLst>
            </p:cNvPr>
            <p:cNvSpPr>
              <a:spLocks/>
            </p:cNvSpPr>
            <p:nvPr/>
          </p:nvSpPr>
          <p:spPr bwMode="auto">
            <a:xfrm>
              <a:off x="5245109" y="3291087"/>
              <a:ext cx="2647950" cy="430212"/>
            </a:xfrm>
            <a:custGeom>
              <a:avLst/>
              <a:gdLst>
                <a:gd name="T0" fmla="*/ 1668 w 1668"/>
                <a:gd name="T1" fmla="*/ 217 h 271"/>
                <a:gd name="T2" fmla="*/ 1543 w 1668"/>
                <a:gd name="T3" fmla="*/ 198 h 271"/>
                <a:gd name="T4" fmla="*/ 1279 w 1668"/>
                <a:gd name="T5" fmla="*/ 107 h 271"/>
                <a:gd name="T6" fmla="*/ 1027 w 1668"/>
                <a:gd name="T7" fmla="*/ 35 h 271"/>
                <a:gd name="T8" fmla="*/ 770 w 1668"/>
                <a:gd name="T9" fmla="*/ 0 h 271"/>
                <a:gd name="T10" fmla="*/ 512 w 1668"/>
                <a:gd name="T11" fmla="*/ 0 h 271"/>
                <a:gd name="T12" fmla="*/ 251 w 1668"/>
                <a:gd name="T13" fmla="*/ 32 h 271"/>
                <a:gd name="T14" fmla="*/ 0 w 1668"/>
                <a:gd name="T15" fmla="*/ 271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68" h="271">
                  <a:moveTo>
                    <a:pt x="1668" y="217"/>
                  </a:moveTo>
                  <a:lnTo>
                    <a:pt x="1543" y="198"/>
                  </a:lnTo>
                  <a:lnTo>
                    <a:pt x="1279" y="107"/>
                  </a:lnTo>
                  <a:lnTo>
                    <a:pt x="1027" y="35"/>
                  </a:lnTo>
                  <a:lnTo>
                    <a:pt x="770" y="0"/>
                  </a:lnTo>
                  <a:lnTo>
                    <a:pt x="512" y="0"/>
                  </a:lnTo>
                  <a:lnTo>
                    <a:pt x="251" y="32"/>
                  </a:lnTo>
                  <a:lnTo>
                    <a:pt x="0" y="271"/>
                  </a:lnTo>
                </a:path>
              </a:pathLst>
            </a:custGeom>
            <a:noFill/>
            <a:ln w="39688">
              <a:solidFill>
                <a:srgbClr val="0099C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1" name="Rectangle 61">
              <a:extLst>
                <a:ext uri="{FF2B5EF4-FFF2-40B4-BE49-F238E27FC236}">
                  <a16:creationId xmlns:a16="http://schemas.microsoft.com/office/drawing/2014/main" id="{2923F5BD-44B4-3375-DBA6-C2E886E7B16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-426227" y="3887144"/>
              <a:ext cx="1586460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1" i="0" u="none" strike="noStrike" cap="none" normalizeH="0" baseline="0" dirty="0" err="1">
                  <a:ln>
                    <a:noFill/>
                  </a:ln>
                  <a:effectLst/>
                  <a:latin typeface="Calibri" panose="020F0502020204030204" pitchFamily="34" charset="0"/>
                </a:rPr>
                <a:t>Serum</a:t>
              </a:r>
              <a:r>
                <a:rPr kumimoji="0" lang="fr-FR" altLang="fr-FR" sz="1400" b="1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 </a:t>
              </a:r>
              <a:r>
                <a:rPr kumimoji="0" lang="fr-FR" altLang="fr-FR" sz="1400" b="1" i="0" u="none" strike="noStrike" cap="none" normalizeH="0" baseline="0" dirty="0" err="1">
                  <a:ln>
                    <a:noFill/>
                  </a:ln>
                  <a:effectLst/>
                  <a:latin typeface="Calibri" panose="020F0502020204030204" pitchFamily="34" charset="0"/>
                </a:rPr>
                <a:t>levels</a:t>
              </a:r>
              <a:r>
                <a:rPr kumimoji="0" lang="fr-FR" altLang="fr-FR" sz="1400" b="1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 (µg/</a:t>
              </a:r>
              <a:r>
                <a:rPr kumimoji="0" lang="fr-FR" altLang="fr-FR" sz="1400" b="1" i="0" u="none" strike="noStrike" cap="none" normalizeH="0" baseline="0" dirty="0" err="1">
                  <a:ln>
                    <a:noFill/>
                  </a:ln>
                  <a:effectLst/>
                  <a:latin typeface="Calibri" panose="020F0502020204030204" pitchFamily="34" charset="0"/>
                </a:rPr>
                <a:t>mL</a:t>
              </a:r>
              <a:r>
                <a:rPr kumimoji="0" lang="fr-FR" altLang="fr-FR" sz="1400" b="1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)</a:t>
              </a:r>
              <a:endParaRPr kumimoji="0" lang="fr-FR" altLang="fr-FR" sz="1800" b="0" i="0" u="none" strike="noStrike" cap="none" normalizeH="0" baseline="0" dirty="0">
                <a:ln>
                  <a:noFill/>
                </a:ln>
                <a:effectLst/>
              </a:endParaRPr>
            </a:p>
          </p:txBody>
        </p:sp>
        <p:sp>
          <p:nvSpPr>
            <p:cNvPr id="102" name="Rectangle 74">
              <a:extLst>
                <a:ext uri="{FF2B5EF4-FFF2-40B4-BE49-F238E27FC236}">
                  <a16:creationId xmlns:a16="http://schemas.microsoft.com/office/drawing/2014/main" id="{D3910190-D161-6295-BBFC-C687A40E90B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3739342" y="3887144"/>
              <a:ext cx="1494448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1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Plasma LEN (</a:t>
              </a:r>
              <a:r>
                <a:rPr kumimoji="0" lang="fr-FR" altLang="fr-FR" sz="1400" b="1" i="0" u="none" strike="noStrike" cap="none" normalizeH="0" baseline="0" dirty="0" err="1">
                  <a:ln>
                    <a:noFill/>
                  </a:ln>
                  <a:effectLst/>
                  <a:latin typeface="Calibri" panose="020F0502020204030204" pitchFamily="34" charset="0"/>
                </a:rPr>
                <a:t>ng</a:t>
              </a:r>
              <a:r>
                <a:rPr kumimoji="0" lang="fr-FR" altLang="fr-FR" sz="1400" b="1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/</a:t>
              </a:r>
              <a:r>
                <a:rPr kumimoji="0" lang="fr-FR" altLang="fr-FR" sz="1400" b="1" i="0" u="none" strike="noStrike" cap="none" normalizeH="0" baseline="0" dirty="0" err="1">
                  <a:ln>
                    <a:noFill/>
                  </a:ln>
                  <a:effectLst/>
                  <a:latin typeface="Calibri" panose="020F0502020204030204" pitchFamily="34" charset="0"/>
                </a:rPr>
                <a:t>mL</a:t>
              </a:r>
              <a:r>
                <a:rPr kumimoji="0" lang="fr-FR" altLang="fr-FR" sz="1400" b="1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)</a:t>
              </a:r>
              <a:endParaRPr kumimoji="0" lang="fr-FR" altLang="fr-FR" sz="1800" b="0" i="0" u="none" strike="noStrike" cap="none" normalizeH="0" baseline="0" dirty="0">
                <a:ln>
                  <a:noFill/>
                </a:ln>
                <a:effectLst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40922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EC721FE3-4AC6-6646-C45B-64789881AA42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905613" y="2522537"/>
            <a:ext cx="10363200" cy="1470025"/>
          </a:xfrm>
        </p:spPr>
        <p:txBody>
          <a:bodyPr>
            <a:normAutofit/>
          </a:bodyPr>
          <a:lstStyle/>
          <a:p>
            <a:pPr algn="ctr"/>
            <a:r>
              <a:rPr lang="en-US" sz="4000"/>
              <a:t>Long Acting Therapies</a:t>
            </a:r>
          </a:p>
        </p:txBody>
      </p:sp>
    </p:spTree>
    <p:extLst>
      <p:ext uri="{BB962C8B-B14F-4D97-AF65-F5344CB8AC3E}">
        <p14:creationId xmlns:p14="http://schemas.microsoft.com/office/powerpoint/2010/main" val="274348178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AEF6E0-61AE-A5F9-97DC-5F72CAE0F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10471"/>
            <a:ext cx="9299331" cy="1481068"/>
          </a:xfrm>
        </p:spPr>
        <p:txBody>
          <a:bodyPr/>
          <a:lstStyle/>
          <a:p>
            <a:r>
              <a:rPr lang="en-GB" dirty="0"/>
              <a:t>Switch to DOR/ISL vs continuation of current ART</a:t>
            </a: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9840185E-D7BF-347C-ACE3-73956FD152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11438" y="6444771"/>
            <a:ext cx="360710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/>
            <a:r>
              <a:rPr lang="fr-FR" sz="1400" i="1" dirty="0">
                <a:solidFill>
                  <a:srgbClr val="0070C0"/>
                </a:solidFill>
              </a:rPr>
              <a:t>Molina JM, CROI 2023, Abs. 196</a:t>
            </a:r>
          </a:p>
        </p:txBody>
      </p:sp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435E19B2-BFC5-A65E-16AD-A74E13E58F47}"/>
              </a:ext>
            </a:extLst>
          </p:cNvPr>
          <p:cNvSpPr/>
          <p:nvPr/>
        </p:nvSpPr>
        <p:spPr bwMode="auto">
          <a:xfrm>
            <a:off x="1190033" y="2618822"/>
            <a:ext cx="2705100" cy="2846456"/>
          </a:xfrm>
          <a:prstGeom prst="roundRect">
            <a:avLst>
              <a:gd name="adj" fmla="val 6285"/>
            </a:avLst>
          </a:prstGeom>
          <a:solidFill>
            <a:schemeClr val="bg1">
              <a:lumMod val="85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Population</a:t>
            </a:r>
          </a:p>
          <a:p>
            <a:pPr marL="342900" marR="0" indent="-3429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400" dirty="0">
                <a:solidFill>
                  <a:schemeClr val="tx1"/>
                </a:solidFill>
              </a:rPr>
              <a:t>Adults with HIV-1</a:t>
            </a:r>
          </a:p>
          <a:p>
            <a:pPr marL="342900" marR="0" indent="-3429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Virologically suppressed on stable, oral 2- or 3-drug ART for ≥3 m</a:t>
            </a:r>
            <a:r>
              <a:rPr lang="en-US" sz="1400" dirty="0">
                <a:solidFill>
                  <a:schemeClr val="tx1"/>
                </a:solidFill>
              </a:rPr>
              <a:t>onths</a:t>
            </a:r>
          </a:p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HIV-1 RNA &lt;50 copies/mL at screening</a:t>
            </a:r>
          </a:p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400" dirty="0">
                <a:solidFill>
                  <a:schemeClr val="tx1"/>
                </a:solidFill>
              </a:rPr>
              <a:t>No history of treatment failure on any regimen</a:t>
            </a:r>
          </a:p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400" dirty="0">
                <a:solidFill>
                  <a:schemeClr val="tx1"/>
                </a:solidFill>
              </a:rPr>
              <a:t>No known resistance to DOR</a:t>
            </a:r>
          </a:p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400" dirty="0">
                <a:solidFill>
                  <a:schemeClr val="tx1"/>
                </a:solidFill>
              </a:rPr>
              <a:t>No active HBV infection</a:t>
            </a:r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6E90614C-2478-775D-DD51-9EE0B0C9B4B3}"/>
              </a:ext>
            </a:extLst>
          </p:cNvPr>
          <p:cNvSpPr/>
          <p:nvPr/>
        </p:nvSpPr>
        <p:spPr bwMode="auto">
          <a:xfrm>
            <a:off x="5370055" y="4296527"/>
            <a:ext cx="3076372" cy="692714"/>
          </a:xfrm>
          <a:prstGeom prst="roundRect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>
                <a:solidFill>
                  <a:schemeClr val="bg1"/>
                </a:solidFill>
              </a:rPr>
              <a:t>Baseline ART (</a:t>
            </a:r>
            <a:r>
              <a:rPr lang="en-US" sz="1400" b="1" dirty="0" err="1">
                <a:solidFill>
                  <a:schemeClr val="bg1"/>
                </a:solidFill>
              </a:rPr>
              <a:t>bART</a:t>
            </a:r>
            <a:r>
              <a:rPr lang="en-US" sz="1400" b="1" dirty="0">
                <a:solidFill>
                  <a:schemeClr val="bg1"/>
                </a:solidFill>
              </a:rPr>
              <a:t>)</a:t>
            </a:r>
            <a:br>
              <a:rPr lang="en-US" sz="1400" b="1" dirty="0">
                <a:solidFill>
                  <a:schemeClr val="bg1"/>
                </a:solidFill>
              </a:rPr>
            </a:br>
            <a:r>
              <a:rPr lang="en-US" sz="1400" b="1" i="1" dirty="0">
                <a:solidFill>
                  <a:schemeClr val="bg1"/>
                </a:solidFill>
              </a:rPr>
              <a:t>taken per label</a:t>
            </a:r>
            <a:endParaRPr kumimoji="0" lang="en-US" sz="1400" b="0" i="1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92F04E8A-B946-1F56-E9FF-7B43900025B6}"/>
              </a:ext>
            </a:extLst>
          </p:cNvPr>
          <p:cNvSpPr/>
          <p:nvPr/>
        </p:nvSpPr>
        <p:spPr bwMode="auto">
          <a:xfrm>
            <a:off x="5370054" y="3094860"/>
            <a:ext cx="5893031" cy="692714"/>
          </a:xfrm>
          <a:prstGeom prst="roundRect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>
                <a:solidFill>
                  <a:schemeClr val="bg1"/>
                </a:solidFill>
              </a:rPr>
              <a:t>Open-label DOR/ISL (100/0.75 mg)</a:t>
            </a:r>
            <a:br>
              <a:rPr lang="en-US" sz="1400" b="1" dirty="0">
                <a:solidFill>
                  <a:schemeClr val="bg1"/>
                </a:solidFill>
              </a:rPr>
            </a:br>
            <a:r>
              <a:rPr lang="en-US" sz="1400" b="1" i="1" dirty="0">
                <a:solidFill>
                  <a:schemeClr val="bg1"/>
                </a:solidFill>
              </a:rPr>
              <a:t>taken once daily</a:t>
            </a:r>
            <a:endParaRPr kumimoji="0" lang="en-US" sz="1400" b="0" i="1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cxnSp>
        <p:nvCxnSpPr>
          <p:cNvPr id="17" name="Connecteur : en angle 16">
            <a:extLst>
              <a:ext uri="{FF2B5EF4-FFF2-40B4-BE49-F238E27FC236}">
                <a16:creationId xmlns:a16="http://schemas.microsoft.com/office/drawing/2014/main" id="{BACA5D52-D034-B528-9ABA-822B06B38D06}"/>
              </a:ext>
            </a:extLst>
          </p:cNvPr>
          <p:cNvCxnSpPr>
            <a:cxnSpLocks/>
            <a:stCxn id="4" idx="3"/>
            <a:endCxn id="7" idx="1"/>
          </p:cNvCxnSpPr>
          <p:nvPr/>
        </p:nvCxnSpPr>
        <p:spPr bwMode="auto">
          <a:xfrm flipV="1">
            <a:off x="3895133" y="3441217"/>
            <a:ext cx="1474921" cy="600833"/>
          </a:xfrm>
          <a:prstGeom prst="bentConnector3">
            <a:avLst/>
          </a:prstGeom>
          <a:solidFill>
            <a:schemeClr val="accent1"/>
          </a:solidFill>
          <a:ln w="1905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" name="Connecteur : en angle 17">
            <a:extLst>
              <a:ext uri="{FF2B5EF4-FFF2-40B4-BE49-F238E27FC236}">
                <a16:creationId xmlns:a16="http://schemas.microsoft.com/office/drawing/2014/main" id="{7192AC96-3A99-BE7C-FCDE-F0C2949FB9A8}"/>
              </a:ext>
            </a:extLst>
          </p:cNvPr>
          <p:cNvCxnSpPr>
            <a:cxnSpLocks/>
            <a:stCxn id="4" idx="3"/>
            <a:endCxn id="6" idx="1"/>
          </p:cNvCxnSpPr>
          <p:nvPr/>
        </p:nvCxnSpPr>
        <p:spPr bwMode="auto">
          <a:xfrm>
            <a:off x="3895133" y="4042050"/>
            <a:ext cx="1474922" cy="600834"/>
          </a:xfrm>
          <a:prstGeom prst="bentConnector3">
            <a:avLst/>
          </a:prstGeom>
          <a:solidFill>
            <a:schemeClr val="accent1"/>
          </a:solidFill>
          <a:ln w="1905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ZoneTexte 18">
            <a:extLst>
              <a:ext uri="{FF2B5EF4-FFF2-40B4-BE49-F238E27FC236}">
                <a16:creationId xmlns:a16="http://schemas.microsoft.com/office/drawing/2014/main" id="{5D465EEB-E5DB-40C2-A5E1-F15F1A7E6B07}"/>
              </a:ext>
            </a:extLst>
          </p:cNvPr>
          <p:cNvSpPr txBox="1"/>
          <p:nvPr/>
        </p:nvSpPr>
        <p:spPr>
          <a:xfrm>
            <a:off x="4632650" y="3888161"/>
            <a:ext cx="4154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1:1</a:t>
            </a:r>
          </a:p>
        </p:txBody>
      </p:sp>
      <p:sp>
        <p:nvSpPr>
          <p:cNvPr id="39" name="Rectangle : coins arrondis 38">
            <a:extLst>
              <a:ext uri="{FF2B5EF4-FFF2-40B4-BE49-F238E27FC236}">
                <a16:creationId xmlns:a16="http://schemas.microsoft.com/office/drawing/2014/main" id="{A11CFA42-C304-D46B-8F74-DB77834F952D}"/>
              </a:ext>
            </a:extLst>
          </p:cNvPr>
          <p:cNvSpPr/>
          <p:nvPr/>
        </p:nvSpPr>
        <p:spPr bwMode="auto">
          <a:xfrm>
            <a:off x="8446427" y="4296527"/>
            <a:ext cx="2816658" cy="692714"/>
          </a:xfrm>
          <a:prstGeom prst="roundRect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>
                <a:solidFill>
                  <a:schemeClr val="bg1"/>
                </a:solidFill>
              </a:rPr>
              <a:t>Open-label DOR/ISL (100/0.75 mg)</a:t>
            </a:r>
            <a:br>
              <a:rPr lang="en-US" sz="1400" b="1" dirty="0">
                <a:solidFill>
                  <a:schemeClr val="bg1"/>
                </a:solidFill>
              </a:rPr>
            </a:br>
            <a:r>
              <a:rPr lang="en-US" sz="1400" b="1" i="1" dirty="0">
                <a:solidFill>
                  <a:schemeClr val="bg1"/>
                </a:solidFill>
              </a:rPr>
              <a:t>taken once daily</a:t>
            </a:r>
            <a:endParaRPr kumimoji="0" lang="en-US" sz="1400" b="0" i="1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BC17B28E-79A6-767B-2ADE-F53371619A94}"/>
              </a:ext>
            </a:extLst>
          </p:cNvPr>
          <p:cNvSpPr txBox="1"/>
          <p:nvPr/>
        </p:nvSpPr>
        <p:spPr>
          <a:xfrm>
            <a:off x="3895133" y="2091615"/>
            <a:ext cx="2211614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Stratified by </a:t>
            </a:r>
            <a:r>
              <a:rPr kumimoji="0" lang="en-US" sz="14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bART</a:t>
            </a:r>
            <a:r>
              <a:rPr kumimoji="0" lang="en-US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regimen: PI-based, </a:t>
            </a:r>
            <a:r>
              <a:rPr kumimoji="0" lang="en-US" sz="14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InSTI</a:t>
            </a:r>
            <a:r>
              <a:rPr kumimoji="0" lang="en-US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-based, Other (mainly NNRTI)</a:t>
            </a:r>
            <a:endParaRPr lang="fr-FR" dirty="0"/>
          </a:p>
        </p:txBody>
      </p:sp>
      <p:grpSp>
        <p:nvGrpSpPr>
          <p:cNvPr id="55" name="Groupe 54">
            <a:extLst>
              <a:ext uri="{FF2B5EF4-FFF2-40B4-BE49-F238E27FC236}">
                <a16:creationId xmlns:a16="http://schemas.microsoft.com/office/drawing/2014/main" id="{8C8616EE-E07A-30C2-73B7-3098238FC9B4}"/>
              </a:ext>
            </a:extLst>
          </p:cNvPr>
          <p:cNvGrpSpPr/>
          <p:nvPr/>
        </p:nvGrpSpPr>
        <p:grpSpPr>
          <a:xfrm>
            <a:off x="4630053" y="5340482"/>
            <a:ext cx="6633032" cy="124796"/>
            <a:chOff x="4426854" y="4759913"/>
            <a:chExt cx="6633032" cy="124796"/>
          </a:xfrm>
        </p:grpSpPr>
        <p:cxnSp>
          <p:nvCxnSpPr>
            <p:cNvPr id="47" name="Connecteur droit 46">
              <a:extLst>
                <a:ext uri="{FF2B5EF4-FFF2-40B4-BE49-F238E27FC236}">
                  <a16:creationId xmlns:a16="http://schemas.microsoft.com/office/drawing/2014/main" id="{EA2CD278-1AE5-F44E-D647-FF3BEEBDC766}"/>
                </a:ext>
              </a:extLst>
            </p:cNvPr>
            <p:cNvCxnSpPr>
              <a:cxnSpLocks/>
            </p:cNvCxnSpPr>
            <p:nvPr/>
          </p:nvCxnSpPr>
          <p:spPr>
            <a:xfrm>
              <a:off x="4426854" y="4759913"/>
              <a:ext cx="0" cy="124796"/>
            </a:xfrm>
            <a:prstGeom prst="line">
              <a:avLst/>
            </a:prstGeom>
            <a:ln w="9525">
              <a:solidFill>
                <a:srgbClr val="00206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Connecteur droit 47">
              <a:extLst>
                <a:ext uri="{FF2B5EF4-FFF2-40B4-BE49-F238E27FC236}">
                  <a16:creationId xmlns:a16="http://schemas.microsoft.com/office/drawing/2014/main" id="{799096FC-1D06-2764-DC49-E5B8BFEE6337}"/>
                </a:ext>
              </a:extLst>
            </p:cNvPr>
            <p:cNvCxnSpPr>
              <a:cxnSpLocks/>
            </p:cNvCxnSpPr>
            <p:nvPr/>
          </p:nvCxnSpPr>
          <p:spPr>
            <a:xfrm>
              <a:off x="5166856" y="4759913"/>
              <a:ext cx="0" cy="124796"/>
            </a:xfrm>
            <a:prstGeom prst="line">
              <a:avLst/>
            </a:prstGeom>
            <a:ln w="9525">
              <a:solidFill>
                <a:srgbClr val="00206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Connecteur droit 48">
              <a:extLst>
                <a:ext uri="{FF2B5EF4-FFF2-40B4-BE49-F238E27FC236}">
                  <a16:creationId xmlns:a16="http://schemas.microsoft.com/office/drawing/2014/main" id="{71673C1F-CCE2-4427-1A47-701A85C6B819}"/>
                </a:ext>
              </a:extLst>
            </p:cNvPr>
            <p:cNvCxnSpPr>
              <a:cxnSpLocks/>
            </p:cNvCxnSpPr>
            <p:nvPr/>
          </p:nvCxnSpPr>
          <p:spPr>
            <a:xfrm>
              <a:off x="8243228" y="4759913"/>
              <a:ext cx="0" cy="124796"/>
            </a:xfrm>
            <a:prstGeom prst="line">
              <a:avLst/>
            </a:prstGeom>
            <a:ln w="9525">
              <a:solidFill>
                <a:srgbClr val="00206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Connecteur droit 50">
              <a:extLst>
                <a:ext uri="{FF2B5EF4-FFF2-40B4-BE49-F238E27FC236}">
                  <a16:creationId xmlns:a16="http://schemas.microsoft.com/office/drawing/2014/main" id="{DB67C93B-6351-04FA-3A98-67893C9109A1}"/>
                </a:ext>
              </a:extLst>
            </p:cNvPr>
            <p:cNvCxnSpPr>
              <a:cxnSpLocks/>
            </p:cNvCxnSpPr>
            <p:nvPr/>
          </p:nvCxnSpPr>
          <p:spPr>
            <a:xfrm>
              <a:off x="11059886" y="4759913"/>
              <a:ext cx="0" cy="124796"/>
            </a:xfrm>
            <a:prstGeom prst="line">
              <a:avLst/>
            </a:prstGeom>
            <a:ln w="9525">
              <a:solidFill>
                <a:srgbClr val="00206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necteur droit 51">
              <a:extLst>
                <a:ext uri="{FF2B5EF4-FFF2-40B4-BE49-F238E27FC236}">
                  <a16:creationId xmlns:a16="http://schemas.microsoft.com/office/drawing/2014/main" id="{EF0FD1D7-723A-7370-779A-AD2D80E38706}"/>
                </a:ext>
              </a:extLst>
            </p:cNvPr>
            <p:cNvCxnSpPr>
              <a:cxnSpLocks/>
            </p:cNvCxnSpPr>
            <p:nvPr/>
          </p:nvCxnSpPr>
          <p:spPr>
            <a:xfrm>
              <a:off x="4429451" y="4759913"/>
              <a:ext cx="6630435" cy="0"/>
            </a:xfrm>
            <a:prstGeom prst="line">
              <a:avLst/>
            </a:prstGeom>
            <a:ln w="9525">
              <a:solidFill>
                <a:srgbClr val="00206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ZoneTexte 55">
            <a:extLst>
              <a:ext uri="{FF2B5EF4-FFF2-40B4-BE49-F238E27FC236}">
                <a16:creationId xmlns:a16="http://schemas.microsoft.com/office/drawing/2014/main" id="{BFB916FB-391A-77A8-2EF3-0F7B5C0E3305}"/>
              </a:ext>
            </a:extLst>
          </p:cNvPr>
          <p:cNvSpPr txBox="1"/>
          <p:nvPr/>
        </p:nvSpPr>
        <p:spPr>
          <a:xfrm>
            <a:off x="4291242" y="5470642"/>
            <a:ext cx="6828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/>
              <a:t>Screen</a:t>
            </a:r>
          </a:p>
        </p:txBody>
      </p:sp>
      <p:sp>
        <p:nvSpPr>
          <p:cNvPr id="57" name="ZoneTexte 56">
            <a:extLst>
              <a:ext uri="{FF2B5EF4-FFF2-40B4-BE49-F238E27FC236}">
                <a16:creationId xmlns:a16="http://schemas.microsoft.com/office/drawing/2014/main" id="{AFFE3827-5F48-14C0-D3EB-DE6E041134C9}"/>
              </a:ext>
            </a:extLst>
          </p:cNvPr>
          <p:cNvSpPr txBox="1"/>
          <p:nvPr/>
        </p:nvSpPr>
        <p:spPr>
          <a:xfrm>
            <a:off x="5070165" y="5470642"/>
            <a:ext cx="5997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/>
              <a:t>Day 1</a:t>
            </a:r>
          </a:p>
        </p:txBody>
      </p:sp>
      <p:sp>
        <p:nvSpPr>
          <p:cNvPr id="58" name="ZoneTexte 57">
            <a:extLst>
              <a:ext uri="{FF2B5EF4-FFF2-40B4-BE49-F238E27FC236}">
                <a16:creationId xmlns:a16="http://schemas.microsoft.com/office/drawing/2014/main" id="{60BEBD54-97D6-7012-0654-B1F1C4E8DA52}"/>
              </a:ext>
            </a:extLst>
          </p:cNvPr>
          <p:cNvSpPr txBox="1"/>
          <p:nvPr/>
        </p:nvSpPr>
        <p:spPr>
          <a:xfrm>
            <a:off x="8031089" y="5470642"/>
            <a:ext cx="8306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/>
              <a:t>Week 48</a:t>
            </a:r>
          </a:p>
        </p:txBody>
      </p:sp>
      <p:sp>
        <p:nvSpPr>
          <p:cNvPr id="59" name="ZoneTexte 58">
            <a:extLst>
              <a:ext uri="{FF2B5EF4-FFF2-40B4-BE49-F238E27FC236}">
                <a16:creationId xmlns:a16="http://schemas.microsoft.com/office/drawing/2014/main" id="{90A0C178-EFE2-BF75-0DD5-B0850890C89A}"/>
              </a:ext>
            </a:extLst>
          </p:cNvPr>
          <p:cNvSpPr txBox="1"/>
          <p:nvPr/>
        </p:nvSpPr>
        <p:spPr>
          <a:xfrm>
            <a:off x="10847747" y="5470642"/>
            <a:ext cx="8306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/>
              <a:t>Week 96</a:t>
            </a:r>
          </a:p>
        </p:txBody>
      </p:sp>
      <p:sp>
        <p:nvSpPr>
          <p:cNvPr id="60" name="ZoneTexte 59">
            <a:extLst>
              <a:ext uri="{FF2B5EF4-FFF2-40B4-BE49-F238E27FC236}">
                <a16:creationId xmlns:a16="http://schemas.microsoft.com/office/drawing/2014/main" id="{D4BFE377-A18E-43E3-418E-C03567E812D1}"/>
              </a:ext>
            </a:extLst>
          </p:cNvPr>
          <p:cNvSpPr txBox="1"/>
          <p:nvPr/>
        </p:nvSpPr>
        <p:spPr>
          <a:xfrm>
            <a:off x="4732365" y="5052341"/>
            <a:ext cx="12813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Randomization</a:t>
            </a:r>
          </a:p>
        </p:txBody>
      </p:sp>
    </p:spTree>
    <p:extLst>
      <p:ext uri="{BB962C8B-B14F-4D97-AF65-F5344CB8AC3E}">
        <p14:creationId xmlns:p14="http://schemas.microsoft.com/office/powerpoint/2010/main" val="7464124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FE29B570-8984-61E9-B1DF-6C6B33396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0471"/>
            <a:ext cx="9457592" cy="1481068"/>
          </a:xfrm>
        </p:spPr>
        <p:txBody>
          <a:bodyPr/>
          <a:lstStyle/>
          <a:p>
            <a:r>
              <a:rPr lang="en-GB" dirty="0"/>
              <a:t>Switch to DOR/ISL vs continuation of current ART</a:t>
            </a: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4F3DDF42-2FF7-1447-83C8-0998F9504F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11438" y="6444771"/>
            <a:ext cx="360710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/>
            <a:r>
              <a:rPr lang="fr-FR" sz="1400" i="1" dirty="0">
                <a:solidFill>
                  <a:srgbClr val="0070C0"/>
                </a:solidFill>
              </a:rPr>
              <a:t>Molina JM, CROI 2023, Abs. 196</a:t>
            </a:r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38847465-A099-3C45-9AFD-1B2062697B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0907490"/>
              </p:ext>
            </p:extLst>
          </p:nvPr>
        </p:nvGraphicFramePr>
        <p:xfrm>
          <a:off x="690119" y="1333278"/>
          <a:ext cx="9763935" cy="46939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082058">
                  <a:extLst>
                    <a:ext uri="{9D8B030D-6E8A-4147-A177-3AD203B41FA5}">
                      <a16:colId xmlns:a16="http://schemas.microsoft.com/office/drawing/2014/main" val="1804230815"/>
                    </a:ext>
                  </a:extLst>
                </a:gridCol>
                <a:gridCol w="2937966">
                  <a:extLst>
                    <a:ext uri="{9D8B030D-6E8A-4147-A177-3AD203B41FA5}">
                      <a16:colId xmlns:a16="http://schemas.microsoft.com/office/drawing/2014/main" val="358331630"/>
                    </a:ext>
                  </a:extLst>
                </a:gridCol>
                <a:gridCol w="2743911">
                  <a:extLst>
                    <a:ext uri="{9D8B030D-6E8A-4147-A177-3AD203B41FA5}">
                      <a16:colId xmlns:a16="http://schemas.microsoft.com/office/drawing/2014/main" val="2506104192"/>
                    </a:ext>
                  </a:extLst>
                </a:gridCol>
              </a:tblGrid>
              <a:tr h="3195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Characteristics</a:t>
                      </a:r>
                      <a:endParaRPr kumimoji="0" lang="en-US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DOR/ISL 100/0.75 mg (N=336)</a:t>
                      </a:r>
                      <a:endParaRPr kumimoji="0" lang="en-US" sz="16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Baseline ART (N=336)</a:t>
                      </a:r>
                      <a:endParaRPr kumimoji="0" lang="en-US" sz="16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224895392"/>
                  </a:ext>
                </a:extLst>
              </a:tr>
              <a:tr h="2876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Female sex at birth, n (%)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123 (36.6)</a:t>
                      </a:r>
                      <a:endParaRPr kumimoji="0" lang="en-U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126 (37.5)</a:t>
                      </a:r>
                      <a:endParaRPr kumimoji="0" lang="en-U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3726070184"/>
                  </a:ext>
                </a:extLst>
              </a:tr>
              <a:tr h="2876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Age (years), median (range)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46 (20-76)</a:t>
                      </a:r>
                      <a:endParaRPr kumimoji="0" lang="en-U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45 (19-79)</a:t>
                      </a:r>
                      <a:endParaRPr kumimoji="0" lang="en-U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3918094932"/>
                  </a:ext>
                </a:extLst>
              </a:tr>
              <a:tr h="8628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Race, n (%)</a:t>
                      </a:r>
                    </a:p>
                    <a:p>
                      <a:pPr marL="3429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White</a:t>
                      </a:r>
                    </a:p>
                    <a:p>
                      <a:pPr marL="3429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Black or African American</a:t>
                      </a:r>
                    </a:p>
                    <a:p>
                      <a:pPr marL="3429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Asian</a:t>
                      </a:r>
                      <a:endParaRPr kumimoji="0" lang="en-U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210 (62.5)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88 (26.2)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19 (5.7)</a:t>
                      </a:r>
                      <a:endParaRPr kumimoji="0" lang="en-U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198 (58.9)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91 (27.1)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19 (5.7)</a:t>
                      </a:r>
                      <a:endParaRPr kumimoji="0" lang="en-U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4072941035"/>
                  </a:ext>
                </a:extLst>
              </a:tr>
              <a:tr h="2876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Ethnicity, Hispanic or Latino, n (%)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67 (19.9)</a:t>
                      </a:r>
                      <a:endParaRPr kumimoji="0" lang="en-U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64 (19.0)</a:t>
                      </a:r>
                      <a:endParaRPr kumimoji="0" lang="en-U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784015930"/>
                  </a:ext>
                </a:extLst>
              </a:tr>
              <a:tr h="2876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Years since HIV-1 diagnosis, median (range)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9.9 (0.6-36.7)</a:t>
                      </a:r>
                      <a:endParaRPr kumimoji="0" lang="en-U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9.9 (0.4-38.3)</a:t>
                      </a:r>
                      <a:endParaRPr kumimoji="0" lang="en-U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67533145"/>
                  </a:ext>
                </a:extLst>
              </a:tr>
              <a:tr h="2876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Years on current ART before study, median (range)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2.7 (0.1-23.0)</a:t>
                      </a:r>
                      <a:endParaRPr kumimoji="0" lang="en-U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2.8 (0.1-16.7)</a:t>
                      </a:r>
                      <a:endParaRPr kumimoji="0" lang="en-U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572602088"/>
                  </a:ext>
                </a:extLst>
              </a:tr>
              <a:tr h="8628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Baseline ART strata, n (%)</a:t>
                      </a:r>
                    </a:p>
                    <a:p>
                      <a:pPr marL="3429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PI-based</a:t>
                      </a:r>
                    </a:p>
                    <a:p>
                      <a:pPr marL="3429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InSTI</a:t>
                      </a:r>
                      <a:r>
                        <a:rPr kumimoji="0" lang="en-US" sz="1400" b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-based</a:t>
                      </a:r>
                    </a:p>
                    <a:p>
                      <a:pPr marL="3429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Other (NNRTI-based)</a:t>
                      </a:r>
                      <a:endParaRPr kumimoji="0" lang="en-U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46 (13.7)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174 (51.8)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116 (34.5)</a:t>
                      </a:r>
                      <a:endParaRPr kumimoji="0" lang="en-U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46 (13.7)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174 (51.8)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116 (34.5)</a:t>
                      </a:r>
                      <a:endParaRPr kumimoji="0" lang="en-U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3987349884"/>
                  </a:ext>
                </a:extLst>
              </a:tr>
              <a:tr h="8628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CD4+ T-cell count, median (range)</a:t>
                      </a:r>
                    </a:p>
                    <a:p>
                      <a:pPr marL="3429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&gt;350 cells/mm</a:t>
                      </a:r>
                      <a:r>
                        <a:rPr kumimoji="0" lang="en-US" sz="1400" b="0" u="none" strike="noStrike" kern="1200" cap="none" normalizeH="0" baseline="3000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kumimoji="0" lang="en-US" sz="1400" b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, n (%)</a:t>
                      </a:r>
                    </a:p>
                    <a:p>
                      <a:pPr marL="3429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200-350 cells/mm</a:t>
                      </a:r>
                      <a:r>
                        <a:rPr kumimoji="0" lang="en-US" sz="1400" b="0" u="none" strike="noStrike" kern="1200" cap="none" normalizeH="0" baseline="3000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kumimoji="0" lang="en-US" sz="1400" b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, n (%)</a:t>
                      </a:r>
                    </a:p>
                    <a:p>
                      <a:pPr marL="3429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&lt;200 cells/mm</a:t>
                      </a:r>
                      <a:r>
                        <a:rPr kumimoji="0" lang="en-US" sz="1400" b="0" u="none" strike="noStrike" kern="1200" cap="none" normalizeH="0" baseline="3000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kumimoji="0" lang="en-US" sz="1400" b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, n (%)</a:t>
                      </a:r>
                      <a:endParaRPr kumimoji="0" lang="en-US" sz="14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665 (111-1766)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308 (91.7)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19 (5.7)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 (1.2)</a:t>
                      </a:r>
                      <a:endParaRPr kumimoji="0" lang="en-U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685 (31-1666)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308 (91.7)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19 (5.7)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6 (1.8)</a:t>
                      </a:r>
                      <a:endParaRPr kumimoji="0" lang="en-U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1977499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46930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91A04CF-6A69-0C6E-12D7-DC6FB026065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144720" y="2014780"/>
            <a:ext cx="4437680" cy="4176470"/>
          </a:xfrm>
        </p:spPr>
        <p:txBody>
          <a:bodyPr>
            <a:normAutofit/>
          </a:bodyPr>
          <a:lstStyle/>
          <a:p>
            <a:r>
              <a:rPr lang="en-GB" sz="1800" dirty="0"/>
              <a:t>Mean changes in CD4</a:t>
            </a:r>
          </a:p>
          <a:p>
            <a:pPr marL="342900" lvl="1" indent="0">
              <a:buNone/>
            </a:pPr>
            <a:r>
              <a:rPr lang="en-GB" sz="1800" dirty="0"/>
              <a:t>- 30.3/mm</a:t>
            </a:r>
            <a:r>
              <a:rPr lang="en-GB" sz="1800" baseline="30000" dirty="0"/>
              <a:t>3</a:t>
            </a:r>
            <a:r>
              <a:rPr lang="en-GB" sz="1800" dirty="0"/>
              <a:t> on DOR/ISL</a:t>
            </a:r>
          </a:p>
          <a:p>
            <a:pPr marL="342900" lvl="1" indent="0">
              <a:buNone/>
            </a:pPr>
            <a:r>
              <a:rPr lang="en-GB" sz="1800" dirty="0"/>
              <a:t>+ 38.8/mm</a:t>
            </a:r>
            <a:r>
              <a:rPr lang="en-GB" sz="1800" baseline="30000" dirty="0"/>
              <a:t>3</a:t>
            </a:r>
            <a:r>
              <a:rPr lang="en-GB" sz="1800" dirty="0"/>
              <a:t> on </a:t>
            </a:r>
            <a:r>
              <a:rPr lang="en-GB" sz="1800" dirty="0" err="1"/>
              <a:t>cART</a:t>
            </a:r>
            <a:endParaRPr lang="en-GB" sz="1800" dirty="0"/>
          </a:p>
          <a:p>
            <a:pPr marL="342900" lvl="1" indent="0">
              <a:buNone/>
            </a:pPr>
            <a:endParaRPr lang="en-GB" sz="1800" dirty="0"/>
          </a:p>
          <a:p>
            <a:pPr marL="385762" indent="-342900"/>
            <a:r>
              <a:rPr lang="en-GB" sz="1800" dirty="0"/>
              <a:t>More drug-related events on DOR/ISL but similar rate of Grade 3/4 AE</a:t>
            </a:r>
          </a:p>
          <a:p>
            <a:pPr marL="385762" indent="-342900"/>
            <a:endParaRPr lang="en-GB" sz="1800" dirty="0"/>
          </a:p>
          <a:p>
            <a:pPr marL="385762" indent="-342900"/>
            <a:r>
              <a:rPr lang="en-GB" sz="1800" dirty="0"/>
              <a:t>Decrease of lymphocyte counts in DOR/ISL group was not associated with infections</a:t>
            </a:r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EE4AA5DD-BCC5-C0EF-A617-B5FB58A6C9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9144" y="1740404"/>
            <a:ext cx="493014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ＭＳ Ｐゴシック" pitchFamily="34" charset="-128"/>
                <a:cs typeface="Arial" charset="0"/>
              </a:rPr>
              <a:t>Virologic Outcomes at W48, FDA snapshot</a:t>
            </a:r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B4D368B5-7FC9-8B55-8279-454801DC7E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10471"/>
            <a:ext cx="9299331" cy="1481068"/>
          </a:xfrm>
        </p:spPr>
        <p:txBody>
          <a:bodyPr/>
          <a:lstStyle/>
          <a:p>
            <a:r>
              <a:rPr lang="en-GB" dirty="0"/>
              <a:t>Switch to DOR/ISL vs continuation of current ART</a:t>
            </a:r>
          </a:p>
        </p:txBody>
      </p:sp>
      <p:sp>
        <p:nvSpPr>
          <p:cNvPr id="8" name="Text Box 3">
            <a:extLst>
              <a:ext uri="{FF2B5EF4-FFF2-40B4-BE49-F238E27FC236}">
                <a16:creationId xmlns:a16="http://schemas.microsoft.com/office/drawing/2014/main" id="{F41F1784-CB80-4D38-9605-E9A3495DDA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11438" y="6444771"/>
            <a:ext cx="360710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/>
            <a:r>
              <a:rPr lang="fr-FR" sz="1400" i="1" dirty="0">
                <a:solidFill>
                  <a:srgbClr val="0070C0"/>
                </a:solidFill>
              </a:rPr>
              <a:t>Molina JM, CROI 2023, Abs. 196</a:t>
            </a: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D9D36B5D-46FB-ACA2-005D-BB8C880D91FA}"/>
              </a:ext>
            </a:extLst>
          </p:cNvPr>
          <p:cNvGrpSpPr/>
          <p:nvPr/>
        </p:nvGrpSpPr>
        <p:grpSpPr>
          <a:xfrm>
            <a:off x="689080" y="2312750"/>
            <a:ext cx="6202258" cy="4055387"/>
            <a:chOff x="689080" y="2312750"/>
            <a:chExt cx="6202258" cy="4055387"/>
          </a:xfrm>
        </p:grpSpPr>
        <p:sp>
          <p:nvSpPr>
            <p:cNvPr id="10" name="Rectangle 5">
              <a:extLst>
                <a:ext uri="{FF2B5EF4-FFF2-40B4-BE49-F238E27FC236}">
                  <a16:creationId xmlns:a16="http://schemas.microsoft.com/office/drawing/2014/main" id="{111BA461-89CE-1799-68FC-0C0B2F0C5C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30332" y="2312750"/>
              <a:ext cx="214313" cy="22860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" name="Rectangle 6">
              <a:extLst>
                <a:ext uri="{FF2B5EF4-FFF2-40B4-BE49-F238E27FC236}">
                  <a16:creationId xmlns:a16="http://schemas.microsoft.com/office/drawing/2014/main" id="{3C5311FA-0B21-2614-DF76-869A181002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3686" y="2318644"/>
              <a:ext cx="214313" cy="2286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" name="Rectangle 7">
              <a:extLst>
                <a:ext uri="{FF2B5EF4-FFF2-40B4-BE49-F238E27FC236}">
                  <a16:creationId xmlns:a16="http://schemas.microsoft.com/office/drawing/2014/main" id="{F2E1C6AA-2B89-096E-1891-8A9DE1DDA1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97488" y="5494338"/>
              <a:ext cx="539750" cy="123825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" name="Rectangle 8">
              <a:extLst>
                <a:ext uri="{FF2B5EF4-FFF2-40B4-BE49-F238E27FC236}">
                  <a16:creationId xmlns:a16="http://schemas.microsoft.com/office/drawing/2014/main" id="{98E12554-7061-FC23-9BE0-9BBE390321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94413" y="5507038"/>
              <a:ext cx="539750" cy="111125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" name="Rectangle 9">
              <a:extLst>
                <a:ext uri="{FF2B5EF4-FFF2-40B4-BE49-F238E27FC236}">
                  <a16:creationId xmlns:a16="http://schemas.microsoft.com/office/drawing/2014/main" id="{0B454BFF-DF90-C945-88AD-655254C33E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70351" y="2968625"/>
              <a:ext cx="541338" cy="2649538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" name="Rectangle 10">
              <a:extLst>
                <a:ext uri="{FF2B5EF4-FFF2-40B4-BE49-F238E27FC236}">
                  <a16:creationId xmlns:a16="http://schemas.microsoft.com/office/drawing/2014/main" id="{AC961853-7AA1-0BB9-5C70-C1BB7E4FFE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3426" y="2941638"/>
              <a:ext cx="539750" cy="2676525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" name="Rectangle 11">
              <a:extLst>
                <a:ext uri="{FF2B5EF4-FFF2-40B4-BE49-F238E27FC236}">
                  <a16:creationId xmlns:a16="http://schemas.microsoft.com/office/drawing/2014/main" id="{1976C268-AEC3-251C-A0DE-5B0D64FFBD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7876" y="5572125"/>
              <a:ext cx="539750" cy="46038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pSp>
          <p:nvGrpSpPr>
            <p:cNvPr id="48" name="Groupe 47">
              <a:extLst>
                <a:ext uri="{FF2B5EF4-FFF2-40B4-BE49-F238E27FC236}">
                  <a16:creationId xmlns:a16="http://schemas.microsoft.com/office/drawing/2014/main" id="{0B8F0488-5464-3D5F-10DD-FEC26FEC5017}"/>
                </a:ext>
              </a:extLst>
            </p:cNvPr>
            <p:cNvGrpSpPr/>
            <p:nvPr/>
          </p:nvGrpSpPr>
          <p:grpSpPr>
            <a:xfrm>
              <a:off x="954088" y="2808288"/>
              <a:ext cx="5937250" cy="2809875"/>
              <a:chOff x="954088" y="2808288"/>
              <a:chExt cx="5937250" cy="2809875"/>
            </a:xfrm>
          </p:grpSpPr>
          <p:sp>
            <p:nvSpPr>
              <p:cNvPr id="17" name="Line 12">
                <a:extLst>
                  <a:ext uri="{FF2B5EF4-FFF2-40B4-BE49-F238E27FC236}">
                    <a16:creationId xmlns:a16="http://schemas.microsoft.com/office/drawing/2014/main" id="{A80CAD65-0D07-60B9-BC1B-A9B7FD93B51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954088" y="3370263"/>
                <a:ext cx="60325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" name="Line 13">
                <a:extLst>
                  <a:ext uri="{FF2B5EF4-FFF2-40B4-BE49-F238E27FC236}">
                    <a16:creationId xmlns:a16="http://schemas.microsoft.com/office/drawing/2014/main" id="{041D16E5-3C3F-FB93-87CC-94FB2DBC2A2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954088" y="3932238"/>
                <a:ext cx="60325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" name="Line 14">
                <a:extLst>
                  <a:ext uri="{FF2B5EF4-FFF2-40B4-BE49-F238E27FC236}">
                    <a16:creationId xmlns:a16="http://schemas.microsoft.com/office/drawing/2014/main" id="{00959605-44E2-5CBB-15F6-E36F8AEB24A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954088" y="4494213"/>
                <a:ext cx="60325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" name="Freeform 15">
                <a:extLst>
                  <a:ext uri="{FF2B5EF4-FFF2-40B4-BE49-F238E27FC236}">
                    <a16:creationId xmlns:a16="http://schemas.microsoft.com/office/drawing/2014/main" id="{E896CF89-0120-0025-A798-70D4CFAF51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4413" y="2808288"/>
                <a:ext cx="0" cy="2809875"/>
              </a:xfrm>
              <a:custGeom>
                <a:avLst/>
                <a:gdLst>
                  <a:gd name="T0" fmla="*/ 1770 h 1770"/>
                  <a:gd name="T1" fmla="*/ 1416 h 1770"/>
                  <a:gd name="T2" fmla="*/ 1062 h 1770"/>
                  <a:gd name="T3" fmla="*/ 708 h 1770"/>
                  <a:gd name="T4" fmla="*/ 354 h 1770"/>
                  <a:gd name="T5" fmla="*/ 0 h 1770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  <a:cxn ang="0">
                    <a:pos x="0" y="T5"/>
                  </a:cxn>
                </a:cxnLst>
                <a:rect l="0" t="0" r="r" b="b"/>
                <a:pathLst>
                  <a:path h="1770">
                    <a:moveTo>
                      <a:pt x="0" y="1770"/>
                    </a:moveTo>
                    <a:lnTo>
                      <a:pt x="0" y="1416"/>
                    </a:lnTo>
                    <a:lnTo>
                      <a:pt x="0" y="1062"/>
                    </a:lnTo>
                    <a:lnTo>
                      <a:pt x="0" y="708"/>
                    </a:lnTo>
                    <a:lnTo>
                      <a:pt x="0" y="354"/>
                    </a:ln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" name="Line 16">
                <a:extLst>
                  <a:ext uri="{FF2B5EF4-FFF2-40B4-BE49-F238E27FC236}">
                    <a16:creationId xmlns:a16="http://schemas.microsoft.com/office/drawing/2014/main" id="{D65D1F9C-4319-E7C4-FAA0-3BDDDDB9AA1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954088" y="5056188"/>
                <a:ext cx="60325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" name="Line 17">
                <a:extLst>
                  <a:ext uri="{FF2B5EF4-FFF2-40B4-BE49-F238E27FC236}">
                    <a16:creationId xmlns:a16="http://schemas.microsoft.com/office/drawing/2014/main" id="{718A9C60-37C1-09AA-8F87-AAC775C2A24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954088" y="5618163"/>
                <a:ext cx="60325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" name="Line 18">
                <a:extLst>
                  <a:ext uri="{FF2B5EF4-FFF2-40B4-BE49-F238E27FC236}">
                    <a16:creationId xmlns:a16="http://schemas.microsoft.com/office/drawing/2014/main" id="{383F9A8A-1E7B-AC15-EEB8-143B319D00B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014413" y="5618163"/>
                <a:ext cx="5876925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" name="Line 19">
                <a:extLst>
                  <a:ext uri="{FF2B5EF4-FFF2-40B4-BE49-F238E27FC236}">
                    <a16:creationId xmlns:a16="http://schemas.microsoft.com/office/drawing/2014/main" id="{BDE2AEDF-A32E-6D84-381C-847058A23EB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954088" y="2808288"/>
                <a:ext cx="60325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  <p:sp>
          <p:nvSpPr>
            <p:cNvPr id="25" name="Rectangle 20">
              <a:extLst>
                <a:ext uri="{FF2B5EF4-FFF2-40B4-BE49-F238E27FC236}">
                  <a16:creationId xmlns:a16="http://schemas.microsoft.com/office/drawing/2014/main" id="{7E4E4BEE-832A-6C8E-F2F6-9B6DDF9FC4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080" y="2716211"/>
              <a:ext cx="23564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Calibri" panose="020F0502020204030204" pitchFamily="34" charset="0"/>
                </a:rPr>
                <a:t>100</a:t>
              </a:r>
              <a:endParaRPr kumimoji="0" lang="fr-FR" altLang="fr-FR" sz="3600" b="0" i="0" u="none" strike="noStrike" cap="none" normalizeH="0" baseline="0">
                <a:ln>
                  <a:noFill/>
                </a:ln>
                <a:effectLst/>
              </a:endParaRPr>
            </a:p>
          </p:txBody>
        </p:sp>
        <p:sp>
          <p:nvSpPr>
            <p:cNvPr id="26" name="Rectangle 21">
              <a:extLst>
                <a:ext uri="{FF2B5EF4-FFF2-40B4-BE49-F238E27FC236}">
                  <a16:creationId xmlns:a16="http://schemas.microsoft.com/office/drawing/2014/main" id="{155AF480-826A-06D6-C909-8D4297AE2F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9215" y="3276598"/>
              <a:ext cx="15709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Calibri" panose="020F0502020204030204" pitchFamily="34" charset="0"/>
                </a:rPr>
                <a:t>80</a:t>
              </a:r>
              <a:endParaRPr kumimoji="0" lang="fr-FR" altLang="fr-FR" sz="3600" b="0" i="0" u="none" strike="noStrike" cap="none" normalizeH="0" baseline="0">
                <a:ln>
                  <a:noFill/>
                </a:ln>
                <a:effectLst/>
              </a:endParaRPr>
            </a:p>
          </p:txBody>
        </p:sp>
        <p:sp>
          <p:nvSpPr>
            <p:cNvPr id="27" name="Rectangle 22">
              <a:extLst>
                <a:ext uri="{FF2B5EF4-FFF2-40B4-BE49-F238E27FC236}">
                  <a16:creationId xmlns:a16="http://schemas.microsoft.com/office/drawing/2014/main" id="{ABF553DF-741E-8382-99A5-414FF7B28A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9215" y="3840161"/>
              <a:ext cx="15709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Calibri" panose="020F0502020204030204" pitchFamily="34" charset="0"/>
                </a:rPr>
                <a:t>60</a:t>
              </a:r>
              <a:endParaRPr kumimoji="0" lang="fr-FR" altLang="fr-FR" sz="3600" b="0" i="0" u="none" strike="noStrike" cap="none" normalizeH="0" baseline="0">
                <a:ln>
                  <a:noFill/>
                </a:ln>
                <a:effectLst/>
              </a:endParaRPr>
            </a:p>
          </p:txBody>
        </p:sp>
        <p:sp>
          <p:nvSpPr>
            <p:cNvPr id="28" name="Rectangle 23">
              <a:extLst>
                <a:ext uri="{FF2B5EF4-FFF2-40B4-BE49-F238E27FC236}">
                  <a16:creationId xmlns:a16="http://schemas.microsoft.com/office/drawing/2014/main" id="{0A8D4A4A-4565-68A2-5CCC-2E90DFB4DA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9215" y="4402136"/>
              <a:ext cx="15709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Calibri" panose="020F0502020204030204" pitchFamily="34" charset="0"/>
                </a:rPr>
                <a:t>40</a:t>
              </a:r>
              <a:endParaRPr kumimoji="0" lang="fr-FR" altLang="fr-FR" sz="3600" b="0" i="0" u="none" strike="noStrike" cap="none" normalizeH="0" baseline="0">
                <a:ln>
                  <a:noFill/>
                </a:ln>
                <a:effectLst/>
              </a:endParaRPr>
            </a:p>
          </p:txBody>
        </p:sp>
        <p:sp>
          <p:nvSpPr>
            <p:cNvPr id="29" name="Rectangle 24">
              <a:extLst>
                <a:ext uri="{FF2B5EF4-FFF2-40B4-BE49-F238E27FC236}">
                  <a16:creationId xmlns:a16="http://schemas.microsoft.com/office/drawing/2014/main" id="{C36A713E-B5B7-DBE8-08E8-DF62930661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9215" y="4964111"/>
              <a:ext cx="15709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Calibri" panose="020F0502020204030204" pitchFamily="34" charset="0"/>
                </a:rPr>
                <a:t>20</a:t>
              </a:r>
              <a:endParaRPr kumimoji="0" lang="fr-FR" altLang="fr-FR" sz="3600" b="0" i="0" u="none" strike="noStrike" cap="none" normalizeH="0" baseline="0">
                <a:ln>
                  <a:noFill/>
                </a:ln>
                <a:effectLst/>
              </a:endParaRPr>
            </a:p>
          </p:txBody>
        </p:sp>
        <p:sp>
          <p:nvSpPr>
            <p:cNvPr id="30" name="Rectangle 25">
              <a:extLst>
                <a:ext uri="{FF2B5EF4-FFF2-40B4-BE49-F238E27FC236}">
                  <a16:creationId xmlns:a16="http://schemas.microsoft.com/office/drawing/2014/main" id="{AFD0D36C-1340-41CF-A46C-EDD1E03E05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7762" y="5526086"/>
              <a:ext cx="7854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Calibri" panose="020F0502020204030204" pitchFamily="34" charset="0"/>
                </a:rPr>
                <a:t>0</a:t>
              </a:r>
              <a:endParaRPr kumimoji="0" lang="fr-FR" altLang="fr-FR" sz="3600" b="0" i="0" u="none" strike="noStrike" cap="none" normalizeH="0" baseline="0">
                <a:ln>
                  <a:noFill/>
                </a:ln>
                <a:effectLst/>
              </a:endParaRPr>
            </a:p>
          </p:txBody>
        </p:sp>
        <p:sp>
          <p:nvSpPr>
            <p:cNvPr id="31" name="Rectangle 26">
              <a:extLst>
                <a:ext uri="{FF2B5EF4-FFF2-40B4-BE49-F238E27FC236}">
                  <a16:creationId xmlns:a16="http://schemas.microsoft.com/office/drawing/2014/main" id="{0DDC12E2-8585-FC90-B475-5007E22DFF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4820" y="5359400"/>
              <a:ext cx="913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0</a:t>
              </a:r>
              <a:endParaRPr kumimoji="0" lang="fr-FR" altLang="fr-FR" sz="2000" b="0" i="0" u="none" strike="noStrike" cap="none" normalizeH="0" baseline="0" dirty="0">
                <a:ln>
                  <a:noFill/>
                </a:ln>
                <a:effectLst/>
              </a:endParaRPr>
            </a:p>
          </p:txBody>
        </p:sp>
        <p:sp>
          <p:nvSpPr>
            <p:cNvPr id="32" name="Rectangle 27">
              <a:extLst>
                <a:ext uri="{FF2B5EF4-FFF2-40B4-BE49-F238E27FC236}">
                  <a16:creationId xmlns:a16="http://schemas.microsoft.com/office/drawing/2014/main" id="{A28FAAC6-15F1-3CA6-0DC6-0877053895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93618" y="5346700"/>
              <a:ext cx="227627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1.5</a:t>
              </a:r>
              <a:endParaRPr kumimoji="0" lang="fr-FR" altLang="fr-FR" sz="2000" b="0" i="0" u="none" strike="noStrike" cap="none" normalizeH="0" baseline="0" dirty="0">
                <a:ln>
                  <a:noFill/>
                </a:ln>
                <a:effectLst/>
              </a:endParaRPr>
            </a:p>
          </p:txBody>
        </p:sp>
        <p:sp>
          <p:nvSpPr>
            <p:cNvPr id="33" name="Rectangle 28">
              <a:extLst>
                <a:ext uri="{FF2B5EF4-FFF2-40B4-BE49-F238E27FC236}">
                  <a16:creationId xmlns:a16="http://schemas.microsoft.com/office/drawing/2014/main" id="{A2440361-2128-3B81-5DB6-9F24002362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0532" y="2331800"/>
              <a:ext cx="159806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1" i="0" u="none" strike="noStrike" cap="none" normalizeH="0" baseline="0">
                  <a:ln>
                    <a:noFill/>
                  </a:ln>
                  <a:effectLst/>
                  <a:latin typeface="Calibri" panose="020F0502020204030204" pitchFamily="34" charset="0"/>
                </a:rPr>
                <a:t>Baseline ART (N=336)</a:t>
              </a:r>
              <a:endParaRPr kumimoji="0" lang="fr-FR" altLang="fr-FR" sz="2000" b="1" i="0" u="none" strike="noStrike" cap="none" normalizeH="0" baseline="0">
                <a:ln>
                  <a:noFill/>
                </a:ln>
                <a:effectLst/>
              </a:endParaRPr>
            </a:p>
          </p:txBody>
        </p:sp>
        <p:sp>
          <p:nvSpPr>
            <p:cNvPr id="34" name="Rectangle 29">
              <a:extLst>
                <a:ext uri="{FF2B5EF4-FFF2-40B4-BE49-F238E27FC236}">
                  <a16:creationId xmlns:a16="http://schemas.microsoft.com/office/drawing/2014/main" id="{D4532E6C-F79F-CC39-86B7-ECDBEED8D8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3886" y="2337694"/>
              <a:ext cx="2240998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1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DOR/ISL 100/0.75 mg (N=336)</a:t>
              </a:r>
              <a:endParaRPr kumimoji="0" lang="fr-FR" altLang="fr-FR" sz="2000" b="1" i="0" u="none" strike="noStrike" cap="none" normalizeH="0" baseline="0" dirty="0">
                <a:ln>
                  <a:noFill/>
                </a:ln>
                <a:effectLst/>
              </a:endParaRPr>
            </a:p>
          </p:txBody>
        </p:sp>
        <p:sp>
          <p:nvSpPr>
            <p:cNvPr id="35" name="Rectangle 30">
              <a:extLst>
                <a:ext uri="{FF2B5EF4-FFF2-40B4-BE49-F238E27FC236}">
                  <a16:creationId xmlns:a16="http://schemas.microsoft.com/office/drawing/2014/main" id="{D2AB6AD8-7E89-DE37-02A2-0DB2094684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5335" y="5937250"/>
              <a:ext cx="1084335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1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HIV-1 RNA</a:t>
              </a:r>
              <a:br>
                <a:rPr kumimoji="0" lang="fr-FR" altLang="fr-FR" sz="1400" b="1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</a:br>
              <a:r>
                <a:rPr kumimoji="0" lang="fr-FR" altLang="fr-FR" sz="1400" b="1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≥50 copies/</a:t>
              </a:r>
              <a:r>
                <a:rPr kumimoji="0" lang="fr-FR" altLang="fr-FR" sz="1400" b="1" i="0" u="none" strike="noStrike" cap="none" normalizeH="0" baseline="0" dirty="0" err="1">
                  <a:ln>
                    <a:noFill/>
                  </a:ln>
                  <a:effectLst/>
                  <a:latin typeface="Calibri" panose="020F0502020204030204" pitchFamily="34" charset="0"/>
                </a:rPr>
                <a:t>mL</a:t>
              </a:r>
              <a:endParaRPr kumimoji="0" lang="fr-FR" altLang="fr-FR" sz="2000" b="0" i="0" u="none" strike="noStrike" cap="none" normalizeH="0" baseline="0" dirty="0">
                <a:ln>
                  <a:noFill/>
                </a:ln>
                <a:effectLst/>
              </a:endParaRPr>
            </a:p>
          </p:txBody>
        </p:sp>
        <p:sp>
          <p:nvSpPr>
            <p:cNvPr id="36" name="Rectangle 31">
              <a:extLst>
                <a:ext uri="{FF2B5EF4-FFF2-40B4-BE49-F238E27FC236}">
                  <a16:creationId xmlns:a16="http://schemas.microsoft.com/office/drawing/2014/main" id="{0EB40815-034B-0225-512D-AEC194AFA3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30632" y="5937250"/>
              <a:ext cx="1260793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1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No </a:t>
              </a:r>
              <a:r>
                <a:rPr kumimoji="0" lang="fr-FR" altLang="fr-FR" sz="1400" b="1" i="0" u="none" strike="noStrike" cap="none" normalizeH="0" baseline="0" dirty="0" err="1">
                  <a:ln>
                    <a:noFill/>
                  </a:ln>
                  <a:effectLst/>
                  <a:latin typeface="Calibri" panose="020F0502020204030204" pitchFamily="34" charset="0"/>
                </a:rPr>
                <a:t>virologic</a:t>
              </a:r>
              <a:r>
                <a:rPr kumimoji="0" lang="fr-FR" altLang="fr-FR" sz="1400" b="1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 data</a:t>
              </a:r>
              <a:br>
                <a:rPr kumimoji="0" lang="fr-FR" altLang="fr-FR" sz="1400" b="1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</a:br>
              <a:r>
                <a:rPr kumimoji="0" lang="fr-FR" altLang="fr-FR" sz="1400" b="1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in </a:t>
              </a:r>
              <a:r>
                <a:rPr kumimoji="0" lang="fr-FR" altLang="fr-FR" sz="1400" b="1" i="0" u="none" strike="noStrike" cap="none" normalizeH="0" baseline="0" dirty="0" err="1">
                  <a:ln>
                    <a:noFill/>
                  </a:ln>
                  <a:effectLst/>
                  <a:latin typeface="Calibri" panose="020F0502020204030204" pitchFamily="34" charset="0"/>
                </a:rPr>
                <a:t>window</a:t>
              </a:r>
              <a:endParaRPr kumimoji="0" lang="fr-FR" altLang="fr-FR" sz="2000" b="0" i="0" u="none" strike="noStrike" cap="none" normalizeH="0" baseline="0" dirty="0">
                <a:ln>
                  <a:noFill/>
                </a:ln>
                <a:effectLst/>
              </a:endParaRPr>
            </a:p>
          </p:txBody>
        </p:sp>
        <p:sp>
          <p:nvSpPr>
            <p:cNvPr id="37" name="Rectangle 32">
              <a:extLst>
                <a:ext uri="{FF2B5EF4-FFF2-40B4-BE49-F238E27FC236}">
                  <a16:creationId xmlns:a16="http://schemas.microsoft.com/office/drawing/2014/main" id="{17E22925-A43D-7899-B2DA-70A7A36528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8604" y="5937250"/>
              <a:ext cx="1084336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1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HIV-1 RNA</a:t>
              </a:r>
              <a:br>
                <a:rPr kumimoji="0" lang="fr-FR" altLang="fr-FR" sz="1400" b="1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</a:br>
              <a:r>
                <a:rPr kumimoji="0" lang="fr-FR" altLang="fr-FR" sz="1400" b="1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&lt;50 copies/</a:t>
              </a:r>
              <a:r>
                <a:rPr kumimoji="0" lang="fr-FR" altLang="fr-FR" sz="1400" b="1" i="0" u="none" strike="noStrike" cap="none" normalizeH="0" baseline="0" dirty="0" err="1">
                  <a:ln>
                    <a:noFill/>
                  </a:ln>
                  <a:effectLst/>
                  <a:latin typeface="Calibri" panose="020F0502020204030204" pitchFamily="34" charset="0"/>
                </a:rPr>
                <a:t>mL</a:t>
              </a:r>
              <a:endParaRPr kumimoji="0" lang="fr-FR" altLang="fr-FR" sz="2000" b="0" i="0" u="none" strike="noStrike" cap="none" normalizeH="0" baseline="0" dirty="0">
                <a:ln>
                  <a:noFill/>
                </a:ln>
                <a:effectLst/>
              </a:endParaRPr>
            </a:p>
          </p:txBody>
        </p:sp>
        <p:sp>
          <p:nvSpPr>
            <p:cNvPr id="38" name="Rectangle 33">
              <a:extLst>
                <a:ext uri="{FF2B5EF4-FFF2-40B4-BE49-F238E27FC236}">
                  <a16:creationId xmlns:a16="http://schemas.microsoft.com/office/drawing/2014/main" id="{D7A1F56D-419D-FFA4-885C-60ABD8A965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4276" y="2716213"/>
              <a:ext cx="318998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95.2</a:t>
              </a:r>
              <a:endParaRPr kumimoji="0" lang="fr-FR" altLang="fr-FR" sz="2000" b="0" i="0" u="none" strike="noStrike" cap="none" normalizeH="0" baseline="0" dirty="0">
                <a:ln>
                  <a:noFill/>
                </a:ln>
                <a:effectLst/>
              </a:endParaRPr>
            </a:p>
          </p:txBody>
        </p:sp>
        <p:sp>
          <p:nvSpPr>
            <p:cNvPr id="39" name="Rectangle 34">
              <a:extLst>
                <a:ext uri="{FF2B5EF4-FFF2-40B4-BE49-F238E27FC236}">
                  <a16:creationId xmlns:a16="http://schemas.microsoft.com/office/drawing/2014/main" id="{F562A9FD-3A4F-98E2-4FAC-756D41334C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1201" y="2743200"/>
              <a:ext cx="318998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94.3</a:t>
              </a:r>
              <a:endParaRPr kumimoji="0" lang="fr-FR" altLang="fr-FR" sz="2000" b="0" i="0" u="none" strike="noStrike" cap="none" normalizeH="0" baseline="0" dirty="0">
                <a:ln>
                  <a:noFill/>
                </a:ln>
                <a:effectLst/>
              </a:endParaRPr>
            </a:p>
          </p:txBody>
        </p:sp>
        <p:sp>
          <p:nvSpPr>
            <p:cNvPr id="40" name="Rectangle 35">
              <a:extLst>
                <a:ext uri="{FF2B5EF4-FFF2-40B4-BE49-F238E27FC236}">
                  <a16:creationId xmlns:a16="http://schemas.microsoft.com/office/drawing/2014/main" id="{3B8BE4E6-1178-A7BD-F152-EED583785E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43230" y="5268913"/>
              <a:ext cx="227627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4.8</a:t>
              </a:r>
              <a:endParaRPr kumimoji="0" lang="fr-FR" altLang="fr-FR" sz="2000" b="0" i="0" u="none" strike="noStrike" cap="none" normalizeH="0" baseline="0" dirty="0">
                <a:ln>
                  <a:noFill/>
                </a:ln>
                <a:effectLst/>
              </a:endParaRPr>
            </a:p>
          </p:txBody>
        </p:sp>
        <p:sp>
          <p:nvSpPr>
            <p:cNvPr id="41" name="Rectangle 36">
              <a:extLst>
                <a:ext uri="{FF2B5EF4-FFF2-40B4-BE49-F238E27FC236}">
                  <a16:creationId xmlns:a16="http://schemas.microsoft.com/office/drawing/2014/main" id="{4C7FCBAF-59B1-24BB-B015-7109DB5B2B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0155" y="5281613"/>
              <a:ext cx="227627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4.2</a:t>
              </a:r>
              <a:endParaRPr kumimoji="0" lang="fr-FR" altLang="fr-FR" sz="2000" b="0" i="0" u="none" strike="noStrike" cap="none" normalizeH="0" baseline="0" dirty="0">
                <a:ln>
                  <a:noFill/>
                </a:ln>
                <a:effectLst/>
              </a:endParaRPr>
            </a:p>
          </p:txBody>
        </p:sp>
        <p:sp>
          <p:nvSpPr>
            <p:cNvPr id="42" name="Rectangle 37">
              <a:extLst>
                <a:ext uri="{FF2B5EF4-FFF2-40B4-BE49-F238E27FC236}">
                  <a16:creationId xmlns:a16="http://schemas.microsoft.com/office/drawing/2014/main" id="{68EC16B9-3BA4-8885-6F60-E3511281F1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3861" y="5667375"/>
              <a:ext cx="25487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altLang="fr-FR" sz="1200" dirty="0">
                  <a:latin typeface="Calibri" panose="020F0502020204030204" pitchFamily="34" charset="0"/>
                </a:rPr>
                <a:t>N</a:t>
              </a:r>
              <a:r>
                <a:rPr kumimoji="0" lang="fr-FR" altLang="fr-FR" sz="1200" b="0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=0</a:t>
              </a:r>
              <a:endParaRPr kumimoji="0" lang="fr-FR" altLang="fr-FR" sz="1800" b="0" i="0" u="none" strike="noStrike" cap="none" normalizeH="0" baseline="0" dirty="0">
                <a:ln>
                  <a:noFill/>
                </a:ln>
                <a:effectLst/>
              </a:endParaRPr>
            </a:p>
          </p:txBody>
        </p:sp>
        <p:sp>
          <p:nvSpPr>
            <p:cNvPr id="43" name="Rectangle 38">
              <a:extLst>
                <a:ext uri="{FF2B5EF4-FFF2-40B4-BE49-F238E27FC236}">
                  <a16:creationId xmlns:a16="http://schemas.microsoft.com/office/drawing/2014/main" id="{CC37961E-62C8-621C-6BCF-5FE1034016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0786" y="5667375"/>
              <a:ext cx="25487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altLang="fr-FR" sz="1200" dirty="0">
                  <a:latin typeface="Calibri" panose="020F0502020204030204" pitchFamily="34" charset="0"/>
                </a:rPr>
                <a:t>N</a:t>
              </a:r>
              <a:r>
                <a:rPr kumimoji="0" lang="fr-FR" altLang="fr-FR" sz="1200" b="0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=5</a:t>
              </a:r>
              <a:endParaRPr kumimoji="0" lang="fr-FR" altLang="fr-FR" sz="1800" b="0" i="0" u="none" strike="noStrike" cap="none" normalizeH="0" baseline="0" dirty="0">
                <a:ln>
                  <a:noFill/>
                </a:ln>
                <a:effectLst/>
              </a:endParaRPr>
            </a:p>
          </p:txBody>
        </p:sp>
        <p:sp>
          <p:nvSpPr>
            <p:cNvPr id="44" name="Rectangle 39">
              <a:extLst>
                <a:ext uri="{FF2B5EF4-FFF2-40B4-BE49-F238E27FC236}">
                  <a16:creationId xmlns:a16="http://schemas.microsoft.com/office/drawing/2014/main" id="{DC9948A4-DFA8-D089-CDFC-1A33601A44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27788" y="5667375"/>
              <a:ext cx="41197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altLang="fr-FR" sz="1200" dirty="0">
                  <a:latin typeface="Calibri" panose="020F0502020204030204" pitchFamily="34" charset="0"/>
                </a:rPr>
                <a:t>N</a:t>
              </a:r>
              <a:r>
                <a:rPr kumimoji="0" lang="fr-FR" altLang="fr-FR" sz="1200" b="0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=320</a:t>
              </a:r>
              <a:endParaRPr kumimoji="0" lang="fr-FR" altLang="fr-FR" sz="1800" b="0" i="0" u="none" strike="noStrike" cap="none" normalizeH="0" baseline="0" dirty="0">
                <a:ln>
                  <a:noFill/>
                </a:ln>
                <a:effectLst/>
              </a:endParaRPr>
            </a:p>
          </p:txBody>
        </p:sp>
        <p:sp>
          <p:nvSpPr>
            <p:cNvPr id="45" name="Rectangle 40">
              <a:extLst>
                <a:ext uri="{FF2B5EF4-FFF2-40B4-BE49-F238E27FC236}">
                  <a16:creationId xmlns:a16="http://schemas.microsoft.com/office/drawing/2014/main" id="{9EA03BB0-30C4-B068-990F-F3F32AC9BD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4713" y="5667375"/>
              <a:ext cx="41197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altLang="fr-FR" sz="1200" dirty="0">
                  <a:latin typeface="Calibri" panose="020F0502020204030204" pitchFamily="34" charset="0"/>
                </a:rPr>
                <a:t>N</a:t>
              </a:r>
              <a:r>
                <a:rPr kumimoji="0" lang="fr-FR" altLang="fr-FR" sz="1200" b="0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=317</a:t>
              </a:r>
              <a:endParaRPr kumimoji="0" lang="fr-FR" altLang="fr-FR" sz="1800" b="0" i="0" u="none" strike="noStrike" cap="none" normalizeH="0" baseline="0" dirty="0">
                <a:ln>
                  <a:noFill/>
                </a:ln>
                <a:effectLst/>
              </a:endParaRPr>
            </a:p>
          </p:txBody>
        </p:sp>
        <p:sp>
          <p:nvSpPr>
            <p:cNvPr id="46" name="Rectangle 41">
              <a:extLst>
                <a:ext uri="{FF2B5EF4-FFF2-40B4-BE49-F238E27FC236}">
                  <a16:creationId xmlns:a16="http://schemas.microsoft.com/office/drawing/2014/main" id="{BA7C241D-CF79-8EB3-9D11-40A73CE0AB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90331" y="5667375"/>
              <a:ext cx="333425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altLang="fr-FR" sz="1200" dirty="0">
                  <a:latin typeface="Calibri" panose="020F0502020204030204" pitchFamily="34" charset="0"/>
                </a:rPr>
                <a:t>N</a:t>
              </a:r>
              <a:r>
                <a:rPr kumimoji="0" lang="fr-FR" altLang="fr-FR" sz="1200" b="0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=16</a:t>
              </a:r>
              <a:endParaRPr kumimoji="0" lang="fr-FR" altLang="fr-FR" sz="1800" b="0" i="0" u="none" strike="noStrike" cap="none" normalizeH="0" baseline="0" dirty="0">
                <a:ln>
                  <a:noFill/>
                </a:ln>
                <a:effectLst/>
              </a:endParaRPr>
            </a:p>
          </p:txBody>
        </p:sp>
        <p:sp>
          <p:nvSpPr>
            <p:cNvPr id="47" name="Rectangle 42">
              <a:extLst>
                <a:ext uri="{FF2B5EF4-FFF2-40B4-BE49-F238E27FC236}">
                  <a16:creationId xmlns:a16="http://schemas.microsoft.com/office/drawing/2014/main" id="{0C3B66BD-2AC0-0E47-8359-36667DEB39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87256" y="5667375"/>
              <a:ext cx="333425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altLang="fr-FR" sz="1200" dirty="0">
                  <a:latin typeface="Calibri" panose="020F0502020204030204" pitchFamily="34" charset="0"/>
                </a:rPr>
                <a:t>N</a:t>
              </a:r>
              <a:r>
                <a:rPr kumimoji="0" lang="fr-FR" altLang="fr-FR" sz="1200" b="0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=14</a:t>
              </a:r>
              <a:endParaRPr kumimoji="0" lang="fr-FR" altLang="fr-FR" sz="1800" b="0" i="0" u="none" strike="noStrike" cap="none" normalizeH="0" baseline="0" dirty="0">
                <a:ln>
                  <a:noFill/>
                </a:ln>
                <a:effectLst/>
              </a:endParaRPr>
            </a:p>
          </p:txBody>
        </p:sp>
        <p:cxnSp>
          <p:nvCxnSpPr>
            <p:cNvPr id="50" name="Connecteur : en angle 49">
              <a:extLst>
                <a:ext uri="{FF2B5EF4-FFF2-40B4-BE49-F238E27FC236}">
                  <a16:creationId xmlns:a16="http://schemas.microsoft.com/office/drawing/2014/main" id="{49460424-0B16-24DC-B62F-15DCB97E63B8}"/>
                </a:ext>
              </a:extLst>
            </p:cNvPr>
            <p:cNvCxnSpPr>
              <a:cxnSpLocks/>
            </p:cNvCxnSpPr>
            <p:nvPr/>
          </p:nvCxnSpPr>
          <p:spPr>
            <a:xfrm rot="5400000" flipH="1" flipV="1">
              <a:off x="1902619" y="4827587"/>
              <a:ext cx="12700" cy="796926"/>
            </a:xfrm>
            <a:prstGeom prst="bentConnector3">
              <a:avLst>
                <a:gd name="adj1" fmla="val 1900000"/>
              </a:avLst>
            </a:prstGeom>
            <a:ln w="9525">
              <a:solidFill>
                <a:srgbClr val="00206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Rectangle 27">
              <a:extLst>
                <a:ext uri="{FF2B5EF4-FFF2-40B4-BE49-F238E27FC236}">
                  <a16:creationId xmlns:a16="http://schemas.microsoft.com/office/drawing/2014/main" id="{CD54F01A-9278-EF8B-AE25-89697E7927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5013" y="4616556"/>
              <a:ext cx="80791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-1.49</a:t>
              </a:r>
              <a:br>
                <a:rPr kumimoji="0" lang="fr-FR" altLang="fr-FR" sz="1200" b="0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</a:br>
              <a:r>
                <a:rPr kumimoji="0" lang="fr-FR" altLang="fr-FR" sz="1200" b="0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(-3.44, -0.34)</a:t>
              </a:r>
              <a:endParaRPr kumimoji="0" lang="fr-FR" altLang="fr-FR" b="0" i="0" u="none" strike="noStrike" cap="none" normalizeH="0" baseline="0" dirty="0">
                <a:ln>
                  <a:noFill/>
                </a:ln>
                <a:effectLst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661995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>
            <a:extLst>
              <a:ext uri="{FF2B5EF4-FFF2-40B4-BE49-F238E27FC236}">
                <a16:creationId xmlns:a16="http://schemas.microsoft.com/office/drawing/2014/main" id="{A16C400B-D665-6560-FBD7-E2465C1D3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10471"/>
            <a:ext cx="9694985" cy="1481068"/>
          </a:xfrm>
        </p:spPr>
        <p:txBody>
          <a:bodyPr/>
          <a:lstStyle/>
          <a:p>
            <a:r>
              <a:rPr lang="en-GB" dirty="0"/>
              <a:t>Switch to DOR/ISL vs continuation of BIC/FTC/TAF</a:t>
            </a: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3AA921D0-B918-67CC-35CE-70FA0FCC54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11438" y="6444771"/>
            <a:ext cx="360710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/>
            <a:r>
              <a:rPr lang="fr-FR" sz="1400" i="1" dirty="0">
                <a:solidFill>
                  <a:srgbClr val="0070C0"/>
                </a:solidFill>
              </a:rPr>
              <a:t>Mills AM, CROI 2023, Abs. 197</a:t>
            </a:r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FDEDC220-D458-5D5A-2E67-4941F5B498FB}"/>
              </a:ext>
            </a:extLst>
          </p:cNvPr>
          <p:cNvGrpSpPr/>
          <p:nvPr/>
        </p:nvGrpSpPr>
        <p:grpSpPr>
          <a:xfrm>
            <a:off x="436929" y="1898375"/>
            <a:ext cx="11116655" cy="4197476"/>
            <a:chOff x="762244" y="1898375"/>
            <a:chExt cx="11116655" cy="4197476"/>
          </a:xfrm>
        </p:grpSpPr>
        <p:sp>
          <p:nvSpPr>
            <p:cNvPr id="2" name="Rectangle : coins arrondis 1">
              <a:extLst>
                <a:ext uri="{FF2B5EF4-FFF2-40B4-BE49-F238E27FC236}">
                  <a16:creationId xmlns:a16="http://schemas.microsoft.com/office/drawing/2014/main" id="{1C7F269F-AC29-28B9-AE68-3C0CA6C406C5}"/>
                </a:ext>
              </a:extLst>
            </p:cNvPr>
            <p:cNvSpPr/>
            <p:nvPr/>
          </p:nvSpPr>
          <p:spPr bwMode="auto">
            <a:xfrm>
              <a:off x="762244" y="1898375"/>
              <a:ext cx="2705100" cy="3089976"/>
            </a:xfrm>
            <a:prstGeom prst="roundRect">
              <a:avLst>
                <a:gd name="adj" fmla="val 10041"/>
              </a:avLst>
            </a:prstGeom>
            <a:solidFill>
              <a:schemeClr val="bg1">
                <a:lumMod val="85000"/>
              </a:schemeClr>
            </a:solidFill>
            <a:ln>
              <a:noFill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Population</a:t>
              </a:r>
            </a:p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lang="en-US" sz="1400" dirty="0">
                  <a:solidFill>
                    <a:schemeClr val="tx1"/>
                  </a:solidFill>
                </a:rPr>
                <a:t>PLWH </a:t>
              </a:r>
              <a:r>
                <a:rPr lang="en-US" sz="1400" u="sng" dirty="0">
                  <a:solidFill>
                    <a:schemeClr val="tx1"/>
                  </a:solidFill>
                </a:rPr>
                <a:t>&gt;</a:t>
              </a:r>
              <a:r>
                <a:rPr lang="en-US" sz="1400" dirty="0">
                  <a:solidFill>
                    <a:schemeClr val="tx1"/>
                  </a:solidFill>
                </a:rPr>
                <a:t> 18 years of age</a:t>
              </a:r>
            </a:p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Virologically suppressed (plasma RNA &lt; 50 copies/mL) for ≥3 m</a:t>
              </a:r>
              <a:r>
                <a:rPr lang="en-US" sz="1400" dirty="0">
                  <a:solidFill>
                    <a:schemeClr val="tx1"/>
                  </a:solidFill>
                </a:rPr>
                <a:t>onths on B/F/TAF</a:t>
              </a:r>
            </a:p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Documented HIV-1 RNA </a:t>
              </a:r>
              <a:b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</a:b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&lt; 50 copies/mL at screening</a:t>
              </a:r>
            </a:p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lang="en-US" sz="1400" dirty="0">
                  <a:solidFill>
                    <a:schemeClr val="tx1"/>
                  </a:solidFill>
                </a:rPr>
                <a:t>No history of treatment failure on any regimen</a:t>
              </a:r>
            </a:p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No known resistance to DOR*</a:t>
              </a:r>
            </a:p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lang="en-US" sz="1400" dirty="0">
                  <a:solidFill>
                    <a:schemeClr val="tx1"/>
                  </a:solidFill>
                </a:rPr>
                <a:t>No active HBV infection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7" name="Rectangle : coins arrondis 6">
              <a:extLst>
                <a:ext uri="{FF2B5EF4-FFF2-40B4-BE49-F238E27FC236}">
                  <a16:creationId xmlns:a16="http://schemas.microsoft.com/office/drawing/2014/main" id="{14D382F3-9B7D-CE60-8E9F-27979831AA1A}"/>
                </a:ext>
              </a:extLst>
            </p:cNvPr>
            <p:cNvSpPr/>
            <p:nvPr/>
          </p:nvSpPr>
          <p:spPr bwMode="auto">
            <a:xfrm>
              <a:off x="4942265" y="2271597"/>
              <a:ext cx="3830841" cy="1033144"/>
            </a:xfrm>
            <a:prstGeom prst="roundRect">
              <a:avLst/>
            </a:prstGeom>
            <a:solidFill>
              <a:srgbClr val="00A48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1" dirty="0">
                  <a:solidFill>
                    <a:schemeClr val="bg1"/>
                  </a:solidFill>
                </a:rPr>
                <a:t>DOR/ISL (100/0.75 mg) and Placebo to B/F/TAF</a:t>
              </a:r>
              <a:br>
                <a:rPr lang="en-US" sz="1400" b="1" dirty="0">
                  <a:solidFill>
                    <a:schemeClr val="bg1"/>
                  </a:solidFill>
                </a:rPr>
              </a:br>
              <a:r>
                <a:rPr lang="en-US" sz="1400" b="1" dirty="0">
                  <a:solidFill>
                    <a:schemeClr val="bg1"/>
                  </a:solidFill>
                </a:rPr>
                <a:t>taken once daily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endParaRPr>
            </a:p>
          </p:txBody>
        </p:sp>
        <p:cxnSp>
          <p:nvCxnSpPr>
            <p:cNvPr id="8" name="Connecteur : en angle 7">
              <a:extLst>
                <a:ext uri="{FF2B5EF4-FFF2-40B4-BE49-F238E27FC236}">
                  <a16:creationId xmlns:a16="http://schemas.microsoft.com/office/drawing/2014/main" id="{1412E59C-F012-7915-0902-382BA1B74A11}"/>
                </a:ext>
              </a:extLst>
            </p:cNvPr>
            <p:cNvCxnSpPr>
              <a:cxnSpLocks/>
              <a:stCxn id="2" idx="3"/>
              <a:endCxn id="7" idx="1"/>
            </p:cNvCxnSpPr>
            <p:nvPr/>
          </p:nvCxnSpPr>
          <p:spPr bwMode="auto">
            <a:xfrm flipV="1">
              <a:off x="3467344" y="2788169"/>
              <a:ext cx="1474921" cy="655194"/>
            </a:xfrm>
            <a:prstGeom prst="bentConnector3">
              <a:avLst/>
            </a:prstGeom>
            <a:solidFill>
              <a:schemeClr val="accent1"/>
            </a:solidFill>
            <a:ln w="1905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9" name="Connecteur : en angle 8">
              <a:extLst>
                <a:ext uri="{FF2B5EF4-FFF2-40B4-BE49-F238E27FC236}">
                  <a16:creationId xmlns:a16="http://schemas.microsoft.com/office/drawing/2014/main" id="{3342800A-598D-6A78-2FF5-F887D85A7186}"/>
                </a:ext>
              </a:extLst>
            </p:cNvPr>
            <p:cNvCxnSpPr>
              <a:cxnSpLocks/>
              <a:stCxn id="2" idx="3"/>
              <a:endCxn id="16" idx="1"/>
            </p:cNvCxnSpPr>
            <p:nvPr/>
          </p:nvCxnSpPr>
          <p:spPr bwMode="auto">
            <a:xfrm>
              <a:off x="3467344" y="3443363"/>
              <a:ext cx="1474920" cy="539804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1905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D0158DE8-B9EE-C52D-503D-A2E3673AFDC5}"/>
                </a:ext>
              </a:extLst>
            </p:cNvPr>
            <p:cNvSpPr txBox="1"/>
            <p:nvPr/>
          </p:nvSpPr>
          <p:spPr>
            <a:xfrm>
              <a:off x="3773910" y="3143706"/>
              <a:ext cx="4154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1:1</a:t>
              </a:r>
            </a:p>
          </p:txBody>
        </p:sp>
        <p:sp>
          <p:nvSpPr>
            <p:cNvPr id="16" name="Rectangle : coins arrondis 15">
              <a:extLst>
                <a:ext uri="{FF2B5EF4-FFF2-40B4-BE49-F238E27FC236}">
                  <a16:creationId xmlns:a16="http://schemas.microsoft.com/office/drawing/2014/main" id="{8BE7576E-E690-A86E-F4C1-5C893DEE94CD}"/>
                </a:ext>
              </a:extLst>
            </p:cNvPr>
            <p:cNvSpPr/>
            <p:nvPr/>
          </p:nvSpPr>
          <p:spPr bwMode="auto">
            <a:xfrm>
              <a:off x="4942264" y="3466595"/>
              <a:ext cx="3830841" cy="1033144"/>
            </a:xfrm>
            <a:prstGeom prst="roundRect">
              <a:avLst/>
            </a:prstGeom>
            <a:solidFill>
              <a:srgbClr val="630F3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1" dirty="0">
                  <a:solidFill>
                    <a:schemeClr val="bg1"/>
                  </a:solidFill>
                </a:rPr>
                <a:t>B/F/TAF and Placebo to DOR/ISL (100/0.75 mg) </a:t>
              </a:r>
              <a:br>
                <a:rPr lang="en-US" sz="1400" b="1" dirty="0">
                  <a:solidFill>
                    <a:schemeClr val="bg1"/>
                  </a:solidFill>
                </a:rPr>
              </a:br>
              <a:r>
                <a:rPr lang="en-US" sz="1400" b="1" dirty="0">
                  <a:solidFill>
                    <a:schemeClr val="bg1"/>
                  </a:solidFill>
                </a:rPr>
                <a:t>taken once daily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endParaRPr>
            </a:p>
          </p:txBody>
        </p:sp>
        <p:sp>
          <p:nvSpPr>
            <p:cNvPr id="17" name="Rectangle : coins arrondis 16">
              <a:extLst>
                <a:ext uri="{FF2B5EF4-FFF2-40B4-BE49-F238E27FC236}">
                  <a16:creationId xmlns:a16="http://schemas.microsoft.com/office/drawing/2014/main" id="{51AF6B7C-83FB-8E54-79C0-363D2FA1BDDE}"/>
                </a:ext>
              </a:extLst>
            </p:cNvPr>
            <p:cNvSpPr/>
            <p:nvPr/>
          </p:nvSpPr>
          <p:spPr bwMode="auto">
            <a:xfrm>
              <a:off x="8855709" y="2271597"/>
              <a:ext cx="2566270" cy="1033144"/>
            </a:xfrm>
            <a:prstGeom prst="roundRect">
              <a:avLst/>
            </a:prstGeom>
            <a:solidFill>
              <a:srgbClr val="00A48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1" dirty="0">
                  <a:solidFill>
                    <a:schemeClr val="bg1"/>
                  </a:solidFill>
                </a:rPr>
                <a:t>DOR/ISL (100/0.75 mg)</a:t>
              </a:r>
              <a:br>
                <a:rPr lang="en-US" sz="1400" b="1" dirty="0">
                  <a:solidFill>
                    <a:schemeClr val="bg1"/>
                  </a:solidFill>
                </a:rPr>
              </a:br>
              <a:r>
                <a:rPr lang="en-US" sz="1400" b="1" dirty="0">
                  <a:solidFill>
                    <a:schemeClr val="bg1"/>
                  </a:solidFill>
                </a:rPr>
                <a:t>taken once daily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endParaRPr>
            </a:p>
          </p:txBody>
        </p:sp>
        <p:sp>
          <p:nvSpPr>
            <p:cNvPr id="18" name="Rectangle : coins arrondis 17">
              <a:extLst>
                <a:ext uri="{FF2B5EF4-FFF2-40B4-BE49-F238E27FC236}">
                  <a16:creationId xmlns:a16="http://schemas.microsoft.com/office/drawing/2014/main" id="{8507E80F-49A3-2B21-895E-8298890C042D}"/>
                </a:ext>
              </a:extLst>
            </p:cNvPr>
            <p:cNvSpPr/>
            <p:nvPr/>
          </p:nvSpPr>
          <p:spPr bwMode="auto">
            <a:xfrm>
              <a:off x="8855709" y="3466595"/>
              <a:ext cx="2566270" cy="1033144"/>
            </a:xfrm>
            <a:prstGeom prst="roundRect">
              <a:avLst/>
            </a:prstGeom>
            <a:solidFill>
              <a:srgbClr val="630F3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1" dirty="0">
                  <a:solidFill>
                    <a:schemeClr val="bg1"/>
                  </a:solidFill>
                </a:rPr>
                <a:t>B/F/TAF</a:t>
              </a:r>
              <a:br>
                <a:rPr lang="en-US" sz="1400" b="1" dirty="0">
                  <a:solidFill>
                    <a:schemeClr val="bg1"/>
                  </a:solidFill>
                </a:rPr>
              </a:br>
              <a:r>
                <a:rPr lang="en-US" sz="1400" b="1" dirty="0">
                  <a:solidFill>
                    <a:schemeClr val="bg1"/>
                  </a:solidFill>
                </a:rPr>
                <a:t>taken once daily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endParaRPr>
            </a:p>
          </p:txBody>
        </p:sp>
        <p:cxnSp>
          <p:nvCxnSpPr>
            <p:cNvPr id="22" name="Connecteur droit 21">
              <a:extLst>
                <a:ext uri="{FF2B5EF4-FFF2-40B4-BE49-F238E27FC236}">
                  <a16:creationId xmlns:a16="http://schemas.microsoft.com/office/drawing/2014/main" id="{6D7DBB34-348C-A3AE-19CD-D3A26CB84EC0}"/>
                </a:ext>
              </a:extLst>
            </p:cNvPr>
            <p:cNvCxnSpPr/>
            <p:nvPr/>
          </p:nvCxnSpPr>
          <p:spPr>
            <a:xfrm>
              <a:off x="4204804" y="4881565"/>
              <a:ext cx="7217175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Connecteur droit 23">
              <a:extLst>
                <a:ext uri="{FF2B5EF4-FFF2-40B4-BE49-F238E27FC236}">
                  <a16:creationId xmlns:a16="http://schemas.microsoft.com/office/drawing/2014/main" id="{24639DD6-518C-B3EF-7F64-4D5E160A1E4C}"/>
                </a:ext>
              </a:extLst>
            </p:cNvPr>
            <p:cNvCxnSpPr>
              <a:cxnSpLocks/>
            </p:cNvCxnSpPr>
            <p:nvPr/>
          </p:nvCxnSpPr>
          <p:spPr>
            <a:xfrm>
              <a:off x="4204804" y="4881565"/>
              <a:ext cx="0" cy="106786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Connecteur droit 24">
              <a:extLst>
                <a:ext uri="{FF2B5EF4-FFF2-40B4-BE49-F238E27FC236}">
                  <a16:creationId xmlns:a16="http://schemas.microsoft.com/office/drawing/2014/main" id="{D6A47ADE-DBC8-F548-14CB-469940E6DCBF}"/>
                </a:ext>
              </a:extLst>
            </p:cNvPr>
            <p:cNvCxnSpPr>
              <a:cxnSpLocks/>
            </p:cNvCxnSpPr>
            <p:nvPr/>
          </p:nvCxnSpPr>
          <p:spPr>
            <a:xfrm>
              <a:off x="4952059" y="4881565"/>
              <a:ext cx="0" cy="106786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Connecteur droit 25">
              <a:extLst>
                <a:ext uri="{FF2B5EF4-FFF2-40B4-BE49-F238E27FC236}">
                  <a16:creationId xmlns:a16="http://schemas.microsoft.com/office/drawing/2014/main" id="{2AEF4372-7E2B-70ED-F888-F1E1702D70A8}"/>
                </a:ext>
              </a:extLst>
            </p:cNvPr>
            <p:cNvCxnSpPr>
              <a:cxnSpLocks/>
            </p:cNvCxnSpPr>
            <p:nvPr/>
          </p:nvCxnSpPr>
          <p:spPr>
            <a:xfrm>
              <a:off x="6820960" y="4881565"/>
              <a:ext cx="0" cy="106786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Connecteur droit 26">
              <a:extLst>
                <a:ext uri="{FF2B5EF4-FFF2-40B4-BE49-F238E27FC236}">
                  <a16:creationId xmlns:a16="http://schemas.microsoft.com/office/drawing/2014/main" id="{7568D2C5-8493-7B01-C06C-8D9C530E644B}"/>
                </a:ext>
              </a:extLst>
            </p:cNvPr>
            <p:cNvCxnSpPr>
              <a:cxnSpLocks/>
            </p:cNvCxnSpPr>
            <p:nvPr/>
          </p:nvCxnSpPr>
          <p:spPr>
            <a:xfrm>
              <a:off x="8842263" y="4881565"/>
              <a:ext cx="0" cy="106786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Connecteur droit 27">
              <a:extLst>
                <a:ext uri="{FF2B5EF4-FFF2-40B4-BE49-F238E27FC236}">
                  <a16:creationId xmlns:a16="http://schemas.microsoft.com/office/drawing/2014/main" id="{499AA440-4ED1-6B9E-67A5-0E4496CA82A1}"/>
                </a:ext>
              </a:extLst>
            </p:cNvPr>
            <p:cNvCxnSpPr>
              <a:cxnSpLocks/>
            </p:cNvCxnSpPr>
            <p:nvPr/>
          </p:nvCxnSpPr>
          <p:spPr>
            <a:xfrm>
              <a:off x="11433079" y="4865523"/>
              <a:ext cx="0" cy="106786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9" name="ZoneTexte 28">
              <a:extLst>
                <a:ext uri="{FF2B5EF4-FFF2-40B4-BE49-F238E27FC236}">
                  <a16:creationId xmlns:a16="http://schemas.microsoft.com/office/drawing/2014/main" id="{975A8559-0304-1B1A-EF05-6C6AE0D57320}"/>
                </a:ext>
              </a:extLst>
            </p:cNvPr>
            <p:cNvSpPr txBox="1"/>
            <p:nvPr/>
          </p:nvSpPr>
          <p:spPr>
            <a:xfrm>
              <a:off x="4500653" y="4984868"/>
              <a:ext cx="90281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/>
                <a:t>Day 1</a:t>
              </a:r>
              <a:br>
                <a:rPr lang="fr-FR" sz="1400" dirty="0"/>
              </a:br>
              <a:r>
                <a:rPr lang="fr-FR" sz="1400" dirty="0"/>
                <a:t>(</a:t>
              </a:r>
              <a:r>
                <a:rPr lang="fr-FR" sz="1400" dirty="0" err="1"/>
                <a:t>baseline</a:t>
              </a:r>
              <a:r>
                <a:rPr lang="fr-FR" sz="1400" dirty="0"/>
                <a:t>)</a:t>
              </a:r>
              <a:endParaRPr lang="es-419" sz="1400" dirty="0"/>
            </a:p>
          </p:txBody>
        </p:sp>
        <p:sp>
          <p:nvSpPr>
            <p:cNvPr id="30" name="ZoneTexte 29">
              <a:extLst>
                <a:ext uri="{FF2B5EF4-FFF2-40B4-BE49-F238E27FC236}">
                  <a16:creationId xmlns:a16="http://schemas.microsoft.com/office/drawing/2014/main" id="{2A00F8D5-D1B4-5C8B-2EE5-DACD6BF24364}"/>
                </a:ext>
              </a:extLst>
            </p:cNvPr>
            <p:cNvSpPr txBox="1"/>
            <p:nvPr/>
          </p:nvSpPr>
          <p:spPr>
            <a:xfrm>
              <a:off x="3866794" y="4984868"/>
              <a:ext cx="67601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/>
                <a:t>Screen</a:t>
              </a:r>
              <a:endParaRPr lang="es-419" sz="1400" dirty="0"/>
            </a:p>
          </p:txBody>
        </p:sp>
        <p:sp>
          <p:nvSpPr>
            <p:cNvPr id="31" name="ZoneTexte 30">
              <a:extLst>
                <a:ext uri="{FF2B5EF4-FFF2-40B4-BE49-F238E27FC236}">
                  <a16:creationId xmlns:a16="http://schemas.microsoft.com/office/drawing/2014/main" id="{F631C495-271E-30BE-712A-6ED46CE45820}"/>
                </a:ext>
              </a:extLst>
            </p:cNvPr>
            <p:cNvSpPr txBox="1"/>
            <p:nvPr/>
          </p:nvSpPr>
          <p:spPr>
            <a:xfrm>
              <a:off x="6426303" y="4984868"/>
              <a:ext cx="830677" cy="307777"/>
            </a:xfrm>
            <a:prstGeom prst="rect">
              <a:avLst/>
            </a:prstGeom>
            <a:solidFill>
              <a:srgbClr val="0070C0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chemeClr val="bg1"/>
                  </a:solidFill>
                </a:rPr>
                <a:t>Week 48</a:t>
              </a:r>
              <a:endParaRPr lang="es-419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32" name="ZoneTexte 31">
              <a:extLst>
                <a:ext uri="{FF2B5EF4-FFF2-40B4-BE49-F238E27FC236}">
                  <a16:creationId xmlns:a16="http://schemas.microsoft.com/office/drawing/2014/main" id="{26768A11-6F13-3B74-EF4B-EC0DF0B23F20}"/>
                </a:ext>
              </a:extLst>
            </p:cNvPr>
            <p:cNvSpPr txBox="1"/>
            <p:nvPr/>
          </p:nvSpPr>
          <p:spPr>
            <a:xfrm>
              <a:off x="8444474" y="4984868"/>
              <a:ext cx="82246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/>
                <a:t>Week 96</a:t>
              </a:r>
              <a:endParaRPr lang="es-419" sz="1400" dirty="0"/>
            </a:p>
          </p:txBody>
        </p:sp>
        <p:sp>
          <p:nvSpPr>
            <p:cNvPr id="33" name="ZoneTexte 32">
              <a:extLst>
                <a:ext uri="{FF2B5EF4-FFF2-40B4-BE49-F238E27FC236}">
                  <a16:creationId xmlns:a16="http://schemas.microsoft.com/office/drawing/2014/main" id="{739CD4C0-1D12-F672-2A3A-CF1CE881F319}"/>
                </a:ext>
              </a:extLst>
            </p:cNvPr>
            <p:cNvSpPr txBox="1"/>
            <p:nvPr/>
          </p:nvSpPr>
          <p:spPr>
            <a:xfrm>
              <a:off x="10965058" y="4984868"/>
              <a:ext cx="91384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/>
                <a:t>Week 144</a:t>
              </a:r>
              <a:endParaRPr lang="es-419" sz="1400" dirty="0"/>
            </a:p>
          </p:txBody>
        </p:sp>
        <p:sp>
          <p:nvSpPr>
            <p:cNvPr id="34" name="Accolade ouvrante 33">
              <a:extLst>
                <a:ext uri="{FF2B5EF4-FFF2-40B4-BE49-F238E27FC236}">
                  <a16:creationId xmlns:a16="http://schemas.microsoft.com/office/drawing/2014/main" id="{9CC064EB-E1F9-FD8B-D04E-EAD75D28A885}"/>
                </a:ext>
              </a:extLst>
            </p:cNvPr>
            <p:cNvSpPr/>
            <p:nvPr/>
          </p:nvSpPr>
          <p:spPr>
            <a:xfrm rot="16200000">
              <a:off x="6756393" y="3645533"/>
              <a:ext cx="236761" cy="3961871"/>
            </a:xfrm>
            <a:prstGeom prst="lef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419"/>
            </a:p>
          </p:txBody>
        </p:sp>
        <p:sp>
          <p:nvSpPr>
            <p:cNvPr id="35" name="Accolade ouvrante 34">
              <a:extLst>
                <a:ext uri="{FF2B5EF4-FFF2-40B4-BE49-F238E27FC236}">
                  <a16:creationId xmlns:a16="http://schemas.microsoft.com/office/drawing/2014/main" id="{F04B6F0B-7E26-9132-248B-93B7E0EA0283}"/>
                </a:ext>
              </a:extLst>
            </p:cNvPr>
            <p:cNvSpPr/>
            <p:nvPr/>
          </p:nvSpPr>
          <p:spPr>
            <a:xfrm rot="16200000">
              <a:off x="10076941" y="4319640"/>
              <a:ext cx="236761" cy="2597694"/>
            </a:xfrm>
            <a:prstGeom prst="lef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419"/>
            </a:p>
          </p:txBody>
        </p:sp>
        <p:sp>
          <p:nvSpPr>
            <p:cNvPr id="36" name="ZoneTexte 35">
              <a:extLst>
                <a:ext uri="{FF2B5EF4-FFF2-40B4-BE49-F238E27FC236}">
                  <a16:creationId xmlns:a16="http://schemas.microsoft.com/office/drawing/2014/main" id="{E53F327B-8D5B-582A-2457-7E062F7BF0F1}"/>
                </a:ext>
              </a:extLst>
            </p:cNvPr>
            <p:cNvSpPr txBox="1"/>
            <p:nvPr/>
          </p:nvSpPr>
          <p:spPr>
            <a:xfrm>
              <a:off x="5820344" y="5707231"/>
              <a:ext cx="21460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 err="1"/>
                <a:t>Blinded</a:t>
              </a:r>
              <a:r>
                <a:rPr lang="fr-FR" b="1" dirty="0"/>
                <a:t> intervention</a:t>
              </a:r>
              <a:endParaRPr lang="es-419" b="1" dirty="0"/>
            </a:p>
          </p:txBody>
        </p:sp>
        <p:sp>
          <p:nvSpPr>
            <p:cNvPr id="37" name="ZoneTexte 36">
              <a:extLst>
                <a:ext uri="{FF2B5EF4-FFF2-40B4-BE49-F238E27FC236}">
                  <a16:creationId xmlns:a16="http://schemas.microsoft.com/office/drawing/2014/main" id="{E38EBAD8-FDCF-AB71-D107-6CC6F7285B09}"/>
                </a:ext>
              </a:extLst>
            </p:cNvPr>
            <p:cNvSpPr txBox="1"/>
            <p:nvPr/>
          </p:nvSpPr>
          <p:spPr>
            <a:xfrm>
              <a:off x="9575775" y="5726519"/>
              <a:ext cx="126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/>
                <a:t>Open Label</a:t>
              </a:r>
              <a:endParaRPr lang="es-419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0165707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2B1D3767-D9BF-D272-B080-D58BAD6C6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10471"/>
            <a:ext cx="9974771" cy="1481068"/>
          </a:xfrm>
        </p:spPr>
        <p:txBody>
          <a:bodyPr/>
          <a:lstStyle/>
          <a:p>
            <a:r>
              <a:rPr lang="en-GB" dirty="0"/>
              <a:t>Switch to DOR/ISL vs continuation of BIC/FTC/TAF</a:t>
            </a: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443AE380-4900-EE73-14A9-D86B9C6027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11438" y="6444771"/>
            <a:ext cx="360710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/>
            <a:r>
              <a:rPr lang="fr-FR" sz="1400" i="1" dirty="0">
                <a:solidFill>
                  <a:srgbClr val="0070C0"/>
                </a:solidFill>
              </a:rPr>
              <a:t>Mills AM, CROI 2023, Abs. 197</a:t>
            </a:r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0FD7464F-DA71-A0E1-5D00-79A8AE1681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8045369"/>
              </p:ext>
            </p:extLst>
          </p:nvPr>
        </p:nvGraphicFramePr>
        <p:xfrm>
          <a:off x="918898" y="1665666"/>
          <a:ext cx="9974771" cy="477910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170204">
                  <a:extLst>
                    <a:ext uri="{9D8B030D-6E8A-4147-A177-3AD203B41FA5}">
                      <a16:colId xmlns:a16="http://schemas.microsoft.com/office/drawing/2014/main" val="1804230815"/>
                    </a:ext>
                  </a:extLst>
                </a:gridCol>
                <a:gridCol w="3001406">
                  <a:extLst>
                    <a:ext uri="{9D8B030D-6E8A-4147-A177-3AD203B41FA5}">
                      <a16:colId xmlns:a16="http://schemas.microsoft.com/office/drawing/2014/main" val="358331630"/>
                    </a:ext>
                  </a:extLst>
                </a:gridCol>
                <a:gridCol w="2803161">
                  <a:extLst>
                    <a:ext uri="{9D8B030D-6E8A-4147-A177-3AD203B41FA5}">
                      <a16:colId xmlns:a16="http://schemas.microsoft.com/office/drawing/2014/main" val="2506104192"/>
                    </a:ext>
                  </a:extLst>
                </a:gridCol>
              </a:tblGrid>
              <a:tr h="4043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Characteristics</a:t>
                      </a:r>
                      <a:endParaRPr kumimoji="0" lang="en-US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DOR/ISL 100/0.75 mg (N=322)</a:t>
                      </a:r>
                      <a:endParaRPr kumimoji="0" lang="en-US" sz="16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B/F/TAF (N=319)</a:t>
                      </a:r>
                      <a:endParaRPr kumimoji="0" lang="en-US" sz="16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224895392"/>
                  </a:ext>
                </a:extLst>
              </a:tr>
              <a:tr h="3676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Female sex at birth, N (%)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105 (33)</a:t>
                      </a:r>
                      <a:endParaRPr kumimoji="0" lang="en-U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77 (24)</a:t>
                      </a:r>
                      <a:endParaRPr kumimoji="0" lang="en-U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3726070184"/>
                  </a:ext>
                </a:extLst>
              </a:tr>
              <a:tr h="3676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Age (years), median (range)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48 (20-76)</a:t>
                      </a:r>
                      <a:endParaRPr kumimoji="0" lang="en-U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45 (19-77)</a:t>
                      </a:r>
                      <a:endParaRPr kumimoji="0" lang="en-U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3918094932"/>
                  </a:ext>
                </a:extLst>
              </a:tr>
              <a:tr h="11396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Race, N (%)</a:t>
                      </a:r>
                    </a:p>
                    <a:p>
                      <a:pPr marL="3429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White</a:t>
                      </a:r>
                    </a:p>
                    <a:p>
                      <a:pPr marL="3429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Black or African American</a:t>
                      </a:r>
                    </a:p>
                    <a:p>
                      <a:pPr marL="3429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Asian</a:t>
                      </a:r>
                      <a:endParaRPr kumimoji="0" lang="en-U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240 (75)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58 (18)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14 (4)</a:t>
                      </a:r>
                      <a:endParaRPr kumimoji="0" lang="en-U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239 (75)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55 (17)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13 (4)</a:t>
                      </a:r>
                      <a:endParaRPr kumimoji="0" lang="en-U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4072941035"/>
                  </a:ext>
                </a:extLst>
              </a:tr>
              <a:tr h="3676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Hispanic or Latino Ethnicity, N (%)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64 (20)</a:t>
                      </a:r>
                      <a:endParaRPr kumimoji="0" lang="en-U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55 (17)</a:t>
                      </a:r>
                      <a:endParaRPr kumimoji="0" lang="en-U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784015930"/>
                  </a:ext>
                </a:extLst>
              </a:tr>
              <a:tr h="3676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Years since HIV-1 diagnosis, median (range)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10.2 (0.6-37.6)</a:t>
                      </a:r>
                      <a:endParaRPr kumimoji="0" lang="en-U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9.4 (0.6-38.1)</a:t>
                      </a:r>
                      <a:endParaRPr kumimoji="0" lang="en-U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67533145"/>
                  </a:ext>
                </a:extLst>
              </a:tr>
              <a:tr h="6249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Months of  B/F/TAF prior to enrollment, median (range)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14.4 (3.5-59.2)</a:t>
                      </a:r>
                      <a:endParaRPr kumimoji="0" lang="en-U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15.3 (3.4-57.9)</a:t>
                      </a:r>
                      <a:endParaRPr kumimoji="0" lang="en-U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572602088"/>
                  </a:ext>
                </a:extLst>
              </a:tr>
              <a:tr h="11396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CD4+ T-cell count (cells/mm</a:t>
                      </a:r>
                      <a:r>
                        <a:rPr kumimoji="0" lang="en-US" sz="1400" b="1" u="none" strike="noStrike" cap="none" normalizeH="0" baseline="3000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kumimoji="0" lang="en-US" sz="1400" b="1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</a:p>
                    <a:p>
                      <a:pPr marL="3429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&gt;350 cells/mm</a:t>
                      </a:r>
                      <a:r>
                        <a:rPr kumimoji="0" lang="en-US" sz="1400" b="0" u="none" strike="noStrike" kern="1200" cap="none" normalizeH="0" baseline="3000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kumimoji="0" lang="en-US" sz="1400" b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, n (%)</a:t>
                      </a:r>
                    </a:p>
                    <a:p>
                      <a:pPr marL="3429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u="sng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&gt;</a:t>
                      </a:r>
                      <a:r>
                        <a:rPr kumimoji="0" lang="en-US" sz="1400" b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200 and </a:t>
                      </a:r>
                      <a:r>
                        <a:rPr kumimoji="0" lang="en-US" sz="1400" b="0" u="sng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&lt;</a:t>
                      </a:r>
                      <a:r>
                        <a:rPr kumimoji="0" lang="en-US" sz="1400" b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350 cells/mm</a:t>
                      </a:r>
                      <a:r>
                        <a:rPr kumimoji="0" lang="en-US" sz="1400" b="0" u="none" strike="noStrike" kern="1200" cap="none" normalizeH="0" baseline="3000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kumimoji="0" lang="en-US" sz="1400" b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, n (%)</a:t>
                      </a:r>
                    </a:p>
                    <a:p>
                      <a:pPr marL="3429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&lt;200 cells/mm</a:t>
                      </a:r>
                      <a:r>
                        <a:rPr kumimoji="0" lang="en-US" sz="1400" b="0" u="none" strike="noStrike" kern="1200" cap="none" normalizeH="0" baseline="3000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kumimoji="0" lang="en-US" sz="1400" b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, n (%)</a:t>
                      </a:r>
                      <a:endParaRPr kumimoji="0" lang="en-US" sz="14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645 (147-3035)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287 (89)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31 (10)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 (1)</a:t>
                      </a:r>
                      <a:endParaRPr kumimoji="0" lang="en-U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704 (62-1856)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294 (92)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21 (7)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 (1)</a:t>
                      </a:r>
                      <a:endParaRPr kumimoji="0" lang="en-U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1977499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48719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>
            <a:extLst>
              <a:ext uri="{FF2B5EF4-FFF2-40B4-BE49-F238E27FC236}">
                <a16:creationId xmlns:a16="http://schemas.microsoft.com/office/drawing/2014/main" id="{A16C400B-D665-6560-FBD7-E2465C1D3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0471"/>
            <a:ext cx="10767646" cy="1481068"/>
          </a:xfrm>
        </p:spPr>
        <p:txBody>
          <a:bodyPr/>
          <a:lstStyle/>
          <a:p>
            <a:r>
              <a:rPr lang="en-GB" dirty="0"/>
              <a:t>Switch to DOR/ISL vs continuation of BIC/FTC/TAF</a:t>
            </a: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3AA921D0-B918-67CC-35CE-70FA0FCC54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11438" y="6444771"/>
            <a:ext cx="360710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/>
            <a:r>
              <a:rPr lang="fr-FR" sz="1400" i="1" dirty="0">
                <a:solidFill>
                  <a:srgbClr val="0070C0"/>
                </a:solidFill>
              </a:rPr>
              <a:t>Mills AM, CROI 2023, Abs. 197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C4D647A-1EEF-53A5-5A0E-4B3303BD61A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144720" y="2014780"/>
            <a:ext cx="4437680" cy="4176470"/>
          </a:xfrm>
        </p:spPr>
        <p:txBody>
          <a:bodyPr>
            <a:normAutofit/>
          </a:bodyPr>
          <a:lstStyle/>
          <a:p>
            <a:r>
              <a:rPr lang="en-GB" sz="1800" dirty="0"/>
              <a:t>Mean changes in CD4</a:t>
            </a:r>
          </a:p>
          <a:p>
            <a:pPr marL="342900" lvl="1" indent="0">
              <a:buNone/>
            </a:pPr>
            <a:r>
              <a:rPr lang="en-GB" sz="1800" dirty="0"/>
              <a:t>- 19.7/mm</a:t>
            </a:r>
            <a:r>
              <a:rPr lang="en-GB" sz="1800" baseline="30000" dirty="0"/>
              <a:t>3</a:t>
            </a:r>
            <a:r>
              <a:rPr lang="en-GB" sz="1800" dirty="0"/>
              <a:t> on DOR/ISL</a:t>
            </a:r>
          </a:p>
          <a:p>
            <a:pPr marL="342900" lvl="1" indent="0">
              <a:buNone/>
            </a:pPr>
            <a:r>
              <a:rPr lang="en-GB" sz="1800" dirty="0"/>
              <a:t>+ 40.5/mm</a:t>
            </a:r>
            <a:r>
              <a:rPr lang="en-GB" sz="1800" baseline="30000" dirty="0"/>
              <a:t>3</a:t>
            </a:r>
            <a:r>
              <a:rPr lang="en-GB" sz="1800" dirty="0"/>
              <a:t> on BIC/FTC/TAF</a:t>
            </a:r>
          </a:p>
          <a:p>
            <a:pPr marL="342900" lvl="1" indent="0">
              <a:buNone/>
            </a:pPr>
            <a:endParaRPr lang="en-GB" sz="1800" dirty="0"/>
          </a:p>
          <a:p>
            <a:pPr marL="385762" indent="-342900"/>
            <a:r>
              <a:rPr lang="en-GB" sz="1800" dirty="0"/>
              <a:t>Similar rate of drug-related events and of Grade 3/4 AE</a:t>
            </a:r>
          </a:p>
          <a:p>
            <a:pPr marL="385762" indent="-342900"/>
            <a:endParaRPr lang="en-GB" sz="1800" dirty="0"/>
          </a:p>
          <a:p>
            <a:pPr marL="385762" indent="-342900"/>
            <a:r>
              <a:rPr lang="en-GB" sz="1800" dirty="0"/>
              <a:t>Decrease of lymphocyte counts in DOR/ISL group was not associated with infections</a:t>
            </a:r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DE8B8F95-4107-00B3-C43C-58D10C38D525}"/>
              </a:ext>
            </a:extLst>
          </p:cNvPr>
          <p:cNvGrpSpPr/>
          <p:nvPr/>
        </p:nvGrpSpPr>
        <p:grpSpPr>
          <a:xfrm>
            <a:off x="208548" y="1931856"/>
            <a:ext cx="6936172" cy="4254137"/>
            <a:chOff x="208548" y="1931856"/>
            <a:chExt cx="6936172" cy="4254137"/>
          </a:xfrm>
        </p:grpSpPr>
        <p:graphicFrame>
          <p:nvGraphicFramePr>
            <p:cNvPr id="8" name="Graphique 7">
              <a:extLst>
                <a:ext uri="{FF2B5EF4-FFF2-40B4-BE49-F238E27FC236}">
                  <a16:creationId xmlns:a16="http://schemas.microsoft.com/office/drawing/2014/main" id="{D92B9043-EEA5-A461-F131-17B856DAD2F3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3162120782"/>
                </p:ext>
              </p:extLst>
            </p:nvPr>
          </p:nvGraphicFramePr>
          <p:xfrm>
            <a:off x="208548" y="1931856"/>
            <a:ext cx="6724268" cy="425413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F7EC25C0-6CDB-E69F-1F39-7D1DB7A205EF}"/>
                </a:ext>
              </a:extLst>
            </p:cNvPr>
            <p:cNvSpPr txBox="1"/>
            <p:nvPr/>
          </p:nvSpPr>
          <p:spPr>
            <a:xfrm>
              <a:off x="3105441" y="2589625"/>
              <a:ext cx="63831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/>
                <a:t>93.8%</a:t>
              </a:r>
              <a:endParaRPr lang="es-419" sz="1400" b="1" dirty="0"/>
            </a:p>
          </p:txBody>
        </p:sp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2D2501CF-F193-AA11-BD28-141748B04920}"/>
                </a:ext>
              </a:extLst>
            </p:cNvPr>
            <p:cNvSpPr txBox="1"/>
            <p:nvPr/>
          </p:nvSpPr>
          <p:spPr>
            <a:xfrm>
              <a:off x="3677509" y="2581338"/>
              <a:ext cx="63831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/>
                <a:t>94.4%</a:t>
              </a:r>
              <a:endParaRPr lang="es-419" sz="1400" b="1" dirty="0"/>
            </a:p>
          </p:txBody>
        </p:sp>
        <p:sp>
          <p:nvSpPr>
            <p:cNvPr id="11" name="ZoneTexte 10">
              <a:extLst>
                <a:ext uri="{FF2B5EF4-FFF2-40B4-BE49-F238E27FC236}">
                  <a16:creationId xmlns:a16="http://schemas.microsoft.com/office/drawing/2014/main" id="{0AD8F8B0-34F6-3843-A655-D3FA8800F850}"/>
                </a:ext>
              </a:extLst>
            </p:cNvPr>
            <p:cNvSpPr txBox="1"/>
            <p:nvPr/>
          </p:nvSpPr>
          <p:spPr>
            <a:xfrm>
              <a:off x="5255094" y="5148813"/>
              <a:ext cx="54694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/>
                <a:t>5.6%</a:t>
              </a:r>
              <a:endParaRPr lang="es-419" sz="1400" b="1" dirty="0"/>
            </a:p>
          </p:txBody>
        </p:sp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5C597578-1278-D0BF-C719-833D9751C504}"/>
                </a:ext>
              </a:extLst>
            </p:cNvPr>
            <p:cNvSpPr txBox="1"/>
            <p:nvPr/>
          </p:nvSpPr>
          <p:spPr>
            <a:xfrm>
              <a:off x="5809997" y="5148813"/>
              <a:ext cx="54694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/>
                <a:t>5.3%</a:t>
              </a:r>
              <a:endParaRPr lang="es-419" sz="1400" b="1" dirty="0"/>
            </a:p>
          </p:txBody>
        </p:sp>
        <p:sp>
          <p:nvSpPr>
            <p:cNvPr id="13" name="ZoneTexte 12">
              <a:extLst>
                <a:ext uri="{FF2B5EF4-FFF2-40B4-BE49-F238E27FC236}">
                  <a16:creationId xmlns:a16="http://schemas.microsoft.com/office/drawing/2014/main" id="{28CA0FBF-2B1C-DE3D-4ADE-A8965D65657F}"/>
                </a:ext>
              </a:extLst>
            </p:cNvPr>
            <p:cNvSpPr txBox="1"/>
            <p:nvPr/>
          </p:nvSpPr>
          <p:spPr>
            <a:xfrm>
              <a:off x="1149372" y="5320738"/>
              <a:ext cx="54694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/>
                <a:t>0.6%</a:t>
              </a:r>
              <a:endParaRPr lang="es-419" sz="1400" b="1" dirty="0"/>
            </a:p>
          </p:txBody>
        </p:sp>
        <p:sp>
          <p:nvSpPr>
            <p:cNvPr id="14" name="ZoneTexte 13">
              <a:extLst>
                <a:ext uri="{FF2B5EF4-FFF2-40B4-BE49-F238E27FC236}">
                  <a16:creationId xmlns:a16="http://schemas.microsoft.com/office/drawing/2014/main" id="{6B54C41A-A478-CBF0-D475-6D1FA1CBE035}"/>
                </a:ext>
              </a:extLst>
            </p:cNvPr>
            <p:cNvSpPr txBox="1"/>
            <p:nvPr/>
          </p:nvSpPr>
          <p:spPr>
            <a:xfrm>
              <a:off x="1704275" y="5320738"/>
              <a:ext cx="54694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/>
                <a:t>0.3%</a:t>
              </a:r>
              <a:endParaRPr lang="es-419" sz="1400" b="1" dirty="0"/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5260A437-72D4-EA3B-3F0B-09F9DC673E16}"/>
                </a:ext>
              </a:extLst>
            </p:cNvPr>
            <p:cNvSpPr txBox="1"/>
            <p:nvPr/>
          </p:nvSpPr>
          <p:spPr>
            <a:xfrm>
              <a:off x="986571" y="4489041"/>
              <a:ext cx="1752403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/>
                <a:t>Primary Endpoint</a:t>
              </a:r>
              <a:br>
                <a:rPr lang="fr-FR" sz="1400" b="1" dirty="0"/>
              </a:br>
              <a:r>
                <a:rPr lang="fr-FR" sz="1400" b="1" dirty="0" err="1"/>
                <a:t>Difference</a:t>
              </a:r>
              <a:r>
                <a:rPr lang="fr-FR" sz="1400" b="1" dirty="0"/>
                <a:t> 0.31%</a:t>
              </a:r>
              <a:br>
                <a:rPr lang="fr-FR" sz="1400" b="1" dirty="0"/>
              </a:br>
              <a:r>
                <a:rPr lang="fr-FR" sz="1400" b="1" dirty="0"/>
                <a:t>(95% CI : -1.19 ; 1.96)</a:t>
              </a:r>
              <a:endParaRPr lang="es-419" sz="1400" b="1" dirty="0"/>
            </a:p>
          </p:txBody>
        </p:sp>
        <p:cxnSp>
          <p:nvCxnSpPr>
            <p:cNvPr id="17" name="Connecteur droit 16">
              <a:extLst>
                <a:ext uri="{FF2B5EF4-FFF2-40B4-BE49-F238E27FC236}">
                  <a16:creationId xmlns:a16="http://schemas.microsoft.com/office/drawing/2014/main" id="{59DCD877-C59F-07B4-1874-11D0AEDBBD33}"/>
                </a:ext>
              </a:extLst>
            </p:cNvPr>
            <p:cNvCxnSpPr/>
            <p:nvPr/>
          </p:nvCxnSpPr>
          <p:spPr>
            <a:xfrm>
              <a:off x="901114" y="5217051"/>
              <a:ext cx="1837860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ZoneTexte 17">
              <a:extLst>
                <a:ext uri="{FF2B5EF4-FFF2-40B4-BE49-F238E27FC236}">
                  <a16:creationId xmlns:a16="http://schemas.microsoft.com/office/drawing/2014/main" id="{97C529F9-F69E-2496-5A02-1DB95D8B8F9D}"/>
                </a:ext>
              </a:extLst>
            </p:cNvPr>
            <p:cNvSpPr txBox="1"/>
            <p:nvPr/>
          </p:nvSpPr>
          <p:spPr>
            <a:xfrm>
              <a:off x="1087888" y="5587828"/>
              <a:ext cx="48122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/>
                <a:t>N=2</a:t>
              </a:r>
              <a:endParaRPr lang="es-419" sz="1400" dirty="0"/>
            </a:p>
          </p:txBody>
        </p:sp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CC21C090-9AA1-36BF-1C58-350D294AB8D4}"/>
                </a:ext>
              </a:extLst>
            </p:cNvPr>
            <p:cNvSpPr txBox="1"/>
            <p:nvPr/>
          </p:nvSpPr>
          <p:spPr>
            <a:xfrm>
              <a:off x="1665546" y="5587828"/>
              <a:ext cx="48122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/>
                <a:t>N=1</a:t>
              </a:r>
              <a:endParaRPr lang="es-419" sz="1400" dirty="0"/>
            </a:p>
          </p:txBody>
        </p:sp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B3E85904-BBCD-7D84-1794-4AF0F2D82FB4}"/>
                </a:ext>
              </a:extLst>
            </p:cNvPr>
            <p:cNvSpPr txBox="1"/>
            <p:nvPr/>
          </p:nvSpPr>
          <p:spPr>
            <a:xfrm>
              <a:off x="3055633" y="5587828"/>
              <a:ext cx="66396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/>
                <a:t>N=302</a:t>
              </a:r>
              <a:endParaRPr lang="es-419" sz="1400" dirty="0"/>
            </a:p>
          </p:txBody>
        </p:sp>
        <p:sp>
          <p:nvSpPr>
            <p:cNvPr id="21" name="ZoneTexte 20">
              <a:extLst>
                <a:ext uri="{FF2B5EF4-FFF2-40B4-BE49-F238E27FC236}">
                  <a16:creationId xmlns:a16="http://schemas.microsoft.com/office/drawing/2014/main" id="{4078D058-4ECA-798C-A550-6F572707DA7A}"/>
                </a:ext>
              </a:extLst>
            </p:cNvPr>
            <p:cNvSpPr txBox="1"/>
            <p:nvPr/>
          </p:nvSpPr>
          <p:spPr>
            <a:xfrm>
              <a:off x="3651542" y="5587828"/>
              <a:ext cx="66396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/>
                <a:t>N=301</a:t>
              </a:r>
              <a:endParaRPr lang="es-419" sz="1400" dirty="0"/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38F7A720-A759-FEE4-FA9F-A47B9F30E2FE}"/>
                </a:ext>
              </a:extLst>
            </p:cNvPr>
            <p:cNvSpPr txBox="1"/>
            <p:nvPr/>
          </p:nvSpPr>
          <p:spPr>
            <a:xfrm>
              <a:off x="5165859" y="5587828"/>
              <a:ext cx="57259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/>
                <a:t>N=18</a:t>
              </a:r>
              <a:endParaRPr lang="es-419" sz="1400" dirty="0"/>
            </a:p>
          </p:txBody>
        </p: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169B4642-2845-9C21-996E-2A6B440C11DD}"/>
                </a:ext>
              </a:extLst>
            </p:cNvPr>
            <p:cNvSpPr txBox="1"/>
            <p:nvPr/>
          </p:nvSpPr>
          <p:spPr>
            <a:xfrm>
              <a:off x="5847103" y="5587828"/>
              <a:ext cx="57259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/>
                <a:t>N=17</a:t>
              </a:r>
              <a:endParaRPr lang="es-419" sz="1400" dirty="0"/>
            </a:p>
          </p:txBody>
        </p:sp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0F682E25-97E7-F40B-F4C9-B6FC5E39F2A4}"/>
                </a:ext>
              </a:extLst>
            </p:cNvPr>
            <p:cNvSpPr txBox="1"/>
            <p:nvPr/>
          </p:nvSpPr>
          <p:spPr>
            <a:xfrm>
              <a:off x="662629" y="5830366"/>
              <a:ext cx="213141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/>
                <a:t>HIV-1 RNA </a:t>
              </a:r>
              <a:r>
                <a:rPr lang="fr-FR" sz="1400" b="1" u="sng" dirty="0"/>
                <a:t>&gt;</a:t>
              </a:r>
              <a:r>
                <a:rPr lang="fr-FR" sz="1400" b="1" dirty="0"/>
                <a:t> 50 copies/</a:t>
              </a:r>
              <a:r>
                <a:rPr lang="fr-FR" sz="1400" b="1" dirty="0" err="1"/>
                <a:t>mL</a:t>
              </a:r>
              <a:endParaRPr lang="es-419" sz="1400" b="1" dirty="0"/>
            </a:p>
          </p:txBody>
        </p: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8237BC3A-382C-F374-20ED-7FE7777A4C48}"/>
                </a:ext>
              </a:extLst>
            </p:cNvPr>
            <p:cNvSpPr txBox="1"/>
            <p:nvPr/>
          </p:nvSpPr>
          <p:spPr>
            <a:xfrm>
              <a:off x="2810332" y="5830366"/>
              <a:ext cx="213141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/>
                <a:t>HIV-1 RNA &lt; 50 copies/</a:t>
              </a:r>
              <a:r>
                <a:rPr lang="fr-FR" sz="1400" b="1" dirty="0" err="1"/>
                <a:t>mL</a:t>
              </a:r>
              <a:endParaRPr lang="es-419" sz="1400" b="1" dirty="0"/>
            </a:p>
          </p:txBody>
        </p: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3A74282E-6514-ED0B-164E-153EDBFAA82D}"/>
                </a:ext>
              </a:extLst>
            </p:cNvPr>
            <p:cNvSpPr txBox="1"/>
            <p:nvPr/>
          </p:nvSpPr>
          <p:spPr>
            <a:xfrm>
              <a:off x="4878843" y="5830366"/>
              <a:ext cx="226587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/>
                <a:t>No </a:t>
              </a:r>
              <a:r>
                <a:rPr lang="fr-FR" sz="1400" b="1" dirty="0" err="1"/>
                <a:t>virologic</a:t>
              </a:r>
              <a:r>
                <a:rPr lang="fr-FR" sz="1400" b="1" dirty="0"/>
                <a:t> data in </a:t>
              </a:r>
              <a:r>
                <a:rPr lang="fr-FR" sz="1400" b="1" dirty="0" err="1"/>
                <a:t>window</a:t>
              </a:r>
              <a:endParaRPr lang="es-419" sz="1400" b="1" dirty="0"/>
            </a:p>
          </p:txBody>
        </p:sp>
      </p:grpSp>
      <p:sp>
        <p:nvSpPr>
          <p:cNvPr id="2" name="Text Box 2">
            <a:extLst>
              <a:ext uri="{FF2B5EF4-FFF2-40B4-BE49-F238E27FC236}">
                <a16:creationId xmlns:a16="http://schemas.microsoft.com/office/drawing/2014/main" id="{3B7161ED-4F8B-8249-F63C-7A60A43BCA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8685" y="1553104"/>
            <a:ext cx="493014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ＭＳ Ｐゴシック" pitchFamily="34" charset="-128"/>
                <a:cs typeface="Arial" charset="0"/>
              </a:rPr>
              <a:t>Virologic Outcomes at W48, FDA snapshot</a:t>
            </a:r>
          </a:p>
        </p:txBody>
      </p:sp>
    </p:spTree>
    <p:extLst>
      <p:ext uri="{BB962C8B-B14F-4D97-AF65-F5344CB8AC3E}">
        <p14:creationId xmlns:p14="http://schemas.microsoft.com/office/powerpoint/2010/main" val="20211667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>
            <a:extLst>
              <a:ext uri="{FF2B5EF4-FFF2-40B4-BE49-F238E27FC236}">
                <a16:creationId xmlns:a16="http://schemas.microsoft.com/office/drawing/2014/main" id="{490CBF8C-80A4-FAE2-DB11-EAE5CC196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Effect of </a:t>
            </a:r>
            <a:r>
              <a:rPr lang="en-US" dirty="0" err="1"/>
              <a:t>Islatravir</a:t>
            </a:r>
            <a:r>
              <a:rPr lang="en-US" dirty="0"/>
              <a:t> on Total Lymphocyte </a:t>
            </a:r>
            <a:br>
              <a:rPr lang="en-US" dirty="0"/>
            </a:br>
            <a:r>
              <a:rPr lang="en-US" dirty="0"/>
              <a:t>and Lymphocyte Subsets</a:t>
            </a:r>
            <a:endParaRPr lang="fr-F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931FA0-8A96-D73A-6300-914D8BB551AA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528638" y="1588654"/>
            <a:ext cx="11663362" cy="466133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ISL is an NRTTI that demonstrated potency but lymphocytes toxicity</a:t>
            </a:r>
          </a:p>
          <a:p>
            <a:endParaRPr lang="en-US" dirty="0"/>
          </a:p>
          <a:p>
            <a:r>
              <a:rPr lang="en-US" dirty="0"/>
              <a:t>Decreases in TLC and lymphocyte subsets were exposure-dependent</a:t>
            </a:r>
            <a:br>
              <a:rPr lang="en-US" dirty="0"/>
            </a:br>
            <a:endParaRPr lang="en-US" dirty="0"/>
          </a:p>
          <a:p>
            <a:r>
              <a:rPr lang="en-US" dirty="0"/>
              <a:t>Decreases in total lymphocyte and CD4 counts stabilized between 48 and 72 weeks</a:t>
            </a:r>
          </a:p>
          <a:p>
            <a:endParaRPr lang="en-US" dirty="0"/>
          </a:p>
          <a:p>
            <a:r>
              <a:rPr lang="en-US" dirty="0"/>
              <a:t>Among patients who discontinued islatravir, the percent change in total lymphocyte counts returned to levels similar to the control group but could take several months</a:t>
            </a:r>
            <a:br>
              <a:rPr lang="en-US" dirty="0"/>
            </a:br>
            <a:endParaRPr lang="en-US" dirty="0"/>
          </a:p>
          <a:p>
            <a:r>
              <a:rPr lang="en-US" dirty="0"/>
              <a:t>Incidence of AIDS was not increased compared with control group</a:t>
            </a:r>
          </a:p>
          <a:p>
            <a:endParaRPr lang="en-US" dirty="0"/>
          </a:p>
          <a:p>
            <a:r>
              <a:rPr lang="en-US" dirty="0"/>
              <a:t>Now using 0.25-mg </a:t>
            </a:r>
            <a:r>
              <a:rPr lang="en-US" dirty="0" err="1"/>
              <a:t>qd</a:t>
            </a:r>
            <a:r>
              <a:rPr lang="en-US" dirty="0"/>
              <a:t> dose as lymphocyte changes with this dose is comparable </a:t>
            </a:r>
            <a:br>
              <a:rPr lang="en-US" dirty="0"/>
            </a:br>
            <a:r>
              <a:rPr lang="en-US" dirty="0"/>
              <a:t>to standard of care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EA3639D-0470-3A12-CACE-050AC5929DFE}"/>
              </a:ext>
            </a:extLst>
          </p:cNvPr>
          <p:cNvSpPr txBox="1"/>
          <p:nvPr/>
        </p:nvSpPr>
        <p:spPr>
          <a:xfrm>
            <a:off x="6362700" y="6459278"/>
            <a:ext cx="58293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fr-FR"/>
            </a:defPPr>
            <a:lvl1pPr algn="r" eaLnBrk="0" hangingPunct="0">
              <a:defRPr sz="1400" i="1">
                <a:solidFill>
                  <a:srgbClr val="0070C0"/>
                </a:solidFill>
              </a:defRPr>
            </a:lvl1pPr>
          </a:lstStyle>
          <a:p>
            <a:r>
              <a:rPr lang="en-US" dirty="0"/>
              <a:t>Squires KE, CROI 2023. Abs. 192</a:t>
            </a:r>
          </a:p>
        </p:txBody>
      </p:sp>
    </p:spTree>
    <p:extLst>
      <p:ext uri="{BB962C8B-B14F-4D97-AF65-F5344CB8AC3E}">
        <p14:creationId xmlns:p14="http://schemas.microsoft.com/office/powerpoint/2010/main" val="819416742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AEF6E0-61AE-A5F9-97DC-5F72CAE0F6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D2EFT: DTG + DRV/r after 1</a:t>
            </a:r>
            <a:r>
              <a:rPr lang="en-GB" baseline="30000" dirty="0"/>
              <a:t>st</a:t>
            </a:r>
            <a:r>
              <a:rPr lang="en-GB" dirty="0"/>
              <a:t> line-failure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BA01F08-CC15-59BA-3B1F-F7C8BF0C247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09600" y="1619250"/>
            <a:ext cx="3903785" cy="3494165"/>
          </a:xfrm>
        </p:spPr>
        <p:txBody>
          <a:bodyPr>
            <a:normAutofit/>
          </a:bodyPr>
          <a:lstStyle/>
          <a:p>
            <a:r>
              <a:rPr lang="en-GB" sz="2000" dirty="0"/>
              <a:t>Inclusion criteria:</a:t>
            </a:r>
          </a:p>
          <a:p>
            <a:pPr marL="342900" lvl="1" indent="0">
              <a:buNone/>
            </a:pPr>
            <a:r>
              <a:rPr lang="en-GB" sz="2000" dirty="0"/>
              <a:t>&gt; 18 years</a:t>
            </a:r>
          </a:p>
          <a:p>
            <a:pPr marL="342900" lvl="1" indent="0">
              <a:buNone/>
            </a:pPr>
            <a:r>
              <a:rPr lang="en-GB" sz="2000" dirty="0"/>
              <a:t>Failure of 1</a:t>
            </a:r>
            <a:r>
              <a:rPr lang="en-GB" sz="2000" baseline="30000" dirty="0"/>
              <a:t>st</a:t>
            </a:r>
            <a:r>
              <a:rPr lang="en-GB" sz="2000" dirty="0"/>
              <a:t> line NNRTI </a:t>
            </a:r>
            <a:br>
              <a:rPr lang="en-GB" sz="2000" dirty="0"/>
            </a:br>
            <a:r>
              <a:rPr lang="en-GB" sz="2000" dirty="0"/>
              <a:t>+ 2 NRTI ( 2 VL &gt; 500 c/mL)</a:t>
            </a:r>
          </a:p>
          <a:p>
            <a:pPr marL="342900" lvl="1" indent="0">
              <a:buNone/>
            </a:pPr>
            <a:endParaRPr lang="en-GB" sz="2000" dirty="0"/>
          </a:p>
          <a:p>
            <a:pPr marL="385762" indent="-342900"/>
            <a:r>
              <a:rPr lang="en-GB" sz="2000" dirty="0"/>
              <a:t>Exclusion:</a:t>
            </a:r>
          </a:p>
          <a:p>
            <a:pPr marL="342900" lvl="1" indent="0">
              <a:buNone/>
            </a:pPr>
            <a:r>
              <a:rPr lang="en-GB" sz="2000" dirty="0"/>
              <a:t>Prior INSTI/PI exposure</a:t>
            </a:r>
          </a:p>
          <a:p>
            <a:pPr marL="342900" lvl="1" indent="0">
              <a:buNone/>
            </a:pPr>
            <a:r>
              <a:rPr lang="en-GB" sz="2000" dirty="0"/>
              <a:t>HBsAg positive</a:t>
            </a:r>
          </a:p>
          <a:p>
            <a:pPr marL="342900" lvl="1" indent="0">
              <a:buNone/>
            </a:pPr>
            <a:r>
              <a:rPr lang="en-GB" sz="2000" dirty="0"/>
              <a:t>Pregnancy</a:t>
            </a:r>
          </a:p>
          <a:p>
            <a:pPr lvl="1"/>
            <a:endParaRPr lang="en-GB" sz="2000" dirty="0"/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B53A212F-8084-0896-F9B9-7ADA5AAEB1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11438" y="6444771"/>
            <a:ext cx="360710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/>
            <a:r>
              <a:rPr lang="fr-FR" sz="1400" i="1" dirty="0">
                <a:solidFill>
                  <a:srgbClr val="0070C0"/>
                </a:solidFill>
              </a:rPr>
              <a:t>Matthews G, CROI 2023, Abs. 198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A75AE6A8-D9C4-63AD-BBDE-BCDC47EC4053}"/>
              </a:ext>
            </a:extLst>
          </p:cNvPr>
          <p:cNvSpPr txBox="1"/>
          <p:nvPr/>
        </p:nvSpPr>
        <p:spPr>
          <a:xfrm>
            <a:off x="5691176" y="1431366"/>
            <a:ext cx="35016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>
                <a:solidFill>
                  <a:srgbClr val="0070C0"/>
                </a:solidFill>
              </a:rPr>
              <a:t>Undetectable viral load at week 48</a:t>
            </a:r>
          </a:p>
          <a:p>
            <a:pPr algn="ctr"/>
            <a:r>
              <a:rPr lang="en-US" b="1">
                <a:solidFill>
                  <a:srgbClr val="0070C0"/>
                </a:solidFill>
              </a:rPr>
              <a:t>Available data</a:t>
            </a:r>
          </a:p>
        </p:txBody>
      </p:sp>
      <p:grpSp>
        <p:nvGrpSpPr>
          <p:cNvPr id="61" name="Groupe 60">
            <a:extLst>
              <a:ext uri="{FF2B5EF4-FFF2-40B4-BE49-F238E27FC236}">
                <a16:creationId xmlns:a16="http://schemas.microsoft.com/office/drawing/2014/main" id="{40632520-F944-2C90-11B9-6F0B190E6CE3}"/>
              </a:ext>
            </a:extLst>
          </p:cNvPr>
          <p:cNvGrpSpPr/>
          <p:nvPr/>
        </p:nvGrpSpPr>
        <p:grpSpPr>
          <a:xfrm>
            <a:off x="4652787" y="2462100"/>
            <a:ext cx="6106433" cy="4139231"/>
            <a:chOff x="6206297" y="2317721"/>
            <a:chExt cx="6106433" cy="4139231"/>
          </a:xfrm>
        </p:grpSpPr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2AC09334-0EB3-A9C6-ECF9-05EB9688A342}"/>
                </a:ext>
              </a:extLst>
            </p:cNvPr>
            <p:cNvSpPr txBox="1"/>
            <p:nvPr/>
          </p:nvSpPr>
          <p:spPr>
            <a:xfrm>
              <a:off x="6212747" y="2731019"/>
              <a:ext cx="1905393" cy="255454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/>
                <a:t>SOC v DTG+DRV/r</a:t>
              </a:r>
            </a:p>
            <a:p>
              <a:r>
                <a:rPr lang="en-US" sz="1600"/>
                <a:t>&lt; 50 c/mL</a:t>
              </a:r>
            </a:p>
            <a:p>
              <a:r>
                <a:rPr lang="en-US" sz="1600"/>
                <a:t>&lt; 200 c/mL</a:t>
              </a:r>
            </a:p>
            <a:p>
              <a:r>
                <a:rPr lang="en-US" sz="1600"/>
                <a:t>&lt; 400 c/mL</a:t>
              </a:r>
              <a:br>
                <a:rPr lang="en-US" sz="1600"/>
              </a:br>
              <a:endParaRPr lang="en-US" sz="1600"/>
            </a:p>
            <a:p>
              <a:endParaRPr lang="en-US" sz="1600"/>
            </a:p>
            <a:p>
              <a:r>
                <a:rPr lang="en-US" sz="1600" b="1"/>
                <a:t>SOC v DTG+TDF/XTC</a:t>
              </a:r>
            </a:p>
            <a:p>
              <a:r>
                <a:rPr lang="en-US" sz="1600"/>
                <a:t>&lt; 50 c/mL</a:t>
              </a:r>
            </a:p>
            <a:p>
              <a:r>
                <a:rPr lang="en-US" sz="1600"/>
                <a:t>&lt; 200 c/mL</a:t>
              </a:r>
            </a:p>
            <a:p>
              <a:r>
                <a:rPr lang="en-US" sz="1600"/>
                <a:t>&lt; 400 c/mL</a:t>
              </a:r>
            </a:p>
          </p:txBody>
        </p:sp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CC7E3049-CF06-EA42-2B73-78700D90D5A9}"/>
                </a:ext>
              </a:extLst>
            </p:cNvPr>
            <p:cNvSpPr txBox="1"/>
            <p:nvPr/>
          </p:nvSpPr>
          <p:spPr>
            <a:xfrm>
              <a:off x="8047547" y="2972812"/>
              <a:ext cx="888385" cy="23083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/>
                <a:t>194/257</a:t>
              </a:r>
            </a:p>
            <a:p>
              <a:r>
                <a:rPr lang="en-US" sz="1600"/>
                <a:t>222/257</a:t>
              </a:r>
            </a:p>
            <a:p>
              <a:r>
                <a:rPr lang="en-US" sz="1600"/>
                <a:t>227/25</a:t>
              </a:r>
              <a:br>
                <a:rPr lang="en-US" sz="1600"/>
              </a:br>
              <a:br>
                <a:rPr lang="en-US" sz="1600"/>
              </a:br>
              <a:endParaRPr lang="en-US" sz="1600"/>
            </a:p>
            <a:p>
              <a:endParaRPr lang="en-US" sz="1600"/>
            </a:p>
            <a:p>
              <a:r>
                <a:rPr lang="en-US" sz="1600"/>
                <a:t>147/206</a:t>
              </a:r>
            </a:p>
            <a:p>
              <a:r>
                <a:rPr lang="en-US" sz="1600"/>
                <a:t>174/206</a:t>
              </a:r>
            </a:p>
            <a:p>
              <a:r>
                <a:rPr lang="en-US" sz="1600"/>
                <a:t>179/206</a:t>
              </a:r>
            </a:p>
          </p:txBody>
        </p:sp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0591EF01-0868-8706-30C4-BECD5DBE7B36}"/>
                </a:ext>
              </a:extLst>
            </p:cNvPr>
            <p:cNvSpPr txBox="1"/>
            <p:nvPr/>
          </p:nvSpPr>
          <p:spPr>
            <a:xfrm>
              <a:off x="8817614" y="2984993"/>
              <a:ext cx="888385" cy="23083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/>
                <a:t>222/264</a:t>
              </a:r>
            </a:p>
            <a:p>
              <a:r>
                <a:rPr lang="en-US" sz="1600"/>
                <a:t>246/264</a:t>
              </a:r>
            </a:p>
            <a:p>
              <a:r>
                <a:rPr lang="en-US" sz="1600"/>
                <a:t>250/264</a:t>
              </a:r>
              <a:br>
                <a:rPr lang="en-US" sz="1600"/>
              </a:br>
              <a:br>
                <a:rPr lang="en-US" sz="1600"/>
              </a:br>
              <a:endParaRPr lang="en-US" sz="1600"/>
            </a:p>
            <a:p>
              <a:endParaRPr lang="en-US" sz="1600"/>
            </a:p>
            <a:p>
              <a:r>
                <a:rPr lang="en-US" sz="1600"/>
                <a:t>227/201</a:t>
              </a:r>
            </a:p>
            <a:p>
              <a:r>
                <a:rPr lang="en-US" sz="1600"/>
                <a:t>252/291</a:t>
              </a:r>
            </a:p>
            <a:p>
              <a:r>
                <a:rPr lang="en-US" sz="1600"/>
                <a:t>262/291</a:t>
              </a:r>
            </a:p>
          </p:txBody>
        </p:sp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24C17150-CB1E-7326-93B7-0AB9BEA87CED}"/>
                </a:ext>
              </a:extLst>
            </p:cNvPr>
            <p:cNvSpPr txBox="1"/>
            <p:nvPr/>
          </p:nvSpPr>
          <p:spPr>
            <a:xfrm>
              <a:off x="9796045" y="2686073"/>
              <a:ext cx="65915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>
                  <a:solidFill>
                    <a:srgbClr val="C00000"/>
                  </a:solidFill>
                </a:rPr>
                <a:t>-8.6%</a:t>
              </a:r>
            </a:p>
          </p:txBody>
        </p:sp>
        <p:sp>
          <p:nvSpPr>
            <p:cNvPr id="11" name="ZoneTexte 10">
              <a:extLst>
                <a:ext uri="{FF2B5EF4-FFF2-40B4-BE49-F238E27FC236}">
                  <a16:creationId xmlns:a16="http://schemas.microsoft.com/office/drawing/2014/main" id="{90CE92F5-D5AF-DE2F-4539-88E9DDF11E5D}"/>
                </a:ext>
              </a:extLst>
            </p:cNvPr>
            <p:cNvSpPr txBox="1"/>
            <p:nvPr/>
          </p:nvSpPr>
          <p:spPr>
            <a:xfrm>
              <a:off x="10011843" y="4140432"/>
              <a:ext cx="65915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>
                  <a:solidFill>
                    <a:srgbClr val="C00000"/>
                  </a:solidFill>
                </a:rPr>
                <a:t>-6.7%</a:t>
              </a:r>
            </a:p>
          </p:txBody>
        </p:sp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C16F392A-A54D-F0A4-A1AD-DB7AA90D9059}"/>
                </a:ext>
              </a:extLst>
            </p:cNvPr>
            <p:cNvSpPr txBox="1"/>
            <p:nvPr/>
          </p:nvSpPr>
          <p:spPr>
            <a:xfrm>
              <a:off x="6222502" y="2317721"/>
              <a:ext cx="13131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Comparison</a:t>
              </a:r>
            </a:p>
          </p:txBody>
        </p:sp>
        <p:sp>
          <p:nvSpPr>
            <p:cNvPr id="13" name="ZoneTexte 12">
              <a:extLst>
                <a:ext uri="{FF2B5EF4-FFF2-40B4-BE49-F238E27FC236}">
                  <a16:creationId xmlns:a16="http://schemas.microsoft.com/office/drawing/2014/main" id="{E3EFBA75-48BC-4FDB-FAC9-CA0B4BCEEC1D}"/>
                </a:ext>
              </a:extLst>
            </p:cNvPr>
            <p:cNvSpPr txBox="1"/>
            <p:nvPr/>
          </p:nvSpPr>
          <p:spPr>
            <a:xfrm>
              <a:off x="8251433" y="2317721"/>
              <a:ext cx="5661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SOC</a:t>
              </a:r>
            </a:p>
          </p:txBody>
        </p:sp>
        <p:sp>
          <p:nvSpPr>
            <p:cNvPr id="14" name="ZoneTexte 13">
              <a:extLst>
                <a:ext uri="{FF2B5EF4-FFF2-40B4-BE49-F238E27FC236}">
                  <a16:creationId xmlns:a16="http://schemas.microsoft.com/office/drawing/2014/main" id="{D73C8B5F-9AB9-E17C-571B-6F9AD46BAAF7}"/>
                </a:ext>
              </a:extLst>
            </p:cNvPr>
            <p:cNvSpPr txBox="1"/>
            <p:nvPr/>
          </p:nvSpPr>
          <p:spPr>
            <a:xfrm>
              <a:off x="8993033" y="2317721"/>
              <a:ext cx="5643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DXX</a:t>
              </a:r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7AC1F005-0280-EE51-B4E4-DE076806E4C9}"/>
                </a:ext>
              </a:extLst>
            </p:cNvPr>
            <p:cNvSpPr txBox="1"/>
            <p:nvPr/>
          </p:nvSpPr>
          <p:spPr>
            <a:xfrm>
              <a:off x="6206297" y="5595178"/>
              <a:ext cx="2834750" cy="8617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/>
                <a:t>Non-inferiority margin of error: </a:t>
              </a:r>
              <a:br>
                <a:rPr lang="en-US" sz="1600"/>
              </a:br>
              <a:r>
                <a:rPr lang="en-US" sz="1600"/>
                <a:t>10%</a:t>
              </a:r>
            </a:p>
            <a:p>
              <a:r>
                <a:rPr lang="en-US" sz="1600"/>
                <a:t>12%</a:t>
              </a:r>
            </a:p>
          </p:txBody>
        </p:sp>
        <p:cxnSp>
          <p:nvCxnSpPr>
            <p:cNvPr id="17" name="Connecteur droit 16">
              <a:extLst>
                <a:ext uri="{FF2B5EF4-FFF2-40B4-BE49-F238E27FC236}">
                  <a16:creationId xmlns:a16="http://schemas.microsoft.com/office/drawing/2014/main" id="{BD955DE0-8583-DC5B-3176-92DC0873CDB0}"/>
                </a:ext>
              </a:extLst>
            </p:cNvPr>
            <p:cNvCxnSpPr/>
            <p:nvPr/>
          </p:nvCxnSpPr>
          <p:spPr>
            <a:xfrm>
              <a:off x="6767770" y="6264987"/>
              <a:ext cx="328864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8" name="Connecteur droit 17">
              <a:extLst>
                <a:ext uri="{FF2B5EF4-FFF2-40B4-BE49-F238E27FC236}">
                  <a16:creationId xmlns:a16="http://schemas.microsoft.com/office/drawing/2014/main" id="{FECF86D3-3889-E1D0-64DF-F0A2D6371B24}"/>
                </a:ext>
              </a:extLst>
            </p:cNvPr>
            <p:cNvCxnSpPr/>
            <p:nvPr/>
          </p:nvCxnSpPr>
          <p:spPr>
            <a:xfrm>
              <a:off x="6767770" y="6007860"/>
              <a:ext cx="328864" cy="0"/>
            </a:xfrm>
            <a:prstGeom prst="line">
              <a:avLst/>
            </a:prstGeom>
            <a:ln w="28575">
              <a:solidFill>
                <a:srgbClr val="C00000"/>
              </a:solidFill>
              <a:prstDash val="dash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0" name="Connecteur droit 19">
              <a:extLst>
                <a:ext uri="{FF2B5EF4-FFF2-40B4-BE49-F238E27FC236}">
                  <a16:creationId xmlns:a16="http://schemas.microsoft.com/office/drawing/2014/main" id="{7FBE47B0-8948-EB55-AD85-DF8594D39283}"/>
                </a:ext>
              </a:extLst>
            </p:cNvPr>
            <p:cNvCxnSpPr/>
            <p:nvPr/>
          </p:nvCxnSpPr>
          <p:spPr>
            <a:xfrm>
              <a:off x="9705999" y="3136232"/>
              <a:ext cx="1082317" cy="0"/>
            </a:xfrm>
            <a:prstGeom prst="line">
              <a:avLst/>
            </a:prstGeom>
            <a:ln w="190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20">
              <a:extLst>
                <a:ext uri="{FF2B5EF4-FFF2-40B4-BE49-F238E27FC236}">
                  <a16:creationId xmlns:a16="http://schemas.microsoft.com/office/drawing/2014/main" id="{AD1BAD51-E25F-37CD-9BFD-D1C2EA269067}"/>
                </a:ext>
              </a:extLst>
            </p:cNvPr>
            <p:cNvCxnSpPr>
              <a:cxnSpLocks/>
            </p:cNvCxnSpPr>
            <p:nvPr/>
          </p:nvCxnSpPr>
          <p:spPr>
            <a:xfrm>
              <a:off x="9973352" y="3429000"/>
              <a:ext cx="814964" cy="0"/>
            </a:xfrm>
            <a:prstGeom prst="line">
              <a:avLst/>
            </a:prstGeom>
            <a:ln w="190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cteur droit 22">
              <a:extLst>
                <a:ext uri="{FF2B5EF4-FFF2-40B4-BE49-F238E27FC236}">
                  <a16:creationId xmlns:a16="http://schemas.microsoft.com/office/drawing/2014/main" id="{4CA53F0C-A551-925D-EE10-5947E8E39552}"/>
                </a:ext>
              </a:extLst>
            </p:cNvPr>
            <p:cNvCxnSpPr>
              <a:cxnSpLocks/>
            </p:cNvCxnSpPr>
            <p:nvPr/>
          </p:nvCxnSpPr>
          <p:spPr>
            <a:xfrm>
              <a:off x="9981373" y="3709737"/>
              <a:ext cx="814964" cy="0"/>
            </a:xfrm>
            <a:prstGeom prst="line">
              <a:avLst/>
            </a:prstGeom>
            <a:ln w="190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cteur droit 23">
              <a:extLst>
                <a:ext uri="{FF2B5EF4-FFF2-40B4-BE49-F238E27FC236}">
                  <a16:creationId xmlns:a16="http://schemas.microsoft.com/office/drawing/2014/main" id="{395B7FA4-8889-2CBC-A4D8-CBB31ADC8622}"/>
                </a:ext>
              </a:extLst>
            </p:cNvPr>
            <p:cNvCxnSpPr>
              <a:cxnSpLocks/>
            </p:cNvCxnSpPr>
            <p:nvPr/>
          </p:nvCxnSpPr>
          <p:spPr>
            <a:xfrm>
              <a:off x="9747796" y="4600073"/>
              <a:ext cx="1265109" cy="0"/>
            </a:xfrm>
            <a:prstGeom prst="line">
              <a:avLst/>
            </a:prstGeom>
            <a:ln w="190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cteur droit 25">
              <a:extLst>
                <a:ext uri="{FF2B5EF4-FFF2-40B4-BE49-F238E27FC236}">
                  <a16:creationId xmlns:a16="http://schemas.microsoft.com/office/drawing/2014/main" id="{D9559B81-00E8-2593-FABB-0D21CD9D7614}"/>
                </a:ext>
              </a:extLst>
            </p:cNvPr>
            <p:cNvCxnSpPr>
              <a:cxnSpLocks/>
            </p:cNvCxnSpPr>
            <p:nvPr/>
          </p:nvCxnSpPr>
          <p:spPr>
            <a:xfrm>
              <a:off x="10281047" y="4872789"/>
              <a:ext cx="988532" cy="0"/>
            </a:xfrm>
            <a:prstGeom prst="line">
              <a:avLst/>
            </a:prstGeom>
            <a:ln w="190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cteur droit 27">
              <a:extLst>
                <a:ext uri="{FF2B5EF4-FFF2-40B4-BE49-F238E27FC236}">
                  <a16:creationId xmlns:a16="http://schemas.microsoft.com/office/drawing/2014/main" id="{DDB766E9-7180-EF94-4851-F03B1B7CAE1A}"/>
                </a:ext>
              </a:extLst>
            </p:cNvPr>
            <p:cNvCxnSpPr>
              <a:cxnSpLocks/>
            </p:cNvCxnSpPr>
            <p:nvPr/>
          </p:nvCxnSpPr>
          <p:spPr>
            <a:xfrm>
              <a:off x="10236043" y="5153526"/>
              <a:ext cx="865094" cy="0"/>
            </a:xfrm>
            <a:prstGeom prst="line">
              <a:avLst/>
            </a:prstGeom>
            <a:ln w="190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E27889B2-6038-B346-AFDE-BDC0E53AD202}"/>
                </a:ext>
              </a:extLst>
            </p:cNvPr>
            <p:cNvSpPr/>
            <p:nvPr/>
          </p:nvSpPr>
          <p:spPr>
            <a:xfrm>
              <a:off x="10112605" y="3049461"/>
              <a:ext cx="192505" cy="192505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1D093A50-10CE-6C5F-C42C-D72804D41433}"/>
                </a:ext>
              </a:extLst>
            </p:cNvPr>
            <p:cNvSpPr/>
            <p:nvPr/>
          </p:nvSpPr>
          <p:spPr>
            <a:xfrm>
              <a:off x="10280902" y="3322176"/>
              <a:ext cx="192505" cy="192505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6CE1FB29-C5CA-0770-532B-AA44E2C7D7E7}"/>
                </a:ext>
              </a:extLst>
            </p:cNvPr>
            <p:cNvSpPr/>
            <p:nvPr/>
          </p:nvSpPr>
          <p:spPr>
            <a:xfrm>
              <a:off x="10287708" y="4476191"/>
              <a:ext cx="192505" cy="192505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1AE14291-F14E-2ECC-8E8C-94F81930B2AC}"/>
                </a:ext>
              </a:extLst>
            </p:cNvPr>
            <p:cNvSpPr/>
            <p:nvPr/>
          </p:nvSpPr>
          <p:spPr>
            <a:xfrm>
              <a:off x="10650098" y="4776536"/>
              <a:ext cx="192505" cy="192505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AF47DA92-FA54-7EC1-CF28-0A1860278D02}"/>
                </a:ext>
              </a:extLst>
            </p:cNvPr>
            <p:cNvSpPr/>
            <p:nvPr/>
          </p:nvSpPr>
          <p:spPr>
            <a:xfrm>
              <a:off x="10578227" y="5063726"/>
              <a:ext cx="192505" cy="192505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6" name="Connecteur droit 35">
              <a:extLst>
                <a:ext uri="{FF2B5EF4-FFF2-40B4-BE49-F238E27FC236}">
                  <a16:creationId xmlns:a16="http://schemas.microsoft.com/office/drawing/2014/main" id="{6283558F-7BBA-EFC3-DBDE-10DF78586E56}"/>
                </a:ext>
              </a:extLst>
            </p:cNvPr>
            <p:cNvCxnSpPr>
              <a:cxnSpLocks/>
            </p:cNvCxnSpPr>
            <p:nvPr/>
          </p:nvCxnSpPr>
          <p:spPr>
            <a:xfrm>
              <a:off x="10919547" y="2731019"/>
              <a:ext cx="0" cy="336498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38" name="Connecteur droit 37">
              <a:extLst>
                <a:ext uri="{FF2B5EF4-FFF2-40B4-BE49-F238E27FC236}">
                  <a16:creationId xmlns:a16="http://schemas.microsoft.com/office/drawing/2014/main" id="{7F90C805-829F-C0C4-EE70-64DBE8A4F7D5}"/>
                </a:ext>
              </a:extLst>
            </p:cNvPr>
            <p:cNvCxnSpPr>
              <a:cxnSpLocks/>
            </p:cNvCxnSpPr>
            <p:nvPr/>
          </p:nvCxnSpPr>
          <p:spPr>
            <a:xfrm>
              <a:off x="11721652" y="2645968"/>
              <a:ext cx="0" cy="3364981"/>
            </a:xfrm>
            <a:prstGeom prst="line">
              <a:avLst/>
            </a:prstGeom>
            <a:ln w="28575">
              <a:solidFill>
                <a:srgbClr val="C00000"/>
              </a:solidFill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Connecteur droit 38">
              <a:extLst>
                <a:ext uri="{FF2B5EF4-FFF2-40B4-BE49-F238E27FC236}">
                  <a16:creationId xmlns:a16="http://schemas.microsoft.com/office/drawing/2014/main" id="{9822C2E8-CECA-D812-F0FD-B399DAA880B9}"/>
                </a:ext>
              </a:extLst>
            </p:cNvPr>
            <p:cNvCxnSpPr>
              <a:cxnSpLocks/>
            </p:cNvCxnSpPr>
            <p:nvPr/>
          </p:nvCxnSpPr>
          <p:spPr>
            <a:xfrm>
              <a:off x="11898115" y="2645968"/>
              <a:ext cx="0" cy="3364981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41" name="Connecteur droit 40">
              <a:extLst>
                <a:ext uri="{FF2B5EF4-FFF2-40B4-BE49-F238E27FC236}">
                  <a16:creationId xmlns:a16="http://schemas.microsoft.com/office/drawing/2014/main" id="{583F6C12-EFC5-7A25-B6D2-EFF42832915D}"/>
                </a:ext>
              </a:extLst>
            </p:cNvPr>
            <p:cNvCxnSpPr/>
            <p:nvPr/>
          </p:nvCxnSpPr>
          <p:spPr>
            <a:xfrm>
              <a:off x="9705999" y="6011684"/>
              <a:ext cx="242985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43" name="Connecteur droit 42">
              <a:extLst>
                <a:ext uri="{FF2B5EF4-FFF2-40B4-BE49-F238E27FC236}">
                  <a16:creationId xmlns:a16="http://schemas.microsoft.com/office/drawing/2014/main" id="{E50011EA-F429-03E3-7135-0E13E35C53AA}"/>
                </a:ext>
              </a:extLst>
            </p:cNvPr>
            <p:cNvCxnSpPr>
              <a:cxnSpLocks/>
            </p:cNvCxnSpPr>
            <p:nvPr/>
          </p:nvCxnSpPr>
          <p:spPr>
            <a:xfrm>
              <a:off x="9705999" y="6011684"/>
              <a:ext cx="0" cy="843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45" name="Connecteur droit 44">
              <a:extLst>
                <a:ext uri="{FF2B5EF4-FFF2-40B4-BE49-F238E27FC236}">
                  <a16:creationId xmlns:a16="http://schemas.microsoft.com/office/drawing/2014/main" id="{EEEC3F40-09A9-62BA-FBA9-1FA44256DD01}"/>
                </a:ext>
              </a:extLst>
            </p:cNvPr>
            <p:cNvCxnSpPr>
              <a:cxnSpLocks/>
            </p:cNvCxnSpPr>
            <p:nvPr/>
          </p:nvCxnSpPr>
          <p:spPr>
            <a:xfrm>
              <a:off x="10112605" y="6011684"/>
              <a:ext cx="0" cy="843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46" name="Connecteur droit 45">
              <a:extLst>
                <a:ext uri="{FF2B5EF4-FFF2-40B4-BE49-F238E27FC236}">
                  <a16:creationId xmlns:a16="http://schemas.microsoft.com/office/drawing/2014/main" id="{01A8AC59-D635-C74F-C50C-6EB1978A3AF7}"/>
                </a:ext>
              </a:extLst>
            </p:cNvPr>
            <p:cNvCxnSpPr>
              <a:cxnSpLocks/>
            </p:cNvCxnSpPr>
            <p:nvPr/>
          </p:nvCxnSpPr>
          <p:spPr>
            <a:xfrm>
              <a:off x="10524037" y="6011684"/>
              <a:ext cx="0" cy="843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47" name="Connecteur droit 46">
              <a:extLst>
                <a:ext uri="{FF2B5EF4-FFF2-40B4-BE49-F238E27FC236}">
                  <a16:creationId xmlns:a16="http://schemas.microsoft.com/office/drawing/2014/main" id="{761FC97A-EE64-88AC-28F1-3E23AF0C83C4}"/>
                </a:ext>
              </a:extLst>
            </p:cNvPr>
            <p:cNvCxnSpPr>
              <a:cxnSpLocks/>
            </p:cNvCxnSpPr>
            <p:nvPr/>
          </p:nvCxnSpPr>
          <p:spPr>
            <a:xfrm>
              <a:off x="11336566" y="6011684"/>
              <a:ext cx="0" cy="843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48" name="Connecteur droit 47">
              <a:extLst>
                <a:ext uri="{FF2B5EF4-FFF2-40B4-BE49-F238E27FC236}">
                  <a16:creationId xmlns:a16="http://schemas.microsoft.com/office/drawing/2014/main" id="{D915BCFE-59E1-185E-DBE1-62192E713402}"/>
                </a:ext>
              </a:extLst>
            </p:cNvPr>
            <p:cNvCxnSpPr>
              <a:cxnSpLocks/>
            </p:cNvCxnSpPr>
            <p:nvPr/>
          </p:nvCxnSpPr>
          <p:spPr>
            <a:xfrm>
              <a:off x="12135853" y="6008896"/>
              <a:ext cx="0" cy="843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49" name="ZoneTexte 48">
              <a:extLst>
                <a:ext uri="{FF2B5EF4-FFF2-40B4-BE49-F238E27FC236}">
                  <a16:creationId xmlns:a16="http://schemas.microsoft.com/office/drawing/2014/main" id="{4C1C9B53-0D5C-AA7C-9D97-0CE71F85C127}"/>
                </a:ext>
              </a:extLst>
            </p:cNvPr>
            <p:cNvSpPr txBox="1"/>
            <p:nvPr/>
          </p:nvSpPr>
          <p:spPr>
            <a:xfrm>
              <a:off x="9822619" y="5721464"/>
              <a:ext cx="97424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/>
                <a:t>Favours DXX</a:t>
              </a:r>
            </a:p>
          </p:txBody>
        </p:sp>
        <p:sp>
          <p:nvSpPr>
            <p:cNvPr id="50" name="ZoneTexte 49">
              <a:extLst>
                <a:ext uri="{FF2B5EF4-FFF2-40B4-BE49-F238E27FC236}">
                  <a16:creationId xmlns:a16="http://schemas.microsoft.com/office/drawing/2014/main" id="{EA3A28C2-9CA7-F2B1-1BA6-E56AF98C152B}"/>
                </a:ext>
              </a:extLst>
            </p:cNvPr>
            <p:cNvSpPr txBox="1"/>
            <p:nvPr/>
          </p:nvSpPr>
          <p:spPr>
            <a:xfrm>
              <a:off x="9504690" y="6035549"/>
              <a:ext cx="38824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/>
                <a:t>-15</a:t>
              </a:r>
            </a:p>
          </p:txBody>
        </p:sp>
        <p:sp>
          <p:nvSpPr>
            <p:cNvPr id="51" name="ZoneTexte 50">
              <a:extLst>
                <a:ext uri="{FF2B5EF4-FFF2-40B4-BE49-F238E27FC236}">
                  <a16:creationId xmlns:a16="http://schemas.microsoft.com/office/drawing/2014/main" id="{B27D0F26-B915-A4D0-7477-DEE7CBC3652E}"/>
                </a:ext>
              </a:extLst>
            </p:cNvPr>
            <p:cNvSpPr txBox="1"/>
            <p:nvPr/>
          </p:nvSpPr>
          <p:spPr>
            <a:xfrm>
              <a:off x="9909726" y="6035549"/>
              <a:ext cx="38824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/>
                <a:t>-10</a:t>
              </a:r>
            </a:p>
          </p:txBody>
        </p:sp>
        <p:sp>
          <p:nvSpPr>
            <p:cNvPr id="52" name="ZoneTexte 51">
              <a:extLst>
                <a:ext uri="{FF2B5EF4-FFF2-40B4-BE49-F238E27FC236}">
                  <a16:creationId xmlns:a16="http://schemas.microsoft.com/office/drawing/2014/main" id="{0EA7C0BA-4602-0E57-58AC-BDAA7564F955}"/>
                </a:ext>
              </a:extLst>
            </p:cNvPr>
            <p:cNvSpPr txBox="1"/>
            <p:nvPr/>
          </p:nvSpPr>
          <p:spPr>
            <a:xfrm>
              <a:off x="10366766" y="6035549"/>
              <a:ext cx="30970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/>
                <a:t>-5</a:t>
              </a:r>
            </a:p>
          </p:txBody>
        </p:sp>
        <p:sp>
          <p:nvSpPr>
            <p:cNvPr id="53" name="ZoneTexte 52">
              <a:extLst>
                <a:ext uri="{FF2B5EF4-FFF2-40B4-BE49-F238E27FC236}">
                  <a16:creationId xmlns:a16="http://schemas.microsoft.com/office/drawing/2014/main" id="{FB5D461E-D919-2DC4-5124-ED31B695D457}"/>
                </a:ext>
              </a:extLst>
            </p:cNvPr>
            <p:cNvSpPr txBox="1"/>
            <p:nvPr/>
          </p:nvSpPr>
          <p:spPr>
            <a:xfrm>
              <a:off x="10794687" y="6035549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54" name="ZoneTexte 53">
              <a:extLst>
                <a:ext uri="{FF2B5EF4-FFF2-40B4-BE49-F238E27FC236}">
                  <a16:creationId xmlns:a16="http://schemas.microsoft.com/office/drawing/2014/main" id="{44E7A1B8-35B2-2496-5190-29C9A5D38729}"/>
                </a:ext>
              </a:extLst>
            </p:cNvPr>
            <p:cNvSpPr txBox="1"/>
            <p:nvPr/>
          </p:nvSpPr>
          <p:spPr>
            <a:xfrm>
              <a:off x="11199723" y="6035549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/>
                <a:t>5</a:t>
              </a:r>
            </a:p>
          </p:txBody>
        </p:sp>
        <p:sp>
          <p:nvSpPr>
            <p:cNvPr id="55" name="ZoneTexte 54">
              <a:extLst>
                <a:ext uri="{FF2B5EF4-FFF2-40B4-BE49-F238E27FC236}">
                  <a16:creationId xmlns:a16="http://schemas.microsoft.com/office/drawing/2014/main" id="{859F463B-CDC7-60EB-E0C9-75C877325510}"/>
                </a:ext>
              </a:extLst>
            </p:cNvPr>
            <p:cNvSpPr txBox="1"/>
            <p:nvPr/>
          </p:nvSpPr>
          <p:spPr>
            <a:xfrm>
              <a:off x="11572566" y="6035549"/>
              <a:ext cx="34176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/>
                <a:t>10</a:t>
              </a:r>
            </a:p>
          </p:txBody>
        </p:sp>
        <p:sp>
          <p:nvSpPr>
            <p:cNvPr id="56" name="ZoneTexte 55">
              <a:extLst>
                <a:ext uri="{FF2B5EF4-FFF2-40B4-BE49-F238E27FC236}">
                  <a16:creationId xmlns:a16="http://schemas.microsoft.com/office/drawing/2014/main" id="{BCDF9FD6-D362-6F9C-75A1-AB0DE8018D14}"/>
                </a:ext>
              </a:extLst>
            </p:cNvPr>
            <p:cNvSpPr txBox="1"/>
            <p:nvPr/>
          </p:nvSpPr>
          <p:spPr>
            <a:xfrm>
              <a:off x="11970970" y="6035549"/>
              <a:ext cx="34176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/>
                <a:t>15</a:t>
              </a:r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9DD3E772-9767-E8B1-3212-8B00423A467C}"/>
                </a:ext>
              </a:extLst>
            </p:cNvPr>
            <p:cNvSpPr/>
            <p:nvPr/>
          </p:nvSpPr>
          <p:spPr>
            <a:xfrm>
              <a:off x="10310024" y="3618034"/>
              <a:ext cx="192505" cy="192505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8" name="Connecteur droit 57">
              <a:extLst>
                <a:ext uri="{FF2B5EF4-FFF2-40B4-BE49-F238E27FC236}">
                  <a16:creationId xmlns:a16="http://schemas.microsoft.com/office/drawing/2014/main" id="{609DBF25-C760-E8BF-94A4-E5A6DA04EBDC}"/>
                </a:ext>
              </a:extLst>
            </p:cNvPr>
            <p:cNvCxnSpPr>
              <a:cxnSpLocks/>
            </p:cNvCxnSpPr>
            <p:nvPr/>
          </p:nvCxnSpPr>
          <p:spPr>
            <a:xfrm>
              <a:off x="11718762" y="6008897"/>
              <a:ext cx="0" cy="843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60" name="Connecteur droit 59">
              <a:extLst>
                <a:ext uri="{FF2B5EF4-FFF2-40B4-BE49-F238E27FC236}">
                  <a16:creationId xmlns:a16="http://schemas.microsoft.com/office/drawing/2014/main" id="{360A6BB9-981C-1D2B-2CD2-E1BC87A830A4}"/>
                </a:ext>
              </a:extLst>
            </p:cNvPr>
            <p:cNvCxnSpPr/>
            <p:nvPr/>
          </p:nvCxnSpPr>
          <p:spPr>
            <a:xfrm>
              <a:off x="6212747" y="2646813"/>
              <a:ext cx="581120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3" name="ZoneTexte 2">
            <a:extLst>
              <a:ext uri="{FF2B5EF4-FFF2-40B4-BE49-F238E27FC236}">
                <a16:creationId xmlns:a16="http://schemas.microsoft.com/office/drawing/2014/main" id="{F3C05346-A4A4-8321-62D7-ADAF374CB87E}"/>
              </a:ext>
            </a:extLst>
          </p:cNvPr>
          <p:cNvSpPr txBox="1"/>
          <p:nvPr/>
        </p:nvSpPr>
        <p:spPr>
          <a:xfrm>
            <a:off x="1289878" y="5793741"/>
            <a:ext cx="217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SOC = DRV/r + 2 NRTI</a:t>
            </a:r>
          </a:p>
        </p:txBody>
      </p:sp>
    </p:spTree>
    <p:extLst>
      <p:ext uri="{BB962C8B-B14F-4D97-AF65-F5344CB8AC3E}">
        <p14:creationId xmlns:p14="http://schemas.microsoft.com/office/powerpoint/2010/main" val="29475250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A3822C-B6FD-00B2-EC6C-2211921B0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Weight change</a:t>
            </a:r>
            <a:br>
              <a:rPr lang="en-GB" dirty="0"/>
            </a:br>
            <a:r>
              <a:rPr lang="en-GB" dirty="0"/>
              <a:t>Switching from TAF/FTC + DTG to TDF/3TC/DTG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4B79579-3E22-088C-0BCD-4B841B7BE96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9249" y="2434791"/>
            <a:ext cx="5624093" cy="3400743"/>
          </a:xfrm>
        </p:spPr>
        <p:txBody>
          <a:bodyPr>
            <a:normAutofit lnSpcReduction="10000"/>
          </a:bodyPr>
          <a:lstStyle/>
          <a:p>
            <a:r>
              <a:rPr lang="en-GB" dirty="0"/>
              <a:t>ADVANCE trial: after W192 participants were switched to open-label TDF/3TC/DTG</a:t>
            </a:r>
          </a:p>
          <a:p>
            <a:pPr lvl="1"/>
            <a:r>
              <a:rPr lang="en-GB" sz="2000" dirty="0"/>
              <a:t>After 52 weeks: switch from TAF/FTC + DTG to TDF/3TC/DTG was associated with significant reductions in weight, total cholesterol, LDL, triglycerides, fasting glucose and HbA1C</a:t>
            </a:r>
          </a:p>
          <a:p>
            <a:pPr lvl="1"/>
            <a:r>
              <a:rPr lang="en-GB" sz="2000" dirty="0"/>
              <a:t>Switch from TDF/FTC/EFV was associated with significant rise in weight and reductions in total cholesterol, LDL, triglycerides, fasting glucose and HbA1C</a:t>
            </a: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478D2D6C-BD70-E071-8F98-DD4A4F7E12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90023" y="6444771"/>
            <a:ext cx="230197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fr-FR" sz="1400" i="1" dirty="0">
                <a:solidFill>
                  <a:srgbClr val="0070C0"/>
                </a:solidFill>
              </a:rPr>
              <a:t>Bosch B, CROI 2023, Abs. 671</a:t>
            </a:r>
          </a:p>
        </p:txBody>
      </p:sp>
      <p:sp>
        <p:nvSpPr>
          <p:cNvPr id="52" name="Espace réservé du contenu 3">
            <a:extLst>
              <a:ext uri="{FF2B5EF4-FFF2-40B4-BE49-F238E27FC236}">
                <a16:creationId xmlns:a16="http://schemas.microsoft.com/office/drawing/2014/main" id="{AC9427CB-94AF-F877-E8B5-F7AE55771942}"/>
              </a:ext>
            </a:extLst>
          </p:cNvPr>
          <p:cNvSpPr txBox="1">
            <a:spLocks/>
          </p:cNvSpPr>
          <p:nvPr/>
        </p:nvSpPr>
        <p:spPr bwMode="auto">
          <a:xfrm>
            <a:off x="6950164" y="2071870"/>
            <a:ext cx="3703459" cy="49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B0F0"/>
              </a:buClr>
              <a:buChar char="•"/>
              <a:defRPr sz="2400" b="1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B0F0"/>
              </a:buClr>
              <a:buChar char="–"/>
              <a:defRPr sz="2400">
                <a:solidFill>
                  <a:srgbClr val="000066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B0F0"/>
              </a:buClr>
              <a:buChar char="•"/>
              <a:defRPr sz="20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B0F0"/>
              </a:buClr>
              <a:buChar char="–"/>
              <a:defRPr sz="20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B0F0"/>
              </a:buClr>
              <a:buChar char="»"/>
              <a:defRPr sz="20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Char char="»"/>
              <a:defRPr sz="2000">
                <a:solidFill>
                  <a:schemeClr val="bg1"/>
                </a:solidFill>
                <a:latin typeface="+mn-lt"/>
              </a:defRPr>
            </a:lvl6pPr>
            <a:lvl7pPr marL="2971800" indent="-228600" algn="l" rtl="0" fontAlgn="base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Char char="»"/>
              <a:defRPr sz="2000">
                <a:solidFill>
                  <a:schemeClr val="bg1"/>
                </a:solidFill>
                <a:latin typeface="+mn-lt"/>
              </a:defRPr>
            </a:lvl7pPr>
            <a:lvl8pPr marL="3429000" indent="-228600" algn="l" rtl="0" fontAlgn="base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Char char="»"/>
              <a:defRPr sz="2000">
                <a:solidFill>
                  <a:schemeClr val="bg1"/>
                </a:solidFill>
                <a:latin typeface="+mn-lt"/>
              </a:defRPr>
            </a:lvl8pPr>
            <a:lvl9pPr marL="3886200" indent="-228600" algn="l" rtl="0" fontAlgn="base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Char char="»"/>
              <a:defRPr sz="2000">
                <a:solidFill>
                  <a:schemeClr val="bg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nn-NO" sz="2000" kern="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Females</a:t>
            </a: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AB030B09-8C55-BBAA-97F6-9369EDB73EB4}"/>
              </a:ext>
            </a:extLst>
          </p:cNvPr>
          <p:cNvGrpSpPr/>
          <p:nvPr/>
        </p:nvGrpSpPr>
        <p:grpSpPr>
          <a:xfrm>
            <a:off x="6276706" y="2519682"/>
            <a:ext cx="5747842" cy="3307060"/>
            <a:chOff x="6276706" y="2519682"/>
            <a:chExt cx="5747842" cy="3307060"/>
          </a:xfrm>
        </p:grpSpPr>
        <p:sp>
          <p:nvSpPr>
            <p:cNvPr id="9" name="Rectangle 5">
              <a:extLst>
                <a:ext uri="{FF2B5EF4-FFF2-40B4-BE49-F238E27FC236}">
                  <a16:creationId xmlns:a16="http://schemas.microsoft.com/office/drawing/2014/main" id="{F4462E87-8CDB-ED2B-4F43-5DD2CA0288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80713" y="2519682"/>
              <a:ext cx="1125538" cy="2598419"/>
            </a:xfrm>
            <a:prstGeom prst="rect">
              <a:avLst/>
            </a:pr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grpSp>
          <p:nvGrpSpPr>
            <p:cNvPr id="45" name="Groupe 44">
              <a:extLst>
                <a:ext uri="{FF2B5EF4-FFF2-40B4-BE49-F238E27FC236}">
                  <a16:creationId xmlns:a16="http://schemas.microsoft.com/office/drawing/2014/main" id="{A45DA34E-224D-03BD-812F-0EA234AAF269}"/>
                </a:ext>
              </a:extLst>
            </p:cNvPr>
            <p:cNvGrpSpPr/>
            <p:nvPr/>
          </p:nvGrpSpPr>
          <p:grpSpPr>
            <a:xfrm>
              <a:off x="6816725" y="2709863"/>
              <a:ext cx="5089525" cy="2809876"/>
              <a:chOff x="6816725" y="2709863"/>
              <a:chExt cx="5089525" cy="2809876"/>
            </a:xfrm>
          </p:grpSpPr>
          <p:sp>
            <p:nvSpPr>
              <p:cNvPr id="10" name="Freeform 6">
                <a:extLst>
                  <a:ext uri="{FF2B5EF4-FFF2-40B4-BE49-F238E27FC236}">
                    <a16:creationId xmlns:a16="http://schemas.microsoft.com/office/drawing/2014/main" id="{17F95C62-6781-3544-6183-2507C4AF3F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64350" y="5118101"/>
                <a:ext cx="5041900" cy="0"/>
              </a:xfrm>
              <a:custGeom>
                <a:avLst/>
                <a:gdLst>
                  <a:gd name="T0" fmla="*/ 3176 w 3176"/>
                  <a:gd name="T1" fmla="*/ 2541 w 3176"/>
                  <a:gd name="T2" fmla="*/ 1906 w 3176"/>
                  <a:gd name="T3" fmla="*/ 1271 w 3176"/>
                  <a:gd name="T4" fmla="*/ 636 w 3176"/>
                  <a:gd name="T5" fmla="*/ 0 w 3176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</a:cxnLst>
                <a:rect l="0" t="0" r="r" b="b"/>
                <a:pathLst>
                  <a:path w="3176">
                    <a:moveTo>
                      <a:pt x="3176" y="0"/>
                    </a:moveTo>
                    <a:lnTo>
                      <a:pt x="2541" y="0"/>
                    </a:lnTo>
                    <a:lnTo>
                      <a:pt x="1906" y="0"/>
                    </a:lnTo>
                    <a:lnTo>
                      <a:pt x="1271" y="0"/>
                    </a:lnTo>
                    <a:lnTo>
                      <a:pt x="636" y="0"/>
                    </a:ln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11" name="Line 7">
                <a:extLst>
                  <a:ext uri="{FF2B5EF4-FFF2-40B4-BE49-F238E27FC236}">
                    <a16:creationId xmlns:a16="http://schemas.microsoft.com/office/drawing/2014/main" id="{34E86D3A-C9E9-ADD3-CB6A-48DAA74890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906250" y="5118101"/>
                <a:ext cx="0" cy="52388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12" name="Line 8">
                <a:extLst>
                  <a:ext uri="{FF2B5EF4-FFF2-40B4-BE49-F238E27FC236}">
                    <a16:creationId xmlns:a16="http://schemas.microsoft.com/office/drawing/2014/main" id="{115A61A3-05E6-58E1-E505-65B6267F77F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898188" y="5118101"/>
                <a:ext cx="0" cy="52388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13" name="Line 9">
                <a:extLst>
                  <a:ext uri="{FF2B5EF4-FFF2-40B4-BE49-F238E27FC236}">
                    <a16:creationId xmlns:a16="http://schemas.microsoft.com/office/drawing/2014/main" id="{7D6F52D8-4574-61A9-2010-0939C9B50F1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890125" y="5118101"/>
                <a:ext cx="0" cy="52388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14" name="Freeform 10">
                <a:extLst>
                  <a:ext uri="{FF2B5EF4-FFF2-40B4-BE49-F238E27FC236}">
                    <a16:creationId xmlns:a16="http://schemas.microsoft.com/office/drawing/2014/main" id="{CF1FC05A-0F0B-5874-3BBF-5B1BBA9D0CB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64350" y="2709863"/>
                <a:ext cx="0" cy="2408238"/>
              </a:xfrm>
              <a:custGeom>
                <a:avLst/>
                <a:gdLst>
                  <a:gd name="T0" fmla="*/ 1517 h 1517"/>
                  <a:gd name="T1" fmla="*/ 1264 h 1517"/>
                  <a:gd name="T2" fmla="*/ 1011 h 1517"/>
                  <a:gd name="T3" fmla="*/ 759 h 1517"/>
                  <a:gd name="T4" fmla="*/ 506 h 1517"/>
                  <a:gd name="T5" fmla="*/ 253 h 1517"/>
                  <a:gd name="T6" fmla="*/ 0 h 1517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  <a:cxn ang="0">
                    <a:pos x="0" y="T5"/>
                  </a:cxn>
                  <a:cxn ang="0">
                    <a:pos x="0" y="T6"/>
                  </a:cxn>
                </a:cxnLst>
                <a:rect l="0" t="0" r="r" b="b"/>
                <a:pathLst>
                  <a:path h="1517">
                    <a:moveTo>
                      <a:pt x="0" y="1517"/>
                    </a:moveTo>
                    <a:lnTo>
                      <a:pt x="0" y="1264"/>
                    </a:lnTo>
                    <a:lnTo>
                      <a:pt x="0" y="1011"/>
                    </a:lnTo>
                    <a:lnTo>
                      <a:pt x="0" y="759"/>
                    </a:lnTo>
                    <a:lnTo>
                      <a:pt x="0" y="506"/>
                    </a:lnTo>
                    <a:lnTo>
                      <a:pt x="0" y="253"/>
                    </a:ln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15" name="Line 11">
                <a:extLst>
                  <a:ext uri="{FF2B5EF4-FFF2-40B4-BE49-F238E27FC236}">
                    <a16:creationId xmlns:a16="http://schemas.microsoft.com/office/drawing/2014/main" id="{6F564699-7AFA-0D4D-73B8-3CFECF2216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6816725" y="3513138"/>
                <a:ext cx="47625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16" name="Line 12">
                <a:extLst>
                  <a:ext uri="{FF2B5EF4-FFF2-40B4-BE49-F238E27FC236}">
                    <a16:creationId xmlns:a16="http://schemas.microsoft.com/office/drawing/2014/main" id="{F3C80D25-579F-AF07-4EAC-680E60BD217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6816725" y="3111501"/>
                <a:ext cx="47625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17" name="Line 13">
                <a:extLst>
                  <a:ext uri="{FF2B5EF4-FFF2-40B4-BE49-F238E27FC236}">
                    <a16:creationId xmlns:a16="http://schemas.microsoft.com/office/drawing/2014/main" id="{E7E87D4A-CDB2-E466-73E1-7CB65ADF025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6816725" y="2709863"/>
                <a:ext cx="47625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18" name="Line 14">
                <a:extLst>
                  <a:ext uri="{FF2B5EF4-FFF2-40B4-BE49-F238E27FC236}">
                    <a16:creationId xmlns:a16="http://schemas.microsoft.com/office/drawing/2014/main" id="{E755AE4D-C403-374D-54F9-A869F013794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6816725" y="5519738"/>
                <a:ext cx="47625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19" name="Line 15">
                <a:extLst>
                  <a:ext uri="{FF2B5EF4-FFF2-40B4-BE49-F238E27FC236}">
                    <a16:creationId xmlns:a16="http://schemas.microsoft.com/office/drawing/2014/main" id="{6DD2F5D0-C046-58AE-395D-29DC5ED8742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864350" y="5118101"/>
                <a:ext cx="0" cy="401638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" name="Line 16">
                <a:extLst>
                  <a:ext uri="{FF2B5EF4-FFF2-40B4-BE49-F238E27FC236}">
                    <a16:creationId xmlns:a16="http://schemas.microsoft.com/office/drawing/2014/main" id="{E80C363F-6CC7-37B5-8B75-6E11BD535E9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6816725" y="5118101"/>
                <a:ext cx="47625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" name="Line 17">
                <a:extLst>
                  <a:ext uri="{FF2B5EF4-FFF2-40B4-BE49-F238E27FC236}">
                    <a16:creationId xmlns:a16="http://schemas.microsoft.com/office/drawing/2014/main" id="{EBF02324-AD4A-AADE-4B10-CF95E5CD3C4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6816725" y="4716463"/>
                <a:ext cx="47625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2" name="Line 18">
                <a:extLst>
                  <a:ext uri="{FF2B5EF4-FFF2-40B4-BE49-F238E27FC236}">
                    <a16:creationId xmlns:a16="http://schemas.microsoft.com/office/drawing/2014/main" id="{4F7EAD11-83BC-A86B-A743-5860F5EDE1C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6816725" y="4314826"/>
                <a:ext cx="47625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3" name="Line 19">
                <a:extLst>
                  <a:ext uri="{FF2B5EF4-FFF2-40B4-BE49-F238E27FC236}">
                    <a16:creationId xmlns:a16="http://schemas.microsoft.com/office/drawing/2014/main" id="{43F80FF5-8FFC-8905-4D92-6AB96F85546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6816725" y="3914776"/>
                <a:ext cx="47625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4" name="Line 20">
                <a:extLst>
                  <a:ext uri="{FF2B5EF4-FFF2-40B4-BE49-F238E27FC236}">
                    <a16:creationId xmlns:a16="http://schemas.microsoft.com/office/drawing/2014/main" id="{602131BE-A928-AF96-95B7-55E879D6738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882063" y="5118101"/>
                <a:ext cx="0" cy="52388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5" name="Line 21">
                <a:extLst>
                  <a:ext uri="{FF2B5EF4-FFF2-40B4-BE49-F238E27FC236}">
                    <a16:creationId xmlns:a16="http://schemas.microsoft.com/office/drawing/2014/main" id="{9A33CC75-97F3-74E3-541B-03B1FAC49C7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874000" y="5118101"/>
                <a:ext cx="0" cy="52388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</p:grpSp>
        <p:sp>
          <p:nvSpPr>
            <p:cNvPr id="26" name="Rectangle 22">
              <a:extLst>
                <a:ext uri="{FF2B5EF4-FFF2-40B4-BE49-F238E27FC236}">
                  <a16:creationId xmlns:a16="http://schemas.microsoft.com/office/drawing/2014/main" id="{8D2D686F-F4C1-A3E6-126B-F276FAEDEC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15182" y="2611756"/>
              <a:ext cx="15709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fr-FR" sz="1200" b="0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12</a:t>
              </a:r>
              <a:endParaRPr kumimoji="0" lang="en-GB" altLang="fr-FR" sz="2800" b="0" i="0" u="none" strike="noStrike" cap="none" normalizeH="0" baseline="0" dirty="0">
                <a:ln>
                  <a:noFill/>
                </a:ln>
                <a:effectLst/>
              </a:endParaRPr>
            </a:p>
          </p:txBody>
        </p:sp>
        <p:sp>
          <p:nvSpPr>
            <p:cNvPr id="27" name="Rectangle 23">
              <a:extLst>
                <a:ext uri="{FF2B5EF4-FFF2-40B4-BE49-F238E27FC236}">
                  <a16:creationId xmlns:a16="http://schemas.microsoft.com/office/drawing/2014/main" id="{F39BA745-4ED4-7E3E-09A1-BD4FA7C712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15182" y="3013393"/>
              <a:ext cx="15709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fr-FR" sz="1200" b="0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10</a:t>
              </a:r>
              <a:endParaRPr kumimoji="0" lang="en-GB" altLang="fr-FR" sz="2800" b="0" i="0" u="none" strike="noStrike" cap="none" normalizeH="0" baseline="0" dirty="0">
                <a:ln>
                  <a:noFill/>
                </a:ln>
                <a:effectLst/>
              </a:endParaRPr>
            </a:p>
          </p:txBody>
        </p:sp>
        <p:sp>
          <p:nvSpPr>
            <p:cNvPr id="28" name="Rectangle 24">
              <a:extLst>
                <a:ext uri="{FF2B5EF4-FFF2-40B4-BE49-F238E27FC236}">
                  <a16:creationId xmlns:a16="http://schemas.microsoft.com/office/drawing/2014/main" id="{9FB9A93A-D2B5-C6BE-5B5C-47C700A7F1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95315" y="3415031"/>
              <a:ext cx="7854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fr-FR" sz="1200" b="0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8</a:t>
              </a:r>
              <a:endParaRPr kumimoji="0" lang="en-GB" altLang="fr-FR" sz="2800" b="0" i="0" u="none" strike="noStrike" cap="none" normalizeH="0" baseline="0" dirty="0">
                <a:ln>
                  <a:noFill/>
                </a:ln>
                <a:effectLst/>
              </a:endParaRPr>
            </a:p>
          </p:txBody>
        </p:sp>
        <p:sp>
          <p:nvSpPr>
            <p:cNvPr id="29" name="Rectangle 25">
              <a:extLst>
                <a:ext uri="{FF2B5EF4-FFF2-40B4-BE49-F238E27FC236}">
                  <a16:creationId xmlns:a16="http://schemas.microsoft.com/office/drawing/2014/main" id="{C8D9F3BB-8E9F-4FC4-6640-00B33A0A7D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95315" y="3816668"/>
              <a:ext cx="7854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fr-FR" sz="1200" b="0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6</a:t>
              </a:r>
              <a:endParaRPr kumimoji="0" lang="en-GB" altLang="fr-FR" sz="2800" b="0" i="0" u="none" strike="noStrike" cap="none" normalizeH="0" baseline="0" dirty="0">
                <a:ln>
                  <a:noFill/>
                </a:ln>
                <a:effectLst/>
              </a:endParaRPr>
            </a:p>
          </p:txBody>
        </p:sp>
        <p:sp>
          <p:nvSpPr>
            <p:cNvPr id="30" name="Rectangle 26">
              <a:extLst>
                <a:ext uri="{FF2B5EF4-FFF2-40B4-BE49-F238E27FC236}">
                  <a16:creationId xmlns:a16="http://schemas.microsoft.com/office/drawing/2014/main" id="{E5506B2F-4818-A8F9-C19B-0CB092E9C1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95315" y="4216718"/>
              <a:ext cx="7854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fr-FR" sz="1200" b="0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4</a:t>
              </a:r>
              <a:endParaRPr kumimoji="0" lang="en-GB" altLang="fr-FR" sz="2800" b="0" i="0" u="none" strike="noStrike" cap="none" normalizeH="0" baseline="0" dirty="0">
                <a:ln>
                  <a:noFill/>
                </a:ln>
                <a:effectLst/>
              </a:endParaRPr>
            </a:p>
          </p:txBody>
        </p:sp>
        <p:sp>
          <p:nvSpPr>
            <p:cNvPr id="31" name="Rectangle 27">
              <a:extLst>
                <a:ext uri="{FF2B5EF4-FFF2-40B4-BE49-F238E27FC236}">
                  <a16:creationId xmlns:a16="http://schemas.microsoft.com/office/drawing/2014/main" id="{8901091A-F7C6-107A-CE20-383D92E73E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95315" y="4618356"/>
              <a:ext cx="7854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fr-FR" sz="1200" b="0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2</a:t>
              </a:r>
              <a:endParaRPr kumimoji="0" lang="en-GB" altLang="fr-FR" sz="2800" b="0" i="0" u="none" strike="noStrike" cap="none" normalizeH="0" baseline="0" dirty="0">
                <a:ln>
                  <a:noFill/>
                </a:ln>
                <a:effectLst/>
              </a:endParaRPr>
            </a:p>
          </p:txBody>
        </p:sp>
        <p:sp>
          <p:nvSpPr>
            <p:cNvPr id="32" name="Rectangle 28">
              <a:extLst>
                <a:ext uri="{FF2B5EF4-FFF2-40B4-BE49-F238E27FC236}">
                  <a16:creationId xmlns:a16="http://schemas.microsoft.com/office/drawing/2014/main" id="{7E4F89C2-4114-1E57-F0EC-335F2054F5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95315" y="5019993"/>
              <a:ext cx="7854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fr-FR" sz="1200" b="0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0</a:t>
              </a:r>
              <a:endParaRPr kumimoji="0" lang="en-GB" altLang="fr-FR" sz="2800" b="0" i="0" u="none" strike="noStrike" cap="none" normalizeH="0" baseline="0" dirty="0">
                <a:ln>
                  <a:noFill/>
                </a:ln>
                <a:effectLst/>
              </a:endParaRPr>
            </a:p>
          </p:txBody>
        </p:sp>
        <p:sp>
          <p:nvSpPr>
            <p:cNvPr id="33" name="Rectangle 29">
              <a:extLst>
                <a:ext uri="{FF2B5EF4-FFF2-40B4-BE49-F238E27FC236}">
                  <a16:creationId xmlns:a16="http://schemas.microsoft.com/office/drawing/2014/main" id="{E4D10FE0-9C8D-69BD-023A-455747093B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47242" y="5421631"/>
              <a:ext cx="12503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fr-FR" sz="1200" b="0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-2</a:t>
              </a:r>
              <a:endParaRPr kumimoji="0" lang="en-GB" altLang="fr-FR" sz="2800" b="0" i="0" u="none" strike="noStrike" cap="none" normalizeH="0" baseline="0" dirty="0">
                <a:ln>
                  <a:noFill/>
                </a:ln>
                <a:effectLst/>
              </a:endParaRPr>
            </a:p>
          </p:txBody>
        </p:sp>
        <p:sp>
          <p:nvSpPr>
            <p:cNvPr id="34" name="Rectangle 30">
              <a:extLst>
                <a:ext uri="{FF2B5EF4-FFF2-40B4-BE49-F238E27FC236}">
                  <a16:creationId xmlns:a16="http://schemas.microsoft.com/office/drawing/2014/main" id="{40DD9B61-9008-3ED1-C8B5-57CA130F8D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97517" y="5187951"/>
              <a:ext cx="15709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fr-FR" sz="1200" b="0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50</a:t>
              </a:r>
              <a:endParaRPr kumimoji="0" lang="en-GB" altLang="fr-FR" sz="2800" b="0" i="0" u="none" strike="noStrike" cap="none" normalizeH="0" baseline="0" dirty="0">
                <a:ln>
                  <a:noFill/>
                </a:ln>
                <a:effectLst/>
              </a:endParaRPr>
            </a:p>
          </p:txBody>
        </p:sp>
        <p:sp>
          <p:nvSpPr>
            <p:cNvPr id="35" name="Rectangle 31">
              <a:extLst>
                <a:ext uri="{FF2B5EF4-FFF2-40B4-BE49-F238E27FC236}">
                  <a16:creationId xmlns:a16="http://schemas.microsoft.com/office/drawing/2014/main" id="{59945369-CA89-8207-3DD9-BF3A111D01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66306" y="5187951"/>
              <a:ext cx="23564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fr-FR" sz="1200" b="0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100</a:t>
              </a:r>
              <a:endParaRPr kumimoji="0" lang="en-GB" altLang="fr-FR" sz="2800" b="0" i="0" u="none" strike="noStrike" cap="none" normalizeH="0" baseline="0" dirty="0">
                <a:ln>
                  <a:noFill/>
                </a:ln>
                <a:effectLst/>
              </a:endParaRPr>
            </a:p>
          </p:txBody>
        </p:sp>
        <p:sp>
          <p:nvSpPr>
            <p:cNvPr id="36" name="Rectangle 32">
              <a:extLst>
                <a:ext uri="{FF2B5EF4-FFF2-40B4-BE49-F238E27FC236}">
                  <a16:creationId xmlns:a16="http://schemas.microsoft.com/office/drawing/2014/main" id="{2DDB702E-A05F-5EE3-FCD2-D9D0F79668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74368" y="5187951"/>
              <a:ext cx="23564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fr-FR" sz="1200" b="0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150</a:t>
              </a:r>
              <a:endParaRPr kumimoji="0" lang="en-GB" altLang="fr-FR" sz="2800" b="0" i="0" u="none" strike="noStrike" cap="none" normalizeH="0" baseline="0" dirty="0">
                <a:ln>
                  <a:noFill/>
                </a:ln>
                <a:effectLst/>
              </a:endParaRPr>
            </a:p>
          </p:txBody>
        </p:sp>
        <p:sp>
          <p:nvSpPr>
            <p:cNvPr id="37" name="Rectangle 33">
              <a:extLst>
                <a:ext uri="{FF2B5EF4-FFF2-40B4-BE49-F238E27FC236}">
                  <a16:creationId xmlns:a16="http://schemas.microsoft.com/office/drawing/2014/main" id="{EDE3E369-6671-91E9-A76C-E3B5AABE20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82431" y="5187951"/>
              <a:ext cx="23564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fr-FR" sz="1200" b="0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200</a:t>
              </a:r>
              <a:endParaRPr kumimoji="0" lang="en-GB" altLang="fr-FR" sz="2800" b="0" i="0" u="none" strike="noStrike" cap="none" normalizeH="0" baseline="0" dirty="0">
                <a:ln>
                  <a:noFill/>
                </a:ln>
                <a:effectLst/>
              </a:endParaRPr>
            </a:p>
          </p:txBody>
        </p:sp>
        <p:sp>
          <p:nvSpPr>
            <p:cNvPr id="38" name="Rectangle 34">
              <a:extLst>
                <a:ext uri="{FF2B5EF4-FFF2-40B4-BE49-F238E27FC236}">
                  <a16:creationId xmlns:a16="http://schemas.microsoft.com/office/drawing/2014/main" id="{BAC224FE-3F4D-1D6A-830B-8813A8901B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88906" y="5187951"/>
              <a:ext cx="23564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fr-FR" sz="1200" b="0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250</a:t>
              </a:r>
              <a:endParaRPr kumimoji="0" lang="en-GB" altLang="fr-FR" sz="2800" b="0" i="0" u="none" strike="noStrike" cap="none" normalizeH="0" baseline="0" dirty="0">
                <a:ln>
                  <a:noFill/>
                </a:ln>
                <a:effectLst/>
              </a:endParaRPr>
            </a:p>
          </p:txBody>
        </p:sp>
        <p:sp>
          <p:nvSpPr>
            <p:cNvPr id="39" name="Freeform 35">
              <a:extLst>
                <a:ext uri="{FF2B5EF4-FFF2-40B4-BE49-F238E27FC236}">
                  <a16:creationId xmlns:a16="http://schemas.microsoft.com/office/drawing/2014/main" id="{586098DE-BA44-AE8B-2175-34E173EA6C63}"/>
                </a:ext>
              </a:extLst>
            </p:cNvPr>
            <p:cNvSpPr>
              <a:spLocks/>
            </p:cNvSpPr>
            <p:nvPr/>
          </p:nvSpPr>
          <p:spPr bwMode="auto">
            <a:xfrm>
              <a:off x="6864350" y="4767263"/>
              <a:ext cx="3875088" cy="642938"/>
            </a:xfrm>
            <a:custGeom>
              <a:avLst/>
              <a:gdLst>
                <a:gd name="T0" fmla="*/ 2441 w 2441"/>
                <a:gd name="T1" fmla="*/ 248 h 405"/>
                <a:gd name="T2" fmla="*/ 1830 w 2441"/>
                <a:gd name="T3" fmla="*/ 405 h 405"/>
                <a:gd name="T4" fmla="*/ 1221 w 2441"/>
                <a:gd name="T5" fmla="*/ 0 h 405"/>
                <a:gd name="T6" fmla="*/ 603 w 2441"/>
                <a:gd name="T7" fmla="*/ 212 h 405"/>
                <a:gd name="T8" fmla="*/ 305 w 2441"/>
                <a:gd name="T9" fmla="*/ 70 h 405"/>
                <a:gd name="T10" fmla="*/ 0 w 2441"/>
                <a:gd name="T11" fmla="*/ 221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41" h="405">
                  <a:moveTo>
                    <a:pt x="2441" y="248"/>
                  </a:moveTo>
                  <a:lnTo>
                    <a:pt x="1830" y="405"/>
                  </a:lnTo>
                  <a:lnTo>
                    <a:pt x="1221" y="0"/>
                  </a:lnTo>
                  <a:lnTo>
                    <a:pt x="603" y="212"/>
                  </a:lnTo>
                  <a:lnTo>
                    <a:pt x="305" y="70"/>
                  </a:lnTo>
                  <a:lnTo>
                    <a:pt x="0" y="221"/>
                  </a:lnTo>
                </a:path>
              </a:pathLst>
            </a:custGeom>
            <a:noFill/>
            <a:ln w="28575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0" name="Freeform 36">
              <a:extLst>
                <a:ext uri="{FF2B5EF4-FFF2-40B4-BE49-F238E27FC236}">
                  <a16:creationId xmlns:a16="http://schemas.microsoft.com/office/drawing/2014/main" id="{FC4E425B-9F8E-6B95-E820-6B934EA50581}"/>
                </a:ext>
              </a:extLst>
            </p:cNvPr>
            <p:cNvSpPr>
              <a:spLocks/>
            </p:cNvSpPr>
            <p:nvPr/>
          </p:nvSpPr>
          <p:spPr bwMode="auto">
            <a:xfrm>
              <a:off x="6864350" y="3873501"/>
              <a:ext cx="3875088" cy="1244600"/>
            </a:xfrm>
            <a:custGeom>
              <a:avLst/>
              <a:gdLst>
                <a:gd name="T0" fmla="*/ 2441 w 2441"/>
                <a:gd name="T1" fmla="*/ 0 h 784"/>
                <a:gd name="T2" fmla="*/ 1832 w 2441"/>
                <a:gd name="T3" fmla="*/ 274 h 784"/>
                <a:gd name="T4" fmla="*/ 1221 w 2441"/>
                <a:gd name="T5" fmla="*/ 254 h 784"/>
                <a:gd name="T6" fmla="*/ 608 w 2441"/>
                <a:gd name="T7" fmla="*/ 512 h 784"/>
                <a:gd name="T8" fmla="*/ 307 w 2441"/>
                <a:gd name="T9" fmla="*/ 680 h 784"/>
                <a:gd name="T10" fmla="*/ 0 w 2441"/>
                <a:gd name="T11" fmla="*/ 784 h 7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41" h="784">
                  <a:moveTo>
                    <a:pt x="2441" y="0"/>
                  </a:moveTo>
                  <a:lnTo>
                    <a:pt x="1832" y="274"/>
                  </a:lnTo>
                  <a:lnTo>
                    <a:pt x="1221" y="254"/>
                  </a:lnTo>
                  <a:lnTo>
                    <a:pt x="608" y="512"/>
                  </a:lnTo>
                  <a:lnTo>
                    <a:pt x="307" y="680"/>
                  </a:lnTo>
                  <a:lnTo>
                    <a:pt x="0" y="784"/>
                  </a:lnTo>
                </a:path>
              </a:pathLst>
            </a:custGeom>
            <a:noFill/>
            <a:ln w="28575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1" name="Freeform 37">
              <a:extLst>
                <a:ext uri="{FF2B5EF4-FFF2-40B4-BE49-F238E27FC236}">
                  <a16:creationId xmlns:a16="http://schemas.microsoft.com/office/drawing/2014/main" id="{FD84841C-F60E-AF7C-A80C-428FAB7BD260}"/>
                </a:ext>
              </a:extLst>
            </p:cNvPr>
            <p:cNvSpPr>
              <a:spLocks/>
            </p:cNvSpPr>
            <p:nvPr/>
          </p:nvSpPr>
          <p:spPr bwMode="auto">
            <a:xfrm>
              <a:off x="6864350" y="3041651"/>
              <a:ext cx="3875088" cy="2076450"/>
            </a:xfrm>
            <a:custGeom>
              <a:avLst/>
              <a:gdLst>
                <a:gd name="T0" fmla="*/ 2441 w 2441"/>
                <a:gd name="T1" fmla="*/ 0 h 1308"/>
                <a:gd name="T2" fmla="*/ 1828 w 2441"/>
                <a:gd name="T3" fmla="*/ 271 h 1308"/>
                <a:gd name="T4" fmla="*/ 1221 w 2441"/>
                <a:gd name="T5" fmla="*/ 488 h 1308"/>
                <a:gd name="T6" fmla="*/ 608 w 2441"/>
                <a:gd name="T7" fmla="*/ 488 h 1308"/>
                <a:gd name="T8" fmla="*/ 307 w 2441"/>
                <a:gd name="T9" fmla="*/ 804 h 1308"/>
                <a:gd name="T10" fmla="*/ 0 w 2441"/>
                <a:gd name="T11" fmla="*/ 1308 h 1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41" h="1308">
                  <a:moveTo>
                    <a:pt x="2441" y="0"/>
                  </a:moveTo>
                  <a:lnTo>
                    <a:pt x="1828" y="271"/>
                  </a:lnTo>
                  <a:lnTo>
                    <a:pt x="1221" y="488"/>
                  </a:lnTo>
                  <a:lnTo>
                    <a:pt x="608" y="488"/>
                  </a:lnTo>
                  <a:lnTo>
                    <a:pt x="307" y="804"/>
                  </a:lnTo>
                  <a:lnTo>
                    <a:pt x="0" y="1308"/>
                  </a:lnTo>
                </a:path>
              </a:pathLst>
            </a:custGeom>
            <a:noFill/>
            <a:ln w="2857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2" name="Line 38">
              <a:extLst>
                <a:ext uri="{FF2B5EF4-FFF2-40B4-BE49-F238E27FC236}">
                  <a16:creationId xmlns:a16="http://schemas.microsoft.com/office/drawing/2014/main" id="{FFBCD529-9498-98E7-FEBF-247C300281E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739438" y="3740151"/>
              <a:ext cx="1038225" cy="133350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3" name="Line 39">
              <a:extLst>
                <a:ext uri="{FF2B5EF4-FFF2-40B4-BE49-F238E27FC236}">
                  <a16:creationId xmlns:a16="http://schemas.microsoft.com/office/drawing/2014/main" id="{BB38919F-E24D-7154-D0A1-FFE0CE47F4B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739438" y="4440238"/>
              <a:ext cx="1050925" cy="720725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4" name="Line 40">
              <a:extLst>
                <a:ext uri="{FF2B5EF4-FFF2-40B4-BE49-F238E27FC236}">
                  <a16:creationId xmlns:a16="http://schemas.microsoft.com/office/drawing/2014/main" id="{D77099D6-D8B4-05FA-F9BC-CB7E4D8E6B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739438" y="3041651"/>
              <a:ext cx="1041400" cy="582613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6" name="Rectangle 31">
              <a:extLst>
                <a:ext uri="{FF2B5EF4-FFF2-40B4-BE49-F238E27FC236}">
                  <a16:creationId xmlns:a16="http://schemas.microsoft.com/office/drawing/2014/main" id="{4872134D-D68C-5D08-3D1B-1173D3BC08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90616" y="5611298"/>
              <a:ext cx="989374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fr-FR" sz="1400" b="1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Time (weeks)</a:t>
              </a:r>
              <a:endParaRPr kumimoji="0" lang="en-GB" altLang="fr-FR" sz="3200" b="1" i="0" u="none" strike="noStrike" cap="none" normalizeH="0" baseline="0" dirty="0">
                <a:ln>
                  <a:noFill/>
                </a:ln>
                <a:effectLst/>
              </a:endParaRPr>
            </a:p>
          </p:txBody>
        </p:sp>
        <p:sp>
          <p:nvSpPr>
            <p:cNvPr id="47" name="Rectangle 31">
              <a:extLst>
                <a:ext uri="{FF2B5EF4-FFF2-40B4-BE49-F238E27FC236}">
                  <a16:creationId xmlns:a16="http://schemas.microsoft.com/office/drawing/2014/main" id="{5068A76C-CA3B-B70B-986B-7E95B38624C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5287268" y="4040188"/>
              <a:ext cx="2194319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fr-FR" sz="1400" b="1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Median change in weight (kg)</a:t>
              </a:r>
              <a:endParaRPr kumimoji="0" lang="en-GB" altLang="fr-FR" sz="3200" b="1" i="0" u="none" strike="noStrike" cap="none" normalizeH="0" baseline="0" dirty="0">
                <a:ln>
                  <a:noFill/>
                </a:ln>
                <a:effectLst/>
              </a:endParaRPr>
            </a:p>
          </p:txBody>
        </p:sp>
        <p:sp>
          <p:nvSpPr>
            <p:cNvPr id="48" name="Rectangle 31">
              <a:extLst>
                <a:ext uri="{FF2B5EF4-FFF2-40B4-BE49-F238E27FC236}">
                  <a16:creationId xmlns:a16="http://schemas.microsoft.com/office/drawing/2014/main" id="{CEE7E806-8742-9A0C-3706-6B1FF6E69D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23649" y="2611756"/>
              <a:ext cx="492892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fr-FR" sz="1400" b="1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Switch</a:t>
              </a:r>
              <a:br>
                <a:rPr kumimoji="0" lang="en-GB" altLang="fr-FR" sz="1400" b="1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</a:br>
              <a:r>
                <a:rPr kumimoji="0" lang="en-GB" altLang="fr-FR" sz="1400" b="1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to TLD</a:t>
              </a:r>
              <a:endParaRPr kumimoji="0" lang="en-GB" altLang="fr-FR" sz="3200" b="1" i="0" u="none" strike="noStrike" cap="none" normalizeH="0" baseline="0" dirty="0">
                <a:ln>
                  <a:noFill/>
                </a:ln>
                <a:effectLst/>
              </a:endParaRPr>
            </a:p>
          </p:txBody>
        </p:sp>
        <p:sp>
          <p:nvSpPr>
            <p:cNvPr id="49" name="Rectangle 31">
              <a:extLst>
                <a:ext uri="{FF2B5EF4-FFF2-40B4-BE49-F238E27FC236}">
                  <a16:creationId xmlns:a16="http://schemas.microsoft.com/office/drawing/2014/main" id="{1B715620-99C5-B441-B32E-1A89C22A04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16571" y="4644334"/>
              <a:ext cx="969048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fr-FR" sz="1400" b="1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TDF/FTC/EFV</a:t>
              </a:r>
              <a:br>
                <a:rPr kumimoji="0" lang="en-GB" altLang="fr-FR" sz="1400" b="1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</a:br>
              <a:r>
                <a:rPr kumimoji="0" lang="en-GB" altLang="fr-FR" sz="1400" b="1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(N=24)</a:t>
              </a:r>
              <a:endParaRPr kumimoji="0" lang="en-GB" altLang="fr-FR" sz="3200" b="1" i="0" u="none" strike="noStrike" cap="none" normalizeH="0" baseline="0" dirty="0">
                <a:ln>
                  <a:noFill/>
                </a:ln>
                <a:effectLst/>
              </a:endParaRPr>
            </a:p>
          </p:txBody>
        </p:sp>
        <p:sp>
          <p:nvSpPr>
            <p:cNvPr id="50" name="Rectangle 31">
              <a:extLst>
                <a:ext uri="{FF2B5EF4-FFF2-40B4-BE49-F238E27FC236}">
                  <a16:creationId xmlns:a16="http://schemas.microsoft.com/office/drawing/2014/main" id="{19CBE28F-44DE-E3A1-0589-6A80303A60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21141" y="3792656"/>
              <a:ext cx="1014445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fr-FR" sz="1400" b="1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TDF/FTC+DTG</a:t>
              </a:r>
              <a:br>
                <a:rPr kumimoji="0" lang="en-GB" altLang="fr-FR" sz="1400" b="1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</a:br>
              <a:r>
                <a:rPr kumimoji="0" lang="en-GB" altLang="fr-FR" sz="1400" b="1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(N=41)</a:t>
              </a:r>
              <a:endParaRPr kumimoji="0" lang="en-GB" altLang="fr-FR" sz="3200" b="1" i="0" u="none" strike="noStrike" cap="none" normalizeH="0" baseline="0" dirty="0">
                <a:ln>
                  <a:noFill/>
                </a:ln>
                <a:effectLst/>
              </a:endParaRPr>
            </a:p>
          </p:txBody>
        </p:sp>
        <p:sp>
          <p:nvSpPr>
            <p:cNvPr id="51" name="Rectangle 31">
              <a:extLst>
                <a:ext uri="{FF2B5EF4-FFF2-40B4-BE49-F238E27FC236}">
                  <a16:creationId xmlns:a16="http://schemas.microsoft.com/office/drawing/2014/main" id="{33054783-4DA8-C03B-14DF-DF844F580B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21042" y="3160213"/>
              <a:ext cx="995529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fr-FR" sz="1400" b="1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TAF/FTC+DTG</a:t>
              </a:r>
              <a:br>
                <a:rPr kumimoji="0" lang="en-GB" altLang="fr-FR" sz="1400" b="1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</a:br>
              <a:r>
                <a:rPr kumimoji="0" lang="en-GB" altLang="fr-FR" sz="1400" b="1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(N=41)</a:t>
              </a:r>
              <a:endParaRPr kumimoji="0" lang="en-GB" altLang="fr-FR" sz="3200" b="1" i="0" u="none" strike="noStrike" cap="none" normalizeH="0" baseline="0" dirty="0">
                <a:ln>
                  <a:noFill/>
                </a:ln>
                <a:effectLst/>
              </a:endParaRPr>
            </a:p>
          </p:txBody>
        </p:sp>
        <p:sp>
          <p:nvSpPr>
            <p:cNvPr id="53" name="Rectangle 31">
              <a:extLst>
                <a:ext uri="{FF2B5EF4-FFF2-40B4-BE49-F238E27FC236}">
                  <a16:creationId xmlns:a16="http://schemas.microsoft.com/office/drawing/2014/main" id="{7F960E04-F4A7-6B1F-9DB1-FECB1715B1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91404" y="2578178"/>
              <a:ext cx="1233415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fr-FR" sz="1400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Randomised</a:t>
              </a:r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GB" altLang="fr-FR" sz="1400" dirty="0">
                  <a:latin typeface="Calibri" panose="020F0502020204030204" pitchFamily="34" charset="0"/>
                </a:rPr>
                <a:t>Phase: ADVANCE</a:t>
              </a:r>
              <a:endParaRPr kumimoji="0" lang="en-GB" altLang="fr-FR" sz="3200" i="0" u="none" strike="noStrike" cap="none" normalizeH="0" baseline="0" dirty="0">
                <a:ln>
                  <a:noFill/>
                </a:ln>
                <a:effectLst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381454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A3822C-B6FD-00B2-EC6C-2211921B0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Birth defects - DTG and other ART exposure, </a:t>
            </a:r>
            <a:br>
              <a:rPr lang="en-GB" dirty="0"/>
            </a:br>
            <a:r>
              <a:rPr lang="en-GB" dirty="0"/>
              <a:t>Sub-Saharan Africa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B8F5A2D-6FF7-88A5-1A79-51CDF41473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943105"/>
            <a:ext cx="4985657" cy="4525963"/>
          </a:xfrm>
        </p:spPr>
        <p:txBody>
          <a:bodyPr/>
          <a:lstStyle/>
          <a:p>
            <a:r>
              <a:rPr lang="en-GB" dirty="0"/>
              <a:t>Kenya and South-Africa</a:t>
            </a:r>
          </a:p>
          <a:p>
            <a:r>
              <a:rPr lang="en-GB" dirty="0"/>
              <a:t>Sept 2020-Aug 2022</a:t>
            </a:r>
          </a:p>
          <a:p>
            <a:r>
              <a:rPr lang="en-GB" dirty="0"/>
              <a:t>17,235 deliveries </a:t>
            </a:r>
            <a:br>
              <a:rPr lang="en-GB" dirty="0"/>
            </a:br>
            <a:r>
              <a:rPr lang="en-GB" dirty="0"/>
              <a:t>(29% on periconception DTG)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No significant differenced in major congenital abnormalities by</a:t>
            </a:r>
          </a:p>
          <a:p>
            <a:pPr lvl="1"/>
            <a:r>
              <a:rPr lang="en-GB" dirty="0"/>
              <a:t>HIV status</a:t>
            </a:r>
          </a:p>
          <a:p>
            <a:pPr lvl="1"/>
            <a:r>
              <a:rPr lang="en-GB" dirty="0"/>
              <a:t>Periconception DTG vs non-DTG ART exposure</a:t>
            </a:r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1A019EF4-598C-B351-3840-0DCF6F526A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943105"/>
            <a:ext cx="5384800" cy="4051295"/>
          </a:xfrm>
        </p:spPr>
        <p:txBody>
          <a:bodyPr/>
          <a:lstStyle/>
          <a:p>
            <a:r>
              <a:rPr lang="en-GB" dirty="0"/>
              <a:t>Eswatini</a:t>
            </a:r>
          </a:p>
          <a:p>
            <a:r>
              <a:rPr lang="en-GB" dirty="0"/>
              <a:t>Sept 2021-Sept 2022</a:t>
            </a:r>
          </a:p>
          <a:p>
            <a:r>
              <a:rPr lang="en-GB" dirty="0"/>
              <a:t>24,830 live and still births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NTD prevalence</a:t>
            </a:r>
          </a:p>
          <a:p>
            <a:pPr lvl="1"/>
            <a:r>
              <a:rPr lang="en-GB" dirty="0"/>
              <a:t>0.08% for DTG at conception</a:t>
            </a:r>
          </a:p>
          <a:p>
            <a:pPr lvl="1"/>
            <a:r>
              <a:rPr lang="en-GB" dirty="0"/>
              <a:t>0.08% for HIV-negative women</a:t>
            </a:r>
          </a:p>
          <a:p>
            <a:pPr lvl="1"/>
            <a:r>
              <a:rPr lang="en-GB" dirty="0"/>
              <a:t>0.16% for EFV at conception (few exposures)</a:t>
            </a:r>
          </a:p>
        </p:txBody>
      </p:sp>
      <p:sp>
        <p:nvSpPr>
          <p:cNvPr id="8" name="Text Box 3">
            <a:extLst>
              <a:ext uri="{FF2B5EF4-FFF2-40B4-BE49-F238E27FC236}">
                <a16:creationId xmlns:a16="http://schemas.microsoft.com/office/drawing/2014/main" id="{92911BF5-78CD-9D14-0FEF-F514E7C667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5074" y="6393971"/>
            <a:ext cx="233705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fr-FR" sz="1400" i="1" dirty="0">
                <a:solidFill>
                  <a:srgbClr val="0070C0"/>
                </a:solidFill>
              </a:rPr>
              <a:t>Patel RC, CROI 2023, Abs. 788</a:t>
            </a:r>
          </a:p>
        </p:txBody>
      </p:sp>
      <p:sp>
        <p:nvSpPr>
          <p:cNvPr id="9" name="Text Box 3">
            <a:extLst>
              <a:ext uri="{FF2B5EF4-FFF2-40B4-BE49-F238E27FC236}">
                <a16:creationId xmlns:a16="http://schemas.microsoft.com/office/drawing/2014/main" id="{5C538F5A-C3A5-7877-B801-6F5F85B435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66620" y="6444771"/>
            <a:ext cx="232538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fr-FR" sz="1400" i="1" dirty="0">
                <a:solidFill>
                  <a:srgbClr val="0070C0"/>
                </a:solidFill>
              </a:rPr>
              <a:t>Gill MM, CROI 2023, Abs. 790</a:t>
            </a:r>
          </a:p>
        </p:txBody>
      </p:sp>
    </p:spTree>
    <p:extLst>
      <p:ext uri="{BB962C8B-B14F-4D97-AF65-F5344CB8AC3E}">
        <p14:creationId xmlns:p14="http://schemas.microsoft.com/office/powerpoint/2010/main" val="1262064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2F698320-DD37-05CB-3020-9913BC717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10471"/>
            <a:ext cx="9818077" cy="1481068"/>
          </a:xfrm>
        </p:spPr>
        <p:txBody>
          <a:bodyPr>
            <a:normAutofit/>
          </a:bodyPr>
          <a:lstStyle/>
          <a:p>
            <a:r>
              <a:rPr lang="en-GB" dirty="0"/>
              <a:t>SOLAR: switch of CAB + RPV LA IM vs oral BIC/FTC/TAF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24CB3D4-6779-B8E1-EBEC-E3143EBBE88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09600" y="1619250"/>
            <a:ext cx="10972800" cy="1599887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en-GB" sz="2000" dirty="0"/>
              <a:t>Randomised, open-label, multicentre, non-inferiority study</a:t>
            </a:r>
          </a:p>
          <a:p>
            <a:pPr>
              <a:spcBef>
                <a:spcPts val="0"/>
              </a:spcBef>
            </a:pPr>
            <a:r>
              <a:rPr lang="en-GB" sz="2000" dirty="0"/>
              <a:t>Inclusion criteria</a:t>
            </a:r>
          </a:p>
          <a:p>
            <a:pPr lvl="1">
              <a:spcBef>
                <a:spcPts val="0"/>
              </a:spcBef>
            </a:pPr>
            <a:r>
              <a:rPr lang="en-GB" sz="2000" dirty="0"/>
              <a:t>&gt; 18 years</a:t>
            </a:r>
          </a:p>
          <a:p>
            <a:pPr lvl="1">
              <a:spcBef>
                <a:spcPts val="0"/>
              </a:spcBef>
            </a:pPr>
            <a:r>
              <a:rPr lang="en-GB" sz="2000" dirty="0"/>
              <a:t>On 1</a:t>
            </a:r>
            <a:r>
              <a:rPr lang="en-GB" sz="2000" baseline="30000" dirty="0"/>
              <a:t>st</a:t>
            </a:r>
            <a:r>
              <a:rPr lang="en-GB" sz="2000" dirty="0"/>
              <a:t> or 2</a:t>
            </a:r>
            <a:r>
              <a:rPr lang="en-GB" sz="2000" baseline="30000" dirty="0"/>
              <a:t>nd</a:t>
            </a:r>
            <a:r>
              <a:rPr lang="en-GB" sz="2000" dirty="0"/>
              <a:t> line  BIC/FTC/TAF (1</a:t>
            </a:r>
            <a:r>
              <a:rPr lang="en-GB" sz="2000" baseline="30000" dirty="0"/>
              <a:t>st</a:t>
            </a:r>
            <a:r>
              <a:rPr lang="en-GB" sz="2000" dirty="0"/>
              <a:t> line with triple INSTI-based ART allowed if no virologic failure)</a:t>
            </a:r>
          </a:p>
          <a:p>
            <a:pPr lvl="1">
              <a:spcBef>
                <a:spcPts val="0"/>
              </a:spcBef>
            </a:pPr>
            <a:r>
              <a:rPr lang="en-GB" sz="2000" dirty="0"/>
              <a:t>HIV-1 RNA ≤ 50 c/mL ≥ 6 months and at screening (between M-1 and Day 1)</a:t>
            </a:r>
          </a:p>
        </p:txBody>
      </p:sp>
      <p:sp>
        <p:nvSpPr>
          <p:cNvPr id="7" name="Espace réservé du contenu 5">
            <a:extLst>
              <a:ext uri="{FF2B5EF4-FFF2-40B4-BE49-F238E27FC236}">
                <a16:creationId xmlns:a16="http://schemas.microsoft.com/office/drawing/2014/main" id="{C6021C2C-ABC1-54C1-A839-185B7173CFE3}"/>
              </a:ext>
            </a:extLst>
          </p:cNvPr>
          <p:cNvSpPr txBox="1">
            <a:spLocks/>
          </p:cNvSpPr>
          <p:nvPr/>
        </p:nvSpPr>
        <p:spPr bwMode="auto">
          <a:xfrm>
            <a:off x="767459" y="6084917"/>
            <a:ext cx="11343217" cy="611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B0F0"/>
              </a:buClr>
              <a:buChar char="•"/>
              <a:defRPr sz="2400" b="1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B0F0"/>
              </a:buClr>
              <a:buChar char="–"/>
              <a:defRPr sz="2400">
                <a:solidFill>
                  <a:srgbClr val="000066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B0F0"/>
              </a:buClr>
              <a:buChar char="•"/>
              <a:defRPr sz="20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B0F0"/>
              </a:buClr>
              <a:buChar char="–"/>
              <a:defRPr sz="20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B0F0"/>
              </a:buClr>
              <a:buChar char="»"/>
              <a:defRPr sz="20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Char char="»"/>
              <a:defRPr sz="2000">
                <a:solidFill>
                  <a:schemeClr val="bg1"/>
                </a:solidFill>
                <a:latin typeface="+mn-lt"/>
              </a:defRPr>
            </a:lvl6pPr>
            <a:lvl7pPr marL="2971800" indent="-228600" algn="l" rtl="0" fontAlgn="base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Char char="»"/>
              <a:defRPr sz="2000">
                <a:solidFill>
                  <a:schemeClr val="bg1"/>
                </a:solidFill>
                <a:latin typeface="+mn-lt"/>
              </a:defRPr>
            </a:lvl7pPr>
            <a:lvl8pPr marL="3429000" indent="-228600" algn="l" rtl="0" fontAlgn="base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Char char="»"/>
              <a:defRPr sz="2000">
                <a:solidFill>
                  <a:schemeClr val="bg1"/>
                </a:solidFill>
                <a:latin typeface="+mn-lt"/>
              </a:defRPr>
            </a:lvl8pPr>
            <a:lvl9pPr marL="3886200" indent="-228600" algn="l" rtl="0" fontAlgn="base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Char char="»"/>
              <a:defRPr sz="2000">
                <a:solidFill>
                  <a:schemeClr val="bg1"/>
                </a:solidFill>
                <a:latin typeface="+mn-lt"/>
              </a:defRPr>
            </a:lvl9pPr>
          </a:lstStyle>
          <a:p>
            <a:pPr>
              <a:buClr>
                <a:schemeClr val="tx2"/>
              </a:buClr>
            </a:pPr>
            <a:r>
              <a:rPr lang="en-GB" sz="2000" b="0" kern="0" dirty="0">
                <a:solidFill>
                  <a:schemeClr val="tx1"/>
                </a:solidFill>
              </a:rPr>
              <a:t>Participants characteristics: </a:t>
            </a:r>
            <a:r>
              <a:rPr lang="en-GB" sz="1800" b="0" kern="0" dirty="0">
                <a:solidFill>
                  <a:schemeClr val="tx1"/>
                </a:solidFill>
              </a:rPr>
              <a:t> median age = 37 years, female = 17%, median BMI = 26 kg/m</a:t>
            </a:r>
            <a:r>
              <a:rPr lang="en-GB" sz="1800" b="0" kern="0" baseline="30000" dirty="0">
                <a:solidFill>
                  <a:schemeClr val="tx1"/>
                </a:solidFill>
              </a:rPr>
              <a:t>2</a:t>
            </a:r>
            <a:endParaRPr lang="en-GB" sz="2000" b="0" kern="0" baseline="30000" dirty="0">
              <a:solidFill>
                <a:schemeClr val="tx1"/>
              </a:solidFill>
            </a:endParaRP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B337EB21-C316-E9B1-ECD2-A68D9A025C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98542" y="6444771"/>
            <a:ext cx="279345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fr-FR" sz="1400" i="1" dirty="0" err="1">
                <a:solidFill>
                  <a:srgbClr val="0070C0"/>
                </a:solidFill>
              </a:rPr>
              <a:t>Ramgopal</a:t>
            </a:r>
            <a:r>
              <a:rPr lang="fr-FR" sz="1400" i="1" dirty="0">
                <a:solidFill>
                  <a:srgbClr val="0070C0"/>
                </a:solidFill>
              </a:rPr>
              <a:t> MN, CROI 2023, Abs. 191</a:t>
            </a:r>
          </a:p>
        </p:txBody>
      </p:sp>
      <p:grpSp>
        <p:nvGrpSpPr>
          <p:cNvPr id="8" name="Groupe 7">
            <a:extLst>
              <a:ext uri="{FF2B5EF4-FFF2-40B4-BE49-F238E27FC236}">
                <a16:creationId xmlns:a16="http://schemas.microsoft.com/office/drawing/2014/main" id="{BB6DE8B7-04EB-6E78-5AB9-6EABA6E3B4B8}"/>
              </a:ext>
            </a:extLst>
          </p:cNvPr>
          <p:cNvGrpSpPr/>
          <p:nvPr/>
        </p:nvGrpSpPr>
        <p:grpSpPr>
          <a:xfrm>
            <a:off x="842943" y="3174435"/>
            <a:ext cx="10967259" cy="2739675"/>
            <a:chOff x="842943" y="3174435"/>
            <a:chExt cx="10967259" cy="2739675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9B706108-73DC-BADE-EE0C-47704743AEA0}"/>
                </a:ext>
              </a:extLst>
            </p:cNvPr>
            <p:cNvSpPr/>
            <p:nvPr/>
          </p:nvSpPr>
          <p:spPr>
            <a:xfrm>
              <a:off x="7119261" y="5185493"/>
              <a:ext cx="1057519" cy="72861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" name="ZoneTexte 3">
              <a:extLst>
                <a:ext uri="{FF2B5EF4-FFF2-40B4-BE49-F238E27FC236}">
                  <a16:creationId xmlns:a16="http://schemas.microsoft.com/office/drawing/2014/main" id="{2A7CCC4A-93A8-2640-A635-D616357D8307}"/>
                </a:ext>
              </a:extLst>
            </p:cNvPr>
            <p:cNvSpPr txBox="1"/>
            <p:nvPr/>
          </p:nvSpPr>
          <p:spPr>
            <a:xfrm>
              <a:off x="842943" y="4528994"/>
              <a:ext cx="73289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600" b="1" dirty="0"/>
                <a:t>N=837</a:t>
              </a:r>
            </a:p>
          </p:txBody>
        </p: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DAFF595F-57AE-15BB-5E00-C12C27C0E8AF}"/>
                </a:ext>
              </a:extLst>
            </p:cNvPr>
            <p:cNvCxnSpPr/>
            <p:nvPr/>
          </p:nvCxnSpPr>
          <p:spPr>
            <a:xfrm>
              <a:off x="2585545" y="4533101"/>
              <a:ext cx="0" cy="118766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DC3453FC-8AF8-270D-C5E9-73CA16CEDE62}"/>
                </a:ext>
              </a:extLst>
            </p:cNvPr>
            <p:cNvSpPr txBox="1"/>
            <p:nvPr/>
          </p:nvSpPr>
          <p:spPr>
            <a:xfrm rot="16200000">
              <a:off x="2440164" y="4892605"/>
              <a:ext cx="825062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400" dirty="0"/>
                <a:t>Patient’s </a:t>
              </a:r>
            </a:p>
            <a:p>
              <a:pPr algn="ctr"/>
              <a:r>
                <a:rPr lang="en-GB" sz="1400" dirty="0"/>
                <a:t>choice</a:t>
              </a:r>
            </a:p>
          </p:txBody>
        </p:sp>
        <p:sp>
          <p:nvSpPr>
            <p:cNvPr id="11" name="Flowchart: Off-page Connector 3">
              <a:extLst>
                <a:ext uri="{FF2B5EF4-FFF2-40B4-BE49-F238E27FC236}">
                  <a16:creationId xmlns:a16="http://schemas.microsoft.com/office/drawing/2014/main" id="{7D7963CA-ACDB-2D2C-C9CD-9BF50F1B4D71}"/>
                </a:ext>
              </a:extLst>
            </p:cNvPr>
            <p:cNvSpPr/>
            <p:nvPr/>
          </p:nvSpPr>
          <p:spPr>
            <a:xfrm rot="16200000">
              <a:off x="5320532" y="1464044"/>
              <a:ext cx="728616" cy="4788585"/>
            </a:xfrm>
            <a:custGeom>
              <a:avLst/>
              <a:gdLst>
                <a:gd name="connsiteX0" fmla="*/ 0 w 10000"/>
                <a:gd name="connsiteY0" fmla="*/ 0 h 10000"/>
                <a:gd name="connsiteX1" fmla="*/ 10000 w 10000"/>
                <a:gd name="connsiteY1" fmla="*/ 0 h 10000"/>
                <a:gd name="connsiteX2" fmla="*/ 10000 w 10000"/>
                <a:gd name="connsiteY2" fmla="*/ 8000 h 10000"/>
                <a:gd name="connsiteX3" fmla="*/ 5000 w 10000"/>
                <a:gd name="connsiteY3" fmla="*/ 10000 h 10000"/>
                <a:gd name="connsiteX4" fmla="*/ 0 w 10000"/>
                <a:gd name="connsiteY4" fmla="*/ 8000 h 10000"/>
                <a:gd name="connsiteX5" fmla="*/ 0 w 10000"/>
                <a:gd name="connsiteY5" fmla="*/ 0 h 10000"/>
                <a:gd name="connsiteX0" fmla="*/ 0 w 10051"/>
                <a:gd name="connsiteY0" fmla="*/ 0 h 10000"/>
                <a:gd name="connsiteX1" fmla="*/ 10000 w 10051"/>
                <a:gd name="connsiteY1" fmla="*/ 0 h 10000"/>
                <a:gd name="connsiteX2" fmla="*/ 10051 w 10051"/>
                <a:gd name="connsiteY2" fmla="*/ 9260 h 10000"/>
                <a:gd name="connsiteX3" fmla="*/ 5000 w 10051"/>
                <a:gd name="connsiteY3" fmla="*/ 10000 h 10000"/>
                <a:gd name="connsiteX4" fmla="*/ 0 w 10051"/>
                <a:gd name="connsiteY4" fmla="*/ 8000 h 10000"/>
                <a:gd name="connsiteX5" fmla="*/ 0 w 10051"/>
                <a:gd name="connsiteY5" fmla="*/ 0 h 10000"/>
                <a:gd name="connsiteX0" fmla="*/ 0 w 10051"/>
                <a:gd name="connsiteY0" fmla="*/ 0 h 10000"/>
                <a:gd name="connsiteX1" fmla="*/ 10000 w 10051"/>
                <a:gd name="connsiteY1" fmla="*/ 0 h 10000"/>
                <a:gd name="connsiteX2" fmla="*/ 10051 w 10051"/>
                <a:gd name="connsiteY2" fmla="*/ 9260 h 10000"/>
                <a:gd name="connsiteX3" fmla="*/ 5000 w 10051"/>
                <a:gd name="connsiteY3" fmla="*/ 10000 h 10000"/>
                <a:gd name="connsiteX4" fmla="*/ 51 w 10051"/>
                <a:gd name="connsiteY4" fmla="*/ 9306 h 10000"/>
                <a:gd name="connsiteX5" fmla="*/ 0 w 10051"/>
                <a:gd name="connsiteY5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51" h="10000">
                  <a:moveTo>
                    <a:pt x="0" y="0"/>
                  </a:moveTo>
                  <a:lnTo>
                    <a:pt x="10000" y="0"/>
                  </a:lnTo>
                  <a:cubicBezTo>
                    <a:pt x="10017" y="3087"/>
                    <a:pt x="10034" y="6173"/>
                    <a:pt x="10051" y="9260"/>
                  </a:cubicBezTo>
                  <a:lnTo>
                    <a:pt x="5000" y="10000"/>
                  </a:lnTo>
                  <a:lnTo>
                    <a:pt x="51" y="930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lIns="90000" tIns="0" bIns="108000" rtlCol="0" anchor="ctr"/>
            <a:lstStyle/>
            <a:p>
              <a:pPr lvl="0" algn="ctr">
                <a:lnSpc>
                  <a:spcPct val="114000"/>
                </a:lnSpc>
                <a:defRPr/>
              </a:pPr>
              <a:r>
                <a:rPr kumimoji="0" lang="fr-FR" altLang="en-US" b="1" i="0" u="none" strike="noStrike" kern="1200" cap="none" spc="0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ea typeface="+mn-ea"/>
                  <a:cs typeface="+mn-cs"/>
                </a:rPr>
                <a:t>BIC/FTC/TAF</a:t>
              </a:r>
              <a:br>
                <a:rPr kumimoji="0" lang="fr-FR" altLang="en-US" b="1" i="0" u="none" strike="noStrike" kern="1200" cap="none" spc="0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ea typeface="+mn-ea"/>
                  <a:cs typeface="+mn-cs"/>
                </a:rPr>
              </a:br>
              <a:r>
                <a:rPr kumimoji="0" lang="fr-FR" altLang="en-US" b="1" i="0" u="none" strike="noStrike" kern="1200" cap="none" spc="0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ea typeface="+mn-ea"/>
                  <a:cs typeface="+mn-cs"/>
                </a:rPr>
                <a:t>OD N=227</a:t>
              </a:r>
              <a:endParaRPr kumimoji="0" lang="fr-FR" b="0" i="0" u="none" strike="noStrike" kern="1200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12" name="Flowchart: Off-page Connector 3">
              <a:extLst>
                <a:ext uri="{FF2B5EF4-FFF2-40B4-BE49-F238E27FC236}">
                  <a16:creationId xmlns:a16="http://schemas.microsoft.com/office/drawing/2014/main" id="{88AE43FE-F304-C9CB-EC1B-EDB9F2C57D53}"/>
                </a:ext>
              </a:extLst>
            </p:cNvPr>
            <p:cNvSpPr/>
            <p:nvPr/>
          </p:nvSpPr>
          <p:spPr>
            <a:xfrm rot="16200000">
              <a:off x="5849292" y="2838537"/>
              <a:ext cx="728616" cy="3731063"/>
            </a:xfrm>
            <a:custGeom>
              <a:avLst/>
              <a:gdLst>
                <a:gd name="connsiteX0" fmla="*/ 0 w 10000"/>
                <a:gd name="connsiteY0" fmla="*/ 0 h 10000"/>
                <a:gd name="connsiteX1" fmla="*/ 10000 w 10000"/>
                <a:gd name="connsiteY1" fmla="*/ 0 h 10000"/>
                <a:gd name="connsiteX2" fmla="*/ 10000 w 10000"/>
                <a:gd name="connsiteY2" fmla="*/ 8000 h 10000"/>
                <a:gd name="connsiteX3" fmla="*/ 5000 w 10000"/>
                <a:gd name="connsiteY3" fmla="*/ 10000 h 10000"/>
                <a:gd name="connsiteX4" fmla="*/ 0 w 10000"/>
                <a:gd name="connsiteY4" fmla="*/ 8000 h 10000"/>
                <a:gd name="connsiteX5" fmla="*/ 0 w 10000"/>
                <a:gd name="connsiteY5" fmla="*/ 0 h 10000"/>
                <a:gd name="connsiteX0" fmla="*/ 0 w 10051"/>
                <a:gd name="connsiteY0" fmla="*/ 0 h 10000"/>
                <a:gd name="connsiteX1" fmla="*/ 10000 w 10051"/>
                <a:gd name="connsiteY1" fmla="*/ 0 h 10000"/>
                <a:gd name="connsiteX2" fmla="*/ 10051 w 10051"/>
                <a:gd name="connsiteY2" fmla="*/ 9260 h 10000"/>
                <a:gd name="connsiteX3" fmla="*/ 5000 w 10051"/>
                <a:gd name="connsiteY3" fmla="*/ 10000 h 10000"/>
                <a:gd name="connsiteX4" fmla="*/ 0 w 10051"/>
                <a:gd name="connsiteY4" fmla="*/ 8000 h 10000"/>
                <a:gd name="connsiteX5" fmla="*/ 0 w 10051"/>
                <a:gd name="connsiteY5" fmla="*/ 0 h 10000"/>
                <a:gd name="connsiteX0" fmla="*/ 0 w 10051"/>
                <a:gd name="connsiteY0" fmla="*/ 0 h 10000"/>
                <a:gd name="connsiteX1" fmla="*/ 10000 w 10051"/>
                <a:gd name="connsiteY1" fmla="*/ 0 h 10000"/>
                <a:gd name="connsiteX2" fmla="*/ 10051 w 10051"/>
                <a:gd name="connsiteY2" fmla="*/ 9260 h 10000"/>
                <a:gd name="connsiteX3" fmla="*/ 5000 w 10051"/>
                <a:gd name="connsiteY3" fmla="*/ 10000 h 10000"/>
                <a:gd name="connsiteX4" fmla="*/ 51 w 10051"/>
                <a:gd name="connsiteY4" fmla="*/ 9306 h 10000"/>
                <a:gd name="connsiteX5" fmla="*/ 0 w 10051"/>
                <a:gd name="connsiteY5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51" h="10000">
                  <a:moveTo>
                    <a:pt x="0" y="0"/>
                  </a:moveTo>
                  <a:lnTo>
                    <a:pt x="10000" y="0"/>
                  </a:lnTo>
                  <a:cubicBezTo>
                    <a:pt x="10017" y="3087"/>
                    <a:pt x="10034" y="6173"/>
                    <a:pt x="10051" y="9260"/>
                  </a:cubicBezTo>
                  <a:lnTo>
                    <a:pt x="5000" y="10000"/>
                  </a:lnTo>
                  <a:lnTo>
                    <a:pt x="51" y="930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lIns="90000" tIns="0" bIns="108000" rtlCol="0" anchor="ctr"/>
            <a:lstStyle/>
            <a:p>
              <a:pPr lvl="0" algn="ctr">
                <a:lnSpc>
                  <a:spcPct val="114000"/>
                </a:lnSpc>
                <a:defRPr/>
              </a:pPr>
              <a:r>
                <a:rPr kumimoji="0" lang="fr-FR" altLang="en-US" b="1" i="0" u="none" strike="noStrike" kern="1200" cap="none" spc="0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ea typeface="+mn-ea"/>
                  <a:cs typeface="+mn-cs"/>
                </a:rPr>
                <a:t>CAB (600 mg)+RPV (900 mg) LA</a:t>
              </a:r>
              <a:br>
                <a:rPr kumimoji="0" lang="fr-FR" altLang="en-US" b="1" i="0" u="none" strike="noStrike" kern="1200" cap="none" spc="0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ea typeface="+mn-ea"/>
                  <a:cs typeface="+mn-cs"/>
                </a:rPr>
              </a:br>
              <a:r>
                <a:rPr kumimoji="0" lang="fr-FR" altLang="en-US" b="1" i="0" u="none" strike="noStrike" kern="1200" cap="none" spc="0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ea typeface="+mn-ea"/>
                  <a:cs typeface="+mn-cs"/>
                </a:rPr>
                <a:t>IM Q2M N=166</a:t>
              </a:r>
              <a:endParaRPr kumimoji="0" lang="fr-FR" b="0" i="0" u="none" strike="noStrike" kern="1200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13" name="Flowchart: Off-page Connector 3">
              <a:extLst>
                <a:ext uri="{FF2B5EF4-FFF2-40B4-BE49-F238E27FC236}">
                  <a16:creationId xmlns:a16="http://schemas.microsoft.com/office/drawing/2014/main" id="{E562507D-EA2B-AA4D-CC7A-52F02E2E5ECF}"/>
                </a:ext>
              </a:extLst>
            </p:cNvPr>
            <p:cNvSpPr/>
            <p:nvPr/>
          </p:nvSpPr>
          <p:spPr>
            <a:xfrm rot="16200000">
              <a:off x="3455002" y="4175308"/>
              <a:ext cx="728616" cy="1057522"/>
            </a:xfrm>
            <a:custGeom>
              <a:avLst/>
              <a:gdLst>
                <a:gd name="connsiteX0" fmla="*/ 0 w 10000"/>
                <a:gd name="connsiteY0" fmla="*/ 0 h 10000"/>
                <a:gd name="connsiteX1" fmla="*/ 10000 w 10000"/>
                <a:gd name="connsiteY1" fmla="*/ 0 h 10000"/>
                <a:gd name="connsiteX2" fmla="*/ 10000 w 10000"/>
                <a:gd name="connsiteY2" fmla="*/ 8000 h 10000"/>
                <a:gd name="connsiteX3" fmla="*/ 5000 w 10000"/>
                <a:gd name="connsiteY3" fmla="*/ 10000 h 10000"/>
                <a:gd name="connsiteX4" fmla="*/ 0 w 10000"/>
                <a:gd name="connsiteY4" fmla="*/ 8000 h 10000"/>
                <a:gd name="connsiteX5" fmla="*/ 0 w 10000"/>
                <a:gd name="connsiteY5" fmla="*/ 0 h 10000"/>
                <a:gd name="connsiteX0" fmla="*/ 0 w 10051"/>
                <a:gd name="connsiteY0" fmla="*/ 0 h 10000"/>
                <a:gd name="connsiteX1" fmla="*/ 10000 w 10051"/>
                <a:gd name="connsiteY1" fmla="*/ 0 h 10000"/>
                <a:gd name="connsiteX2" fmla="*/ 10051 w 10051"/>
                <a:gd name="connsiteY2" fmla="*/ 9260 h 10000"/>
                <a:gd name="connsiteX3" fmla="*/ 5000 w 10051"/>
                <a:gd name="connsiteY3" fmla="*/ 10000 h 10000"/>
                <a:gd name="connsiteX4" fmla="*/ 0 w 10051"/>
                <a:gd name="connsiteY4" fmla="*/ 8000 h 10000"/>
                <a:gd name="connsiteX5" fmla="*/ 0 w 10051"/>
                <a:gd name="connsiteY5" fmla="*/ 0 h 10000"/>
                <a:gd name="connsiteX0" fmla="*/ 0 w 10051"/>
                <a:gd name="connsiteY0" fmla="*/ 0 h 10000"/>
                <a:gd name="connsiteX1" fmla="*/ 10000 w 10051"/>
                <a:gd name="connsiteY1" fmla="*/ 0 h 10000"/>
                <a:gd name="connsiteX2" fmla="*/ 10051 w 10051"/>
                <a:gd name="connsiteY2" fmla="*/ 9260 h 10000"/>
                <a:gd name="connsiteX3" fmla="*/ 5000 w 10051"/>
                <a:gd name="connsiteY3" fmla="*/ 10000 h 10000"/>
                <a:gd name="connsiteX4" fmla="*/ 51 w 10051"/>
                <a:gd name="connsiteY4" fmla="*/ 9306 h 10000"/>
                <a:gd name="connsiteX5" fmla="*/ 0 w 10051"/>
                <a:gd name="connsiteY5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51" h="10000">
                  <a:moveTo>
                    <a:pt x="0" y="0"/>
                  </a:moveTo>
                  <a:lnTo>
                    <a:pt x="10000" y="0"/>
                  </a:lnTo>
                  <a:cubicBezTo>
                    <a:pt x="10017" y="3087"/>
                    <a:pt x="10034" y="6173"/>
                    <a:pt x="10051" y="9260"/>
                  </a:cubicBezTo>
                  <a:lnTo>
                    <a:pt x="5000" y="10000"/>
                  </a:lnTo>
                  <a:lnTo>
                    <a:pt x="51" y="930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lIns="90000" tIns="0" bIns="108000" rtlCol="0" anchor="ctr"/>
            <a:lstStyle/>
            <a:p>
              <a:pPr lvl="0" algn="ctr">
                <a:lnSpc>
                  <a:spcPts val="1500"/>
                </a:lnSpc>
                <a:defRPr/>
              </a:pPr>
              <a:r>
                <a:rPr kumimoji="0" lang="fr-FR" altLang="en-US" sz="1600" b="1" i="0" u="none" strike="noStrike" kern="1200" cap="none" spc="0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ea typeface="+mn-ea"/>
                  <a:cs typeface="+mn-cs"/>
                </a:rPr>
                <a:t>Oral</a:t>
              </a:r>
              <a:br>
                <a:rPr kumimoji="0" lang="fr-FR" altLang="en-US" sz="1600" b="1" i="0" u="none" strike="noStrike" kern="1200" cap="none" spc="0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ea typeface="+mn-ea"/>
                  <a:cs typeface="+mn-cs"/>
                </a:rPr>
              </a:br>
              <a:r>
                <a:rPr kumimoji="0" lang="fr-FR" altLang="en-US" sz="1600" b="1" i="0" u="none" strike="noStrike" kern="1200" cap="none" spc="0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ea typeface="+mn-ea"/>
                  <a:cs typeface="+mn-cs"/>
                </a:rPr>
                <a:t>CAB+RPV</a:t>
              </a:r>
              <a:br>
                <a:rPr kumimoji="0" lang="fr-FR" altLang="en-US" sz="1600" b="1" i="0" u="none" strike="noStrike" kern="1200" cap="none" spc="0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ea typeface="+mn-ea"/>
                  <a:cs typeface="+mn-cs"/>
                </a:rPr>
              </a:br>
              <a:r>
                <a:rPr kumimoji="0" lang="fr-FR" altLang="en-US" sz="1600" b="1" i="0" u="none" strike="noStrike" kern="1200" cap="none" spc="0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ea typeface="+mn-ea"/>
                  <a:cs typeface="+mn-cs"/>
                </a:rPr>
                <a:t>n=175</a:t>
              </a:r>
              <a:endParaRPr kumimoji="0" lang="fr-FR" sz="1600" b="0" i="0" u="none" strike="noStrike" kern="1200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15" name="Flowchart: Off-page Connector 3">
              <a:extLst>
                <a:ext uri="{FF2B5EF4-FFF2-40B4-BE49-F238E27FC236}">
                  <a16:creationId xmlns:a16="http://schemas.microsoft.com/office/drawing/2014/main" id="{3DCB29BB-C547-B5CF-5BEA-907AD11AA9C5}"/>
                </a:ext>
              </a:extLst>
            </p:cNvPr>
            <p:cNvSpPr/>
            <p:nvPr/>
          </p:nvSpPr>
          <p:spPr>
            <a:xfrm rot="16200000">
              <a:off x="4840597" y="3635446"/>
              <a:ext cx="728616" cy="3828712"/>
            </a:xfrm>
            <a:custGeom>
              <a:avLst/>
              <a:gdLst>
                <a:gd name="connsiteX0" fmla="*/ 0 w 10000"/>
                <a:gd name="connsiteY0" fmla="*/ 0 h 10000"/>
                <a:gd name="connsiteX1" fmla="*/ 10000 w 10000"/>
                <a:gd name="connsiteY1" fmla="*/ 0 h 10000"/>
                <a:gd name="connsiteX2" fmla="*/ 10000 w 10000"/>
                <a:gd name="connsiteY2" fmla="*/ 8000 h 10000"/>
                <a:gd name="connsiteX3" fmla="*/ 5000 w 10000"/>
                <a:gd name="connsiteY3" fmla="*/ 10000 h 10000"/>
                <a:gd name="connsiteX4" fmla="*/ 0 w 10000"/>
                <a:gd name="connsiteY4" fmla="*/ 8000 h 10000"/>
                <a:gd name="connsiteX5" fmla="*/ 0 w 10000"/>
                <a:gd name="connsiteY5" fmla="*/ 0 h 10000"/>
                <a:gd name="connsiteX0" fmla="*/ 0 w 10051"/>
                <a:gd name="connsiteY0" fmla="*/ 0 h 10000"/>
                <a:gd name="connsiteX1" fmla="*/ 10000 w 10051"/>
                <a:gd name="connsiteY1" fmla="*/ 0 h 10000"/>
                <a:gd name="connsiteX2" fmla="*/ 10051 w 10051"/>
                <a:gd name="connsiteY2" fmla="*/ 9260 h 10000"/>
                <a:gd name="connsiteX3" fmla="*/ 5000 w 10051"/>
                <a:gd name="connsiteY3" fmla="*/ 10000 h 10000"/>
                <a:gd name="connsiteX4" fmla="*/ 0 w 10051"/>
                <a:gd name="connsiteY4" fmla="*/ 8000 h 10000"/>
                <a:gd name="connsiteX5" fmla="*/ 0 w 10051"/>
                <a:gd name="connsiteY5" fmla="*/ 0 h 10000"/>
                <a:gd name="connsiteX0" fmla="*/ 0 w 10051"/>
                <a:gd name="connsiteY0" fmla="*/ 0 h 10000"/>
                <a:gd name="connsiteX1" fmla="*/ 10000 w 10051"/>
                <a:gd name="connsiteY1" fmla="*/ 0 h 10000"/>
                <a:gd name="connsiteX2" fmla="*/ 10051 w 10051"/>
                <a:gd name="connsiteY2" fmla="*/ 9260 h 10000"/>
                <a:gd name="connsiteX3" fmla="*/ 5000 w 10051"/>
                <a:gd name="connsiteY3" fmla="*/ 10000 h 10000"/>
                <a:gd name="connsiteX4" fmla="*/ 51 w 10051"/>
                <a:gd name="connsiteY4" fmla="*/ 9306 h 10000"/>
                <a:gd name="connsiteX5" fmla="*/ 0 w 10051"/>
                <a:gd name="connsiteY5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51" h="10000">
                  <a:moveTo>
                    <a:pt x="0" y="0"/>
                  </a:moveTo>
                  <a:lnTo>
                    <a:pt x="10000" y="0"/>
                  </a:lnTo>
                  <a:cubicBezTo>
                    <a:pt x="10017" y="3087"/>
                    <a:pt x="10034" y="6173"/>
                    <a:pt x="10051" y="9260"/>
                  </a:cubicBezTo>
                  <a:lnTo>
                    <a:pt x="5000" y="10000"/>
                  </a:lnTo>
                  <a:lnTo>
                    <a:pt x="51" y="930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lIns="90000" tIns="0" bIns="108000" rtlCol="0" anchor="ctr"/>
            <a:lstStyle/>
            <a:p>
              <a:pPr lvl="0" algn="ctr">
                <a:lnSpc>
                  <a:spcPct val="114000"/>
                </a:lnSpc>
                <a:defRPr/>
              </a:pPr>
              <a:r>
                <a:rPr kumimoji="0" lang="fr-FR" altLang="en-US" b="1" i="0" u="none" strike="noStrike" kern="1200" cap="none" spc="0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ea typeface="+mn-ea"/>
                  <a:cs typeface="+mn-cs"/>
                </a:rPr>
                <a:t>CAB (600 mg)+RPV (900 mg) </a:t>
              </a:r>
              <a:br>
                <a:rPr kumimoji="0" lang="fr-FR" altLang="en-US" b="1" i="0" u="none" strike="noStrike" kern="1200" cap="none" spc="0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ea typeface="+mn-ea"/>
                  <a:cs typeface="+mn-cs"/>
                </a:rPr>
              </a:br>
              <a:r>
                <a:rPr kumimoji="0" lang="fr-FR" altLang="en-US" b="1" i="0" u="none" strike="noStrike" kern="1200" cap="none" spc="0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ea typeface="+mn-ea"/>
                  <a:cs typeface="+mn-cs"/>
                </a:rPr>
                <a:t>LA IM Q2M N=279</a:t>
              </a:r>
              <a:endParaRPr kumimoji="0" lang="fr-FR" b="0" i="0" u="none" strike="noStrike" kern="1200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19" name="Flowchart: Off-page Connector 3">
              <a:extLst>
                <a:ext uri="{FF2B5EF4-FFF2-40B4-BE49-F238E27FC236}">
                  <a16:creationId xmlns:a16="http://schemas.microsoft.com/office/drawing/2014/main" id="{FDAD1679-29D9-49C9-1522-5867E747650F}"/>
                </a:ext>
              </a:extLst>
            </p:cNvPr>
            <p:cNvSpPr/>
            <p:nvPr/>
          </p:nvSpPr>
          <p:spPr>
            <a:xfrm rot="16200000">
              <a:off x="8734628" y="2838534"/>
              <a:ext cx="2420082" cy="3731067"/>
            </a:xfrm>
            <a:custGeom>
              <a:avLst/>
              <a:gdLst>
                <a:gd name="connsiteX0" fmla="*/ 0 w 10000"/>
                <a:gd name="connsiteY0" fmla="*/ 0 h 10000"/>
                <a:gd name="connsiteX1" fmla="*/ 10000 w 10000"/>
                <a:gd name="connsiteY1" fmla="*/ 0 h 10000"/>
                <a:gd name="connsiteX2" fmla="*/ 10000 w 10000"/>
                <a:gd name="connsiteY2" fmla="*/ 8000 h 10000"/>
                <a:gd name="connsiteX3" fmla="*/ 5000 w 10000"/>
                <a:gd name="connsiteY3" fmla="*/ 10000 h 10000"/>
                <a:gd name="connsiteX4" fmla="*/ 0 w 10000"/>
                <a:gd name="connsiteY4" fmla="*/ 8000 h 10000"/>
                <a:gd name="connsiteX5" fmla="*/ 0 w 10000"/>
                <a:gd name="connsiteY5" fmla="*/ 0 h 10000"/>
                <a:gd name="connsiteX0" fmla="*/ 0 w 10051"/>
                <a:gd name="connsiteY0" fmla="*/ 0 h 10000"/>
                <a:gd name="connsiteX1" fmla="*/ 10000 w 10051"/>
                <a:gd name="connsiteY1" fmla="*/ 0 h 10000"/>
                <a:gd name="connsiteX2" fmla="*/ 10051 w 10051"/>
                <a:gd name="connsiteY2" fmla="*/ 9260 h 10000"/>
                <a:gd name="connsiteX3" fmla="*/ 5000 w 10051"/>
                <a:gd name="connsiteY3" fmla="*/ 10000 h 10000"/>
                <a:gd name="connsiteX4" fmla="*/ 0 w 10051"/>
                <a:gd name="connsiteY4" fmla="*/ 8000 h 10000"/>
                <a:gd name="connsiteX5" fmla="*/ 0 w 10051"/>
                <a:gd name="connsiteY5" fmla="*/ 0 h 10000"/>
                <a:gd name="connsiteX0" fmla="*/ 0 w 10051"/>
                <a:gd name="connsiteY0" fmla="*/ 0 h 10000"/>
                <a:gd name="connsiteX1" fmla="*/ 10000 w 10051"/>
                <a:gd name="connsiteY1" fmla="*/ 0 h 10000"/>
                <a:gd name="connsiteX2" fmla="*/ 10051 w 10051"/>
                <a:gd name="connsiteY2" fmla="*/ 9260 h 10000"/>
                <a:gd name="connsiteX3" fmla="*/ 5000 w 10051"/>
                <a:gd name="connsiteY3" fmla="*/ 10000 h 10000"/>
                <a:gd name="connsiteX4" fmla="*/ 51 w 10051"/>
                <a:gd name="connsiteY4" fmla="*/ 9306 h 10000"/>
                <a:gd name="connsiteX5" fmla="*/ 0 w 10051"/>
                <a:gd name="connsiteY5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51" h="10000">
                  <a:moveTo>
                    <a:pt x="0" y="0"/>
                  </a:moveTo>
                  <a:lnTo>
                    <a:pt x="10000" y="0"/>
                  </a:lnTo>
                  <a:cubicBezTo>
                    <a:pt x="10017" y="3087"/>
                    <a:pt x="10034" y="6173"/>
                    <a:pt x="10051" y="9260"/>
                  </a:cubicBezTo>
                  <a:lnTo>
                    <a:pt x="5000" y="10000"/>
                  </a:lnTo>
                  <a:lnTo>
                    <a:pt x="51" y="930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lIns="90000" tIns="0" bIns="108000" rtlCol="0" anchor="ctr"/>
            <a:lstStyle/>
            <a:p>
              <a:pPr lvl="0" algn="ctr">
                <a:lnSpc>
                  <a:spcPct val="114000"/>
                </a:lnSpc>
                <a:defRPr/>
              </a:pPr>
              <a:r>
                <a:rPr kumimoji="0" lang="fr-FR" altLang="en-US" b="1" i="0" u="none" strike="noStrike" kern="1200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+mn-cs"/>
                </a:rPr>
                <a:t>Extension Switch to or continue</a:t>
              </a:r>
              <a:br>
                <a:rPr kumimoji="0" lang="fr-FR" altLang="en-US" b="1" i="0" u="none" strike="noStrike" kern="1200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+mn-cs"/>
                </a:rPr>
              </a:br>
              <a:r>
                <a:rPr kumimoji="0" lang="fr-FR" altLang="en-US" b="1" i="0" u="none" strike="noStrike" kern="1200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+mn-cs"/>
                </a:rPr>
                <a:t>CAB (600 mg)+RPV (900 mg) LA</a:t>
              </a:r>
              <a:endParaRPr kumimoji="0" lang="fr-FR" b="0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22" name="Ellipse 21">
              <a:extLst>
                <a:ext uri="{FF2B5EF4-FFF2-40B4-BE49-F238E27FC236}">
                  <a16:creationId xmlns:a16="http://schemas.microsoft.com/office/drawing/2014/main" id="{FC397E5B-B914-3438-B3F0-A8A3B6D63177}"/>
                </a:ext>
              </a:extLst>
            </p:cNvPr>
            <p:cNvSpPr/>
            <p:nvPr/>
          </p:nvSpPr>
          <p:spPr>
            <a:xfrm>
              <a:off x="1746159" y="4443190"/>
              <a:ext cx="563597" cy="521757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600"/>
                </a:lnSpc>
              </a:pPr>
              <a:r>
                <a:rPr lang="fr-FR" dirty="0"/>
                <a:t>R</a:t>
              </a:r>
              <a:br>
                <a:rPr lang="fr-FR" dirty="0"/>
              </a:br>
              <a:r>
                <a:rPr lang="fr-FR" sz="1200" dirty="0"/>
                <a:t>2:1</a:t>
              </a:r>
              <a:endParaRPr lang="fr-FR" dirty="0"/>
            </a:p>
          </p:txBody>
        </p:sp>
        <p:cxnSp>
          <p:nvCxnSpPr>
            <p:cNvPr id="23" name="Connecteur : en angle 39">
              <a:extLst>
                <a:ext uri="{FF2B5EF4-FFF2-40B4-BE49-F238E27FC236}">
                  <a16:creationId xmlns:a16="http://schemas.microsoft.com/office/drawing/2014/main" id="{E8ACB6BD-19B4-301E-95E2-5EE70B4EAA53}"/>
                </a:ext>
              </a:extLst>
            </p:cNvPr>
            <p:cNvCxnSpPr>
              <a:cxnSpLocks/>
              <a:stCxn id="22" idx="0"/>
            </p:cNvCxnSpPr>
            <p:nvPr/>
          </p:nvCxnSpPr>
          <p:spPr>
            <a:xfrm rot="5400000" flipH="1" flipV="1">
              <a:off x="2359820" y="3512462"/>
              <a:ext cx="598867" cy="1262591"/>
            </a:xfrm>
            <a:prstGeom prst="bentConnector2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cteur : en angle 39">
              <a:extLst>
                <a:ext uri="{FF2B5EF4-FFF2-40B4-BE49-F238E27FC236}">
                  <a16:creationId xmlns:a16="http://schemas.microsoft.com/office/drawing/2014/main" id="{542E32A7-6587-8F7E-FAD0-A0D671FC8F5F}"/>
                </a:ext>
              </a:extLst>
            </p:cNvPr>
            <p:cNvCxnSpPr>
              <a:cxnSpLocks/>
              <a:stCxn id="22" idx="4"/>
              <a:endCxn id="16" idx="0"/>
            </p:cNvCxnSpPr>
            <p:nvPr/>
          </p:nvCxnSpPr>
          <p:spPr>
            <a:xfrm rot="16200000" flipH="1">
              <a:off x="2214887" y="4778017"/>
              <a:ext cx="189268" cy="563127"/>
            </a:xfrm>
            <a:prstGeom prst="bentConnector2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necteur droit avec flèche 28">
              <a:extLst>
                <a:ext uri="{FF2B5EF4-FFF2-40B4-BE49-F238E27FC236}">
                  <a16:creationId xmlns:a16="http://schemas.microsoft.com/office/drawing/2014/main" id="{B77243CE-7D1D-B187-2D99-E4BF3338CBDD}"/>
                </a:ext>
              </a:extLst>
            </p:cNvPr>
            <p:cNvCxnSpPr/>
            <p:nvPr/>
          </p:nvCxnSpPr>
          <p:spPr>
            <a:xfrm>
              <a:off x="2585545" y="4533101"/>
              <a:ext cx="67004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necteur droit avec flèche 29">
              <a:extLst>
                <a:ext uri="{FF2B5EF4-FFF2-40B4-BE49-F238E27FC236}">
                  <a16:creationId xmlns:a16="http://schemas.microsoft.com/office/drawing/2014/main" id="{4C211075-A0C7-61CD-990F-7031682D3687}"/>
                </a:ext>
              </a:extLst>
            </p:cNvPr>
            <p:cNvCxnSpPr>
              <a:cxnSpLocks/>
            </p:cNvCxnSpPr>
            <p:nvPr/>
          </p:nvCxnSpPr>
          <p:spPr>
            <a:xfrm>
              <a:off x="2591085" y="5720770"/>
              <a:ext cx="714439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" name="ZoneTexte 2">
              <a:extLst>
                <a:ext uri="{FF2B5EF4-FFF2-40B4-BE49-F238E27FC236}">
                  <a16:creationId xmlns:a16="http://schemas.microsoft.com/office/drawing/2014/main" id="{BD2C4DA7-F745-C2DF-EC82-AC0077E7BDB1}"/>
                </a:ext>
              </a:extLst>
            </p:cNvPr>
            <p:cNvSpPr txBox="1"/>
            <p:nvPr/>
          </p:nvSpPr>
          <p:spPr>
            <a:xfrm>
              <a:off x="7767340" y="3174435"/>
              <a:ext cx="6158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M12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7911925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A3822C-B6FD-00B2-EC6C-2211921B0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TB</a:t>
            </a:r>
            <a:br>
              <a:rPr lang="en-GB" dirty="0"/>
            </a:br>
            <a:r>
              <a:rPr lang="en-GB" dirty="0"/>
              <a:t>Standard vs double dose DTG in HIV-associated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43D8A23-7A3D-3341-BEDA-6C235750544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09600" y="1619250"/>
            <a:ext cx="11216054" cy="4572000"/>
          </a:xfrm>
        </p:spPr>
        <p:txBody>
          <a:bodyPr/>
          <a:lstStyle/>
          <a:p>
            <a:r>
              <a:rPr lang="en-GB" dirty="0"/>
              <a:t>RCT, South-Africa, 108 patients enrolled</a:t>
            </a:r>
            <a:br>
              <a:rPr lang="en-GB" dirty="0"/>
            </a:br>
            <a:endParaRPr lang="en-GB" dirty="0"/>
          </a:p>
          <a:p>
            <a:r>
              <a:rPr lang="en-GB" dirty="0"/>
              <a:t>RIF-based TB therapy, Not on ART, randomisation 1:1 : TLD + DTG or placebo 12h later</a:t>
            </a:r>
          </a:p>
          <a:p>
            <a:endParaRPr lang="en-GB" dirty="0"/>
          </a:p>
          <a:p>
            <a:r>
              <a:rPr lang="en-GB" dirty="0"/>
              <a:t>Results at W48</a:t>
            </a:r>
          </a:p>
          <a:p>
            <a:pPr lvl="1"/>
            <a:r>
              <a:rPr lang="en-GB" dirty="0"/>
              <a:t>Similar rate of virologic suppression (&lt; 50 c/mL) by ITT and PP analyses</a:t>
            </a:r>
          </a:p>
          <a:p>
            <a:pPr lvl="1"/>
            <a:r>
              <a:rPr lang="en-GB" dirty="0"/>
              <a:t>Virological failure by W48: 17% vs 18%</a:t>
            </a:r>
          </a:p>
          <a:p>
            <a:pPr lvl="1"/>
            <a:r>
              <a:rPr lang="en-GB" dirty="0"/>
              <a:t>No treatment-emergent DTG resistance</a:t>
            </a:r>
          </a:p>
          <a:p>
            <a:pPr lvl="1"/>
            <a:r>
              <a:rPr lang="en-GB" dirty="0"/>
              <a:t>Drug-related AE grade 3/4: 9% TLD + DTG vs 5% TLD + placebo</a:t>
            </a:r>
          </a:p>
          <a:p>
            <a:endParaRPr lang="en-GB" dirty="0"/>
          </a:p>
          <a:p>
            <a:r>
              <a:rPr lang="en-GB" dirty="0"/>
              <a:t>Conclusion: standard dose DTG with RFP-based TB therapy may be adequate</a:t>
            </a: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BD33BA02-213D-3FCD-2894-907937E6C9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16926" y="6444771"/>
            <a:ext cx="237507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fr-FR" sz="1400" i="1" dirty="0" err="1">
                <a:solidFill>
                  <a:srgbClr val="0070C0"/>
                </a:solidFill>
              </a:rPr>
              <a:t>Griesel</a:t>
            </a:r>
            <a:r>
              <a:rPr lang="fr-FR" sz="1400" i="1" dirty="0">
                <a:solidFill>
                  <a:srgbClr val="0070C0"/>
                </a:solidFill>
              </a:rPr>
              <a:t> R, CROI 2023, Abs. 110</a:t>
            </a:r>
          </a:p>
        </p:txBody>
      </p:sp>
    </p:spTree>
    <p:extLst>
      <p:ext uri="{BB962C8B-B14F-4D97-AF65-F5344CB8AC3E}">
        <p14:creationId xmlns:p14="http://schemas.microsoft.com/office/powerpoint/2010/main" val="72382597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59B94F-F8BD-AF9F-EDC6-7F28031AA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0471"/>
            <a:ext cx="10972800" cy="1481068"/>
          </a:xfrm>
        </p:spPr>
        <p:txBody>
          <a:bodyPr/>
          <a:lstStyle/>
          <a:p>
            <a:r>
              <a:rPr lang="en-GB" dirty="0"/>
              <a:t>TRUNCATE-TB trial: 8-week tuberculosis treatment regimens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2F753F0-995F-EA8C-DDE7-2A96BFCE5DE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09599" y="1619249"/>
            <a:ext cx="11251223" cy="4105689"/>
          </a:xfrm>
        </p:spPr>
        <p:txBody>
          <a:bodyPr>
            <a:normAutofit lnSpcReduction="10000"/>
          </a:bodyPr>
          <a:lstStyle/>
          <a:p>
            <a:r>
              <a:rPr lang="en-GB" dirty="0"/>
              <a:t>RCT, Asia and Africa</a:t>
            </a:r>
          </a:p>
          <a:p>
            <a:r>
              <a:rPr lang="en-GB" dirty="0"/>
              <a:t>Confirmed pulmonary tuberculosis (sputum positive)</a:t>
            </a:r>
          </a:p>
          <a:p>
            <a:r>
              <a:rPr lang="en-GB" dirty="0"/>
              <a:t>Exclusion: rifampicin-resistance, sputum smear 3+, cavity size &gt; 4 cm, HIV positive</a:t>
            </a:r>
          </a:p>
          <a:p>
            <a:endParaRPr lang="en-GB" dirty="0"/>
          </a:p>
          <a:p>
            <a:r>
              <a:rPr lang="en-GB" dirty="0"/>
              <a:t>Standard treatment 24 weeks: RFP 10 mg/kg + INH + first 8 weeks PYR + ETH (N=181)</a:t>
            </a:r>
          </a:p>
          <a:p>
            <a:r>
              <a:rPr lang="en-GB" dirty="0" err="1"/>
              <a:t>hRIF</a:t>
            </a:r>
            <a:r>
              <a:rPr lang="en-GB" dirty="0"/>
              <a:t>-LZD 8 weeks: RFP 20-35 mg/kg + INH + PYR + ETH + Linezolid 600 mg (N=184)</a:t>
            </a:r>
          </a:p>
          <a:p>
            <a:r>
              <a:rPr lang="en-GB" dirty="0"/>
              <a:t>BDQ-LZD 8 weeks: </a:t>
            </a:r>
            <a:r>
              <a:rPr lang="en-GB" dirty="0" err="1"/>
              <a:t>Bedaquiline</a:t>
            </a:r>
            <a:r>
              <a:rPr lang="en-GB" dirty="0"/>
              <a:t> 400/200 mg + INH + PYR + ETH + Linezolid 600 mg </a:t>
            </a:r>
            <a:br>
              <a:rPr lang="en-GB" dirty="0"/>
            </a:br>
            <a:r>
              <a:rPr lang="en-GB" dirty="0"/>
              <a:t>(N=189)</a:t>
            </a:r>
          </a:p>
          <a:p>
            <a:endParaRPr lang="en-GB" dirty="0"/>
          </a:p>
          <a:p>
            <a:r>
              <a:rPr lang="en-GB" dirty="0"/>
              <a:t>Primary outcome: unfavourable outcome (treatment failure, relapse, death by W96)</a:t>
            </a: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E379FA11-1DDF-0F1D-C09B-DAC55E46DD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72070" y="6444771"/>
            <a:ext cx="231993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fr-FR" sz="1400" i="1" dirty="0" err="1">
                <a:solidFill>
                  <a:srgbClr val="0070C0"/>
                </a:solidFill>
              </a:rPr>
              <a:t>Paton</a:t>
            </a:r>
            <a:r>
              <a:rPr lang="fr-FR" sz="1400" i="1" dirty="0">
                <a:solidFill>
                  <a:srgbClr val="0070C0"/>
                </a:solidFill>
              </a:rPr>
              <a:t> N, CROI 2023, Abs. 113</a:t>
            </a:r>
          </a:p>
        </p:txBody>
      </p:sp>
    </p:spTree>
    <p:extLst>
      <p:ext uri="{BB962C8B-B14F-4D97-AF65-F5344CB8AC3E}">
        <p14:creationId xmlns:p14="http://schemas.microsoft.com/office/powerpoint/2010/main" val="404680688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>
            <a:extLst>
              <a:ext uri="{FF2B5EF4-FFF2-40B4-BE49-F238E27FC236}">
                <a16:creationId xmlns:a16="http://schemas.microsoft.com/office/drawing/2014/main" id="{44D147E8-E0A1-8286-0C92-E7312D8EA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10471"/>
            <a:ext cx="11303977" cy="1481068"/>
          </a:xfrm>
        </p:spPr>
        <p:txBody>
          <a:bodyPr/>
          <a:lstStyle/>
          <a:p>
            <a:r>
              <a:rPr lang="en-GB" dirty="0"/>
              <a:t>TRUNCATE-TB trial: 8-week tuberculosis treatment regimens</a:t>
            </a: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3E451272-C950-0439-5E45-FB7A40CCA3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72070" y="6444771"/>
            <a:ext cx="231993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fr-FR" sz="1400" i="1" dirty="0" err="1">
                <a:solidFill>
                  <a:srgbClr val="0070C0"/>
                </a:solidFill>
              </a:rPr>
              <a:t>Paton</a:t>
            </a:r>
            <a:r>
              <a:rPr lang="fr-FR" sz="1400" i="1" dirty="0">
                <a:solidFill>
                  <a:srgbClr val="0070C0"/>
                </a:solidFill>
              </a:rPr>
              <a:t> N, CROI 2023, Abs. 113</a:t>
            </a:r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863BA308-611D-2A74-04A7-61EE1FFDE8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121030"/>
              </p:ext>
            </p:extLst>
          </p:nvPr>
        </p:nvGraphicFramePr>
        <p:xfrm>
          <a:off x="1424354" y="2217037"/>
          <a:ext cx="8976946" cy="2483335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3131660">
                  <a:extLst>
                    <a:ext uri="{9D8B030D-6E8A-4147-A177-3AD203B41FA5}">
                      <a16:colId xmlns:a16="http://schemas.microsoft.com/office/drawing/2014/main" val="2103192652"/>
                    </a:ext>
                  </a:extLst>
                </a:gridCol>
                <a:gridCol w="2299598">
                  <a:extLst>
                    <a:ext uri="{9D8B030D-6E8A-4147-A177-3AD203B41FA5}">
                      <a16:colId xmlns:a16="http://schemas.microsoft.com/office/drawing/2014/main" val="1100434489"/>
                    </a:ext>
                  </a:extLst>
                </a:gridCol>
                <a:gridCol w="1783663">
                  <a:extLst>
                    <a:ext uri="{9D8B030D-6E8A-4147-A177-3AD203B41FA5}">
                      <a16:colId xmlns:a16="http://schemas.microsoft.com/office/drawing/2014/main" val="286710362"/>
                    </a:ext>
                  </a:extLst>
                </a:gridCol>
                <a:gridCol w="1762025">
                  <a:extLst>
                    <a:ext uri="{9D8B030D-6E8A-4147-A177-3AD203B41FA5}">
                      <a16:colId xmlns:a16="http://schemas.microsoft.com/office/drawing/2014/main" val="3278231938"/>
                    </a:ext>
                  </a:extLst>
                </a:gridCol>
              </a:tblGrid>
              <a:tr h="7676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r-F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1944" marR="91944" marT="45972" marB="45972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24 </a:t>
                      </a:r>
                      <a:r>
                        <a:rPr kumimoji="0" lang="fr-FR" sz="1600" b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weeks</a:t>
                      </a:r>
                      <a:endParaRPr kumimoji="0" lang="fr-FR" sz="1600" b="1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Standard </a:t>
                      </a:r>
                      <a:r>
                        <a:rPr kumimoji="0" lang="fr-FR" sz="1600" b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treatment</a:t>
                      </a:r>
                      <a:endParaRPr kumimoji="0" lang="fr-F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1944" marR="91944" marT="45972" marB="45972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8 </a:t>
                      </a:r>
                      <a:r>
                        <a:rPr kumimoji="0" lang="fr-FR" sz="1600" u="none" strike="noStrike" cap="none" normalizeH="0" baseline="0" noProof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weeks</a:t>
                      </a:r>
                      <a:r>
                        <a:rPr kumimoji="0" lang="fr-FR" sz="160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b="1" u="none" strike="noStrike" cap="none" normalizeH="0" baseline="0" noProof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hRIF</a:t>
                      </a:r>
                      <a:r>
                        <a:rPr kumimoji="0" lang="fr-FR" sz="1600" b="1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-LZD</a:t>
                      </a:r>
                      <a:endParaRPr kumimoji="0" lang="fr-F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1944" marR="91944" marT="45972" marB="45972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8 weeks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BDQ-LZD</a:t>
                      </a:r>
                      <a:endParaRPr kumimoji="0" lang="fr-F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1944" marR="91944" marT="45972" marB="45972" anchor="ctr" horzOverflow="overflow"/>
                </a:tc>
                <a:extLst>
                  <a:ext uri="{0D108BD9-81ED-4DB2-BD59-A6C34878D82A}">
                    <a16:rowId xmlns:a16="http://schemas.microsoft.com/office/drawing/2014/main" val="2626867885"/>
                  </a:ext>
                </a:extLst>
              </a:tr>
              <a:tr h="12187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Unfavorable outcome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Relapse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Death</a:t>
                      </a:r>
                    </a:p>
                  </a:txBody>
                  <a:tcPr marL="91944" marR="91944" marT="45972" marB="45972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3.9%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2.2%</a:t>
                      </a:r>
                      <a:br>
                        <a:rPr kumimoji="0" lang="fr-FR" sz="16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kumimoji="0" lang="fr-FR" sz="16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1.1%</a:t>
                      </a:r>
                    </a:p>
                  </a:txBody>
                  <a:tcPr marL="91944" marR="91944" marT="45972" marB="45972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25.0%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21.2%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2.7%</a:t>
                      </a:r>
                    </a:p>
                  </a:txBody>
                  <a:tcPr marL="91944" marR="91944" marT="45972" marB="45972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13.8%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12.2%</a:t>
                      </a:r>
                      <a:br>
                        <a:rPr kumimoji="0" lang="fr-FR" sz="16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kumimoji="0" lang="fr-FR" sz="16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1944" marR="91944" marT="45972" marB="45972" anchor="ctr" horzOverflow="overflow"/>
                </a:tc>
                <a:extLst>
                  <a:ext uri="{0D108BD9-81ED-4DB2-BD59-A6C34878D82A}">
                    <a16:rowId xmlns:a16="http://schemas.microsoft.com/office/drawing/2014/main" val="3507511185"/>
                  </a:ext>
                </a:extLst>
              </a:tr>
              <a:tr h="4969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b="1" noProof="0" dirty="0">
                          <a:solidFill>
                            <a:srgbClr val="000000"/>
                          </a:solidFill>
                          <a:latin typeface="+mn-lt"/>
                        </a:rPr>
                        <a:t>Grade 3 or 4 adverse event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13.8%</a:t>
                      </a:r>
                    </a:p>
                  </a:txBody>
                  <a:tcPr marL="91944" marR="91944" marT="45972" marB="45972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10.9%</a:t>
                      </a:r>
                    </a:p>
                  </a:txBody>
                  <a:tcPr marL="91944" marR="91944" marT="45972" marB="45972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11.1%</a:t>
                      </a:r>
                    </a:p>
                  </a:txBody>
                  <a:tcPr marL="91944" marR="91944" marT="45972" marB="45972" anchor="ctr" horzOverflow="overflow"/>
                </a:tc>
                <a:extLst>
                  <a:ext uri="{0D108BD9-81ED-4DB2-BD59-A6C34878D82A}">
                    <a16:rowId xmlns:a16="http://schemas.microsoft.com/office/drawing/2014/main" val="3986468609"/>
                  </a:ext>
                </a:extLst>
              </a:tr>
            </a:tbl>
          </a:graphicData>
        </a:graphic>
      </p:graphicFrame>
      <p:sp>
        <p:nvSpPr>
          <p:cNvPr id="2" name="ZoneTexte 1">
            <a:extLst>
              <a:ext uri="{FF2B5EF4-FFF2-40B4-BE49-F238E27FC236}">
                <a16:creationId xmlns:a16="http://schemas.microsoft.com/office/drawing/2014/main" id="{D2931B9E-55C7-0EA2-1A21-CD78F6F585E0}"/>
              </a:ext>
            </a:extLst>
          </p:cNvPr>
          <p:cNvSpPr txBox="1"/>
          <p:nvPr/>
        </p:nvSpPr>
        <p:spPr>
          <a:xfrm>
            <a:off x="5469290" y="1491539"/>
            <a:ext cx="12534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0070C0"/>
                </a:solidFill>
              </a:rPr>
              <a:t>Results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363E3082-4E8C-ED8B-B9D3-13C3C191CA45}"/>
              </a:ext>
            </a:extLst>
          </p:cNvPr>
          <p:cNvSpPr txBox="1"/>
          <p:nvPr/>
        </p:nvSpPr>
        <p:spPr>
          <a:xfrm>
            <a:off x="609599" y="5366461"/>
            <a:ext cx="1022703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GB" sz="2400" dirty="0"/>
              <a:t>Probability of relapse lower with 8 weeks BDQ-LZD if mild form of tuberculosis</a:t>
            </a:r>
          </a:p>
          <a:p>
            <a:pPr marL="285750" indent="-28575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GB" sz="2400" dirty="0"/>
              <a:t>BDQ resistance in 2 (1.1%): a caution </a:t>
            </a:r>
          </a:p>
        </p:txBody>
      </p:sp>
    </p:spTree>
    <p:extLst>
      <p:ext uri="{BB962C8B-B14F-4D97-AF65-F5344CB8AC3E}">
        <p14:creationId xmlns:p14="http://schemas.microsoft.com/office/powerpoint/2010/main" val="568511574"/>
      </p:ext>
    </p:extLst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EC721FE3-4AC6-6646-C45B-64789881AA42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914400" y="2512893"/>
            <a:ext cx="10363200" cy="1470025"/>
          </a:xfrm>
        </p:spPr>
        <p:txBody>
          <a:bodyPr>
            <a:normAutofit/>
          </a:bodyPr>
          <a:lstStyle/>
          <a:p>
            <a:pPr algn="ctr"/>
            <a:r>
              <a:rPr lang="fr-FR" sz="4000" dirty="0" err="1"/>
              <a:t>PrEP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1243446958"/>
      </p:ext>
    </p:extLst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383899C-9BD6-25C5-5A2A-CA04B69535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0471"/>
            <a:ext cx="8470698" cy="1278346"/>
          </a:xfrm>
        </p:spPr>
        <p:txBody>
          <a:bodyPr/>
          <a:lstStyle/>
          <a:p>
            <a:r>
              <a:rPr lang="en-GB" dirty="0"/>
              <a:t>LEVI syndrome: Long Acting Early Viral Inhibition with CAB for </a:t>
            </a:r>
            <a:r>
              <a:rPr lang="en-GB" dirty="0" err="1"/>
              <a:t>PrEP</a:t>
            </a:r>
            <a:endParaRPr lang="en-GB" dirty="0"/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98316569-7DAE-4287-E5F6-0E95F8F97E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9111397"/>
              </p:ext>
            </p:extLst>
          </p:nvPr>
        </p:nvGraphicFramePr>
        <p:xfrm>
          <a:off x="1502991" y="1222758"/>
          <a:ext cx="8702345" cy="3693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367684">
                  <a:extLst>
                    <a:ext uri="{9D8B030D-6E8A-4147-A177-3AD203B41FA5}">
                      <a16:colId xmlns:a16="http://schemas.microsoft.com/office/drawing/2014/main" val="2103192652"/>
                    </a:ext>
                  </a:extLst>
                </a:gridCol>
                <a:gridCol w="3369297">
                  <a:extLst>
                    <a:ext uri="{9D8B030D-6E8A-4147-A177-3AD203B41FA5}">
                      <a16:colId xmlns:a16="http://schemas.microsoft.com/office/drawing/2014/main" val="286710362"/>
                    </a:ext>
                  </a:extLst>
                </a:gridCol>
                <a:gridCol w="3965364">
                  <a:extLst>
                    <a:ext uri="{9D8B030D-6E8A-4147-A177-3AD203B41FA5}">
                      <a16:colId xmlns:a16="http://schemas.microsoft.com/office/drawing/2014/main" val="3278231938"/>
                    </a:ext>
                  </a:extLst>
                </a:gridCol>
              </a:tblGrid>
              <a:tr h="2874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1944" marR="91944" marT="45972" marB="45972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Acute HIV Infection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1944" marR="91944" marT="45972" marB="45972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LEVI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1944" marR="91944" marT="45972" marB="45972" anchor="ctr" horzOverflow="overflow"/>
                </a:tc>
                <a:extLst>
                  <a:ext uri="{0D108BD9-81ED-4DB2-BD59-A6C34878D82A}">
                    <a16:rowId xmlns:a16="http://schemas.microsoft.com/office/drawing/2014/main" val="2626867885"/>
                  </a:ext>
                </a:extLst>
              </a:tr>
              <a:tr h="2874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Cause</a:t>
                      </a:r>
                    </a:p>
                  </a:txBody>
                  <a:tcPr marL="91944" marR="91944" marT="45972" marB="45972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Phase of </a:t>
                      </a:r>
                      <a:r>
                        <a:rPr kumimoji="0" lang="fr-FR" sz="140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natural</a:t>
                      </a:r>
                      <a:r>
                        <a:rPr kumimoji="0" 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 HIV infection</a:t>
                      </a:r>
                      <a:endParaRPr kumimoji="0" lang="fr-FR" sz="140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944" marR="91944" marT="45972" marB="45972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Long-acting </a:t>
                      </a:r>
                      <a:r>
                        <a:rPr kumimoji="0" lang="fr-FR" sz="140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PrEP</a:t>
                      </a:r>
                      <a:r>
                        <a:rPr kumimoji="0" 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 agent (prototype : CAB LA)</a:t>
                      </a:r>
                      <a:endParaRPr kumimoji="0" lang="fr-FR" sz="140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944" marR="91944" marT="45972" marB="45972" anchor="ctr" horzOverflow="overflow"/>
                </a:tc>
                <a:extLst>
                  <a:ext uri="{0D108BD9-81ED-4DB2-BD59-A6C34878D82A}">
                    <a16:rowId xmlns:a16="http://schemas.microsoft.com/office/drawing/2014/main" val="3507511185"/>
                  </a:ext>
                </a:extLst>
              </a:tr>
              <a:tr h="48833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1" noProof="0" dirty="0">
                          <a:solidFill>
                            <a:srgbClr val="000000"/>
                          </a:solidFill>
                        </a:rPr>
                        <a:t>Onset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New infection</a:t>
                      </a:r>
                      <a:endParaRPr kumimoji="0" lang="fr-FR" sz="140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944" marR="91944" marT="45972" marB="45972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Infection </a:t>
                      </a:r>
                      <a:r>
                        <a:rPr kumimoji="0" lang="fr-FR" sz="140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during</a:t>
                      </a:r>
                      <a:r>
                        <a:rPr kumimoji="0" 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kumimoji="0" lang="fr-FR" sz="140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PrEP</a:t>
                      </a:r>
                      <a:endParaRPr kumimoji="0" lang="fr-FR" sz="140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Initiation of </a:t>
                      </a:r>
                      <a:r>
                        <a:rPr kumimoji="0" lang="fr-FR" sz="140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PrEP</a:t>
                      </a:r>
                      <a:r>
                        <a:rPr kumimoji="0" 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kumimoji="0" lang="fr-FR" sz="140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during</a:t>
                      </a:r>
                      <a:r>
                        <a:rPr kumimoji="0" 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 Acute HIV infection</a:t>
                      </a:r>
                      <a:endParaRPr kumimoji="0" lang="fr-FR" sz="140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944" marR="91944" marT="45972" marB="45972" anchor="ctr" horzOverflow="overflow"/>
                </a:tc>
                <a:extLst>
                  <a:ext uri="{0D108BD9-81ED-4DB2-BD59-A6C34878D82A}">
                    <a16:rowId xmlns:a16="http://schemas.microsoft.com/office/drawing/2014/main" val="3986468609"/>
                  </a:ext>
                </a:extLst>
              </a:tr>
              <a:tr h="28745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1" noProof="0" dirty="0">
                          <a:solidFill>
                            <a:srgbClr val="000000"/>
                          </a:solidFill>
                        </a:rPr>
                        <a:t>Viral replication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Explosive</a:t>
                      </a:r>
                      <a:endParaRPr kumimoji="0" lang="fr-FR" sz="140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944" marR="91944" marT="45972" marB="45972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Smoldering</a:t>
                      </a:r>
                      <a:endParaRPr kumimoji="0" lang="fr-FR" sz="140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944" marR="91944" marT="45972" marB="45972" anchor="ctr" horzOverflow="overflow"/>
                </a:tc>
                <a:extLst>
                  <a:ext uri="{0D108BD9-81ED-4DB2-BD59-A6C34878D82A}">
                    <a16:rowId xmlns:a16="http://schemas.microsoft.com/office/drawing/2014/main" val="17735534"/>
                  </a:ext>
                </a:extLst>
              </a:tr>
              <a:tr h="28745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1" noProof="0" dirty="0">
                          <a:solidFill>
                            <a:srgbClr val="000000"/>
                          </a:solidFill>
                        </a:rPr>
                        <a:t>Symptoms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Multiple </a:t>
                      </a:r>
                      <a:r>
                        <a:rPr kumimoji="0" lang="fr-FR" sz="140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general</a:t>
                      </a:r>
                      <a:r>
                        <a:rPr kumimoji="0" 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 ± </a:t>
                      </a:r>
                      <a:r>
                        <a:rPr kumimoji="0" lang="fr-FR" sz="140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mucosal</a:t>
                      </a:r>
                      <a:r>
                        <a:rPr kumimoji="0" lang="fr-FR" sz="140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 ± </a:t>
                      </a:r>
                      <a:r>
                        <a:rPr kumimoji="0" lang="fr-FR" sz="140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lymph</a:t>
                      </a:r>
                      <a:r>
                        <a:rPr kumimoji="0" 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kumimoji="0" lang="fr-FR" sz="140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nodes</a:t>
                      </a:r>
                      <a:endParaRPr kumimoji="0" lang="fr-FR" sz="140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944" marR="91944" marT="45972" marB="45972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Minimal, variable, </a:t>
                      </a:r>
                      <a:r>
                        <a:rPr kumimoji="0" lang="fr-FR" sz="140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often</a:t>
                      </a:r>
                      <a:r>
                        <a:rPr kumimoji="0" 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 none</a:t>
                      </a:r>
                      <a:endParaRPr kumimoji="0" lang="fr-FR" sz="140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944" marR="91944" marT="45972" marB="45972" anchor="ctr" horzOverflow="overflow"/>
                </a:tc>
                <a:extLst>
                  <a:ext uri="{0D108BD9-81ED-4DB2-BD59-A6C34878D82A}">
                    <a16:rowId xmlns:a16="http://schemas.microsoft.com/office/drawing/2014/main" val="1962464038"/>
                  </a:ext>
                </a:extLst>
              </a:tr>
              <a:tr h="68922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1" noProof="0" dirty="0">
                          <a:solidFill>
                            <a:srgbClr val="000000"/>
                          </a:solidFill>
                        </a:rPr>
                        <a:t>Detection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Ag/Ab </a:t>
                      </a:r>
                      <a:r>
                        <a:rPr kumimoji="0" lang="fr-FR" sz="140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assay</a:t>
                      </a:r>
                      <a:r>
                        <a:rPr kumimoji="0" 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, RNA </a:t>
                      </a:r>
                      <a:r>
                        <a:rPr kumimoji="0" lang="fr-FR" sz="140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assays</a:t>
                      </a:r>
                      <a:r>
                        <a:rPr kumimoji="0" 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, DNA </a:t>
                      </a:r>
                      <a:r>
                        <a:rPr kumimoji="0" lang="fr-FR" sz="140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assays</a:t>
                      </a:r>
                      <a:r>
                        <a:rPr kumimoji="0" 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, total </a:t>
                      </a:r>
                      <a:r>
                        <a:rPr kumimoji="0" lang="fr-FR" sz="140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nucleic</a:t>
                      </a:r>
                      <a:r>
                        <a:rPr kumimoji="0" 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kumimoji="0" lang="fr-FR" sz="140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acid</a:t>
                      </a:r>
                      <a:r>
                        <a:rPr kumimoji="0" 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kumimoji="0" lang="fr-FR" sz="140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assays</a:t>
                      </a:r>
                      <a:endParaRPr kumimoji="0" lang="fr-FR" sz="140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944" marR="91944" marT="45972" marB="45972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Ultrasensitive</a:t>
                      </a:r>
                      <a:r>
                        <a:rPr kumimoji="0" 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 RNA </a:t>
                      </a:r>
                      <a:r>
                        <a:rPr kumimoji="0" lang="fr-FR" sz="140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assay</a:t>
                      </a:r>
                      <a:endParaRPr kumimoji="0" lang="fr-FR" sz="140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(</a:t>
                      </a:r>
                      <a:r>
                        <a:rPr kumimoji="0" lang="fr-FR" sz="140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often</a:t>
                      </a:r>
                      <a:r>
                        <a:rPr kumimoji="0" 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kumimoji="0" lang="fr-FR" sz="140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low</a:t>
                      </a:r>
                      <a:r>
                        <a:rPr kumimoji="0" 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 or </a:t>
                      </a:r>
                      <a:r>
                        <a:rPr kumimoji="0" lang="fr-FR" sz="140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undetectable</a:t>
                      </a:r>
                      <a:r>
                        <a:rPr kumimoji="0" 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 RNA and DNA,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diminished</a:t>
                      </a:r>
                      <a:r>
                        <a:rPr kumimoji="0" 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/</a:t>
                      </a:r>
                      <a:r>
                        <a:rPr kumimoji="0" lang="fr-FR" sz="140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delayed</a:t>
                      </a:r>
                      <a:r>
                        <a:rPr kumimoji="0" 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 Ab production)</a:t>
                      </a:r>
                      <a:endParaRPr kumimoji="0" lang="fr-FR" sz="140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944" marR="91944" marT="45972" marB="45972" anchor="ctr" horzOverflow="overflow"/>
                </a:tc>
                <a:extLst>
                  <a:ext uri="{0D108BD9-81ED-4DB2-BD59-A6C34878D82A}">
                    <a16:rowId xmlns:a16="http://schemas.microsoft.com/office/drawing/2014/main" val="2760025844"/>
                  </a:ext>
                </a:extLst>
              </a:tr>
              <a:tr h="28745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1" noProof="0" dirty="0">
                          <a:solidFill>
                            <a:srgbClr val="000000"/>
                          </a:solidFill>
                        </a:rPr>
                        <a:t>Assay reversion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Rare</a:t>
                      </a:r>
                      <a:endParaRPr kumimoji="0" lang="fr-FR" sz="140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944" marR="91944" marT="45972" marB="45972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Common for </a:t>
                      </a:r>
                      <a:r>
                        <a:rPr kumimoji="0" lang="fr-FR" sz="140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many</a:t>
                      </a:r>
                      <a:r>
                        <a:rPr kumimoji="0" 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 tests</a:t>
                      </a:r>
                      <a:endParaRPr kumimoji="0" lang="fr-FR" sz="140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944" marR="91944" marT="45972" marB="45972" anchor="ctr" horzOverflow="overflow"/>
                </a:tc>
                <a:extLst>
                  <a:ext uri="{0D108BD9-81ED-4DB2-BD59-A6C34878D82A}">
                    <a16:rowId xmlns:a16="http://schemas.microsoft.com/office/drawing/2014/main" val="2596534557"/>
                  </a:ext>
                </a:extLst>
              </a:tr>
              <a:tr h="28745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1" noProof="0" dirty="0">
                          <a:solidFill>
                            <a:srgbClr val="000000"/>
                          </a:solidFill>
                        </a:rPr>
                        <a:t>Duration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1-2 </a:t>
                      </a:r>
                      <a:r>
                        <a:rPr kumimoji="0" lang="fr-FR" sz="140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weeks</a:t>
                      </a:r>
                      <a:r>
                        <a:rPr kumimoji="0" 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 (</a:t>
                      </a:r>
                      <a:r>
                        <a:rPr kumimoji="0" lang="fr-FR" sz="140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until</a:t>
                      </a:r>
                      <a:r>
                        <a:rPr kumimoji="0" 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 Ab </a:t>
                      </a:r>
                      <a:r>
                        <a:rPr kumimoji="0" lang="fr-FR" sz="140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detection</a:t>
                      </a:r>
                      <a:r>
                        <a:rPr kumimoji="0" 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)</a:t>
                      </a:r>
                      <a:endParaRPr kumimoji="0" lang="fr-FR" sz="140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944" marR="91944" marT="45972" marB="45972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Months</a:t>
                      </a:r>
                      <a:r>
                        <a:rPr kumimoji="0" 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 (</a:t>
                      </a:r>
                      <a:r>
                        <a:rPr kumimoji="0" lang="fr-FR" sz="140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until</a:t>
                      </a:r>
                      <a:r>
                        <a:rPr kumimoji="0" 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 viral </a:t>
                      </a:r>
                      <a:r>
                        <a:rPr kumimoji="0" lang="fr-FR" sz="140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breakthrough</a:t>
                      </a:r>
                      <a:r>
                        <a:rPr kumimoji="0" 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)</a:t>
                      </a:r>
                      <a:endParaRPr kumimoji="0" lang="fr-FR" sz="140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944" marR="91944" marT="45972" marB="45972" anchor="ctr" horzOverflow="overflow"/>
                </a:tc>
                <a:extLst>
                  <a:ext uri="{0D108BD9-81ED-4DB2-BD59-A6C34878D82A}">
                    <a16:rowId xmlns:a16="http://schemas.microsoft.com/office/drawing/2014/main" val="163026875"/>
                  </a:ext>
                </a:extLst>
              </a:tr>
              <a:tr h="28745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1" noProof="0" dirty="0">
                          <a:solidFill>
                            <a:srgbClr val="000000"/>
                          </a:solidFill>
                        </a:rPr>
                        <a:t>Transmission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Very </a:t>
                      </a:r>
                      <a:r>
                        <a:rPr kumimoji="0" lang="fr-FR" sz="140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likely</a:t>
                      </a:r>
                      <a:endParaRPr kumimoji="0" lang="fr-FR" sz="140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944" marR="91944" marT="45972" marB="45972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Unlikely</a:t>
                      </a:r>
                      <a:r>
                        <a:rPr kumimoji="0" 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 (</a:t>
                      </a:r>
                      <a:r>
                        <a:rPr kumimoji="0" lang="fr-FR" sz="140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except</a:t>
                      </a:r>
                      <a:r>
                        <a:rPr kumimoji="0" 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kumimoji="0" lang="fr-FR" sz="140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possibly</a:t>
                      </a:r>
                      <a:r>
                        <a:rPr kumimoji="0" 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kumimoji="0" lang="fr-FR" sz="140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through</a:t>
                      </a:r>
                      <a:r>
                        <a:rPr kumimoji="0" 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kumimoji="0" lang="fr-FR" sz="140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blood</a:t>
                      </a:r>
                      <a:r>
                        <a:rPr kumimoji="0" 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 transfusion)</a:t>
                      </a:r>
                      <a:endParaRPr kumimoji="0" lang="fr-FR" sz="140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944" marR="91944" marT="45972" marB="45972" anchor="ctr" horzOverflow="overflow"/>
                </a:tc>
                <a:extLst>
                  <a:ext uri="{0D108BD9-81ED-4DB2-BD59-A6C34878D82A}">
                    <a16:rowId xmlns:a16="http://schemas.microsoft.com/office/drawing/2014/main" val="9720395"/>
                  </a:ext>
                </a:extLst>
              </a:tr>
              <a:tr h="28745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1" noProof="0" dirty="0">
                          <a:solidFill>
                            <a:srgbClr val="000000"/>
                          </a:solidFill>
                        </a:rPr>
                        <a:t>Drug resistance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No (</a:t>
                      </a:r>
                      <a:r>
                        <a:rPr kumimoji="0" lang="fr-FR" sz="140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unless</a:t>
                      </a:r>
                      <a:r>
                        <a:rPr kumimoji="0" 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kumimoji="0" lang="fr-FR" sz="140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transmitted</a:t>
                      </a:r>
                      <a:r>
                        <a:rPr kumimoji="0" 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)</a:t>
                      </a:r>
                      <a:endParaRPr kumimoji="0" lang="fr-FR" sz="140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944" marR="91944" marT="45972" marB="45972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Yes (can </a:t>
                      </a:r>
                      <a:r>
                        <a:rPr kumimoji="0" lang="fr-FR" sz="140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emerge</a:t>
                      </a:r>
                      <a:r>
                        <a:rPr kumimoji="0" 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kumimoji="0" lang="fr-FR" sz="140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early</a:t>
                      </a:r>
                      <a:r>
                        <a:rPr kumimoji="0" 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kumimoji="0" lang="fr-FR" sz="140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when</a:t>
                      </a:r>
                      <a:r>
                        <a:rPr kumimoji="0" 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 viral </a:t>
                      </a:r>
                      <a:r>
                        <a:rPr kumimoji="0" lang="fr-FR" sz="140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load</a:t>
                      </a:r>
                      <a:r>
                        <a:rPr kumimoji="0" 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kumimoji="0" lang="fr-FR" sz="140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is</a:t>
                      </a:r>
                      <a:r>
                        <a:rPr kumimoji="0" 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kumimoji="0" lang="fr-FR" sz="140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low</a:t>
                      </a:r>
                      <a:r>
                        <a:rPr kumimoji="0" 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)</a:t>
                      </a:r>
                      <a:endParaRPr kumimoji="0" lang="fr-FR" sz="140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944" marR="91944" marT="45972" marB="45972" anchor="ctr" horzOverflow="overflow"/>
                </a:tc>
                <a:extLst>
                  <a:ext uri="{0D108BD9-81ED-4DB2-BD59-A6C34878D82A}">
                    <a16:rowId xmlns:a16="http://schemas.microsoft.com/office/drawing/2014/main" val="2181476716"/>
                  </a:ext>
                </a:extLst>
              </a:tr>
            </a:tbl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id="{41210E63-D141-2A95-0319-EEFDA760E6AF}"/>
              </a:ext>
            </a:extLst>
          </p:cNvPr>
          <p:cNvSpPr txBox="1"/>
          <p:nvPr/>
        </p:nvSpPr>
        <p:spPr>
          <a:xfrm>
            <a:off x="377952" y="4915878"/>
            <a:ext cx="10952422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GB" sz="2000" dirty="0"/>
              <a:t>HPTN083</a:t>
            </a:r>
            <a:endParaRPr lang="en-GB" dirty="0"/>
          </a:p>
          <a:p>
            <a:pPr marL="742950" lvl="1" indent="-285750">
              <a:buClr>
                <a:schemeClr val="tx2"/>
              </a:buClr>
              <a:buFont typeface="Calibri" panose="020F0502020204030204" pitchFamily="34" charset="0"/>
              <a:buChar char="‒"/>
            </a:pPr>
            <a:r>
              <a:rPr lang="en-GB" dirty="0"/>
              <a:t>INSTI resistance in 10/18 with CAB administration within 6 months of 1</a:t>
            </a:r>
            <a:r>
              <a:rPr lang="en-GB" baseline="30000" dirty="0"/>
              <a:t>st</a:t>
            </a:r>
            <a:r>
              <a:rPr lang="en-GB" dirty="0"/>
              <a:t> HIV positive visit</a:t>
            </a:r>
          </a:p>
          <a:p>
            <a:pPr marL="742950" lvl="1" indent="-285750">
              <a:buClr>
                <a:schemeClr val="tx2"/>
              </a:buClr>
              <a:buFont typeface="Calibri" panose="020F0502020204030204" pitchFamily="34" charset="0"/>
              <a:buChar char="‒"/>
            </a:pPr>
            <a:r>
              <a:rPr lang="en-GB" dirty="0"/>
              <a:t>No resistance when the 1</a:t>
            </a:r>
            <a:r>
              <a:rPr lang="en-GB" baseline="30000" dirty="0"/>
              <a:t>st</a:t>
            </a:r>
            <a:r>
              <a:rPr lang="en-GB" dirty="0"/>
              <a:t> HIV positive visit was &gt; 6 months after CAB administration</a:t>
            </a:r>
          </a:p>
          <a:p>
            <a:pPr marL="742950" lvl="1" indent="-285750">
              <a:buClr>
                <a:schemeClr val="tx2"/>
              </a:buClr>
              <a:buFont typeface="Calibri" panose="020F0502020204030204" pitchFamily="34" charset="0"/>
              <a:buChar char="‒"/>
            </a:pPr>
            <a:r>
              <a:rPr lang="en-GB" dirty="0"/>
              <a:t>Retrospective testing with a sensitive RNA assay: detected most infections before INSTI resistance emerged</a:t>
            </a:r>
          </a:p>
          <a:p>
            <a:pPr marL="285750" indent="-285750">
              <a:buClr>
                <a:schemeClr val="tx2"/>
              </a:buClr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GB" sz="2000" dirty="0"/>
              <a:t>Should HIV RNA Screening been done at each visit with CAB-LA </a:t>
            </a:r>
            <a:r>
              <a:rPr lang="en-GB" sz="2000" dirty="0" err="1"/>
              <a:t>PrEP</a:t>
            </a:r>
            <a:r>
              <a:rPr lang="en-GB" sz="2000" dirty="0"/>
              <a:t> ?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C2C0BA23-A031-3384-57B1-34CAE1F408ED}"/>
              </a:ext>
            </a:extLst>
          </p:cNvPr>
          <p:cNvSpPr txBox="1"/>
          <p:nvPr/>
        </p:nvSpPr>
        <p:spPr>
          <a:xfrm>
            <a:off x="9618282" y="6449170"/>
            <a:ext cx="25737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i="1" dirty="0">
                <a:solidFill>
                  <a:srgbClr val="0070C0"/>
                </a:solidFill>
              </a:rPr>
              <a:t>Eshleman S, CROI 2023, Abs. 160</a:t>
            </a:r>
          </a:p>
        </p:txBody>
      </p:sp>
    </p:spTree>
    <p:extLst>
      <p:ext uri="{BB962C8B-B14F-4D97-AF65-F5344CB8AC3E}">
        <p14:creationId xmlns:p14="http://schemas.microsoft.com/office/powerpoint/2010/main" val="105616048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A531E8-04DE-28E4-87A1-CAE349F00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Delayed CAB injections for prevention: investigation in HPTN084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517BDC1-A0CA-4679-ECD8-3BC0F9A1FC5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09600" y="1484989"/>
            <a:ext cx="10972800" cy="1809750"/>
          </a:xfrm>
        </p:spPr>
        <p:txBody>
          <a:bodyPr>
            <a:normAutofit/>
          </a:bodyPr>
          <a:lstStyle/>
          <a:p>
            <a:r>
              <a:rPr lang="en-GB" sz="1800" dirty="0"/>
              <a:t>Measurement of CAB concentrations in female</a:t>
            </a:r>
          </a:p>
          <a:p>
            <a:pPr lvl="1"/>
            <a:r>
              <a:rPr lang="en-GB" sz="1800" dirty="0"/>
              <a:t>Randomized to CAB during the blinded phase of the trial (5 weeks of oral lead-in, then IM injections at W5, W9 and every 8 weeks thereafter)</a:t>
            </a:r>
          </a:p>
          <a:p>
            <a:pPr lvl="1"/>
            <a:r>
              <a:rPr lang="en-GB" sz="1800" dirty="0"/>
              <a:t>With delayed injection: Any injection after W9 that took place 12 to 18 weeks after the last injection</a:t>
            </a:r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CD36485E-E1FF-0002-60D2-E7F9C0D1354A}"/>
              </a:ext>
            </a:extLst>
          </p:cNvPr>
          <p:cNvGrpSpPr/>
          <p:nvPr/>
        </p:nvGrpSpPr>
        <p:grpSpPr>
          <a:xfrm>
            <a:off x="2105261" y="3336303"/>
            <a:ext cx="7627938" cy="557213"/>
            <a:chOff x="2281238" y="3638550"/>
            <a:chExt cx="7627938" cy="557213"/>
          </a:xfrm>
        </p:grpSpPr>
        <p:sp>
          <p:nvSpPr>
            <p:cNvPr id="8" name="Line 5">
              <a:extLst>
                <a:ext uri="{FF2B5EF4-FFF2-40B4-BE49-F238E27FC236}">
                  <a16:creationId xmlns:a16="http://schemas.microsoft.com/office/drawing/2014/main" id="{C7C22F0B-A36E-3319-1A27-EA7024D4D78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461501" y="3929063"/>
              <a:ext cx="0" cy="266700"/>
            </a:xfrm>
            <a:prstGeom prst="line">
              <a:avLst/>
            </a:prstGeom>
            <a:noFill/>
            <a:ln w="14288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" name="Line 6">
              <a:extLst>
                <a:ext uri="{FF2B5EF4-FFF2-40B4-BE49-F238E27FC236}">
                  <a16:creationId xmlns:a16="http://schemas.microsoft.com/office/drawing/2014/main" id="{61698CED-7BDB-D8B5-CEEE-85651F4B45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909176" y="3929063"/>
              <a:ext cx="0" cy="266700"/>
            </a:xfrm>
            <a:prstGeom prst="line">
              <a:avLst/>
            </a:prstGeom>
            <a:noFill/>
            <a:ln w="14288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F935CB8E-5374-A9DB-5DD8-EE7E24DF4B37}"/>
                </a:ext>
              </a:extLst>
            </p:cNvPr>
            <p:cNvSpPr>
              <a:spLocks/>
            </p:cNvSpPr>
            <p:nvPr/>
          </p:nvSpPr>
          <p:spPr bwMode="auto">
            <a:xfrm>
              <a:off x="2281238" y="3929063"/>
              <a:ext cx="7627938" cy="0"/>
            </a:xfrm>
            <a:custGeom>
              <a:avLst/>
              <a:gdLst>
                <a:gd name="T0" fmla="*/ 4805 w 4805"/>
                <a:gd name="T1" fmla="*/ 4523 w 4805"/>
                <a:gd name="T2" fmla="*/ 4242 w 4805"/>
                <a:gd name="T3" fmla="*/ 3968 w 4805"/>
                <a:gd name="T4" fmla="*/ 3683 w 4805"/>
                <a:gd name="T5" fmla="*/ 3073 w 4805"/>
                <a:gd name="T6" fmla="*/ 2850 w 4805"/>
                <a:gd name="T7" fmla="*/ 2629 w 4805"/>
                <a:gd name="T8" fmla="*/ 2402 w 4805"/>
                <a:gd name="T9" fmla="*/ 2181 w 4805"/>
                <a:gd name="T10" fmla="*/ 1956 w 4805"/>
                <a:gd name="T11" fmla="*/ 1735 w 4805"/>
                <a:gd name="T12" fmla="*/ 1511 w 4805"/>
                <a:gd name="T13" fmla="*/ 1290 w 4805"/>
                <a:gd name="T14" fmla="*/ 1160 w 4805"/>
                <a:gd name="T15" fmla="*/ 1028 w 4805"/>
                <a:gd name="T16" fmla="*/ 900 w 4805"/>
                <a:gd name="T17" fmla="*/ 773 w 4805"/>
                <a:gd name="T18" fmla="*/ 648 w 4805"/>
                <a:gd name="T19" fmla="*/ 515 w 4805"/>
                <a:gd name="T20" fmla="*/ 381 w 4805"/>
                <a:gd name="T21" fmla="*/ 255 w 4805"/>
                <a:gd name="T22" fmla="*/ 127 w 4805"/>
                <a:gd name="T23" fmla="*/ 0 w 480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  <a:cxn ang="0">
                  <a:pos x="T6" y="0"/>
                </a:cxn>
                <a:cxn ang="0">
                  <a:pos x="T7" y="0"/>
                </a:cxn>
                <a:cxn ang="0">
                  <a:pos x="T8" y="0"/>
                </a:cxn>
                <a:cxn ang="0">
                  <a:pos x="T9" y="0"/>
                </a:cxn>
                <a:cxn ang="0">
                  <a:pos x="T10" y="0"/>
                </a:cxn>
                <a:cxn ang="0">
                  <a:pos x="T11" y="0"/>
                </a:cxn>
                <a:cxn ang="0">
                  <a:pos x="T12" y="0"/>
                </a:cxn>
                <a:cxn ang="0">
                  <a:pos x="T13" y="0"/>
                </a:cxn>
                <a:cxn ang="0">
                  <a:pos x="T14" y="0"/>
                </a:cxn>
                <a:cxn ang="0">
                  <a:pos x="T15" y="0"/>
                </a:cxn>
                <a:cxn ang="0">
                  <a:pos x="T16" y="0"/>
                </a:cxn>
                <a:cxn ang="0">
                  <a:pos x="T17" y="0"/>
                </a:cxn>
                <a:cxn ang="0">
                  <a:pos x="T18" y="0"/>
                </a:cxn>
                <a:cxn ang="0">
                  <a:pos x="T19" y="0"/>
                </a:cxn>
                <a:cxn ang="0">
                  <a:pos x="T20" y="0"/>
                </a:cxn>
                <a:cxn ang="0">
                  <a:pos x="T21" y="0"/>
                </a:cxn>
                <a:cxn ang="0">
                  <a:pos x="T22" y="0"/>
                </a:cxn>
                <a:cxn ang="0">
                  <a:pos x="T23" y="0"/>
                </a:cxn>
              </a:cxnLst>
              <a:rect l="0" t="0" r="r" b="b"/>
              <a:pathLst>
                <a:path w="4805">
                  <a:moveTo>
                    <a:pt x="4805" y="0"/>
                  </a:moveTo>
                  <a:lnTo>
                    <a:pt x="4523" y="0"/>
                  </a:lnTo>
                  <a:lnTo>
                    <a:pt x="4242" y="0"/>
                  </a:lnTo>
                  <a:lnTo>
                    <a:pt x="3968" y="0"/>
                  </a:lnTo>
                  <a:lnTo>
                    <a:pt x="3683" y="0"/>
                  </a:lnTo>
                  <a:lnTo>
                    <a:pt x="3073" y="0"/>
                  </a:lnTo>
                  <a:lnTo>
                    <a:pt x="2850" y="0"/>
                  </a:lnTo>
                  <a:lnTo>
                    <a:pt x="2629" y="0"/>
                  </a:lnTo>
                  <a:lnTo>
                    <a:pt x="2402" y="0"/>
                  </a:lnTo>
                  <a:lnTo>
                    <a:pt x="2181" y="0"/>
                  </a:lnTo>
                  <a:lnTo>
                    <a:pt x="1956" y="0"/>
                  </a:lnTo>
                  <a:lnTo>
                    <a:pt x="1735" y="0"/>
                  </a:lnTo>
                  <a:lnTo>
                    <a:pt x="1511" y="0"/>
                  </a:lnTo>
                  <a:lnTo>
                    <a:pt x="1290" y="0"/>
                  </a:lnTo>
                  <a:lnTo>
                    <a:pt x="1160" y="0"/>
                  </a:lnTo>
                  <a:lnTo>
                    <a:pt x="1028" y="0"/>
                  </a:lnTo>
                  <a:lnTo>
                    <a:pt x="900" y="0"/>
                  </a:lnTo>
                  <a:lnTo>
                    <a:pt x="773" y="0"/>
                  </a:lnTo>
                  <a:lnTo>
                    <a:pt x="648" y="0"/>
                  </a:lnTo>
                  <a:lnTo>
                    <a:pt x="515" y="0"/>
                  </a:lnTo>
                  <a:lnTo>
                    <a:pt x="381" y="0"/>
                  </a:lnTo>
                  <a:lnTo>
                    <a:pt x="255" y="0"/>
                  </a:lnTo>
                  <a:lnTo>
                    <a:pt x="127" y="0"/>
                  </a:lnTo>
                  <a:lnTo>
                    <a:pt x="0" y="0"/>
                  </a:lnTo>
                </a:path>
              </a:pathLst>
            </a:custGeom>
            <a:noFill/>
            <a:ln w="14288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" name="Line 8">
              <a:extLst>
                <a:ext uri="{FF2B5EF4-FFF2-40B4-BE49-F238E27FC236}">
                  <a16:creationId xmlns:a16="http://schemas.microsoft.com/office/drawing/2014/main" id="{51154695-B083-F6FB-7B10-84FF7E8111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159626" y="3929063"/>
              <a:ext cx="0" cy="266700"/>
            </a:xfrm>
            <a:prstGeom prst="line">
              <a:avLst/>
            </a:prstGeom>
            <a:noFill/>
            <a:ln w="14288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" name="Line 9">
              <a:extLst>
                <a:ext uri="{FF2B5EF4-FFF2-40B4-BE49-F238E27FC236}">
                  <a16:creationId xmlns:a16="http://schemas.microsoft.com/office/drawing/2014/main" id="{23FA5773-7787-19B9-6386-95FE78794C0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159626" y="3638550"/>
              <a:ext cx="0" cy="220663"/>
            </a:xfrm>
            <a:prstGeom prst="line">
              <a:avLst/>
            </a:prstGeom>
            <a:noFill/>
            <a:ln w="14288">
              <a:solidFill>
                <a:srgbClr val="000066"/>
              </a:solidFill>
              <a:prstDash val="solid"/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" name="Line 10">
              <a:extLst>
                <a:ext uri="{FF2B5EF4-FFF2-40B4-BE49-F238E27FC236}">
                  <a16:creationId xmlns:a16="http://schemas.microsoft.com/office/drawing/2014/main" id="{C2DEA5CD-BCE3-6F2E-9775-520C904D6F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26351" y="3638550"/>
              <a:ext cx="0" cy="220663"/>
            </a:xfrm>
            <a:prstGeom prst="line">
              <a:avLst/>
            </a:prstGeom>
            <a:noFill/>
            <a:ln w="14288">
              <a:solidFill>
                <a:srgbClr val="000066"/>
              </a:solidFill>
              <a:prstDash val="solid"/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" name="Line 11">
              <a:extLst>
                <a:ext uri="{FF2B5EF4-FFF2-40B4-BE49-F238E27FC236}">
                  <a16:creationId xmlns:a16="http://schemas.microsoft.com/office/drawing/2014/main" id="{90BA39B8-A1F3-66C4-7F11-1816AA309E3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128001" y="3929063"/>
              <a:ext cx="0" cy="266700"/>
            </a:xfrm>
            <a:prstGeom prst="line">
              <a:avLst/>
            </a:prstGeom>
            <a:noFill/>
            <a:ln w="14288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" name="Line 12">
              <a:extLst>
                <a:ext uri="{FF2B5EF4-FFF2-40B4-BE49-F238E27FC236}">
                  <a16:creationId xmlns:a16="http://schemas.microsoft.com/office/drawing/2014/main" id="{1510643D-1E00-14C6-89C4-689A0665C5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580438" y="3929063"/>
              <a:ext cx="0" cy="266700"/>
            </a:xfrm>
            <a:prstGeom prst="line">
              <a:avLst/>
            </a:prstGeom>
            <a:noFill/>
            <a:ln w="14288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7" name="Line 13">
              <a:extLst>
                <a:ext uri="{FF2B5EF4-FFF2-40B4-BE49-F238E27FC236}">
                  <a16:creationId xmlns:a16="http://schemas.microsoft.com/office/drawing/2014/main" id="{49879269-E6B9-63A0-D1E6-19B78AEA2DF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015413" y="3929063"/>
              <a:ext cx="0" cy="266700"/>
            </a:xfrm>
            <a:prstGeom prst="line">
              <a:avLst/>
            </a:prstGeom>
            <a:noFill/>
            <a:ln w="14288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" name="Line 14">
              <a:extLst>
                <a:ext uri="{FF2B5EF4-FFF2-40B4-BE49-F238E27FC236}">
                  <a16:creationId xmlns:a16="http://schemas.microsoft.com/office/drawing/2014/main" id="{39199922-034D-B88F-9955-063A5CDF944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128001" y="3638550"/>
              <a:ext cx="0" cy="220663"/>
            </a:xfrm>
            <a:prstGeom prst="line">
              <a:avLst/>
            </a:prstGeom>
            <a:noFill/>
            <a:ln w="14288">
              <a:solidFill>
                <a:srgbClr val="000066"/>
              </a:solidFill>
              <a:prstDash val="solid"/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" name="Line 15">
              <a:extLst>
                <a:ext uri="{FF2B5EF4-FFF2-40B4-BE49-F238E27FC236}">
                  <a16:creationId xmlns:a16="http://schemas.microsoft.com/office/drawing/2014/main" id="{805D851D-CF53-2B17-E8B7-94B4BFE9C9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79951" y="3929063"/>
              <a:ext cx="0" cy="266700"/>
            </a:xfrm>
            <a:prstGeom prst="line">
              <a:avLst/>
            </a:prstGeom>
            <a:noFill/>
            <a:ln w="14288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" name="Line 16">
              <a:extLst>
                <a:ext uri="{FF2B5EF4-FFF2-40B4-BE49-F238E27FC236}">
                  <a16:creationId xmlns:a16="http://schemas.microsoft.com/office/drawing/2014/main" id="{063362CA-F499-4911-2FD7-A65739ABDF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35551" y="3929063"/>
              <a:ext cx="0" cy="266700"/>
            </a:xfrm>
            <a:prstGeom prst="line">
              <a:avLst/>
            </a:prstGeom>
            <a:noFill/>
            <a:ln w="14288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" name="Line 17">
              <a:extLst>
                <a:ext uri="{FF2B5EF4-FFF2-40B4-BE49-F238E27FC236}">
                  <a16:creationId xmlns:a16="http://schemas.microsoft.com/office/drawing/2014/main" id="{8B080F55-BD6A-867F-2653-E30D922DD5E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86388" y="3929063"/>
              <a:ext cx="0" cy="123825"/>
            </a:xfrm>
            <a:prstGeom prst="line">
              <a:avLst/>
            </a:prstGeom>
            <a:noFill/>
            <a:ln w="14288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2" name="Line 18">
              <a:extLst>
                <a:ext uri="{FF2B5EF4-FFF2-40B4-BE49-F238E27FC236}">
                  <a16:creationId xmlns:a16="http://schemas.microsoft.com/office/drawing/2014/main" id="{B8AA3E32-2DC6-E3B1-E3A4-FF2D05697AC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79951" y="3638550"/>
              <a:ext cx="0" cy="220663"/>
            </a:xfrm>
            <a:prstGeom prst="line">
              <a:avLst/>
            </a:prstGeom>
            <a:noFill/>
            <a:ln w="14288">
              <a:solidFill>
                <a:srgbClr val="000066"/>
              </a:solidFill>
              <a:prstDash val="solid"/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3" name="Line 19">
              <a:extLst>
                <a:ext uri="{FF2B5EF4-FFF2-40B4-BE49-F238E27FC236}">
                  <a16:creationId xmlns:a16="http://schemas.microsoft.com/office/drawing/2014/main" id="{116731DD-5B88-EAFF-F899-D8348EE9BF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35551" y="3638550"/>
              <a:ext cx="0" cy="220663"/>
            </a:xfrm>
            <a:prstGeom prst="line">
              <a:avLst/>
            </a:prstGeom>
            <a:noFill/>
            <a:ln w="14288">
              <a:solidFill>
                <a:srgbClr val="000066"/>
              </a:solidFill>
              <a:prstDash val="solid"/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4" name="Line 20">
              <a:extLst>
                <a:ext uri="{FF2B5EF4-FFF2-40B4-BE49-F238E27FC236}">
                  <a16:creationId xmlns:a16="http://schemas.microsoft.com/office/drawing/2014/main" id="{D7A016E4-FB2C-A573-B7E2-69DEF00BC75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43576" y="3929063"/>
              <a:ext cx="0" cy="266700"/>
            </a:xfrm>
            <a:prstGeom prst="line">
              <a:avLst/>
            </a:prstGeom>
            <a:noFill/>
            <a:ln w="14288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5" name="Line 21">
              <a:extLst>
                <a:ext uri="{FF2B5EF4-FFF2-40B4-BE49-F238E27FC236}">
                  <a16:creationId xmlns:a16="http://schemas.microsoft.com/office/drawing/2014/main" id="{1F877ED1-3DCD-4211-AA36-A07CA7DE831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094413" y="3929063"/>
              <a:ext cx="0" cy="266700"/>
            </a:xfrm>
            <a:prstGeom prst="line">
              <a:avLst/>
            </a:prstGeom>
            <a:noFill/>
            <a:ln w="14288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6" name="Line 22">
              <a:extLst>
                <a:ext uri="{FF2B5EF4-FFF2-40B4-BE49-F238E27FC236}">
                  <a16:creationId xmlns:a16="http://schemas.microsoft.com/office/drawing/2014/main" id="{ECFE97CE-E82C-01CB-F06F-FF05F21D3A8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454776" y="3929063"/>
              <a:ext cx="0" cy="266700"/>
            </a:xfrm>
            <a:prstGeom prst="line">
              <a:avLst/>
            </a:prstGeom>
            <a:noFill/>
            <a:ln w="14288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7" name="Line 23">
              <a:extLst>
                <a:ext uri="{FF2B5EF4-FFF2-40B4-BE49-F238E27FC236}">
                  <a16:creationId xmlns:a16="http://schemas.microsoft.com/office/drawing/2014/main" id="{9FE0DD8B-E96B-91C0-E5A8-18E7F50505F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05613" y="3929063"/>
              <a:ext cx="0" cy="266700"/>
            </a:xfrm>
            <a:prstGeom prst="line">
              <a:avLst/>
            </a:prstGeom>
            <a:noFill/>
            <a:ln w="14288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8" name="Line 24">
              <a:extLst>
                <a:ext uri="{FF2B5EF4-FFF2-40B4-BE49-F238E27FC236}">
                  <a16:creationId xmlns:a16="http://schemas.microsoft.com/office/drawing/2014/main" id="{42A3EB96-7FE3-4C84-5803-4C02AFF97D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43576" y="3638550"/>
              <a:ext cx="0" cy="220663"/>
            </a:xfrm>
            <a:prstGeom prst="line">
              <a:avLst/>
            </a:prstGeom>
            <a:noFill/>
            <a:ln w="14288">
              <a:solidFill>
                <a:srgbClr val="000066"/>
              </a:solidFill>
              <a:prstDash val="solid"/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9" name="Line 25">
              <a:extLst>
                <a:ext uri="{FF2B5EF4-FFF2-40B4-BE49-F238E27FC236}">
                  <a16:creationId xmlns:a16="http://schemas.microsoft.com/office/drawing/2014/main" id="{FFCD4B07-5B69-0DCA-64A1-A61443CC8E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094413" y="3638550"/>
              <a:ext cx="0" cy="220663"/>
            </a:xfrm>
            <a:prstGeom prst="line">
              <a:avLst/>
            </a:prstGeom>
            <a:noFill/>
            <a:ln w="14288">
              <a:solidFill>
                <a:srgbClr val="000066"/>
              </a:solidFill>
              <a:prstDash val="solid"/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0" name="Line 26">
              <a:extLst>
                <a:ext uri="{FF2B5EF4-FFF2-40B4-BE49-F238E27FC236}">
                  <a16:creationId xmlns:a16="http://schemas.microsoft.com/office/drawing/2014/main" id="{F59B0A12-6D74-33D4-CB43-5E417A3EC4D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454776" y="3638550"/>
              <a:ext cx="0" cy="220663"/>
            </a:xfrm>
            <a:prstGeom prst="line">
              <a:avLst/>
            </a:prstGeom>
            <a:noFill/>
            <a:ln w="14288">
              <a:solidFill>
                <a:srgbClr val="000066"/>
              </a:solidFill>
              <a:prstDash val="solid"/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" name="Line 27">
              <a:extLst>
                <a:ext uri="{FF2B5EF4-FFF2-40B4-BE49-F238E27FC236}">
                  <a16:creationId xmlns:a16="http://schemas.microsoft.com/office/drawing/2014/main" id="{6A4FFE09-EC8C-18A8-716F-E00E9DC4A87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05613" y="3638550"/>
              <a:ext cx="0" cy="220663"/>
            </a:xfrm>
            <a:prstGeom prst="line">
              <a:avLst/>
            </a:prstGeom>
            <a:noFill/>
            <a:ln w="14288">
              <a:solidFill>
                <a:srgbClr val="000066"/>
              </a:solidFill>
              <a:prstDash val="solid"/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2" name="Line 28">
              <a:extLst>
                <a:ext uri="{FF2B5EF4-FFF2-40B4-BE49-F238E27FC236}">
                  <a16:creationId xmlns:a16="http://schemas.microsoft.com/office/drawing/2014/main" id="{540D8E89-CC67-DE0B-5873-4D3019D44DE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82851" y="3929063"/>
              <a:ext cx="0" cy="123825"/>
            </a:xfrm>
            <a:prstGeom prst="line">
              <a:avLst/>
            </a:prstGeom>
            <a:noFill/>
            <a:ln w="14288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3" name="Line 29">
              <a:extLst>
                <a:ext uri="{FF2B5EF4-FFF2-40B4-BE49-F238E27FC236}">
                  <a16:creationId xmlns:a16="http://schemas.microsoft.com/office/drawing/2014/main" id="{0B8469B4-E7B1-4D1A-F0E1-4A4521A7D47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6051" y="3929063"/>
              <a:ext cx="0" cy="123825"/>
            </a:xfrm>
            <a:prstGeom prst="line">
              <a:avLst/>
            </a:prstGeom>
            <a:noFill/>
            <a:ln w="14288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4" name="Line 30">
              <a:extLst>
                <a:ext uri="{FF2B5EF4-FFF2-40B4-BE49-F238E27FC236}">
                  <a16:creationId xmlns:a16="http://schemas.microsoft.com/office/drawing/2014/main" id="{5FB3D5C3-0B8E-D293-65BD-67D7C86518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6076" y="3929063"/>
              <a:ext cx="0" cy="123825"/>
            </a:xfrm>
            <a:prstGeom prst="line">
              <a:avLst/>
            </a:prstGeom>
            <a:noFill/>
            <a:ln w="14288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5" name="Line 31">
              <a:extLst>
                <a:ext uri="{FF2B5EF4-FFF2-40B4-BE49-F238E27FC236}">
                  <a16:creationId xmlns:a16="http://schemas.microsoft.com/office/drawing/2014/main" id="{32DB382D-28B4-1EB9-9F44-F8E881FE64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09938" y="3929063"/>
              <a:ext cx="0" cy="123825"/>
            </a:xfrm>
            <a:prstGeom prst="line">
              <a:avLst/>
            </a:prstGeom>
            <a:noFill/>
            <a:ln w="14288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6" name="Line 32">
              <a:extLst>
                <a:ext uri="{FF2B5EF4-FFF2-40B4-BE49-F238E27FC236}">
                  <a16:creationId xmlns:a16="http://schemas.microsoft.com/office/drawing/2014/main" id="{059AC596-CD23-38B4-4415-741AB73B06A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98801" y="3929063"/>
              <a:ext cx="0" cy="266700"/>
            </a:xfrm>
            <a:prstGeom prst="line">
              <a:avLst/>
            </a:prstGeom>
            <a:noFill/>
            <a:ln w="14288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7" name="Line 33">
              <a:extLst>
                <a:ext uri="{FF2B5EF4-FFF2-40B4-BE49-F238E27FC236}">
                  <a16:creationId xmlns:a16="http://schemas.microsoft.com/office/drawing/2014/main" id="{210B6048-071D-04A9-C601-B9B28AB24A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98801" y="3638550"/>
              <a:ext cx="0" cy="220663"/>
            </a:xfrm>
            <a:prstGeom prst="line">
              <a:avLst/>
            </a:prstGeom>
            <a:noFill/>
            <a:ln w="14288">
              <a:solidFill>
                <a:srgbClr val="000066"/>
              </a:solidFill>
              <a:prstDash val="solid"/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8" name="Line 34">
              <a:extLst>
                <a:ext uri="{FF2B5EF4-FFF2-40B4-BE49-F238E27FC236}">
                  <a16:creationId xmlns:a16="http://schemas.microsoft.com/office/drawing/2014/main" id="{48014E2F-C144-A3D7-D7F7-FD10870B501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09988" y="3929063"/>
              <a:ext cx="0" cy="123825"/>
            </a:xfrm>
            <a:prstGeom prst="line">
              <a:avLst/>
            </a:prstGeom>
            <a:noFill/>
            <a:ln w="14288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9" name="Line 35">
              <a:extLst>
                <a:ext uri="{FF2B5EF4-FFF2-40B4-BE49-F238E27FC236}">
                  <a16:creationId xmlns:a16="http://schemas.microsoft.com/office/drawing/2014/main" id="{92BAE65F-B0F3-9B4D-1A90-E9662B015CF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08376" y="3929063"/>
              <a:ext cx="0" cy="266700"/>
            </a:xfrm>
            <a:prstGeom prst="line">
              <a:avLst/>
            </a:prstGeom>
            <a:noFill/>
            <a:ln w="14288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0" name="Line 36">
              <a:extLst>
                <a:ext uri="{FF2B5EF4-FFF2-40B4-BE49-F238E27FC236}">
                  <a16:creationId xmlns:a16="http://schemas.microsoft.com/office/drawing/2014/main" id="{6A84ABE3-2CE3-E7B2-191F-868C30BAE54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13188" y="3929063"/>
              <a:ext cx="0" cy="266700"/>
            </a:xfrm>
            <a:prstGeom prst="line">
              <a:avLst/>
            </a:prstGeom>
            <a:noFill/>
            <a:ln w="14288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1" name="Line 37">
              <a:extLst>
                <a:ext uri="{FF2B5EF4-FFF2-40B4-BE49-F238E27FC236}">
                  <a16:creationId xmlns:a16="http://schemas.microsoft.com/office/drawing/2014/main" id="{C22AADCB-6E96-B986-A5A5-DBF64FF633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22738" y="3929063"/>
              <a:ext cx="0" cy="123825"/>
            </a:xfrm>
            <a:prstGeom prst="line">
              <a:avLst/>
            </a:prstGeom>
            <a:noFill/>
            <a:ln w="14288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2" name="Line 38">
              <a:extLst>
                <a:ext uri="{FF2B5EF4-FFF2-40B4-BE49-F238E27FC236}">
                  <a16:creationId xmlns:a16="http://schemas.microsoft.com/office/drawing/2014/main" id="{369BB940-F3EE-E606-FD2A-25AA26EA9A3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9113" y="3929063"/>
              <a:ext cx="0" cy="266700"/>
            </a:xfrm>
            <a:prstGeom prst="line">
              <a:avLst/>
            </a:prstGeom>
            <a:noFill/>
            <a:ln w="14288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3" name="Line 39">
              <a:extLst>
                <a:ext uri="{FF2B5EF4-FFF2-40B4-BE49-F238E27FC236}">
                  <a16:creationId xmlns:a16="http://schemas.microsoft.com/office/drawing/2014/main" id="{0B5CBB8C-64EA-77D0-688E-B97AA0CE6F3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08376" y="3638550"/>
              <a:ext cx="0" cy="220663"/>
            </a:xfrm>
            <a:prstGeom prst="line">
              <a:avLst/>
            </a:prstGeom>
            <a:noFill/>
            <a:ln w="14288">
              <a:solidFill>
                <a:srgbClr val="000066"/>
              </a:solidFill>
              <a:prstDash val="solid"/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4" name="Line 40">
              <a:extLst>
                <a:ext uri="{FF2B5EF4-FFF2-40B4-BE49-F238E27FC236}">
                  <a16:creationId xmlns:a16="http://schemas.microsoft.com/office/drawing/2014/main" id="{A7FD0649-F77B-19DE-DEFD-9E00D32426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13188" y="3638550"/>
              <a:ext cx="0" cy="220663"/>
            </a:xfrm>
            <a:prstGeom prst="line">
              <a:avLst/>
            </a:prstGeom>
            <a:noFill/>
            <a:ln w="14288">
              <a:solidFill>
                <a:srgbClr val="000066"/>
              </a:solidFill>
              <a:prstDash val="solid"/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5" name="Line 41">
              <a:extLst>
                <a:ext uri="{FF2B5EF4-FFF2-40B4-BE49-F238E27FC236}">
                  <a16:creationId xmlns:a16="http://schemas.microsoft.com/office/drawing/2014/main" id="{CACA14B5-0A98-DC81-D513-9F3EAA4C077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9113" y="3638550"/>
              <a:ext cx="0" cy="220663"/>
            </a:xfrm>
            <a:prstGeom prst="line">
              <a:avLst/>
            </a:prstGeom>
            <a:noFill/>
            <a:ln w="14288">
              <a:solidFill>
                <a:srgbClr val="000066"/>
              </a:solidFill>
              <a:prstDash val="solid"/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6" name="Line 42">
              <a:extLst>
                <a:ext uri="{FF2B5EF4-FFF2-40B4-BE49-F238E27FC236}">
                  <a16:creationId xmlns:a16="http://schemas.microsoft.com/office/drawing/2014/main" id="{80B05E1D-7206-FEA5-6CDE-3410F0142F3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81238" y="3929063"/>
              <a:ext cx="0" cy="266700"/>
            </a:xfrm>
            <a:prstGeom prst="line">
              <a:avLst/>
            </a:prstGeom>
            <a:noFill/>
            <a:ln w="14288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47" name="Rectangle 43">
            <a:extLst>
              <a:ext uri="{FF2B5EF4-FFF2-40B4-BE49-F238E27FC236}">
                <a16:creationId xmlns:a16="http://schemas.microsoft.com/office/drawing/2014/main" id="{92B3D800-2F04-E603-6846-45F4E508F1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9970" y="3636341"/>
            <a:ext cx="72136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>
                <a:ln>
                  <a:noFill/>
                </a:ln>
                <a:effectLst/>
                <a:latin typeface="+mn-lt"/>
              </a:rPr>
              <a:t>0</a:t>
            </a:r>
            <a:endParaRPr kumimoji="0" lang="fr-FR" altLang="fr-FR" sz="2800" b="0" i="0" u="none" strike="noStrike" cap="none" normalizeH="0" baseline="0">
              <a:ln>
                <a:noFill/>
              </a:ln>
              <a:effectLst/>
              <a:latin typeface="+mn-lt"/>
            </a:endParaRPr>
          </a:p>
        </p:txBody>
      </p:sp>
      <p:sp>
        <p:nvSpPr>
          <p:cNvPr id="48" name="Rectangle 44">
            <a:extLst>
              <a:ext uri="{FF2B5EF4-FFF2-40B4-BE49-F238E27FC236}">
                <a16:creationId xmlns:a16="http://schemas.microsoft.com/office/drawing/2014/main" id="{D49AC2C9-3579-3D55-8D44-392D0BC361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93170" y="3636341"/>
            <a:ext cx="72136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>
                <a:ln>
                  <a:noFill/>
                </a:ln>
                <a:effectLst/>
                <a:latin typeface="+mn-lt"/>
              </a:rPr>
              <a:t>2</a:t>
            </a:r>
            <a:endParaRPr kumimoji="0" lang="fr-FR" altLang="fr-FR" sz="2800" b="0" i="0" u="none" strike="noStrike" cap="none" normalizeH="0" baseline="0">
              <a:ln>
                <a:noFill/>
              </a:ln>
              <a:effectLst/>
              <a:latin typeface="+mn-lt"/>
            </a:endParaRPr>
          </a:p>
        </p:txBody>
      </p:sp>
      <p:sp>
        <p:nvSpPr>
          <p:cNvPr id="49" name="Rectangle 45">
            <a:extLst>
              <a:ext uri="{FF2B5EF4-FFF2-40B4-BE49-F238E27FC236}">
                <a16:creationId xmlns:a16="http://schemas.microsoft.com/office/drawing/2014/main" id="{34630D87-9097-C192-179D-4A8DC15F04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3195" y="3636341"/>
            <a:ext cx="72136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>
                <a:ln>
                  <a:noFill/>
                </a:ln>
                <a:effectLst/>
                <a:latin typeface="+mn-lt"/>
              </a:rPr>
              <a:t>4</a:t>
            </a:r>
            <a:endParaRPr kumimoji="0" lang="fr-FR" altLang="fr-FR" sz="2800" b="0" i="0" u="none" strike="noStrike" cap="none" normalizeH="0" baseline="0">
              <a:ln>
                <a:noFill/>
              </a:ln>
              <a:effectLst/>
              <a:latin typeface="+mn-lt"/>
            </a:endParaRPr>
          </a:p>
        </p:txBody>
      </p:sp>
      <p:sp>
        <p:nvSpPr>
          <p:cNvPr id="50" name="Rectangle 46">
            <a:extLst>
              <a:ext uri="{FF2B5EF4-FFF2-40B4-BE49-F238E27FC236}">
                <a16:creationId xmlns:a16="http://schemas.microsoft.com/office/drawing/2014/main" id="{E8BBFFCB-DDE0-2399-B22A-7F7E8BC01D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8645" y="3636341"/>
            <a:ext cx="72136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>
                <a:ln>
                  <a:noFill/>
                </a:ln>
                <a:effectLst/>
                <a:latin typeface="+mn-lt"/>
              </a:rPr>
              <a:t>6</a:t>
            </a:r>
            <a:endParaRPr kumimoji="0" lang="fr-FR" altLang="fr-FR" sz="2800" b="0" i="0" u="none" strike="noStrike" cap="none" normalizeH="0" baseline="0">
              <a:ln>
                <a:noFill/>
              </a:ln>
              <a:effectLst/>
              <a:latin typeface="+mn-lt"/>
            </a:endParaRPr>
          </a:p>
        </p:txBody>
      </p:sp>
      <p:sp>
        <p:nvSpPr>
          <p:cNvPr id="51" name="Rectangle 47">
            <a:extLst>
              <a:ext uri="{FF2B5EF4-FFF2-40B4-BE49-F238E27FC236}">
                <a16:creationId xmlns:a16="http://schemas.microsoft.com/office/drawing/2014/main" id="{6213939B-578F-CF34-677F-045298E298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6561" y="3636341"/>
            <a:ext cx="144270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>
                <a:ln>
                  <a:noFill/>
                </a:ln>
                <a:effectLst/>
                <a:latin typeface="+mn-lt"/>
              </a:rPr>
              <a:t>13</a:t>
            </a:r>
            <a:endParaRPr kumimoji="0" lang="fr-FR" altLang="fr-FR" sz="2800" b="0" i="0" u="none" strike="noStrike" cap="none" normalizeH="0" baseline="0">
              <a:ln>
                <a:noFill/>
              </a:ln>
              <a:effectLst/>
              <a:latin typeface="+mn-lt"/>
            </a:endParaRPr>
          </a:p>
        </p:txBody>
      </p:sp>
      <p:sp>
        <p:nvSpPr>
          <p:cNvPr id="52" name="Rectangle 48">
            <a:extLst>
              <a:ext uri="{FF2B5EF4-FFF2-40B4-BE49-F238E27FC236}">
                <a16:creationId xmlns:a16="http://schemas.microsoft.com/office/drawing/2014/main" id="{D5FF3F01-B569-65E1-2C48-42D863BC0B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0899" y="3636341"/>
            <a:ext cx="144270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>
                <a:ln>
                  <a:noFill/>
                </a:ln>
                <a:effectLst/>
                <a:latin typeface="+mn-lt"/>
              </a:rPr>
              <a:t>21</a:t>
            </a:r>
            <a:endParaRPr kumimoji="0" lang="fr-FR" altLang="fr-FR" sz="2800" b="0" i="0" u="none" strike="noStrike" cap="none" normalizeH="0" baseline="0">
              <a:ln>
                <a:noFill/>
              </a:ln>
              <a:effectLst/>
              <a:latin typeface="+mn-lt"/>
            </a:endParaRPr>
          </a:p>
        </p:txBody>
      </p:sp>
      <p:sp>
        <p:nvSpPr>
          <p:cNvPr id="53" name="Rectangle 49">
            <a:extLst>
              <a:ext uri="{FF2B5EF4-FFF2-40B4-BE49-F238E27FC236}">
                <a16:creationId xmlns:a16="http://schemas.microsoft.com/office/drawing/2014/main" id="{D73C277B-5EFE-05BE-0BF5-71C5A7D32F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2961" y="3636341"/>
            <a:ext cx="144270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>
                <a:ln>
                  <a:noFill/>
                </a:ln>
                <a:effectLst/>
                <a:latin typeface="+mn-lt"/>
              </a:rPr>
              <a:t>42</a:t>
            </a:r>
            <a:endParaRPr kumimoji="0" lang="fr-FR" altLang="fr-FR" sz="2800" b="0" i="0" u="none" strike="noStrike" cap="none" normalizeH="0" baseline="0">
              <a:ln>
                <a:noFill/>
              </a:ln>
              <a:effectLst/>
              <a:latin typeface="+mn-lt"/>
            </a:endParaRPr>
          </a:p>
        </p:txBody>
      </p:sp>
      <p:sp>
        <p:nvSpPr>
          <p:cNvPr id="54" name="Rectangle 50">
            <a:extLst>
              <a:ext uri="{FF2B5EF4-FFF2-40B4-BE49-F238E27FC236}">
                <a16:creationId xmlns:a16="http://schemas.microsoft.com/office/drawing/2014/main" id="{29AC0BF8-AC04-B89A-031A-6ADCB6FAFF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7508" y="3780803"/>
            <a:ext cx="72136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>
                <a:ln>
                  <a:noFill/>
                </a:ln>
                <a:effectLst/>
                <a:latin typeface="+mn-lt"/>
              </a:rPr>
              <a:t>5</a:t>
            </a:r>
            <a:endParaRPr kumimoji="0" lang="fr-FR" altLang="fr-FR" sz="2800" b="0" i="0" u="none" strike="noStrike" cap="none" normalizeH="0" baseline="0">
              <a:ln>
                <a:noFill/>
              </a:ln>
              <a:effectLst/>
              <a:latin typeface="+mn-lt"/>
            </a:endParaRPr>
          </a:p>
        </p:txBody>
      </p:sp>
      <p:sp>
        <p:nvSpPr>
          <p:cNvPr id="55" name="Rectangle 51">
            <a:extLst>
              <a:ext uri="{FF2B5EF4-FFF2-40B4-BE49-F238E27FC236}">
                <a16:creationId xmlns:a16="http://schemas.microsoft.com/office/drawing/2014/main" id="{15EABA5E-63E7-2B47-CEBF-4F1AAC9168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7083" y="3780803"/>
            <a:ext cx="72136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>
                <a:ln>
                  <a:noFill/>
                </a:ln>
                <a:effectLst/>
                <a:latin typeface="+mn-lt"/>
              </a:rPr>
              <a:t>9</a:t>
            </a:r>
            <a:endParaRPr kumimoji="0" lang="fr-FR" altLang="fr-FR" sz="2800" b="0" i="0" u="none" strike="noStrike" cap="none" normalizeH="0" baseline="0">
              <a:ln>
                <a:noFill/>
              </a:ln>
              <a:effectLst/>
              <a:latin typeface="+mn-lt"/>
            </a:endParaRPr>
          </a:p>
        </p:txBody>
      </p:sp>
      <p:sp>
        <p:nvSpPr>
          <p:cNvPr id="56" name="Rectangle 52">
            <a:extLst>
              <a:ext uri="{FF2B5EF4-FFF2-40B4-BE49-F238E27FC236}">
                <a16:creationId xmlns:a16="http://schemas.microsoft.com/office/drawing/2014/main" id="{EA5C459B-AED5-5908-8C41-8EBB8840EC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9761" y="3780803"/>
            <a:ext cx="144270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>
                <a:ln>
                  <a:noFill/>
                </a:ln>
                <a:effectLst/>
                <a:latin typeface="+mn-lt"/>
              </a:rPr>
              <a:t>17</a:t>
            </a:r>
            <a:endParaRPr kumimoji="0" lang="fr-FR" altLang="fr-FR" sz="2800" b="0" i="0" u="none" strike="noStrike" cap="none" normalizeH="0" baseline="0">
              <a:ln>
                <a:noFill/>
              </a:ln>
              <a:effectLst/>
              <a:latin typeface="+mn-lt"/>
            </a:endParaRPr>
          </a:p>
        </p:txBody>
      </p:sp>
      <p:sp>
        <p:nvSpPr>
          <p:cNvPr id="57" name="Rectangle 53">
            <a:extLst>
              <a:ext uri="{FF2B5EF4-FFF2-40B4-BE49-F238E27FC236}">
                <a16:creationId xmlns:a16="http://schemas.microsoft.com/office/drawing/2014/main" id="{38F448B1-1A33-E1C5-4FB3-D21CE66C2E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7274" y="3780803"/>
            <a:ext cx="144270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>
                <a:ln>
                  <a:noFill/>
                </a:ln>
                <a:effectLst/>
                <a:latin typeface="+mn-lt"/>
              </a:rPr>
              <a:t>25</a:t>
            </a:r>
            <a:endParaRPr kumimoji="0" lang="fr-FR" altLang="fr-FR" sz="2800" b="0" i="0" u="none" strike="noStrike" cap="none" normalizeH="0" baseline="0">
              <a:ln>
                <a:noFill/>
              </a:ln>
              <a:effectLst/>
              <a:latin typeface="+mn-lt"/>
            </a:endParaRPr>
          </a:p>
        </p:txBody>
      </p:sp>
      <p:sp>
        <p:nvSpPr>
          <p:cNvPr id="58" name="Rectangle 54">
            <a:extLst>
              <a:ext uri="{FF2B5EF4-FFF2-40B4-BE49-F238E27FC236}">
                <a16:creationId xmlns:a16="http://schemas.microsoft.com/office/drawing/2014/main" id="{FF7757FC-5DB4-3BD3-5949-E27C301265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8111" y="3780803"/>
            <a:ext cx="144270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>
                <a:ln>
                  <a:noFill/>
                </a:ln>
                <a:effectLst/>
                <a:latin typeface="+mn-lt"/>
              </a:rPr>
              <a:t>33</a:t>
            </a:r>
            <a:endParaRPr kumimoji="0" lang="fr-FR" altLang="fr-FR" sz="2800" b="0" i="0" u="none" strike="noStrike" cap="none" normalizeH="0" baseline="0">
              <a:ln>
                <a:noFill/>
              </a:ln>
              <a:effectLst/>
              <a:latin typeface="+mn-lt"/>
            </a:endParaRPr>
          </a:p>
        </p:txBody>
      </p:sp>
      <p:sp>
        <p:nvSpPr>
          <p:cNvPr id="59" name="Rectangle 55">
            <a:extLst>
              <a:ext uri="{FF2B5EF4-FFF2-40B4-BE49-F238E27FC236}">
                <a16:creationId xmlns:a16="http://schemas.microsoft.com/office/drawing/2014/main" id="{B661747C-CB6D-8AEB-E703-3C65C6BDF3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2124" y="3780803"/>
            <a:ext cx="144270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>
                <a:ln>
                  <a:noFill/>
                </a:ln>
                <a:effectLst/>
                <a:latin typeface="+mn-lt"/>
              </a:rPr>
              <a:t>41</a:t>
            </a:r>
            <a:endParaRPr kumimoji="0" lang="fr-FR" altLang="fr-FR" sz="2800" b="0" i="0" u="none" strike="noStrike" cap="none" normalizeH="0" baseline="0">
              <a:ln>
                <a:noFill/>
              </a:ln>
              <a:effectLst/>
              <a:latin typeface="+mn-lt"/>
            </a:endParaRPr>
          </a:p>
        </p:txBody>
      </p:sp>
      <p:sp>
        <p:nvSpPr>
          <p:cNvPr id="60" name="Rectangle 56">
            <a:extLst>
              <a:ext uri="{FF2B5EF4-FFF2-40B4-BE49-F238E27FC236}">
                <a16:creationId xmlns:a16="http://schemas.microsoft.com/office/drawing/2014/main" id="{D373BA17-70D7-4F41-59DF-4BADCAE015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0149" y="3780803"/>
            <a:ext cx="144270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>
                <a:ln>
                  <a:noFill/>
                </a:ln>
                <a:effectLst/>
                <a:latin typeface="+mn-lt"/>
              </a:rPr>
              <a:t>49</a:t>
            </a:r>
            <a:endParaRPr kumimoji="0" lang="fr-FR" altLang="fr-FR" sz="2800" b="0" i="0" u="none" strike="noStrike" cap="none" normalizeH="0" baseline="0">
              <a:ln>
                <a:noFill/>
              </a:ln>
              <a:effectLst/>
              <a:latin typeface="+mn-lt"/>
            </a:endParaRPr>
          </a:p>
        </p:txBody>
      </p:sp>
      <p:sp>
        <p:nvSpPr>
          <p:cNvPr id="61" name="Rectangle 57">
            <a:extLst>
              <a:ext uri="{FF2B5EF4-FFF2-40B4-BE49-F238E27FC236}">
                <a16:creationId xmlns:a16="http://schemas.microsoft.com/office/drawing/2014/main" id="{5396DB18-5E94-858C-5790-72CF227606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0986" y="3780803"/>
            <a:ext cx="144270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>
                <a:ln>
                  <a:noFill/>
                </a:ln>
                <a:effectLst/>
                <a:latin typeface="+mn-lt"/>
              </a:rPr>
              <a:t>57</a:t>
            </a:r>
            <a:endParaRPr kumimoji="0" lang="fr-FR" altLang="fr-FR" sz="2800" b="0" i="0" u="none" strike="noStrike" cap="none" normalizeH="0" baseline="0">
              <a:ln>
                <a:noFill/>
              </a:ln>
              <a:effectLst/>
              <a:latin typeface="+mn-lt"/>
            </a:endParaRPr>
          </a:p>
        </p:txBody>
      </p:sp>
      <p:sp>
        <p:nvSpPr>
          <p:cNvPr id="62" name="Rectangle 58">
            <a:extLst>
              <a:ext uri="{FF2B5EF4-FFF2-40B4-BE49-F238E27FC236}">
                <a16:creationId xmlns:a16="http://schemas.microsoft.com/office/drawing/2014/main" id="{AD309E63-5C82-FCF7-CCE6-33C924BEAF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2936" y="3780803"/>
            <a:ext cx="144270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>
                <a:ln>
                  <a:noFill/>
                </a:ln>
                <a:effectLst/>
                <a:latin typeface="+mn-lt"/>
              </a:rPr>
              <a:t>65</a:t>
            </a:r>
            <a:endParaRPr kumimoji="0" lang="fr-FR" altLang="fr-FR" sz="2800" b="0" i="0" u="none" strike="noStrike" cap="none" normalizeH="0" baseline="0">
              <a:ln>
                <a:noFill/>
              </a:ln>
              <a:effectLst/>
              <a:latin typeface="+mn-lt"/>
            </a:endParaRPr>
          </a:p>
        </p:txBody>
      </p:sp>
      <p:sp>
        <p:nvSpPr>
          <p:cNvPr id="63" name="Rectangle 59">
            <a:extLst>
              <a:ext uri="{FF2B5EF4-FFF2-40B4-BE49-F238E27FC236}">
                <a16:creationId xmlns:a16="http://schemas.microsoft.com/office/drawing/2014/main" id="{4988F294-831D-229D-2B32-6CE2760DB2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3774" y="3780803"/>
            <a:ext cx="144270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>
                <a:ln>
                  <a:noFill/>
                </a:ln>
                <a:effectLst/>
                <a:latin typeface="+mn-lt"/>
              </a:rPr>
              <a:t>73</a:t>
            </a:r>
            <a:endParaRPr kumimoji="0" lang="fr-FR" altLang="fr-FR" sz="2800" b="0" i="0" u="none" strike="noStrike" cap="none" normalizeH="0" baseline="0">
              <a:ln>
                <a:noFill/>
              </a:ln>
              <a:effectLst/>
              <a:latin typeface="+mn-lt"/>
            </a:endParaRPr>
          </a:p>
        </p:txBody>
      </p:sp>
      <p:sp>
        <p:nvSpPr>
          <p:cNvPr id="64" name="Rectangle 60">
            <a:extLst>
              <a:ext uri="{FF2B5EF4-FFF2-40B4-BE49-F238E27FC236}">
                <a16:creationId xmlns:a16="http://schemas.microsoft.com/office/drawing/2014/main" id="{AB50B051-16BA-601B-3551-45A2204521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7786" y="3780803"/>
            <a:ext cx="144270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>
                <a:ln>
                  <a:noFill/>
                </a:ln>
                <a:effectLst/>
                <a:latin typeface="+mn-lt"/>
              </a:rPr>
              <a:t>81</a:t>
            </a:r>
            <a:endParaRPr kumimoji="0" lang="fr-FR" altLang="fr-FR" sz="2800" b="0" i="0" u="none" strike="noStrike" cap="none" normalizeH="0" baseline="0">
              <a:ln>
                <a:noFill/>
              </a:ln>
              <a:effectLst/>
              <a:latin typeface="+mn-lt"/>
            </a:endParaRPr>
          </a:p>
        </p:txBody>
      </p:sp>
      <p:sp>
        <p:nvSpPr>
          <p:cNvPr id="65" name="Rectangle 61">
            <a:extLst>
              <a:ext uri="{FF2B5EF4-FFF2-40B4-BE49-F238E27FC236}">
                <a16:creationId xmlns:a16="http://schemas.microsoft.com/office/drawing/2014/main" id="{0EADB237-43B6-6766-D19E-1AC51FA5AA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4026" y="3780803"/>
            <a:ext cx="216405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>
                <a:ln>
                  <a:noFill/>
                </a:ln>
                <a:effectLst/>
                <a:latin typeface="+mn-lt"/>
              </a:rPr>
              <a:t>185</a:t>
            </a:r>
            <a:endParaRPr kumimoji="0" lang="fr-FR" altLang="fr-FR" sz="2800" b="0" i="0" u="none" strike="noStrike" cap="none" normalizeH="0" baseline="0">
              <a:ln>
                <a:noFill/>
              </a:ln>
              <a:effectLst/>
              <a:latin typeface="+mn-lt"/>
            </a:endParaRPr>
          </a:p>
        </p:txBody>
      </p:sp>
      <p:sp>
        <p:nvSpPr>
          <p:cNvPr id="66" name="Rectangle 62">
            <a:extLst>
              <a:ext uri="{FF2B5EF4-FFF2-40B4-BE49-F238E27FC236}">
                <a16:creationId xmlns:a16="http://schemas.microsoft.com/office/drawing/2014/main" id="{75F0D1E6-AB40-0902-4A42-93199FFEDD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18599" y="3780803"/>
            <a:ext cx="144270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>
                <a:ln>
                  <a:noFill/>
                </a:ln>
                <a:effectLst/>
                <a:latin typeface="+mn-lt"/>
              </a:rPr>
              <a:t>12</a:t>
            </a:r>
            <a:endParaRPr kumimoji="0" lang="fr-FR" altLang="fr-FR" sz="2800" b="0" i="0" u="none" strike="noStrike" cap="none" normalizeH="0" baseline="0">
              <a:ln>
                <a:noFill/>
              </a:ln>
              <a:effectLst/>
              <a:latin typeface="+mn-lt"/>
            </a:endParaRPr>
          </a:p>
        </p:txBody>
      </p:sp>
      <p:sp>
        <p:nvSpPr>
          <p:cNvPr id="67" name="Rectangle 63">
            <a:extLst>
              <a:ext uri="{FF2B5EF4-FFF2-40B4-BE49-F238E27FC236}">
                <a16:creationId xmlns:a16="http://schemas.microsoft.com/office/drawing/2014/main" id="{D2ECBBAD-9A57-FBE9-A9C9-E890D1E6F5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53574" y="3780803"/>
            <a:ext cx="144270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>
                <a:ln>
                  <a:noFill/>
                </a:ln>
                <a:effectLst/>
                <a:latin typeface="+mn-lt"/>
              </a:rPr>
              <a:t>24</a:t>
            </a:r>
            <a:endParaRPr kumimoji="0" lang="fr-FR" altLang="fr-FR" sz="2800" b="0" i="0" u="none" strike="noStrike" cap="none" normalizeH="0" baseline="0">
              <a:ln>
                <a:noFill/>
              </a:ln>
              <a:effectLst/>
              <a:latin typeface="+mn-lt"/>
            </a:endParaRPr>
          </a:p>
        </p:txBody>
      </p:sp>
      <p:sp>
        <p:nvSpPr>
          <p:cNvPr id="68" name="Rectangle 64">
            <a:extLst>
              <a:ext uri="{FF2B5EF4-FFF2-40B4-BE49-F238E27FC236}">
                <a16:creationId xmlns:a16="http://schemas.microsoft.com/office/drawing/2014/main" id="{D78FE6C4-E054-ABA0-E8CD-BBE0E9A5E7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98074" y="3780803"/>
            <a:ext cx="144270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>
                <a:ln>
                  <a:noFill/>
                </a:ln>
                <a:effectLst/>
                <a:latin typeface="+mn-lt"/>
              </a:rPr>
              <a:t>36</a:t>
            </a:r>
            <a:endParaRPr kumimoji="0" lang="fr-FR" altLang="fr-FR" sz="2800" b="0" i="0" u="none" strike="noStrike" cap="none" normalizeH="0" baseline="0">
              <a:ln>
                <a:noFill/>
              </a:ln>
              <a:effectLst/>
              <a:latin typeface="+mn-lt"/>
            </a:endParaRPr>
          </a:p>
        </p:txBody>
      </p:sp>
      <p:sp>
        <p:nvSpPr>
          <p:cNvPr id="69" name="Rectangle 65">
            <a:extLst>
              <a:ext uri="{FF2B5EF4-FFF2-40B4-BE49-F238E27FC236}">
                <a16:creationId xmlns:a16="http://schemas.microsoft.com/office/drawing/2014/main" id="{97583EB3-9907-B00B-BCED-0C29B24A9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45749" y="3780803"/>
            <a:ext cx="144270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>
                <a:ln>
                  <a:noFill/>
                </a:ln>
                <a:effectLst/>
                <a:latin typeface="+mn-lt"/>
              </a:rPr>
              <a:t>48</a:t>
            </a:r>
            <a:endParaRPr kumimoji="0" lang="fr-FR" altLang="fr-FR" sz="2800" b="0" i="0" u="none" strike="noStrike" cap="none" normalizeH="0" baseline="0">
              <a:ln>
                <a:noFill/>
              </a:ln>
              <a:effectLst/>
              <a:latin typeface="+mn-lt"/>
            </a:endParaRPr>
          </a:p>
        </p:txBody>
      </p:sp>
      <p:sp>
        <p:nvSpPr>
          <p:cNvPr id="70" name="Rectangle 66">
            <a:extLst>
              <a:ext uri="{FF2B5EF4-FFF2-40B4-BE49-F238E27FC236}">
                <a16:creationId xmlns:a16="http://schemas.microsoft.com/office/drawing/2014/main" id="{A30153BA-BEB0-E01A-F7B9-DD85AE9677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88985" y="4013023"/>
            <a:ext cx="49385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1" i="0" u="none" strike="noStrike" cap="none" normalizeH="0" baseline="0" dirty="0" err="1">
                <a:ln>
                  <a:noFill/>
                </a:ln>
                <a:effectLst/>
                <a:latin typeface="+mn-lt"/>
              </a:rPr>
              <a:t>Weeks</a:t>
            </a:r>
            <a:endParaRPr kumimoji="0" lang="fr-FR" altLang="fr-FR" sz="3600" b="0" i="0" u="none" strike="noStrike" cap="none" normalizeH="0" baseline="0" dirty="0">
              <a:ln>
                <a:noFill/>
              </a:ln>
              <a:effectLst/>
              <a:latin typeface="+mn-lt"/>
            </a:endParaRPr>
          </a:p>
        </p:txBody>
      </p:sp>
      <p:cxnSp>
        <p:nvCxnSpPr>
          <p:cNvPr id="71" name="Connecteur : en angle 139">
            <a:extLst>
              <a:ext uri="{FF2B5EF4-FFF2-40B4-BE49-F238E27FC236}">
                <a16:creationId xmlns:a16="http://schemas.microsoft.com/office/drawing/2014/main" id="{D9A70903-58D8-07B3-621D-AD6696FF5311}"/>
              </a:ext>
            </a:extLst>
          </p:cNvPr>
          <p:cNvCxnSpPr>
            <a:cxnSpLocks/>
          </p:cNvCxnSpPr>
          <p:nvPr/>
        </p:nvCxnSpPr>
        <p:spPr>
          <a:xfrm rot="16200000" flipH="1">
            <a:off x="5642211" y="953338"/>
            <a:ext cx="12700" cy="4619625"/>
          </a:xfrm>
          <a:prstGeom prst="bentConnector3">
            <a:avLst>
              <a:gd name="adj1" fmla="val -1462480"/>
            </a:avLst>
          </a:prstGeom>
          <a:ln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Rectangle 66">
            <a:extLst>
              <a:ext uri="{FF2B5EF4-FFF2-40B4-BE49-F238E27FC236}">
                <a16:creationId xmlns:a16="http://schemas.microsoft.com/office/drawing/2014/main" id="{9FA5561D-50C1-A01B-54C0-7AE45839E9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8439" y="2826740"/>
            <a:ext cx="41832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1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Delay</a:t>
            </a:r>
            <a:endParaRPr kumimoji="0" lang="fr-FR" altLang="fr-FR" sz="3600" b="0" i="0" u="none" strike="noStrike" cap="none" normalizeH="0" baseline="0" dirty="0">
              <a:ln>
                <a:noFill/>
              </a:ln>
              <a:effectLst/>
              <a:latin typeface="+mn-lt"/>
            </a:endParaRPr>
          </a:p>
        </p:txBody>
      </p:sp>
      <p:graphicFrame>
        <p:nvGraphicFramePr>
          <p:cNvPr id="73" name="Tableau 72">
            <a:extLst>
              <a:ext uri="{FF2B5EF4-FFF2-40B4-BE49-F238E27FC236}">
                <a16:creationId xmlns:a16="http://schemas.microsoft.com/office/drawing/2014/main" id="{C12FF25D-E58C-D611-3F34-39C2CB2508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445235"/>
              </p:ext>
            </p:extLst>
          </p:nvPr>
        </p:nvGraphicFramePr>
        <p:xfrm>
          <a:off x="1427152" y="4397651"/>
          <a:ext cx="8607668" cy="19507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664252">
                  <a:extLst>
                    <a:ext uri="{9D8B030D-6E8A-4147-A177-3AD203B41FA5}">
                      <a16:colId xmlns:a16="http://schemas.microsoft.com/office/drawing/2014/main" val="3805433984"/>
                    </a:ext>
                  </a:extLst>
                </a:gridCol>
                <a:gridCol w="2314472">
                  <a:extLst>
                    <a:ext uri="{9D8B030D-6E8A-4147-A177-3AD203B41FA5}">
                      <a16:colId xmlns:a16="http://schemas.microsoft.com/office/drawing/2014/main" val="288226648"/>
                    </a:ext>
                  </a:extLst>
                </a:gridCol>
                <a:gridCol w="2314472">
                  <a:extLst>
                    <a:ext uri="{9D8B030D-6E8A-4147-A177-3AD203B41FA5}">
                      <a16:colId xmlns:a16="http://schemas.microsoft.com/office/drawing/2014/main" val="4117893254"/>
                    </a:ext>
                  </a:extLst>
                </a:gridCol>
                <a:gridCol w="2314472">
                  <a:extLst>
                    <a:ext uri="{9D8B030D-6E8A-4147-A177-3AD203B41FA5}">
                      <a16:colId xmlns:a16="http://schemas.microsoft.com/office/drawing/2014/main" val="322553588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solidFill>
                            <a:schemeClr val="bg1"/>
                          </a:solidFill>
                        </a:rPr>
                        <a:t>[CAB]</a:t>
                      </a:r>
                      <a:br>
                        <a:rPr lang="en-US" sz="1400" noProof="0" dirty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400" noProof="0" dirty="0">
                          <a:solidFill>
                            <a:schemeClr val="bg1"/>
                          </a:solidFill>
                        </a:rPr>
                        <a:t>Trough</a:t>
                      </a:r>
                      <a:endParaRPr lang="en-US" sz="1400" noProof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solidFill>
                            <a:schemeClr val="bg1"/>
                          </a:solidFill>
                        </a:rPr>
                        <a:t>12-14 weeks</a:t>
                      </a:r>
                      <a:br>
                        <a:rPr lang="en-US" sz="1400" noProof="0" dirty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400" noProof="0" dirty="0">
                          <a:solidFill>
                            <a:schemeClr val="bg1"/>
                          </a:solidFill>
                        </a:rPr>
                        <a:t>Between injections</a:t>
                      </a:r>
                      <a:br>
                        <a:rPr lang="en-US" sz="1400" noProof="0" dirty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400" noProof="0" dirty="0">
                          <a:solidFill>
                            <a:schemeClr val="bg1"/>
                          </a:solidFill>
                        </a:rPr>
                        <a:t>(N=109)</a:t>
                      </a:r>
                      <a:endParaRPr lang="en-US" sz="1400" noProof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noProof="0" dirty="0">
                          <a:solidFill>
                            <a:schemeClr val="bg1"/>
                          </a:solidFill>
                        </a:rPr>
                        <a:t>14-16 weeks</a:t>
                      </a:r>
                      <a:br>
                        <a:rPr lang="en-US" sz="1400" b="1" kern="1200" noProof="0" dirty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400" b="1" kern="1200" noProof="0" dirty="0">
                          <a:solidFill>
                            <a:schemeClr val="bg1"/>
                          </a:solidFill>
                        </a:rPr>
                        <a:t>Between injections</a:t>
                      </a:r>
                      <a:br>
                        <a:rPr lang="en-US" sz="1400" b="1" kern="1200" noProof="0" dirty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400" b="1" kern="1200" noProof="0" dirty="0">
                          <a:solidFill>
                            <a:schemeClr val="bg1"/>
                          </a:solidFill>
                        </a:rPr>
                        <a:t>(N=57)</a:t>
                      </a:r>
                      <a:endParaRPr lang="en-US" sz="1400" noProof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noProof="0" dirty="0">
                          <a:solidFill>
                            <a:schemeClr val="bg1"/>
                          </a:solidFill>
                        </a:rPr>
                        <a:t>16-18 weeks</a:t>
                      </a:r>
                      <a:br>
                        <a:rPr lang="en-US" sz="1400" b="1" kern="1200" noProof="0" dirty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400" b="1" kern="1200" noProof="0" dirty="0">
                          <a:solidFill>
                            <a:schemeClr val="bg1"/>
                          </a:solidFill>
                        </a:rPr>
                        <a:t>Between injections</a:t>
                      </a:r>
                      <a:br>
                        <a:rPr lang="en-US" sz="1400" b="1" kern="1200" noProof="0" dirty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400" b="1" kern="1200" noProof="0" dirty="0">
                          <a:solidFill>
                            <a:schemeClr val="bg1"/>
                          </a:solidFill>
                        </a:rPr>
                        <a:t>(N=39)</a:t>
                      </a:r>
                      <a:endParaRPr lang="en-US" sz="1400" noProof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661499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&gt;8x PA-IC</a:t>
                      </a:r>
                      <a:r>
                        <a:rPr kumimoji="0" lang="en-US" sz="1400" b="1" u="none" strike="noStrike" cap="none" normalizeH="0" baseline="-2500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90</a:t>
                      </a:r>
                      <a:endParaRPr kumimoji="0" lang="en-US" sz="1400" b="0" i="0" u="none" strike="noStrike" cap="none" normalizeH="0" baseline="-2500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95 (87%)</a:t>
                      </a:r>
                      <a:endParaRPr kumimoji="0" lang="en-U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48 (84%)</a:t>
                      </a:r>
                      <a:endParaRPr kumimoji="0" lang="en-U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24 (62%)</a:t>
                      </a:r>
                      <a:endParaRPr kumimoji="0" lang="en-U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37256548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&gt;4-8x PA-IC</a:t>
                      </a:r>
                      <a:r>
                        <a:rPr kumimoji="0" lang="en-US" sz="1400" b="1" u="none" strike="noStrike" kern="1200" cap="none" normalizeH="0" baseline="-2500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90</a:t>
                      </a:r>
                      <a:endParaRPr kumimoji="0" lang="en-U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 (11%)</a:t>
                      </a:r>
                      <a:endParaRPr kumimoji="0" lang="en-U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6 (11%)</a:t>
                      </a:r>
                      <a:endParaRPr kumimoji="0" lang="en-U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11 (28%)</a:t>
                      </a:r>
                      <a:endParaRPr kumimoji="0" lang="en-U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38399498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1-4x PA-IC</a:t>
                      </a:r>
                      <a:r>
                        <a:rPr kumimoji="0" lang="en-US" sz="1400" b="1" u="none" strike="noStrike" kern="1200" cap="none" normalizeH="0" baseline="-2500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90</a:t>
                      </a:r>
                      <a:endParaRPr kumimoji="0" lang="en-U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 (1%)</a:t>
                      </a:r>
                      <a:endParaRPr kumimoji="0" lang="en-U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 (4%)</a:t>
                      </a:r>
                      <a:endParaRPr kumimoji="0" lang="en-U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 (5%)</a:t>
                      </a:r>
                      <a:endParaRPr kumimoji="0" lang="en-U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6278635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&lt;1x PA-IC</a:t>
                      </a:r>
                      <a:r>
                        <a:rPr kumimoji="0" lang="en-US" sz="1400" b="1" u="none" strike="noStrike" kern="1200" cap="none" normalizeH="0" baseline="-2500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90</a:t>
                      </a:r>
                      <a:endParaRPr kumimoji="0" lang="en-U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 (1%)</a:t>
                      </a:r>
                      <a:endParaRPr kumimoji="0" lang="en-U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 (2%)</a:t>
                      </a:r>
                      <a:endParaRPr kumimoji="0" lang="en-U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 (5%)</a:t>
                      </a:r>
                      <a:endParaRPr kumimoji="0" lang="en-U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3011817699"/>
                  </a:ext>
                </a:extLst>
              </a:tr>
            </a:tbl>
          </a:graphicData>
        </a:graphic>
      </p:graphicFrame>
      <p:sp>
        <p:nvSpPr>
          <p:cNvPr id="74" name="Text Box 3">
            <a:extLst>
              <a:ext uri="{FF2B5EF4-FFF2-40B4-BE49-F238E27FC236}">
                <a16:creationId xmlns:a16="http://schemas.microsoft.com/office/drawing/2014/main" id="{5B19EA0C-7F93-83AB-5AFF-87D6AC26D6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11438" y="6444771"/>
            <a:ext cx="360710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/>
            <a:r>
              <a:rPr lang="fr-FR" sz="1400" i="1" dirty="0" err="1">
                <a:solidFill>
                  <a:srgbClr val="0070C0"/>
                </a:solidFill>
              </a:rPr>
              <a:t>Marzinke</a:t>
            </a:r>
            <a:r>
              <a:rPr lang="fr-FR" sz="1400" i="1" dirty="0">
                <a:solidFill>
                  <a:srgbClr val="0070C0"/>
                </a:solidFill>
              </a:rPr>
              <a:t> MA, CROI 2023, Abs. 159</a:t>
            </a:r>
          </a:p>
        </p:txBody>
      </p:sp>
    </p:spTree>
    <p:extLst>
      <p:ext uri="{BB962C8B-B14F-4D97-AF65-F5344CB8AC3E}">
        <p14:creationId xmlns:p14="http://schemas.microsoft.com/office/powerpoint/2010/main" val="397638090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CE04CE3-519F-9B2D-29C1-CEAD988F0FF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GB" sz="2400" dirty="0"/>
              <a:t>1 participant acquired HIV in the background of late injections</a:t>
            </a:r>
          </a:p>
          <a:p>
            <a:pPr lvl="1"/>
            <a:r>
              <a:rPr lang="en-GB" dirty="0"/>
              <a:t>3/9 injections were delayed (8.5, 15.1 and 16.1 weeks)</a:t>
            </a:r>
          </a:p>
          <a:p>
            <a:pPr lvl="1"/>
            <a:r>
              <a:rPr lang="en-GB" dirty="0"/>
              <a:t>CAB concentration at first HIV positive visit &lt; 4 x PA-IC90</a:t>
            </a:r>
          </a:p>
          <a:p>
            <a:pPr marL="342900" lvl="1" indent="0">
              <a:buNone/>
            </a:pPr>
            <a:endParaRPr lang="en-GB" dirty="0"/>
          </a:p>
          <a:p>
            <a:pPr marL="385762" indent="-342900"/>
            <a:r>
              <a:rPr lang="en-GB" dirty="0"/>
              <a:t>Conclusion: participants with 4-6 weeks delay (12-14 weeks between injections maintained CAB concentrations &gt; 4 x PA-IC90 and &gt; 8 x PA-IC90 98% and 87% of the time, respectively</a:t>
            </a:r>
          </a:p>
          <a:p>
            <a:pPr lvl="1"/>
            <a:endParaRPr lang="en-GB" dirty="0"/>
          </a:p>
          <a:p>
            <a:r>
              <a:rPr lang="en-GB" sz="2400" dirty="0"/>
              <a:t>4-6 weeks forgiveness of CAB 600 mg IM for prevention ?</a:t>
            </a:r>
          </a:p>
          <a:p>
            <a:r>
              <a:rPr lang="en-GB" sz="2400" dirty="0"/>
              <a:t>Q3M dosing not approved for prevention</a:t>
            </a:r>
          </a:p>
          <a:p>
            <a:r>
              <a:rPr lang="en-GB" sz="2400" dirty="0"/>
              <a:t>Not transposable to men (different PK)</a:t>
            </a:r>
          </a:p>
          <a:p>
            <a:r>
              <a:rPr lang="en-GB" sz="2400" dirty="0"/>
              <a:t>Need for more data</a:t>
            </a:r>
          </a:p>
          <a:p>
            <a:endParaRPr lang="en-GB" dirty="0"/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DF868924-069D-0845-878F-A5D455A261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0471"/>
            <a:ext cx="8470698" cy="1481068"/>
          </a:xfrm>
        </p:spPr>
        <p:txBody>
          <a:bodyPr/>
          <a:lstStyle/>
          <a:p>
            <a:r>
              <a:rPr lang="en-GB" dirty="0"/>
              <a:t>Delayed CAB injections for prevention: investigation in HPTN084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4AE4415B-367C-F033-9DEA-091ED90806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11438" y="6444771"/>
            <a:ext cx="360710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/>
            <a:r>
              <a:rPr lang="fr-FR" sz="1400" i="1" dirty="0" err="1">
                <a:solidFill>
                  <a:srgbClr val="0070C0"/>
                </a:solidFill>
              </a:rPr>
              <a:t>Marzinke</a:t>
            </a:r>
            <a:r>
              <a:rPr lang="fr-FR" sz="1400" i="1" dirty="0">
                <a:solidFill>
                  <a:srgbClr val="0070C0"/>
                </a:solidFill>
              </a:rPr>
              <a:t> MA, CROI 2023, Abs. 159</a:t>
            </a:r>
          </a:p>
        </p:txBody>
      </p:sp>
    </p:spTree>
    <p:extLst>
      <p:ext uri="{BB962C8B-B14F-4D97-AF65-F5344CB8AC3E}">
        <p14:creationId xmlns:p14="http://schemas.microsoft.com/office/powerpoint/2010/main" val="110646355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A3822C-B6FD-00B2-EC6C-2211921B0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DOXYVAC: prevention of STI in MSM on </a:t>
            </a:r>
            <a:r>
              <a:rPr lang="en-GB" dirty="0" err="1"/>
              <a:t>PrEP</a:t>
            </a:r>
            <a:endParaRPr lang="en-GB" dirty="0"/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CBB6E7F6-BA60-6CCC-32B6-A05760CA29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87084" y="6444771"/>
            <a:ext cx="250491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fr-FR" sz="1400" i="1" dirty="0">
                <a:solidFill>
                  <a:srgbClr val="0070C0"/>
                </a:solidFill>
              </a:rPr>
              <a:t>Molina JM, CROI 2023, Abs. 119</a:t>
            </a:r>
          </a:p>
        </p:txBody>
      </p:sp>
      <p:grpSp>
        <p:nvGrpSpPr>
          <p:cNvPr id="6" name="Groupe 5">
            <a:extLst>
              <a:ext uri="{FF2B5EF4-FFF2-40B4-BE49-F238E27FC236}">
                <a16:creationId xmlns:a16="http://schemas.microsoft.com/office/drawing/2014/main" id="{A62D3162-00D8-D828-D7CA-2D0027925194}"/>
              </a:ext>
            </a:extLst>
          </p:cNvPr>
          <p:cNvGrpSpPr/>
          <p:nvPr/>
        </p:nvGrpSpPr>
        <p:grpSpPr>
          <a:xfrm>
            <a:off x="368519" y="2688131"/>
            <a:ext cx="10988528" cy="3215020"/>
            <a:chOff x="368519" y="2688131"/>
            <a:chExt cx="10988528" cy="3215020"/>
          </a:xfrm>
        </p:grpSpPr>
        <p:sp>
          <p:nvSpPr>
            <p:cNvPr id="3" name="Text Box 23">
              <a:extLst>
                <a:ext uri="{FF2B5EF4-FFF2-40B4-BE49-F238E27FC236}">
                  <a16:creationId xmlns:a16="http://schemas.microsoft.com/office/drawing/2014/main" id="{64E662CC-1F12-3FA5-744E-9974047D79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8519" y="3480033"/>
              <a:ext cx="3786791" cy="1804749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spcAft>
                  <a:spcPts val="700"/>
                </a:spcAft>
                <a:buClr>
                  <a:srgbClr val="FEFDDE"/>
                </a:buClr>
                <a:buFont typeface="Wingdings" panose="05000000000000000000" pitchFamily="2" charset="2"/>
                <a:buChar char="§"/>
                <a:defRPr sz="2800">
                  <a:solidFill>
                    <a:srgbClr val="FEFDDE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1000"/>
                </a:spcBef>
                <a:spcAft>
                  <a:spcPts val="700"/>
                </a:spcAft>
                <a:buClr>
                  <a:srgbClr val="FEFDDE"/>
                </a:buClr>
                <a:buFont typeface="Arial" panose="020B0604020202020204" pitchFamily="34" charset="0"/>
                <a:buChar char="–"/>
                <a:defRPr sz="2600">
                  <a:solidFill>
                    <a:srgbClr val="FEFDDE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1000"/>
                </a:spcBef>
                <a:spcAft>
                  <a:spcPts val="700"/>
                </a:spcAft>
                <a:buClr>
                  <a:srgbClr val="FEFDDE"/>
                </a:buClr>
                <a:buFont typeface="Arial" panose="020B0604020202020204" pitchFamily="34" charset="0"/>
                <a:buChar char="–"/>
                <a:defRPr sz="2400">
                  <a:solidFill>
                    <a:srgbClr val="FEFDDE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1000"/>
                </a:spcBef>
                <a:spcAft>
                  <a:spcPts val="700"/>
                </a:spcAft>
                <a:buClr>
                  <a:srgbClr val="FEFDDE"/>
                </a:buClr>
                <a:buFont typeface="Arial" panose="020B0604020202020204" pitchFamily="34" charset="0"/>
                <a:buChar char="–"/>
                <a:defRPr sz="2200">
                  <a:solidFill>
                    <a:srgbClr val="FEFDDE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1000"/>
                </a:spcBef>
                <a:spcAft>
                  <a:spcPts val="700"/>
                </a:spcAft>
                <a:buClr>
                  <a:srgbClr val="FEFDDE"/>
                </a:buClr>
                <a:buFont typeface="Arial" panose="020B0604020202020204" pitchFamily="34" charset="0"/>
                <a:buChar char="–"/>
                <a:defRPr sz="2000">
                  <a:solidFill>
                    <a:srgbClr val="FEFDDE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ts val="700"/>
                </a:spcAft>
                <a:buClr>
                  <a:srgbClr val="FEFDDE"/>
                </a:buClr>
                <a:buFont typeface="Arial" panose="020B0604020202020204" pitchFamily="34" charset="0"/>
                <a:buChar char="–"/>
                <a:defRPr sz="2000">
                  <a:solidFill>
                    <a:srgbClr val="FEFDDE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ts val="700"/>
                </a:spcAft>
                <a:buClr>
                  <a:srgbClr val="FEFDDE"/>
                </a:buClr>
                <a:buFont typeface="Arial" panose="020B0604020202020204" pitchFamily="34" charset="0"/>
                <a:buChar char="–"/>
                <a:defRPr sz="2000">
                  <a:solidFill>
                    <a:srgbClr val="FEFDDE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ts val="700"/>
                </a:spcAft>
                <a:buClr>
                  <a:srgbClr val="FEFDDE"/>
                </a:buClr>
                <a:buFont typeface="Arial" panose="020B0604020202020204" pitchFamily="34" charset="0"/>
                <a:buChar char="–"/>
                <a:defRPr sz="2000">
                  <a:solidFill>
                    <a:srgbClr val="FEFDDE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ts val="700"/>
                </a:spcAft>
                <a:buClr>
                  <a:srgbClr val="FEFDDE"/>
                </a:buClr>
                <a:buFont typeface="Arial" panose="020B0604020202020204" pitchFamily="34" charset="0"/>
                <a:buChar char="–"/>
                <a:defRPr sz="2000">
                  <a:solidFill>
                    <a:srgbClr val="FEFDDE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Arial" panose="020B0604020202020204" pitchFamily="34" charset="0"/>
                </a:rPr>
                <a:t>MSM on </a:t>
              </a:r>
              <a:r>
                <a:rPr kumimoji="0" lang="en-GB" altLang="en-US" sz="2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Arial" panose="020B0604020202020204" pitchFamily="34" charset="0"/>
                </a:rPr>
                <a:t>PrEP</a:t>
              </a:r>
              <a:r>
                <a:rPr kumimoji="0" lang="en-GB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Arial" panose="020B0604020202020204" pitchFamily="34" charset="0"/>
                </a:rPr>
                <a:t> &gt; 6 months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altLang="en-US" sz="2000" dirty="0">
                  <a:solidFill>
                    <a:srgbClr val="000000"/>
                  </a:solidFill>
                  <a:latin typeface="Calibri" panose="020F0502020204030204" pitchFamily="34" charset="0"/>
                  <a:cs typeface="Arial" panose="020B0604020202020204" pitchFamily="34" charset="0"/>
                </a:rPr>
                <a:t>Enrolled in ANRS </a:t>
              </a:r>
              <a:r>
                <a:rPr lang="en-GB" altLang="en-US" sz="2000" dirty="0" err="1">
                  <a:solidFill>
                    <a:srgbClr val="000000"/>
                  </a:solidFill>
                  <a:latin typeface="Calibri" panose="020F0502020204030204" pitchFamily="34" charset="0"/>
                  <a:cs typeface="Arial" panose="020B0604020202020204" pitchFamily="34" charset="0"/>
                </a:rPr>
                <a:t>Prevenir</a:t>
              </a:r>
              <a:endParaRPr lang="en-GB" altLang="en-US" sz="20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altLang="en-US" sz="2000" dirty="0">
                  <a:solidFill>
                    <a:srgbClr val="000000"/>
                  </a:solidFill>
                  <a:latin typeface="Calibri" panose="020F0502020204030204" pitchFamily="34" charset="0"/>
                  <a:cs typeface="Arial" panose="020B0604020202020204" pitchFamily="34" charset="0"/>
                </a:rPr>
                <a:t>Bacterial STI in prior 12 months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Arial" panose="020B0604020202020204" pitchFamily="34" charset="0"/>
                </a:rPr>
                <a:t>No STI symptoms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altLang="en-US" sz="2000" dirty="0">
                  <a:solidFill>
                    <a:srgbClr val="000000"/>
                  </a:solidFill>
                  <a:latin typeface="Calibri" panose="020F0502020204030204" pitchFamily="34" charset="0"/>
                  <a:cs typeface="Arial" panose="020B0604020202020204" pitchFamily="34" charset="0"/>
                </a:rPr>
                <a:t>(N=270)</a:t>
              </a:r>
              <a:endPara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4" name="Rectangle 28">
              <a:extLst>
                <a:ext uri="{FF2B5EF4-FFF2-40B4-BE49-F238E27FC236}">
                  <a16:creationId xmlns:a16="http://schemas.microsoft.com/office/drawing/2014/main" id="{C253617D-066F-BB0D-8291-BA0A9F757B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87952" y="2894562"/>
              <a:ext cx="2431106" cy="1086314"/>
            </a:xfrm>
            <a:prstGeom prst="rect">
              <a:avLst/>
            </a:prstGeom>
            <a:solidFill>
              <a:srgbClr val="47375B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 anchorCtr="1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Arial" charset="0"/>
                </a:rPr>
                <a:t>DoxyPEP</a:t>
              </a: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Arial" charset="0"/>
                </a:rPr>
                <a:t> or no PEP</a:t>
              </a:r>
              <a:b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Arial" charset="0"/>
                </a:rPr>
              </a:b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Arial" charset="0"/>
                </a:rPr>
                <a:t>(2:1)</a:t>
              </a:r>
            </a:p>
          </p:txBody>
        </p:sp>
        <p:sp>
          <p:nvSpPr>
            <p:cNvPr id="5" name="Rectangle 28">
              <a:extLst>
                <a:ext uri="{FF2B5EF4-FFF2-40B4-BE49-F238E27FC236}">
                  <a16:creationId xmlns:a16="http://schemas.microsoft.com/office/drawing/2014/main" id="{292904A6-194C-609B-9876-983FDF17EA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03938" y="3546053"/>
              <a:ext cx="2953109" cy="641254"/>
            </a:xfrm>
            <a:prstGeom prst="rect">
              <a:avLst/>
            </a:prstGeom>
            <a:solidFill>
              <a:srgbClr val="FF66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 anchorCtr="1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Arial" charset="0"/>
                </a:rPr>
                <a:t>No PEP</a:t>
              </a:r>
            </a:p>
          </p:txBody>
        </p:sp>
        <p:cxnSp>
          <p:nvCxnSpPr>
            <p:cNvPr id="17" name="Connecteur : en angle 16">
              <a:extLst>
                <a:ext uri="{FF2B5EF4-FFF2-40B4-BE49-F238E27FC236}">
                  <a16:creationId xmlns:a16="http://schemas.microsoft.com/office/drawing/2014/main" id="{F935972F-21BD-D7CF-1B61-27A35245B37C}"/>
                </a:ext>
              </a:extLst>
            </p:cNvPr>
            <p:cNvCxnSpPr>
              <a:cxnSpLocks/>
              <a:endCxn id="18" idx="1"/>
            </p:cNvCxnSpPr>
            <p:nvPr/>
          </p:nvCxnSpPr>
          <p:spPr>
            <a:xfrm>
              <a:off x="4155310" y="4382408"/>
              <a:ext cx="932642" cy="771155"/>
            </a:xfrm>
            <a:prstGeom prst="bentConnector3">
              <a:avLst/>
            </a:prstGeom>
            <a:ln w="19050">
              <a:solidFill>
                <a:schemeClr val="accent1"/>
              </a:solidFill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18" name="Rectangle 28">
              <a:extLst>
                <a:ext uri="{FF2B5EF4-FFF2-40B4-BE49-F238E27FC236}">
                  <a16:creationId xmlns:a16="http://schemas.microsoft.com/office/drawing/2014/main" id="{D82E8F83-D642-D3FD-60BA-F369E47E87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87952" y="4610406"/>
              <a:ext cx="2431106" cy="1086314"/>
            </a:xfrm>
            <a:prstGeom prst="rect">
              <a:avLst/>
            </a:prstGeom>
            <a:solidFill>
              <a:srgbClr val="0065B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 anchorCtr="1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Arial" charset="0"/>
                </a:rPr>
                <a:t>4CMenB vaccine</a:t>
              </a:r>
              <a:b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Arial" charset="0"/>
                </a:rPr>
              </a:b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Arial" charset="0"/>
                </a:rPr>
                <a:t>or no Vaccine</a:t>
              </a:r>
              <a:b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Arial" charset="0"/>
                </a:rPr>
              </a:b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Arial" charset="0"/>
                </a:rPr>
                <a:t>(1:1)</a:t>
              </a:r>
            </a:p>
          </p:txBody>
        </p:sp>
        <p:sp>
          <p:nvSpPr>
            <p:cNvPr id="19" name="Rectangle 28">
              <a:extLst>
                <a:ext uri="{FF2B5EF4-FFF2-40B4-BE49-F238E27FC236}">
                  <a16:creationId xmlns:a16="http://schemas.microsoft.com/office/drawing/2014/main" id="{3C2F1AC1-6595-B5C3-1774-BCB74965D2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03938" y="5261897"/>
              <a:ext cx="2953109" cy="641254"/>
            </a:xfrm>
            <a:prstGeom prst="rect">
              <a:avLst/>
            </a:prstGeom>
            <a:solidFill>
              <a:srgbClr val="C0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 anchorCtr="1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Arial" charset="0"/>
                </a:rPr>
                <a:t>No Vaccine</a:t>
              </a:r>
            </a:p>
          </p:txBody>
        </p:sp>
        <p:sp>
          <p:nvSpPr>
            <p:cNvPr id="20" name="Rectangle 28">
              <a:extLst>
                <a:ext uri="{FF2B5EF4-FFF2-40B4-BE49-F238E27FC236}">
                  <a16:creationId xmlns:a16="http://schemas.microsoft.com/office/drawing/2014/main" id="{2E11C721-B1E5-242F-8543-7E980EEADF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03938" y="2688131"/>
              <a:ext cx="2953109" cy="641254"/>
            </a:xfrm>
            <a:prstGeom prst="rect">
              <a:avLst/>
            </a:prstGeom>
            <a:solidFill>
              <a:srgbClr val="8064A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 anchorCtr="1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Arial" charset="0"/>
                </a:rPr>
                <a:t>Doxy PEP: 200 mg</a:t>
              </a:r>
              <a:b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Arial" charset="0"/>
                </a:rPr>
              </a:b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Arial" charset="0"/>
                </a:rPr>
                <a:t>within 24-72h post sex</a:t>
              </a:r>
            </a:p>
          </p:txBody>
        </p:sp>
        <p:sp>
          <p:nvSpPr>
            <p:cNvPr id="21" name="Rectangle 28">
              <a:extLst>
                <a:ext uri="{FF2B5EF4-FFF2-40B4-BE49-F238E27FC236}">
                  <a16:creationId xmlns:a16="http://schemas.microsoft.com/office/drawing/2014/main" id="{F97752E6-23E0-D47B-40BD-F77250AE5A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03938" y="4403975"/>
              <a:ext cx="2953109" cy="641254"/>
            </a:xfrm>
            <a:prstGeom prst="rect">
              <a:avLst/>
            </a:prstGeom>
            <a:solidFill>
              <a:srgbClr val="00B0F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 anchorCtr="1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Arial" charset="0"/>
                </a:rPr>
                <a:t>4CMenB Vaccine</a:t>
              </a:r>
              <a:b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Arial" charset="0"/>
                </a:rPr>
              </a:b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Arial" charset="0"/>
                </a:rPr>
                <a:t>2 injections (M0 and M2)</a:t>
              </a:r>
            </a:p>
          </p:txBody>
        </p:sp>
        <p:cxnSp>
          <p:nvCxnSpPr>
            <p:cNvPr id="24" name="Connecteur : en angle 23">
              <a:extLst>
                <a:ext uri="{FF2B5EF4-FFF2-40B4-BE49-F238E27FC236}">
                  <a16:creationId xmlns:a16="http://schemas.microsoft.com/office/drawing/2014/main" id="{FC695874-8745-EE37-DEB5-A4A00A6A91D9}"/>
                </a:ext>
              </a:extLst>
            </p:cNvPr>
            <p:cNvCxnSpPr>
              <a:cxnSpLocks/>
              <a:endCxn id="4" idx="1"/>
            </p:cNvCxnSpPr>
            <p:nvPr/>
          </p:nvCxnSpPr>
          <p:spPr>
            <a:xfrm flipV="1">
              <a:off x="4155310" y="3437719"/>
              <a:ext cx="932642" cy="944689"/>
            </a:xfrm>
            <a:prstGeom prst="bentConnector3">
              <a:avLst/>
            </a:prstGeom>
            <a:ln w="19050">
              <a:solidFill>
                <a:schemeClr val="accent1"/>
              </a:solidFill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7" name="Connecteur : en angle 26">
              <a:extLst>
                <a:ext uri="{FF2B5EF4-FFF2-40B4-BE49-F238E27FC236}">
                  <a16:creationId xmlns:a16="http://schemas.microsoft.com/office/drawing/2014/main" id="{F9360954-A4A5-10D3-B834-280A828BAD57}"/>
                </a:ext>
              </a:extLst>
            </p:cNvPr>
            <p:cNvCxnSpPr>
              <a:cxnSpLocks/>
              <a:stCxn id="4" idx="3"/>
              <a:endCxn id="20" idx="1"/>
            </p:cNvCxnSpPr>
            <p:nvPr/>
          </p:nvCxnSpPr>
          <p:spPr>
            <a:xfrm flipV="1">
              <a:off x="7519058" y="3008758"/>
              <a:ext cx="884880" cy="428961"/>
            </a:xfrm>
            <a:prstGeom prst="bentConnector3">
              <a:avLst>
                <a:gd name="adj1" fmla="val 50000"/>
              </a:avLst>
            </a:prstGeom>
            <a:ln w="19050">
              <a:solidFill>
                <a:schemeClr val="accent1"/>
              </a:solidFill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30" name="Connecteur : en angle 29">
              <a:extLst>
                <a:ext uri="{FF2B5EF4-FFF2-40B4-BE49-F238E27FC236}">
                  <a16:creationId xmlns:a16="http://schemas.microsoft.com/office/drawing/2014/main" id="{C2B56AD1-F222-E4F8-CC73-3285E4CDF062}"/>
                </a:ext>
              </a:extLst>
            </p:cNvPr>
            <p:cNvCxnSpPr>
              <a:cxnSpLocks/>
              <a:stCxn id="4" idx="3"/>
              <a:endCxn id="5" idx="1"/>
            </p:cNvCxnSpPr>
            <p:nvPr/>
          </p:nvCxnSpPr>
          <p:spPr>
            <a:xfrm>
              <a:off x="7519058" y="3437719"/>
              <a:ext cx="884880" cy="428961"/>
            </a:xfrm>
            <a:prstGeom prst="bentConnector3">
              <a:avLst>
                <a:gd name="adj1" fmla="val 50000"/>
              </a:avLst>
            </a:prstGeom>
            <a:ln w="19050">
              <a:solidFill>
                <a:schemeClr val="accent1"/>
              </a:solidFill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33" name="Connecteur : en angle 32">
              <a:extLst>
                <a:ext uri="{FF2B5EF4-FFF2-40B4-BE49-F238E27FC236}">
                  <a16:creationId xmlns:a16="http://schemas.microsoft.com/office/drawing/2014/main" id="{805F8417-9E59-40E2-29F9-50A7D8019D0E}"/>
                </a:ext>
              </a:extLst>
            </p:cNvPr>
            <p:cNvCxnSpPr>
              <a:cxnSpLocks/>
              <a:stCxn id="18" idx="3"/>
              <a:endCxn id="21" idx="1"/>
            </p:cNvCxnSpPr>
            <p:nvPr/>
          </p:nvCxnSpPr>
          <p:spPr>
            <a:xfrm flipV="1">
              <a:off x="7519058" y="4724602"/>
              <a:ext cx="884880" cy="428961"/>
            </a:xfrm>
            <a:prstGeom prst="bentConnector3">
              <a:avLst>
                <a:gd name="adj1" fmla="val 50000"/>
              </a:avLst>
            </a:prstGeom>
            <a:ln w="19050">
              <a:solidFill>
                <a:schemeClr val="accent1"/>
              </a:solidFill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36" name="Connecteur : en angle 35">
              <a:extLst>
                <a:ext uri="{FF2B5EF4-FFF2-40B4-BE49-F238E27FC236}">
                  <a16:creationId xmlns:a16="http://schemas.microsoft.com/office/drawing/2014/main" id="{6572EAA6-162F-C0B4-07F2-9301CB29B093}"/>
                </a:ext>
              </a:extLst>
            </p:cNvPr>
            <p:cNvCxnSpPr>
              <a:cxnSpLocks/>
              <a:stCxn id="18" idx="3"/>
              <a:endCxn id="19" idx="1"/>
            </p:cNvCxnSpPr>
            <p:nvPr/>
          </p:nvCxnSpPr>
          <p:spPr>
            <a:xfrm>
              <a:off x="7519058" y="5153563"/>
              <a:ext cx="884880" cy="428961"/>
            </a:xfrm>
            <a:prstGeom prst="bentConnector3">
              <a:avLst>
                <a:gd name="adj1" fmla="val 50000"/>
              </a:avLst>
            </a:prstGeom>
            <a:ln w="19050">
              <a:solidFill>
                <a:schemeClr val="accent1"/>
              </a:solidFill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50338605"/>
      </p:ext>
    </p:extLst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oneTexte 10">
            <a:extLst>
              <a:ext uri="{FF2B5EF4-FFF2-40B4-BE49-F238E27FC236}">
                <a16:creationId xmlns:a16="http://schemas.microsoft.com/office/drawing/2014/main" id="{16DB053E-E1C9-31A5-36A1-4E537F345302}"/>
              </a:ext>
            </a:extLst>
          </p:cNvPr>
          <p:cNvSpPr txBox="1"/>
          <p:nvPr/>
        </p:nvSpPr>
        <p:spPr>
          <a:xfrm>
            <a:off x="6982632" y="5579537"/>
            <a:ext cx="47580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Trend to higher tetracycline-resistance in</a:t>
            </a:r>
          </a:p>
          <a:p>
            <a:r>
              <a:rPr lang="en-GB" dirty="0"/>
              <a:t>cases of NG on Doxy (33%) than on no PEP (17%)</a:t>
            </a:r>
          </a:p>
        </p:txBody>
      </p:sp>
      <p:sp>
        <p:nvSpPr>
          <p:cNvPr id="12" name="Titre 1">
            <a:extLst>
              <a:ext uri="{FF2B5EF4-FFF2-40B4-BE49-F238E27FC236}">
                <a16:creationId xmlns:a16="http://schemas.microsoft.com/office/drawing/2014/main" id="{3D15B8CE-678E-5A2F-3609-2E7FB2B952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0471"/>
            <a:ext cx="8470698" cy="1481068"/>
          </a:xfrm>
        </p:spPr>
        <p:txBody>
          <a:bodyPr/>
          <a:lstStyle/>
          <a:p>
            <a:r>
              <a:rPr lang="en-GB" dirty="0"/>
              <a:t>DOXYVAC: prevention of STI in MSM on </a:t>
            </a:r>
            <a:r>
              <a:rPr lang="en-GB" dirty="0" err="1"/>
              <a:t>PrEP</a:t>
            </a:r>
            <a:endParaRPr lang="en-GB" dirty="0"/>
          </a:p>
        </p:txBody>
      </p:sp>
      <p:sp>
        <p:nvSpPr>
          <p:cNvPr id="13" name="Text Box 3">
            <a:extLst>
              <a:ext uri="{FF2B5EF4-FFF2-40B4-BE49-F238E27FC236}">
                <a16:creationId xmlns:a16="http://schemas.microsoft.com/office/drawing/2014/main" id="{96F1844C-52E3-E7F5-A357-30CA5FE409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87084" y="6444771"/>
            <a:ext cx="250491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fr-FR" sz="1400" i="1" dirty="0">
                <a:solidFill>
                  <a:srgbClr val="0070C0"/>
                </a:solidFill>
              </a:rPr>
              <a:t>Molina JM, CROI 2023, Abs. 119</a:t>
            </a:r>
          </a:p>
        </p:txBody>
      </p:sp>
      <p:sp>
        <p:nvSpPr>
          <p:cNvPr id="2" name="Espace réservé du contenu 3">
            <a:extLst>
              <a:ext uri="{FF2B5EF4-FFF2-40B4-BE49-F238E27FC236}">
                <a16:creationId xmlns:a16="http://schemas.microsoft.com/office/drawing/2014/main" id="{876944DA-2928-FA1C-1677-2EDA1FB88FF5}"/>
              </a:ext>
            </a:extLst>
          </p:cNvPr>
          <p:cNvSpPr txBox="1">
            <a:spLocks/>
          </p:cNvSpPr>
          <p:nvPr/>
        </p:nvSpPr>
        <p:spPr bwMode="auto">
          <a:xfrm>
            <a:off x="1189630" y="2289698"/>
            <a:ext cx="4066032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B0F0"/>
              </a:buClr>
              <a:buChar char="•"/>
              <a:defRPr sz="2400" b="1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B0F0"/>
              </a:buClr>
              <a:buChar char="–"/>
              <a:defRPr sz="2400">
                <a:solidFill>
                  <a:srgbClr val="000066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B0F0"/>
              </a:buClr>
              <a:buChar char="•"/>
              <a:defRPr sz="20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B0F0"/>
              </a:buClr>
              <a:buChar char="–"/>
              <a:defRPr sz="20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B0F0"/>
              </a:buClr>
              <a:buChar char="»"/>
              <a:defRPr sz="20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Char char="»"/>
              <a:defRPr sz="2000">
                <a:solidFill>
                  <a:schemeClr val="bg1"/>
                </a:solidFill>
                <a:latin typeface="+mn-lt"/>
              </a:defRPr>
            </a:lvl6pPr>
            <a:lvl7pPr marL="2971800" indent="-228600" algn="l" rtl="0" fontAlgn="base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Char char="»"/>
              <a:defRPr sz="2000">
                <a:solidFill>
                  <a:schemeClr val="bg1"/>
                </a:solidFill>
                <a:latin typeface="+mn-lt"/>
              </a:defRPr>
            </a:lvl7pPr>
            <a:lvl8pPr marL="3429000" indent="-228600" algn="l" rtl="0" fontAlgn="base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Char char="»"/>
              <a:defRPr sz="2000">
                <a:solidFill>
                  <a:schemeClr val="bg1"/>
                </a:solidFill>
                <a:latin typeface="+mn-lt"/>
              </a:defRPr>
            </a:lvl8pPr>
            <a:lvl9pPr marL="3886200" indent="-228600" algn="l" rtl="0" fontAlgn="base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Char char="»"/>
              <a:defRPr sz="2000">
                <a:solidFill>
                  <a:schemeClr val="bg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sz="2000" kern="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Time to first CT or syphilis infection</a:t>
            </a:r>
          </a:p>
        </p:txBody>
      </p:sp>
      <p:sp>
        <p:nvSpPr>
          <p:cNvPr id="3" name="Espace réservé du contenu 3">
            <a:extLst>
              <a:ext uri="{FF2B5EF4-FFF2-40B4-BE49-F238E27FC236}">
                <a16:creationId xmlns:a16="http://schemas.microsoft.com/office/drawing/2014/main" id="{DBFDEC7E-9E27-52BF-D841-5C83271E3942}"/>
              </a:ext>
            </a:extLst>
          </p:cNvPr>
          <p:cNvSpPr txBox="1">
            <a:spLocks/>
          </p:cNvSpPr>
          <p:nvPr/>
        </p:nvSpPr>
        <p:spPr bwMode="auto">
          <a:xfrm>
            <a:off x="6637160" y="2289698"/>
            <a:ext cx="5092699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B0F0"/>
              </a:buClr>
              <a:buChar char="•"/>
              <a:defRPr sz="2400" b="1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B0F0"/>
              </a:buClr>
              <a:buChar char="–"/>
              <a:defRPr sz="2400">
                <a:solidFill>
                  <a:srgbClr val="000066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B0F0"/>
              </a:buClr>
              <a:buChar char="•"/>
              <a:defRPr sz="20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B0F0"/>
              </a:buClr>
              <a:buChar char="–"/>
              <a:defRPr sz="20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B0F0"/>
              </a:buClr>
              <a:buChar char="»"/>
              <a:defRPr sz="20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Char char="»"/>
              <a:defRPr sz="2000">
                <a:solidFill>
                  <a:schemeClr val="bg1"/>
                </a:solidFill>
                <a:latin typeface="+mn-lt"/>
              </a:defRPr>
            </a:lvl6pPr>
            <a:lvl7pPr marL="2971800" indent="-228600" algn="l" rtl="0" fontAlgn="base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Char char="»"/>
              <a:defRPr sz="2000">
                <a:solidFill>
                  <a:schemeClr val="bg1"/>
                </a:solidFill>
                <a:latin typeface="+mn-lt"/>
              </a:defRPr>
            </a:lvl7pPr>
            <a:lvl8pPr marL="3429000" indent="-228600" algn="l" rtl="0" fontAlgn="base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Char char="»"/>
              <a:defRPr sz="2000">
                <a:solidFill>
                  <a:schemeClr val="bg1"/>
                </a:solidFill>
                <a:latin typeface="+mn-lt"/>
              </a:defRPr>
            </a:lvl8pPr>
            <a:lvl9pPr marL="3886200" indent="-228600" algn="l" rtl="0" fontAlgn="base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Char char="»"/>
              <a:defRPr sz="2000">
                <a:solidFill>
                  <a:schemeClr val="bg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sz="2000" kern="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Time to first Gonococcal or MG infection</a:t>
            </a:r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9D910BBD-F89C-D8ED-198B-EBFB9167CE81}"/>
              </a:ext>
            </a:extLst>
          </p:cNvPr>
          <p:cNvGrpSpPr/>
          <p:nvPr/>
        </p:nvGrpSpPr>
        <p:grpSpPr>
          <a:xfrm>
            <a:off x="330796" y="2834793"/>
            <a:ext cx="5542920" cy="2402761"/>
            <a:chOff x="330796" y="2834793"/>
            <a:chExt cx="5542920" cy="2402761"/>
          </a:xfrm>
        </p:grpSpPr>
        <p:grpSp>
          <p:nvGrpSpPr>
            <p:cNvPr id="146" name="Groupe 145">
              <a:extLst>
                <a:ext uri="{FF2B5EF4-FFF2-40B4-BE49-F238E27FC236}">
                  <a16:creationId xmlns:a16="http://schemas.microsoft.com/office/drawing/2014/main" id="{AE30A4AB-219E-9075-0639-58F6EA0C9703}"/>
                </a:ext>
              </a:extLst>
            </p:cNvPr>
            <p:cNvGrpSpPr/>
            <p:nvPr/>
          </p:nvGrpSpPr>
          <p:grpSpPr>
            <a:xfrm>
              <a:off x="944563" y="3206626"/>
              <a:ext cx="2098675" cy="1643062"/>
              <a:chOff x="385763" y="3048001"/>
              <a:chExt cx="2098675" cy="1643062"/>
            </a:xfrm>
          </p:grpSpPr>
          <p:sp>
            <p:nvSpPr>
              <p:cNvPr id="22" name="Line 12">
                <a:extLst>
                  <a:ext uri="{FF2B5EF4-FFF2-40B4-BE49-F238E27FC236}">
                    <a16:creationId xmlns:a16="http://schemas.microsoft.com/office/drawing/2014/main" id="{952CB767-6665-64B0-766F-455B9D1BA83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84375" y="4637088"/>
                <a:ext cx="0" cy="53975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" name="Line 14">
                <a:extLst>
                  <a:ext uri="{FF2B5EF4-FFF2-40B4-BE49-F238E27FC236}">
                    <a16:creationId xmlns:a16="http://schemas.microsoft.com/office/drawing/2014/main" id="{283F6C50-51AE-0992-7C53-BE5C2F2E882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763" y="3048001"/>
                <a:ext cx="36513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" name="Line 15">
                <a:extLst>
                  <a:ext uri="{FF2B5EF4-FFF2-40B4-BE49-F238E27FC236}">
                    <a16:creationId xmlns:a16="http://schemas.microsoft.com/office/drawing/2014/main" id="{83CF255F-D643-93E5-F833-45E3785395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763" y="3429001"/>
                <a:ext cx="36513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" name="Freeform 16">
                <a:extLst>
                  <a:ext uri="{FF2B5EF4-FFF2-40B4-BE49-F238E27FC236}">
                    <a16:creationId xmlns:a16="http://schemas.microsoft.com/office/drawing/2014/main" id="{D4A9A53F-8E4A-BA91-E79C-B3EA6D8774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2275" y="3048001"/>
                <a:ext cx="2062163" cy="1589088"/>
              </a:xfrm>
              <a:custGeom>
                <a:avLst/>
                <a:gdLst>
                  <a:gd name="T0" fmla="*/ 1299 w 1299"/>
                  <a:gd name="T1" fmla="*/ 1001 h 1001"/>
                  <a:gd name="T2" fmla="*/ 984 w 1299"/>
                  <a:gd name="T3" fmla="*/ 1001 h 1001"/>
                  <a:gd name="T4" fmla="*/ 670 w 1299"/>
                  <a:gd name="T5" fmla="*/ 1001 h 1001"/>
                  <a:gd name="T6" fmla="*/ 355 w 1299"/>
                  <a:gd name="T7" fmla="*/ 1001 h 1001"/>
                  <a:gd name="T8" fmla="*/ 41 w 1299"/>
                  <a:gd name="T9" fmla="*/ 1001 h 1001"/>
                  <a:gd name="T10" fmla="*/ 0 w 1299"/>
                  <a:gd name="T11" fmla="*/ 1001 h 1001"/>
                  <a:gd name="T12" fmla="*/ 0 w 1299"/>
                  <a:gd name="T13" fmla="*/ 960 h 1001"/>
                  <a:gd name="T14" fmla="*/ 0 w 1299"/>
                  <a:gd name="T15" fmla="*/ 720 h 1001"/>
                  <a:gd name="T16" fmla="*/ 0 w 1299"/>
                  <a:gd name="T17" fmla="*/ 480 h 1001"/>
                  <a:gd name="T18" fmla="*/ 0 w 1299"/>
                  <a:gd name="T19" fmla="*/ 240 h 1001"/>
                  <a:gd name="T20" fmla="*/ 0 w 1299"/>
                  <a:gd name="T21" fmla="*/ 0 h 10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299" h="1001">
                    <a:moveTo>
                      <a:pt x="1299" y="1001"/>
                    </a:moveTo>
                    <a:lnTo>
                      <a:pt x="984" y="1001"/>
                    </a:lnTo>
                    <a:lnTo>
                      <a:pt x="670" y="1001"/>
                    </a:lnTo>
                    <a:lnTo>
                      <a:pt x="355" y="1001"/>
                    </a:lnTo>
                    <a:lnTo>
                      <a:pt x="41" y="1001"/>
                    </a:lnTo>
                    <a:lnTo>
                      <a:pt x="0" y="1001"/>
                    </a:lnTo>
                    <a:lnTo>
                      <a:pt x="0" y="960"/>
                    </a:lnTo>
                    <a:lnTo>
                      <a:pt x="0" y="720"/>
                    </a:lnTo>
                    <a:lnTo>
                      <a:pt x="0" y="480"/>
                    </a:lnTo>
                    <a:lnTo>
                      <a:pt x="0" y="240"/>
                    </a:ln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" name="Line 17">
                <a:extLst>
                  <a:ext uri="{FF2B5EF4-FFF2-40B4-BE49-F238E27FC236}">
                    <a16:creationId xmlns:a16="http://schemas.microsoft.com/office/drawing/2014/main" id="{C8369093-1545-CD67-3DC7-93721B3E3C1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763" y="3810001"/>
                <a:ext cx="36513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" name="Line 18">
                <a:extLst>
                  <a:ext uri="{FF2B5EF4-FFF2-40B4-BE49-F238E27FC236}">
                    <a16:creationId xmlns:a16="http://schemas.microsoft.com/office/drawing/2014/main" id="{1A0052E8-06BD-1264-D94E-4A50A1CE7C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84438" y="4637088"/>
                <a:ext cx="0" cy="53975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" name="Line 20">
                <a:extLst>
                  <a:ext uri="{FF2B5EF4-FFF2-40B4-BE49-F238E27FC236}">
                    <a16:creationId xmlns:a16="http://schemas.microsoft.com/office/drawing/2014/main" id="{AA98D5E0-79D3-6F5A-3D67-8CFA905EE2E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85838" y="4637088"/>
                <a:ext cx="0" cy="53975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1" name="Line 21">
                <a:extLst>
                  <a:ext uri="{FF2B5EF4-FFF2-40B4-BE49-F238E27FC236}">
                    <a16:creationId xmlns:a16="http://schemas.microsoft.com/office/drawing/2014/main" id="{FBD3983D-D8E7-DAE1-2E51-EDB65703C4E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85900" y="4637088"/>
                <a:ext cx="0" cy="53975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2" name="Line 22">
                <a:extLst>
                  <a:ext uri="{FF2B5EF4-FFF2-40B4-BE49-F238E27FC236}">
                    <a16:creationId xmlns:a16="http://schemas.microsoft.com/office/drawing/2014/main" id="{56982409-5969-58C6-8ABD-7136EB40812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763" y="4572001"/>
                <a:ext cx="36513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3" name="Line 23">
                <a:extLst>
                  <a:ext uri="{FF2B5EF4-FFF2-40B4-BE49-F238E27FC236}">
                    <a16:creationId xmlns:a16="http://schemas.microsoft.com/office/drawing/2014/main" id="{A75D62FC-C489-881C-1BF6-2900592F1AE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763" y="4191001"/>
                <a:ext cx="36513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4" name="Line 24">
                <a:extLst>
                  <a:ext uri="{FF2B5EF4-FFF2-40B4-BE49-F238E27FC236}">
                    <a16:creationId xmlns:a16="http://schemas.microsoft.com/office/drawing/2014/main" id="{292D6810-B4DC-0782-CE27-2C8F44D34AB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7363" y="4637088"/>
                <a:ext cx="0" cy="53975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  <p:grpSp>
          <p:nvGrpSpPr>
            <p:cNvPr id="145" name="Groupe 144">
              <a:extLst>
                <a:ext uri="{FF2B5EF4-FFF2-40B4-BE49-F238E27FC236}">
                  <a16:creationId xmlns:a16="http://schemas.microsoft.com/office/drawing/2014/main" id="{495A14F3-A9B9-9C7B-4EE1-9710A05F1AF9}"/>
                </a:ext>
              </a:extLst>
            </p:cNvPr>
            <p:cNvGrpSpPr/>
            <p:nvPr/>
          </p:nvGrpSpPr>
          <p:grpSpPr>
            <a:xfrm>
              <a:off x="3695383" y="3193926"/>
              <a:ext cx="2098675" cy="1643062"/>
              <a:chOff x="3471863" y="3035301"/>
              <a:chExt cx="2098675" cy="1643062"/>
            </a:xfrm>
          </p:grpSpPr>
          <p:sp>
            <p:nvSpPr>
              <p:cNvPr id="15" name="Line 5">
                <a:extLst>
                  <a:ext uri="{FF2B5EF4-FFF2-40B4-BE49-F238E27FC236}">
                    <a16:creationId xmlns:a16="http://schemas.microsoft.com/office/drawing/2014/main" id="{021734BF-C11E-A18A-30BE-753021A38AB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570538" y="4624388"/>
                <a:ext cx="0" cy="53975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" name="Line 6">
                <a:extLst>
                  <a:ext uri="{FF2B5EF4-FFF2-40B4-BE49-F238E27FC236}">
                    <a16:creationId xmlns:a16="http://schemas.microsoft.com/office/drawing/2014/main" id="{DE311BDB-18EF-4E79-288D-F303A28882B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70413" y="4624388"/>
                <a:ext cx="0" cy="53975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" name="Line 7">
                <a:extLst>
                  <a:ext uri="{FF2B5EF4-FFF2-40B4-BE49-F238E27FC236}">
                    <a16:creationId xmlns:a16="http://schemas.microsoft.com/office/drawing/2014/main" id="{E0C689E2-F644-D870-7996-AF3C1CC0ECB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070475" y="4624388"/>
                <a:ext cx="0" cy="53975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" name="Freeform 8">
                <a:extLst>
                  <a:ext uri="{FF2B5EF4-FFF2-40B4-BE49-F238E27FC236}">
                    <a16:creationId xmlns:a16="http://schemas.microsoft.com/office/drawing/2014/main" id="{E96DEEC0-8B39-D862-095E-584BB6DE13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08375" y="3035301"/>
                <a:ext cx="2062163" cy="1589088"/>
              </a:xfrm>
              <a:custGeom>
                <a:avLst/>
                <a:gdLst>
                  <a:gd name="T0" fmla="*/ 1299 w 1299"/>
                  <a:gd name="T1" fmla="*/ 1001 h 1001"/>
                  <a:gd name="T2" fmla="*/ 984 w 1299"/>
                  <a:gd name="T3" fmla="*/ 1001 h 1001"/>
                  <a:gd name="T4" fmla="*/ 669 w 1299"/>
                  <a:gd name="T5" fmla="*/ 1001 h 1001"/>
                  <a:gd name="T6" fmla="*/ 355 w 1299"/>
                  <a:gd name="T7" fmla="*/ 1001 h 1001"/>
                  <a:gd name="T8" fmla="*/ 40 w 1299"/>
                  <a:gd name="T9" fmla="*/ 1001 h 1001"/>
                  <a:gd name="T10" fmla="*/ 0 w 1299"/>
                  <a:gd name="T11" fmla="*/ 1001 h 1001"/>
                  <a:gd name="T12" fmla="*/ 0 w 1299"/>
                  <a:gd name="T13" fmla="*/ 959 h 1001"/>
                  <a:gd name="T14" fmla="*/ 0 w 1299"/>
                  <a:gd name="T15" fmla="*/ 720 h 1001"/>
                  <a:gd name="T16" fmla="*/ 0 w 1299"/>
                  <a:gd name="T17" fmla="*/ 480 h 1001"/>
                  <a:gd name="T18" fmla="*/ 0 w 1299"/>
                  <a:gd name="T19" fmla="*/ 240 h 1001"/>
                  <a:gd name="T20" fmla="*/ 0 w 1299"/>
                  <a:gd name="T21" fmla="*/ 0 h 10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299" h="1001">
                    <a:moveTo>
                      <a:pt x="1299" y="1001"/>
                    </a:moveTo>
                    <a:lnTo>
                      <a:pt x="984" y="1001"/>
                    </a:lnTo>
                    <a:lnTo>
                      <a:pt x="669" y="1001"/>
                    </a:lnTo>
                    <a:lnTo>
                      <a:pt x="355" y="1001"/>
                    </a:lnTo>
                    <a:lnTo>
                      <a:pt x="40" y="1001"/>
                    </a:lnTo>
                    <a:lnTo>
                      <a:pt x="0" y="1001"/>
                    </a:lnTo>
                    <a:lnTo>
                      <a:pt x="0" y="959"/>
                    </a:lnTo>
                    <a:lnTo>
                      <a:pt x="0" y="720"/>
                    </a:lnTo>
                    <a:lnTo>
                      <a:pt x="0" y="480"/>
                    </a:lnTo>
                    <a:lnTo>
                      <a:pt x="0" y="240"/>
                    </a:ln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" name="Line 9">
                <a:extLst>
                  <a:ext uri="{FF2B5EF4-FFF2-40B4-BE49-F238E27FC236}">
                    <a16:creationId xmlns:a16="http://schemas.microsoft.com/office/drawing/2014/main" id="{CEEE6848-34C2-EB75-CFC0-E7FA1080DC4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471863" y="3035301"/>
                <a:ext cx="36513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" name="Line 10">
                <a:extLst>
                  <a:ext uri="{FF2B5EF4-FFF2-40B4-BE49-F238E27FC236}">
                    <a16:creationId xmlns:a16="http://schemas.microsoft.com/office/drawing/2014/main" id="{72D85315-A376-ABA9-7CA0-A74ABDF3907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471863" y="3797301"/>
                <a:ext cx="36513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" name="Line 11">
                <a:extLst>
                  <a:ext uri="{FF2B5EF4-FFF2-40B4-BE49-F238E27FC236}">
                    <a16:creationId xmlns:a16="http://schemas.microsoft.com/office/drawing/2014/main" id="{B9383A11-6F45-7C15-0281-3715F6A3883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471863" y="3416301"/>
                <a:ext cx="36513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" name="Line 13">
                <a:extLst>
                  <a:ext uri="{FF2B5EF4-FFF2-40B4-BE49-F238E27FC236}">
                    <a16:creationId xmlns:a16="http://schemas.microsoft.com/office/drawing/2014/main" id="{DC36CF19-012E-30C1-23C9-BF11AB0EB50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71875" y="4624388"/>
                <a:ext cx="0" cy="53975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" name="Line 19">
                <a:extLst>
                  <a:ext uri="{FF2B5EF4-FFF2-40B4-BE49-F238E27FC236}">
                    <a16:creationId xmlns:a16="http://schemas.microsoft.com/office/drawing/2014/main" id="{A99C8A2C-241A-AE9A-6D43-228C847E9B4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71938" y="4624388"/>
                <a:ext cx="0" cy="53975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5" name="Line 25">
                <a:extLst>
                  <a:ext uri="{FF2B5EF4-FFF2-40B4-BE49-F238E27FC236}">
                    <a16:creationId xmlns:a16="http://schemas.microsoft.com/office/drawing/2014/main" id="{115DCAC1-DB1C-DC45-3406-0D424941A34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471863" y="4178301"/>
                <a:ext cx="36513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6" name="Line 26">
                <a:extLst>
                  <a:ext uri="{FF2B5EF4-FFF2-40B4-BE49-F238E27FC236}">
                    <a16:creationId xmlns:a16="http://schemas.microsoft.com/office/drawing/2014/main" id="{0D3C9D7A-527C-27C9-F30F-F8FC5D2EC52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471863" y="4557713"/>
                <a:ext cx="36513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  <p:sp>
          <p:nvSpPr>
            <p:cNvPr id="37" name="Line 27">
              <a:extLst>
                <a:ext uri="{FF2B5EF4-FFF2-40B4-BE49-F238E27FC236}">
                  <a16:creationId xmlns:a16="http://schemas.microsoft.com/office/drawing/2014/main" id="{C3738579-19FE-B889-9204-9CC1FAEF365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985895" y="3454792"/>
              <a:ext cx="236538" cy="0"/>
            </a:xfrm>
            <a:prstGeom prst="line">
              <a:avLst/>
            </a:prstGeom>
            <a:noFill/>
            <a:ln w="28575">
              <a:solidFill>
                <a:srgbClr val="8064A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8" name="Line 28">
              <a:extLst>
                <a:ext uri="{FF2B5EF4-FFF2-40B4-BE49-F238E27FC236}">
                  <a16:creationId xmlns:a16="http://schemas.microsoft.com/office/drawing/2014/main" id="{E60DFF4E-B130-90EB-70BE-ED8E90FAB9A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235075" y="3467492"/>
              <a:ext cx="238125" cy="0"/>
            </a:xfrm>
            <a:prstGeom prst="line">
              <a:avLst/>
            </a:prstGeom>
            <a:noFill/>
            <a:ln w="28575">
              <a:solidFill>
                <a:srgbClr val="8064A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9" name="Line 29">
              <a:extLst>
                <a:ext uri="{FF2B5EF4-FFF2-40B4-BE49-F238E27FC236}">
                  <a16:creationId xmlns:a16="http://schemas.microsoft.com/office/drawing/2014/main" id="{B0126C13-71DD-6C7C-75D2-ABBBC55CEEB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235075" y="3288104"/>
              <a:ext cx="238125" cy="0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0" name="Line 30">
              <a:extLst>
                <a:ext uri="{FF2B5EF4-FFF2-40B4-BE49-F238E27FC236}">
                  <a16:creationId xmlns:a16="http://schemas.microsoft.com/office/drawing/2014/main" id="{4A587FB2-DD63-6AA4-D002-EFD9D4A2A62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985895" y="3275404"/>
              <a:ext cx="236538" cy="0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1" name="Rectangle 31">
              <a:extLst>
                <a:ext uri="{FF2B5EF4-FFF2-40B4-BE49-F238E27FC236}">
                  <a16:creationId xmlns:a16="http://schemas.microsoft.com/office/drawing/2014/main" id="{2E651B10-2F18-ECEA-CA6A-1311F120D4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6161" y="3115503"/>
              <a:ext cx="27411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Calibri" panose="020F0502020204030204" pitchFamily="34" charset="0"/>
                </a:rPr>
                <a:t>1.00</a:t>
              </a:r>
              <a:endParaRPr kumimoji="0" lang="fr-FR" altLang="fr-FR" sz="2000" b="0" i="0" u="none" strike="noStrike" cap="none" normalizeH="0" baseline="0">
                <a:ln>
                  <a:noFill/>
                </a:ln>
                <a:effectLst/>
              </a:endParaRPr>
            </a:p>
          </p:txBody>
        </p:sp>
        <p:sp>
          <p:nvSpPr>
            <p:cNvPr id="42" name="Rectangle 32">
              <a:extLst>
                <a:ext uri="{FF2B5EF4-FFF2-40B4-BE49-F238E27FC236}">
                  <a16:creationId xmlns:a16="http://schemas.microsoft.com/office/drawing/2014/main" id="{0BD959BD-7F19-2C01-5630-F627C60B60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6161" y="3496503"/>
              <a:ext cx="27411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Calibri" panose="020F0502020204030204" pitchFamily="34" charset="0"/>
                </a:rPr>
                <a:t>0.75</a:t>
              </a:r>
              <a:endParaRPr kumimoji="0" lang="fr-FR" altLang="fr-FR" sz="2000" b="0" i="0" u="none" strike="noStrike" cap="none" normalizeH="0" baseline="0">
                <a:ln>
                  <a:noFill/>
                </a:ln>
                <a:effectLst/>
              </a:endParaRPr>
            </a:p>
          </p:txBody>
        </p:sp>
        <p:sp>
          <p:nvSpPr>
            <p:cNvPr id="43" name="Rectangle 33">
              <a:extLst>
                <a:ext uri="{FF2B5EF4-FFF2-40B4-BE49-F238E27FC236}">
                  <a16:creationId xmlns:a16="http://schemas.microsoft.com/office/drawing/2014/main" id="{EB1768A0-A86D-CC0D-F49E-1D9BE29472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6161" y="3877503"/>
              <a:ext cx="27411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Calibri" panose="020F0502020204030204" pitchFamily="34" charset="0"/>
                </a:rPr>
                <a:t>0.50</a:t>
              </a:r>
              <a:endParaRPr kumimoji="0" lang="fr-FR" altLang="fr-FR" sz="2000" b="0" i="0" u="none" strike="noStrike" cap="none" normalizeH="0" baseline="0">
                <a:ln>
                  <a:noFill/>
                </a:ln>
                <a:effectLst/>
              </a:endParaRPr>
            </a:p>
          </p:txBody>
        </p:sp>
        <p:sp>
          <p:nvSpPr>
            <p:cNvPr id="44" name="Rectangle 34">
              <a:extLst>
                <a:ext uri="{FF2B5EF4-FFF2-40B4-BE49-F238E27FC236}">
                  <a16:creationId xmlns:a16="http://schemas.microsoft.com/office/drawing/2014/main" id="{63E7EAF9-FE86-CB0B-CB76-3E2B920E4A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6161" y="4256916"/>
              <a:ext cx="27411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Calibri" panose="020F0502020204030204" pitchFamily="34" charset="0"/>
                </a:rPr>
                <a:t>0.25</a:t>
              </a:r>
              <a:endParaRPr kumimoji="0" lang="fr-FR" altLang="fr-FR" sz="2000" b="0" i="0" u="none" strike="noStrike" cap="none" normalizeH="0" baseline="0">
                <a:ln>
                  <a:noFill/>
                </a:ln>
                <a:effectLst/>
              </a:endParaRPr>
            </a:p>
          </p:txBody>
        </p:sp>
        <p:sp>
          <p:nvSpPr>
            <p:cNvPr id="45" name="Rectangle 35">
              <a:extLst>
                <a:ext uri="{FF2B5EF4-FFF2-40B4-BE49-F238E27FC236}">
                  <a16:creationId xmlns:a16="http://schemas.microsoft.com/office/drawing/2014/main" id="{78DCDEF0-C023-4CCC-C537-5E4B67ECAD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6161" y="4637916"/>
              <a:ext cx="27411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Calibri" panose="020F0502020204030204" pitchFamily="34" charset="0"/>
                </a:rPr>
                <a:t>0.00</a:t>
              </a:r>
              <a:endParaRPr kumimoji="0" lang="fr-FR" altLang="fr-FR" sz="2000" b="0" i="0" u="none" strike="noStrike" cap="none" normalizeH="0" baseline="0">
                <a:ln>
                  <a:noFill/>
                </a:ln>
                <a:effectLst/>
              </a:endParaRPr>
            </a:p>
          </p:txBody>
        </p:sp>
        <p:sp>
          <p:nvSpPr>
            <p:cNvPr id="46" name="Rectangle 36">
              <a:extLst>
                <a:ext uri="{FF2B5EF4-FFF2-40B4-BE49-F238E27FC236}">
                  <a16:creationId xmlns:a16="http://schemas.microsoft.com/office/drawing/2014/main" id="{46E062B2-1FAC-1097-0500-1B8377A7DC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8000" y="4856038"/>
              <a:ext cx="7854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Calibri" panose="020F0502020204030204" pitchFamily="34" charset="0"/>
                </a:rPr>
                <a:t>0</a:t>
              </a:r>
              <a:endParaRPr kumimoji="0" lang="fr-FR" altLang="fr-FR" sz="2000" b="0" i="0" u="none" strike="noStrike" cap="none" normalizeH="0" baseline="0">
                <a:ln>
                  <a:noFill/>
                </a:ln>
                <a:effectLst/>
              </a:endParaRPr>
            </a:p>
          </p:txBody>
        </p:sp>
        <p:sp>
          <p:nvSpPr>
            <p:cNvPr id="47" name="Rectangle 37">
              <a:extLst>
                <a:ext uri="{FF2B5EF4-FFF2-40B4-BE49-F238E27FC236}">
                  <a16:creationId xmlns:a16="http://schemas.microsoft.com/office/drawing/2014/main" id="{1A90BA15-37A8-5267-5601-C46A2A846F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6475" y="4856038"/>
              <a:ext cx="7854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Calibri" panose="020F0502020204030204" pitchFamily="34" charset="0"/>
                </a:rPr>
                <a:t>3</a:t>
              </a:r>
              <a:endParaRPr kumimoji="0" lang="fr-FR" altLang="fr-FR" sz="2000" b="0" i="0" u="none" strike="noStrike" cap="none" normalizeH="0" baseline="0">
                <a:ln>
                  <a:noFill/>
                </a:ln>
                <a:effectLst/>
              </a:endParaRPr>
            </a:p>
          </p:txBody>
        </p:sp>
        <p:sp>
          <p:nvSpPr>
            <p:cNvPr id="48" name="Rectangle 38">
              <a:extLst>
                <a:ext uri="{FF2B5EF4-FFF2-40B4-BE49-F238E27FC236}">
                  <a16:creationId xmlns:a16="http://schemas.microsoft.com/office/drawing/2014/main" id="{02518AA4-5F8B-A30D-A9B5-99C60227E7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6538" y="4856038"/>
              <a:ext cx="7854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Calibri" panose="020F0502020204030204" pitchFamily="34" charset="0"/>
                </a:rPr>
                <a:t>6</a:t>
              </a:r>
              <a:endParaRPr kumimoji="0" lang="fr-FR" altLang="fr-FR" sz="2000" b="0" i="0" u="none" strike="noStrike" cap="none" normalizeH="0" baseline="0">
                <a:ln>
                  <a:noFill/>
                </a:ln>
                <a:effectLst/>
              </a:endParaRPr>
            </a:p>
          </p:txBody>
        </p:sp>
        <p:sp>
          <p:nvSpPr>
            <p:cNvPr id="49" name="Rectangle 39">
              <a:extLst>
                <a:ext uri="{FF2B5EF4-FFF2-40B4-BE49-F238E27FC236}">
                  <a16:creationId xmlns:a16="http://schemas.microsoft.com/office/drawing/2014/main" id="{3C0121D1-DBFE-3E94-94C4-B4ECDED1DC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6600" y="4856038"/>
              <a:ext cx="7854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Calibri" panose="020F0502020204030204" pitchFamily="34" charset="0"/>
                </a:rPr>
                <a:t>9</a:t>
              </a:r>
              <a:endParaRPr kumimoji="0" lang="fr-FR" altLang="fr-FR" sz="2000" b="0" i="0" u="none" strike="noStrike" cap="none" normalizeH="0" baseline="0">
                <a:ln>
                  <a:noFill/>
                </a:ln>
                <a:effectLst/>
              </a:endParaRPr>
            </a:p>
          </p:txBody>
        </p:sp>
        <p:sp>
          <p:nvSpPr>
            <p:cNvPr id="50" name="Rectangle 40">
              <a:extLst>
                <a:ext uri="{FF2B5EF4-FFF2-40B4-BE49-F238E27FC236}">
                  <a16:creationId xmlns:a16="http://schemas.microsoft.com/office/drawing/2014/main" id="{04A3FD2C-5951-1460-3D6E-0D13F84B33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65802" y="4856038"/>
              <a:ext cx="15709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Calibri" panose="020F0502020204030204" pitchFamily="34" charset="0"/>
                </a:rPr>
                <a:t>12</a:t>
              </a:r>
              <a:endParaRPr kumimoji="0" lang="fr-FR" altLang="fr-FR" sz="2000" b="0" i="0" u="none" strike="noStrike" cap="none" normalizeH="0" baseline="0">
                <a:ln>
                  <a:noFill/>
                </a:ln>
                <a:effectLst/>
              </a:endParaRPr>
            </a:p>
          </p:txBody>
        </p:sp>
        <p:sp>
          <p:nvSpPr>
            <p:cNvPr id="51" name="Rectangle 41">
              <a:extLst>
                <a:ext uri="{FF2B5EF4-FFF2-40B4-BE49-F238E27FC236}">
                  <a16:creationId xmlns:a16="http://schemas.microsoft.com/office/drawing/2014/main" id="{17AEE012-ACA2-6641-D2B0-5ACBB03391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5738" y="5052888"/>
              <a:ext cx="1807803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1" i="0" u="none" strike="noStrike" cap="none" normalizeH="0" baseline="0" dirty="0" err="1">
                  <a:ln>
                    <a:noFill/>
                  </a:ln>
                  <a:effectLst/>
                  <a:latin typeface="Calibri" panose="020F0502020204030204" pitchFamily="34" charset="0"/>
                </a:rPr>
                <a:t>Months</a:t>
              </a:r>
              <a:r>
                <a:rPr kumimoji="0" lang="fr-FR" altLang="fr-FR" sz="1200" b="1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 </a:t>
              </a:r>
              <a:r>
                <a:rPr kumimoji="0" lang="fr-FR" altLang="fr-FR" sz="1200" b="1" i="0" u="none" strike="noStrike" cap="none" normalizeH="0" baseline="0" dirty="0" err="1">
                  <a:ln>
                    <a:noFill/>
                  </a:ln>
                  <a:effectLst/>
                  <a:latin typeface="Calibri" panose="020F0502020204030204" pitchFamily="34" charset="0"/>
                </a:rPr>
                <a:t>from</a:t>
              </a:r>
              <a:r>
                <a:rPr kumimoji="0" lang="fr-FR" altLang="fr-FR" sz="1200" b="1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 </a:t>
              </a:r>
              <a:r>
                <a:rPr kumimoji="0" lang="fr-FR" altLang="fr-FR" sz="1200" b="1" i="0" u="none" strike="noStrike" cap="none" normalizeH="0" baseline="0" dirty="0" err="1">
                  <a:ln>
                    <a:noFill/>
                  </a:ln>
                  <a:effectLst/>
                  <a:latin typeface="Calibri" panose="020F0502020204030204" pitchFamily="34" charset="0"/>
                </a:rPr>
                <a:t>randomization</a:t>
              </a:r>
              <a:endParaRPr kumimoji="0" lang="fr-FR" altLang="fr-FR" sz="1600" b="0" i="0" u="none" strike="noStrike" cap="none" normalizeH="0" baseline="0" dirty="0">
                <a:ln>
                  <a:noFill/>
                </a:ln>
                <a:effectLst/>
              </a:endParaRPr>
            </a:p>
          </p:txBody>
        </p:sp>
        <p:sp>
          <p:nvSpPr>
            <p:cNvPr id="52" name="Freeform 42">
              <a:extLst>
                <a:ext uri="{FF2B5EF4-FFF2-40B4-BE49-F238E27FC236}">
                  <a16:creationId xmlns:a16="http://schemas.microsoft.com/office/drawing/2014/main" id="{624DD6D2-247F-BD78-493E-7A910FA7277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6163" y="4700463"/>
              <a:ext cx="1990725" cy="30163"/>
            </a:xfrm>
            <a:custGeom>
              <a:avLst/>
              <a:gdLst>
                <a:gd name="T0" fmla="*/ 1254 w 1254"/>
                <a:gd name="T1" fmla="*/ 0 h 19"/>
                <a:gd name="T2" fmla="*/ 654 w 1254"/>
                <a:gd name="T3" fmla="*/ 0 h 19"/>
                <a:gd name="T4" fmla="*/ 654 w 1254"/>
                <a:gd name="T5" fmla="*/ 3 h 19"/>
                <a:gd name="T6" fmla="*/ 418 w 1254"/>
                <a:gd name="T7" fmla="*/ 3 h 19"/>
                <a:gd name="T8" fmla="*/ 407 w 1254"/>
                <a:gd name="T9" fmla="*/ 11 h 19"/>
                <a:gd name="T10" fmla="*/ 366 w 1254"/>
                <a:gd name="T11" fmla="*/ 11 h 19"/>
                <a:gd name="T12" fmla="*/ 366 w 1254"/>
                <a:gd name="T13" fmla="*/ 14 h 19"/>
                <a:gd name="T14" fmla="*/ 315 w 1254"/>
                <a:gd name="T15" fmla="*/ 14 h 19"/>
                <a:gd name="T16" fmla="*/ 315 w 1254"/>
                <a:gd name="T17" fmla="*/ 19 h 19"/>
                <a:gd name="T18" fmla="*/ 0 w 1254"/>
                <a:gd name="T19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54" h="19">
                  <a:moveTo>
                    <a:pt x="1254" y="0"/>
                  </a:moveTo>
                  <a:lnTo>
                    <a:pt x="654" y="0"/>
                  </a:lnTo>
                  <a:lnTo>
                    <a:pt x="654" y="3"/>
                  </a:lnTo>
                  <a:lnTo>
                    <a:pt x="418" y="3"/>
                  </a:lnTo>
                  <a:lnTo>
                    <a:pt x="407" y="11"/>
                  </a:lnTo>
                  <a:lnTo>
                    <a:pt x="366" y="11"/>
                  </a:lnTo>
                  <a:lnTo>
                    <a:pt x="366" y="14"/>
                  </a:lnTo>
                  <a:lnTo>
                    <a:pt x="315" y="14"/>
                  </a:lnTo>
                  <a:lnTo>
                    <a:pt x="315" y="19"/>
                  </a:lnTo>
                  <a:lnTo>
                    <a:pt x="0" y="19"/>
                  </a:lnTo>
                </a:path>
              </a:pathLst>
            </a:custGeom>
            <a:noFill/>
            <a:ln w="19050">
              <a:solidFill>
                <a:srgbClr val="8064A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3" name="Freeform 43">
              <a:extLst>
                <a:ext uri="{FF2B5EF4-FFF2-40B4-BE49-F238E27FC236}">
                  <a16:creationId xmlns:a16="http://schemas.microsoft.com/office/drawing/2014/main" id="{A86BCE20-BEAC-E3D6-D3CE-ED7F7CC96225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6163" y="4475038"/>
              <a:ext cx="1992313" cy="255588"/>
            </a:xfrm>
            <a:custGeom>
              <a:avLst/>
              <a:gdLst>
                <a:gd name="T0" fmla="*/ 1255 w 1255"/>
                <a:gd name="T1" fmla="*/ 0 h 161"/>
                <a:gd name="T2" fmla="*/ 1184 w 1255"/>
                <a:gd name="T3" fmla="*/ 0 h 161"/>
                <a:gd name="T4" fmla="*/ 1184 w 1255"/>
                <a:gd name="T5" fmla="*/ 16 h 161"/>
                <a:gd name="T6" fmla="*/ 794 w 1255"/>
                <a:gd name="T7" fmla="*/ 16 h 161"/>
                <a:gd name="T8" fmla="*/ 794 w 1255"/>
                <a:gd name="T9" fmla="*/ 28 h 161"/>
                <a:gd name="T10" fmla="*/ 696 w 1255"/>
                <a:gd name="T11" fmla="*/ 28 h 161"/>
                <a:gd name="T12" fmla="*/ 696 w 1255"/>
                <a:gd name="T13" fmla="*/ 38 h 161"/>
                <a:gd name="T14" fmla="*/ 679 w 1255"/>
                <a:gd name="T15" fmla="*/ 38 h 161"/>
                <a:gd name="T16" fmla="*/ 679 w 1255"/>
                <a:gd name="T17" fmla="*/ 47 h 161"/>
                <a:gd name="T18" fmla="*/ 669 w 1255"/>
                <a:gd name="T19" fmla="*/ 47 h 161"/>
                <a:gd name="T20" fmla="*/ 669 w 1255"/>
                <a:gd name="T21" fmla="*/ 62 h 161"/>
                <a:gd name="T22" fmla="*/ 648 w 1255"/>
                <a:gd name="T23" fmla="*/ 62 h 161"/>
                <a:gd name="T24" fmla="*/ 648 w 1255"/>
                <a:gd name="T25" fmla="*/ 74 h 161"/>
                <a:gd name="T26" fmla="*/ 622 w 1255"/>
                <a:gd name="T27" fmla="*/ 74 h 161"/>
                <a:gd name="T28" fmla="*/ 622 w 1255"/>
                <a:gd name="T29" fmla="*/ 88 h 161"/>
                <a:gd name="T30" fmla="*/ 393 w 1255"/>
                <a:gd name="T31" fmla="*/ 88 h 161"/>
                <a:gd name="T32" fmla="*/ 393 w 1255"/>
                <a:gd name="T33" fmla="*/ 95 h 161"/>
                <a:gd name="T34" fmla="*/ 381 w 1255"/>
                <a:gd name="T35" fmla="*/ 95 h 161"/>
                <a:gd name="T36" fmla="*/ 381 w 1255"/>
                <a:gd name="T37" fmla="*/ 102 h 161"/>
                <a:gd name="T38" fmla="*/ 362 w 1255"/>
                <a:gd name="T39" fmla="*/ 102 h 161"/>
                <a:gd name="T40" fmla="*/ 362 w 1255"/>
                <a:gd name="T41" fmla="*/ 116 h 161"/>
                <a:gd name="T42" fmla="*/ 335 w 1255"/>
                <a:gd name="T43" fmla="*/ 116 h 161"/>
                <a:gd name="T44" fmla="*/ 335 w 1255"/>
                <a:gd name="T45" fmla="*/ 125 h 161"/>
                <a:gd name="T46" fmla="*/ 310 w 1255"/>
                <a:gd name="T47" fmla="*/ 125 h 161"/>
                <a:gd name="T48" fmla="*/ 310 w 1255"/>
                <a:gd name="T49" fmla="*/ 134 h 161"/>
                <a:gd name="T50" fmla="*/ 225 w 1255"/>
                <a:gd name="T51" fmla="*/ 134 h 161"/>
                <a:gd name="T52" fmla="*/ 225 w 1255"/>
                <a:gd name="T53" fmla="*/ 148 h 161"/>
                <a:gd name="T54" fmla="*/ 183 w 1255"/>
                <a:gd name="T55" fmla="*/ 148 h 161"/>
                <a:gd name="T56" fmla="*/ 183 w 1255"/>
                <a:gd name="T57" fmla="*/ 154 h 161"/>
                <a:gd name="T58" fmla="*/ 89 w 1255"/>
                <a:gd name="T59" fmla="*/ 154 h 161"/>
                <a:gd name="T60" fmla="*/ 89 w 1255"/>
                <a:gd name="T61" fmla="*/ 161 h 161"/>
                <a:gd name="T62" fmla="*/ 0 w 1255"/>
                <a:gd name="T63" fmla="*/ 161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255" h="161">
                  <a:moveTo>
                    <a:pt x="1255" y="0"/>
                  </a:moveTo>
                  <a:lnTo>
                    <a:pt x="1184" y="0"/>
                  </a:lnTo>
                  <a:lnTo>
                    <a:pt x="1184" y="16"/>
                  </a:lnTo>
                  <a:lnTo>
                    <a:pt x="794" y="16"/>
                  </a:lnTo>
                  <a:lnTo>
                    <a:pt x="794" y="28"/>
                  </a:lnTo>
                  <a:lnTo>
                    <a:pt x="696" y="28"/>
                  </a:lnTo>
                  <a:lnTo>
                    <a:pt x="696" y="38"/>
                  </a:lnTo>
                  <a:lnTo>
                    <a:pt x="679" y="38"/>
                  </a:lnTo>
                  <a:lnTo>
                    <a:pt x="679" y="47"/>
                  </a:lnTo>
                  <a:lnTo>
                    <a:pt x="669" y="47"/>
                  </a:lnTo>
                  <a:lnTo>
                    <a:pt x="669" y="62"/>
                  </a:lnTo>
                  <a:lnTo>
                    <a:pt x="648" y="62"/>
                  </a:lnTo>
                  <a:lnTo>
                    <a:pt x="648" y="74"/>
                  </a:lnTo>
                  <a:lnTo>
                    <a:pt x="622" y="74"/>
                  </a:lnTo>
                  <a:lnTo>
                    <a:pt x="622" y="88"/>
                  </a:lnTo>
                  <a:lnTo>
                    <a:pt x="393" y="88"/>
                  </a:lnTo>
                  <a:lnTo>
                    <a:pt x="393" y="95"/>
                  </a:lnTo>
                  <a:lnTo>
                    <a:pt x="381" y="95"/>
                  </a:lnTo>
                  <a:lnTo>
                    <a:pt x="381" y="102"/>
                  </a:lnTo>
                  <a:lnTo>
                    <a:pt x="362" y="102"/>
                  </a:lnTo>
                  <a:lnTo>
                    <a:pt x="362" y="116"/>
                  </a:lnTo>
                  <a:lnTo>
                    <a:pt x="335" y="116"/>
                  </a:lnTo>
                  <a:lnTo>
                    <a:pt x="335" y="125"/>
                  </a:lnTo>
                  <a:lnTo>
                    <a:pt x="310" y="125"/>
                  </a:lnTo>
                  <a:lnTo>
                    <a:pt x="310" y="134"/>
                  </a:lnTo>
                  <a:lnTo>
                    <a:pt x="225" y="134"/>
                  </a:lnTo>
                  <a:lnTo>
                    <a:pt x="225" y="148"/>
                  </a:lnTo>
                  <a:lnTo>
                    <a:pt x="183" y="148"/>
                  </a:lnTo>
                  <a:lnTo>
                    <a:pt x="183" y="154"/>
                  </a:lnTo>
                  <a:lnTo>
                    <a:pt x="89" y="154"/>
                  </a:lnTo>
                  <a:lnTo>
                    <a:pt x="89" y="161"/>
                  </a:lnTo>
                  <a:lnTo>
                    <a:pt x="0" y="161"/>
                  </a:lnTo>
                </a:path>
              </a:pathLst>
            </a:custGeom>
            <a:noFill/>
            <a:ln w="19050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4" name="Rectangle 44">
              <a:extLst>
                <a:ext uri="{FF2B5EF4-FFF2-40B4-BE49-F238E27FC236}">
                  <a16:creationId xmlns:a16="http://schemas.microsoft.com/office/drawing/2014/main" id="{05DFB4F3-33DD-EBE6-C571-745FF1B3BE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9400" y="3184917"/>
              <a:ext cx="452047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No PEP</a:t>
              </a:r>
              <a:endParaRPr kumimoji="0" lang="fr-FR" altLang="fr-FR" sz="1600" b="0" i="0" u="none" strike="noStrike" cap="none" normalizeH="0" baseline="0" dirty="0">
                <a:ln>
                  <a:noFill/>
                </a:ln>
                <a:effectLst/>
              </a:endParaRPr>
            </a:p>
          </p:txBody>
        </p:sp>
        <p:sp>
          <p:nvSpPr>
            <p:cNvPr id="55" name="Rectangle 45">
              <a:extLst>
                <a:ext uri="{FF2B5EF4-FFF2-40B4-BE49-F238E27FC236}">
                  <a16:creationId xmlns:a16="http://schemas.microsoft.com/office/drawing/2014/main" id="{3E2860A2-9FCD-450F-C0DC-E8DFAC38B7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9400" y="3362717"/>
              <a:ext cx="580480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Calibri" panose="020F0502020204030204" pitchFamily="34" charset="0"/>
                </a:rPr>
                <a:t>Doxy PEP</a:t>
              </a:r>
              <a:endParaRPr kumimoji="0" lang="fr-FR" altLang="fr-FR" sz="1600" b="0" i="0" u="none" strike="noStrike" cap="none" normalizeH="0" baseline="0">
                <a:ln>
                  <a:noFill/>
                </a:ln>
                <a:effectLst/>
              </a:endParaRPr>
            </a:p>
          </p:txBody>
        </p:sp>
        <p:sp>
          <p:nvSpPr>
            <p:cNvPr id="56" name="Rectangle 46">
              <a:extLst>
                <a:ext uri="{FF2B5EF4-FFF2-40B4-BE49-F238E27FC236}">
                  <a16:creationId xmlns:a16="http://schemas.microsoft.com/office/drawing/2014/main" id="{A8966DBF-A616-3A08-FE24-7DBB8DF4A9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3631" y="3651171"/>
              <a:ext cx="1535677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 dirty="0" err="1">
                  <a:ln>
                    <a:noFill/>
                  </a:ln>
                  <a:effectLst/>
                  <a:latin typeface="Calibri" panose="020F0502020204030204" pitchFamily="34" charset="0"/>
                </a:rPr>
                <a:t>Adjusted</a:t>
              </a:r>
              <a:r>
                <a:rPr kumimoji="0" lang="fr-FR" altLang="fr-FR" sz="1200" b="0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 Hazard Ratio</a:t>
              </a:r>
              <a:br>
                <a:rPr kumimoji="0" lang="fr-FR" altLang="fr-FR" sz="1200" b="0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</a:br>
              <a:r>
                <a:rPr kumimoji="0" lang="fr-FR" altLang="fr-FR" sz="1200" b="0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0.11 (95% CI: 0.04-0.30),</a:t>
              </a:r>
              <a:br>
                <a:rPr kumimoji="0" lang="fr-FR" altLang="fr-FR" sz="1200" b="0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</a:br>
              <a:r>
                <a:rPr kumimoji="0" lang="fr-FR" altLang="fr-FR" sz="1200" b="0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p &lt;0.0001</a:t>
              </a:r>
              <a:endParaRPr kumimoji="0" lang="fr-FR" altLang="fr-FR" sz="1600" b="0" i="0" u="none" strike="noStrike" cap="none" normalizeH="0" baseline="0" dirty="0">
                <a:ln>
                  <a:noFill/>
                </a:ln>
                <a:effectLst/>
              </a:endParaRPr>
            </a:p>
          </p:txBody>
        </p:sp>
        <p:sp>
          <p:nvSpPr>
            <p:cNvPr id="57" name="Rectangle 47">
              <a:extLst>
                <a:ext uri="{FF2B5EF4-FFF2-40B4-BE49-F238E27FC236}">
                  <a16:creationId xmlns:a16="http://schemas.microsoft.com/office/drawing/2014/main" id="{618F0352-4205-C211-C563-73EC86679B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6981" y="3102803"/>
              <a:ext cx="27411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1.00</a:t>
              </a:r>
              <a:endParaRPr kumimoji="0" lang="fr-FR" altLang="fr-FR" sz="2000" b="0" i="0" u="none" strike="noStrike" cap="none" normalizeH="0" baseline="0" dirty="0">
                <a:ln>
                  <a:noFill/>
                </a:ln>
                <a:effectLst/>
              </a:endParaRPr>
            </a:p>
          </p:txBody>
        </p:sp>
        <p:sp>
          <p:nvSpPr>
            <p:cNvPr id="58" name="Rectangle 48">
              <a:extLst>
                <a:ext uri="{FF2B5EF4-FFF2-40B4-BE49-F238E27FC236}">
                  <a16:creationId xmlns:a16="http://schemas.microsoft.com/office/drawing/2014/main" id="{8BD8AFC5-5918-DFD6-152F-F421AA4C16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6981" y="3483803"/>
              <a:ext cx="27411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Calibri" panose="020F0502020204030204" pitchFamily="34" charset="0"/>
                </a:rPr>
                <a:t>0.75</a:t>
              </a:r>
              <a:endParaRPr kumimoji="0" lang="fr-FR" altLang="fr-FR" sz="2000" b="0" i="0" u="none" strike="noStrike" cap="none" normalizeH="0" baseline="0">
                <a:ln>
                  <a:noFill/>
                </a:ln>
                <a:effectLst/>
              </a:endParaRPr>
            </a:p>
          </p:txBody>
        </p:sp>
        <p:sp>
          <p:nvSpPr>
            <p:cNvPr id="59" name="Rectangle 49">
              <a:extLst>
                <a:ext uri="{FF2B5EF4-FFF2-40B4-BE49-F238E27FC236}">
                  <a16:creationId xmlns:a16="http://schemas.microsoft.com/office/drawing/2014/main" id="{66180628-2FB9-6428-459E-845E640592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6981" y="3863216"/>
              <a:ext cx="27411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Calibri" panose="020F0502020204030204" pitchFamily="34" charset="0"/>
                </a:rPr>
                <a:t>0.50</a:t>
              </a:r>
              <a:endParaRPr kumimoji="0" lang="fr-FR" altLang="fr-FR" sz="2000" b="0" i="0" u="none" strike="noStrike" cap="none" normalizeH="0" baseline="0">
                <a:ln>
                  <a:noFill/>
                </a:ln>
                <a:effectLst/>
              </a:endParaRPr>
            </a:p>
          </p:txBody>
        </p:sp>
        <p:sp>
          <p:nvSpPr>
            <p:cNvPr id="60" name="Rectangle 50">
              <a:extLst>
                <a:ext uri="{FF2B5EF4-FFF2-40B4-BE49-F238E27FC236}">
                  <a16:creationId xmlns:a16="http://schemas.microsoft.com/office/drawing/2014/main" id="{530C0ADE-9ECC-45D2-4ADE-7F5DADDF16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6981" y="4244216"/>
              <a:ext cx="27411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Calibri" panose="020F0502020204030204" pitchFamily="34" charset="0"/>
                </a:rPr>
                <a:t>0.25</a:t>
              </a:r>
              <a:endParaRPr kumimoji="0" lang="fr-FR" altLang="fr-FR" sz="2000" b="0" i="0" u="none" strike="noStrike" cap="none" normalizeH="0" baseline="0">
                <a:ln>
                  <a:noFill/>
                </a:ln>
                <a:effectLst/>
              </a:endParaRPr>
            </a:p>
          </p:txBody>
        </p:sp>
        <p:sp>
          <p:nvSpPr>
            <p:cNvPr id="61" name="Rectangle 51">
              <a:extLst>
                <a:ext uri="{FF2B5EF4-FFF2-40B4-BE49-F238E27FC236}">
                  <a16:creationId xmlns:a16="http://schemas.microsoft.com/office/drawing/2014/main" id="{5718D9A9-568F-17FD-6C75-2BA90344D2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6981" y="4625216"/>
              <a:ext cx="27411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Calibri" panose="020F0502020204030204" pitchFamily="34" charset="0"/>
                </a:rPr>
                <a:t>0.00</a:t>
              </a:r>
              <a:endParaRPr kumimoji="0" lang="fr-FR" altLang="fr-FR" sz="2000" b="0" i="0" u="none" strike="noStrike" cap="none" normalizeH="0" baseline="0">
                <a:ln>
                  <a:noFill/>
                </a:ln>
                <a:effectLst/>
              </a:endParaRPr>
            </a:p>
          </p:txBody>
        </p:sp>
        <p:sp>
          <p:nvSpPr>
            <p:cNvPr id="62" name="Rectangle 52">
              <a:extLst>
                <a:ext uri="{FF2B5EF4-FFF2-40B4-BE49-F238E27FC236}">
                  <a16:creationId xmlns:a16="http://schemas.microsoft.com/office/drawing/2014/main" id="{2AA05BE6-DCDF-9710-7B72-5A9E10C043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7233" y="4841751"/>
              <a:ext cx="7854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Calibri" panose="020F0502020204030204" pitchFamily="34" charset="0"/>
                </a:rPr>
                <a:t>0</a:t>
              </a:r>
              <a:endParaRPr kumimoji="0" lang="fr-FR" altLang="fr-FR" sz="2000" b="0" i="0" u="none" strike="noStrike" cap="none" normalizeH="0" baseline="0">
                <a:ln>
                  <a:noFill/>
                </a:ln>
                <a:effectLst/>
              </a:endParaRPr>
            </a:p>
          </p:txBody>
        </p:sp>
        <p:sp>
          <p:nvSpPr>
            <p:cNvPr id="63" name="Rectangle 53">
              <a:extLst>
                <a:ext uri="{FF2B5EF4-FFF2-40B4-BE49-F238E27FC236}">
                  <a16:creationId xmlns:a16="http://schemas.microsoft.com/office/drawing/2014/main" id="{D27B0EC9-9695-FC62-2876-7812339854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7295" y="4841751"/>
              <a:ext cx="7854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Calibri" panose="020F0502020204030204" pitchFamily="34" charset="0"/>
                </a:rPr>
                <a:t>3</a:t>
              </a:r>
              <a:endParaRPr kumimoji="0" lang="fr-FR" altLang="fr-FR" sz="2000" b="0" i="0" u="none" strike="noStrike" cap="none" normalizeH="0" baseline="0">
                <a:ln>
                  <a:noFill/>
                </a:ln>
                <a:effectLst/>
              </a:endParaRPr>
            </a:p>
          </p:txBody>
        </p:sp>
        <p:sp>
          <p:nvSpPr>
            <p:cNvPr id="64" name="Rectangle 54">
              <a:extLst>
                <a:ext uri="{FF2B5EF4-FFF2-40B4-BE49-F238E27FC236}">
                  <a16:creationId xmlns:a16="http://schemas.microsoft.com/office/drawing/2014/main" id="{680B4B07-F529-3587-3C48-769F688367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7358" y="4841751"/>
              <a:ext cx="7854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Calibri" panose="020F0502020204030204" pitchFamily="34" charset="0"/>
                </a:rPr>
                <a:t>6</a:t>
              </a:r>
              <a:endParaRPr kumimoji="0" lang="fr-FR" altLang="fr-FR" sz="2000" b="0" i="0" u="none" strike="noStrike" cap="none" normalizeH="0" baseline="0">
                <a:ln>
                  <a:noFill/>
                </a:ln>
                <a:effectLst/>
              </a:endParaRPr>
            </a:p>
          </p:txBody>
        </p:sp>
        <p:sp>
          <p:nvSpPr>
            <p:cNvPr id="65" name="Rectangle 55">
              <a:extLst>
                <a:ext uri="{FF2B5EF4-FFF2-40B4-BE49-F238E27FC236}">
                  <a16:creationId xmlns:a16="http://schemas.microsoft.com/office/drawing/2014/main" id="{D7EBC9C3-6A06-8198-BFD7-9A9D0A07F5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5833" y="4841751"/>
              <a:ext cx="7854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Calibri" panose="020F0502020204030204" pitchFamily="34" charset="0"/>
                </a:rPr>
                <a:t>9</a:t>
              </a:r>
              <a:endParaRPr kumimoji="0" lang="fr-FR" altLang="fr-FR" sz="2000" b="0" i="0" u="none" strike="noStrike" cap="none" normalizeH="0" baseline="0">
                <a:ln>
                  <a:noFill/>
                </a:ln>
                <a:effectLst/>
              </a:endParaRPr>
            </a:p>
          </p:txBody>
        </p:sp>
        <p:sp>
          <p:nvSpPr>
            <p:cNvPr id="66" name="Rectangle 56">
              <a:extLst>
                <a:ext uri="{FF2B5EF4-FFF2-40B4-BE49-F238E27FC236}">
                  <a16:creationId xmlns:a16="http://schemas.microsoft.com/office/drawing/2014/main" id="{69FD757E-B0D5-AE7A-65D3-541A54B521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16622" y="4841751"/>
              <a:ext cx="15709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Calibri" panose="020F0502020204030204" pitchFamily="34" charset="0"/>
                </a:rPr>
                <a:t>12</a:t>
              </a:r>
              <a:endParaRPr kumimoji="0" lang="fr-FR" altLang="fr-FR" sz="2000" b="0" i="0" u="none" strike="noStrike" cap="none" normalizeH="0" baseline="0">
                <a:ln>
                  <a:noFill/>
                </a:ln>
                <a:effectLst/>
              </a:endParaRPr>
            </a:p>
          </p:txBody>
        </p:sp>
        <p:sp>
          <p:nvSpPr>
            <p:cNvPr id="67" name="Rectangle 57">
              <a:extLst>
                <a:ext uri="{FF2B5EF4-FFF2-40B4-BE49-F238E27FC236}">
                  <a16:creationId xmlns:a16="http://schemas.microsoft.com/office/drawing/2014/main" id="{6CE8C726-9BEE-7DA3-6314-80EB079B55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96558" y="5040188"/>
              <a:ext cx="1807803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1" i="0" u="none" strike="noStrike" cap="none" normalizeH="0" baseline="0">
                  <a:ln>
                    <a:noFill/>
                  </a:ln>
                  <a:effectLst/>
                  <a:latin typeface="Calibri" panose="020F0502020204030204" pitchFamily="34" charset="0"/>
                </a:rPr>
                <a:t>Months from randomization</a:t>
              </a:r>
              <a:endParaRPr kumimoji="0" lang="fr-FR" altLang="fr-FR" sz="1600" b="0" i="0" u="none" strike="noStrike" cap="none" normalizeH="0" baseline="0">
                <a:ln>
                  <a:noFill/>
                </a:ln>
                <a:effectLst/>
              </a:endParaRPr>
            </a:p>
          </p:txBody>
        </p:sp>
        <p:sp>
          <p:nvSpPr>
            <p:cNvPr id="68" name="Rectangle 58">
              <a:extLst>
                <a:ext uri="{FF2B5EF4-FFF2-40B4-BE49-F238E27FC236}">
                  <a16:creationId xmlns:a16="http://schemas.microsoft.com/office/drawing/2014/main" id="{4B44D574-96B4-62E7-19A2-298F940A8F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0220" y="3170629"/>
              <a:ext cx="452047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Calibri" panose="020F0502020204030204" pitchFamily="34" charset="0"/>
                </a:rPr>
                <a:t>No PEP</a:t>
              </a:r>
              <a:endParaRPr kumimoji="0" lang="fr-FR" altLang="fr-FR" sz="1600" b="0" i="0" u="none" strike="noStrike" cap="none" normalizeH="0" baseline="0">
                <a:ln>
                  <a:noFill/>
                </a:ln>
                <a:effectLst/>
              </a:endParaRPr>
            </a:p>
          </p:txBody>
        </p:sp>
        <p:sp>
          <p:nvSpPr>
            <p:cNvPr id="69" name="Rectangle 59">
              <a:extLst>
                <a:ext uri="{FF2B5EF4-FFF2-40B4-BE49-F238E27FC236}">
                  <a16:creationId xmlns:a16="http://schemas.microsoft.com/office/drawing/2014/main" id="{E359E1AD-9453-C755-DDC0-13C9CE0572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0220" y="3350017"/>
              <a:ext cx="580480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Calibri" panose="020F0502020204030204" pitchFamily="34" charset="0"/>
                </a:rPr>
                <a:t>Doxy PEP</a:t>
              </a:r>
              <a:endParaRPr kumimoji="0" lang="fr-FR" altLang="fr-FR" sz="1600" b="0" i="0" u="none" strike="noStrike" cap="none" normalizeH="0" baseline="0">
                <a:ln>
                  <a:noFill/>
                </a:ln>
                <a:effectLst/>
              </a:endParaRPr>
            </a:p>
          </p:txBody>
        </p:sp>
        <p:sp>
          <p:nvSpPr>
            <p:cNvPr id="70" name="Rectangle 60">
              <a:extLst>
                <a:ext uri="{FF2B5EF4-FFF2-40B4-BE49-F238E27FC236}">
                  <a16:creationId xmlns:a16="http://schemas.microsoft.com/office/drawing/2014/main" id="{506B9009-E49A-893A-2598-9592B0FBAA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12861" y="3638471"/>
              <a:ext cx="1535677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 dirty="0" err="1">
                  <a:ln>
                    <a:noFill/>
                  </a:ln>
                  <a:effectLst/>
                  <a:latin typeface="Calibri" panose="020F0502020204030204" pitchFamily="34" charset="0"/>
                </a:rPr>
                <a:t>Adjusted</a:t>
              </a:r>
              <a:r>
                <a:rPr kumimoji="0" lang="fr-FR" altLang="fr-FR" sz="1200" b="0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 Hazard Ratio</a:t>
              </a:r>
              <a:br>
                <a:rPr kumimoji="0" lang="fr-FR" altLang="fr-FR" sz="1200" b="0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</a:br>
              <a:r>
                <a:rPr kumimoji="0" lang="fr-FR" altLang="fr-FR" sz="1200" b="0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0.21 (95% CI: 0.09-0.47),</a:t>
              </a:r>
              <a:br>
                <a:rPr kumimoji="0" lang="fr-FR" altLang="fr-FR" sz="1200" b="0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</a:br>
              <a:r>
                <a:rPr kumimoji="0" lang="fr-FR" altLang="fr-FR" sz="1200" b="0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p &lt;0.001</a:t>
              </a:r>
              <a:endParaRPr kumimoji="0" lang="fr-FR" altLang="fr-FR" sz="1600" b="0" i="0" u="none" strike="noStrike" cap="none" normalizeH="0" baseline="0" dirty="0">
                <a:ln>
                  <a:noFill/>
                </a:ln>
                <a:effectLst/>
              </a:endParaRPr>
            </a:p>
          </p:txBody>
        </p:sp>
        <p:sp>
          <p:nvSpPr>
            <p:cNvPr id="71" name="Freeform 61">
              <a:extLst>
                <a:ext uri="{FF2B5EF4-FFF2-40B4-BE49-F238E27FC236}">
                  <a16:creationId xmlns:a16="http://schemas.microsoft.com/office/drawing/2014/main" id="{6C2D624B-88DE-D787-5640-F0F8FAB9B799}"/>
                </a:ext>
              </a:extLst>
            </p:cNvPr>
            <p:cNvSpPr>
              <a:spLocks/>
            </p:cNvSpPr>
            <p:nvPr/>
          </p:nvSpPr>
          <p:spPr bwMode="auto">
            <a:xfrm>
              <a:off x="3795395" y="4654426"/>
              <a:ext cx="1982788" cy="61913"/>
            </a:xfrm>
            <a:custGeom>
              <a:avLst/>
              <a:gdLst>
                <a:gd name="T0" fmla="*/ 1249 w 1249"/>
                <a:gd name="T1" fmla="*/ 0 h 39"/>
                <a:gd name="T2" fmla="*/ 1225 w 1249"/>
                <a:gd name="T3" fmla="*/ 0 h 39"/>
                <a:gd name="T4" fmla="*/ 1225 w 1249"/>
                <a:gd name="T5" fmla="*/ 11 h 39"/>
                <a:gd name="T6" fmla="*/ 896 w 1249"/>
                <a:gd name="T7" fmla="*/ 11 h 39"/>
                <a:gd name="T8" fmla="*/ 896 w 1249"/>
                <a:gd name="T9" fmla="*/ 18 h 39"/>
                <a:gd name="T10" fmla="*/ 620 w 1249"/>
                <a:gd name="T11" fmla="*/ 18 h 39"/>
                <a:gd name="T12" fmla="*/ 620 w 1249"/>
                <a:gd name="T13" fmla="*/ 20 h 39"/>
                <a:gd name="T14" fmla="*/ 598 w 1249"/>
                <a:gd name="T15" fmla="*/ 20 h 39"/>
                <a:gd name="T16" fmla="*/ 598 w 1249"/>
                <a:gd name="T17" fmla="*/ 25 h 39"/>
                <a:gd name="T18" fmla="*/ 581 w 1249"/>
                <a:gd name="T19" fmla="*/ 25 h 39"/>
                <a:gd name="T20" fmla="*/ 581 w 1249"/>
                <a:gd name="T21" fmla="*/ 33 h 39"/>
                <a:gd name="T22" fmla="*/ 309 w 1249"/>
                <a:gd name="T23" fmla="*/ 33 h 39"/>
                <a:gd name="T24" fmla="*/ 309 w 1249"/>
                <a:gd name="T25" fmla="*/ 39 h 39"/>
                <a:gd name="T26" fmla="*/ 0 w 1249"/>
                <a:gd name="T27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49" h="39">
                  <a:moveTo>
                    <a:pt x="1249" y="0"/>
                  </a:moveTo>
                  <a:lnTo>
                    <a:pt x="1225" y="0"/>
                  </a:lnTo>
                  <a:lnTo>
                    <a:pt x="1225" y="11"/>
                  </a:lnTo>
                  <a:lnTo>
                    <a:pt x="896" y="11"/>
                  </a:lnTo>
                  <a:lnTo>
                    <a:pt x="896" y="18"/>
                  </a:lnTo>
                  <a:lnTo>
                    <a:pt x="620" y="18"/>
                  </a:lnTo>
                  <a:lnTo>
                    <a:pt x="620" y="20"/>
                  </a:lnTo>
                  <a:lnTo>
                    <a:pt x="598" y="20"/>
                  </a:lnTo>
                  <a:lnTo>
                    <a:pt x="598" y="25"/>
                  </a:lnTo>
                  <a:lnTo>
                    <a:pt x="581" y="25"/>
                  </a:lnTo>
                  <a:lnTo>
                    <a:pt x="581" y="33"/>
                  </a:lnTo>
                  <a:lnTo>
                    <a:pt x="309" y="33"/>
                  </a:lnTo>
                  <a:lnTo>
                    <a:pt x="309" y="39"/>
                  </a:lnTo>
                  <a:lnTo>
                    <a:pt x="0" y="39"/>
                  </a:lnTo>
                </a:path>
              </a:pathLst>
            </a:custGeom>
            <a:noFill/>
            <a:ln w="19050">
              <a:solidFill>
                <a:srgbClr val="8064A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2" name="Freeform 62">
              <a:extLst>
                <a:ext uri="{FF2B5EF4-FFF2-40B4-BE49-F238E27FC236}">
                  <a16:creationId xmlns:a16="http://schemas.microsoft.com/office/drawing/2014/main" id="{4D5B7FB5-C53D-589A-67FF-39D75408959C}"/>
                </a:ext>
              </a:extLst>
            </p:cNvPr>
            <p:cNvSpPr>
              <a:spLocks/>
            </p:cNvSpPr>
            <p:nvPr/>
          </p:nvSpPr>
          <p:spPr bwMode="auto">
            <a:xfrm>
              <a:off x="3795395" y="4446463"/>
              <a:ext cx="1982788" cy="269875"/>
            </a:xfrm>
            <a:custGeom>
              <a:avLst/>
              <a:gdLst>
                <a:gd name="T0" fmla="*/ 1249 w 1249"/>
                <a:gd name="T1" fmla="*/ 0 h 170"/>
                <a:gd name="T2" fmla="*/ 1158 w 1249"/>
                <a:gd name="T3" fmla="*/ 0 h 170"/>
                <a:gd name="T4" fmla="*/ 1158 w 1249"/>
                <a:gd name="T5" fmla="*/ 19 h 170"/>
                <a:gd name="T6" fmla="*/ 1148 w 1249"/>
                <a:gd name="T7" fmla="*/ 19 h 170"/>
                <a:gd name="T8" fmla="*/ 1148 w 1249"/>
                <a:gd name="T9" fmla="*/ 40 h 170"/>
                <a:gd name="T10" fmla="*/ 925 w 1249"/>
                <a:gd name="T11" fmla="*/ 40 h 170"/>
                <a:gd name="T12" fmla="*/ 925 w 1249"/>
                <a:gd name="T13" fmla="*/ 53 h 170"/>
                <a:gd name="T14" fmla="*/ 906 w 1249"/>
                <a:gd name="T15" fmla="*/ 53 h 170"/>
                <a:gd name="T16" fmla="*/ 906 w 1249"/>
                <a:gd name="T17" fmla="*/ 63 h 170"/>
                <a:gd name="T18" fmla="*/ 895 w 1249"/>
                <a:gd name="T19" fmla="*/ 63 h 170"/>
                <a:gd name="T20" fmla="*/ 895 w 1249"/>
                <a:gd name="T21" fmla="*/ 75 h 170"/>
                <a:gd name="T22" fmla="*/ 824 w 1249"/>
                <a:gd name="T23" fmla="*/ 75 h 170"/>
                <a:gd name="T24" fmla="*/ 824 w 1249"/>
                <a:gd name="T25" fmla="*/ 89 h 170"/>
                <a:gd name="T26" fmla="*/ 690 w 1249"/>
                <a:gd name="T27" fmla="*/ 89 h 170"/>
                <a:gd name="T28" fmla="*/ 690 w 1249"/>
                <a:gd name="T29" fmla="*/ 104 h 170"/>
                <a:gd name="T30" fmla="*/ 666 w 1249"/>
                <a:gd name="T31" fmla="*/ 104 h 170"/>
                <a:gd name="T32" fmla="*/ 666 w 1249"/>
                <a:gd name="T33" fmla="*/ 112 h 170"/>
                <a:gd name="T34" fmla="*/ 621 w 1249"/>
                <a:gd name="T35" fmla="*/ 112 h 170"/>
                <a:gd name="T36" fmla="*/ 621 w 1249"/>
                <a:gd name="T37" fmla="*/ 128 h 170"/>
                <a:gd name="T38" fmla="*/ 551 w 1249"/>
                <a:gd name="T39" fmla="*/ 128 h 170"/>
                <a:gd name="T40" fmla="*/ 551 w 1249"/>
                <a:gd name="T41" fmla="*/ 138 h 170"/>
                <a:gd name="T42" fmla="*/ 545 w 1249"/>
                <a:gd name="T43" fmla="*/ 138 h 170"/>
                <a:gd name="T44" fmla="*/ 545 w 1249"/>
                <a:gd name="T45" fmla="*/ 147 h 170"/>
                <a:gd name="T46" fmla="*/ 334 w 1249"/>
                <a:gd name="T47" fmla="*/ 147 h 170"/>
                <a:gd name="T48" fmla="*/ 334 w 1249"/>
                <a:gd name="T49" fmla="*/ 152 h 170"/>
                <a:gd name="T50" fmla="*/ 314 w 1249"/>
                <a:gd name="T51" fmla="*/ 152 h 170"/>
                <a:gd name="T52" fmla="*/ 314 w 1249"/>
                <a:gd name="T53" fmla="*/ 159 h 170"/>
                <a:gd name="T54" fmla="*/ 300 w 1249"/>
                <a:gd name="T55" fmla="*/ 159 h 170"/>
                <a:gd name="T56" fmla="*/ 300 w 1249"/>
                <a:gd name="T57" fmla="*/ 165 h 170"/>
                <a:gd name="T58" fmla="*/ 246 w 1249"/>
                <a:gd name="T59" fmla="*/ 165 h 170"/>
                <a:gd name="T60" fmla="*/ 246 w 1249"/>
                <a:gd name="T61" fmla="*/ 170 h 170"/>
                <a:gd name="T62" fmla="*/ 0 w 1249"/>
                <a:gd name="T63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249" h="170">
                  <a:moveTo>
                    <a:pt x="1249" y="0"/>
                  </a:moveTo>
                  <a:lnTo>
                    <a:pt x="1158" y="0"/>
                  </a:lnTo>
                  <a:lnTo>
                    <a:pt x="1158" y="19"/>
                  </a:lnTo>
                  <a:lnTo>
                    <a:pt x="1148" y="19"/>
                  </a:lnTo>
                  <a:lnTo>
                    <a:pt x="1148" y="40"/>
                  </a:lnTo>
                  <a:lnTo>
                    <a:pt x="925" y="40"/>
                  </a:lnTo>
                  <a:lnTo>
                    <a:pt x="925" y="53"/>
                  </a:lnTo>
                  <a:lnTo>
                    <a:pt x="906" y="53"/>
                  </a:lnTo>
                  <a:lnTo>
                    <a:pt x="906" y="63"/>
                  </a:lnTo>
                  <a:lnTo>
                    <a:pt x="895" y="63"/>
                  </a:lnTo>
                  <a:lnTo>
                    <a:pt x="895" y="75"/>
                  </a:lnTo>
                  <a:lnTo>
                    <a:pt x="824" y="75"/>
                  </a:lnTo>
                  <a:lnTo>
                    <a:pt x="824" y="89"/>
                  </a:lnTo>
                  <a:lnTo>
                    <a:pt x="690" y="89"/>
                  </a:lnTo>
                  <a:lnTo>
                    <a:pt x="690" y="104"/>
                  </a:lnTo>
                  <a:lnTo>
                    <a:pt x="666" y="104"/>
                  </a:lnTo>
                  <a:lnTo>
                    <a:pt x="666" y="112"/>
                  </a:lnTo>
                  <a:lnTo>
                    <a:pt x="621" y="112"/>
                  </a:lnTo>
                  <a:lnTo>
                    <a:pt x="621" y="128"/>
                  </a:lnTo>
                  <a:lnTo>
                    <a:pt x="551" y="128"/>
                  </a:lnTo>
                  <a:lnTo>
                    <a:pt x="551" y="138"/>
                  </a:lnTo>
                  <a:lnTo>
                    <a:pt x="545" y="138"/>
                  </a:lnTo>
                  <a:lnTo>
                    <a:pt x="545" y="147"/>
                  </a:lnTo>
                  <a:lnTo>
                    <a:pt x="334" y="147"/>
                  </a:lnTo>
                  <a:lnTo>
                    <a:pt x="334" y="152"/>
                  </a:lnTo>
                  <a:lnTo>
                    <a:pt x="314" y="152"/>
                  </a:lnTo>
                  <a:lnTo>
                    <a:pt x="314" y="159"/>
                  </a:lnTo>
                  <a:lnTo>
                    <a:pt x="300" y="159"/>
                  </a:lnTo>
                  <a:lnTo>
                    <a:pt x="300" y="165"/>
                  </a:lnTo>
                  <a:lnTo>
                    <a:pt x="246" y="165"/>
                  </a:lnTo>
                  <a:lnTo>
                    <a:pt x="246" y="170"/>
                  </a:lnTo>
                  <a:lnTo>
                    <a:pt x="0" y="170"/>
                  </a:lnTo>
                </a:path>
              </a:pathLst>
            </a:custGeom>
            <a:noFill/>
            <a:ln w="19050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7" name="Rectangle 41">
              <a:extLst>
                <a:ext uri="{FF2B5EF4-FFF2-40B4-BE49-F238E27FC236}">
                  <a16:creationId xmlns:a16="http://schemas.microsoft.com/office/drawing/2014/main" id="{88E2D228-1591-75F3-1F66-C44B3383BA4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92237" y="3867106"/>
              <a:ext cx="66178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1" i="0" u="none" strike="noStrike" cap="none" normalizeH="0" baseline="0" dirty="0" err="1">
                  <a:ln>
                    <a:noFill/>
                  </a:ln>
                  <a:effectLst/>
                  <a:latin typeface="Calibri" panose="020F0502020204030204" pitchFamily="34" charset="0"/>
                </a:rPr>
                <a:t>Probabilty</a:t>
              </a:r>
              <a:endParaRPr kumimoji="0" lang="fr-FR" altLang="fr-FR" sz="1600" b="0" i="0" u="none" strike="noStrike" cap="none" normalizeH="0" baseline="0" dirty="0">
                <a:ln>
                  <a:noFill/>
                </a:ln>
                <a:effectLst/>
              </a:endParaRPr>
            </a:p>
          </p:txBody>
        </p:sp>
        <p:sp>
          <p:nvSpPr>
            <p:cNvPr id="149" name="Rectangle 41">
              <a:extLst>
                <a:ext uri="{FF2B5EF4-FFF2-40B4-BE49-F238E27FC236}">
                  <a16:creationId xmlns:a16="http://schemas.microsoft.com/office/drawing/2014/main" id="{A514FBF6-2893-1C3D-5FDF-29E6D2335B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7978" y="2847493"/>
              <a:ext cx="21102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600" b="1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CT</a:t>
              </a:r>
              <a:endParaRPr kumimoji="0" lang="fr-FR" altLang="fr-FR" sz="2000" b="0" i="0" u="none" strike="noStrike" cap="none" normalizeH="0" baseline="0" dirty="0">
                <a:ln>
                  <a:noFill/>
                </a:ln>
                <a:effectLst/>
              </a:endParaRPr>
            </a:p>
          </p:txBody>
        </p:sp>
        <p:sp>
          <p:nvSpPr>
            <p:cNvPr id="150" name="Rectangle 57">
              <a:extLst>
                <a:ext uri="{FF2B5EF4-FFF2-40B4-BE49-F238E27FC236}">
                  <a16:creationId xmlns:a16="http://schemas.microsoft.com/office/drawing/2014/main" id="{742B6922-0100-CAA2-6471-24359D1A5B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91948" y="2834793"/>
              <a:ext cx="644727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600" b="1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Syphilis</a:t>
              </a:r>
              <a:endParaRPr kumimoji="0" lang="fr-FR" altLang="fr-FR" sz="2000" b="0" i="0" u="none" strike="noStrike" cap="none" normalizeH="0" baseline="0" dirty="0">
                <a:ln>
                  <a:noFill/>
                </a:ln>
                <a:effectLst/>
              </a:endParaRPr>
            </a:p>
          </p:txBody>
        </p:sp>
      </p:grpSp>
      <p:grpSp>
        <p:nvGrpSpPr>
          <p:cNvPr id="5" name="Groupe 4">
            <a:extLst>
              <a:ext uri="{FF2B5EF4-FFF2-40B4-BE49-F238E27FC236}">
                <a16:creationId xmlns:a16="http://schemas.microsoft.com/office/drawing/2014/main" id="{B1D207A0-7AF8-AB1D-3C36-2377F0C0DE06}"/>
              </a:ext>
            </a:extLst>
          </p:cNvPr>
          <p:cNvGrpSpPr/>
          <p:nvPr/>
        </p:nvGrpSpPr>
        <p:grpSpPr>
          <a:xfrm>
            <a:off x="6422353" y="2834793"/>
            <a:ext cx="5542918" cy="2402761"/>
            <a:chOff x="6422353" y="2834793"/>
            <a:chExt cx="5542918" cy="2402761"/>
          </a:xfrm>
        </p:grpSpPr>
        <p:sp>
          <p:nvSpPr>
            <p:cNvPr id="107" name="Line 97">
              <a:extLst>
                <a:ext uri="{FF2B5EF4-FFF2-40B4-BE49-F238E27FC236}">
                  <a16:creationId xmlns:a16="http://schemas.microsoft.com/office/drawing/2014/main" id="{C801700F-AE3A-5841-CACB-EDC85F207B0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0075863" y="3454792"/>
              <a:ext cx="238125" cy="0"/>
            </a:xfrm>
            <a:prstGeom prst="line">
              <a:avLst/>
            </a:prstGeom>
            <a:noFill/>
            <a:ln w="28575">
              <a:solidFill>
                <a:srgbClr val="8064A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8" name="Line 98">
              <a:extLst>
                <a:ext uri="{FF2B5EF4-FFF2-40B4-BE49-F238E27FC236}">
                  <a16:creationId xmlns:a16="http://schemas.microsoft.com/office/drawing/2014/main" id="{D3A78088-149B-F714-0270-804421106E9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326630" y="3467492"/>
              <a:ext cx="236538" cy="0"/>
            </a:xfrm>
            <a:prstGeom prst="line">
              <a:avLst/>
            </a:prstGeom>
            <a:noFill/>
            <a:ln w="28575">
              <a:solidFill>
                <a:srgbClr val="8064A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9" name="Line 99">
              <a:extLst>
                <a:ext uri="{FF2B5EF4-FFF2-40B4-BE49-F238E27FC236}">
                  <a16:creationId xmlns:a16="http://schemas.microsoft.com/office/drawing/2014/main" id="{5E48BD4B-A12F-6001-CD4E-B6F5C663C3C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0075863" y="3275404"/>
              <a:ext cx="238125" cy="0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0" name="Line 100">
              <a:extLst>
                <a:ext uri="{FF2B5EF4-FFF2-40B4-BE49-F238E27FC236}">
                  <a16:creationId xmlns:a16="http://schemas.microsoft.com/office/drawing/2014/main" id="{25203AF3-71C1-8BEC-296A-E2473C5ED16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326630" y="3288104"/>
              <a:ext cx="236538" cy="0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1" name="Rectangle 101">
              <a:extLst>
                <a:ext uri="{FF2B5EF4-FFF2-40B4-BE49-F238E27FC236}">
                  <a16:creationId xmlns:a16="http://schemas.microsoft.com/office/drawing/2014/main" id="{E442FC1F-9E57-DE61-7637-896917F551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47716" y="3115503"/>
              <a:ext cx="27411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Calibri" panose="020F0502020204030204" pitchFamily="34" charset="0"/>
                </a:rPr>
                <a:t>1.00</a:t>
              </a:r>
              <a:endParaRPr kumimoji="0" lang="fr-FR" altLang="fr-FR" sz="2000" b="0" i="0" u="none" strike="noStrike" cap="none" normalizeH="0" baseline="0">
                <a:ln>
                  <a:noFill/>
                </a:ln>
                <a:effectLst/>
              </a:endParaRPr>
            </a:p>
          </p:txBody>
        </p:sp>
        <p:sp>
          <p:nvSpPr>
            <p:cNvPr id="112" name="Rectangle 102">
              <a:extLst>
                <a:ext uri="{FF2B5EF4-FFF2-40B4-BE49-F238E27FC236}">
                  <a16:creationId xmlns:a16="http://schemas.microsoft.com/office/drawing/2014/main" id="{24FD9D7E-39C2-4CA6-ADAA-663E47FA27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47716" y="3496503"/>
              <a:ext cx="27411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Calibri" panose="020F0502020204030204" pitchFamily="34" charset="0"/>
                </a:rPr>
                <a:t>0.75</a:t>
              </a:r>
              <a:endParaRPr kumimoji="0" lang="fr-FR" altLang="fr-FR" sz="2000" b="0" i="0" u="none" strike="noStrike" cap="none" normalizeH="0" baseline="0">
                <a:ln>
                  <a:noFill/>
                </a:ln>
                <a:effectLst/>
              </a:endParaRPr>
            </a:p>
          </p:txBody>
        </p:sp>
        <p:sp>
          <p:nvSpPr>
            <p:cNvPr id="113" name="Rectangle 103">
              <a:extLst>
                <a:ext uri="{FF2B5EF4-FFF2-40B4-BE49-F238E27FC236}">
                  <a16:creationId xmlns:a16="http://schemas.microsoft.com/office/drawing/2014/main" id="{5BA13732-6C16-0BBB-946B-92108BEE87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47716" y="3877503"/>
              <a:ext cx="27411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Calibri" panose="020F0502020204030204" pitchFamily="34" charset="0"/>
                </a:rPr>
                <a:t>0.50</a:t>
              </a:r>
              <a:endParaRPr kumimoji="0" lang="fr-FR" altLang="fr-FR" sz="2000" b="0" i="0" u="none" strike="noStrike" cap="none" normalizeH="0" baseline="0">
                <a:ln>
                  <a:noFill/>
                </a:ln>
                <a:effectLst/>
              </a:endParaRPr>
            </a:p>
          </p:txBody>
        </p:sp>
        <p:sp>
          <p:nvSpPr>
            <p:cNvPr id="114" name="Rectangle 104">
              <a:extLst>
                <a:ext uri="{FF2B5EF4-FFF2-40B4-BE49-F238E27FC236}">
                  <a16:creationId xmlns:a16="http://schemas.microsoft.com/office/drawing/2014/main" id="{85692B47-70DC-F3EC-8E60-B590B3EBB3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47716" y="4256916"/>
              <a:ext cx="27411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Calibri" panose="020F0502020204030204" pitchFamily="34" charset="0"/>
                </a:rPr>
                <a:t>0.25</a:t>
              </a:r>
              <a:endParaRPr kumimoji="0" lang="fr-FR" altLang="fr-FR" sz="2000" b="0" i="0" u="none" strike="noStrike" cap="none" normalizeH="0" baseline="0">
                <a:ln>
                  <a:noFill/>
                </a:ln>
                <a:effectLst/>
              </a:endParaRPr>
            </a:p>
          </p:txBody>
        </p:sp>
        <p:sp>
          <p:nvSpPr>
            <p:cNvPr id="115" name="Rectangle 105">
              <a:extLst>
                <a:ext uri="{FF2B5EF4-FFF2-40B4-BE49-F238E27FC236}">
                  <a16:creationId xmlns:a16="http://schemas.microsoft.com/office/drawing/2014/main" id="{FAAE0FDE-2E18-70F6-E905-D0180AD3D0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47716" y="4637916"/>
              <a:ext cx="27411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Calibri" panose="020F0502020204030204" pitchFamily="34" charset="0"/>
                </a:rPr>
                <a:t>0.00</a:t>
              </a:r>
              <a:endParaRPr kumimoji="0" lang="fr-FR" altLang="fr-FR" sz="2000" b="0" i="0" u="none" strike="noStrike" cap="none" normalizeH="0" baseline="0">
                <a:ln>
                  <a:noFill/>
                </a:ln>
                <a:effectLst/>
              </a:endParaRPr>
            </a:p>
          </p:txBody>
        </p:sp>
        <p:sp>
          <p:nvSpPr>
            <p:cNvPr id="116" name="Rectangle 106">
              <a:extLst>
                <a:ext uri="{FF2B5EF4-FFF2-40B4-BE49-F238E27FC236}">
                  <a16:creationId xmlns:a16="http://schemas.microsoft.com/office/drawing/2014/main" id="{C52D5D6F-BCA3-CF5C-4A40-A60FD07719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97968" y="4856038"/>
              <a:ext cx="7854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Calibri" panose="020F0502020204030204" pitchFamily="34" charset="0"/>
                </a:rPr>
                <a:t>0</a:t>
              </a:r>
              <a:endParaRPr kumimoji="0" lang="fr-FR" altLang="fr-FR" sz="2000" b="0" i="0" u="none" strike="noStrike" cap="none" normalizeH="0" baseline="0">
                <a:ln>
                  <a:noFill/>
                </a:ln>
                <a:effectLst/>
              </a:endParaRPr>
            </a:p>
          </p:txBody>
        </p:sp>
        <p:sp>
          <p:nvSpPr>
            <p:cNvPr id="117" name="Rectangle 107">
              <a:extLst>
                <a:ext uri="{FF2B5EF4-FFF2-40B4-BE49-F238E27FC236}">
                  <a16:creationId xmlns:a16="http://schemas.microsoft.com/office/drawing/2014/main" id="{D343FE2D-EFFC-76CB-A6C5-AA114089AD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98030" y="4856038"/>
              <a:ext cx="7854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Calibri" panose="020F0502020204030204" pitchFamily="34" charset="0"/>
                </a:rPr>
                <a:t>3</a:t>
              </a:r>
              <a:endParaRPr kumimoji="0" lang="fr-FR" altLang="fr-FR" sz="2000" b="0" i="0" u="none" strike="noStrike" cap="none" normalizeH="0" baseline="0">
                <a:ln>
                  <a:noFill/>
                </a:ln>
                <a:effectLst/>
              </a:endParaRPr>
            </a:p>
          </p:txBody>
        </p:sp>
        <p:sp>
          <p:nvSpPr>
            <p:cNvPr id="118" name="Rectangle 108">
              <a:extLst>
                <a:ext uri="{FF2B5EF4-FFF2-40B4-BE49-F238E27FC236}">
                  <a16:creationId xmlns:a16="http://schemas.microsoft.com/office/drawing/2014/main" id="{21D2CED9-33C9-25A5-A4DA-CBE1B095C3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98093" y="4856038"/>
              <a:ext cx="7854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Calibri" panose="020F0502020204030204" pitchFamily="34" charset="0"/>
                </a:rPr>
                <a:t>6</a:t>
              </a:r>
              <a:endParaRPr kumimoji="0" lang="fr-FR" altLang="fr-FR" sz="2000" b="0" i="0" u="none" strike="noStrike" cap="none" normalizeH="0" baseline="0">
                <a:ln>
                  <a:noFill/>
                </a:ln>
                <a:effectLst/>
              </a:endParaRPr>
            </a:p>
          </p:txBody>
        </p:sp>
        <p:sp>
          <p:nvSpPr>
            <p:cNvPr id="119" name="Rectangle 109">
              <a:extLst>
                <a:ext uri="{FF2B5EF4-FFF2-40B4-BE49-F238E27FC236}">
                  <a16:creationId xmlns:a16="http://schemas.microsoft.com/office/drawing/2014/main" id="{7869CC2A-4E78-651A-62FA-14DF3420D4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96568" y="4856038"/>
              <a:ext cx="7854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Calibri" panose="020F0502020204030204" pitchFamily="34" charset="0"/>
                </a:rPr>
                <a:t>9</a:t>
              </a:r>
              <a:endParaRPr kumimoji="0" lang="fr-FR" altLang="fr-FR" sz="2000" b="0" i="0" u="none" strike="noStrike" cap="none" normalizeH="0" baseline="0">
                <a:ln>
                  <a:noFill/>
                </a:ln>
                <a:effectLst/>
              </a:endParaRPr>
            </a:p>
          </p:txBody>
        </p:sp>
        <p:sp>
          <p:nvSpPr>
            <p:cNvPr id="120" name="Rectangle 110">
              <a:extLst>
                <a:ext uri="{FF2B5EF4-FFF2-40B4-BE49-F238E27FC236}">
                  <a16:creationId xmlns:a16="http://schemas.microsoft.com/office/drawing/2014/main" id="{A5A3E8EC-5162-35B7-F61E-3AC279A2CB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57357" y="4856038"/>
              <a:ext cx="15709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Calibri" panose="020F0502020204030204" pitchFamily="34" charset="0"/>
                </a:rPr>
                <a:t>12</a:t>
              </a:r>
              <a:endParaRPr kumimoji="0" lang="fr-FR" altLang="fr-FR" sz="2000" b="0" i="0" u="none" strike="noStrike" cap="none" normalizeH="0" baseline="0">
                <a:ln>
                  <a:noFill/>
                </a:ln>
                <a:effectLst/>
              </a:endParaRPr>
            </a:p>
          </p:txBody>
        </p:sp>
        <p:sp>
          <p:nvSpPr>
            <p:cNvPr id="121" name="Rectangle 111">
              <a:extLst>
                <a:ext uri="{FF2B5EF4-FFF2-40B4-BE49-F238E27FC236}">
                  <a16:creationId xmlns:a16="http://schemas.microsoft.com/office/drawing/2014/main" id="{9610EEF9-05F4-4260-794F-79734C43B3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37293" y="5052888"/>
              <a:ext cx="1807803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1" i="0" u="none" strike="noStrike" cap="none" normalizeH="0" baseline="0">
                  <a:ln>
                    <a:noFill/>
                  </a:ln>
                  <a:effectLst/>
                  <a:latin typeface="Calibri" panose="020F0502020204030204" pitchFamily="34" charset="0"/>
                </a:rPr>
                <a:t>Months from randomization</a:t>
              </a:r>
              <a:endParaRPr kumimoji="0" lang="fr-FR" altLang="fr-FR" sz="1600" b="0" i="0" u="none" strike="noStrike" cap="none" normalizeH="0" baseline="0">
                <a:ln>
                  <a:noFill/>
                </a:ln>
                <a:effectLst/>
              </a:endParaRPr>
            </a:p>
          </p:txBody>
        </p:sp>
        <p:sp>
          <p:nvSpPr>
            <p:cNvPr id="122" name="Rectangle 112">
              <a:extLst>
                <a:ext uri="{FF2B5EF4-FFF2-40B4-BE49-F238E27FC236}">
                  <a16:creationId xmlns:a16="http://schemas.microsoft.com/office/drawing/2014/main" id="{0821CDCD-64A4-FA0A-57FD-B102B0DCE6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40955" y="3184917"/>
              <a:ext cx="452047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Calibri" panose="020F0502020204030204" pitchFamily="34" charset="0"/>
                </a:rPr>
                <a:t>No PEP</a:t>
              </a:r>
              <a:endParaRPr kumimoji="0" lang="fr-FR" altLang="fr-FR" sz="1600" b="0" i="0" u="none" strike="noStrike" cap="none" normalizeH="0" baseline="0">
                <a:ln>
                  <a:noFill/>
                </a:ln>
                <a:effectLst/>
              </a:endParaRPr>
            </a:p>
          </p:txBody>
        </p:sp>
        <p:sp>
          <p:nvSpPr>
            <p:cNvPr id="123" name="Rectangle 113">
              <a:extLst>
                <a:ext uri="{FF2B5EF4-FFF2-40B4-BE49-F238E27FC236}">
                  <a16:creationId xmlns:a16="http://schemas.microsoft.com/office/drawing/2014/main" id="{6DE79A2B-B53D-0DDB-C048-EEC9AA911E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40955" y="3362717"/>
              <a:ext cx="580480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Calibri" panose="020F0502020204030204" pitchFamily="34" charset="0"/>
                </a:rPr>
                <a:t>Doxy PEP</a:t>
              </a:r>
              <a:endParaRPr kumimoji="0" lang="fr-FR" altLang="fr-FR" sz="1600" b="0" i="0" u="none" strike="noStrike" cap="none" normalizeH="0" baseline="0">
                <a:ln>
                  <a:noFill/>
                </a:ln>
                <a:effectLst/>
              </a:endParaRPr>
            </a:p>
          </p:txBody>
        </p:sp>
        <p:sp>
          <p:nvSpPr>
            <p:cNvPr id="124" name="Rectangle 114">
              <a:extLst>
                <a:ext uri="{FF2B5EF4-FFF2-40B4-BE49-F238E27FC236}">
                  <a16:creationId xmlns:a16="http://schemas.microsoft.com/office/drawing/2014/main" id="{37F97FFD-60A0-FE77-0659-274C3D2D9B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53596" y="3651171"/>
              <a:ext cx="1535677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 dirty="0" err="1">
                  <a:ln>
                    <a:noFill/>
                  </a:ln>
                  <a:effectLst/>
                  <a:latin typeface="Calibri" panose="020F0502020204030204" pitchFamily="34" charset="0"/>
                </a:rPr>
                <a:t>Adjusted</a:t>
              </a:r>
              <a:r>
                <a:rPr kumimoji="0" lang="fr-FR" altLang="fr-FR" sz="1200" b="0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 Hazard Ratio</a:t>
              </a:r>
              <a:br>
                <a:rPr kumimoji="0" lang="fr-FR" altLang="fr-FR" sz="1200" b="0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</a:br>
              <a:r>
                <a:rPr kumimoji="0" lang="fr-FR" altLang="fr-FR" sz="1200" b="0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0.49 (95% CI: 0.32-0.76),</a:t>
              </a:r>
              <a:br>
                <a:rPr kumimoji="0" lang="fr-FR" altLang="fr-FR" sz="1200" b="0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</a:br>
              <a:r>
                <a:rPr kumimoji="0" lang="fr-FR" altLang="fr-FR" sz="1200" b="0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p=0.001</a:t>
              </a:r>
              <a:endParaRPr kumimoji="0" lang="fr-FR" altLang="fr-FR" sz="1600" b="0" i="0" u="none" strike="noStrike" cap="none" normalizeH="0" baseline="0" dirty="0">
                <a:ln>
                  <a:noFill/>
                </a:ln>
                <a:effectLst/>
              </a:endParaRPr>
            </a:p>
          </p:txBody>
        </p:sp>
        <p:sp>
          <p:nvSpPr>
            <p:cNvPr id="125" name="Rectangle 115">
              <a:extLst>
                <a:ext uri="{FF2B5EF4-FFF2-40B4-BE49-F238E27FC236}">
                  <a16:creationId xmlns:a16="http://schemas.microsoft.com/office/drawing/2014/main" id="{A098E5FD-6BFA-BBC8-795D-F02F7BF4B7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96949" y="3102803"/>
              <a:ext cx="27411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Calibri" panose="020F0502020204030204" pitchFamily="34" charset="0"/>
                </a:rPr>
                <a:t>1.00</a:t>
              </a:r>
              <a:endParaRPr kumimoji="0" lang="fr-FR" altLang="fr-FR" sz="2000" b="0" i="0" u="none" strike="noStrike" cap="none" normalizeH="0" baseline="0">
                <a:ln>
                  <a:noFill/>
                </a:ln>
                <a:effectLst/>
              </a:endParaRPr>
            </a:p>
          </p:txBody>
        </p:sp>
        <p:sp>
          <p:nvSpPr>
            <p:cNvPr id="126" name="Rectangle 116">
              <a:extLst>
                <a:ext uri="{FF2B5EF4-FFF2-40B4-BE49-F238E27FC236}">
                  <a16:creationId xmlns:a16="http://schemas.microsoft.com/office/drawing/2014/main" id="{FA50DC4B-08D9-662A-0AD9-374067DC57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96949" y="3483803"/>
              <a:ext cx="27411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Calibri" panose="020F0502020204030204" pitchFamily="34" charset="0"/>
                </a:rPr>
                <a:t>0.75</a:t>
              </a:r>
              <a:endParaRPr kumimoji="0" lang="fr-FR" altLang="fr-FR" sz="2000" b="0" i="0" u="none" strike="noStrike" cap="none" normalizeH="0" baseline="0">
                <a:ln>
                  <a:noFill/>
                </a:ln>
                <a:effectLst/>
              </a:endParaRPr>
            </a:p>
          </p:txBody>
        </p:sp>
        <p:sp>
          <p:nvSpPr>
            <p:cNvPr id="127" name="Rectangle 117">
              <a:extLst>
                <a:ext uri="{FF2B5EF4-FFF2-40B4-BE49-F238E27FC236}">
                  <a16:creationId xmlns:a16="http://schemas.microsoft.com/office/drawing/2014/main" id="{2C514F18-E742-FEF8-1A98-A67F927F95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96949" y="3863216"/>
              <a:ext cx="27411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Calibri" panose="020F0502020204030204" pitchFamily="34" charset="0"/>
                </a:rPr>
                <a:t>0.50</a:t>
              </a:r>
              <a:endParaRPr kumimoji="0" lang="fr-FR" altLang="fr-FR" sz="2000" b="0" i="0" u="none" strike="noStrike" cap="none" normalizeH="0" baseline="0">
                <a:ln>
                  <a:noFill/>
                </a:ln>
                <a:effectLst/>
              </a:endParaRPr>
            </a:p>
          </p:txBody>
        </p:sp>
        <p:sp>
          <p:nvSpPr>
            <p:cNvPr id="128" name="Rectangle 118">
              <a:extLst>
                <a:ext uri="{FF2B5EF4-FFF2-40B4-BE49-F238E27FC236}">
                  <a16:creationId xmlns:a16="http://schemas.microsoft.com/office/drawing/2014/main" id="{D9E5EB70-68EA-374B-0245-F5CFE1B612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96949" y="4244216"/>
              <a:ext cx="27411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Calibri" panose="020F0502020204030204" pitchFamily="34" charset="0"/>
                </a:rPr>
                <a:t>0.25</a:t>
              </a:r>
              <a:endParaRPr kumimoji="0" lang="fr-FR" altLang="fr-FR" sz="2000" b="0" i="0" u="none" strike="noStrike" cap="none" normalizeH="0" baseline="0">
                <a:ln>
                  <a:noFill/>
                </a:ln>
                <a:effectLst/>
              </a:endParaRPr>
            </a:p>
          </p:txBody>
        </p:sp>
        <p:sp>
          <p:nvSpPr>
            <p:cNvPr id="129" name="Rectangle 119">
              <a:extLst>
                <a:ext uri="{FF2B5EF4-FFF2-40B4-BE49-F238E27FC236}">
                  <a16:creationId xmlns:a16="http://schemas.microsoft.com/office/drawing/2014/main" id="{92C6DC7A-13DF-C3C5-5912-B510889B08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96949" y="4625216"/>
              <a:ext cx="27411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Calibri" panose="020F0502020204030204" pitchFamily="34" charset="0"/>
                </a:rPr>
                <a:t>0.00</a:t>
              </a:r>
              <a:endParaRPr kumimoji="0" lang="fr-FR" altLang="fr-FR" sz="2000" b="0" i="0" u="none" strike="noStrike" cap="none" normalizeH="0" baseline="0">
                <a:ln>
                  <a:noFill/>
                </a:ln>
                <a:effectLst/>
              </a:endParaRPr>
            </a:p>
          </p:txBody>
        </p:sp>
        <p:sp>
          <p:nvSpPr>
            <p:cNvPr id="130" name="Rectangle 120">
              <a:extLst>
                <a:ext uri="{FF2B5EF4-FFF2-40B4-BE49-F238E27FC236}">
                  <a16:creationId xmlns:a16="http://schemas.microsoft.com/office/drawing/2014/main" id="{1C7633AB-E8EC-0ECD-94C3-88A21BC841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48788" y="4841751"/>
              <a:ext cx="7854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Calibri" panose="020F0502020204030204" pitchFamily="34" charset="0"/>
                </a:rPr>
                <a:t>0</a:t>
              </a:r>
              <a:endParaRPr kumimoji="0" lang="fr-FR" altLang="fr-FR" sz="2000" b="0" i="0" u="none" strike="noStrike" cap="none" normalizeH="0" baseline="0">
                <a:ln>
                  <a:noFill/>
                </a:ln>
                <a:effectLst/>
              </a:endParaRPr>
            </a:p>
          </p:txBody>
        </p:sp>
        <p:sp>
          <p:nvSpPr>
            <p:cNvPr id="131" name="Rectangle 121">
              <a:extLst>
                <a:ext uri="{FF2B5EF4-FFF2-40B4-BE49-F238E27FC236}">
                  <a16:creationId xmlns:a16="http://schemas.microsoft.com/office/drawing/2014/main" id="{E519CD74-7FDD-D399-04A3-EEE69329BC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48850" y="4841751"/>
              <a:ext cx="7854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Calibri" panose="020F0502020204030204" pitchFamily="34" charset="0"/>
                </a:rPr>
                <a:t>3</a:t>
              </a:r>
              <a:endParaRPr kumimoji="0" lang="fr-FR" altLang="fr-FR" sz="2000" b="0" i="0" u="none" strike="noStrike" cap="none" normalizeH="0" baseline="0">
                <a:ln>
                  <a:noFill/>
                </a:ln>
                <a:effectLst/>
              </a:endParaRPr>
            </a:p>
          </p:txBody>
        </p:sp>
        <p:sp>
          <p:nvSpPr>
            <p:cNvPr id="132" name="Rectangle 122">
              <a:extLst>
                <a:ext uri="{FF2B5EF4-FFF2-40B4-BE49-F238E27FC236}">
                  <a16:creationId xmlns:a16="http://schemas.microsoft.com/office/drawing/2014/main" id="{A4E9FF73-69CD-7E8D-FFE8-71CA49CA89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47325" y="4841751"/>
              <a:ext cx="7854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Calibri" panose="020F0502020204030204" pitchFamily="34" charset="0"/>
                </a:rPr>
                <a:t>6</a:t>
              </a:r>
              <a:endParaRPr kumimoji="0" lang="fr-FR" altLang="fr-FR" sz="2000" b="0" i="0" u="none" strike="noStrike" cap="none" normalizeH="0" baseline="0">
                <a:ln>
                  <a:noFill/>
                </a:ln>
                <a:effectLst/>
              </a:endParaRPr>
            </a:p>
          </p:txBody>
        </p:sp>
        <p:sp>
          <p:nvSpPr>
            <p:cNvPr id="133" name="Rectangle 123">
              <a:extLst>
                <a:ext uri="{FF2B5EF4-FFF2-40B4-BE49-F238E27FC236}">
                  <a16:creationId xmlns:a16="http://schemas.microsoft.com/office/drawing/2014/main" id="{72F3443E-8812-CADF-A7DE-8EE18B876C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47388" y="4841751"/>
              <a:ext cx="7854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Calibri" panose="020F0502020204030204" pitchFamily="34" charset="0"/>
                </a:rPr>
                <a:t>9</a:t>
              </a:r>
              <a:endParaRPr kumimoji="0" lang="fr-FR" altLang="fr-FR" sz="2000" b="0" i="0" u="none" strike="noStrike" cap="none" normalizeH="0" baseline="0">
                <a:ln>
                  <a:noFill/>
                </a:ln>
                <a:effectLst/>
              </a:endParaRPr>
            </a:p>
          </p:txBody>
        </p:sp>
        <p:sp>
          <p:nvSpPr>
            <p:cNvPr id="134" name="Rectangle 124">
              <a:extLst>
                <a:ext uri="{FF2B5EF4-FFF2-40B4-BE49-F238E27FC236}">
                  <a16:creationId xmlns:a16="http://schemas.microsoft.com/office/drawing/2014/main" id="{890CEC86-5375-C8F9-AFE7-4C46D5EDCC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08177" y="4841751"/>
              <a:ext cx="15709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Calibri" panose="020F0502020204030204" pitchFamily="34" charset="0"/>
                </a:rPr>
                <a:t>12</a:t>
              </a:r>
              <a:endParaRPr kumimoji="0" lang="fr-FR" altLang="fr-FR" sz="2000" b="0" i="0" u="none" strike="noStrike" cap="none" normalizeH="0" baseline="0">
                <a:ln>
                  <a:noFill/>
                </a:ln>
                <a:effectLst/>
              </a:endParaRPr>
            </a:p>
          </p:txBody>
        </p:sp>
        <p:sp>
          <p:nvSpPr>
            <p:cNvPr id="135" name="Rectangle 125">
              <a:extLst>
                <a:ext uri="{FF2B5EF4-FFF2-40B4-BE49-F238E27FC236}">
                  <a16:creationId xmlns:a16="http://schemas.microsoft.com/office/drawing/2014/main" id="{1CA5DB7B-646E-A0CB-B264-D3F177B3DD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86525" y="5040188"/>
              <a:ext cx="1807803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1" i="0" u="none" strike="noStrike" cap="none" normalizeH="0" baseline="0">
                  <a:ln>
                    <a:noFill/>
                  </a:ln>
                  <a:effectLst/>
                  <a:latin typeface="Calibri" panose="020F0502020204030204" pitchFamily="34" charset="0"/>
                </a:rPr>
                <a:t>Months from randomization</a:t>
              </a:r>
              <a:endParaRPr kumimoji="0" lang="fr-FR" altLang="fr-FR" sz="1600" b="0" i="0" u="none" strike="noStrike" cap="none" normalizeH="0" baseline="0">
                <a:ln>
                  <a:noFill/>
                </a:ln>
                <a:effectLst/>
              </a:endParaRPr>
            </a:p>
          </p:txBody>
        </p:sp>
        <p:sp>
          <p:nvSpPr>
            <p:cNvPr id="136" name="Rectangle 126">
              <a:extLst>
                <a:ext uri="{FF2B5EF4-FFF2-40B4-BE49-F238E27FC236}">
                  <a16:creationId xmlns:a16="http://schemas.microsoft.com/office/drawing/2014/main" id="{CD3C86D7-1BEE-D7B2-F31E-9700F5ACAA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91775" y="3170629"/>
              <a:ext cx="452047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Calibri" panose="020F0502020204030204" pitchFamily="34" charset="0"/>
                </a:rPr>
                <a:t>No PEP</a:t>
              </a:r>
              <a:endParaRPr kumimoji="0" lang="fr-FR" altLang="fr-FR" sz="1600" b="0" i="0" u="none" strike="noStrike" cap="none" normalizeH="0" baseline="0">
                <a:ln>
                  <a:noFill/>
                </a:ln>
                <a:effectLst/>
              </a:endParaRPr>
            </a:p>
          </p:txBody>
        </p:sp>
        <p:sp>
          <p:nvSpPr>
            <p:cNvPr id="137" name="Rectangle 127">
              <a:extLst>
                <a:ext uri="{FF2B5EF4-FFF2-40B4-BE49-F238E27FC236}">
                  <a16:creationId xmlns:a16="http://schemas.microsoft.com/office/drawing/2014/main" id="{12259708-2917-6D60-2BC8-C1BE064BDB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91775" y="3350017"/>
              <a:ext cx="580480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Calibri" panose="020F0502020204030204" pitchFamily="34" charset="0"/>
                </a:rPr>
                <a:t>Doxy PEP</a:t>
              </a:r>
              <a:endParaRPr kumimoji="0" lang="fr-FR" altLang="fr-FR" sz="1600" b="0" i="0" u="none" strike="noStrike" cap="none" normalizeH="0" baseline="0">
                <a:ln>
                  <a:noFill/>
                </a:ln>
                <a:effectLst/>
              </a:endParaRPr>
            </a:p>
          </p:txBody>
        </p:sp>
        <p:sp>
          <p:nvSpPr>
            <p:cNvPr id="138" name="Rectangle 128">
              <a:extLst>
                <a:ext uri="{FF2B5EF4-FFF2-40B4-BE49-F238E27FC236}">
                  <a16:creationId xmlns:a16="http://schemas.microsoft.com/office/drawing/2014/main" id="{98E2519D-5BC7-4D74-88F8-96D46C22E0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04416" y="3638471"/>
              <a:ext cx="1535677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 dirty="0" err="1">
                  <a:ln>
                    <a:noFill/>
                  </a:ln>
                  <a:effectLst/>
                  <a:latin typeface="Calibri" panose="020F0502020204030204" pitchFamily="34" charset="0"/>
                </a:rPr>
                <a:t>Adjusted</a:t>
              </a:r>
              <a:r>
                <a:rPr kumimoji="0" lang="fr-FR" altLang="fr-FR" sz="1200" b="0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 Hazard Ratio</a:t>
              </a:r>
              <a:br>
                <a:rPr kumimoji="0" lang="fr-FR" altLang="fr-FR" sz="1200" b="0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</a:br>
              <a:r>
                <a:rPr kumimoji="0" lang="fr-FR" altLang="fr-FR" sz="1200" b="0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0.55 (95% CI: 0.34-0.89),</a:t>
              </a:r>
              <a:br>
                <a:rPr kumimoji="0" lang="fr-FR" altLang="fr-FR" sz="1200" b="0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</a:br>
              <a:r>
                <a:rPr kumimoji="0" lang="fr-FR" altLang="fr-FR" sz="1200" b="0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p=0.015</a:t>
              </a:r>
              <a:endParaRPr kumimoji="0" lang="fr-FR" altLang="fr-FR" sz="1600" b="0" i="0" u="none" strike="noStrike" cap="none" normalizeH="0" baseline="0" dirty="0">
                <a:ln>
                  <a:noFill/>
                </a:ln>
                <a:effectLst/>
              </a:endParaRPr>
            </a:p>
          </p:txBody>
        </p:sp>
        <p:sp>
          <p:nvSpPr>
            <p:cNvPr id="139" name="Freeform 129">
              <a:extLst>
                <a:ext uri="{FF2B5EF4-FFF2-40B4-BE49-F238E27FC236}">
                  <a16:creationId xmlns:a16="http://schemas.microsoft.com/office/drawing/2014/main" id="{E7AA14DA-EE9C-AB95-5436-A3BCBCD91089}"/>
                </a:ext>
              </a:extLst>
            </p:cNvPr>
            <p:cNvSpPr>
              <a:spLocks/>
            </p:cNvSpPr>
            <p:nvPr/>
          </p:nvSpPr>
          <p:spPr bwMode="auto">
            <a:xfrm>
              <a:off x="7136130" y="4446463"/>
              <a:ext cx="1998663" cy="284163"/>
            </a:xfrm>
            <a:custGeom>
              <a:avLst/>
              <a:gdLst>
                <a:gd name="T0" fmla="*/ 1259 w 1259"/>
                <a:gd name="T1" fmla="*/ 0 h 179"/>
                <a:gd name="T2" fmla="*/ 1229 w 1259"/>
                <a:gd name="T3" fmla="*/ 0 h 179"/>
                <a:gd name="T4" fmla="*/ 1229 w 1259"/>
                <a:gd name="T5" fmla="*/ 12 h 179"/>
                <a:gd name="T6" fmla="*/ 1037 w 1259"/>
                <a:gd name="T7" fmla="*/ 12 h 179"/>
                <a:gd name="T8" fmla="*/ 1037 w 1259"/>
                <a:gd name="T9" fmla="*/ 18 h 179"/>
                <a:gd name="T10" fmla="*/ 952 w 1259"/>
                <a:gd name="T11" fmla="*/ 18 h 179"/>
                <a:gd name="T12" fmla="*/ 952 w 1259"/>
                <a:gd name="T13" fmla="*/ 26 h 179"/>
                <a:gd name="T14" fmla="*/ 942 w 1259"/>
                <a:gd name="T15" fmla="*/ 26 h 179"/>
                <a:gd name="T16" fmla="*/ 942 w 1259"/>
                <a:gd name="T17" fmla="*/ 38 h 179"/>
                <a:gd name="T18" fmla="*/ 917 w 1259"/>
                <a:gd name="T19" fmla="*/ 38 h 179"/>
                <a:gd name="T20" fmla="*/ 917 w 1259"/>
                <a:gd name="T21" fmla="*/ 43 h 179"/>
                <a:gd name="T22" fmla="*/ 884 w 1259"/>
                <a:gd name="T23" fmla="*/ 43 h 179"/>
                <a:gd name="T24" fmla="*/ 884 w 1259"/>
                <a:gd name="T25" fmla="*/ 47 h 179"/>
                <a:gd name="T26" fmla="*/ 867 w 1259"/>
                <a:gd name="T27" fmla="*/ 47 h 179"/>
                <a:gd name="T28" fmla="*/ 867 w 1259"/>
                <a:gd name="T29" fmla="*/ 55 h 179"/>
                <a:gd name="T30" fmla="*/ 840 w 1259"/>
                <a:gd name="T31" fmla="*/ 55 h 179"/>
                <a:gd name="T32" fmla="*/ 840 w 1259"/>
                <a:gd name="T33" fmla="*/ 66 h 179"/>
                <a:gd name="T34" fmla="*/ 747 w 1259"/>
                <a:gd name="T35" fmla="*/ 66 h 179"/>
                <a:gd name="T36" fmla="*/ 747 w 1259"/>
                <a:gd name="T37" fmla="*/ 70 h 179"/>
                <a:gd name="T38" fmla="*/ 712 w 1259"/>
                <a:gd name="T39" fmla="*/ 70 h 179"/>
                <a:gd name="T40" fmla="*/ 712 w 1259"/>
                <a:gd name="T41" fmla="*/ 77 h 179"/>
                <a:gd name="T42" fmla="*/ 678 w 1259"/>
                <a:gd name="T43" fmla="*/ 77 h 179"/>
                <a:gd name="T44" fmla="*/ 678 w 1259"/>
                <a:gd name="T45" fmla="*/ 82 h 179"/>
                <a:gd name="T46" fmla="*/ 655 w 1259"/>
                <a:gd name="T47" fmla="*/ 82 h 179"/>
                <a:gd name="T48" fmla="*/ 655 w 1259"/>
                <a:gd name="T49" fmla="*/ 88 h 179"/>
                <a:gd name="T50" fmla="*/ 630 w 1259"/>
                <a:gd name="T51" fmla="*/ 88 h 179"/>
                <a:gd name="T52" fmla="*/ 630 w 1259"/>
                <a:gd name="T53" fmla="*/ 91 h 179"/>
                <a:gd name="T54" fmla="*/ 608 w 1259"/>
                <a:gd name="T55" fmla="*/ 91 h 179"/>
                <a:gd name="T56" fmla="*/ 608 w 1259"/>
                <a:gd name="T57" fmla="*/ 101 h 179"/>
                <a:gd name="T58" fmla="*/ 599 w 1259"/>
                <a:gd name="T59" fmla="*/ 101 h 179"/>
                <a:gd name="T60" fmla="*/ 599 w 1259"/>
                <a:gd name="T61" fmla="*/ 106 h 179"/>
                <a:gd name="T62" fmla="*/ 505 w 1259"/>
                <a:gd name="T63" fmla="*/ 106 h 179"/>
                <a:gd name="T64" fmla="*/ 505 w 1259"/>
                <a:gd name="T65" fmla="*/ 113 h 179"/>
                <a:gd name="T66" fmla="*/ 427 w 1259"/>
                <a:gd name="T67" fmla="*/ 113 h 179"/>
                <a:gd name="T68" fmla="*/ 427 w 1259"/>
                <a:gd name="T69" fmla="*/ 119 h 179"/>
                <a:gd name="T70" fmla="*/ 388 w 1259"/>
                <a:gd name="T71" fmla="*/ 119 h 179"/>
                <a:gd name="T72" fmla="*/ 388 w 1259"/>
                <a:gd name="T73" fmla="*/ 124 h 179"/>
                <a:gd name="T74" fmla="*/ 345 w 1259"/>
                <a:gd name="T75" fmla="*/ 124 h 179"/>
                <a:gd name="T76" fmla="*/ 345 w 1259"/>
                <a:gd name="T77" fmla="*/ 128 h 179"/>
                <a:gd name="T78" fmla="*/ 314 w 1259"/>
                <a:gd name="T79" fmla="*/ 128 h 179"/>
                <a:gd name="T80" fmla="*/ 314 w 1259"/>
                <a:gd name="T81" fmla="*/ 135 h 179"/>
                <a:gd name="T82" fmla="*/ 296 w 1259"/>
                <a:gd name="T83" fmla="*/ 135 h 179"/>
                <a:gd name="T84" fmla="*/ 296 w 1259"/>
                <a:gd name="T85" fmla="*/ 148 h 179"/>
                <a:gd name="T86" fmla="*/ 271 w 1259"/>
                <a:gd name="T87" fmla="*/ 148 h 179"/>
                <a:gd name="T88" fmla="*/ 271 w 1259"/>
                <a:gd name="T89" fmla="*/ 156 h 179"/>
                <a:gd name="T90" fmla="*/ 243 w 1259"/>
                <a:gd name="T91" fmla="*/ 156 h 179"/>
                <a:gd name="T92" fmla="*/ 243 w 1259"/>
                <a:gd name="T93" fmla="*/ 161 h 179"/>
                <a:gd name="T94" fmla="*/ 206 w 1259"/>
                <a:gd name="T95" fmla="*/ 161 h 179"/>
                <a:gd name="T96" fmla="*/ 206 w 1259"/>
                <a:gd name="T97" fmla="*/ 167 h 179"/>
                <a:gd name="T98" fmla="*/ 194 w 1259"/>
                <a:gd name="T99" fmla="*/ 167 h 179"/>
                <a:gd name="T100" fmla="*/ 194 w 1259"/>
                <a:gd name="T101" fmla="*/ 172 h 179"/>
                <a:gd name="T102" fmla="*/ 176 w 1259"/>
                <a:gd name="T103" fmla="*/ 172 h 179"/>
                <a:gd name="T104" fmla="*/ 176 w 1259"/>
                <a:gd name="T105" fmla="*/ 175 h 179"/>
                <a:gd name="T106" fmla="*/ 84 w 1259"/>
                <a:gd name="T107" fmla="*/ 175 h 179"/>
                <a:gd name="T108" fmla="*/ 84 w 1259"/>
                <a:gd name="T109" fmla="*/ 177 h 179"/>
                <a:gd name="T110" fmla="*/ 48 w 1259"/>
                <a:gd name="T111" fmla="*/ 177 h 179"/>
                <a:gd name="T112" fmla="*/ 48 w 1259"/>
                <a:gd name="T113" fmla="*/ 179 h 179"/>
                <a:gd name="T114" fmla="*/ 0 w 1259"/>
                <a:gd name="T115" fmla="*/ 179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259" h="179">
                  <a:moveTo>
                    <a:pt x="1259" y="0"/>
                  </a:moveTo>
                  <a:lnTo>
                    <a:pt x="1229" y="0"/>
                  </a:lnTo>
                  <a:lnTo>
                    <a:pt x="1229" y="12"/>
                  </a:lnTo>
                  <a:lnTo>
                    <a:pt x="1037" y="12"/>
                  </a:lnTo>
                  <a:lnTo>
                    <a:pt x="1037" y="18"/>
                  </a:lnTo>
                  <a:lnTo>
                    <a:pt x="952" y="18"/>
                  </a:lnTo>
                  <a:lnTo>
                    <a:pt x="952" y="26"/>
                  </a:lnTo>
                  <a:lnTo>
                    <a:pt x="942" y="26"/>
                  </a:lnTo>
                  <a:lnTo>
                    <a:pt x="942" y="38"/>
                  </a:lnTo>
                  <a:lnTo>
                    <a:pt x="917" y="38"/>
                  </a:lnTo>
                  <a:lnTo>
                    <a:pt x="917" y="43"/>
                  </a:lnTo>
                  <a:lnTo>
                    <a:pt x="884" y="43"/>
                  </a:lnTo>
                  <a:lnTo>
                    <a:pt x="884" y="47"/>
                  </a:lnTo>
                  <a:lnTo>
                    <a:pt x="867" y="47"/>
                  </a:lnTo>
                  <a:lnTo>
                    <a:pt x="867" y="55"/>
                  </a:lnTo>
                  <a:lnTo>
                    <a:pt x="840" y="55"/>
                  </a:lnTo>
                  <a:lnTo>
                    <a:pt x="840" y="66"/>
                  </a:lnTo>
                  <a:lnTo>
                    <a:pt x="747" y="66"/>
                  </a:lnTo>
                  <a:lnTo>
                    <a:pt x="747" y="70"/>
                  </a:lnTo>
                  <a:lnTo>
                    <a:pt x="712" y="70"/>
                  </a:lnTo>
                  <a:lnTo>
                    <a:pt x="712" y="77"/>
                  </a:lnTo>
                  <a:lnTo>
                    <a:pt x="678" y="77"/>
                  </a:lnTo>
                  <a:lnTo>
                    <a:pt x="678" y="82"/>
                  </a:lnTo>
                  <a:lnTo>
                    <a:pt x="655" y="82"/>
                  </a:lnTo>
                  <a:lnTo>
                    <a:pt x="655" y="88"/>
                  </a:lnTo>
                  <a:lnTo>
                    <a:pt x="630" y="88"/>
                  </a:lnTo>
                  <a:lnTo>
                    <a:pt x="630" y="91"/>
                  </a:lnTo>
                  <a:lnTo>
                    <a:pt x="608" y="91"/>
                  </a:lnTo>
                  <a:lnTo>
                    <a:pt x="608" y="101"/>
                  </a:lnTo>
                  <a:lnTo>
                    <a:pt x="599" y="101"/>
                  </a:lnTo>
                  <a:lnTo>
                    <a:pt x="599" y="106"/>
                  </a:lnTo>
                  <a:lnTo>
                    <a:pt x="505" y="106"/>
                  </a:lnTo>
                  <a:lnTo>
                    <a:pt x="505" y="113"/>
                  </a:lnTo>
                  <a:lnTo>
                    <a:pt x="427" y="113"/>
                  </a:lnTo>
                  <a:lnTo>
                    <a:pt x="427" y="119"/>
                  </a:lnTo>
                  <a:lnTo>
                    <a:pt x="388" y="119"/>
                  </a:lnTo>
                  <a:lnTo>
                    <a:pt x="388" y="124"/>
                  </a:lnTo>
                  <a:lnTo>
                    <a:pt x="345" y="124"/>
                  </a:lnTo>
                  <a:lnTo>
                    <a:pt x="345" y="128"/>
                  </a:lnTo>
                  <a:lnTo>
                    <a:pt x="314" y="128"/>
                  </a:lnTo>
                  <a:lnTo>
                    <a:pt x="314" y="135"/>
                  </a:lnTo>
                  <a:lnTo>
                    <a:pt x="296" y="135"/>
                  </a:lnTo>
                  <a:lnTo>
                    <a:pt x="296" y="148"/>
                  </a:lnTo>
                  <a:lnTo>
                    <a:pt x="271" y="148"/>
                  </a:lnTo>
                  <a:lnTo>
                    <a:pt x="271" y="156"/>
                  </a:lnTo>
                  <a:lnTo>
                    <a:pt x="243" y="156"/>
                  </a:lnTo>
                  <a:lnTo>
                    <a:pt x="243" y="161"/>
                  </a:lnTo>
                  <a:lnTo>
                    <a:pt x="206" y="161"/>
                  </a:lnTo>
                  <a:lnTo>
                    <a:pt x="206" y="167"/>
                  </a:lnTo>
                  <a:lnTo>
                    <a:pt x="194" y="167"/>
                  </a:lnTo>
                  <a:lnTo>
                    <a:pt x="194" y="172"/>
                  </a:lnTo>
                  <a:lnTo>
                    <a:pt x="176" y="172"/>
                  </a:lnTo>
                  <a:lnTo>
                    <a:pt x="176" y="175"/>
                  </a:lnTo>
                  <a:lnTo>
                    <a:pt x="84" y="175"/>
                  </a:lnTo>
                  <a:lnTo>
                    <a:pt x="84" y="177"/>
                  </a:lnTo>
                  <a:lnTo>
                    <a:pt x="48" y="177"/>
                  </a:lnTo>
                  <a:lnTo>
                    <a:pt x="48" y="179"/>
                  </a:lnTo>
                  <a:lnTo>
                    <a:pt x="0" y="179"/>
                  </a:lnTo>
                </a:path>
              </a:pathLst>
            </a:custGeom>
            <a:noFill/>
            <a:ln w="19050">
              <a:solidFill>
                <a:srgbClr val="8064A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0" name="Freeform 130">
              <a:extLst>
                <a:ext uri="{FF2B5EF4-FFF2-40B4-BE49-F238E27FC236}">
                  <a16:creationId xmlns:a16="http://schemas.microsoft.com/office/drawing/2014/main" id="{F5F87782-9CDC-9786-9475-46600819992E}"/>
                </a:ext>
              </a:extLst>
            </p:cNvPr>
            <p:cNvSpPr>
              <a:spLocks/>
            </p:cNvSpPr>
            <p:nvPr/>
          </p:nvSpPr>
          <p:spPr bwMode="auto">
            <a:xfrm>
              <a:off x="7136130" y="4284538"/>
              <a:ext cx="1998663" cy="446088"/>
            </a:xfrm>
            <a:custGeom>
              <a:avLst/>
              <a:gdLst>
                <a:gd name="T0" fmla="*/ 1259 w 1259"/>
                <a:gd name="T1" fmla="*/ 0 h 281"/>
                <a:gd name="T2" fmla="*/ 1128 w 1259"/>
                <a:gd name="T3" fmla="*/ 0 h 281"/>
                <a:gd name="T4" fmla="*/ 1128 w 1259"/>
                <a:gd name="T5" fmla="*/ 14 h 281"/>
                <a:gd name="T6" fmla="*/ 964 w 1259"/>
                <a:gd name="T7" fmla="*/ 14 h 281"/>
                <a:gd name="T8" fmla="*/ 964 w 1259"/>
                <a:gd name="T9" fmla="*/ 31 h 281"/>
                <a:gd name="T10" fmla="*/ 847 w 1259"/>
                <a:gd name="T11" fmla="*/ 31 h 281"/>
                <a:gd name="T12" fmla="*/ 847 w 1259"/>
                <a:gd name="T13" fmla="*/ 42 h 281"/>
                <a:gd name="T14" fmla="*/ 767 w 1259"/>
                <a:gd name="T15" fmla="*/ 42 h 281"/>
                <a:gd name="T16" fmla="*/ 767 w 1259"/>
                <a:gd name="T17" fmla="*/ 53 h 281"/>
                <a:gd name="T18" fmla="*/ 699 w 1259"/>
                <a:gd name="T19" fmla="*/ 53 h 281"/>
                <a:gd name="T20" fmla="*/ 699 w 1259"/>
                <a:gd name="T21" fmla="*/ 64 h 281"/>
                <a:gd name="T22" fmla="*/ 675 w 1259"/>
                <a:gd name="T23" fmla="*/ 64 h 281"/>
                <a:gd name="T24" fmla="*/ 675 w 1259"/>
                <a:gd name="T25" fmla="*/ 81 h 281"/>
                <a:gd name="T26" fmla="*/ 652 w 1259"/>
                <a:gd name="T27" fmla="*/ 81 h 281"/>
                <a:gd name="T28" fmla="*/ 652 w 1259"/>
                <a:gd name="T29" fmla="*/ 89 h 281"/>
                <a:gd name="T30" fmla="*/ 620 w 1259"/>
                <a:gd name="T31" fmla="*/ 89 h 281"/>
                <a:gd name="T32" fmla="*/ 620 w 1259"/>
                <a:gd name="T33" fmla="*/ 98 h 281"/>
                <a:gd name="T34" fmla="*/ 607 w 1259"/>
                <a:gd name="T35" fmla="*/ 98 h 281"/>
                <a:gd name="T36" fmla="*/ 607 w 1259"/>
                <a:gd name="T37" fmla="*/ 106 h 281"/>
                <a:gd name="T38" fmla="*/ 552 w 1259"/>
                <a:gd name="T39" fmla="*/ 106 h 281"/>
                <a:gd name="T40" fmla="*/ 552 w 1259"/>
                <a:gd name="T41" fmla="*/ 115 h 281"/>
                <a:gd name="T42" fmla="*/ 515 w 1259"/>
                <a:gd name="T43" fmla="*/ 115 h 281"/>
                <a:gd name="T44" fmla="*/ 515 w 1259"/>
                <a:gd name="T45" fmla="*/ 121 h 281"/>
                <a:gd name="T46" fmla="*/ 401 w 1259"/>
                <a:gd name="T47" fmla="*/ 121 h 281"/>
                <a:gd name="T48" fmla="*/ 401 w 1259"/>
                <a:gd name="T49" fmla="*/ 128 h 281"/>
                <a:gd name="T50" fmla="*/ 365 w 1259"/>
                <a:gd name="T51" fmla="*/ 128 h 281"/>
                <a:gd name="T52" fmla="*/ 365 w 1259"/>
                <a:gd name="T53" fmla="*/ 144 h 281"/>
                <a:gd name="T54" fmla="*/ 345 w 1259"/>
                <a:gd name="T55" fmla="*/ 144 h 281"/>
                <a:gd name="T56" fmla="*/ 345 w 1259"/>
                <a:gd name="T57" fmla="*/ 149 h 281"/>
                <a:gd name="T58" fmla="*/ 337 w 1259"/>
                <a:gd name="T59" fmla="*/ 149 h 281"/>
                <a:gd name="T60" fmla="*/ 337 w 1259"/>
                <a:gd name="T61" fmla="*/ 156 h 281"/>
                <a:gd name="T62" fmla="*/ 313 w 1259"/>
                <a:gd name="T63" fmla="*/ 156 h 281"/>
                <a:gd name="T64" fmla="*/ 313 w 1259"/>
                <a:gd name="T65" fmla="*/ 168 h 281"/>
                <a:gd name="T66" fmla="*/ 306 w 1259"/>
                <a:gd name="T67" fmla="*/ 168 h 281"/>
                <a:gd name="T68" fmla="*/ 306 w 1259"/>
                <a:gd name="T69" fmla="*/ 184 h 281"/>
                <a:gd name="T70" fmla="*/ 296 w 1259"/>
                <a:gd name="T71" fmla="*/ 184 h 281"/>
                <a:gd name="T72" fmla="*/ 296 w 1259"/>
                <a:gd name="T73" fmla="*/ 200 h 281"/>
                <a:gd name="T74" fmla="*/ 292 w 1259"/>
                <a:gd name="T75" fmla="*/ 200 h 281"/>
                <a:gd name="T76" fmla="*/ 292 w 1259"/>
                <a:gd name="T77" fmla="*/ 207 h 281"/>
                <a:gd name="T78" fmla="*/ 275 w 1259"/>
                <a:gd name="T79" fmla="*/ 207 h 281"/>
                <a:gd name="T80" fmla="*/ 275 w 1259"/>
                <a:gd name="T81" fmla="*/ 214 h 281"/>
                <a:gd name="T82" fmla="*/ 266 w 1259"/>
                <a:gd name="T83" fmla="*/ 214 h 281"/>
                <a:gd name="T84" fmla="*/ 266 w 1259"/>
                <a:gd name="T85" fmla="*/ 227 h 281"/>
                <a:gd name="T86" fmla="*/ 252 w 1259"/>
                <a:gd name="T87" fmla="*/ 227 h 281"/>
                <a:gd name="T88" fmla="*/ 252 w 1259"/>
                <a:gd name="T89" fmla="*/ 234 h 281"/>
                <a:gd name="T90" fmla="*/ 229 w 1259"/>
                <a:gd name="T91" fmla="*/ 234 h 281"/>
                <a:gd name="T92" fmla="*/ 229 w 1259"/>
                <a:gd name="T93" fmla="*/ 242 h 281"/>
                <a:gd name="T94" fmla="*/ 218 w 1259"/>
                <a:gd name="T95" fmla="*/ 242 h 281"/>
                <a:gd name="T96" fmla="*/ 218 w 1259"/>
                <a:gd name="T97" fmla="*/ 249 h 281"/>
                <a:gd name="T98" fmla="*/ 211 w 1259"/>
                <a:gd name="T99" fmla="*/ 249 h 281"/>
                <a:gd name="T100" fmla="*/ 211 w 1259"/>
                <a:gd name="T101" fmla="*/ 253 h 281"/>
                <a:gd name="T102" fmla="*/ 182 w 1259"/>
                <a:gd name="T103" fmla="*/ 253 h 281"/>
                <a:gd name="T104" fmla="*/ 182 w 1259"/>
                <a:gd name="T105" fmla="*/ 266 h 281"/>
                <a:gd name="T106" fmla="*/ 130 w 1259"/>
                <a:gd name="T107" fmla="*/ 266 h 281"/>
                <a:gd name="T108" fmla="*/ 130 w 1259"/>
                <a:gd name="T109" fmla="*/ 269 h 281"/>
                <a:gd name="T110" fmla="*/ 115 w 1259"/>
                <a:gd name="T111" fmla="*/ 269 h 281"/>
                <a:gd name="T112" fmla="*/ 115 w 1259"/>
                <a:gd name="T113" fmla="*/ 273 h 281"/>
                <a:gd name="T114" fmla="*/ 29 w 1259"/>
                <a:gd name="T115" fmla="*/ 273 h 281"/>
                <a:gd name="T116" fmla="*/ 29 w 1259"/>
                <a:gd name="T117" fmla="*/ 281 h 281"/>
                <a:gd name="T118" fmla="*/ 0 w 1259"/>
                <a:gd name="T119" fmla="*/ 281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259" h="281">
                  <a:moveTo>
                    <a:pt x="1259" y="0"/>
                  </a:moveTo>
                  <a:lnTo>
                    <a:pt x="1128" y="0"/>
                  </a:lnTo>
                  <a:lnTo>
                    <a:pt x="1128" y="14"/>
                  </a:lnTo>
                  <a:lnTo>
                    <a:pt x="964" y="14"/>
                  </a:lnTo>
                  <a:lnTo>
                    <a:pt x="964" y="31"/>
                  </a:lnTo>
                  <a:lnTo>
                    <a:pt x="847" y="31"/>
                  </a:lnTo>
                  <a:lnTo>
                    <a:pt x="847" y="42"/>
                  </a:lnTo>
                  <a:lnTo>
                    <a:pt x="767" y="42"/>
                  </a:lnTo>
                  <a:lnTo>
                    <a:pt x="767" y="53"/>
                  </a:lnTo>
                  <a:lnTo>
                    <a:pt x="699" y="53"/>
                  </a:lnTo>
                  <a:lnTo>
                    <a:pt x="699" y="64"/>
                  </a:lnTo>
                  <a:lnTo>
                    <a:pt x="675" y="64"/>
                  </a:lnTo>
                  <a:lnTo>
                    <a:pt x="675" y="81"/>
                  </a:lnTo>
                  <a:lnTo>
                    <a:pt x="652" y="81"/>
                  </a:lnTo>
                  <a:lnTo>
                    <a:pt x="652" y="89"/>
                  </a:lnTo>
                  <a:lnTo>
                    <a:pt x="620" y="89"/>
                  </a:lnTo>
                  <a:lnTo>
                    <a:pt x="620" y="98"/>
                  </a:lnTo>
                  <a:lnTo>
                    <a:pt x="607" y="98"/>
                  </a:lnTo>
                  <a:lnTo>
                    <a:pt x="607" y="106"/>
                  </a:lnTo>
                  <a:lnTo>
                    <a:pt x="552" y="106"/>
                  </a:lnTo>
                  <a:lnTo>
                    <a:pt x="552" y="115"/>
                  </a:lnTo>
                  <a:lnTo>
                    <a:pt x="515" y="115"/>
                  </a:lnTo>
                  <a:lnTo>
                    <a:pt x="515" y="121"/>
                  </a:lnTo>
                  <a:lnTo>
                    <a:pt x="401" y="121"/>
                  </a:lnTo>
                  <a:lnTo>
                    <a:pt x="401" y="128"/>
                  </a:lnTo>
                  <a:lnTo>
                    <a:pt x="365" y="128"/>
                  </a:lnTo>
                  <a:lnTo>
                    <a:pt x="365" y="144"/>
                  </a:lnTo>
                  <a:lnTo>
                    <a:pt x="345" y="144"/>
                  </a:lnTo>
                  <a:lnTo>
                    <a:pt x="345" y="149"/>
                  </a:lnTo>
                  <a:lnTo>
                    <a:pt x="337" y="149"/>
                  </a:lnTo>
                  <a:lnTo>
                    <a:pt x="337" y="156"/>
                  </a:lnTo>
                  <a:lnTo>
                    <a:pt x="313" y="156"/>
                  </a:lnTo>
                  <a:lnTo>
                    <a:pt x="313" y="168"/>
                  </a:lnTo>
                  <a:lnTo>
                    <a:pt x="306" y="168"/>
                  </a:lnTo>
                  <a:lnTo>
                    <a:pt x="306" y="184"/>
                  </a:lnTo>
                  <a:lnTo>
                    <a:pt x="296" y="184"/>
                  </a:lnTo>
                  <a:lnTo>
                    <a:pt x="296" y="200"/>
                  </a:lnTo>
                  <a:lnTo>
                    <a:pt x="292" y="200"/>
                  </a:lnTo>
                  <a:lnTo>
                    <a:pt x="292" y="207"/>
                  </a:lnTo>
                  <a:lnTo>
                    <a:pt x="275" y="207"/>
                  </a:lnTo>
                  <a:lnTo>
                    <a:pt x="275" y="214"/>
                  </a:lnTo>
                  <a:lnTo>
                    <a:pt x="266" y="214"/>
                  </a:lnTo>
                  <a:lnTo>
                    <a:pt x="266" y="227"/>
                  </a:lnTo>
                  <a:lnTo>
                    <a:pt x="252" y="227"/>
                  </a:lnTo>
                  <a:lnTo>
                    <a:pt x="252" y="234"/>
                  </a:lnTo>
                  <a:lnTo>
                    <a:pt x="229" y="234"/>
                  </a:lnTo>
                  <a:lnTo>
                    <a:pt x="229" y="242"/>
                  </a:lnTo>
                  <a:lnTo>
                    <a:pt x="218" y="242"/>
                  </a:lnTo>
                  <a:lnTo>
                    <a:pt x="218" y="249"/>
                  </a:lnTo>
                  <a:lnTo>
                    <a:pt x="211" y="249"/>
                  </a:lnTo>
                  <a:lnTo>
                    <a:pt x="211" y="253"/>
                  </a:lnTo>
                  <a:lnTo>
                    <a:pt x="182" y="253"/>
                  </a:lnTo>
                  <a:lnTo>
                    <a:pt x="182" y="266"/>
                  </a:lnTo>
                  <a:lnTo>
                    <a:pt x="130" y="266"/>
                  </a:lnTo>
                  <a:lnTo>
                    <a:pt x="130" y="269"/>
                  </a:lnTo>
                  <a:lnTo>
                    <a:pt x="115" y="269"/>
                  </a:lnTo>
                  <a:lnTo>
                    <a:pt x="115" y="273"/>
                  </a:lnTo>
                  <a:lnTo>
                    <a:pt x="29" y="273"/>
                  </a:lnTo>
                  <a:lnTo>
                    <a:pt x="29" y="281"/>
                  </a:lnTo>
                  <a:lnTo>
                    <a:pt x="0" y="281"/>
                  </a:lnTo>
                </a:path>
              </a:pathLst>
            </a:custGeom>
            <a:noFill/>
            <a:ln w="19050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1" name="Freeform 131">
              <a:extLst>
                <a:ext uri="{FF2B5EF4-FFF2-40B4-BE49-F238E27FC236}">
                  <a16:creationId xmlns:a16="http://schemas.microsoft.com/office/drawing/2014/main" id="{25932927-60B6-BE9A-8353-12FFC61AA4F1}"/>
                </a:ext>
              </a:extLst>
            </p:cNvPr>
            <p:cNvSpPr>
              <a:spLocks/>
            </p:cNvSpPr>
            <p:nvPr/>
          </p:nvSpPr>
          <p:spPr bwMode="auto">
            <a:xfrm>
              <a:off x="9886950" y="4484563"/>
              <a:ext cx="1998663" cy="231775"/>
            </a:xfrm>
            <a:custGeom>
              <a:avLst/>
              <a:gdLst>
                <a:gd name="T0" fmla="*/ 1259 w 1259"/>
                <a:gd name="T1" fmla="*/ 0 h 146"/>
                <a:gd name="T2" fmla="*/ 1259 w 1259"/>
                <a:gd name="T3" fmla="*/ 9 h 146"/>
                <a:gd name="T4" fmla="*/ 1239 w 1259"/>
                <a:gd name="T5" fmla="*/ 9 h 146"/>
                <a:gd name="T6" fmla="*/ 1239 w 1259"/>
                <a:gd name="T7" fmla="*/ 19 h 146"/>
                <a:gd name="T8" fmla="*/ 1230 w 1259"/>
                <a:gd name="T9" fmla="*/ 19 h 146"/>
                <a:gd name="T10" fmla="*/ 1230 w 1259"/>
                <a:gd name="T11" fmla="*/ 28 h 146"/>
                <a:gd name="T12" fmla="*/ 993 w 1259"/>
                <a:gd name="T13" fmla="*/ 28 h 146"/>
                <a:gd name="T14" fmla="*/ 993 w 1259"/>
                <a:gd name="T15" fmla="*/ 35 h 146"/>
                <a:gd name="T16" fmla="*/ 971 w 1259"/>
                <a:gd name="T17" fmla="*/ 35 h 146"/>
                <a:gd name="T18" fmla="*/ 971 w 1259"/>
                <a:gd name="T19" fmla="*/ 42 h 146"/>
                <a:gd name="T20" fmla="*/ 965 w 1259"/>
                <a:gd name="T21" fmla="*/ 42 h 146"/>
                <a:gd name="T22" fmla="*/ 965 w 1259"/>
                <a:gd name="T23" fmla="*/ 52 h 146"/>
                <a:gd name="T24" fmla="*/ 896 w 1259"/>
                <a:gd name="T25" fmla="*/ 52 h 146"/>
                <a:gd name="T26" fmla="*/ 896 w 1259"/>
                <a:gd name="T27" fmla="*/ 56 h 146"/>
                <a:gd name="T28" fmla="*/ 646 w 1259"/>
                <a:gd name="T29" fmla="*/ 56 h 146"/>
                <a:gd name="T30" fmla="*/ 646 w 1259"/>
                <a:gd name="T31" fmla="*/ 64 h 146"/>
                <a:gd name="T32" fmla="*/ 638 w 1259"/>
                <a:gd name="T33" fmla="*/ 64 h 146"/>
                <a:gd name="T34" fmla="*/ 638 w 1259"/>
                <a:gd name="T35" fmla="*/ 69 h 146"/>
                <a:gd name="T36" fmla="*/ 602 w 1259"/>
                <a:gd name="T37" fmla="*/ 69 h 146"/>
                <a:gd name="T38" fmla="*/ 602 w 1259"/>
                <a:gd name="T39" fmla="*/ 76 h 146"/>
                <a:gd name="T40" fmla="*/ 550 w 1259"/>
                <a:gd name="T41" fmla="*/ 76 h 146"/>
                <a:gd name="T42" fmla="*/ 550 w 1259"/>
                <a:gd name="T43" fmla="*/ 79 h 146"/>
                <a:gd name="T44" fmla="*/ 387 w 1259"/>
                <a:gd name="T45" fmla="*/ 79 h 146"/>
                <a:gd name="T46" fmla="*/ 387 w 1259"/>
                <a:gd name="T47" fmla="*/ 83 h 146"/>
                <a:gd name="T48" fmla="*/ 371 w 1259"/>
                <a:gd name="T49" fmla="*/ 83 h 146"/>
                <a:gd name="T50" fmla="*/ 371 w 1259"/>
                <a:gd name="T51" fmla="*/ 89 h 146"/>
                <a:gd name="T52" fmla="*/ 360 w 1259"/>
                <a:gd name="T53" fmla="*/ 89 h 146"/>
                <a:gd name="T54" fmla="*/ 360 w 1259"/>
                <a:gd name="T55" fmla="*/ 94 h 146"/>
                <a:gd name="T56" fmla="*/ 340 w 1259"/>
                <a:gd name="T57" fmla="*/ 94 h 146"/>
                <a:gd name="T58" fmla="*/ 340 w 1259"/>
                <a:gd name="T59" fmla="*/ 107 h 146"/>
                <a:gd name="T60" fmla="*/ 312 w 1259"/>
                <a:gd name="T61" fmla="*/ 107 h 146"/>
                <a:gd name="T62" fmla="*/ 312 w 1259"/>
                <a:gd name="T63" fmla="*/ 118 h 146"/>
                <a:gd name="T64" fmla="*/ 297 w 1259"/>
                <a:gd name="T65" fmla="*/ 118 h 146"/>
                <a:gd name="T66" fmla="*/ 297 w 1259"/>
                <a:gd name="T67" fmla="*/ 125 h 146"/>
                <a:gd name="T68" fmla="*/ 283 w 1259"/>
                <a:gd name="T69" fmla="*/ 125 h 146"/>
                <a:gd name="T70" fmla="*/ 283 w 1259"/>
                <a:gd name="T71" fmla="*/ 137 h 146"/>
                <a:gd name="T72" fmla="*/ 263 w 1259"/>
                <a:gd name="T73" fmla="*/ 137 h 146"/>
                <a:gd name="T74" fmla="*/ 263 w 1259"/>
                <a:gd name="T75" fmla="*/ 141 h 146"/>
                <a:gd name="T76" fmla="*/ 245 w 1259"/>
                <a:gd name="T77" fmla="*/ 141 h 146"/>
                <a:gd name="T78" fmla="*/ 245 w 1259"/>
                <a:gd name="T79" fmla="*/ 146 h 146"/>
                <a:gd name="T80" fmla="*/ 0 w 1259"/>
                <a:gd name="T81" fmla="*/ 146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259" h="146">
                  <a:moveTo>
                    <a:pt x="1259" y="0"/>
                  </a:moveTo>
                  <a:lnTo>
                    <a:pt x="1259" y="9"/>
                  </a:lnTo>
                  <a:lnTo>
                    <a:pt x="1239" y="9"/>
                  </a:lnTo>
                  <a:lnTo>
                    <a:pt x="1239" y="19"/>
                  </a:lnTo>
                  <a:lnTo>
                    <a:pt x="1230" y="19"/>
                  </a:lnTo>
                  <a:lnTo>
                    <a:pt x="1230" y="28"/>
                  </a:lnTo>
                  <a:lnTo>
                    <a:pt x="993" y="28"/>
                  </a:lnTo>
                  <a:lnTo>
                    <a:pt x="993" y="35"/>
                  </a:lnTo>
                  <a:lnTo>
                    <a:pt x="971" y="35"/>
                  </a:lnTo>
                  <a:lnTo>
                    <a:pt x="971" y="42"/>
                  </a:lnTo>
                  <a:lnTo>
                    <a:pt x="965" y="42"/>
                  </a:lnTo>
                  <a:lnTo>
                    <a:pt x="965" y="52"/>
                  </a:lnTo>
                  <a:lnTo>
                    <a:pt x="896" y="52"/>
                  </a:lnTo>
                  <a:lnTo>
                    <a:pt x="896" y="56"/>
                  </a:lnTo>
                  <a:lnTo>
                    <a:pt x="646" y="56"/>
                  </a:lnTo>
                  <a:lnTo>
                    <a:pt x="646" y="64"/>
                  </a:lnTo>
                  <a:lnTo>
                    <a:pt x="638" y="64"/>
                  </a:lnTo>
                  <a:lnTo>
                    <a:pt x="638" y="69"/>
                  </a:lnTo>
                  <a:lnTo>
                    <a:pt x="602" y="69"/>
                  </a:lnTo>
                  <a:lnTo>
                    <a:pt x="602" y="76"/>
                  </a:lnTo>
                  <a:lnTo>
                    <a:pt x="550" y="76"/>
                  </a:lnTo>
                  <a:lnTo>
                    <a:pt x="550" y="79"/>
                  </a:lnTo>
                  <a:lnTo>
                    <a:pt x="387" y="79"/>
                  </a:lnTo>
                  <a:lnTo>
                    <a:pt x="387" y="83"/>
                  </a:lnTo>
                  <a:lnTo>
                    <a:pt x="371" y="83"/>
                  </a:lnTo>
                  <a:lnTo>
                    <a:pt x="371" y="89"/>
                  </a:lnTo>
                  <a:lnTo>
                    <a:pt x="360" y="89"/>
                  </a:lnTo>
                  <a:lnTo>
                    <a:pt x="360" y="94"/>
                  </a:lnTo>
                  <a:lnTo>
                    <a:pt x="340" y="94"/>
                  </a:lnTo>
                  <a:lnTo>
                    <a:pt x="340" y="107"/>
                  </a:lnTo>
                  <a:lnTo>
                    <a:pt x="312" y="107"/>
                  </a:lnTo>
                  <a:lnTo>
                    <a:pt x="312" y="118"/>
                  </a:lnTo>
                  <a:lnTo>
                    <a:pt x="297" y="118"/>
                  </a:lnTo>
                  <a:lnTo>
                    <a:pt x="297" y="125"/>
                  </a:lnTo>
                  <a:lnTo>
                    <a:pt x="283" y="125"/>
                  </a:lnTo>
                  <a:lnTo>
                    <a:pt x="283" y="137"/>
                  </a:lnTo>
                  <a:lnTo>
                    <a:pt x="263" y="137"/>
                  </a:lnTo>
                  <a:lnTo>
                    <a:pt x="263" y="141"/>
                  </a:lnTo>
                  <a:lnTo>
                    <a:pt x="245" y="141"/>
                  </a:lnTo>
                  <a:lnTo>
                    <a:pt x="245" y="146"/>
                  </a:lnTo>
                  <a:lnTo>
                    <a:pt x="0" y="146"/>
                  </a:lnTo>
                </a:path>
              </a:pathLst>
            </a:custGeom>
            <a:noFill/>
            <a:ln w="19050">
              <a:solidFill>
                <a:srgbClr val="8064A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2" name="Freeform 132">
              <a:extLst>
                <a:ext uri="{FF2B5EF4-FFF2-40B4-BE49-F238E27FC236}">
                  <a16:creationId xmlns:a16="http://schemas.microsoft.com/office/drawing/2014/main" id="{A397DE5B-6010-86C4-AFF2-F0EA9442F991}"/>
                </a:ext>
              </a:extLst>
            </p:cNvPr>
            <p:cNvSpPr>
              <a:spLocks/>
            </p:cNvSpPr>
            <p:nvPr/>
          </p:nvSpPr>
          <p:spPr bwMode="auto">
            <a:xfrm>
              <a:off x="9886950" y="4316288"/>
              <a:ext cx="2006600" cy="400050"/>
            </a:xfrm>
            <a:custGeom>
              <a:avLst/>
              <a:gdLst>
                <a:gd name="T0" fmla="*/ 1264 w 1264"/>
                <a:gd name="T1" fmla="*/ 0 h 252"/>
                <a:gd name="T2" fmla="*/ 1244 w 1264"/>
                <a:gd name="T3" fmla="*/ 0 h 252"/>
                <a:gd name="T4" fmla="*/ 1244 w 1264"/>
                <a:gd name="T5" fmla="*/ 21 h 252"/>
                <a:gd name="T6" fmla="*/ 1203 w 1264"/>
                <a:gd name="T7" fmla="*/ 21 h 252"/>
                <a:gd name="T8" fmla="*/ 1203 w 1264"/>
                <a:gd name="T9" fmla="*/ 38 h 252"/>
                <a:gd name="T10" fmla="*/ 1163 w 1264"/>
                <a:gd name="T11" fmla="*/ 38 h 252"/>
                <a:gd name="T12" fmla="*/ 1163 w 1264"/>
                <a:gd name="T13" fmla="*/ 58 h 252"/>
                <a:gd name="T14" fmla="*/ 1004 w 1264"/>
                <a:gd name="T15" fmla="*/ 58 h 252"/>
                <a:gd name="T16" fmla="*/ 1004 w 1264"/>
                <a:gd name="T17" fmla="*/ 72 h 252"/>
                <a:gd name="T18" fmla="*/ 968 w 1264"/>
                <a:gd name="T19" fmla="*/ 72 h 252"/>
                <a:gd name="T20" fmla="*/ 968 w 1264"/>
                <a:gd name="T21" fmla="*/ 88 h 252"/>
                <a:gd name="T22" fmla="*/ 914 w 1264"/>
                <a:gd name="T23" fmla="*/ 88 h 252"/>
                <a:gd name="T24" fmla="*/ 914 w 1264"/>
                <a:gd name="T25" fmla="*/ 98 h 252"/>
                <a:gd name="T26" fmla="*/ 899 w 1264"/>
                <a:gd name="T27" fmla="*/ 98 h 252"/>
                <a:gd name="T28" fmla="*/ 899 w 1264"/>
                <a:gd name="T29" fmla="*/ 111 h 252"/>
                <a:gd name="T30" fmla="*/ 749 w 1264"/>
                <a:gd name="T31" fmla="*/ 111 h 252"/>
                <a:gd name="T32" fmla="*/ 749 w 1264"/>
                <a:gd name="T33" fmla="*/ 122 h 252"/>
                <a:gd name="T34" fmla="*/ 676 w 1264"/>
                <a:gd name="T35" fmla="*/ 122 h 252"/>
                <a:gd name="T36" fmla="*/ 676 w 1264"/>
                <a:gd name="T37" fmla="*/ 133 h 252"/>
                <a:gd name="T38" fmla="*/ 633 w 1264"/>
                <a:gd name="T39" fmla="*/ 133 h 252"/>
                <a:gd name="T40" fmla="*/ 633 w 1264"/>
                <a:gd name="T41" fmla="*/ 139 h 252"/>
                <a:gd name="T42" fmla="*/ 625 w 1264"/>
                <a:gd name="T43" fmla="*/ 139 h 252"/>
                <a:gd name="T44" fmla="*/ 625 w 1264"/>
                <a:gd name="T45" fmla="*/ 145 h 252"/>
                <a:gd name="T46" fmla="*/ 552 w 1264"/>
                <a:gd name="T47" fmla="*/ 145 h 252"/>
                <a:gd name="T48" fmla="*/ 552 w 1264"/>
                <a:gd name="T49" fmla="*/ 153 h 252"/>
                <a:gd name="T50" fmla="*/ 432 w 1264"/>
                <a:gd name="T51" fmla="*/ 153 h 252"/>
                <a:gd name="T52" fmla="*/ 432 w 1264"/>
                <a:gd name="T53" fmla="*/ 161 h 252"/>
                <a:gd name="T54" fmla="*/ 384 w 1264"/>
                <a:gd name="T55" fmla="*/ 161 h 252"/>
                <a:gd name="T56" fmla="*/ 384 w 1264"/>
                <a:gd name="T57" fmla="*/ 176 h 252"/>
                <a:gd name="T58" fmla="*/ 365 w 1264"/>
                <a:gd name="T59" fmla="*/ 176 h 252"/>
                <a:gd name="T60" fmla="*/ 365 w 1264"/>
                <a:gd name="T61" fmla="*/ 182 h 252"/>
                <a:gd name="T62" fmla="*/ 318 w 1264"/>
                <a:gd name="T63" fmla="*/ 182 h 252"/>
                <a:gd name="T64" fmla="*/ 318 w 1264"/>
                <a:gd name="T65" fmla="*/ 193 h 252"/>
                <a:gd name="T66" fmla="*/ 312 w 1264"/>
                <a:gd name="T67" fmla="*/ 193 h 252"/>
                <a:gd name="T68" fmla="*/ 312 w 1264"/>
                <a:gd name="T69" fmla="*/ 201 h 252"/>
                <a:gd name="T70" fmla="*/ 307 w 1264"/>
                <a:gd name="T71" fmla="*/ 201 h 252"/>
                <a:gd name="T72" fmla="*/ 307 w 1264"/>
                <a:gd name="T73" fmla="*/ 219 h 252"/>
                <a:gd name="T74" fmla="*/ 297 w 1264"/>
                <a:gd name="T75" fmla="*/ 219 h 252"/>
                <a:gd name="T76" fmla="*/ 297 w 1264"/>
                <a:gd name="T77" fmla="*/ 231 h 252"/>
                <a:gd name="T78" fmla="*/ 283 w 1264"/>
                <a:gd name="T79" fmla="*/ 231 h 252"/>
                <a:gd name="T80" fmla="*/ 283 w 1264"/>
                <a:gd name="T81" fmla="*/ 234 h 252"/>
                <a:gd name="T82" fmla="*/ 229 w 1264"/>
                <a:gd name="T83" fmla="*/ 234 h 252"/>
                <a:gd name="T84" fmla="*/ 229 w 1264"/>
                <a:gd name="T85" fmla="*/ 242 h 252"/>
                <a:gd name="T86" fmla="*/ 215 w 1264"/>
                <a:gd name="T87" fmla="*/ 242 h 252"/>
                <a:gd name="T88" fmla="*/ 215 w 1264"/>
                <a:gd name="T89" fmla="*/ 248 h 252"/>
                <a:gd name="T90" fmla="*/ 22 w 1264"/>
                <a:gd name="T91" fmla="*/ 248 h 252"/>
                <a:gd name="T92" fmla="*/ 22 w 1264"/>
                <a:gd name="T93" fmla="*/ 252 h 252"/>
                <a:gd name="T94" fmla="*/ 0 w 1264"/>
                <a:gd name="T95" fmla="*/ 252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264" h="252">
                  <a:moveTo>
                    <a:pt x="1264" y="0"/>
                  </a:moveTo>
                  <a:lnTo>
                    <a:pt x="1244" y="0"/>
                  </a:lnTo>
                  <a:lnTo>
                    <a:pt x="1244" y="21"/>
                  </a:lnTo>
                  <a:lnTo>
                    <a:pt x="1203" y="21"/>
                  </a:lnTo>
                  <a:lnTo>
                    <a:pt x="1203" y="38"/>
                  </a:lnTo>
                  <a:lnTo>
                    <a:pt x="1163" y="38"/>
                  </a:lnTo>
                  <a:lnTo>
                    <a:pt x="1163" y="58"/>
                  </a:lnTo>
                  <a:lnTo>
                    <a:pt x="1004" y="58"/>
                  </a:lnTo>
                  <a:lnTo>
                    <a:pt x="1004" y="72"/>
                  </a:lnTo>
                  <a:lnTo>
                    <a:pt x="968" y="72"/>
                  </a:lnTo>
                  <a:lnTo>
                    <a:pt x="968" y="88"/>
                  </a:lnTo>
                  <a:lnTo>
                    <a:pt x="914" y="88"/>
                  </a:lnTo>
                  <a:lnTo>
                    <a:pt x="914" y="98"/>
                  </a:lnTo>
                  <a:lnTo>
                    <a:pt x="899" y="98"/>
                  </a:lnTo>
                  <a:lnTo>
                    <a:pt x="899" y="111"/>
                  </a:lnTo>
                  <a:lnTo>
                    <a:pt x="749" y="111"/>
                  </a:lnTo>
                  <a:lnTo>
                    <a:pt x="749" y="122"/>
                  </a:lnTo>
                  <a:lnTo>
                    <a:pt x="676" y="122"/>
                  </a:lnTo>
                  <a:lnTo>
                    <a:pt x="676" y="133"/>
                  </a:lnTo>
                  <a:lnTo>
                    <a:pt x="633" y="133"/>
                  </a:lnTo>
                  <a:lnTo>
                    <a:pt x="633" y="139"/>
                  </a:lnTo>
                  <a:lnTo>
                    <a:pt x="625" y="139"/>
                  </a:lnTo>
                  <a:lnTo>
                    <a:pt x="625" y="145"/>
                  </a:lnTo>
                  <a:lnTo>
                    <a:pt x="552" y="145"/>
                  </a:lnTo>
                  <a:lnTo>
                    <a:pt x="552" y="153"/>
                  </a:lnTo>
                  <a:lnTo>
                    <a:pt x="432" y="153"/>
                  </a:lnTo>
                  <a:lnTo>
                    <a:pt x="432" y="161"/>
                  </a:lnTo>
                  <a:lnTo>
                    <a:pt x="384" y="161"/>
                  </a:lnTo>
                  <a:lnTo>
                    <a:pt x="384" y="176"/>
                  </a:lnTo>
                  <a:lnTo>
                    <a:pt x="365" y="176"/>
                  </a:lnTo>
                  <a:lnTo>
                    <a:pt x="365" y="182"/>
                  </a:lnTo>
                  <a:lnTo>
                    <a:pt x="318" y="182"/>
                  </a:lnTo>
                  <a:lnTo>
                    <a:pt x="318" y="193"/>
                  </a:lnTo>
                  <a:lnTo>
                    <a:pt x="312" y="193"/>
                  </a:lnTo>
                  <a:lnTo>
                    <a:pt x="312" y="201"/>
                  </a:lnTo>
                  <a:lnTo>
                    <a:pt x="307" y="201"/>
                  </a:lnTo>
                  <a:lnTo>
                    <a:pt x="307" y="219"/>
                  </a:lnTo>
                  <a:lnTo>
                    <a:pt x="297" y="219"/>
                  </a:lnTo>
                  <a:lnTo>
                    <a:pt x="297" y="231"/>
                  </a:lnTo>
                  <a:lnTo>
                    <a:pt x="283" y="231"/>
                  </a:lnTo>
                  <a:lnTo>
                    <a:pt x="283" y="234"/>
                  </a:lnTo>
                  <a:lnTo>
                    <a:pt x="229" y="234"/>
                  </a:lnTo>
                  <a:lnTo>
                    <a:pt x="229" y="242"/>
                  </a:lnTo>
                  <a:lnTo>
                    <a:pt x="215" y="242"/>
                  </a:lnTo>
                  <a:lnTo>
                    <a:pt x="215" y="248"/>
                  </a:lnTo>
                  <a:lnTo>
                    <a:pt x="22" y="248"/>
                  </a:lnTo>
                  <a:lnTo>
                    <a:pt x="22" y="252"/>
                  </a:lnTo>
                  <a:lnTo>
                    <a:pt x="0" y="252"/>
                  </a:lnTo>
                </a:path>
              </a:pathLst>
            </a:custGeom>
            <a:noFill/>
            <a:ln w="19050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8" name="Rectangle 111">
              <a:extLst>
                <a:ext uri="{FF2B5EF4-FFF2-40B4-BE49-F238E27FC236}">
                  <a16:creationId xmlns:a16="http://schemas.microsoft.com/office/drawing/2014/main" id="{E2E0F7B7-9E88-F70F-D7D6-AA754009BF9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6183794" y="3867106"/>
              <a:ext cx="66178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1" i="0" u="none" strike="noStrike" cap="none" normalizeH="0" baseline="0" dirty="0" err="1">
                  <a:ln>
                    <a:noFill/>
                  </a:ln>
                  <a:effectLst/>
                  <a:latin typeface="Calibri" panose="020F0502020204030204" pitchFamily="34" charset="0"/>
                </a:rPr>
                <a:t>Probabilty</a:t>
              </a:r>
              <a:endParaRPr kumimoji="0" lang="fr-FR" altLang="fr-FR" sz="1600" b="0" i="0" u="none" strike="noStrike" cap="none" normalizeH="0" baseline="0" dirty="0">
                <a:ln>
                  <a:noFill/>
                </a:ln>
                <a:effectLst/>
              </a:endParaRPr>
            </a:p>
          </p:txBody>
        </p:sp>
        <p:sp>
          <p:nvSpPr>
            <p:cNvPr id="151" name="Rectangle 111">
              <a:extLst>
                <a:ext uri="{FF2B5EF4-FFF2-40B4-BE49-F238E27FC236}">
                  <a16:creationId xmlns:a16="http://schemas.microsoft.com/office/drawing/2014/main" id="{37755D86-65C1-EB6C-9812-C5DBA81CE7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34818" y="2847493"/>
              <a:ext cx="24045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600" b="1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GC</a:t>
              </a:r>
              <a:endParaRPr kumimoji="0" lang="fr-FR" altLang="fr-FR" sz="2000" b="0" i="0" u="none" strike="noStrike" cap="none" normalizeH="0" baseline="0" dirty="0">
                <a:ln>
                  <a:noFill/>
                </a:ln>
                <a:effectLst/>
              </a:endParaRPr>
            </a:p>
          </p:txBody>
        </p:sp>
        <p:sp>
          <p:nvSpPr>
            <p:cNvPr id="152" name="Rectangle 125">
              <a:extLst>
                <a:ext uri="{FF2B5EF4-FFF2-40B4-BE49-F238E27FC236}">
                  <a16:creationId xmlns:a16="http://schemas.microsoft.com/office/drawing/2014/main" id="{CD801989-6647-E0FB-96B1-8D9D9A1791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48784" y="2834793"/>
              <a:ext cx="310983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600" b="1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MG</a:t>
              </a:r>
              <a:endParaRPr kumimoji="0" lang="fr-FR" altLang="fr-FR" sz="2000" b="0" i="0" u="none" strike="noStrike" cap="none" normalizeH="0" baseline="0" dirty="0">
                <a:ln>
                  <a:noFill/>
                </a:ln>
                <a:effectLst/>
              </a:endParaRPr>
            </a:p>
          </p:txBody>
        </p:sp>
        <p:grpSp>
          <p:nvGrpSpPr>
            <p:cNvPr id="168" name="Groupe 167">
              <a:extLst>
                <a:ext uri="{FF2B5EF4-FFF2-40B4-BE49-F238E27FC236}">
                  <a16:creationId xmlns:a16="http://schemas.microsoft.com/office/drawing/2014/main" id="{554D481F-9F30-3341-2C5D-3676D01FBA3C}"/>
                </a:ext>
              </a:extLst>
            </p:cNvPr>
            <p:cNvGrpSpPr/>
            <p:nvPr/>
          </p:nvGrpSpPr>
          <p:grpSpPr>
            <a:xfrm>
              <a:off x="7034213" y="3205791"/>
              <a:ext cx="2098675" cy="1643062"/>
              <a:chOff x="3471863" y="3035301"/>
              <a:chExt cx="2098675" cy="1643062"/>
            </a:xfrm>
          </p:grpSpPr>
          <p:sp>
            <p:nvSpPr>
              <p:cNvPr id="169" name="Line 5">
                <a:extLst>
                  <a:ext uri="{FF2B5EF4-FFF2-40B4-BE49-F238E27FC236}">
                    <a16:creationId xmlns:a16="http://schemas.microsoft.com/office/drawing/2014/main" id="{E3C10E10-3DA7-4C14-3E3D-406A6BBEB4C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570538" y="4624388"/>
                <a:ext cx="0" cy="53975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0" name="Line 6">
                <a:extLst>
                  <a:ext uri="{FF2B5EF4-FFF2-40B4-BE49-F238E27FC236}">
                    <a16:creationId xmlns:a16="http://schemas.microsoft.com/office/drawing/2014/main" id="{C55FFCE0-683E-E842-1037-0079B561B6E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70413" y="4624388"/>
                <a:ext cx="0" cy="53975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1" name="Line 7">
                <a:extLst>
                  <a:ext uri="{FF2B5EF4-FFF2-40B4-BE49-F238E27FC236}">
                    <a16:creationId xmlns:a16="http://schemas.microsoft.com/office/drawing/2014/main" id="{8BB2663A-7163-570E-9F49-4619D38E411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070475" y="4624388"/>
                <a:ext cx="0" cy="53975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2" name="Freeform 8">
                <a:extLst>
                  <a:ext uri="{FF2B5EF4-FFF2-40B4-BE49-F238E27FC236}">
                    <a16:creationId xmlns:a16="http://schemas.microsoft.com/office/drawing/2014/main" id="{23DA3C6D-2AD8-7983-724F-F4FC6AC5A26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08375" y="3035301"/>
                <a:ext cx="2062163" cy="1589088"/>
              </a:xfrm>
              <a:custGeom>
                <a:avLst/>
                <a:gdLst>
                  <a:gd name="T0" fmla="*/ 1299 w 1299"/>
                  <a:gd name="T1" fmla="*/ 1001 h 1001"/>
                  <a:gd name="T2" fmla="*/ 984 w 1299"/>
                  <a:gd name="T3" fmla="*/ 1001 h 1001"/>
                  <a:gd name="T4" fmla="*/ 669 w 1299"/>
                  <a:gd name="T5" fmla="*/ 1001 h 1001"/>
                  <a:gd name="T6" fmla="*/ 355 w 1299"/>
                  <a:gd name="T7" fmla="*/ 1001 h 1001"/>
                  <a:gd name="T8" fmla="*/ 40 w 1299"/>
                  <a:gd name="T9" fmla="*/ 1001 h 1001"/>
                  <a:gd name="T10" fmla="*/ 0 w 1299"/>
                  <a:gd name="T11" fmla="*/ 1001 h 1001"/>
                  <a:gd name="T12" fmla="*/ 0 w 1299"/>
                  <a:gd name="T13" fmla="*/ 959 h 1001"/>
                  <a:gd name="T14" fmla="*/ 0 w 1299"/>
                  <a:gd name="T15" fmla="*/ 720 h 1001"/>
                  <a:gd name="T16" fmla="*/ 0 w 1299"/>
                  <a:gd name="T17" fmla="*/ 480 h 1001"/>
                  <a:gd name="T18" fmla="*/ 0 w 1299"/>
                  <a:gd name="T19" fmla="*/ 240 h 1001"/>
                  <a:gd name="T20" fmla="*/ 0 w 1299"/>
                  <a:gd name="T21" fmla="*/ 0 h 10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299" h="1001">
                    <a:moveTo>
                      <a:pt x="1299" y="1001"/>
                    </a:moveTo>
                    <a:lnTo>
                      <a:pt x="984" y="1001"/>
                    </a:lnTo>
                    <a:lnTo>
                      <a:pt x="669" y="1001"/>
                    </a:lnTo>
                    <a:lnTo>
                      <a:pt x="355" y="1001"/>
                    </a:lnTo>
                    <a:lnTo>
                      <a:pt x="40" y="1001"/>
                    </a:lnTo>
                    <a:lnTo>
                      <a:pt x="0" y="1001"/>
                    </a:lnTo>
                    <a:lnTo>
                      <a:pt x="0" y="959"/>
                    </a:lnTo>
                    <a:lnTo>
                      <a:pt x="0" y="720"/>
                    </a:lnTo>
                    <a:lnTo>
                      <a:pt x="0" y="480"/>
                    </a:lnTo>
                    <a:lnTo>
                      <a:pt x="0" y="240"/>
                    </a:ln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3" name="Line 9">
                <a:extLst>
                  <a:ext uri="{FF2B5EF4-FFF2-40B4-BE49-F238E27FC236}">
                    <a16:creationId xmlns:a16="http://schemas.microsoft.com/office/drawing/2014/main" id="{836933B9-6DE7-DBE5-E348-14D7AE5ECA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471863" y="3035301"/>
                <a:ext cx="36513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4" name="Line 10">
                <a:extLst>
                  <a:ext uri="{FF2B5EF4-FFF2-40B4-BE49-F238E27FC236}">
                    <a16:creationId xmlns:a16="http://schemas.microsoft.com/office/drawing/2014/main" id="{3D646C5D-985A-C87C-C857-651978F320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471863" y="3797301"/>
                <a:ext cx="36513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5" name="Line 11">
                <a:extLst>
                  <a:ext uri="{FF2B5EF4-FFF2-40B4-BE49-F238E27FC236}">
                    <a16:creationId xmlns:a16="http://schemas.microsoft.com/office/drawing/2014/main" id="{8794A2CD-0095-EB39-10DD-9A3354AA756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471863" y="3416301"/>
                <a:ext cx="36513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6" name="Line 13">
                <a:extLst>
                  <a:ext uri="{FF2B5EF4-FFF2-40B4-BE49-F238E27FC236}">
                    <a16:creationId xmlns:a16="http://schemas.microsoft.com/office/drawing/2014/main" id="{ADE3CC7A-79BB-CD1D-BF33-3FDF88C2F1A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71875" y="4624388"/>
                <a:ext cx="0" cy="53975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7" name="Line 19">
                <a:extLst>
                  <a:ext uri="{FF2B5EF4-FFF2-40B4-BE49-F238E27FC236}">
                    <a16:creationId xmlns:a16="http://schemas.microsoft.com/office/drawing/2014/main" id="{F634A0F5-774D-9B27-1D25-A45C41F4ECF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71938" y="4624388"/>
                <a:ext cx="0" cy="53975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8" name="Line 25">
                <a:extLst>
                  <a:ext uri="{FF2B5EF4-FFF2-40B4-BE49-F238E27FC236}">
                    <a16:creationId xmlns:a16="http://schemas.microsoft.com/office/drawing/2014/main" id="{6FDCB552-1D4E-EBF6-4D36-74747AF71C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471863" y="4178301"/>
                <a:ext cx="36513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9" name="Line 26">
                <a:extLst>
                  <a:ext uri="{FF2B5EF4-FFF2-40B4-BE49-F238E27FC236}">
                    <a16:creationId xmlns:a16="http://schemas.microsoft.com/office/drawing/2014/main" id="{78598D8F-131A-416F-DE93-C87D92E2441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471863" y="4557713"/>
                <a:ext cx="36513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  <p:grpSp>
          <p:nvGrpSpPr>
            <p:cNvPr id="194" name="Groupe 193">
              <a:extLst>
                <a:ext uri="{FF2B5EF4-FFF2-40B4-BE49-F238E27FC236}">
                  <a16:creationId xmlns:a16="http://schemas.microsoft.com/office/drawing/2014/main" id="{DA955E35-4E9A-55EA-C7DE-7B915EAD4DD0}"/>
                </a:ext>
              </a:extLst>
            </p:cNvPr>
            <p:cNvGrpSpPr/>
            <p:nvPr/>
          </p:nvGrpSpPr>
          <p:grpSpPr>
            <a:xfrm>
              <a:off x="9786509" y="3194361"/>
              <a:ext cx="2098675" cy="1643062"/>
              <a:chOff x="3471863" y="3035301"/>
              <a:chExt cx="2098675" cy="1643062"/>
            </a:xfrm>
          </p:grpSpPr>
          <p:sp>
            <p:nvSpPr>
              <p:cNvPr id="195" name="Line 5">
                <a:extLst>
                  <a:ext uri="{FF2B5EF4-FFF2-40B4-BE49-F238E27FC236}">
                    <a16:creationId xmlns:a16="http://schemas.microsoft.com/office/drawing/2014/main" id="{E92211AD-5083-3149-A670-2ABF70750B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570538" y="4624388"/>
                <a:ext cx="0" cy="53975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6" name="Line 6">
                <a:extLst>
                  <a:ext uri="{FF2B5EF4-FFF2-40B4-BE49-F238E27FC236}">
                    <a16:creationId xmlns:a16="http://schemas.microsoft.com/office/drawing/2014/main" id="{167BDBFA-B920-8C82-E274-99E813FDAEC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70413" y="4624388"/>
                <a:ext cx="0" cy="53975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7" name="Line 7">
                <a:extLst>
                  <a:ext uri="{FF2B5EF4-FFF2-40B4-BE49-F238E27FC236}">
                    <a16:creationId xmlns:a16="http://schemas.microsoft.com/office/drawing/2014/main" id="{4400E53C-9037-E1D8-408E-AF9633AAC0F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070475" y="4624388"/>
                <a:ext cx="0" cy="53975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8" name="Freeform 8">
                <a:extLst>
                  <a:ext uri="{FF2B5EF4-FFF2-40B4-BE49-F238E27FC236}">
                    <a16:creationId xmlns:a16="http://schemas.microsoft.com/office/drawing/2014/main" id="{E76E13C1-9EFA-A8F3-2A8B-DB786E6170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08375" y="3035301"/>
                <a:ext cx="2062163" cy="1589088"/>
              </a:xfrm>
              <a:custGeom>
                <a:avLst/>
                <a:gdLst>
                  <a:gd name="T0" fmla="*/ 1299 w 1299"/>
                  <a:gd name="T1" fmla="*/ 1001 h 1001"/>
                  <a:gd name="T2" fmla="*/ 984 w 1299"/>
                  <a:gd name="T3" fmla="*/ 1001 h 1001"/>
                  <a:gd name="T4" fmla="*/ 669 w 1299"/>
                  <a:gd name="T5" fmla="*/ 1001 h 1001"/>
                  <a:gd name="T6" fmla="*/ 355 w 1299"/>
                  <a:gd name="T7" fmla="*/ 1001 h 1001"/>
                  <a:gd name="T8" fmla="*/ 40 w 1299"/>
                  <a:gd name="T9" fmla="*/ 1001 h 1001"/>
                  <a:gd name="T10" fmla="*/ 0 w 1299"/>
                  <a:gd name="T11" fmla="*/ 1001 h 1001"/>
                  <a:gd name="T12" fmla="*/ 0 w 1299"/>
                  <a:gd name="T13" fmla="*/ 959 h 1001"/>
                  <a:gd name="T14" fmla="*/ 0 w 1299"/>
                  <a:gd name="T15" fmla="*/ 720 h 1001"/>
                  <a:gd name="T16" fmla="*/ 0 w 1299"/>
                  <a:gd name="T17" fmla="*/ 480 h 1001"/>
                  <a:gd name="T18" fmla="*/ 0 w 1299"/>
                  <a:gd name="T19" fmla="*/ 240 h 1001"/>
                  <a:gd name="T20" fmla="*/ 0 w 1299"/>
                  <a:gd name="T21" fmla="*/ 0 h 10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299" h="1001">
                    <a:moveTo>
                      <a:pt x="1299" y="1001"/>
                    </a:moveTo>
                    <a:lnTo>
                      <a:pt x="984" y="1001"/>
                    </a:lnTo>
                    <a:lnTo>
                      <a:pt x="669" y="1001"/>
                    </a:lnTo>
                    <a:lnTo>
                      <a:pt x="355" y="1001"/>
                    </a:lnTo>
                    <a:lnTo>
                      <a:pt x="40" y="1001"/>
                    </a:lnTo>
                    <a:lnTo>
                      <a:pt x="0" y="1001"/>
                    </a:lnTo>
                    <a:lnTo>
                      <a:pt x="0" y="959"/>
                    </a:lnTo>
                    <a:lnTo>
                      <a:pt x="0" y="720"/>
                    </a:lnTo>
                    <a:lnTo>
                      <a:pt x="0" y="480"/>
                    </a:lnTo>
                    <a:lnTo>
                      <a:pt x="0" y="240"/>
                    </a:ln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9" name="Line 9">
                <a:extLst>
                  <a:ext uri="{FF2B5EF4-FFF2-40B4-BE49-F238E27FC236}">
                    <a16:creationId xmlns:a16="http://schemas.microsoft.com/office/drawing/2014/main" id="{77F74E25-6D5D-AEE3-04B0-98BC5D4847B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471863" y="3035301"/>
                <a:ext cx="36513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0" name="Line 10">
                <a:extLst>
                  <a:ext uri="{FF2B5EF4-FFF2-40B4-BE49-F238E27FC236}">
                    <a16:creationId xmlns:a16="http://schemas.microsoft.com/office/drawing/2014/main" id="{9F1D41E9-05D6-6F52-2122-6F86D913D5C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471863" y="3797301"/>
                <a:ext cx="36513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1" name="Line 11">
                <a:extLst>
                  <a:ext uri="{FF2B5EF4-FFF2-40B4-BE49-F238E27FC236}">
                    <a16:creationId xmlns:a16="http://schemas.microsoft.com/office/drawing/2014/main" id="{C1085D70-1BA7-51C0-D5D6-980C1EA2DAB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471863" y="3416301"/>
                <a:ext cx="36513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2" name="Line 13">
                <a:extLst>
                  <a:ext uri="{FF2B5EF4-FFF2-40B4-BE49-F238E27FC236}">
                    <a16:creationId xmlns:a16="http://schemas.microsoft.com/office/drawing/2014/main" id="{44D22C71-3C04-7A46-E2B5-5548234560F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71875" y="4624388"/>
                <a:ext cx="0" cy="53975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3" name="Line 19">
                <a:extLst>
                  <a:ext uri="{FF2B5EF4-FFF2-40B4-BE49-F238E27FC236}">
                    <a16:creationId xmlns:a16="http://schemas.microsoft.com/office/drawing/2014/main" id="{1EF9EB04-6CC9-3B88-B348-F2B49550506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71938" y="4624388"/>
                <a:ext cx="0" cy="53975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4" name="Line 25">
                <a:extLst>
                  <a:ext uri="{FF2B5EF4-FFF2-40B4-BE49-F238E27FC236}">
                    <a16:creationId xmlns:a16="http://schemas.microsoft.com/office/drawing/2014/main" id="{4A4DBA1F-E44D-EB11-0D8D-C7E1ECC46BE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471863" y="4178301"/>
                <a:ext cx="36513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5" name="Line 26">
                <a:extLst>
                  <a:ext uri="{FF2B5EF4-FFF2-40B4-BE49-F238E27FC236}">
                    <a16:creationId xmlns:a16="http://schemas.microsoft.com/office/drawing/2014/main" id="{CB024FCF-4FB0-3349-FA45-D88B3FCA16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471863" y="4557713"/>
                <a:ext cx="36513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</p:grpSp>
      <p:sp>
        <p:nvSpPr>
          <p:cNvPr id="207" name="Rectangle 57">
            <a:extLst>
              <a:ext uri="{FF2B5EF4-FFF2-40B4-BE49-F238E27FC236}">
                <a16:creationId xmlns:a16="http://schemas.microsoft.com/office/drawing/2014/main" id="{0302A441-27F4-0240-F0EC-EDD9C6B01F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4223" y="1668286"/>
            <a:ext cx="205229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Doxycycline PEP</a:t>
            </a:r>
          </a:p>
        </p:txBody>
      </p:sp>
    </p:spTree>
    <p:extLst>
      <p:ext uri="{BB962C8B-B14F-4D97-AF65-F5344CB8AC3E}">
        <p14:creationId xmlns:p14="http://schemas.microsoft.com/office/powerpoint/2010/main" val="4260513595"/>
      </p:ext>
    </p:extLst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D171D301-C86F-ED8F-0776-E174D82339D8}"/>
              </a:ext>
            </a:extLst>
          </p:cNvPr>
          <p:cNvSpPr txBox="1"/>
          <p:nvPr/>
        </p:nvSpPr>
        <p:spPr>
          <a:xfrm>
            <a:off x="8244924" y="2775015"/>
            <a:ext cx="30409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No interaction between </a:t>
            </a:r>
          </a:p>
          <a:p>
            <a:r>
              <a:rPr lang="en-GB" dirty="0" err="1"/>
              <a:t>DoxyPEP</a:t>
            </a:r>
            <a:r>
              <a:rPr lang="en-GB" dirty="0"/>
              <a:t> and 4CMenB vaccine (p=0.41)</a:t>
            </a:r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AEAF8BAD-3A6B-4AB9-A74C-C6CEEC75C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0471"/>
            <a:ext cx="8470698" cy="1481068"/>
          </a:xfrm>
        </p:spPr>
        <p:txBody>
          <a:bodyPr/>
          <a:lstStyle/>
          <a:p>
            <a:r>
              <a:rPr lang="en-GB" dirty="0"/>
              <a:t>DOXYVAC: prevention of STI in MSM on </a:t>
            </a:r>
            <a:r>
              <a:rPr lang="en-GB" dirty="0" err="1"/>
              <a:t>PrEP</a:t>
            </a:r>
            <a:endParaRPr lang="en-GB" dirty="0"/>
          </a:p>
        </p:txBody>
      </p:sp>
      <p:sp>
        <p:nvSpPr>
          <p:cNvPr id="8" name="Text Box 3">
            <a:extLst>
              <a:ext uri="{FF2B5EF4-FFF2-40B4-BE49-F238E27FC236}">
                <a16:creationId xmlns:a16="http://schemas.microsoft.com/office/drawing/2014/main" id="{9FE106F9-9B64-A485-1914-F77D888A77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87084" y="6444771"/>
            <a:ext cx="250491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fr-FR" sz="1400" i="1" dirty="0">
                <a:solidFill>
                  <a:srgbClr val="0070C0"/>
                </a:solidFill>
              </a:rPr>
              <a:t>Molina JM, CROI 2023, Abs. 119</a:t>
            </a:r>
          </a:p>
        </p:txBody>
      </p:sp>
      <p:sp>
        <p:nvSpPr>
          <p:cNvPr id="2" name="Espace réservé du contenu 3">
            <a:extLst>
              <a:ext uri="{FF2B5EF4-FFF2-40B4-BE49-F238E27FC236}">
                <a16:creationId xmlns:a16="http://schemas.microsoft.com/office/drawing/2014/main" id="{FE79F6EF-5867-A3F8-EC58-C52CF5F94476}"/>
              </a:ext>
            </a:extLst>
          </p:cNvPr>
          <p:cNvSpPr txBox="1">
            <a:spLocks/>
          </p:cNvSpPr>
          <p:nvPr/>
        </p:nvSpPr>
        <p:spPr bwMode="auto">
          <a:xfrm>
            <a:off x="3524174" y="1822736"/>
            <a:ext cx="5092699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B0F0"/>
              </a:buClr>
              <a:buChar char="•"/>
              <a:defRPr sz="2400" b="1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B0F0"/>
              </a:buClr>
              <a:buChar char="–"/>
              <a:defRPr sz="2400">
                <a:solidFill>
                  <a:srgbClr val="000066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B0F0"/>
              </a:buClr>
              <a:buChar char="•"/>
              <a:defRPr sz="20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B0F0"/>
              </a:buClr>
              <a:buChar char="–"/>
              <a:defRPr sz="20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B0F0"/>
              </a:buClr>
              <a:buChar char="»"/>
              <a:defRPr sz="20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Char char="»"/>
              <a:defRPr sz="2000">
                <a:solidFill>
                  <a:schemeClr val="bg1"/>
                </a:solidFill>
                <a:latin typeface="+mn-lt"/>
              </a:defRPr>
            </a:lvl6pPr>
            <a:lvl7pPr marL="2971800" indent="-228600" algn="l" rtl="0" fontAlgn="base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Char char="»"/>
              <a:defRPr sz="2000">
                <a:solidFill>
                  <a:schemeClr val="bg1"/>
                </a:solidFill>
                <a:latin typeface="+mn-lt"/>
              </a:defRPr>
            </a:lvl7pPr>
            <a:lvl8pPr marL="3429000" indent="-228600" algn="l" rtl="0" fontAlgn="base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Char char="»"/>
              <a:defRPr sz="2000">
                <a:solidFill>
                  <a:schemeClr val="bg1"/>
                </a:solidFill>
                <a:latin typeface="+mn-lt"/>
              </a:defRPr>
            </a:lvl8pPr>
            <a:lvl9pPr marL="3886200" indent="-228600" algn="l" rtl="0" fontAlgn="base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Char char="»"/>
              <a:defRPr sz="2000">
                <a:solidFill>
                  <a:schemeClr val="bg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sz="1800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Time to first GC infection</a:t>
            </a:r>
          </a:p>
        </p:txBody>
      </p:sp>
      <p:sp>
        <p:nvSpPr>
          <p:cNvPr id="3" name="Rectangle 57">
            <a:extLst>
              <a:ext uri="{FF2B5EF4-FFF2-40B4-BE49-F238E27FC236}">
                <a16:creationId xmlns:a16="http://schemas.microsoft.com/office/drawing/2014/main" id="{5B60F63E-B94F-C14A-6ED3-B46DFC0158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71" y="1352324"/>
            <a:ext cx="223490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4C Men B vaccine</a:t>
            </a:r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B8E23684-18DB-71A9-5727-956661E280C7}"/>
              </a:ext>
            </a:extLst>
          </p:cNvPr>
          <p:cNvGrpSpPr/>
          <p:nvPr/>
        </p:nvGrpSpPr>
        <p:grpSpPr>
          <a:xfrm>
            <a:off x="2937459" y="2281692"/>
            <a:ext cx="5155152" cy="4269986"/>
            <a:chOff x="3523463" y="2590802"/>
            <a:chExt cx="4183641" cy="3369743"/>
          </a:xfrm>
        </p:grpSpPr>
        <p:grpSp>
          <p:nvGrpSpPr>
            <p:cNvPr id="51" name="Groupe 50">
              <a:extLst>
                <a:ext uri="{FF2B5EF4-FFF2-40B4-BE49-F238E27FC236}">
                  <a16:creationId xmlns:a16="http://schemas.microsoft.com/office/drawing/2014/main" id="{CA924657-EDB8-B54F-18D7-30198DA99326}"/>
                </a:ext>
              </a:extLst>
            </p:cNvPr>
            <p:cNvGrpSpPr/>
            <p:nvPr/>
          </p:nvGrpSpPr>
          <p:grpSpPr>
            <a:xfrm>
              <a:off x="4114343" y="2681290"/>
              <a:ext cx="3500438" cy="2744787"/>
              <a:chOff x="4559300" y="2919413"/>
              <a:chExt cx="3500438" cy="2744787"/>
            </a:xfrm>
          </p:grpSpPr>
          <p:sp>
            <p:nvSpPr>
              <p:cNvPr id="12" name="Freeform 5">
                <a:extLst>
                  <a:ext uri="{FF2B5EF4-FFF2-40B4-BE49-F238E27FC236}">
                    <a16:creationId xmlns:a16="http://schemas.microsoft.com/office/drawing/2014/main" id="{7DE3EF1E-FAC9-899F-AC77-3C5F15C67B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226300" y="5575300"/>
                <a:ext cx="833438" cy="88900"/>
              </a:xfrm>
              <a:custGeom>
                <a:avLst/>
                <a:gdLst>
                  <a:gd name="T0" fmla="*/ 525 w 525"/>
                  <a:gd name="T1" fmla="*/ 56 h 56"/>
                  <a:gd name="T2" fmla="*/ 525 w 525"/>
                  <a:gd name="T3" fmla="*/ 0 h 56"/>
                  <a:gd name="T4" fmla="*/ 0 w 525"/>
                  <a:gd name="T5" fmla="*/ 0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25" h="56">
                    <a:moveTo>
                      <a:pt x="525" y="56"/>
                    </a:moveTo>
                    <a:lnTo>
                      <a:pt x="525" y="0"/>
                    </a:ln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/>
              </a:p>
            </p:txBody>
          </p:sp>
          <p:sp>
            <p:nvSpPr>
              <p:cNvPr id="13" name="Line 6">
                <a:extLst>
                  <a:ext uri="{FF2B5EF4-FFF2-40B4-BE49-F238E27FC236}">
                    <a16:creationId xmlns:a16="http://schemas.microsoft.com/office/drawing/2014/main" id="{68921CDF-67D4-A193-C48F-1006DF665A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618038" y="3937000"/>
                <a:ext cx="0" cy="506412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/>
              </a:p>
            </p:txBody>
          </p:sp>
          <p:sp>
            <p:nvSpPr>
              <p:cNvPr id="14" name="Line 7">
                <a:extLst>
                  <a:ext uri="{FF2B5EF4-FFF2-40B4-BE49-F238E27FC236}">
                    <a16:creationId xmlns:a16="http://schemas.microsoft.com/office/drawing/2014/main" id="{75E76BC8-A5BE-FCE6-6147-CE6CDCE6C45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26300" y="5575300"/>
                <a:ext cx="0" cy="8890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/>
              </a:p>
            </p:txBody>
          </p:sp>
          <p:sp>
            <p:nvSpPr>
              <p:cNvPr id="15" name="Line 8">
                <a:extLst>
                  <a:ext uri="{FF2B5EF4-FFF2-40B4-BE49-F238E27FC236}">
                    <a16:creationId xmlns:a16="http://schemas.microsoft.com/office/drawing/2014/main" id="{22BCF3B0-A1A1-EFC4-F5A4-49E39B4E573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392863" y="5575300"/>
                <a:ext cx="0" cy="8890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/>
              </a:p>
            </p:txBody>
          </p:sp>
          <p:sp>
            <p:nvSpPr>
              <p:cNvPr id="16" name="Line 9">
                <a:extLst>
                  <a:ext uri="{FF2B5EF4-FFF2-40B4-BE49-F238E27FC236}">
                    <a16:creationId xmlns:a16="http://schemas.microsoft.com/office/drawing/2014/main" id="{384E7DED-3BF9-FB75-8F4B-826414F4E82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6392863" y="5575300"/>
                <a:ext cx="833438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/>
              </a:p>
            </p:txBody>
          </p:sp>
          <p:sp>
            <p:nvSpPr>
              <p:cNvPr id="17" name="Freeform 10">
                <a:extLst>
                  <a:ext uri="{FF2B5EF4-FFF2-40B4-BE49-F238E27FC236}">
                    <a16:creationId xmlns:a16="http://schemas.microsoft.com/office/drawing/2014/main" id="{DB3B4BBF-4C6B-C287-07C8-C320415B421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59300" y="2919413"/>
                <a:ext cx="58738" cy="508000"/>
              </a:xfrm>
              <a:custGeom>
                <a:avLst/>
                <a:gdLst>
                  <a:gd name="T0" fmla="*/ 37 w 37"/>
                  <a:gd name="T1" fmla="*/ 320 h 320"/>
                  <a:gd name="T2" fmla="*/ 37 w 37"/>
                  <a:gd name="T3" fmla="*/ 0 h 320"/>
                  <a:gd name="T4" fmla="*/ 0 w 37"/>
                  <a:gd name="T5" fmla="*/ 0 h 3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" h="320">
                    <a:moveTo>
                      <a:pt x="37" y="320"/>
                    </a:moveTo>
                    <a:lnTo>
                      <a:pt x="37" y="0"/>
                    </a:ln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/>
              </a:p>
            </p:txBody>
          </p:sp>
          <p:sp>
            <p:nvSpPr>
              <p:cNvPr id="18" name="Line 11">
                <a:extLst>
                  <a:ext uri="{FF2B5EF4-FFF2-40B4-BE49-F238E27FC236}">
                    <a16:creationId xmlns:a16="http://schemas.microsoft.com/office/drawing/2014/main" id="{1215DFFD-1BB9-DB42-A489-038E619572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559300" y="3427413"/>
                <a:ext cx="58738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/>
              </a:p>
            </p:txBody>
          </p:sp>
          <p:sp>
            <p:nvSpPr>
              <p:cNvPr id="19" name="Line 12">
                <a:extLst>
                  <a:ext uri="{FF2B5EF4-FFF2-40B4-BE49-F238E27FC236}">
                    <a16:creationId xmlns:a16="http://schemas.microsoft.com/office/drawing/2014/main" id="{CEA55B17-015F-472F-90ED-E6AD6CBC6CE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618038" y="3427413"/>
                <a:ext cx="0" cy="509587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/>
              </a:p>
            </p:txBody>
          </p:sp>
          <p:sp>
            <p:nvSpPr>
              <p:cNvPr id="20" name="Line 13">
                <a:extLst>
                  <a:ext uri="{FF2B5EF4-FFF2-40B4-BE49-F238E27FC236}">
                    <a16:creationId xmlns:a16="http://schemas.microsoft.com/office/drawing/2014/main" id="{3A28D45E-EA52-8925-6ECF-0FC89F5D27F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559300" y="3937000"/>
                <a:ext cx="58738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/>
              </a:p>
            </p:txBody>
          </p:sp>
          <p:sp>
            <p:nvSpPr>
              <p:cNvPr id="21" name="Line 14">
                <a:extLst>
                  <a:ext uri="{FF2B5EF4-FFF2-40B4-BE49-F238E27FC236}">
                    <a16:creationId xmlns:a16="http://schemas.microsoft.com/office/drawing/2014/main" id="{6C1FF893-2E79-308A-6BBF-78769B3A3DF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559425" y="5575300"/>
                <a:ext cx="0" cy="8890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/>
              </a:p>
            </p:txBody>
          </p:sp>
          <p:sp>
            <p:nvSpPr>
              <p:cNvPr id="22" name="Line 15">
                <a:extLst>
                  <a:ext uri="{FF2B5EF4-FFF2-40B4-BE49-F238E27FC236}">
                    <a16:creationId xmlns:a16="http://schemas.microsoft.com/office/drawing/2014/main" id="{781E1433-8A2B-22F3-8008-4D331C30AE1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725988" y="5575300"/>
                <a:ext cx="0" cy="8890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/>
              </a:p>
            </p:txBody>
          </p:sp>
          <p:sp>
            <p:nvSpPr>
              <p:cNvPr id="23" name="Line 16">
                <a:extLst>
                  <a:ext uri="{FF2B5EF4-FFF2-40B4-BE49-F238E27FC236}">
                    <a16:creationId xmlns:a16="http://schemas.microsoft.com/office/drawing/2014/main" id="{3F5079EA-7263-D06D-BE75-A0E1CD3C698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725988" y="5575300"/>
                <a:ext cx="833438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/>
              </a:p>
            </p:txBody>
          </p:sp>
          <p:sp>
            <p:nvSpPr>
              <p:cNvPr id="24" name="Line 17">
                <a:extLst>
                  <a:ext uri="{FF2B5EF4-FFF2-40B4-BE49-F238E27FC236}">
                    <a16:creationId xmlns:a16="http://schemas.microsoft.com/office/drawing/2014/main" id="{5CDC8072-192F-6097-BB55-834C2E44C29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559300" y="4443413"/>
                <a:ext cx="58738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/>
              </a:p>
            </p:txBody>
          </p:sp>
          <p:sp>
            <p:nvSpPr>
              <p:cNvPr id="25" name="Line 18">
                <a:extLst>
                  <a:ext uri="{FF2B5EF4-FFF2-40B4-BE49-F238E27FC236}">
                    <a16:creationId xmlns:a16="http://schemas.microsoft.com/office/drawing/2014/main" id="{FB318EF9-6F75-EB4A-F97F-0870979F537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618038" y="4443413"/>
                <a:ext cx="0" cy="509587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/>
              </a:p>
            </p:txBody>
          </p:sp>
          <p:sp>
            <p:nvSpPr>
              <p:cNvPr id="26" name="Line 19">
                <a:extLst>
                  <a:ext uri="{FF2B5EF4-FFF2-40B4-BE49-F238E27FC236}">
                    <a16:creationId xmlns:a16="http://schemas.microsoft.com/office/drawing/2014/main" id="{1109E401-3570-FCA5-FFFD-25A7A6AB1EF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559300" y="4953000"/>
                <a:ext cx="58738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/>
              </a:p>
            </p:txBody>
          </p:sp>
          <p:sp>
            <p:nvSpPr>
              <p:cNvPr id="27" name="Line 20">
                <a:extLst>
                  <a:ext uri="{FF2B5EF4-FFF2-40B4-BE49-F238E27FC236}">
                    <a16:creationId xmlns:a16="http://schemas.microsoft.com/office/drawing/2014/main" id="{FA7DE882-4B8F-C39C-D9E0-B5F2B531772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618038" y="4953000"/>
                <a:ext cx="0" cy="50800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/>
              </a:p>
            </p:txBody>
          </p:sp>
          <p:sp>
            <p:nvSpPr>
              <p:cNvPr id="28" name="Freeform 21">
                <a:extLst>
                  <a:ext uri="{FF2B5EF4-FFF2-40B4-BE49-F238E27FC236}">
                    <a16:creationId xmlns:a16="http://schemas.microsoft.com/office/drawing/2014/main" id="{841037CD-2E83-06D3-097A-4B17140D6D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18038" y="5461000"/>
                <a:ext cx="107950" cy="114300"/>
              </a:xfrm>
              <a:custGeom>
                <a:avLst/>
                <a:gdLst>
                  <a:gd name="T0" fmla="*/ 68 w 68"/>
                  <a:gd name="T1" fmla="*/ 72 h 72"/>
                  <a:gd name="T2" fmla="*/ 0 w 68"/>
                  <a:gd name="T3" fmla="*/ 72 h 72"/>
                  <a:gd name="T4" fmla="*/ 0 w 68"/>
                  <a:gd name="T5" fmla="*/ 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8" h="72">
                    <a:moveTo>
                      <a:pt x="68" y="72"/>
                    </a:moveTo>
                    <a:lnTo>
                      <a:pt x="0" y="72"/>
                    </a:ln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/>
              </a:p>
            </p:txBody>
          </p:sp>
          <p:sp>
            <p:nvSpPr>
              <p:cNvPr id="29" name="Line 22">
                <a:extLst>
                  <a:ext uri="{FF2B5EF4-FFF2-40B4-BE49-F238E27FC236}">
                    <a16:creationId xmlns:a16="http://schemas.microsoft.com/office/drawing/2014/main" id="{5C414BB1-09B5-AD3C-4E2B-D46221942A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559300" y="5461000"/>
                <a:ext cx="58738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/>
              </a:p>
            </p:txBody>
          </p:sp>
          <p:sp>
            <p:nvSpPr>
              <p:cNvPr id="30" name="Line 23">
                <a:extLst>
                  <a:ext uri="{FF2B5EF4-FFF2-40B4-BE49-F238E27FC236}">
                    <a16:creationId xmlns:a16="http://schemas.microsoft.com/office/drawing/2014/main" id="{F1D25CC0-A943-3372-B90F-D8F3708830F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559425" y="5575300"/>
                <a:ext cx="833438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/>
              </a:p>
            </p:txBody>
          </p:sp>
        </p:grpSp>
        <p:sp>
          <p:nvSpPr>
            <p:cNvPr id="31" name="Freeform 24">
              <a:extLst>
                <a:ext uri="{FF2B5EF4-FFF2-40B4-BE49-F238E27FC236}">
                  <a16:creationId xmlns:a16="http://schemas.microsoft.com/office/drawing/2014/main" id="{0A936ADF-DA32-272E-56FD-CDB3BA6344CE}"/>
                </a:ext>
              </a:extLst>
            </p:cNvPr>
            <p:cNvSpPr>
              <a:spLocks/>
            </p:cNvSpPr>
            <p:nvPr/>
          </p:nvSpPr>
          <p:spPr bwMode="auto">
            <a:xfrm>
              <a:off x="4277856" y="5030790"/>
              <a:ext cx="1130300" cy="200025"/>
            </a:xfrm>
            <a:custGeom>
              <a:avLst/>
              <a:gdLst>
                <a:gd name="T0" fmla="*/ 712 w 712"/>
                <a:gd name="T1" fmla="*/ 0 h 126"/>
                <a:gd name="T2" fmla="*/ 647 w 712"/>
                <a:gd name="T3" fmla="*/ 0 h 126"/>
                <a:gd name="T4" fmla="*/ 647 w 712"/>
                <a:gd name="T5" fmla="*/ 15 h 126"/>
                <a:gd name="T6" fmla="*/ 607 w 712"/>
                <a:gd name="T7" fmla="*/ 15 h 126"/>
                <a:gd name="T8" fmla="*/ 607 w 712"/>
                <a:gd name="T9" fmla="*/ 47 h 126"/>
                <a:gd name="T10" fmla="*/ 573 w 712"/>
                <a:gd name="T11" fmla="*/ 47 h 126"/>
                <a:gd name="T12" fmla="*/ 573 w 712"/>
                <a:gd name="T13" fmla="*/ 71 h 126"/>
                <a:gd name="T14" fmla="*/ 565 w 712"/>
                <a:gd name="T15" fmla="*/ 71 h 126"/>
                <a:gd name="T16" fmla="*/ 565 w 712"/>
                <a:gd name="T17" fmla="*/ 96 h 126"/>
                <a:gd name="T18" fmla="*/ 522 w 712"/>
                <a:gd name="T19" fmla="*/ 96 h 126"/>
                <a:gd name="T20" fmla="*/ 522 w 712"/>
                <a:gd name="T21" fmla="*/ 126 h 126"/>
                <a:gd name="T22" fmla="*/ 0 w 712"/>
                <a:gd name="T23" fmla="*/ 12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12" h="126">
                  <a:moveTo>
                    <a:pt x="712" y="0"/>
                  </a:moveTo>
                  <a:lnTo>
                    <a:pt x="647" y="0"/>
                  </a:lnTo>
                  <a:lnTo>
                    <a:pt x="647" y="15"/>
                  </a:lnTo>
                  <a:lnTo>
                    <a:pt x="607" y="15"/>
                  </a:lnTo>
                  <a:lnTo>
                    <a:pt x="607" y="47"/>
                  </a:lnTo>
                  <a:lnTo>
                    <a:pt x="573" y="47"/>
                  </a:lnTo>
                  <a:lnTo>
                    <a:pt x="573" y="71"/>
                  </a:lnTo>
                  <a:lnTo>
                    <a:pt x="565" y="71"/>
                  </a:lnTo>
                  <a:lnTo>
                    <a:pt x="565" y="96"/>
                  </a:lnTo>
                  <a:lnTo>
                    <a:pt x="522" y="96"/>
                  </a:lnTo>
                  <a:lnTo>
                    <a:pt x="522" y="126"/>
                  </a:lnTo>
                  <a:lnTo>
                    <a:pt x="0" y="126"/>
                  </a:lnTo>
                </a:path>
              </a:pathLst>
            </a:custGeom>
            <a:noFill/>
            <a:ln w="23813">
              <a:solidFill>
                <a:srgbClr val="CC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/>
            </a:p>
          </p:txBody>
        </p:sp>
        <p:sp>
          <p:nvSpPr>
            <p:cNvPr id="32" name="Line 25">
              <a:extLst>
                <a:ext uri="{FF2B5EF4-FFF2-40B4-BE49-F238E27FC236}">
                  <a16:creationId xmlns:a16="http://schemas.microsoft.com/office/drawing/2014/main" id="{BF796F0A-EBFE-7910-D854-2657369B5A3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447920" y="3015475"/>
              <a:ext cx="396875" cy="0"/>
            </a:xfrm>
            <a:prstGeom prst="line">
              <a:avLst/>
            </a:prstGeom>
            <a:noFill/>
            <a:ln w="47625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/>
            </a:p>
          </p:txBody>
        </p:sp>
        <p:sp>
          <p:nvSpPr>
            <p:cNvPr id="33" name="Line 26">
              <a:extLst>
                <a:ext uri="{FF2B5EF4-FFF2-40B4-BE49-F238E27FC236}">
                  <a16:creationId xmlns:a16="http://schemas.microsoft.com/office/drawing/2014/main" id="{EA32E36D-A199-296F-A7FA-976029EBCF5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447920" y="2717025"/>
              <a:ext cx="396875" cy="0"/>
            </a:xfrm>
            <a:prstGeom prst="line">
              <a:avLst/>
            </a:prstGeom>
            <a:noFill/>
            <a:ln w="47625">
              <a:solidFill>
                <a:srgbClr val="C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/>
            </a:p>
          </p:txBody>
        </p:sp>
        <p:sp>
          <p:nvSpPr>
            <p:cNvPr id="34" name="Rectangle 27">
              <a:extLst>
                <a:ext uri="{FF2B5EF4-FFF2-40B4-BE49-F238E27FC236}">
                  <a16:creationId xmlns:a16="http://schemas.microsoft.com/office/drawing/2014/main" id="{0B0D3ACD-8B2A-B811-AB23-E50A0FEFCA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2168" y="2590802"/>
              <a:ext cx="318998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>
                  <a:ln>
                    <a:noFill/>
                  </a:ln>
                  <a:effectLst/>
                  <a:latin typeface="Calibri" panose="020F0502020204030204" pitchFamily="34" charset="0"/>
                </a:rPr>
                <a:t>0.50</a:t>
              </a:r>
              <a:endParaRPr kumimoji="0" lang="fr-FR" altLang="fr-FR" sz="1400" b="0" i="0" u="none" strike="noStrike" cap="none" normalizeH="0" baseline="0">
                <a:ln>
                  <a:noFill/>
                </a:ln>
                <a:effectLst/>
              </a:endParaRPr>
            </a:p>
          </p:txBody>
        </p:sp>
        <p:sp>
          <p:nvSpPr>
            <p:cNvPr id="35" name="Rectangle 28">
              <a:extLst>
                <a:ext uri="{FF2B5EF4-FFF2-40B4-BE49-F238E27FC236}">
                  <a16:creationId xmlns:a16="http://schemas.microsoft.com/office/drawing/2014/main" id="{A90B8BE5-8F3C-9B8A-D0D6-8A0EC1EEF4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2168" y="3100390"/>
              <a:ext cx="318998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>
                  <a:ln>
                    <a:noFill/>
                  </a:ln>
                  <a:effectLst/>
                  <a:latin typeface="Calibri" panose="020F0502020204030204" pitchFamily="34" charset="0"/>
                </a:rPr>
                <a:t>0.40</a:t>
              </a:r>
              <a:endParaRPr kumimoji="0" lang="fr-FR" altLang="fr-FR" sz="1400" b="0" i="0" u="none" strike="noStrike" cap="none" normalizeH="0" baseline="0">
                <a:ln>
                  <a:noFill/>
                </a:ln>
                <a:effectLst/>
              </a:endParaRPr>
            </a:p>
          </p:txBody>
        </p:sp>
        <p:sp>
          <p:nvSpPr>
            <p:cNvPr id="36" name="Rectangle 29">
              <a:extLst>
                <a:ext uri="{FF2B5EF4-FFF2-40B4-BE49-F238E27FC236}">
                  <a16:creationId xmlns:a16="http://schemas.microsoft.com/office/drawing/2014/main" id="{E13630CC-6E26-A492-9152-35B19099C0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2168" y="4116390"/>
              <a:ext cx="318998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>
                  <a:ln>
                    <a:noFill/>
                  </a:ln>
                  <a:effectLst/>
                  <a:latin typeface="Calibri" panose="020F0502020204030204" pitchFamily="34" charset="0"/>
                </a:rPr>
                <a:t>0.20</a:t>
              </a:r>
              <a:endParaRPr kumimoji="0" lang="fr-FR" altLang="fr-FR" sz="1400" b="0" i="0" u="none" strike="noStrike" cap="none" normalizeH="0" baseline="0">
                <a:ln>
                  <a:noFill/>
                </a:ln>
                <a:effectLst/>
              </a:endParaRPr>
            </a:p>
          </p:txBody>
        </p:sp>
        <p:sp>
          <p:nvSpPr>
            <p:cNvPr id="37" name="Rectangle 30">
              <a:extLst>
                <a:ext uri="{FF2B5EF4-FFF2-40B4-BE49-F238E27FC236}">
                  <a16:creationId xmlns:a16="http://schemas.microsoft.com/office/drawing/2014/main" id="{6B628CD5-DF10-2C60-A8CD-CA8FFC5F39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2168" y="4624390"/>
              <a:ext cx="318998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>
                  <a:ln>
                    <a:noFill/>
                  </a:ln>
                  <a:effectLst/>
                  <a:latin typeface="Calibri" panose="020F0502020204030204" pitchFamily="34" charset="0"/>
                </a:rPr>
                <a:t>0.10</a:t>
              </a:r>
              <a:endParaRPr kumimoji="0" lang="fr-FR" altLang="fr-FR" sz="1400" b="0" i="0" u="none" strike="noStrike" cap="none" normalizeH="0" baseline="0">
                <a:ln>
                  <a:noFill/>
                </a:ln>
                <a:effectLst/>
              </a:endParaRPr>
            </a:p>
          </p:txBody>
        </p:sp>
        <p:sp>
          <p:nvSpPr>
            <p:cNvPr id="38" name="Rectangle 31">
              <a:extLst>
                <a:ext uri="{FF2B5EF4-FFF2-40B4-BE49-F238E27FC236}">
                  <a16:creationId xmlns:a16="http://schemas.microsoft.com/office/drawing/2014/main" id="{3F4F5522-F5E9-BCA8-282D-329987D9AA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2168" y="5132390"/>
              <a:ext cx="318998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>
                  <a:ln>
                    <a:noFill/>
                  </a:ln>
                  <a:effectLst/>
                  <a:latin typeface="Calibri" panose="020F0502020204030204" pitchFamily="34" charset="0"/>
                </a:rPr>
                <a:t>0.00</a:t>
              </a:r>
              <a:endParaRPr kumimoji="0" lang="fr-FR" altLang="fr-FR" sz="1400" b="0" i="0" u="none" strike="noStrike" cap="none" normalizeH="0" baseline="0">
                <a:ln>
                  <a:noFill/>
                </a:ln>
                <a:effectLst/>
              </a:endParaRPr>
            </a:p>
          </p:txBody>
        </p:sp>
        <p:sp>
          <p:nvSpPr>
            <p:cNvPr id="39" name="Rectangle 32">
              <a:extLst>
                <a:ext uri="{FF2B5EF4-FFF2-40B4-BE49-F238E27FC236}">
                  <a16:creationId xmlns:a16="http://schemas.microsoft.com/office/drawing/2014/main" id="{253F72DE-E331-0730-9435-73BFBC29F2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6297" y="5435920"/>
              <a:ext cx="913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>
                  <a:ln>
                    <a:noFill/>
                  </a:ln>
                  <a:effectLst/>
                  <a:latin typeface="Calibri" panose="020F0502020204030204" pitchFamily="34" charset="0"/>
                </a:rPr>
                <a:t>0</a:t>
              </a:r>
              <a:endParaRPr kumimoji="0" lang="fr-FR" altLang="fr-FR" sz="1400" b="0" i="0" u="none" strike="noStrike" cap="none" normalizeH="0" baseline="0">
                <a:ln>
                  <a:noFill/>
                </a:ln>
                <a:effectLst/>
              </a:endParaRPr>
            </a:p>
          </p:txBody>
        </p:sp>
        <p:sp>
          <p:nvSpPr>
            <p:cNvPr id="40" name="Rectangle 33">
              <a:extLst>
                <a:ext uri="{FF2B5EF4-FFF2-40B4-BE49-F238E27FC236}">
                  <a16:creationId xmlns:a16="http://schemas.microsoft.com/office/drawing/2014/main" id="{73DE3A47-4EDA-F157-CDD0-26CDE9E872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9734" y="5435920"/>
              <a:ext cx="913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>
                  <a:ln>
                    <a:noFill/>
                  </a:ln>
                  <a:effectLst/>
                  <a:latin typeface="Calibri" panose="020F0502020204030204" pitchFamily="34" charset="0"/>
                </a:rPr>
                <a:t>3</a:t>
              </a:r>
              <a:endParaRPr kumimoji="0" lang="fr-FR" altLang="fr-FR" sz="1400" b="0" i="0" u="none" strike="noStrike" cap="none" normalizeH="0" baseline="0">
                <a:ln>
                  <a:noFill/>
                </a:ln>
                <a:effectLst/>
              </a:endParaRPr>
            </a:p>
          </p:txBody>
        </p:sp>
        <p:sp>
          <p:nvSpPr>
            <p:cNvPr id="41" name="Rectangle 34">
              <a:extLst>
                <a:ext uri="{FF2B5EF4-FFF2-40B4-BE49-F238E27FC236}">
                  <a16:creationId xmlns:a16="http://schemas.microsoft.com/office/drawing/2014/main" id="{7BE66782-7E70-83B5-CD05-5CC2EC756E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03172" y="5435920"/>
              <a:ext cx="913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>
                  <a:ln>
                    <a:noFill/>
                  </a:ln>
                  <a:effectLst/>
                  <a:latin typeface="Calibri" panose="020F0502020204030204" pitchFamily="34" charset="0"/>
                </a:rPr>
                <a:t>6</a:t>
              </a:r>
              <a:endParaRPr kumimoji="0" lang="fr-FR" altLang="fr-FR" sz="1400" b="0" i="0" u="none" strike="noStrike" cap="none" normalizeH="0" baseline="0">
                <a:ln>
                  <a:noFill/>
                </a:ln>
                <a:effectLst/>
              </a:endParaRPr>
            </a:p>
          </p:txBody>
        </p:sp>
        <p:sp>
          <p:nvSpPr>
            <p:cNvPr id="42" name="Rectangle 35">
              <a:extLst>
                <a:ext uri="{FF2B5EF4-FFF2-40B4-BE49-F238E27FC236}">
                  <a16:creationId xmlns:a16="http://schemas.microsoft.com/office/drawing/2014/main" id="{9ECABA7C-893B-0A54-2ECC-FFC3FEFA8C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36609" y="5435920"/>
              <a:ext cx="913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>
                  <a:ln>
                    <a:noFill/>
                  </a:ln>
                  <a:effectLst/>
                  <a:latin typeface="Calibri" panose="020F0502020204030204" pitchFamily="34" charset="0"/>
                </a:rPr>
                <a:t>9</a:t>
              </a:r>
              <a:endParaRPr kumimoji="0" lang="fr-FR" altLang="fr-FR" sz="1400" b="0" i="0" u="none" strike="noStrike" cap="none" normalizeH="0" baseline="0">
                <a:ln>
                  <a:noFill/>
                </a:ln>
                <a:effectLst/>
              </a:endParaRPr>
            </a:p>
          </p:txBody>
        </p:sp>
        <p:sp>
          <p:nvSpPr>
            <p:cNvPr id="43" name="Rectangle 36">
              <a:extLst>
                <a:ext uri="{FF2B5EF4-FFF2-40B4-BE49-F238E27FC236}">
                  <a16:creationId xmlns:a16="http://schemas.microsoft.com/office/drawing/2014/main" id="{90ED0756-D1FA-1681-365D-E6B2506E90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24362" y="5435920"/>
              <a:ext cx="18274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>
                  <a:ln>
                    <a:noFill/>
                  </a:ln>
                  <a:effectLst/>
                  <a:latin typeface="Calibri" panose="020F0502020204030204" pitchFamily="34" charset="0"/>
                </a:rPr>
                <a:t>12</a:t>
              </a:r>
              <a:endParaRPr kumimoji="0" lang="fr-FR" altLang="fr-FR" sz="1400" b="0" i="0" u="none" strike="noStrike" cap="none" normalizeH="0" baseline="0">
                <a:ln>
                  <a:noFill/>
                </a:ln>
                <a:effectLst/>
              </a:endParaRPr>
            </a:p>
          </p:txBody>
        </p:sp>
        <p:sp>
          <p:nvSpPr>
            <p:cNvPr id="44" name="Rectangle 37">
              <a:extLst>
                <a:ext uri="{FF2B5EF4-FFF2-40B4-BE49-F238E27FC236}">
                  <a16:creationId xmlns:a16="http://schemas.microsoft.com/office/drawing/2014/main" id="{1B5B5DB6-6D0B-FC15-5218-7E3B957992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6624" y="5745101"/>
              <a:ext cx="2102563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1" i="0" u="none" strike="noStrike" cap="none" normalizeH="0" baseline="0" dirty="0" err="1">
                  <a:ln>
                    <a:noFill/>
                  </a:ln>
                  <a:effectLst/>
                  <a:latin typeface="Calibri" panose="020F0502020204030204" pitchFamily="34" charset="0"/>
                </a:rPr>
                <a:t>Months</a:t>
              </a:r>
              <a:r>
                <a:rPr kumimoji="0" lang="fr-FR" altLang="fr-FR" sz="1400" b="1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 </a:t>
              </a:r>
              <a:r>
                <a:rPr kumimoji="0" lang="fr-FR" altLang="fr-FR" sz="1400" b="1" i="0" u="none" strike="noStrike" cap="none" normalizeH="0" baseline="0" dirty="0" err="1">
                  <a:ln>
                    <a:noFill/>
                  </a:ln>
                  <a:effectLst/>
                  <a:latin typeface="Calibri" panose="020F0502020204030204" pitchFamily="34" charset="0"/>
                </a:rPr>
                <a:t>from</a:t>
              </a:r>
              <a:r>
                <a:rPr kumimoji="0" lang="fr-FR" altLang="fr-FR" sz="1400" b="1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 </a:t>
              </a:r>
              <a:r>
                <a:rPr kumimoji="0" lang="fr-FR" altLang="fr-FR" sz="1400" b="1" i="0" u="none" strike="noStrike" cap="none" normalizeH="0" baseline="0" dirty="0" err="1">
                  <a:ln>
                    <a:noFill/>
                  </a:ln>
                  <a:effectLst/>
                  <a:latin typeface="Calibri" panose="020F0502020204030204" pitchFamily="34" charset="0"/>
                </a:rPr>
                <a:t>randomization</a:t>
              </a:r>
              <a:endParaRPr kumimoji="0" lang="fr-FR" altLang="fr-FR" sz="1400" b="0" i="0" u="none" strike="noStrike" cap="none" normalizeH="0" baseline="0" dirty="0">
                <a:ln>
                  <a:noFill/>
                </a:ln>
                <a:effectLst/>
              </a:endParaRPr>
            </a:p>
          </p:txBody>
        </p:sp>
        <p:sp>
          <p:nvSpPr>
            <p:cNvPr id="45" name="Rectangle 38">
              <a:extLst>
                <a:ext uri="{FF2B5EF4-FFF2-40B4-BE49-F238E27FC236}">
                  <a16:creationId xmlns:a16="http://schemas.microsoft.com/office/drawing/2014/main" id="{3CDA106A-84C6-9CB9-0A47-8147AC372E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39746" y="2608778"/>
              <a:ext cx="665858" cy="1700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1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No Vaccine</a:t>
              </a:r>
              <a:endParaRPr kumimoji="0" lang="fr-FR" altLang="fr-FR" sz="1400" b="1" i="0" u="none" strike="noStrike" cap="none" normalizeH="0" baseline="0" dirty="0">
                <a:ln>
                  <a:noFill/>
                </a:ln>
                <a:effectLst/>
              </a:endParaRPr>
            </a:p>
          </p:txBody>
        </p:sp>
        <p:sp>
          <p:nvSpPr>
            <p:cNvPr id="46" name="Rectangle 39">
              <a:extLst>
                <a:ext uri="{FF2B5EF4-FFF2-40B4-BE49-F238E27FC236}">
                  <a16:creationId xmlns:a16="http://schemas.microsoft.com/office/drawing/2014/main" id="{382FA458-2825-E503-E7F9-34716CF2AA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39746" y="2907228"/>
              <a:ext cx="1002794" cy="1700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1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4CMenB Vaccine</a:t>
              </a:r>
              <a:endParaRPr kumimoji="0" lang="fr-FR" altLang="fr-FR" sz="1400" b="1" i="0" u="none" strike="noStrike" cap="none" normalizeH="0" baseline="0" dirty="0">
                <a:ln>
                  <a:noFill/>
                </a:ln>
                <a:effectLst/>
              </a:endParaRPr>
            </a:p>
          </p:txBody>
        </p:sp>
        <p:sp>
          <p:nvSpPr>
            <p:cNvPr id="47" name="Rectangle 40">
              <a:extLst>
                <a:ext uri="{FF2B5EF4-FFF2-40B4-BE49-F238E27FC236}">
                  <a16:creationId xmlns:a16="http://schemas.microsoft.com/office/drawing/2014/main" id="{EAAC6C03-D1A9-BAC6-6A06-55CA0AFFCB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8179" y="3584681"/>
              <a:ext cx="2266016" cy="3400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 dirty="0" err="1">
                  <a:ln>
                    <a:noFill/>
                  </a:ln>
                  <a:effectLst/>
                  <a:latin typeface="Calibri" panose="020F0502020204030204" pitchFamily="34" charset="0"/>
                </a:rPr>
                <a:t>Adjusted</a:t>
              </a:r>
              <a:r>
                <a:rPr kumimoji="0" lang="fr-FR" altLang="fr-FR" sz="1400" b="0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 Hazard Ratio</a:t>
              </a:r>
              <a:br>
                <a:rPr kumimoji="0" lang="fr-FR" altLang="fr-FR" sz="1400" b="0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</a:br>
              <a:r>
                <a:rPr kumimoji="0" lang="fr-FR" altLang="fr-FR" sz="1400" b="0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0.49 (95% CI = 0.2-0.88) ; p=0.016</a:t>
              </a:r>
              <a:endParaRPr kumimoji="0" lang="fr-FR" altLang="fr-FR" sz="1400" b="0" i="0" u="none" strike="noStrike" cap="none" normalizeH="0" baseline="0" dirty="0">
                <a:ln>
                  <a:noFill/>
                </a:ln>
                <a:effectLst/>
              </a:endParaRPr>
            </a:p>
          </p:txBody>
        </p:sp>
        <p:sp>
          <p:nvSpPr>
            <p:cNvPr id="48" name="Rectangle 41">
              <a:extLst>
                <a:ext uri="{FF2B5EF4-FFF2-40B4-BE49-F238E27FC236}">
                  <a16:creationId xmlns:a16="http://schemas.microsoft.com/office/drawing/2014/main" id="{FAEB01E6-5F73-A563-7601-49489D929E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2168" y="3608390"/>
              <a:ext cx="318998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>
                  <a:ln>
                    <a:noFill/>
                  </a:ln>
                  <a:effectLst/>
                  <a:latin typeface="Calibri" panose="020F0502020204030204" pitchFamily="34" charset="0"/>
                </a:rPr>
                <a:t>0.30</a:t>
              </a:r>
              <a:endParaRPr kumimoji="0" lang="fr-FR" altLang="fr-FR" sz="1400" b="0" i="0" u="none" strike="noStrike" cap="none" normalizeH="0" baseline="0">
                <a:ln>
                  <a:noFill/>
                </a:ln>
                <a:effectLst/>
              </a:endParaRPr>
            </a:p>
          </p:txBody>
        </p:sp>
        <p:sp>
          <p:nvSpPr>
            <p:cNvPr id="49" name="Freeform 42">
              <a:extLst>
                <a:ext uri="{FF2B5EF4-FFF2-40B4-BE49-F238E27FC236}">
                  <a16:creationId xmlns:a16="http://schemas.microsoft.com/office/drawing/2014/main" id="{7FA313E6-BC88-BB59-B2D9-DA228662F628}"/>
                </a:ext>
              </a:extLst>
            </p:cNvPr>
            <p:cNvSpPr>
              <a:spLocks/>
            </p:cNvSpPr>
            <p:nvPr/>
          </p:nvSpPr>
          <p:spPr bwMode="auto">
            <a:xfrm>
              <a:off x="4277856" y="4708527"/>
              <a:ext cx="3328988" cy="522287"/>
            </a:xfrm>
            <a:custGeom>
              <a:avLst/>
              <a:gdLst>
                <a:gd name="T0" fmla="*/ 2097 w 2097"/>
                <a:gd name="T1" fmla="*/ 0 h 329"/>
                <a:gd name="T2" fmla="*/ 2052 w 2097"/>
                <a:gd name="T3" fmla="*/ 0 h 329"/>
                <a:gd name="T4" fmla="*/ 2052 w 2097"/>
                <a:gd name="T5" fmla="*/ 47 h 329"/>
                <a:gd name="T6" fmla="*/ 1885 w 2097"/>
                <a:gd name="T7" fmla="*/ 47 h 329"/>
                <a:gd name="T8" fmla="*/ 1885 w 2097"/>
                <a:gd name="T9" fmla="*/ 85 h 329"/>
                <a:gd name="T10" fmla="*/ 1576 w 2097"/>
                <a:gd name="T11" fmla="*/ 85 h 329"/>
                <a:gd name="T12" fmla="*/ 1576 w 2097"/>
                <a:gd name="T13" fmla="*/ 112 h 329"/>
                <a:gd name="T14" fmla="*/ 1529 w 2097"/>
                <a:gd name="T15" fmla="*/ 112 h 329"/>
                <a:gd name="T16" fmla="*/ 1529 w 2097"/>
                <a:gd name="T17" fmla="*/ 142 h 329"/>
                <a:gd name="T18" fmla="*/ 1480 w 2097"/>
                <a:gd name="T19" fmla="*/ 142 h 329"/>
                <a:gd name="T20" fmla="*/ 1480 w 2097"/>
                <a:gd name="T21" fmla="*/ 159 h 329"/>
                <a:gd name="T22" fmla="*/ 1410 w 2097"/>
                <a:gd name="T23" fmla="*/ 159 h 329"/>
                <a:gd name="T24" fmla="*/ 1410 w 2097"/>
                <a:gd name="T25" fmla="*/ 184 h 329"/>
                <a:gd name="T26" fmla="*/ 1281 w 2097"/>
                <a:gd name="T27" fmla="*/ 184 h 329"/>
                <a:gd name="T28" fmla="*/ 1281 w 2097"/>
                <a:gd name="T29" fmla="*/ 207 h 329"/>
                <a:gd name="T30" fmla="*/ 1158 w 2097"/>
                <a:gd name="T31" fmla="*/ 207 h 329"/>
                <a:gd name="T32" fmla="*/ 1158 w 2097"/>
                <a:gd name="T33" fmla="*/ 224 h 329"/>
                <a:gd name="T34" fmla="*/ 1130 w 2097"/>
                <a:gd name="T35" fmla="*/ 224 h 329"/>
                <a:gd name="T36" fmla="*/ 1130 w 2097"/>
                <a:gd name="T37" fmla="*/ 248 h 329"/>
                <a:gd name="T38" fmla="*/ 1018 w 2097"/>
                <a:gd name="T39" fmla="*/ 248 h 329"/>
                <a:gd name="T40" fmla="*/ 1018 w 2097"/>
                <a:gd name="T41" fmla="*/ 265 h 329"/>
                <a:gd name="T42" fmla="*/ 1000 w 2097"/>
                <a:gd name="T43" fmla="*/ 265 h 329"/>
                <a:gd name="T44" fmla="*/ 1000 w 2097"/>
                <a:gd name="T45" fmla="*/ 284 h 329"/>
                <a:gd name="T46" fmla="*/ 847 w 2097"/>
                <a:gd name="T47" fmla="*/ 284 h 329"/>
                <a:gd name="T48" fmla="*/ 847 w 2097"/>
                <a:gd name="T49" fmla="*/ 299 h 329"/>
                <a:gd name="T50" fmla="*/ 668 w 2097"/>
                <a:gd name="T51" fmla="*/ 299 h 329"/>
                <a:gd name="T52" fmla="*/ 668 w 2097"/>
                <a:gd name="T53" fmla="*/ 318 h 329"/>
                <a:gd name="T54" fmla="*/ 522 w 2097"/>
                <a:gd name="T55" fmla="*/ 318 h 329"/>
                <a:gd name="T56" fmla="*/ 522 w 2097"/>
                <a:gd name="T57" fmla="*/ 329 h 329"/>
                <a:gd name="T58" fmla="*/ 0 w 2097"/>
                <a:gd name="T59" fmla="*/ 329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097" h="329">
                  <a:moveTo>
                    <a:pt x="2097" y="0"/>
                  </a:moveTo>
                  <a:lnTo>
                    <a:pt x="2052" y="0"/>
                  </a:lnTo>
                  <a:lnTo>
                    <a:pt x="2052" y="47"/>
                  </a:lnTo>
                  <a:lnTo>
                    <a:pt x="1885" y="47"/>
                  </a:lnTo>
                  <a:lnTo>
                    <a:pt x="1885" y="85"/>
                  </a:lnTo>
                  <a:lnTo>
                    <a:pt x="1576" y="85"/>
                  </a:lnTo>
                  <a:lnTo>
                    <a:pt x="1576" y="112"/>
                  </a:lnTo>
                  <a:lnTo>
                    <a:pt x="1529" y="112"/>
                  </a:lnTo>
                  <a:lnTo>
                    <a:pt x="1529" y="142"/>
                  </a:lnTo>
                  <a:lnTo>
                    <a:pt x="1480" y="142"/>
                  </a:lnTo>
                  <a:lnTo>
                    <a:pt x="1480" y="159"/>
                  </a:lnTo>
                  <a:lnTo>
                    <a:pt x="1410" y="159"/>
                  </a:lnTo>
                  <a:lnTo>
                    <a:pt x="1410" y="184"/>
                  </a:lnTo>
                  <a:lnTo>
                    <a:pt x="1281" y="184"/>
                  </a:lnTo>
                  <a:lnTo>
                    <a:pt x="1281" y="207"/>
                  </a:lnTo>
                  <a:lnTo>
                    <a:pt x="1158" y="207"/>
                  </a:lnTo>
                  <a:lnTo>
                    <a:pt x="1158" y="224"/>
                  </a:lnTo>
                  <a:lnTo>
                    <a:pt x="1130" y="224"/>
                  </a:lnTo>
                  <a:lnTo>
                    <a:pt x="1130" y="248"/>
                  </a:lnTo>
                  <a:lnTo>
                    <a:pt x="1018" y="248"/>
                  </a:lnTo>
                  <a:lnTo>
                    <a:pt x="1018" y="265"/>
                  </a:lnTo>
                  <a:lnTo>
                    <a:pt x="1000" y="265"/>
                  </a:lnTo>
                  <a:lnTo>
                    <a:pt x="1000" y="284"/>
                  </a:lnTo>
                  <a:lnTo>
                    <a:pt x="847" y="284"/>
                  </a:lnTo>
                  <a:lnTo>
                    <a:pt x="847" y="299"/>
                  </a:lnTo>
                  <a:lnTo>
                    <a:pt x="668" y="299"/>
                  </a:lnTo>
                  <a:lnTo>
                    <a:pt x="668" y="318"/>
                  </a:lnTo>
                  <a:lnTo>
                    <a:pt x="522" y="318"/>
                  </a:lnTo>
                  <a:lnTo>
                    <a:pt x="522" y="329"/>
                  </a:lnTo>
                  <a:lnTo>
                    <a:pt x="0" y="329"/>
                  </a:lnTo>
                </a:path>
              </a:pathLst>
            </a:custGeom>
            <a:noFill/>
            <a:ln w="23813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/>
            </a:p>
          </p:txBody>
        </p:sp>
        <p:sp>
          <p:nvSpPr>
            <p:cNvPr id="50" name="Freeform 43">
              <a:extLst>
                <a:ext uri="{FF2B5EF4-FFF2-40B4-BE49-F238E27FC236}">
                  <a16:creationId xmlns:a16="http://schemas.microsoft.com/office/drawing/2014/main" id="{F6A0AE97-6182-0D19-AF41-17C069E31891}"/>
                </a:ext>
              </a:extLst>
            </p:cNvPr>
            <p:cNvSpPr>
              <a:spLocks/>
            </p:cNvSpPr>
            <p:nvPr/>
          </p:nvSpPr>
          <p:spPr bwMode="auto">
            <a:xfrm>
              <a:off x="5408156" y="4230690"/>
              <a:ext cx="2206625" cy="788987"/>
            </a:xfrm>
            <a:custGeom>
              <a:avLst/>
              <a:gdLst>
                <a:gd name="T0" fmla="*/ 1390 w 1390"/>
                <a:gd name="T1" fmla="*/ 0 h 497"/>
                <a:gd name="T2" fmla="*/ 1020 w 1390"/>
                <a:gd name="T3" fmla="*/ 0 h 497"/>
                <a:gd name="T4" fmla="*/ 1020 w 1390"/>
                <a:gd name="T5" fmla="*/ 35 h 497"/>
                <a:gd name="T6" fmla="*/ 900 w 1390"/>
                <a:gd name="T7" fmla="*/ 35 h 497"/>
                <a:gd name="T8" fmla="*/ 900 w 1390"/>
                <a:gd name="T9" fmla="*/ 67 h 497"/>
                <a:gd name="T10" fmla="*/ 881 w 1390"/>
                <a:gd name="T11" fmla="*/ 67 h 497"/>
                <a:gd name="T12" fmla="*/ 881 w 1390"/>
                <a:gd name="T13" fmla="*/ 97 h 497"/>
                <a:gd name="T14" fmla="*/ 862 w 1390"/>
                <a:gd name="T15" fmla="*/ 97 h 497"/>
                <a:gd name="T16" fmla="*/ 862 w 1390"/>
                <a:gd name="T17" fmla="*/ 129 h 497"/>
                <a:gd name="T18" fmla="*/ 738 w 1390"/>
                <a:gd name="T19" fmla="*/ 129 h 497"/>
                <a:gd name="T20" fmla="*/ 738 w 1390"/>
                <a:gd name="T21" fmla="*/ 156 h 497"/>
                <a:gd name="T22" fmla="*/ 706 w 1390"/>
                <a:gd name="T23" fmla="*/ 156 h 497"/>
                <a:gd name="T24" fmla="*/ 706 w 1390"/>
                <a:gd name="T25" fmla="*/ 179 h 497"/>
                <a:gd name="T26" fmla="*/ 694 w 1390"/>
                <a:gd name="T27" fmla="*/ 179 h 497"/>
                <a:gd name="T28" fmla="*/ 694 w 1390"/>
                <a:gd name="T29" fmla="*/ 202 h 497"/>
                <a:gd name="T30" fmla="*/ 539 w 1390"/>
                <a:gd name="T31" fmla="*/ 202 h 497"/>
                <a:gd name="T32" fmla="*/ 539 w 1390"/>
                <a:gd name="T33" fmla="*/ 223 h 497"/>
                <a:gd name="T34" fmla="*/ 482 w 1390"/>
                <a:gd name="T35" fmla="*/ 223 h 497"/>
                <a:gd name="T36" fmla="*/ 482 w 1390"/>
                <a:gd name="T37" fmla="*/ 242 h 497"/>
                <a:gd name="T38" fmla="*/ 460 w 1390"/>
                <a:gd name="T39" fmla="*/ 242 h 497"/>
                <a:gd name="T40" fmla="*/ 460 w 1390"/>
                <a:gd name="T41" fmla="*/ 264 h 497"/>
                <a:gd name="T42" fmla="*/ 423 w 1390"/>
                <a:gd name="T43" fmla="*/ 264 h 497"/>
                <a:gd name="T44" fmla="*/ 423 w 1390"/>
                <a:gd name="T45" fmla="*/ 283 h 497"/>
                <a:gd name="T46" fmla="*/ 412 w 1390"/>
                <a:gd name="T47" fmla="*/ 283 h 497"/>
                <a:gd name="T48" fmla="*/ 412 w 1390"/>
                <a:gd name="T49" fmla="*/ 305 h 497"/>
                <a:gd name="T50" fmla="*/ 389 w 1390"/>
                <a:gd name="T51" fmla="*/ 305 h 497"/>
                <a:gd name="T52" fmla="*/ 389 w 1390"/>
                <a:gd name="T53" fmla="*/ 326 h 497"/>
                <a:gd name="T54" fmla="*/ 378 w 1390"/>
                <a:gd name="T55" fmla="*/ 326 h 497"/>
                <a:gd name="T56" fmla="*/ 378 w 1390"/>
                <a:gd name="T57" fmla="*/ 348 h 497"/>
                <a:gd name="T58" fmla="*/ 339 w 1390"/>
                <a:gd name="T59" fmla="*/ 348 h 497"/>
                <a:gd name="T60" fmla="*/ 339 w 1390"/>
                <a:gd name="T61" fmla="*/ 363 h 497"/>
                <a:gd name="T62" fmla="*/ 326 w 1390"/>
                <a:gd name="T63" fmla="*/ 363 h 497"/>
                <a:gd name="T64" fmla="*/ 326 w 1390"/>
                <a:gd name="T65" fmla="*/ 382 h 497"/>
                <a:gd name="T66" fmla="*/ 306 w 1390"/>
                <a:gd name="T67" fmla="*/ 382 h 497"/>
                <a:gd name="T68" fmla="*/ 306 w 1390"/>
                <a:gd name="T69" fmla="*/ 417 h 497"/>
                <a:gd name="T70" fmla="*/ 292 w 1390"/>
                <a:gd name="T71" fmla="*/ 417 h 497"/>
                <a:gd name="T72" fmla="*/ 292 w 1390"/>
                <a:gd name="T73" fmla="*/ 437 h 497"/>
                <a:gd name="T74" fmla="*/ 209 w 1390"/>
                <a:gd name="T75" fmla="*/ 437 h 497"/>
                <a:gd name="T76" fmla="*/ 209 w 1390"/>
                <a:gd name="T77" fmla="*/ 453 h 497"/>
                <a:gd name="T78" fmla="*/ 153 w 1390"/>
                <a:gd name="T79" fmla="*/ 453 h 497"/>
                <a:gd name="T80" fmla="*/ 153 w 1390"/>
                <a:gd name="T81" fmla="*/ 471 h 497"/>
                <a:gd name="T82" fmla="*/ 12 w 1390"/>
                <a:gd name="T83" fmla="*/ 471 h 497"/>
                <a:gd name="T84" fmla="*/ 12 w 1390"/>
                <a:gd name="T85" fmla="*/ 488 h 497"/>
                <a:gd name="T86" fmla="*/ 0 w 1390"/>
                <a:gd name="T87" fmla="*/ 488 h 497"/>
                <a:gd name="T88" fmla="*/ 0 w 1390"/>
                <a:gd name="T89" fmla="*/ 497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390" h="497">
                  <a:moveTo>
                    <a:pt x="1390" y="0"/>
                  </a:moveTo>
                  <a:lnTo>
                    <a:pt x="1020" y="0"/>
                  </a:lnTo>
                  <a:lnTo>
                    <a:pt x="1020" y="35"/>
                  </a:lnTo>
                  <a:lnTo>
                    <a:pt x="900" y="35"/>
                  </a:lnTo>
                  <a:lnTo>
                    <a:pt x="900" y="67"/>
                  </a:lnTo>
                  <a:lnTo>
                    <a:pt x="881" y="67"/>
                  </a:lnTo>
                  <a:lnTo>
                    <a:pt x="881" y="97"/>
                  </a:lnTo>
                  <a:lnTo>
                    <a:pt x="862" y="97"/>
                  </a:lnTo>
                  <a:lnTo>
                    <a:pt x="862" y="129"/>
                  </a:lnTo>
                  <a:lnTo>
                    <a:pt x="738" y="129"/>
                  </a:lnTo>
                  <a:lnTo>
                    <a:pt x="738" y="156"/>
                  </a:lnTo>
                  <a:lnTo>
                    <a:pt x="706" y="156"/>
                  </a:lnTo>
                  <a:lnTo>
                    <a:pt x="706" y="179"/>
                  </a:lnTo>
                  <a:lnTo>
                    <a:pt x="694" y="179"/>
                  </a:lnTo>
                  <a:lnTo>
                    <a:pt x="694" y="202"/>
                  </a:lnTo>
                  <a:lnTo>
                    <a:pt x="539" y="202"/>
                  </a:lnTo>
                  <a:lnTo>
                    <a:pt x="539" y="223"/>
                  </a:lnTo>
                  <a:lnTo>
                    <a:pt x="482" y="223"/>
                  </a:lnTo>
                  <a:lnTo>
                    <a:pt x="482" y="242"/>
                  </a:lnTo>
                  <a:lnTo>
                    <a:pt x="460" y="242"/>
                  </a:lnTo>
                  <a:lnTo>
                    <a:pt x="460" y="264"/>
                  </a:lnTo>
                  <a:lnTo>
                    <a:pt x="423" y="264"/>
                  </a:lnTo>
                  <a:lnTo>
                    <a:pt x="423" y="283"/>
                  </a:lnTo>
                  <a:lnTo>
                    <a:pt x="412" y="283"/>
                  </a:lnTo>
                  <a:lnTo>
                    <a:pt x="412" y="305"/>
                  </a:lnTo>
                  <a:lnTo>
                    <a:pt x="389" y="305"/>
                  </a:lnTo>
                  <a:lnTo>
                    <a:pt x="389" y="326"/>
                  </a:lnTo>
                  <a:lnTo>
                    <a:pt x="378" y="326"/>
                  </a:lnTo>
                  <a:lnTo>
                    <a:pt x="378" y="348"/>
                  </a:lnTo>
                  <a:lnTo>
                    <a:pt x="339" y="348"/>
                  </a:lnTo>
                  <a:lnTo>
                    <a:pt x="339" y="363"/>
                  </a:lnTo>
                  <a:lnTo>
                    <a:pt x="326" y="363"/>
                  </a:lnTo>
                  <a:lnTo>
                    <a:pt x="326" y="382"/>
                  </a:lnTo>
                  <a:lnTo>
                    <a:pt x="306" y="382"/>
                  </a:lnTo>
                  <a:lnTo>
                    <a:pt x="306" y="417"/>
                  </a:lnTo>
                  <a:lnTo>
                    <a:pt x="292" y="417"/>
                  </a:lnTo>
                  <a:lnTo>
                    <a:pt x="292" y="437"/>
                  </a:lnTo>
                  <a:lnTo>
                    <a:pt x="209" y="437"/>
                  </a:lnTo>
                  <a:lnTo>
                    <a:pt x="209" y="453"/>
                  </a:lnTo>
                  <a:lnTo>
                    <a:pt x="153" y="453"/>
                  </a:lnTo>
                  <a:lnTo>
                    <a:pt x="153" y="471"/>
                  </a:lnTo>
                  <a:lnTo>
                    <a:pt x="12" y="471"/>
                  </a:lnTo>
                  <a:lnTo>
                    <a:pt x="12" y="488"/>
                  </a:lnTo>
                  <a:lnTo>
                    <a:pt x="0" y="488"/>
                  </a:lnTo>
                  <a:lnTo>
                    <a:pt x="0" y="497"/>
                  </a:lnTo>
                </a:path>
              </a:pathLst>
            </a:custGeom>
            <a:noFill/>
            <a:ln w="23813">
              <a:solidFill>
                <a:srgbClr val="C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/>
            </a:p>
          </p:txBody>
        </p:sp>
        <p:sp>
          <p:nvSpPr>
            <p:cNvPr id="52" name="Rectangle 37">
              <a:extLst>
                <a:ext uri="{FF2B5EF4-FFF2-40B4-BE49-F238E27FC236}">
                  <a16:creationId xmlns:a16="http://schemas.microsoft.com/office/drawing/2014/main" id="{34E96F84-88BD-3A31-C87D-356337B4622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3222707" y="4009537"/>
              <a:ext cx="816955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1" i="0" u="none" strike="noStrike" cap="none" normalizeH="0" baseline="0" dirty="0" err="1">
                  <a:ln>
                    <a:noFill/>
                  </a:ln>
                  <a:effectLst/>
                  <a:latin typeface="Calibri" panose="020F0502020204030204" pitchFamily="34" charset="0"/>
                </a:rPr>
                <a:t>Probability</a:t>
              </a:r>
              <a:endParaRPr kumimoji="0" lang="fr-FR" altLang="fr-FR" sz="1400" b="0" i="0" u="none" strike="noStrike" cap="none" normalizeH="0" baseline="0" dirty="0">
                <a:ln>
                  <a:noFill/>
                </a:ln>
                <a:effectLst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37340277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>
            <a:extLst>
              <a:ext uri="{FF2B5EF4-FFF2-40B4-BE49-F238E27FC236}">
                <a16:creationId xmlns:a16="http://schemas.microsoft.com/office/drawing/2014/main" id="{BE31DC36-C797-62FA-3714-E8BD04AA32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98542" y="6444771"/>
            <a:ext cx="279345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fr-FR" sz="1400" i="1" dirty="0" err="1">
                <a:solidFill>
                  <a:srgbClr val="0070C0"/>
                </a:solidFill>
              </a:rPr>
              <a:t>Ramgopal</a:t>
            </a:r>
            <a:r>
              <a:rPr lang="fr-FR" sz="1400" i="1" dirty="0">
                <a:solidFill>
                  <a:srgbClr val="0070C0"/>
                </a:solidFill>
              </a:rPr>
              <a:t> MN, CROI 2023, Abs. 191</a:t>
            </a:r>
          </a:p>
        </p:txBody>
      </p:sp>
      <p:grpSp>
        <p:nvGrpSpPr>
          <p:cNvPr id="7" name="Groupe 6">
            <a:extLst>
              <a:ext uri="{FF2B5EF4-FFF2-40B4-BE49-F238E27FC236}">
                <a16:creationId xmlns:a16="http://schemas.microsoft.com/office/drawing/2014/main" id="{BCE26030-10A7-C515-EB3D-F60E569CD948}"/>
              </a:ext>
            </a:extLst>
          </p:cNvPr>
          <p:cNvGrpSpPr/>
          <p:nvPr/>
        </p:nvGrpSpPr>
        <p:grpSpPr>
          <a:xfrm>
            <a:off x="291579" y="2159312"/>
            <a:ext cx="7087346" cy="3842424"/>
            <a:chOff x="291579" y="2159312"/>
            <a:chExt cx="7087346" cy="3842424"/>
          </a:xfrm>
        </p:grpSpPr>
        <p:sp>
          <p:nvSpPr>
            <p:cNvPr id="8" name="Rectangle 5">
              <a:extLst>
                <a:ext uri="{FF2B5EF4-FFF2-40B4-BE49-F238E27FC236}">
                  <a16:creationId xmlns:a16="http://schemas.microsoft.com/office/drawing/2014/main" id="{76E6EF2D-43DF-B266-E181-8E1708F098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7950" y="2765102"/>
              <a:ext cx="215900" cy="214313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/>
            </a:p>
          </p:txBody>
        </p:sp>
        <p:sp>
          <p:nvSpPr>
            <p:cNvPr id="9" name="Rectangle 6">
              <a:extLst>
                <a:ext uri="{FF2B5EF4-FFF2-40B4-BE49-F238E27FC236}">
                  <a16:creationId xmlns:a16="http://schemas.microsoft.com/office/drawing/2014/main" id="{99482CFA-52F9-F06D-3D82-39CEDE6ACA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02288" y="2476177"/>
              <a:ext cx="673100" cy="296703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/>
            </a:p>
          </p:txBody>
        </p:sp>
        <p:sp>
          <p:nvSpPr>
            <p:cNvPr id="10" name="Rectangle 7">
              <a:extLst>
                <a:ext uri="{FF2B5EF4-FFF2-40B4-BE49-F238E27FC236}">
                  <a16:creationId xmlns:a16="http://schemas.microsoft.com/office/drawing/2014/main" id="{B9908CF4-044F-CFA7-FA4C-9A99B77E2D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7950" y="3195314"/>
              <a:ext cx="215900" cy="214313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/>
            </a:p>
          </p:txBody>
        </p:sp>
        <p:sp>
          <p:nvSpPr>
            <p:cNvPr id="11" name="Rectangle 8">
              <a:extLst>
                <a:ext uri="{FF2B5EF4-FFF2-40B4-BE49-F238E27FC236}">
                  <a16:creationId xmlns:a16="http://schemas.microsoft.com/office/drawing/2014/main" id="{97961137-8C3F-0E97-8756-F8D713F6A3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1700" y="5422577"/>
              <a:ext cx="671513" cy="20638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/>
            </a:p>
          </p:txBody>
        </p:sp>
        <p:sp>
          <p:nvSpPr>
            <p:cNvPr id="12" name="Rectangle 9">
              <a:extLst>
                <a:ext uri="{FF2B5EF4-FFF2-40B4-BE49-F238E27FC236}">
                  <a16:creationId xmlns:a16="http://schemas.microsoft.com/office/drawing/2014/main" id="{1C3EE586-03FC-4ADB-5EA2-FB0479B7F1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1288" y="5413052"/>
              <a:ext cx="673100" cy="30163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/>
            </a:p>
          </p:txBody>
        </p:sp>
        <p:sp>
          <p:nvSpPr>
            <p:cNvPr id="13" name="Rectangle 10">
              <a:extLst>
                <a:ext uri="{FF2B5EF4-FFF2-40B4-BE49-F238E27FC236}">
                  <a16:creationId xmlns:a16="http://schemas.microsoft.com/office/drawing/2014/main" id="{4CBBCF31-3AFA-F41A-5B67-B7F1B1D7F8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04050" y="5147939"/>
              <a:ext cx="673100" cy="295275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/>
            </a:p>
          </p:txBody>
        </p:sp>
        <p:sp>
          <p:nvSpPr>
            <p:cNvPr id="14" name="Rectangle 11">
              <a:extLst>
                <a:ext uri="{FF2B5EF4-FFF2-40B4-BE49-F238E27FC236}">
                  <a16:creationId xmlns:a16="http://schemas.microsoft.com/office/drawing/2014/main" id="{0FD0BE35-7272-E347-F9FF-B906CE16B0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64463" y="5217789"/>
              <a:ext cx="673100" cy="225425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/>
            </a:p>
          </p:txBody>
        </p:sp>
        <p:sp>
          <p:nvSpPr>
            <p:cNvPr id="15" name="Rectangle 12">
              <a:extLst>
                <a:ext uri="{FF2B5EF4-FFF2-40B4-BE49-F238E27FC236}">
                  <a16:creationId xmlns:a16="http://schemas.microsoft.com/office/drawing/2014/main" id="{AF10C9CD-E7C8-C697-514D-115AB68DF1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43463" y="2577777"/>
              <a:ext cx="671513" cy="2865438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/>
            </a:p>
          </p:txBody>
        </p:sp>
        <p:sp>
          <p:nvSpPr>
            <p:cNvPr id="32" name="Rectangle 29">
              <a:extLst>
                <a:ext uri="{FF2B5EF4-FFF2-40B4-BE49-F238E27FC236}">
                  <a16:creationId xmlns:a16="http://schemas.microsoft.com/office/drawing/2014/main" id="{7D4BA893-9480-1FEE-4291-B1857EE167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1579" y="2159312"/>
              <a:ext cx="274114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>
                  <a:ln>
                    <a:noFill/>
                  </a:ln>
                  <a:effectLst/>
                  <a:latin typeface="+mn-lt"/>
                </a:rPr>
                <a:t>100</a:t>
              </a:r>
            </a:p>
          </p:txBody>
        </p:sp>
        <p:sp>
          <p:nvSpPr>
            <p:cNvPr id="33" name="Rectangle 30">
              <a:extLst>
                <a:ext uri="{FF2B5EF4-FFF2-40B4-BE49-F238E27FC236}">
                  <a16:creationId xmlns:a16="http://schemas.microsoft.com/office/drawing/2014/main" id="{67C7D891-2C25-F24E-CDDD-B8BBBA8D25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2951" y="2797487"/>
              <a:ext cx="18274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>
                  <a:ln>
                    <a:noFill/>
                  </a:ln>
                  <a:effectLst/>
                  <a:latin typeface="+mn-lt"/>
                </a:rPr>
                <a:t>80</a:t>
              </a:r>
            </a:p>
          </p:txBody>
        </p:sp>
        <p:sp>
          <p:nvSpPr>
            <p:cNvPr id="34" name="Rectangle 31">
              <a:extLst>
                <a:ext uri="{FF2B5EF4-FFF2-40B4-BE49-F238E27FC236}">
                  <a16:creationId xmlns:a16="http://schemas.microsoft.com/office/drawing/2014/main" id="{E8E874FD-FD0D-7B96-B13F-2F8A300EFF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2951" y="3435662"/>
              <a:ext cx="18274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>
                  <a:ln>
                    <a:noFill/>
                  </a:ln>
                  <a:effectLst/>
                  <a:latin typeface="+mn-lt"/>
                </a:rPr>
                <a:t>60</a:t>
              </a:r>
            </a:p>
          </p:txBody>
        </p:sp>
        <p:sp>
          <p:nvSpPr>
            <p:cNvPr id="35" name="Rectangle 32">
              <a:extLst>
                <a:ext uri="{FF2B5EF4-FFF2-40B4-BE49-F238E27FC236}">
                  <a16:creationId xmlns:a16="http://schemas.microsoft.com/office/drawing/2014/main" id="{F43454F4-C930-E4FA-DC70-BE919EA8BD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2951" y="4073837"/>
              <a:ext cx="18274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>
                  <a:ln>
                    <a:noFill/>
                  </a:ln>
                  <a:effectLst/>
                  <a:latin typeface="+mn-lt"/>
                </a:rPr>
                <a:t>40</a:t>
              </a:r>
            </a:p>
          </p:txBody>
        </p:sp>
        <p:sp>
          <p:nvSpPr>
            <p:cNvPr id="36" name="Rectangle 33">
              <a:extLst>
                <a:ext uri="{FF2B5EF4-FFF2-40B4-BE49-F238E27FC236}">
                  <a16:creationId xmlns:a16="http://schemas.microsoft.com/office/drawing/2014/main" id="{A0AF32C1-80E2-7EF1-D356-CDEF608A4F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2951" y="4712012"/>
              <a:ext cx="18274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>
                  <a:ln>
                    <a:noFill/>
                  </a:ln>
                  <a:effectLst/>
                  <a:latin typeface="+mn-lt"/>
                </a:rPr>
                <a:t>20</a:t>
              </a:r>
            </a:p>
          </p:txBody>
        </p:sp>
        <p:sp>
          <p:nvSpPr>
            <p:cNvPr id="37" name="Rectangle 34">
              <a:extLst>
                <a:ext uri="{FF2B5EF4-FFF2-40B4-BE49-F238E27FC236}">
                  <a16:creationId xmlns:a16="http://schemas.microsoft.com/office/drawing/2014/main" id="{185958E1-14BE-F9E8-459A-C6EA1B1BD1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025" y="5347964"/>
              <a:ext cx="913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>
                  <a:ln>
                    <a:noFill/>
                  </a:ln>
                  <a:effectLst/>
                  <a:latin typeface="+mn-lt"/>
                </a:rPr>
                <a:t>0</a:t>
              </a:r>
            </a:p>
          </p:txBody>
        </p:sp>
        <p:sp>
          <p:nvSpPr>
            <p:cNvPr id="44" name="Rectangle 41">
              <a:extLst>
                <a:ext uri="{FF2B5EF4-FFF2-40B4-BE49-F238E27FC236}">
                  <a16:creationId xmlns:a16="http://schemas.microsoft.com/office/drawing/2014/main" id="{A6A297EA-E5E9-F5DE-13F1-09DF6886A6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9456" y="5570849"/>
              <a:ext cx="1260793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1" i="0" u="none" strike="noStrike" cap="none" normalizeH="0" baseline="0">
                  <a:ln>
                    <a:noFill/>
                  </a:ln>
                  <a:effectLst/>
                  <a:latin typeface="+mn-lt"/>
                </a:rPr>
                <a:t>No virologic data</a:t>
              </a:r>
              <a:endParaRPr kumimoji="0" lang="fr-FR" altLang="fr-FR" sz="1400" b="0" i="0" u="none" strike="noStrike" cap="none" normalizeH="0" baseline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45" name="Rectangle 42">
              <a:extLst>
                <a:ext uri="{FF2B5EF4-FFF2-40B4-BE49-F238E27FC236}">
                  <a16:creationId xmlns:a16="http://schemas.microsoft.com/office/drawing/2014/main" id="{B095A8D4-8CEF-B29F-4282-FD22ADD4AE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39948" y="5570849"/>
              <a:ext cx="1248162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fr-FR" sz="1400" b="1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  <a:t>Virologic success</a:t>
              </a:r>
              <a:br>
                <a:rPr kumimoji="0" lang="en-US" altLang="fr-FR" sz="14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+mn-lt"/>
                </a:rPr>
              </a:br>
              <a:r>
                <a:rPr kumimoji="0" lang="en-US" altLang="fr-FR" sz="14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+mn-lt"/>
                </a:rPr>
                <a:t>(&lt;50 copies/ml)</a:t>
              </a:r>
              <a:endParaRPr kumimoji="0" lang="en-US" altLang="fr-FR" sz="1400" b="0" i="0" u="none" strike="noStrike" cap="none" normalizeH="0" baseline="0" dirty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46" name="Rectangle 43">
              <a:extLst>
                <a:ext uri="{FF2B5EF4-FFF2-40B4-BE49-F238E27FC236}">
                  <a16:creationId xmlns:a16="http://schemas.microsoft.com/office/drawing/2014/main" id="{2B4BAB31-C1DA-6105-C310-77B14AE8E2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4736" y="5570849"/>
              <a:ext cx="1712648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fr-FR" sz="1400" b="1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  <a:t>Virologic non-response</a:t>
              </a:r>
              <a:br>
                <a:rPr kumimoji="0" lang="en-US" altLang="fr-FR" sz="1400" b="1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</a:br>
              <a:r>
                <a:rPr kumimoji="0" lang="en-US" altLang="fr-FR" sz="1400" b="1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  <a:t>(≥50 copies/ml)</a:t>
              </a:r>
              <a:endParaRPr kumimoji="0" lang="en-US" altLang="fr-FR" sz="1400" b="0" i="0" u="none" strike="noStrike" cap="none" normalizeH="0" baseline="0" dirty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91" name="Rectangle 88">
              <a:extLst>
                <a:ext uri="{FF2B5EF4-FFF2-40B4-BE49-F238E27FC236}">
                  <a16:creationId xmlns:a16="http://schemas.microsoft.com/office/drawing/2014/main" id="{1C06351D-2A0E-2A2C-80A7-5065ABB854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1579" y="2159312"/>
              <a:ext cx="274114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>
                  <a:ln>
                    <a:noFill/>
                  </a:ln>
                  <a:effectLst/>
                  <a:latin typeface="+mn-lt"/>
                </a:rPr>
                <a:t>100</a:t>
              </a:r>
            </a:p>
          </p:txBody>
        </p:sp>
        <p:sp>
          <p:nvSpPr>
            <p:cNvPr id="92" name="Rectangle 89">
              <a:extLst>
                <a:ext uri="{FF2B5EF4-FFF2-40B4-BE49-F238E27FC236}">
                  <a16:creationId xmlns:a16="http://schemas.microsoft.com/office/drawing/2014/main" id="{AE2122B6-7762-CB8B-57CC-B722F70C57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2951" y="2797487"/>
              <a:ext cx="18274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>
                  <a:ln>
                    <a:noFill/>
                  </a:ln>
                  <a:effectLst/>
                  <a:latin typeface="+mn-lt"/>
                </a:rPr>
                <a:t>80</a:t>
              </a:r>
            </a:p>
          </p:txBody>
        </p:sp>
        <p:sp>
          <p:nvSpPr>
            <p:cNvPr id="93" name="Rectangle 90">
              <a:extLst>
                <a:ext uri="{FF2B5EF4-FFF2-40B4-BE49-F238E27FC236}">
                  <a16:creationId xmlns:a16="http://schemas.microsoft.com/office/drawing/2014/main" id="{00CC7342-8BB6-7984-571B-0E2A9F8ECD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2951" y="3435662"/>
              <a:ext cx="18274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>
                  <a:ln>
                    <a:noFill/>
                  </a:ln>
                  <a:effectLst/>
                  <a:latin typeface="+mn-lt"/>
                </a:rPr>
                <a:t>60</a:t>
              </a:r>
            </a:p>
          </p:txBody>
        </p:sp>
        <p:sp>
          <p:nvSpPr>
            <p:cNvPr id="94" name="Rectangle 91">
              <a:extLst>
                <a:ext uri="{FF2B5EF4-FFF2-40B4-BE49-F238E27FC236}">
                  <a16:creationId xmlns:a16="http://schemas.microsoft.com/office/drawing/2014/main" id="{EC8D1437-9E84-CC80-D063-DCE66E0428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2951" y="4073837"/>
              <a:ext cx="18274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>
                  <a:ln>
                    <a:noFill/>
                  </a:ln>
                  <a:effectLst/>
                  <a:latin typeface="+mn-lt"/>
                </a:rPr>
                <a:t>40</a:t>
              </a:r>
            </a:p>
          </p:txBody>
        </p:sp>
        <p:sp>
          <p:nvSpPr>
            <p:cNvPr id="95" name="Rectangle 92">
              <a:extLst>
                <a:ext uri="{FF2B5EF4-FFF2-40B4-BE49-F238E27FC236}">
                  <a16:creationId xmlns:a16="http://schemas.microsoft.com/office/drawing/2014/main" id="{98A6D143-4DB1-D521-0C75-3358E9F2AE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2951" y="4712012"/>
              <a:ext cx="18274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>
                  <a:ln>
                    <a:noFill/>
                  </a:ln>
                  <a:effectLst/>
                  <a:latin typeface="+mn-lt"/>
                </a:rPr>
                <a:t>20</a:t>
              </a:r>
            </a:p>
          </p:txBody>
        </p:sp>
        <p:sp>
          <p:nvSpPr>
            <p:cNvPr id="96" name="Rectangle 93">
              <a:extLst>
                <a:ext uri="{FF2B5EF4-FFF2-40B4-BE49-F238E27FC236}">
                  <a16:creationId xmlns:a16="http://schemas.microsoft.com/office/drawing/2014/main" id="{D749F9DE-4E00-D113-AF71-7E91E1D742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025" y="5347964"/>
              <a:ext cx="913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>
                  <a:ln>
                    <a:noFill/>
                  </a:ln>
                  <a:effectLst/>
                  <a:latin typeface="+mn-lt"/>
                </a:rPr>
                <a:t>0</a:t>
              </a:r>
            </a:p>
          </p:txBody>
        </p:sp>
        <p:sp>
          <p:nvSpPr>
            <p:cNvPr id="100" name="Rectangle 97">
              <a:extLst>
                <a:ext uri="{FF2B5EF4-FFF2-40B4-BE49-F238E27FC236}">
                  <a16:creationId xmlns:a16="http://schemas.microsoft.com/office/drawing/2014/main" id="{AE31767B-41A9-2329-13A3-2AD1DBFD90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22428" y="2766054"/>
              <a:ext cx="208781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1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  <a:t>CAB + RPV LA Q2M (N=447)</a:t>
              </a:r>
            </a:p>
          </p:txBody>
        </p:sp>
        <p:sp>
          <p:nvSpPr>
            <p:cNvPr id="106" name="Rectangle 103">
              <a:extLst>
                <a:ext uri="{FF2B5EF4-FFF2-40B4-BE49-F238E27FC236}">
                  <a16:creationId xmlns:a16="http://schemas.microsoft.com/office/drawing/2014/main" id="{536A79C7-45CB-4E12-BE85-E233DA641B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22428" y="3196267"/>
              <a:ext cx="1557671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1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  <a:t>BIC/FTC/TAF (N=223)</a:t>
              </a:r>
            </a:p>
          </p:txBody>
        </p:sp>
        <p:grpSp>
          <p:nvGrpSpPr>
            <p:cNvPr id="144" name="Groupe 143">
              <a:extLst>
                <a:ext uri="{FF2B5EF4-FFF2-40B4-BE49-F238E27FC236}">
                  <a16:creationId xmlns:a16="http://schemas.microsoft.com/office/drawing/2014/main" id="{5DBF0940-8B63-211A-D4AA-6BFDD79B16F4}"/>
                </a:ext>
              </a:extLst>
            </p:cNvPr>
            <p:cNvGrpSpPr/>
            <p:nvPr/>
          </p:nvGrpSpPr>
          <p:grpSpPr>
            <a:xfrm>
              <a:off x="595538" y="2249164"/>
              <a:ext cx="6783387" cy="3194050"/>
              <a:chOff x="850901" y="2222500"/>
              <a:chExt cx="6783387" cy="3194050"/>
            </a:xfrm>
          </p:grpSpPr>
          <p:sp>
            <p:nvSpPr>
              <p:cNvPr id="145" name="Line 22">
                <a:extLst>
                  <a:ext uri="{FF2B5EF4-FFF2-40B4-BE49-F238E27FC236}">
                    <a16:creationId xmlns:a16="http://schemas.microsoft.com/office/drawing/2014/main" id="{20560F5A-1CF7-7C22-676E-A1CE9198A8B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850901" y="3500438"/>
                <a:ext cx="65088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/>
              </a:p>
            </p:txBody>
          </p:sp>
          <p:sp>
            <p:nvSpPr>
              <p:cNvPr id="146" name="Line 24">
                <a:extLst>
                  <a:ext uri="{FF2B5EF4-FFF2-40B4-BE49-F238E27FC236}">
                    <a16:creationId xmlns:a16="http://schemas.microsoft.com/office/drawing/2014/main" id="{75E67EEF-1CB6-B8D8-1D83-BDC519B9465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850901" y="2860675"/>
                <a:ext cx="65088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/>
              </a:p>
            </p:txBody>
          </p:sp>
          <p:sp>
            <p:nvSpPr>
              <p:cNvPr id="147" name="Line 25">
                <a:extLst>
                  <a:ext uri="{FF2B5EF4-FFF2-40B4-BE49-F238E27FC236}">
                    <a16:creationId xmlns:a16="http://schemas.microsoft.com/office/drawing/2014/main" id="{BE724538-3C14-74AE-94C3-6480D59F0CC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850901" y="4776788"/>
                <a:ext cx="65088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/>
              </a:p>
            </p:txBody>
          </p:sp>
          <p:sp>
            <p:nvSpPr>
              <p:cNvPr id="148" name="Line 26">
                <a:extLst>
                  <a:ext uri="{FF2B5EF4-FFF2-40B4-BE49-F238E27FC236}">
                    <a16:creationId xmlns:a16="http://schemas.microsoft.com/office/drawing/2014/main" id="{4A40DA7E-815A-B4A6-867B-C8CAC2F29FD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850901" y="4138613"/>
                <a:ext cx="65088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/>
              </a:p>
            </p:txBody>
          </p:sp>
          <p:sp>
            <p:nvSpPr>
              <p:cNvPr id="149" name="Line 27">
                <a:extLst>
                  <a:ext uri="{FF2B5EF4-FFF2-40B4-BE49-F238E27FC236}">
                    <a16:creationId xmlns:a16="http://schemas.microsoft.com/office/drawing/2014/main" id="{3428C61D-34D4-9EE4-EDA7-835BAEA2A79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850901" y="5416550"/>
                <a:ext cx="65088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/>
              </a:p>
            </p:txBody>
          </p:sp>
          <p:sp>
            <p:nvSpPr>
              <p:cNvPr id="150" name="Line 28">
                <a:extLst>
                  <a:ext uri="{FF2B5EF4-FFF2-40B4-BE49-F238E27FC236}">
                    <a16:creationId xmlns:a16="http://schemas.microsoft.com/office/drawing/2014/main" id="{9E2F9118-9FC5-E1A0-9248-83010F11E24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850901" y="2222500"/>
                <a:ext cx="65088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/>
              </a:p>
            </p:txBody>
          </p:sp>
          <p:sp>
            <p:nvSpPr>
              <p:cNvPr id="151" name="Line 81">
                <a:extLst>
                  <a:ext uri="{FF2B5EF4-FFF2-40B4-BE49-F238E27FC236}">
                    <a16:creationId xmlns:a16="http://schemas.microsoft.com/office/drawing/2014/main" id="{1518B732-D622-315A-0B34-D268733F661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850901" y="2860675"/>
                <a:ext cx="65088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/>
              </a:p>
            </p:txBody>
          </p:sp>
          <p:sp>
            <p:nvSpPr>
              <p:cNvPr id="152" name="Line 82">
                <a:extLst>
                  <a:ext uri="{FF2B5EF4-FFF2-40B4-BE49-F238E27FC236}">
                    <a16:creationId xmlns:a16="http://schemas.microsoft.com/office/drawing/2014/main" id="{F1F08352-EA5A-DB5F-908B-D9CCE02B94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850901" y="3500438"/>
                <a:ext cx="65088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/>
              </a:p>
            </p:txBody>
          </p:sp>
          <p:sp>
            <p:nvSpPr>
              <p:cNvPr id="153" name="Freeform 83">
                <a:extLst>
                  <a:ext uri="{FF2B5EF4-FFF2-40B4-BE49-F238E27FC236}">
                    <a16:creationId xmlns:a16="http://schemas.microsoft.com/office/drawing/2014/main" id="{0931BEB3-E47D-B0D1-05FB-26E0FB4E9E2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5988" y="2222500"/>
                <a:ext cx="6718300" cy="3194050"/>
              </a:xfrm>
              <a:custGeom>
                <a:avLst/>
                <a:gdLst>
                  <a:gd name="T0" fmla="*/ 4232 w 4232"/>
                  <a:gd name="T1" fmla="*/ 2012 h 2012"/>
                  <a:gd name="T2" fmla="*/ 0 w 4232"/>
                  <a:gd name="T3" fmla="*/ 2012 h 2012"/>
                  <a:gd name="T4" fmla="*/ 0 w 4232"/>
                  <a:gd name="T5" fmla="*/ 2012 h 2012"/>
                  <a:gd name="T6" fmla="*/ 0 w 4232"/>
                  <a:gd name="T7" fmla="*/ 1609 h 2012"/>
                  <a:gd name="T8" fmla="*/ 0 w 4232"/>
                  <a:gd name="T9" fmla="*/ 1207 h 2012"/>
                  <a:gd name="T10" fmla="*/ 0 w 4232"/>
                  <a:gd name="T11" fmla="*/ 805 h 2012"/>
                  <a:gd name="T12" fmla="*/ 0 w 4232"/>
                  <a:gd name="T13" fmla="*/ 402 h 2012"/>
                  <a:gd name="T14" fmla="*/ 0 w 4232"/>
                  <a:gd name="T15" fmla="*/ 0 h 20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232" h="2012">
                    <a:moveTo>
                      <a:pt x="4232" y="2012"/>
                    </a:moveTo>
                    <a:lnTo>
                      <a:pt x="0" y="2012"/>
                    </a:lnTo>
                    <a:lnTo>
                      <a:pt x="0" y="2012"/>
                    </a:lnTo>
                    <a:lnTo>
                      <a:pt x="0" y="1609"/>
                    </a:lnTo>
                    <a:lnTo>
                      <a:pt x="0" y="1207"/>
                    </a:lnTo>
                    <a:lnTo>
                      <a:pt x="0" y="805"/>
                    </a:lnTo>
                    <a:lnTo>
                      <a:pt x="0" y="402"/>
                    </a:ln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/>
              </a:p>
            </p:txBody>
          </p:sp>
          <p:sp>
            <p:nvSpPr>
              <p:cNvPr id="154" name="Line 84">
                <a:extLst>
                  <a:ext uri="{FF2B5EF4-FFF2-40B4-BE49-F238E27FC236}">
                    <a16:creationId xmlns:a16="http://schemas.microsoft.com/office/drawing/2014/main" id="{162DDBDD-2EDC-D8D8-25E6-9A1154F65EB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850901" y="4138613"/>
                <a:ext cx="65088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/>
              </a:p>
            </p:txBody>
          </p:sp>
          <p:sp>
            <p:nvSpPr>
              <p:cNvPr id="155" name="Line 85">
                <a:extLst>
                  <a:ext uri="{FF2B5EF4-FFF2-40B4-BE49-F238E27FC236}">
                    <a16:creationId xmlns:a16="http://schemas.microsoft.com/office/drawing/2014/main" id="{53B602AC-7F4C-9E20-4922-C5F2E88290B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850901" y="4776788"/>
                <a:ext cx="65088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/>
              </a:p>
            </p:txBody>
          </p:sp>
          <p:sp>
            <p:nvSpPr>
              <p:cNvPr id="156" name="Line 86">
                <a:extLst>
                  <a:ext uri="{FF2B5EF4-FFF2-40B4-BE49-F238E27FC236}">
                    <a16:creationId xmlns:a16="http://schemas.microsoft.com/office/drawing/2014/main" id="{EDDD3777-9F7B-7A10-16DC-C7A0FA9A080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850901" y="5416550"/>
                <a:ext cx="65088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/>
              </a:p>
            </p:txBody>
          </p:sp>
          <p:sp>
            <p:nvSpPr>
              <p:cNvPr id="157" name="Line 87">
                <a:extLst>
                  <a:ext uri="{FF2B5EF4-FFF2-40B4-BE49-F238E27FC236}">
                    <a16:creationId xmlns:a16="http://schemas.microsoft.com/office/drawing/2014/main" id="{1BE92B3E-05AF-9C5D-61D1-79B94546330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850901" y="2222500"/>
                <a:ext cx="65088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/>
              </a:p>
            </p:txBody>
          </p:sp>
        </p:grpSp>
        <p:sp>
          <p:nvSpPr>
            <p:cNvPr id="158" name="Rectangle 94">
              <a:extLst>
                <a:ext uri="{FF2B5EF4-FFF2-40B4-BE49-F238E27FC236}">
                  <a16:creationId xmlns:a16="http://schemas.microsoft.com/office/drawing/2014/main" id="{72351A4B-68B4-A960-9219-31C18FB3B8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5338" y="5117777"/>
              <a:ext cx="219611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  <a:t>1%</a:t>
              </a:r>
            </a:p>
          </p:txBody>
        </p:sp>
        <p:sp>
          <p:nvSpPr>
            <p:cNvPr id="159" name="Rectangle 95">
              <a:extLst>
                <a:ext uri="{FF2B5EF4-FFF2-40B4-BE49-F238E27FC236}">
                  <a16:creationId xmlns:a16="http://schemas.microsoft.com/office/drawing/2014/main" id="{EA8977A9-7E1B-C535-D467-162A95C6D4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0073" y="5128889"/>
              <a:ext cx="309380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>
                  <a:ln>
                    <a:noFill/>
                  </a:ln>
                  <a:effectLst/>
                  <a:latin typeface="+mn-lt"/>
                </a:rPr>
                <a:t>&lt;1%</a:t>
              </a:r>
            </a:p>
          </p:txBody>
        </p:sp>
        <p:sp>
          <p:nvSpPr>
            <p:cNvPr id="160" name="Rectangle 96">
              <a:extLst>
                <a:ext uri="{FF2B5EF4-FFF2-40B4-BE49-F238E27FC236}">
                  <a16:creationId xmlns:a16="http://schemas.microsoft.com/office/drawing/2014/main" id="{3D04297C-0E41-DFD6-D71C-93BAD3E899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1827" y="2284089"/>
              <a:ext cx="310983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  <a:t>90%</a:t>
              </a:r>
            </a:p>
          </p:txBody>
        </p:sp>
        <p:sp>
          <p:nvSpPr>
            <p:cNvPr id="161" name="Rectangle 98">
              <a:extLst>
                <a:ext uri="{FF2B5EF4-FFF2-40B4-BE49-F238E27FC236}">
                  <a16:creationId xmlns:a16="http://schemas.microsoft.com/office/drawing/2014/main" id="{5E609296-8E3A-A821-43B3-5F602CC024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68101" y="4854252"/>
              <a:ext cx="219611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>
                  <a:ln>
                    <a:noFill/>
                  </a:ln>
                  <a:effectLst/>
                  <a:latin typeface="+mn-lt"/>
                </a:rPr>
                <a:t>9%</a:t>
              </a:r>
            </a:p>
          </p:txBody>
        </p:sp>
        <p:sp>
          <p:nvSpPr>
            <p:cNvPr id="162" name="Rectangle 99">
              <a:extLst>
                <a:ext uri="{FF2B5EF4-FFF2-40B4-BE49-F238E27FC236}">
                  <a16:creationId xmlns:a16="http://schemas.microsoft.com/office/drawing/2014/main" id="{81C83902-6441-FD04-B608-8DEDB8BDC8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26926" y="4924102"/>
              <a:ext cx="219611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>
                  <a:ln>
                    <a:noFill/>
                  </a:ln>
                  <a:effectLst/>
                  <a:latin typeface="+mn-lt"/>
                </a:rPr>
                <a:t>7%</a:t>
              </a:r>
            </a:p>
          </p:txBody>
        </p:sp>
        <p:sp>
          <p:nvSpPr>
            <p:cNvPr id="163" name="Rectangle 96">
              <a:extLst>
                <a:ext uri="{FF2B5EF4-FFF2-40B4-BE49-F238E27FC236}">
                  <a16:creationId xmlns:a16="http://schemas.microsoft.com/office/drawing/2014/main" id="{9C174839-4AB5-D97D-61A8-7EE539D2D1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3346" y="2191735"/>
              <a:ext cx="310983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  <a:t>93%</a:t>
              </a:r>
            </a:p>
          </p:txBody>
        </p:sp>
      </p:grpSp>
      <p:sp>
        <p:nvSpPr>
          <p:cNvPr id="174" name="Text Box 2">
            <a:extLst>
              <a:ext uri="{FF2B5EF4-FFF2-40B4-BE49-F238E27FC236}">
                <a16:creationId xmlns:a16="http://schemas.microsoft.com/office/drawing/2014/main" id="{32297563-631E-1752-2629-FF19D617EE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33449" y="1543031"/>
            <a:ext cx="369600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ＭＳ Ｐゴシック" pitchFamily="34" charset="-128"/>
                <a:cs typeface="Arial" charset="0"/>
              </a:rPr>
              <a:t>Adjuste</a:t>
            </a:r>
            <a:r>
              <a:rPr lang="en-US" sz="2000" b="1" dirty="0">
                <a:solidFill>
                  <a:srgbClr val="0070C0"/>
                </a:solidFill>
                <a:ea typeface="ＭＳ Ｐゴシック" pitchFamily="34" charset="-128"/>
                <a:cs typeface="Arial" charset="0"/>
              </a:rPr>
              <a:t>d treatment difference</a:t>
            </a:r>
            <a:endParaRPr kumimoji="0" lang="en-US" sz="2000" b="1" i="0" u="none" strike="noStrike" kern="1200" cap="none" spc="0" normalizeH="0" baseline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ea typeface="ＭＳ Ｐゴシック" pitchFamily="34" charset="-128"/>
              <a:cs typeface="Arial" charset="0"/>
            </a:endParaRPr>
          </a:p>
        </p:txBody>
      </p:sp>
      <p:grpSp>
        <p:nvGrpSpPr>
          <p:cNvPr id="25" name="Groupe 24">
            <a:extLst>
              <a:ext uri="{FF2B5EF4-FFF2-40B4-BE49-F238E27FC236}">
                <a16:creationId xmlns:a16="http://schemas.microsoft.com/office/drawing/2014/main" id="{DA1DC920-B022-D75F-1783-141DEE61944C}"/>
              </a:ext>
            </a:extLst>
          </p:cNvPr>
          <p:cNvGrpSpPr/>
          <p:nvPr/>
        </p:nvGrpSpPr>
        <p:grpSpPr>
          <a:xfrm>
            <a:off x="7795972" y="2333981"/>
            <a:ext cx="3970960" cy="1877394"/>
            <a:chOff x="7795972" y="2333981"/>
            <a:chExt cx="3970960" cy="1877394"/>
          </a:xfrm>
        </p:grpSpPr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ECC1569D-6EFE-F327-C6FE-6F3B24D15692}"/>
                </a:ext>
              </a:extLst>
            </p:cNvPr>
            <p:cNvSpPr>
              <a:spLocks/>
            </p:cNvSpPr>
            <p:nvPr/>
          </p:nvSpPr>
          <p:spPr bwMode="auto">
            <a:xfrm>
              <a:off x="9683628" y="3305368"/>
              <a:ext cx="0" cy="68263"/>
            </a:xfrm>
            <a:custGeom>
              <a:avLst/>
              <a:gdLst>
                <a:gd name="T0" fmla="*/ 43 h 43"/>
                <a:gd name="T1" fmla="*/ 21 h 43"/>
                <a:gd name="T2" fmla="*/ 0 h 43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43">
                  <a:moveTo>
                    <a:pt x="0" y="43"/>
                  </a:moveTo>
                  <a:lnTo>
                    <a:pt x="0" y="21"/>
                  </a:lnTo>
                  <a:lnTo>
                    <a:pt x="0" y="0"/>
                  </a:lnTo>
                </a:path>
              </a:pathLst>
            </a:custGeom>
            <a:noFill/>
            <a:ln w="20638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7" name="Line 14">
              <a:extLst>
                <a:ext uri="{FF2B5EF4-FFF2-40B4-BE49-F238E27FC236}">
                  <a16:creationId xmlns:a16="http://schemas.microsoft.com/office/drawing/2014/main" id="{EFFA4DB8-31C0-6505-61A4-E7AB3D13A80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088440" y="3338706"/>
              <a:ext cx="0" cy="34925"/>
            </a:xfrm>
            <a:prstGeom prst="line">
              <a:avLst/>
            </a:prstGeom>
            <a:noFill/>
            <a:ln w="20638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" name="Line 15">
              <a:extLst>
                <a:ext uri="{FF2B5EF4-FFF2-40B4-BE49-F238E27FC236}">
                  <a16:creationId xmlns:a16="http://schemas.microsoft.com/office/drawing/2014/main" id="{01E3847E-F5EC-55EF-0835-23B64669747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088440" y="3305368"/>
              <a:ext cx="0" cy="33338"/>
            </a:xfrm>
            <a:prstGeom prst="line">
              <a:avLst/>
            </a:prstGeom>
            <a:noFill/>
            <a:ln w="20638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" name="Line 16">
              <a:extLst>
                <a:ext uri="{FF2B5EF4-FFF2-40B4-BE49-F238E27FC236}">
                  <a16:creationId xmlns:a16="http://schemas.microsoft.com/office/drawing/2014/main" id="{D0663AA4-4B67-DE7E-7961-151D641741D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683628" y="3338706"/>
              <a:ext cx="404813" cy="0"/>
            </a:xfrm>
            <a:prstGeom prst="line">
              <a:avLst/>
            </a:prstGeom>
            <a:noFill/>
            <a:ln w="20638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" name="Rectangle 45">
              <a:extLst>
                <a:ext uri="{FF2B5EF4-FFF2-40B4-BE49-F238E27FC236}">
                  <a16:creationId xmlns:a16="http://schemas.microsoft.com/office/drawing/2014/main" id="{29908621-0B4B-F5B6-9EEE-3A13768135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69271" y="3995931"/>
              <a:ext cx="105445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fr-FR" sz="1400" b="1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  <a:t>Difference (%)</a:t>
              </a:r>
              <a:endParaRPr kumimoji="0" lang="en-US" altLang="fr-FR" sz="1600" b="0" i="0" u="none" strike="noStrike" cap="none" normalizeH="0" baseline="0" dirty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49" name="Rectangle 46">
              <a:extLst>
                <a:ext uri="{FF2B5EF4-FFF2-40B4-BE49-F238E27FC236}">
                  <a16:creationId xmlns:a16="http://schemas.microsoft.com/office/drawing/2014/main" id="{2FEF9013-B09E-B20C-E7DD-F7EA9A629C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26509" y="3006664"/>
              <a:ext cx="195566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+mn-lt"/>
                </a:rPr>
                <a:t>0.7</a:t>
              </a:r>
              <a:endParaRPr kumimoji="0" lang="fr-FR" altLang="fr-FR" sz="1600" b="0" i="0" u="none" strike="noStrike" cap="none" normalizeH="0" baseline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50" name="Rectangle 47">
              <a:extLst>
                <a:ext uri="{FF2B5EF4-FFF2-40B4-BE49-F238E27FC236}">
                  <a16:creationId xmlns:a16="http://schemas.microsoft.com/office/drawing/2014/main" id="{54AE40B4-A3F9-DF47-60A1-67AAD2568C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46065" y="3093977"/>
              <a:ext cx="242053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  <a:t>-0.7</a:t>
              </a:r>
              <a:endParaRPr kumimoji="0" lang="fr-FR" altLang="fr-FR" sz="1600" b="0" i="0" u="none" strike="noStrike" cap="none" normalizeH="0" baseline="0" dirty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51" name="Rectangle 48">
              <a:extLst>
                <a:ext uri="{FF2B5EF4-FFF2-40B4-BE49-F238E27FC236}">
                  <a16:creationId xmlns:a16="http://schemas.microsoft.com/office/drawing/2014/main" id="{66E9B490-B995-4A95-4753-18EC4FADC6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96384" y="3093977"/>
              <a:ext cx="195566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+mn-lt"/>
                </a:rPr>
                <a:t>2.0</a:t>
              </a:r>
              <a:endParaRPr kumimoji="0" lang="fr-FR" altLang="fr-FR" sz="1600" b="0" i="0" u="none" strike="noStrike" cap="none" normalizeH="0" baseline="0">
                <a:ln>
                  <a:noFill/>
                </a:ln>
                <a:effectLst/>
                <a:latin typeface="+mn-lt"/>
              </a:endParaRPr>
            </a:p>
          </p:txBody>
        </p:sp>
        <p:grpSp>
          <p:nvGrpSpPr>
            <p:cNvPr id="164" name="Groupe 163">
              <a:extLst>
                <a:ext uri="{FF2B5EF4-FFF2-40B4-BE49-F238E27FC236}">
                  <a16:creationId xmlns:a16="http://schemas.microsoft.com/office/drawing/2014/main" id="{A22CA601-87ED-FF1D-6205-52C4E5E5DB5B}"/>
                </a:ext>
              </a:extLst>
            </p:cNvPr>
            <p:cNvGrpSpPr/>
            <p:nvPr/>
          </p:nvGrpSpPr>
          <p:grpSpPr>
            <a:xfrm>
              <a:off x="8043740" y="2849756"/>
              <a:ext cx="3500438" cy="876300"/>
              <a:chOff x="8205788" y="2859088"/>
              <a:chExt cx="3500438" cy="876300"/>
            </a:xfrm>
          </p:grpSpPr>
          <p:sp>
            <p:nvSpPr>
              <p:cNvPr id="52" name="Line 49">
                <a:extLst>
                  <a:ext uri="{FF2B5EF4-FFF2-40B4-BE49-F238E27FC236}">
                    <a16:creationId xmlns:a16="http://schemas.microsoft.com/office/drawing/2014/main" id="{9BF50BE4-A2EF-5170-6E9A-FBD2E6592F7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539413" y="2868613"/>
                <a:ext cx="0" cy="80645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dirty="0"/>
              </a:p>
            </p:txBody>
          </p:sp>
          <p:sp>
            <p:nvSpPr>
              <p:cNvPr id="53" name="Freeform 50">
                <a:extLst>
                  <a:ext uri="{FF2B5EF4-FFF2-40B4-BE49-F238E27FC236}">
                    <a16:creationId xmlns:a16="http://schemas.microsoft.com/office/drawing/2014/main" id="{19482AB5-E4E7-0006-3A30-49BA8463A7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955213" y="3675063"/>
                <a:ext cx="1751013" cy="0"/>
              </a:xfrm>
              <a:custGeom>
                <a:avLst/>
                <a:gdLst>
                  <a:gd name="T0" fmla="*/ 1103 w 1103"/>
                  <a:gd name="T1" fmla="*/ 919 w 1103"/>
                  <a:gd name="T2" fmla="*/ 735 w 1103"/>
                  <a:gd name="T3" fmla="*/ 551 w 1103"/>
                  <a:gd name="T4" fmla="*/ 368 w 1103"/>
                  <a:gd name="T5" fmla="*/ 184 w 1103"/>
                  <a:gd name="T6" fmla="*/ 0 w 1103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</a:cxnLst>
                <a:rect l="0" t="0" r="r" b="b"/>
                <a:pathLst>
                  <a:path w="1103">
                    <a:moveTo>
                      <a:pt x="1103" y="0"/>
                    </a:moveTo>
                    <a:lnTo>
                      <a:pt x="919" y="0"/>
                    </a:lnTo>
                    <a:lnTo>
                      <a:pt x="735" y="0"/>
                    </a:lnTo>
                    <a:lnTo>
                      <a:pt x="551" y="0"/>
                    </a:lnTo>
                    <a:lnTo>
                      <a:pt x="368" y="0"/>
                    </a:lnTo>
                    <a:lnTo>
                      <a:pt x="184" y="0"/>
                    </a:ln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54" name="Line 51">
                <a:extLst>
                  <a:ext uri="{FF2B5EF4-FFF2-40B4-BE49-F238E27FC236}">
                    <a16:creationId xmlns:a16="http://schemas.microsoft.com/office/drawing/2014/main" id="{D75983CE-60FC-C829-5BE4-198C3C95A1D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414126" y="3675063"/>
                <a:ext cx="0" cy="60325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55" name="Line 52">
                <a:extLst>
                  <a:ext uri="{FF2B5EF4-FFF2-40B4-BE49-F238E27FC236}">
                    <a16:creationId xmlns:a16="http://schemas.microsoft.com/office/drawing/2014/main" id="{98A08F68-D95D-0E1F-D949-8A0F52552AA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122026" y="3675063"/>
                <a:ext cx="0" cy="60325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56" name="Line 53">
                <a:extLst>
                  <a:ext uri="{FF2B5EF4-FFF2-40B4-BE49-F238E27FC236}">
                    <a16:creationId xmlns:a16="http://schemas.microsoft.com/office/drawing/2014/main" id="{3CAE0DB5-4205-E073-6189-7E9584931D4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205788" y="3675063"/>
                <a:ext cx="0" cy="60325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57" name="Line 54">
                <a:extLst>
                  <a:ext uri="{FF2B5EF4-FFF2-40B4-BE49-F238E27FC236}">
                    <a16:creationId xmlns:a16="http://schemas.microsoft.com/office/drawing/2014/main" id="{4A3076BA-1CE7-3CEE-292C-E607333A8A0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080501" y="3675063"/>
                <a:ext cx="0" cy="60325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58" name="Freeform 55">
                <a:extLst>
                  <a:ext uri="{FF2B5EF4-FFF2-40B4-BE49-F238E27FC236}">
                    <a16:creationId xmlns:a16="http://schemas.microsoft.com/office/drawing/2014/main" id="{203C37F2-AB6D-3B41-4CF7-4EA284F5CA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205788" y="3675063"/>
                <a:ext cx="1749425" cy="0"/>
              </a:xfrm>
              <a:custGeom>
                <a:avLst/>
                <a:gdLst>
                  <a:gd name="T0" fmla="*/ 1102 w 1102"/>
                  <a:gd name="T1" fmla="*/ 918 w 1102"/>
                  <a:gd name="T2" fmla="*/ 735 w 1102"/>
                  <a:gd name="T3" fmla="*/ 551 w 1102"/>
                  <a:gd name="T4" fmla="*/ 367 w 1102"/>
                  <a:gd name="T5" fmla="*/ 184 w 1102"/>
                  <a:gd name="T6" fmla="*/ 0 w 1102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</a:cxnLst>
                <a:rect l="0" t="0" r="r" b="b"/>
                <a:pathLst>
                  <a:path w="1102">
                    <a:moveTo>
                      <a:pt x="1102" y="0"/>
                    </a:moveTo>
                    <a:lnTo>
                      <a:pt x="918" y="0"/>
                    </a:lnTo>
                    <a:lnTo>
                      <a:pt x="735" y="0"/>
                    </a:lnTo>
                    <a:lnTo>
                      <a:pt x="551" y="0"/>
                    </a:lnTo>
                    <a:lnTo>
                      <a:pt x="367" y="0"/>
                    </a:lnTo>
                    <a:lnTo>
                      <a:pt x="184" y="0"/>
                    </a:ln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59" name="Line 56">
                <a:extLst>
                  <a:ext uri="{FF2B5EF4-FFF2-40B4-BE49-F238E27FC236}">
                    <a16:creationId xmlns:a16="http://schemas.microsoft.com/office/drawing/2014/main" id="{DDE3033C-193A-EFD0-B8F9-19A4A28D33A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788401" y="3675063"/>
                <a:ext cx="0" cy="60325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60" name="Line 57">
                <a:extLst>
                  <a:ext uri="{FF2B5EF4-FFF2-40B4-BE49-F238E27FC236}">
                    <a16:creationId xmlns:a16="http://schemas.microsoft.com/office/drawing/2014/main" id="{FB92CA37-839D-3FA0-D886-787644DCAE5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497888" y="3675063"/>
                <a:ext cx="0" cy="60325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61" name="Line 58">
                <a:extLst>
                  <a:ext uri="{FF2B5EF4-FFF2-40B4-BE49-F238E27FC236}">
                    <a16:creationId xmlns:a16="http://schemas.microsoft.com/office/drawing/2014/main" id="{822DC94A-C03A-C490-0A24-A405A5ECACD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55213" y="2859088"/>
                <a:ext cx="0" cy="815975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62" name="Line 59">
                <a:extLst>
                  <a:ext uri="{FF2B5EF4-FFF2-40B4-BE49-F238E27FC236}">
                    <a16:creationId xmlns:a16="http://schemas.microsoft.com/office/drawing/2014/main" id="{23A24091-01D4-6D2C-32EC-F88F6886236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55213" y="3675063"/>
                <a:ext cx="0" cy="60325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63" name="Line 60">
                <a:extLst>
                  <a:ext uri="{FF2B5EF4-FFF2-40B4-BE49-F238E27FC236}">
                    <a16:creationId xmlns:a16="http://schemas.microsoft.com/office/drawing/2014/main" id="{58308584-582D-F066-6A76-5ECD2754422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663113" y="3675063"/>
                <a:ext cx="0" cy="60325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64" name="Line 61">
                <a:extLst>
                  <a:ext uri="{FF2B5EF4-FFF2-40B4-BE49-F238E27FC236}">
                    <a16:creationId xmlns:a16="http://schemas.microsoft.com/office/drawing/2014/main" id="{478B1379-E54B-ADB0-C399-A256AD8A08B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372601" y="3675063"/>
                <a:ext cx="0" cy="60325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65" name="Line 62">
                <a:extLst>
                  <a:ext uri="{FF2B5EF4-FFF2-40B4-BE49-F238E27FC236}">
                    <a16:creationId xmlns:a16="http://schemas.microsoft.com/office/drawing/2014/main" id="{639A68DA-16A0-44A5-CF14-3B28423CA11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706226" y="3675063"/>
                <a:ext cx="0" cy="60325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66" name="Line 63">
                <a:extLst>
                  <a:ext uri="{FF2B5EF4-FFF2-40B4-BE49-F238E27FC236}">
                    <a16:creationId xmlns:a16="http://schemas.microsoft.com/office/drawing/2014/main" id="{BD51B2AF-661B-7762-60B2-CBA9B607024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829926" y="3675063"/>
                <a:ext cx="0" cy="60325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67" name="Line 64">
                <a:extLst>
                  <a:ext uri="{FF2B5EF4-FFF2-40B4-BE49-F238E27FC236}">
                    <a16:creationId xmlns:a16="http://schemas.microsoft.com/office/drawing/2014/main" id="{10F8B85C-1AD8-3C1A-83C0-AF4DFEB12E1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539413" y="3675063"/>
                <a:ext cx="0" cy="60325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68" name="Line 65">
                <a:extLst>
                  <a:ext uri="{FF2B5EF4-FFF2-40B4-BE49-F238E27FC236}">
                    <a16:creationId xmlns:a16="http://schemas.microsoft.com/office/drawing/2014/main" id="{4E1C08AA-42FF-6E9F-5B18-1339E9E99AF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247313" y="3675063"/>
                <a:ext cx="0" cy="60325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  <p:sp>
          <p:nvSpPr>
            <p:cNvPr id="69" name="Rectangle 66">
              <a:extLst>
                <a:ext uri="{FF2B5EF4-FFF2-40B4-BE49-F238E27FC236}">
                  <a16:creationId xmlns:a16="http://schemas.microsoft.com/office/drawing/2014/main" id="{17D003DC-A78F-C14B-26B9-D6928FF818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42266" y="3762886"/>
              <a:ext cx="20358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+mn-lt"/>
                </a:rPr>
                <a:t>-12</a:t>
              </a:r>
              <a:endParaRPr kumimoji="0" lang="fr-FR" altLang="fr-FR" sz="1600" b="0" i="0" u="none" strike="noStrike" cap="none" normalizeH="0" baseline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70" name="Rectangle 67">
              <a:extLst>
                <a:ext uri="{FF2B5EF4-FFF2-40B4-BE49-F238E27FC236}">
                  <a16:creationId xmlns:a16="http://schemas.microsoft.com/office/drawing/2014/main" id="{BC92F914-A171-669C-9DD4-93C9A82A16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34366" y="3762886"/>
              <a:ext cx="20358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+mn-lt"/>
                </a:rPr>
                <a:t>-10</a:t>
              </a:r>
              <a:endParaRPr kumimoji="0" lang="fr-FR" altLang="fr-FR" sz="1600" b="0" i="0" u="none" strike="noStrike" cap="none" normalizeH="0" baseline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71" name="Rectangle 68">
              <a:extLst>
                <a:ext uri="{FF2B5EF4-FFF2-40B4-BE49-F238E27FC236}">
                  <a16:creationId xmlns:a16="http://schemas.microsoft.com/office/drawing/2014/main" id="{8679216D-71C7-F5A2-4831-20F31509E5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65740" y="3762886"/>
              <a:ext cx="12503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+mn-lt"/>
                </a:rPr>
                <a:t>-8</a:t>
              </a:r>
              <a:endParaRPr kumimoji="0" lang="fr-FR" altLang="fr-FR" sz="1600" b="0" i="0" u="none" strike="noStrike" cap="none" normalizeH="0" baseline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72" name="Rectangle 69">
              <a:extLst>
                <a:ext uri="{FF2B5EF4-FFF2-40B4-BE49-F238E27FC236}">
                  <a16:creationId xmlns:a16="http://schemas.microsoft.com/office/drawing/2014/main" id="{CF54044A-8236-FC41-5388-61553CA13F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57840" y="3762886"/>
              <a:ext cx="12503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+mn-lt"/>
                </a:rPr>
                <a:t>-6</a:t>
              </a:r>
              <a:endParaRPr kumimoji="0" lang="fr-FR" altLang="fr-FR" sz="1600" b="0" i="0" u="none" strike="noStrike" cap="none" normalizeH="0" baseline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73" name="Rectangle 70">
              <a:extLst>
                <a:ext uri="{FF2B5EF4-FFF2-40B4-BE49-F238E27FC236}">
                  <a16:creationId xmlns:a16="http://schemas.microsoft.com/office/drawing/2014/main" id="{ED42E939-2D97-0964-DF2A-C53E7E80B8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49940" y="3762886"/>
              <a:ext cx="12503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+mn-lt"/>
                </a:rPr>
                <a:t>-4</a:t>
              </a:r>
              <a:endParaRPr kumimoji="0" lang="fr-FR" altLang="fr-FR" sz="1600" b="0" i="0" u="none" strike="noStrike" cap="none" normalizeH="0" baseline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74" name="Rectangle 71">
              <a:extLst>
                <a:ext uri="{FF2B5EF4-FFF2-40B4-BE49-F238E27FC236}">
                  <a16:creationId xmlns:a16="http://schemas.microsoft.com/office/drawing/2014/main" id="{66B24AD6-19E1-9FC3-C26A-C203380407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40452" y="3762886"/>
              <a:ext cx="12503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+mn-lt"/>
                </a:rPr>
                <a:t>-2</a:t>
              </a:r>
              <a:endParaRPr kumimoji="0" lang="fr-FR" altLang="fr-FR" sz="1600" b="0" i="0" u="none" strike="noStrike" cap="none" normalizeH="0" baseline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75" name="Rectangle 72">
              <a:extLst>
                <a:ext uri="{FF2B5EF4-FFF2-40B4-BE49-F238E27FC236}">
                  <a16:creationId xmlns:a16="http://schemas.microsoft.com/office/drawing/2014/main" id="{AF6B762E-5BD4-B73C-7E7B-B7949D82AB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55796" y="3762886"/>
              <a:ext cx="7854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+mn-lt"/>
                </a:rPr>
                <a:t>0</a:t>
              </a:r>
              <a:endParaRPr kumimoji="0" lang="fr-FR" altLang="fr-FR" sz="1600" b="0" i="0" u="none" strike="noStrike" cap="none" normalizeH="0" baseline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76" name="Rectangle 73">
              <a:extLst>
                <a:ext uri="{FF2B5EF4-FFF2-40B4-BE49-F238E27FC236}">
                  <a16:creationId xmlns:a16="http://schemas.microsoft.com/office/drawing/2014/main" id="{A7A630B9-4B78-8677-DBF0-300833D585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47896" y="3762886"/>
              <a:ext cx="7854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+mn-lt"/>
                </a:rPr>
                <a:t>2</a:t>
              </a:r>
              <a:endParaRPr kumimoji="0" lang="fr-FR" altLang="fr-FR" sz="1600" b="0" i="0" u="none" strike="noStrike" cap="none" normalizeH="0" baseline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77" name="Rectangle 74">
              <a:extLst>
                <a:ext uri="{FF2B5EF4-FFF2-40B4-BE49-F238E27FC236}">
                  <a16:creationId xmlns:a16="http://schemas.microsoft.com/office/drawing/2014/main" id="{4B1DD8E3-9BD4-3373-DAA9-5FAFC9FDF7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38409" y="3762886"/>
              <a:ext cx="7854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+mn-lt"/>
                </a:rPr>
                <a:t>4</a:t>
              </a:r>
              <a:endParaRPr kumimoji="0" lang="fr-FR" altLang="fr-FR" sz="1600" b="0" i="0" u="none" strike="noStrike" cap="none" normalizeH="0" baseline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78" name="Rectangle 75">
              <a:extLst>
                <a:ext uri="{FF2B5EF4-FFF2-40B4-BE49-F238E27FC236}">
                  <a16:creationId xmlns:a16="http://schemas.microsoft.com/office/drawing/2014/main" id="{C099305E-CA88-5E03-B2F7-3EDDA4E571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30509" y="3762886"/>
              <a:ext cx="7854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+mn-lt"/>
                </a:rPr>
                <a:t>6</a:t>
              </a:r>
              <a:endParaRPr kumimoji="0" lang="fr-FR" altLang="fr-FR" sz="1600" b="0" i="0" u="none" strike="noStrike" cap="none" normalizeH="0" baseline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79" name="Rectangle 76">
              <a:extLst>
                <a:ext uri="{FF2B5EF4-FFF2-40B4-BE49-F238E27FC236}">
                  <a16:creationId xmlns:a16="http://schemas.microsoft.com/office/drawing/2014/main" id="{76AEB87D-D04C-8EB0-6C5A-AB310315AD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22609" y="3762886"/>
              <a:ext cx="7854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+mn-lt"/>
                </a:rPr>
                <a:t>8</a:t>
              </a:r>
              <a:endParaRPr kumimoji="0" lang="fr-FR" altLang="fr-FR" sz="1600" b="0" i="0" u="none" strike="noStrike" cap="none" normalizeH="0" baseline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80" name="Rectangle 77">
              <a:extLst>
                <a:ext uri="{FF2B5EF4-FFF2-40B4-BE49-F238E27FC236}">
                  <a16:creationId xmlns:a16="http://schemas.microsoft.com/office/drawing/2014/main" id="{10048406-B548-33E2-9B37-697A949ABF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75436" y="3762886"/>
              <a:ext cx="15709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+mn-lt"/>
                </a:rPr>
                <a:t>10</a:t>
              </a:r>
              <a:endParaRPr kumimoji="0" lang="fr-FR" altLang="fr-FR" sz="1600" b="0" i="0" u="none" strike="noStrike" cap="none" normalizeH="0" baseline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81" name="Rectangle 78">
              <a:extLst>
                <a:ext uri="{FF2B5EF4-FFF2-40B4-BE49-F238E27FC236}">
                  <a16:creationId xmlns:a16="http://schemas.microsoft.com/office/drawing/2014/main" id="{6E66372F-4A14-268E-B3B0-7DDF7D5C3E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65948" y="3762886"/>
              <a:ext cx="15709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+mn-lt"/>
                </a:rPr>
                <a:t>12</a:t>
              </a:r>
              <a:endParaRPr kumimoji="0" lang="fr-FR" altLang="fr-FR" sz="1600" b="0" i="0" u="none" strike="noStrike" cap="none" normalizeH="0" baseline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82" name="Rectangle 79">
              <a:extLst>
                <a:ext uri="{FF2B5EF4-FFF2-40B4-BE49-F238E27FC236}">
                  <a16:creationId xmlns:a16="http://schemas.microsoft.com/office/drawing/2014/main" id="{B5E1D60A-D514-DDDE-E460-1031127F59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24990" y="3449196"/>
              <a:ext cx="833049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  <a:t>4% NI </a:t>
              </a:r>
              <a:r>
                <a:rPr kumimoji="0" lang="fr-FR" altLang="fr-FR" sz="1200" b="0" i="0" u="none" strike="noStrike" cap="none" normalizeH="0" baseline="0" dirty="0" err="1">
                  <a:ln>
                    <a:noFill/>
                  </a:ln>
                  <a:effectLst/>
                  <a:latin typeface="+mn-lt"/>
                </a:rPr>
                <a:t>margin</a:t>
              </a:r>
              <a:endParaRPr kumimoji="0" lang="fr-FR" altLang="fr-FR" sz="1600" b="0" i="0" u="none" strike="noStrike" cap="none" normalizeH="0" baseline="0" dirty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83" name="Rectangle 80">
              <a:extLst>
                <a:ext uri="{FF2B5EF4-FFF2-40B4-BE49-F238E27FC236}">
                  <a16:creationId xmlns:a16="http://schemas.microsoft.com/office/drawing/2014/main" id="{087E61B7-3225-6F49-F12C-52C9FF04B2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31265" y="3284731"/>
              <a:ext cx="111125" cy="111125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6" name="Flèche : droite 165">
              <a:extLst>
                <a:ext uri="{FF2B5EF4-FFF2-40B4-BE49-F238E27FC236}">
                  <a16:creationId xmlns:a16="http://schemas.microsoft.com/office/drawing/2014/main" id="{B75313B9-B156-55B9-FFC7-8D4463546FF4}"/>
                </a:ext>
              </a:extLst>
            </p:cNvPr>
            <p:cNvSpPr/>
            <p:nvPr/>
          </p:nvSpPr>
          <p:spPr>
            <a:xfrm>
              <a:off x="9793165" y="2642290"/>
              <a:ext cx="1621978" cy="355755"/>
            </a:xfrm>
            <a:prstGeom prst="rightArrow">
              <a:avLst/>
            </a:prstGeom>
            <a:solidFill>
              <a:schemeClr val="accent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7" name="Flèche : droite 166">
              <a:extLst>
                <a:ext uri="{FF2B5EF4-FFF2-40B4-BE49-F238E27FC236}">
                  <a16:creationId xmlns:a16="http://schemas.microsoft.com/office/drawing/2014/main" id="{CFFFE538-810B-6BFA-5885-23E6940EE650}"/>
                </a:ext>
              </a:extLst>
            </p:cNvPr>
            <p:cNvSpPr/>
            <p:nvPr/>
          </p:nvSpPr>
          <p:spPr>
            <a:xfrm rot="10800000">
              <a:off x="8171187" y="2642290"/>
              <a:ext cx="1621978" cy="355755"/>
            </a:xfrm>
            <a:prstGeom prst="rightArrow">
              <a:avLst/>
            </a:prstGeom>
            <a:solidFill>
              <a:srgbClr val="00B05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8" name="Rectangle 45">
              <a:extLst>
                <a:ext uri="{FF2B5EF4-FFF2-40B4-BE49-F238E27FC236}">
                  <a16:creationId xmlns:a16="http://schemas.microsoft.com/office/drawing/2014/main" id="{4E664546-29C7-94EA-E7FF-2BB2635773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52685" y="2727834"/>
              <a:ext cx="1145377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+mn-lt"/>
                </a:rPr>
                <a:t>CAB+RPV LA Q2M</a:t>
              </a:r>
              <a:endParaRPr kumimoji="0" lang="fr-FR" altLang="fr-FR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endParaRPr>
            </a:p>
          </p:txBody>
        </p:sp>
        <p:sp>
          <p:nvSpPr>
            <p:cNvPr id="169" name="Rectangle 45">
              <a:extLst>
                <a:ext uri="{FF2B5EF4-FFF2-40B4-BE49-F238E27FC236}">
                  <a16:creationId xmlns:a16="http://schemas.microsoft.com/office/drawing/2014/main" id="{6E1F66B6-5419-2A61-8332-1FB6E35754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18174" y="2727834"/>
              <a:ext cx="79560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+mn-lt"/>
                </a:rPr>
                <a:t>BIC/FTC/TAF</a:t>
              </a:r>
              <a:endParaRPr kumimoji="0" lang="fr-FR" altLang="fr-FR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endParaRPr>
            </a:p>
          </p:txBody>
        </p:sp>
        <p:sp>
          <p:nvSpPr>
            <p:cNvPr id="175" name="Text Box 2">
              <a:extLst>
                <a:ext uri="{FF2B5EF4-FFF2-40B4-BE49-F238E27FC236}">
                  <a16:creationId xmlns:a16="http://schemas.microsoft.com/office/drawing/2014/main" id="{69D9D15D-CA1B-7E17-CFA5-008A692B9D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95972" y="2333981"/>
              <a:ext cx="397096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u="none" strike="noStrike" kern="1200" cap="none" spc="0" normalizeH="0" baseline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ea typeface="ＭＳ Ｐゴシック" pitchFamily="34" charset="-128"/>
                  <a:cs typeface="Arial" charset="0"/>
                </a:rPr>
                <a:t>Proportion with plasma HIV-1 RNA ≥50 c/mL</a:t>
              </a:r>
            </a:p>
          </p:txBody>
        </p:sp>
      </p:grpSp>
      <p:grpSp>
        <p:nvGrpSpPr>
          <p:cNvPr id="26" name="Groupe 25">
            <a:extLst>
              <a:ext uri="{FF2B5EF4-FFF2-40B4-BE49-F238E27FC236}">
                <a16:creationId xmlns:a16="http://schemas.microsoft.com/office/drawing/2014/main" id="{808FE64B-F2DD-114A-0AF0-DED28B542A9C}"/>
              </a:ext>
            </a:extLst>
          </p:cNvPr>
          <p:cNvGrpSpPr/>
          <p:nvPr/>
        </p:nvGrpSpPr>
        <p:grpSpPr>
          <a:xfrm>
            <a:off x="7795972" y="4377213"/>
            <a:ext cx="3970960" cy="1881520"/>
            <a:chOff x="7795972" y="4377213"/>
            <a:chExt cx="3970960" cy="1881520"/>
          </a:xfrm>
        </p:grpSpPr>
        <p:sp>
          <p:nvSpPr>
            <p:cNvPr id="20" name="Line 17">
              <a:extLst>
                <a:ext uri="{FF2B5EF4-FFF2-40B4-BE49-F238E27FC236}">
                  <a16:creationId xmlns:a16="http://schemas.microsoft.com/office/drawing/2014/main" id="{8B1B7C16-2E00-A43F-A61A-91B4F4D1FE7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045578" y="5386064"/>
              <a:ext cx="0" cy="34925"/>
            </a:xfrm>
            <a:prstGeom prst="line">
              <a:avLst/>
            </a:prstGeom>
            <a:noFill/>
            <a:ln w="20638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" name="Line 18">
              <a:extLst>
                <a:ext uri="{FF2B5EF4-FFF2-40B4-BE49-F238E27FC236}">
                  <a16:creationId xmlns:a16="http://schemas.microsoft.com/office/drawing/2014/main" id="{44E45DE9-6247-9056-C46A-D15BABA6B9B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045578" y="5354314"/>
              <a:ext cx="0" cy="31750"/>
            </a:xfrm>
            <a:prstGeom prst="line">
              <a:avLst/>
            </a:prstGeom>
            <a:noFill/>
            <a:ln w="20638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2" name="Line 19">
              <a:extLst>
                <a:ext uri="{FF2B5EF4-FFF2-40B4-BE49-F238E27FC236}">
                  <a16:creationId xmlns:a16="http://schemas.microsoft.com/office/drawing/2014/main" id="{277C5A61-3CEB-5866-3213-DA76BFA2BE6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939215" y="5386064"/>
              <a:ext cx="106363" cy="0"/>
            </a:xfrm>
            <a:prstGeom prst="line">
              <a:avLst/>
            </a:prstGeom>
            <a:noFill/>
            <a:ln w="20638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3" name="Freeform 20">
              <a:extLst>
                <a:ext uri="{FF2B5EF4-FFF2-40B4-BE49-F238E27FC236}">
                  <a16:creationId xmlns:a16="http://schemas.microsoft.com/office/drawing/2014/main" id="{F2771ECB-3E4F-EE70-2B99-3E5F383B0FD3}"/>
                </a:ext>
              </a:extLst>
            </p:cNvPr>
            <p:cNvSpPr>
              <a:spLocks/>
            </p:cNvSpPr>
            <p:nvPr/>
          </p:nvSpPr>
          <p:spPr bwMode="auto">
            <a:xfrm>
              <a:off x="8762878" y="5354314"/>
              <a:ext cx="0" cy="66675"/>
            </a:xfrm>
            <a:custGeom>
              <a:avLst/>
              <a:gdLst>
                <a:gd name="T0" fmla="*/ 42 h 42"/>
                <a:gd name="T1" fmla="*/ 20 h 42"/>
                <a:gd name="T2" fmla="*/ 0 h 42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42">
                  <a:moveTo>
                    <a:pt x="0" y="42"/>
                  </a:moveTo>
                  <a:lnTo>
                    <a:pt x="0" y="20"/>
                  </a:lnTo>
                  <a:lnTo>
                    <a:pt x="0" y="0"/>
                  </a:lnTo>
                </a:path>
              </a:pathLst>
            </a:custGeom>
            <a:noFill/>
            <a:ln w="20638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4" name="Line 21">
              <a:extLst>
                <a:ext uri="{FF2B5EF4-FFF2-40B4-BE49-F238E27FC236}">
                  <a16:creationId xmlns:a16="http://schemas.microsoft.com/office/drawing/2014/main" id="{8C72AB6B-9D53-3E9B-96B5-1355F732BF4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762878" y="5386064"/>
              <a:ext cx="1176338" cy="0"/>
            </a:xfrm>
            <a:prstGeom prst="line">
              <a:avLst/>
            </a:prstGeom>
            <a:noFill/>
            <a:ln w="20638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7" name="Rectangle 104">
              <a:extLst>
                <a:ext uri="{FF2B5EF4-FFF2-40B4-BE49-F238E27FC236}">
                  <a16:creationId xmlns:a16="http://schemas.microsoft.com/office/drawing/2014/main" id="{FFC9B0FB-A11D-4F36-9CE2-DD9E8FAD02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69271" y="6043289"/>
              <a:ext cx="105445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1" i="0" u="none" strike="noStrike" cap="none" normalizeH="0" baseline="0">
                  <a:ln>
                    <a:noFill/>
                  </a:ln>
                  <a:effectLst/>
                  <a:latin typeface="+mn-lt"/>
                </a:rPr>
                <a:t>Difference (%)</a:t>
              </a:r>
              <a:endParaRPr kumimoji="0" lang="fr-FR" altLang="fr-FR" sz="1600" b="0" i="0" u="none" strike="noStrike" cap="none" normalizeH="0" baseline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108" name="Rectangle 105">
              <a:extLst>
                <a:ext uri="{FF2B5EF4-FFF2-40B4-BE49-F238E27FC236}">
                  <a16:creationId xmlns:a16="http://schemas.microsoft.com/office/drawing/2014/main" id="{2A8E5542-85E1-57DA-57E9-E7FB19822E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65103" y="5054022"/>
              <a:ext cx="242053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+mn-lt"/>
                </a:rPr>
                <a:t>-2.7</a:t>
              </a:r>
              <a:endParaRPr kumimoji="0" lang="fr-FR" altLang="fr-FR" sz="1600" b="0" i="0" u="none" strike="noStrike" cap="none" normalizeH="0" baseline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109" name="Rectangle 106">
              <a:extLst>
                <a:ext uri="{FF2B5EF4-FFF2-40B4-BE49-F238E27FC236}">
                  <a16:creationId xmlns:a16="http://schemas.microsoft.com/office/drawing/2014/main" id="{D754AAFE-7713-4E12-6494-E08B87557E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87240" y="5141335"/>
              <a:ext cx="242053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+mn-lt"/>
                </a:rPr>
                <a:t>-7.0</a:t>
              </a:r>
              <a:endParaRPr kumimoji="0" lang="fr-FR" altLang="fr-FR" sz="1600" b="0" i="0" u="none" strike="noStrike" cap="none" normalizeH="0" baseline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110" name="Rectangle 107">
              <a:extLst>
                <a:ext uri="{FF2B5EF4-FFF2-40B4-BE49-F238E27FC236}">
                  <a16:creationId xmlns:a16="http://schemas.microsoft.com/office/drawing/2014/main" id="{D1CD6806-A362-20D1-40F4-CD0BD9293F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35965" y="5332089"/>
              <a:ext cx="111125" cy="111125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1" name="Rectangle 108">
              <a:extLst>
                <a:ext uri="{FF2B5EF4-FFF2-40B4-BE49-F238E27FC236}">
                  <a16:creationId xmlns:a16="http://schemas.microsoft.com/office/drawing/2014/main" id="{B7AEC90D-787F-7C2E-9C32-A39D6FB652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72559" y="5141335"/>
              <a:ext cx="195566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+mn-lt"/>
                </a:rPr>
                <a:t>1.7</a:t>
              </a:r>
              <a:endParaRPr kumimoji="0" lang="fr-FR" altLang="fr-FR" sz="1600" b="0" i="0" u="none" strike="noStrike" cap="none" normalizeH="0" baseline="0">
                <a:ln>
                  <a:noFill/>
                </a:ln>
                <a:effectLst/>
                <a:latin typeface="+mn-lt"/>
              </a:endParaRPr>
            </a:p>
          </p:txBody>
        </p:sp>
        <p:grpSp>
          <p:nvGrpSpPr>
            <p:cNvPr id="165" name="Groupe 164">
              <a:extLst>
                <a:ext uri="{FF2B5EF4-FFF2-40B4-BE49-F238E27FC236}">
                  <a16:creationId xmlns:a16="http://schemas.microsoft.com/office/drawing/2014/main" id="{FA9CA97F-D8AB-D813-E2FF-6065FFBE85F0}"/>
                </a:ext>
              </a:extLst>
            </p:cNvPr>
            <p:cNvGrpSpPr/>
            <p:nvPr/>
          </p:nvGrpSpPr>
          <p:grpSpPr>
            <a:xfrm>
              <a:off x="8043740" y="4897114"/>
              <a:ext cx="3500438" cy="876300"/>
              <a:chOff x="8205788" y="4729163"/>
              <a:chExt cx="3500438" cy="876300"/>
            </a:xfrm>
          </p:grpSpPr>
          <p:sp>
            <p:nvSpPr>
              <p:cNvPr id="112" name="Line 109">
                <a:extLst>
                  <a:ext uri="{FF2B5EF4-FFF2-40B4-BE49-F238E27FC236}">
                    <a16:creationId xmlns:a16="http://schemas.microsoft.com/office/drawing/2014/main" id="{0D9E8930-0574-0768-F0F2-42F417CA34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205788" y="4740275"/>
                <a:ext cx="0" cy="804863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3" name="Line 110">
                <a:extLst>
                  <a:ext uri="{FF2B5EF4-FFF2-40B4-BE49-F238E27FC236}">
                    <a16:creationId xmlns:a16="http://schemas.microsoft.com/office/drawing/2014/main" id="{D9068B0A-A177-5310-90F2-BEC472F7AFF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372601" y="5545138"/>
                <a:ext cx="0" cy="60325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4" name="Line 111">
                <a:extLst>
                  <a:ext uri="{FF2B5EF4-FFF2-40B4-BE49-F238E27FC236}">
                    <a16:creationId xmlns:a16="http://schemas.microsoft.com/office/drawing/2014/main" id="{8F84DA63-C536-AA5D-D0AF-C5ED830DC02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9663113" y="5545138"/>
                <a:ext cx="0" cy="60325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5" name="Line 112">
                <a:extLst>
                  <a:ext uri="{FF2B5EF4-FFF2-40B4-BE49-F238E27FC236}">
                    <a16:creationId xmlns:a16="http://schemas.microsoft.com/office/drawing/2014/main" id="{FBEBA39F-70BF-10AC-0905-848F44B9268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55213" y="5545138"/>
                <a:ext cx="0" cy="60325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6" name="Line 113">
                <a:extLst>
                  <a:ext uri="{FF2B5EF4-FFF2-40B4-BE49-F238E27FC236}">
                    <a16:creationId xmlns:a16="http://schemas.microsoft.com/office/drawing/2014/main" id="{40CFF102-23C0-FD17-131D-49A857C6D8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0829926" y="5545138"/>
                <a:ext cx="0" cy="60325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7" name="Line 114">
                <a:extLst>
                  <a:ext uri="{FF2B5EF4-FFF2-40B4-BE49-F238E27FC236}">
                    <a16:creationId xmlns:a16="http://schemas.microsoft.com/office/drawing/2014/main" id="{36DE0EC5-0F37-81CC-1210-E9370B2BC2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0247313" y="5545138"/>
                <a:ext cx="0" cy="60325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8" name="Line 115">
                <a:extLst>
                  <a:ext uri="{FF2B5EF4-FFF2-40B4-BE49-F238E27FC236}">
                    <a16:creationId xmlns:a16="http://schemas.microsoft.com/office/drawing/2014/main" id="{C0377FC2-B66E-1168-AC07-9514D24F665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539413" y="5545138"/>
                <a:ext cx="0" cy="60325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9" name="Freeform 116">
                <a:extLst>
                  <a:ext uri="{FF2B5EF4-FFF2-40B4-BE49-F238E27FC236}">
                    <a16:creationId xmlns:a16="http://schemas.microsoft.com/office/drawing/2014/main" id="{41EA5768-395A-144D-448E-C066579EABB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955213" y="5545138"/>
                <a:ext cx="1751013" cy="0"/>
              </a:xfrm>
              <a:custGeom>
                <a:avLst/>
                <a:gdLst>
                  <a:gd name="T0" fmla="*/ 1103 w 1103"/>
                  <a:gd name="T1" fmla="*/ 919 w 1103"/>
                  <a:gd name="T2" fmla="*/ 735 w 1103"/>
                  <a:gd name="T3" fmla="*/ 551 w 1103"/>
                  <a:gd name="T4" fmla="*/ 368 w 1103"/>
                  <a:gd name="T5" fmla="*/ 184 w 1103"/>
                  <a:gd name="T6" fmla="*/ 0 w 1103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</a:cxnLst>
                <a:rect l="0" t="0" r="r" b="b"/>
                <a:pathLst>
                  <a:path w="1103">
                    <a:moveTo>
                      <a:pt x="1103" y="0"/>
                    </a:moveTo>
                    <a:lnTo>
                      <a:pt x="919" y="0"/>
                    </a:lnTo>
                    <a:lnTo>
                      <a:pt x="735" y="0"/>
                    </a:lnTo>
                    <a:lnTo>
                      <a:pt x="551" y="0"/>
                    </a:lnTo>
                    <a:lnTo>
                      <a:pt x="368" y="0"/>
                    </a:lnTo>
                    <a:lnTo>
                      <a:pt x="184" y="0"/>
                    </a:ln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0" name="Line 117">
                <a:extLst>
                  <a:ext uri="{FF2B5EF4-FFF2-40B4-BE49-F238E27FC236}">
                    <a16:creationId xmlns:a16="http://schemas.microsoft.com/office/drawing/2014/main" id="{840818C2-7C58-E305-B5C5-3A59A6C8140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9955213" y="4729163"/>
                <a:ext cx="0" cy="815975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1" name="Line 118">
                <a:extLst>
                  <a:ext uri="{FF2B5EF4-FFF2-40B4-BE49-F238E27FC236}">
                    <a16:creationId xmlns:a16="http://schemas.microsoft.com/office/drawing/2014/main" id="{7411CB7D-3727-8C50-0D1C-7891EB519C7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205788" y="5545138"/>
                <a:ext cx="0" cy="60325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2" name="Line 119">
                <a:extLst>
                  <a:ext uri="{FF2B5EF4-FFF2-40B4-BE49-F238E27FC236}">
                    <a16:creationId xmlns:a16="http://schemas.microsoft.com/office/drawing/2014/main" id="{C7E6B82C-1307-7EC0-FCD1-16A692A4F71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8497888" y="5545138"/>
                <a:ext cx="0" cy="60325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3" name="Line 120">
                <a:extLst>
                  <a:ext uri="{FF2B5EF4-FFF2-40B4-BE49-F238E27FC236}">
                    <a16:creationId xmlns:a16="http://schemas.microsoft.com/office/drawing/2014/main" id="{4201F8C4-50DD-F9D0-4773-9A0607F0001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788401" y="5545138"/>
                <a:ext cx="0" cy="60325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4" name="Line 121">
                <a:extLst>
                  <a:ext uri="{FF2B5EF4-FFF2-40B4-BE49-F238E27FC236}">
                    <a16:creationId xmlns:a16="http://schemas.microsoft.com/office/drawing/2014/main" id="{AF274B19-3B11-95E8-B26A-0504D305F79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9080501" y="5545138"/>
                <a:ext cx="0" cy="60325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5" name="Freeform 122">
                <a:extLst>
                  <a:ext uri="{FF2B5EF4-FFF2-40B4-BE49-F238E27FC236}">
                    <a16:creationId xmlns:a16="http://schemas.microsoft.com/office/drawing/2014/main" id="{D2B48F92-AC41-76B6-8D8F-7BB9486DBB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205788" y="5545138"/>
                <a:ext cx="1749425" cy="0"/>
              </a:xfrm>
              <a:custGeom>
                <a:avLst/>
                <a:gdLst>
                  <a:gd name="T0" fmla="*/ 1102 w 1102"/>
                  <a:gd name="T1" fmla="*/ 918 w 1102"/>
                  <a:gd name="T2" fmla="*/ 735 w 1102"/>
                  <a:gd name="T3" fmla="*/ 551 w 1102"/>
                  <a:gd name="T4" fmla="*/ 367 w 1102"/>
                  <a:gd name="T5" fmla="*/ 184 w 1102"/>
                  <a:gd name="T6" fmla="*/ 0 w 1102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</a:cxnLst>
                <a:rect l="0" t="0" r="r" b="b"/>
                <a:pathLst>
                  <a:path w="1102">
                    <a:moveTo>
                      <a:pt x="1102" y="0"/>
                    </a:moveTo>
                    <a:lnTo>
                      <a:pt x="918" y="0"/>
                    </a:lnTo>
                    <a:lnTo>
                      <a:pt x="735" y="0"/>
                    </a:lnTo>
                    <a:lnTo>
                      <a:pt x="551" y="0"/>
                    </a:lnTo>
                    <a:lnTo>
                      <a:pt x="367" y="0"/>
                    </a:lnTo>
                    <a:lnTo>
                      <a:pt x="184" y="0"/>
                    </a:ln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6" name="Line 123">
                <a:extLst>
                  <a:ext uri="{FF2B5EF4-FFF2-40B4-BE49-F238E27FC236}">
                    <a16:creationId xmlns:a16="http://schemas.microsoft.com/office/drawing/2014/main" id="{7C00E1ED-4D98-DC72-2299-F991EF7E20E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122026" y="5545138"/>
                <a:ext cx="0" cy="60325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7" name="Line 124">
                <a:extLst>
                  <a:ext uri="{FF2B5EF4-FFF2-40B4-BE49-F238E27FC236}">
                    <a16:creationId xmlns:a16="http://schemas.microsoft.com/office/drawing/2014/main" id="{A4B21C3F-1731-9E05-D851-EFB266B6B02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1414126" y="5545138"/>
                <a:ext cx="0" cy="60325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8" name="Line 125">
                <a:extLst>
                  <a:ext uri="{FF2B5EF4-FFF2-40B4-BE49-F238E27FC236}">
                    <a16:creationId xmlns:a16="http://schemas.microsoft.com/office/drawing/2014/main" id="{05B1F86D-7AA7-87F3-3BE5-C153675BE1C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1706226" y="5545138"/>
                <a:ext cx="0" cy="60325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  <p:sp>
          <p:nvSpPr>
            <p:cNvPr id="129" name="Rectangle 126">
              <a:extLst>
                <a:ext uri="{FF2B5EF4-FFF2-40B4-BE49-F238E27FC236}">
                  <a16:creationId xmlns:a16="http://schemas.microsoft.com/office/drawing/2014/main" id="{F09AD798-B8C7-85B8-047F-756FACDF75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42266" y="5811831"/>
              <a:ext cx="20358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+mn-lt"/>
                </a:rPr>
                <a:t>-12</a:t>
              </a:r>
              <a:endParaRPr kumimoji="0" lang="fr-FR" altLang="fr-FR" sz="1600" b="0" i="0" u="none" strike="noStrike" cap="none" normalizeH="0" baseline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130" name="Rectangle 127">
              <a:extLst>
                <a:ext uri="{FF2B5EF4-FFF2-40B4-BE49-F238E27FC236}">
                  <a16:creationId xmlns:a16="http://schemas.microsoft.com/office/drawing/2014/main" id="{34A64816-16A2-B1AE-B90A-9EF0FFFAB1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34366" y="5811831"/>
              <a:ext cx="20358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+mn-lt"/>
                </a:rPr>
                <a:t>-10</a:t>
              </a:r>
              <a:endParaRPr kumimoji="0" lang="fr-FR" altLang="fr-FR" sz="1600" b="0" i="0" u="none" strike="noStrike" cap="none" normalizeH="0" baseline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131" name="Rectangle 128">
              <a:extLst>
                <a:ext uri="{FF2B5EF4-FFF2-40B4-BE49-F238E27FC236}">
                  <a16:creationId xmlns:a16="http://schemas.microsoft.com/office/drawing/2014/main" id="{2643F3C5-EA6D-0F66-A9A8-AE3E5BF22D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65740" y="5811831"/>
              <a:ext cx="12503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+mn-lt"/>
                </a:rPr>
                <a:t>-8</a:t>
              </a:r>
              <a:endParaRPr kumimoji="0" lang="fr-FR" altLang="fr-FR" sz="1600" b="0" i="0" u="none" strike="noStrike" cap="none" normalizeH="0" baseline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132" name="Rectangle 129">
              <a:extLst>
                <a:ext uri="{FF2B5EF4-FFF2-40B4-BE49-F238E27FC236}">
                  <a16:creationId xmlns:a16="http://schemas.microsoft.com/office/drawing/2014/main" id="{214DFEA9-78E3-763D-3245-D21424DC26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57840" y="5811831"/>
              <a:ext cx="12503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+mn-lt"/>
                </a:rPr>
                <a:t>-6</a:t>
              </a:r>
              <a:endParaRPr kumimoji="0" lang="fr-FR" altLang="fr-FR" sz="1600" b="0" i="0" u="none" strike="noStrike" cap="none" normalizeH="0" baseline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133" name="Rectangle 130">
              <a:extLst>
                <a:ext uri="{FF2B5EF4-FFF2-40B4-BE49-F238E27FC236}">
                  <a16:creationId xmlns:a16="http://schemas.microsoft.com/office/drawing/2014/main" id="{D61C25E1-CDEE-E915-19E6-C25165CAFC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49940" y="5811831"/>
              <a:ext cx="12503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+mn-lt"/>
                </a:rPr>
                <a:t>-4</a:t>
              </a:r>
              <a:endParaRPr kumimoji="0" lang="fr-FR" altLang="fr-FR" sz="1600" b="0" i="0" u="none" strike="noStrike" cap="none" normalizeH="0" baseline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134" name="Rectangle 131">
              <a:extLst>
                <a:ext uri="{FF2B5EF4-FFF2-40B4-BE49-F238E27FC236}">
                  <a16:creationId xmlns:a16="http://schemas.microsoft.com/office/drawing/2014/main" id="{422D7501-7B4C-921C-12AA-9E82CF730A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40452" y="5811831"/>
              <a:ext cx="12503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+mn-lt"/>
                </a:rPr>
                <a:t>-2</a:t>
              </a:r>
              <a:endParaRPr kumimoji="0" lang="fr-FR" altLang="fr-FR" sz="1600" b="0" i="0" u="none" strike="noStrike" cap="none" normalizeH="0" baseline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135" name="Rectangle 132">
              <a:extLst>
                <a:ext uri="{FF2B5EF4-FFF2-40B4-BE49-F238E27FC236}">
                  <a16:creationId xmlns:a16="http://schemas.microsoft.com/office/drawing/2014/main" id="{9D0F414B-A8AD-523C-12BB-77E78B9695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55796" y="5811831"/>
              <a:ext cx="7854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+mn-lt"/>
                </a:rPr>
                <a:t>0</a:t>
              </a:r>
              <a:endParaRPr kumimoji="0" lang="fr-FR" altLang="fr-FR" sz="1600" b="0" i="0" u="none" strike="noStrike" cap="none" normalizeH="0" baseline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136" name="Rectangle 133">
              <a:extLst>
                <a:ext uri="{FF2B5EF4-FFF2-40B4-BE49-F238E27FC236}">
                  <a16:creationId xmlns:a16="http://schemas.microsoft.com/office/drawing/2014/main" id="{BBE28B31-1C65-A006-B738-C5666AC826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47896" y="5811831"/>
              <a:ext cx="7854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+mn-lt"/>
                </a:rPr>
                <a:t>2</a:t>
              </a:r>
              <a:endParaRPr kumimoji="0" lang="fr-FR" altLang="fr-FR" sz="1600" b="0" i="0" u="none" strike="noStrike" cap="none" normalizeH="0" baseline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137" name="Rectangle 134">
              <a:extLst>
                <a:ext uri="{FF2B5EF4-FFF2-40B4-BE49-F238E27FC236}">
                  <a16:creationId xmlns:a16="http://schemas.microsoft.com/office/drawing/2014/main" id="{D3DF7C0A-166B-CC29-66E9-F511720A85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38409" y="5811831"/>
              <a:ext cx="7854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+mn-lt"/>
                </a:rPr>
                <a:t>4</a:t>
              </a:r>
              <a:endParaRPr kumimoji="0" lang="fr-FR" altLang="fr-FR" sz="1600" b="0" i="0" u="none" strike="noStrike" cap="none" normalizeH="0" baseline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138" name="Rectangle 135">
              <a:extLst>
                <a:ext uri="{FF2B5EF4-FFF2-40B4-BE49-F238E27FC236}">
                  <a16:creationId xmlns:a16="http://schemas.microsoft.com/office/drawing/2014/main" id="{B51EE459-2CF0-C930-BD1D-0A68F03EBE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30509" y="5811831"/>
              <a:ext cx="7854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+mn-lt"/>
                </a:rPr>
                <a:t>6</a:t>
              </a:r>
              <a:endParaRPr kumimoji="0" lang="fr-FR" altLang="fr-FR" sz="1600" b="0" i="0" u="none" strike="noStrike" cap="none" normalizeH="0" baseline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139" name="Rectangle 136">
              <a:extLst>
                <a:ext uri="{FF2B5EF4-FFF2-40B4-BE49-F238E27FC236}">
                  <a16:creationId xmlns:a16="http://schemas.microsoft.com/office/drawing/2014/main" id="{4568AC4D-478F-2B4F-D316-B2FEAFC0C3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22609" y="5811831"/>
              <a:ext cx="7854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+mn-lt"/>
                </a:rPr>
                <a:t>8</a:t>
              </a:r>
              <a:endParaRPr kumimoji="0" lang="fr-FR" altLang="fr-FR" sz="1600" b="0" i="0" u="none" strike="noStrike" cap="none" normalizeH="0" baseline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140" name="Rectangle 137">
              <a:extLst>
                <a:ext uri="{FF2B5EF4-FFF2-40B4-BE49-F238E27FC236}">
                  <a16:creationId xmlns:a16="http://schemas.microsoft.com/office/drawing/2014/main" id="{14D92346-A6A7-422C-49AF-1D590C485B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75436" y="5811831"/>
              <a:ext cx="15709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+mn-lt"/>
                </a:rPr>
                <a:t>10</a:t>
              </a:r>
              <a:endParaRPr kumimoji="0" lang="fr-FR" altLang="fr-FR" sz="1600" b="0" i="0" u="none" strike="noStrike" cap="none" normalizeH="0" baseline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141" name="Rectangle 138">
              <a:extLst>
                <a:ext uri="{FF2B5EF4-FFF2-40B4-BE49-F238E27FC236}">
                  <a16:creationId xmlns:a16="http://schemas.microsoft.com/office/drawing/2014/main" id="{16C00C0B-F5D3-E4E0-04BD-BEEE6B85CF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65948" y="5811831"/>
              <a:ext cx="15709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+mn-lt"/>
                </a:rPr>
                <a:t>12</a:t>
              </a:r>
              <a:endParaRPr kumimoji="0" lang="fr-FR" altLang="fr-FR" sz="1600" b="0" i="0" u="none" strike="noStrike" cap="none" normalizeH="0" baseline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142" name="Rectangle 139">
              <a:extLst>
                <a:ext uri="{FF2B5EF4-FFF2-40B4-BE49-F238E27FC236}">
                  <a16:creationId xmlns:a16="http://schemas.microsoft.com/office/drawing/2014/main" id="{30419DC2-8198-ED6B-6A60-5A1D2C1429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18353" y="5496554"/>
              <a:ext cx="958083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effectLst/>
                  <a:latin typeface="+mn-lt"/>
                </a:rPr>
                <a:t>-12% NI margin</a:t>
              </a:r>
              <a:endParaRPr kumimoji="0" lang="fr-FR" altLang="fr-FR" sz="1600" b="0" i="0" u="none" strike="noStrike" cap="none" normalizeH="0" baseline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170" name="Flèche : droite 169">
              <a:extLst>
                <a:ext uri="{FF2B5EF4-FFF2-40B4-BE49-F238E27FC236}">
                  <a16:creationId xmlns:a16="http://schemas.microsoft.com/office/drawing/2014/main" id="{C48337C6-E365-95A8-EC3E-4D4FBF78F7DB}"/>
                </a:ext>
              </a:extLst>
            </p:cNvPr>
            <p:cNvSpPr/>
            <p:nvPr/>
          </p:nvSpPr>
          <p:spPr>
            <a:xfrm>
              <a:off x="9795359" y="4734756"/>
              <a:ext cx="1621978" cy="355755"/>
            </a:xfrm>
            <a:prstGeom prst="rightArrow">
              <a:avLst/>
            </a:prstGeom>
            <a:solidFill>
              <a:srgbClr val="00B05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1" name="Flèche : droite 170">
              <a:extLst>
                <a:ext uri="{FF2B5EF4-FFF2-40B4-BE49-F238E27FC236}">
                  <a16:creationId xmlns:a16="http://schemas.microsoft.com/office/drawing/2014/main" id="{27BEF11C-28A0-A31C-EEC2-A428D784F25D}"/>
                </a:ext>
              </a:extLst>
            </p:cNvPr>
            <p:cNvSpPr/>
            <p:nvPr/>
          </p:nvSpPr>
          <p:spPr>
            <a:xfrm rot="10800000">
              <a:off x="8173381" y="4734756"/>
              <a:ext cx="1621978" cy="355755"/>
            </a:xfrm>
            <a:prstGeom prst="rightArrow">
              <a:avLst/>
            </a:prstGeom>
            <a:solidFill>
              <a:schemeClr val="accent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2" name="Rectangle 45">
              <a:extLst>
                <a:ext uri="{FF2B5EF4-FFF2-40B4-BE49-F238E27FC236}">
                  <a16:creationId xmlns:a16="http://schemas.microsoft.com/office/drawing/2014/main" id="{41C4404A-10E9-1E6E-83AB-187BE8386C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29766" y="4820300"/>
              <a:ext cx="79560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+mn-lt"/>
                </a:rPr>
                <a:t>BIC/FTC/TAF</a:t>
              </a:r>
              <a:endParaRPr kumimoji="0" lang="fr-FR" altLang="fr-FR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endParaRPr>
            </a:p>
          </p:txBody>
        </p:sp>
        <p:sp>
          <p:nvSpPr>
            <p:cNvPr id="173" name="Rectangle 45">
              <a:extLst>
                <a:ext uri="{FF2B5EF4-FFF2-40B4-BE49-F238E27FC236}">
                  <a16:creationId xmlns:a16="http://schemas.microsoft.com/office/drawing/2014/main" id="{269C79D6-6280-A4FC-B110-62C477681C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45480" y="4820300"/>
              <a:ext cx="1145377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+mn-lt"/>
                </a:rPr>
                <a:t>CAB+RPV LA Q2M</a:t>
              </a:r>
              <a:endParaRPr kumimoji="0" lang="fr-FR" altLang="fr-FR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endParaRPr>
            </a:p>
          </p:txBody>
        </p:sp>
        <p:sp>
          <p:nvSpPr>
            <p:cNvPr id="176" name="Text Box 2">
              <a:extLst>
                <a:ext uri="{FF2B5EF4-FFF2-40B4-BE49-F238E27FC236}">
                  <a16:creationId xmlns:a16="http://schemas.microsoft.com/office/drawing/2014/main" id="{3922884C-A0F5-B6FB-C7CD-04F5A6BA72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95972" y="4377213"/>
              <a:ext cx="397096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ea typeface="ＭＳ Ｐゴシック" pitchFamily="34" charset="-128"/>
                  <a:cs typeface="Arial" charset="0"/>
                </a:rPr>
                <a:t>Proportion with plasma HIV-1 RNA &lt;50 c/mL</a:t>
              </a:r>
            </a:p>
          </p:txBody>
        </p:sp>
      </p:grpSp>
      <p:sp>
        <p:nvSpPr>
          <p:cNvPr id="2" name="Text Box 2">
            <a:extLst>
              <a:ext uri="{FF2B5EF4-FFF2-40B4-BE49-F238E27FC236}">
                <a16:creationId xmlns:a16="http://schemas.microsoft.com/office/drawing/2014/main" id="{9F47B64D-3CF8-58D8-7E57-5DF61D477B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6806" y="1543031"/>
            <a:ext cx="598593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ＭＳ Ｐゴシック" pitchFamily="34" charset="-128"/>
                <a:cs typeface="Arial" charset="0"/>
              </a:rPr>
              <a:t>Virologic outcomes at M12 (</a:t>
            </a:r>
            <a:r>
              <a:rPr kumimoji="0" lang="en-US" sz="2000" b="1" i="0" u="none" strike="noStrike" kern="1200" cap="none" spc="0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ＭＳ Ｐゴシック" pitchFamily="34" charset="-128"/>
                <a:cs typeface="Arial" charset="0"/>
              </a:rPr>
              <a:t>mITT</a:t>
            </a:r>
            <a:r>
              <a:rPr kumimoji="0" lang="en-US" sz="2000" b="1" i="0" u="none" strike="noStrike" kern="1200" cap="none" spc="0" normalizeH="0" baseline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ＭＳ Ｐゴシック" pitchFamily="34" charset="-128"/>
                <a:cs typeface="Arial" charset="0"/>
              </a:rPr>
              <a:t>-E population)</a:t>
            </a:r>
          </a:p>
        </p:txBody>
      </p:sp>
      <p:sp>
        <p:nvSpPr>
          <p:cNvPr id="6" name="Titre 4">
            <a:extLst>
              <a:ext uri="{FF2B5EF4-FFF2-40B4-BE49-F238E27FC236}">
                <a16:creationId xmlns:a16="http://schemas.microsoft.com/office/drawing/2014/main" id="{4810A022-9D24-9AB4-632F-D83DC5C7B330}"/>
              </a:ext>
            </a:extLst>
          </p:cNvPr>
          <p:cNvSpPr txBox="1">
            <a:spLocks/>
          </p:cNvSpPr>
          <p:nvPr/>
        </p:nvSpPr>
        <p:spPr>
          <a:xfrm>
            <a:off x="609599" y="10471"/>
            <a:ext cx="9818077" cy="148106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342900" rtl="0" eaLnBrk="1" latinLnBrk="0" hangingPunct="1">
              <a:spcBef>
                <a:spcPct val="0"/>
              </a:spcBef>
              <a:buNone/>
              <a:defRPr sz="3300" b="1" kern="1200">
                <a:solidFill>
                  <a:srgbClr val="FF660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/>
              <a:t>SOLAR: switch of CAB + RPV LA IM vs oral BIC/FTC/TAF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303193"/>
      </p:ext>
    </p:extLst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A3822C-B6FD-00B2-EC6C-2211921B0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DoxyPEP</a:t>
            </a:r>
            <a:r>
              <a:rPr lang="en-GB" dirty="0"/>
              <a:t>: impact on doxycycline resistance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0957690-8C71-473A-26A8-6E87AA3BA55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09600" y="1868632"/>
            <a:ext cx="10972800" cy="4572000"/>
          </a:xfrm>
        </p:spPr>
        <p:txBody>
          <a:bodyPr/>
          <a:lstStyle/>
          <a:p>
            <a:r>
              <a:rPr lang="en-GB" dirty="0" err="1"/>
              <a:t>DoxyPEP</a:t>
            </a:r>
            <a:r>
              <a:rPr lang="en-GB" dirty="0"/>
              <a:t> RCT: 200 mg doxycycline after condomless sex reduced the incidence </a:t>
            </a:r>
            <a:br>
              <a:rPr lang="en-GB" dirty="0"/>
            </a:br>
            <a:r>
              <a:rPr lang="en-GB" dirty="0"/>
              <a:t>of gonorrhoeae, chlamydia and syphilis by 65% in MSM and TGW</a:t>
            </a:r>
            <a:br>
              <a:rPr lang="en-GB" dirty="0"/>
            </a:br>
            <a:endParaRPr lang="en-GB" dirty="0"/>
          </a:p>
          <a:p>
            <a:r>
              <a:rPr lang="en-GB" dirty="0"/>
              <a:t>Resistance samples collected in both arms</a:t>
            </a:r>
          </a:p>
          <a:p>
            <a:pPr lvl="1"/>
            <a:r>
              <a:rPr lang="en-GB" dirty="0"/>
              <a:t>For </a:t>
            </a:r>
            <a:r>
              <a:rPr lang="en-GB" i="1" dirty="0"/>
              <a:t>N. gonorrhoeae</a:t>
            </a:r>
            <a:r>
              <a:rPr lang="en-GB" dirty="0"/>
              <a:t>, prior to treatment</a:t>
            </a:r>
          </a:p>
          <a:p>
            <a:pPr lvl="1"/>
            <a:r>
              <a:rPr lang="en-GB" dirty="0"/>
              <a:t>For nasal/oropharyngeal </a:t>
            </a:r>
            <a:r>
              <a:rPr lang="en-GB" i="1" dirty="0"/>
              <a:t>S. aureus </a:t>
            </a:r>
            <a:r>
              <a:rPr lang="en-GB" dirty="0"/>
              <a:t>at M0, M6 and M12</a:t>
            </a:r>
          </a:p>
          <a:p>
            <a:pPr lvl="1"/>
            <a:r>
              <a:rPr lang="en-GB" dirty="0"/>
              <a:t>For commensal Neisseria (oropharyngeal) at M0 and M12</a:t>
            </a:r>
            <a:br>
              <a:rPr lang="en-GB" dirty="0"/>
            </a:br>
            <a:endParaRPr lang="en-GB" dirty="0"/>
          </a:p>
          <a:p>
            <a:r>
              <a:rPr lang="en-GB" dirty="0"/>
              <a:t>Results</a:t>
            </a:r>
          </a:p>
          <a:p>
            <a:pPr lvl="1"/>
            <a:r>
              <a:rPr lang="en-GB" dirty="0"/>
              <a:t>No major impact of </a:t>
            </a:r>
            <a:r>
              <a:rPr lang="en-GB" dirty="0" err="1"/>
              <a:t>docycycline</a:t>
            </a:r>
            <a:r>
              <a:rPr lang="en-GB" dirty="0"/>
              <a:t>, but limited number of GC tested</a:t>
            </a:r>
          </a:p>
          <a:p>
            <a:pPr lvl="1"/>
            <a:r>
              <a:rPr lang="en-GB" dirty="0"/>
              <a:t>Follow-up ≤ 12 months</a:t>
            </a:r>
          </a:p>
          <a:p>
            <a:pPr lvl="1"/>
            <a:endParaRPr lang="en-GB" dirty="0"/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40E994CB-08F4-3CA5-B473-B24A290CB7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17302" y="6444771"/>
            <a:ext cx="287469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fr-FR" sz="1400" i="1" dirty="0" err="1">
                <a:solidFill>
                  <a:srgbClr val="0070C0"/>
                </a:solidFill>
              </a:rPr>
              <a:t>Luetkemeyer</a:t>
            </a:r>
            <a:r>
              <a:rPr lang="fr-FR" sz="1400" i="1" dirty="0">
                <a:solidFill>
                  <a:srgbClr val="0070C0"/>
                </a:solidFill>
              </a:rPr>
              <a:t> AF. CROI 2023, Abs. 120</a:t>
            </a:r>
          </a:p>
        </p:txBody>
      </p:sp>
    </p:spTree>
    <p:extLst>
      <p:ext uri="{BB962C8B-B14F-4D97-AF65-F5344CB8AC3E}">
        <p14:creationId xmlns:p14="http://schemas.microsoft.com/office/powerpoint/2010/main" val="325939973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7519B8-7374-4F47-9021-631E91844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Disclosure</a:t>
            </a:r>
            <a:r>
              <a:rPr lang="fr-FR" dirty="0"/>
              <a:t>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E03D508-37FF-754B-951B-226E43153FF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35709" y="1573022"/>
            <a:ext cx="10972800" cy="4684667"/>
          </a:xfrm>
        </p:spPr>
        <p:txBody>
          <a:bodyPr>
            <a:normAutofit lnSpcReduction="10000"/>
          </a:bodyPr>
          <a:lstStyle/>
          <a:p>
            <a:r>
              <a:rPr lang="fr-FR" sz="2800" b="1" dirty="0"/>
              <a:t>Pedro Cahn</a:t>
            </a:r>
            <a:r>
              <a:rPr lang="fr-FR" sz="2800" dirty="0"/>
              <a:t> has </a:t>
            </a:r>
            <a:r>
              <a:rPr lang="fr-FR" sz="2800" dirty="0" err="1"/>
              <a:t>received</a:t>
            </a:r>
            <a:r>
              <a:rPr lang="fr-FR" sz="2800" dirty="0"/>
              <a:t> </a:t>
            </a:r>
            <a:r>
              <a:rPr lang="fr-FR" sz="2800" dirty="0" err="1"/>
              <a:t>research</a:t>
            </a:r>
            <a:r>
              <a:rPr lang="fr-FR" sz="2800" dirty="0"/>
              <a:t> support and/or </a:t>
            </a:r>
            <a:r>
              <a:rPr lang="fr-FR" sz="2800" dirty="0" err="1"/>
              <a:t>honoraria</a:t>
            </a:r>
            <a:r>
              <a:rPr lang="fr-FR" sz="2800" dirty="0"/>
              <a:t> for consulting and/or </a:t>
            </a:r>
            <a:r>
              <a:rPr lang="fr-FR" sz="2800" dirty="0" err="1"/>
              <a:t>advisory</a:t>
            </a:r>
            <a:r>
              <a:rPr lang="fr-FR" sz="2800" dirty="0"/>
              <a:t> </a:t>
            </a:r>
            <a:r>
              <a:rPr lang="fr-FR" sz="2800" dirty="0" err="1"/>
              <a:t>boards</a:t>
            </a:r>
            <a:r>
              <a:rPr lang="fr-FR" sz="2800" dirty="0"/>
              <a:t> from Gilead ; Janssen ; Merck ; Moderna ; Pfizer ; </a:t>
            </a:r>
            <a:r>
              <a:rPr lang="fr-FR" sz="2800" dirty="0" err="1"/>
              <a:t>ViiV</a:t>
            </a:r>
            <a:r>
              <a:rPr lang="fr-FR" sz="2800" dirty="0"/>
              <a:t> Healthcare </a:t>
            </a:r>
            <a:br>
              <a:rPr lang="fr-FR" sz="2800" dirty="0"/>
            </a:br>
            <a:endParaRPr lang="fr-FR" sz="2800" dirty="0"/>
          </a:p>
          <a:p>
            <a:r>
              <a:rPr lang="fr-FR" sz="2800" b="1" dirty="0"/>
              <a:t>Anton </a:t>
            </a:r>
            <a:r>
              <a:rPr lang="fr-FR" sz="2800" b="1" dirty="0" err="1"/>
              <a:t>Pozniak</a:t>
            </a:r>
            <a:r>
              <a:rPr lang="fr-FR" sz="2800" dirty="0"/>
              <a:t> has </a:t>
            </a:r>
            <a:r>
              <a:rPr lang="fr-FR" sz="2800" dirty="0" err="1"/>
              <a:t>received</a:t>
            </a:r>
            <a:r>
              <a:rPr lang="fr-FR" sz="2800" dirty="0"/>
              <a:t> </a:t>
            </a:r>
            <a:r>
              <a:rPr lang="fr-FR" sz="2800" dirty="0" err="1"/>
              <a:t>research</a:t>
            </a:r>
            <a:r>
              <a:rPr lang="fr-FR" sz="2800" dirty="0"/>
              <a:t> support and/or </a:t>
            </a:r>
            <a:r>
              <a:rPr lang="fr-FR" sz="2800" dirty="0" err="1"/>
              <a:t>honoraria</a:t>
            </a:r>
            <a:r>
              <a:rPr lang="fr-FR" sz="2800" dirty="0"/>
              <a:t> for consulting and/or </a:t>
            </a:r>
            <a:r>
              <a:rPr lang="fr-FR" sz="2800" dirty="0" err="1"/>
              <a:t>advisory</a:t>
            </a:r>
            <a:r>
              <a:rPr lang="fr-FR" sz="2800" dirty="0"/>
              <a:t> </a:t>
            </a:r>
            <a:r>
              <a:rPr lang="fr-FR" sz="2800" dirty="0" err="1"/>
              <a:t>boards</a:t>
            </a:r>
            <a:r>
              <a:rPr lang="fr-FR" sz="2800" dirty="0"/>
              <a:t> from Gilead ; Janssen Merck ; </a:t>
            </a:r>
            <a:r>
              <a:rPr lang="fr-FR" sz="2800" dirty="0" err="1"/>
              <a:t>ViiV</a:t>
            </a:r>
            <a:r>
              <a:rPr lang="fr-FR" sz="2800" dirty="0"/>
              <a:t> Healthcare </a:t>
            </a:r>
            <a:br>
              <a:rPr lang="fr-FR" sz="2800" dirty="0"/>
            </a:br>
            <a:endParaRPr lang="fr-FR" sz="2800" dirty="0"/>
          </a:p>
          <a:p>
            <a:r>
              <a:rPr lang="fr-FR" sz="2800" b="1" dirty="0"/>
              <a:t>François Raffi</a:t>
            </a:r>
            <a:r>
              <a:rPr lang="fr-FR" sz="2800" dirty="0"/>
              <a:t> has </a:t>
            </a:r>
            <a:r>
              <a:rPr lang="fr-FR" sz="2800" dirty="0" err="1"/>
              <a:t>received</a:t>
            </a:r>
            <a:r>
              <a:rPr lang="fr-FR" sz="2800" dirty="0"/>
              <a:t> </a:t>
            </a:r>
            <a:r>
              <a:rPr lang="fr-FR" sz="2800" dirty="0" err="1"/>
              <a:t>research</a:t>
            </a:r>
            <a:r>
              <a:rPr lang="fr-FR" sz="2800" dirty="0"/>
              <a:t> support and/or </a:t>
            </a:r>
            <a:r>
              <a:rPr lang="fr-FR" sz="2800" dirty="0" err="1"/>
              <a:t>honoraria</a:t>
            </a:r>
            <a:r>
              <a:rPr lang="fr-FR" sz="2800" dirty="0"/>
              <a:t> for consulting and/or </a:t>
            </a:r>
            <a:r>
              <a:rPr lang="fr-FR" sz="2800" dirty="0" err="1"/>
              <a:t>advisory</a:t>
            </a:r>
            <a:r>
              <a:rPr lang="fr-FR" sz="2800" dirty="0"/>
              <a:t> </a:t>
            </a:r>
            <a:r>
              <a:rPr lang="fr-FR" sz="2800" dirty="0" err="1"/>
              <a:t>boards</a:t>
            </a:r>
            <a:r>
              <a:rPr lang="fr-FR" sz="2800" dirty="0"/>
              <a:t> from Gilead ; Janssen Merck ; Pfizer ; </a:t>
            </a:r>
            <a:r>
              <a:rPr lang="fr-FR" sz="2800" dirty="0" err="1"/>
              <a:t>ViiV</a:t>
            </a:r>
            <a:r>
              <a:rPr lang="fr-FR" sz="2800" dirty="0"/>
              <a:t> Healthcare </a:t>
            </a:r>
          </a:p>
        </p:txBody>
      </p:sp>
    </p:spTree>
    <p:extLst>
      <p:ext uri="{BB962C8B-B14F-4D97-AF65-F5344CB8AC3E}">
        <p14:creationId xmlns:p14="http://schemas.microsoft.com/office/powerpoint/2010/main" val="38943065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id="{B7C02D3B-9430-E03B-9EDC-E025BC6199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3920" y="1260706"/>
            <a:ext cx="74295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ＭＳ Ｐゴシック" pitchFamily="34" charset="-128"/>
                <a:cs typeface="Arial" charset="0"/>
              </a:rPr>
              <a:t>Confirmed virologic failures: only in CAB + RPV LA arm</a:t>
            </a: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2443274C-B2DE-ECB8-0A1B-6CEE37AB86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98542" y="6444771"/>
            <a:ext cx="279345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fr-FR" sz="1400" i="1" dirty="0" err="1">
                <a:solidFill>
                  <a:srgbClr val="0070C0"/>
                </a:solidFill>
              </a:rPr>
              <a:t>Ramgopal</a:t>
            </a:r>
            <a:r>
              <a:rPr lang="fr-FR" sz="1400" i="1" dirty="0">
                <a:solidFill>
                  <a:srgbClr val="0070C0"/>
                </a:solidFill>
              </a:rPr>
              <a:t> MN, CROI 2023, Abs. 191</a:t>
            </a:r>
          </a:p>
        </p:txBody>
      </p:sp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9869FC31-06E6-8AF5-3678-F18B2300A6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3276226"/>
              </p:ext>
            </p:extLst>
          </p:nvPr>
        </p:nvGraphicFramePr>
        <p:xfrm>
          <a:off x="497939" y="2108961"/>
          <a:ext cx="10668583" cy="3799469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455928">
                  <a:extLst>
                    <a:ext uri="{9D8B030D-6E8A-4147-A177-3AD203B41FA5}">
                      <a16:colId xmlns:a16="http://schemas.microsoft.com/office/drawing/2014/main" val="4228945836"/>
                    </a:ext>
                  </a:extLst>
                </a:gridCol>
                <a:gridCol w="814006">
                  <a:extLst>
                    <a:ext uri="{9D8B030D-6E8A-4147-A177-3AD203B41FA5}">
                      <a16:colId xmlns:a16="http://schemas.microsoft.com/office/drawing/2014/main" val="1800895509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433422035"/>
                    </a:ext>
                  </a:extLst>
                </a:gridCol>
                <a:gridCol w="1282764">
                  <a:extLst>
                    <a:ext uri="{9D8B030D-6E8A-4147-A177-3AD203B41FA5}">
                      <a16:colId xmlns:a16="http://schemas.microsoft.com/office/drawing/2014/main" val="1684163868"/>
                    </a:ext>
                  </a:extLst>
                </a:gridCol>
                <a:gridCol w="1282764">
                  <a:extLst>
                    <a:ext uri="{9D8B030D-6E8A-4147-A177-3AD203B41FA5}">
                      <a16:colId xmlns:a16="http://schemas.microsoft.com/office/drawing/2014/main" val="14668353"/>
                    </a:ext>
                  </a:extLst>
                </a:gridCol>
                <a:gridCol w="1270064">
                  <a:extLst>
                    <a:ext uri="{9D8B030D-6E8A-4147-A177-3AD203B41FA5}">
                      <a16:colId xmlns:a16="http://schemas.microsoft.com/office/drawing/2014/main" val="3902255448"/>
                    </a:ext>
                  </a:extLst>
                </a:gridCol>
                <a:gridCol w="1238769">
                  <a:extLst>
                    <a:ext uri="{9D8B030D-6E8A-4147-A177-3AD203B41FA5}">
                      <a16:colId xmlns:a16="http://schemas.microsoft.com/office/drawing/2014/main" val="106361721"/>
                    </a:ext>
                  </a:extLst>
                </a:gridCol>
                <a:gridCol w="1342834">
                  <a:extLst>
                    <a:ext uri="{9D8B030D-6E8A-4147-A177-3AD203B41FA5}">
                      <a16:colId xmlns:a16="http://schemas.microsoft.com/office/drawing/2014/main" val="2080365539"/>
                    </a:ext>
                  </a:extLst>
                </a:gridCol>
                <a:gridCol w="952754">
                  <a:extLst>
                    <a:ext uri="{9D8B030D-6E8A-4147-A177-3AD203B41FA5}">
                      <a16:colId xmlns:a16="http://schemas.microsoft.com/office/drawing/2014/main" val="466953271"/>
                    </a:ext>
                  </a:extLst>
                </a:gridCol>
              </a:tblGrid>
              <a:tr h="1338449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solidFill>
                            <a:schemeClr val="bg1"/>
                          </a:solidFill>
                        </a:rPr>
                        <a:t>Sex at birth, </a:t>
                      </a:r>
                      <a:br>
                        <a:rPr lang="en-US" sz="1400" noProof="0" dirty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400" noProof="0" dirty="0">
                          <a:solidFill>
                            <a:schemeClr val="bg1"/>
                          </a:solidFill>
                        </a:rPr>
                        <a:t>BL BMI (kg/m²),</a:t>
                      </a:r>
                      <a:br>
                        <a:rPr lang="en-US" sz="1400" noProof="0" dirty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400" noProof="0" dirty="0">
                          <a:solidFill>
                            <a:schemeClr val="bg1"/>
                          </a:solidFill>
                        </a:rPr>
                        <a:t>country</a:t>
                      </a:r>
                      <a:endParaRPr lang="en-US" sz="1400" noProof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solidFill>
                            <a:schemeClr val="bg1"/>
                          </a:solidFill>
                        </a:rPr>
                        <a:t>HIV-1</a:t>
                      </a:r>
                      <a:br>
                        <a:rPr lang="en-US" sz="1400" noProof="0" dirty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400" noProof="0" dirty="0">
                          <a:solidFill>
                            <a:schemeClr val="bg1"/>
                          </a:solidFill>
                        </a:rPr>
                        <a:t>subtype</a:t>
                      </a:r>
                      <a:br>
                        <a:rPr lang="en-US" sz="1400" noProof="0" dirty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400" noProof="0" dirty="0">
                          <a:solidFill>
                            <a:schemeClr val="bg1"/>
                          </a:solidFill>
                        </a:rPr>
                        <a:t>at BL</a:t>
                      </a:r>
                      <a:endParaRPr lang="en-US" sz="1400" noProof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solidFill>
                            <a:schemeClr val="bg1"/>
                          </a:solidFill>
                        </a:rPr>
                        <a:t>Viral load</a:t>
                      </a:r>
                      <a:br>
                        <a:rPr lang="en-US" sz="1400" noProof="0" dirty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400" noProof="0" dirty="0">
                          <a:solidFill>
                            <a:schemeClr val="bg1"/>
                          </a:solidFill>
                        </a:rPr>
                        <a:t>at SVF/CVF</a:t>
                      </a:r>
                      <a:br>
                        <a:rPr lang="en-US" sz="1400" noProof="0" dirty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400" noProof="0" dirty="0">
                          <a:solidFill>
                            <a:schemeClr val="bg1"/>
                          </a:solidFill>
                        </a:rPr>
                        <a:t>(c/mL)</a:t>
                      </a:r>
                      <a:endParaRPr lang="en-US" sz="1400" noProof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solidFill>
                            <a:schemeClr val="bg1"/>
                          </a:solidFill>
                        </a:rPr>
                        <a:t>RPV RAMs</a:t>
                      </a:r>
                      <a:br>
                        <a:rPr lang="en-US" sz="1400" noProof="0" dirty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400" noProof="0" dirty="0">
                          <a:solidFill>
                            <a:schemeClr val="bg1"/>
                          </a:solidFill>
                        </a:rPr>
                        <a:t>observed</a:t>
                      </a:r>
                      <a:br>
                        <a:rPr lang="en-US" sz="1400" noProof="0" dirty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400" noProof="0" dirty="0">
                          <a:solidFill>
                            <a:schemeClr val="bg1"/>
                          </a:solidFill>
                        </a:rPr>
                        <a:t>at BL</a:t>
                      </a:r>
                      <a:br>
                        <a:rPr lang="en-US" sz="1400" noProof="0" dirty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400" noProof="0" dirty="0">
                          <a:solidFill>
                            <a:schemeClr val="bg1"/>
                          </a:solidFill>
                        </a:rPr>
                        <a:t>(</a:t>
                      </a:r>
                      <a:r>
                        <a:rPr lang="en-US" sz="1400" noProof="0" dirty="0" err="1">
                          <a:solidFill>
                            <a:schemeClr val="bg1"/>
                          </a:solidFill>
                        </a:rPr>
                        <a:t>proviral</a:t>
                      </a:r>
                      <a:r>
                        <a:rPr lang="en-US" sz="1400" noProof="0" dirty="0">
                          <a:solidFill>
                            <a:schemeClr val="bg1"/>
                          </a:solidFill>
                        </a:rPr>
                        <a:t> DNA)</a:t>
                      </a:r>
                      <a:endParaRPr lang="en-US" sz="1400" noProof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solidFill>
                            <a:schemeClr val="bg1"/>
                          </a:solidFill>
                        </a:rPr>
                        <a:t>INI RAMs</a:t>
                      </a:r>
                      <a:br>
                        <a:rPr lang="en-US" sz="1400" noProof="0" dirty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400" noProof="0" dirty="0">
                          <a:solidFill>
                            <a:schemeClr val="bg1"/>
                          </a:solidFill>
                        </a:rPr>
                        <a:t>observed</a:t>
                      </a:r>
                      <a:br>
                        <a:rPr lang="en-US" sz="1400" noProof="0" dirty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400" noProof="0" dirty="0">
                          <a:solidFill>
                            <a:schemeClr val="bg1"/>
                          </a:solidFill>
                        </a:rPr>
                        <a:t>at BL</a:t>
                      </a:r>
                      <a:br>
                        <a:rPr lang="en-US" sz="1400" noProof="0" dirty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400" noProof="0" dirty="0">
                          <a:solidFill>
                            <a:schemeClr val="bg1"/>
                          </a:solidFill>
                        </a:rPr>
                        <a:t>(</a:t>
                      </a:r>
                      <a:r>
                        <a:rPr lang="en-US" sz="1400" noProof="0" dirty="0" err="1">
                          <a:solidFill>
                            <a:schemeClr val="bg1"/>
                          </a:solidFill>
                        </a:rPr>
                        <a:t>proviral</a:t>
                      </a:r>
                      <a:r>
                        <a:rPr lang="en-US" sz="1400" noProof="0" dirty="0">
                          <a:solidFill>
                            <a:schemeClr val="bg1"/>
                          </a:solidFill>
                        </a:rPr>
                        <a:t> DNA)</a:t>
                      </a:r>
                      <a:endParaRPr lang="en-US" sz="1400" noProof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solidFill>
                            <a:schemeClr val="bg1"/>
                          </a:solidFill>
                        </a:rPr>
                        <a:t>RPV RAMs</a:t>
                      </a:r>
                      <a:br>
                        <a:rPr lang="en-US" sz="1400" noProof="0" dirty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400" noProof="0" dirty="0">
                          <a:solidFill>
                            <a:schemeClr val="bg1"/>
                          </a:solidFill>
                        </a:rPr>
                        <a:t>observed</a:t>
                      </a:r>
                      <a:br>
                        <a:rPr lang="en-US" sz="1400" noProof="0" dirty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400" noProof="0" dirty="0">
                          <a:solidFill>
                            <a:schemeClr val="bg1"/>
                          </a:solidFill>
                        </a:rPr>
                        <a:t>at failure</a:t>
                      </a:r>
                      <a:br>
                        <a:rPr lang="en-US" sz="1400" noProof="0" dirty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400" noProof="0" dirty="0">
                          <a:solidFill>
                            <a:schemeClr val="bg1"/>
                          </a:solidFill>
                        </a:rPr>
                        <a:t>(viral RNA)</a:t>
                      </a:r>
                      <a:endParaRPr lang="en-US" sz="1400" noProof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solidFill>
                            <a:schemeClr val="bg1"/>
                          </a:solidFill>
                        </a:rPr>
                        <a:t>INI RAMs</a:t>
                      </a:r>
                      <a:br>
                        <a:rPr lang="en-US" sz="1400" noProof="0" dirty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400" noProof="0" dirty="0">
                          <a:solidFill>
                            <a:schemeClr val="bg1"/>
                          </a:solidFill>
                        </a:rPr>
                        <a:t>observed</a:t>
                      </a:r>
                      <a:br>
                        <a:rPr lang="en-US" sz="1400" noProof="0" dirty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400" noProof="0" dirty="0">
                          <a:solidFill>
                            <a:schemeClr val="bg1"/>
                          </a:solidFill>
                        </a:rPr>
                        <a:t>at failure</a:t>
                      </a:r>
                      <a:br>
                        <a:rPr lang="en-US" sz="1400" noProof="0" dirty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400" noProof="0" dirty="0">
                          <a:solidFill>
                            <a:schemeClr val="bg1"/>
                          </a:solidFill>
                        </a:rPr>
                        <a:t>(viral RNA)</a:t>
                      </a:r>
                      <a:endParaRPr lang="en-US" sz="1400" noProof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solidFill>
                            <a:schemeClr val="bg1"/>
                          </a:solidFill>
                        </a:rPr>
                        <a:t>Phenotypic</a:t>
                      </a:r>
                      <a:br>
                        <a:rPr lang="en-US" sz="1400" noProof="0" dirty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400" noProof="0" dirty="0">
                          <a:solidFill>
                            <a:schemeClr val="bg1"/>
                          </a:solidFill>
                        </a:rPr>
                        <a:t>resistance</a:t>
                      </a:r>
                      <a:br>
                        <a:rPr lang="en-US" sz="1400" noProof="0" dirty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400" noProof="0" dirty="0">
                          <a:solidFill>
                            <a:schemeClr val="bg1"/>
                          </a:solidFill>
                        </a:rPr>
                        <a:t>(fold-change)</a:t>
                      </a:r>
                      <a:br>
                        <a:rPr lang="en-US" sz="1400" noProof="0" dirty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400" noProof="0" dirty="0">
                          <a:solidFill>
                            <a:schemeClr val="bg1"/>
                          </a:solidFill>
                        </a:rPr>
                        <a:t>to RPV/CAB</a:t>
                      </a:r>
                      <a:endParaRPr lang="en-US" sz="1400" noProof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solidFill>
                            <a:schemeClr val="bg1"/>
                          </a:solidFill>
                        </a:rPr>
                        <a:t>SVF</a:t>
                      </a:r>
                      <a:br>
                        <a:rPr lang="en-US" sz="1400" noProof="0" dirty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400" noProof="0" dirty="0">
                          <a:solidFill>
                            <a:schemeClr val="bg1"/>
                          </a:solidFill>
                        </a:rPr>
                        <a:t>timepoint</a:t>
                      </a:r>
                      <a:br>
                        <a:rPr lang="en-US" sz="1400" noProof="0" dirty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400" noProof="0" dirty="0">
                          <a:solidFill>
                            <a:schemeClr val="bg1"/>
                          </a:solidFill>
                        </a:rPr>
                        <a:t>(month)</a:t>
                      </a:r>
                      <a:endParaRPr lang="en-US" sz="1400" noProof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17895348"/>
                  </a:ext>
                </a:extLst>
              </a:tr>
              <a:tr h="431758"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Participants with CVF in the </a:t>
                      </a:r>
                      <a:r>
                        <a:rPr kumimoji="0" lang="en-US" sz="1400" b="1" u="none" strike="noStrike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mITT</a:t>
                      </a:r>
                      <a:r>
                        <a:rPr kumimoji="0" lang="en-US" sz="1400" b="1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-E Population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solidFill>
                      <a:srgbClr val="D0D8E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solidFill>
                      <a:srgbClr val="D0D8E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solidFill>
                      <a:srgbClr val="D0D8E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solidFill>
                      <a:srgbClr val="D0D8E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solidFill>
                      <a:srgbClr val="D0D8E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solidFill>
                      <a:srgbClr val="D0D8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1472605"/>
                  </a:ext>
                </a:extLst>
              </a:tr>
              <a:tr h="4317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Male, 21.5 Italy</a:t>
                      </a:r>
                      <a:endParaRPr kumimoji="0" lang="en-U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kumimoji="0" lang="en-U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1327/1409</a:t>
                      </a:r>
                      <a:endParaRPr kumimoji="0" lang="en-U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None</a:t>
                      </a:r>
                      <a:endParaRPr kumimoji="0" lang="en-U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None</a:t>
                      </a:r>
                      <a:endParaRPr kumimoji="0" lang="en-U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M230L</a:t>
                      </a:r>
                      <a:endParaRPr kumimoji="0" lang="en-U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Q148R</a:t>
                      </a:r>
                      <a:endParaRPr kumimoji="0" lang="en-U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3.2/3.1</a:t>
                      </a:r>
                      <a:endParaRPr kumimoji="0" lang="en-U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kumimoji="0" lang="en-U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643393007"/>
                  </a:ext>
                </a:extLst>
              </a:tr>
              <a:tr h="4317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Male, 22.0 Spain</a:t>
                      </a:r>
                      <a:endParaRPr kumimoji="0" lang="en-U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AE</a:t>
                      </a:r>
                      <a:endParaRPr kumimoji="0" lang="en-U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6348/419</a:t>
                      </a:r>
                      <a:endParaRPr kumimoji="0" lang="en-U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None</a:t>
                      </a:r>
                      <a:endParaRPr kumimoji="0" lang="en-U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G140G/R</a:t>
                      </a:r>
                      <a:endParaRPr kumimoji="0" lang="en-U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K101E</a:t>
                      </a:r>
                      <a:endParaRPr kumimoji="0" lang="en-U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G118R</a:t>
                      </a:r>
                      <a:endParaRPr kumimoji="0" lang="en-U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1.9/8.4</a:t>
                      </a:r>
                      <a:endParaRPr kumimoji="0" lang="en-U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kumimoji="0" lang="en-U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2524576141"/>
                  </a:ext>
                </a:extLst>
              </a:tr>
              <a:tr h="431758"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Participants with CVF in the ITT-E Population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solidFill>
                      <a:srgbClr val="D0D8E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solidFill>
                      <a:srgbClr val="D0D8E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solidFill>
                      <a:srgbClr val="D0D8E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solidFill>
                      <a:srgbClr val="D0D8E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solidFill>
                      <a:srgbClr val="D0D8E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solidFill>
                      <a:srgbClr val="D0D8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3250556"/>
                  </a:ext>
                </a:extLst>
              </a:tr>
              <a:tr h="733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Male, 30.5,</a:t>
                      </a:r>
                      <a:br>
                        <a:rPr kumimoji="0" lang="en-US" sz="1400" b="1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kumimoji="0" lang="en-US" sz="1400" b="1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United States</a:t>
                      </a:r>
                      <a:endParaRPr kumimoji="0" lang="en-U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endParaRPr kumimoji="0" lang="en-U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3797/928</a:t>
                      </a:r>
                      <a:endParaRPr kumimoji="0" lang="en-U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Assay failed</a:t>
                      </a:r>
                      <a:endParaRPr kumimoji="0" lang="en-U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Assay failed</a:t>
                      </a:r>
                      <a:endParaRPr kumimoji="0" lang="en-U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E138E/K +</a:t>
                      </a:r>
                      <a:br>
                        <a:rPr kumimoji="0" lang="en-US" sz="1400" b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kumimoji="0" lang="en-US" sz="1400" b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Y181Y/C</a:t>
                      </a:r>
                      <a:endParaRPr kumimoji="0" lang="en-U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None</a:t>
                      </a:r>
                      <a:endParaRPr kumimoji="0" lang="en-U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4.2/assay failed</a:t>
                      </a:r>
                      <a:endParaRPr kumimoji="0" lang="en-U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kumimoji="0" lang="en-U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3419120841"/>
                  </a:ext>
                </a:extLst>
              </a:tr>
            </a:tbl>
          </a:graphicData>
        </a:graphic>
      </p:graphicFrame>
      <p:sp>
        <p:nvSpPr>
          <p:cNvPr id="3" name="Titre 4">
            <a:extLst>
              <a:ext uri="{FF2B5EF4-FFF2-40B4-BE49-F238E27FC236}">
                <a16:creationId xmlns:a16="http://schemas.microsoft.com/office/drawing/2014/main" id="{7C7D4BB5-2862-4934-965F-E63A0AF1C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10471"/>
            <a:ext cx="9818077" cy="1481068"/>
          </a:xfrm>
        </p:spPr>
        <p:txBody>
          <a:bodyPr>
            <a:normAutofit/>
          </a:bodyPr>
          <a:lstStyle/>
          <a:p>
            <a:r>
              <a:rPr lang="en-GB" dirty="0"/>
              <a:t>SOLAR: switch of CAB + RPV LA IM vs oral BIC/FTC/TAF</a:t>
            </a:r>
          </a:p>
        </p:txBody>
      </p:sp>
    </p:spTree>
    <p:extLst>
      <p:ext uri="{BB962C8B-B14F-4D97-AF65-F5344CB8AC3E}">
        <p14:creationId xmlns:p14="http://schemas.microsoft.com/office/powerpoint/2010/main" val="1535562048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35A27B4B-9178-8C8F-5536-86389043D9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98542" y="6444771"/>
            <a:ext cx="279345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fr-FR" sz="1400" i="1" dirty="0" err="1">
                <a:solidFill>
                  <a:srgbClr val="0070C0"/>
                </a:solidFill>
              </a:rPr>
              <a:t>Ramgopal</a:t>
            </a:r>
            <a:r>
              <a:rPr lang="fr-FR" sz="1400" i="1" dirty="0">
                <a:solidFill>
                  <a:srgbClr val="0070C0"/>
                </a:solidFill>
              </a:rPr>
              <a:t> MN, CROI 2023, Abs. 191</a:t>
            </a:r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953014A7-25F1-52B1-8A2E-C1DAFAD0D1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9922420"/>
              </p:ext>
            </p:extLst>
          </p:nvPr>
        </p:nvGraphicFramePr>
        <p:xfrm>
          <a:off x="1301264" y="2553978"/>
          <a:ext cx="9126412" cy="356547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36903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75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86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13094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noProof="0" dirty="0">
                          <a:solidFill>
                            <a:schemeClr val="bg1"/>
                          </a:solidFill>
                        </a:rPr>
                        <a:t>Parameter, n (%)</a:t>
                      </a:r>
                      <a:endParaRPr lang="en-US" sz="1800" noProof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CAB + RPV LA Q2M</a:t>
                      </a:r>
                      <a:br>
                        <a:rPr kumimoji="0" lang="en-US" sz="1800" b="1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kumimoji="0" lang="en-US" sz="1800" b="1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(N=454)</a:t>
                      </a:r>
                      <a:endParaRPr kumimoji="0" lang="en-US" sz="18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BIC/FTC/TAF</a:t>
                      </a:r>
                      <a:br>
                        <a:rPr kumimoji="0" lang="en-US" sz="1800" b="1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kumimoji="0" lang="en-US" sz="1800" b="1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(N=227)</a:t>
                      </a:r>
                      <a:endParaRPr kumimoji="0" lang="en-US" sz="18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30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Any AE</a:t>
                      </a:r>
                    </a:p>
                    <a:p>
                      <a:pPr marL="3429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Drug-related AEs</a:t>
                      </a:r>
                      <a:endParaRPr kumimoji="0" lang="en-US" sz="18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349 (77)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90 (20)</a:t>
                      </a:r>
                      <a:endParaRPr kumimoji="0" lang="en-US" sz="18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172 (76)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 (&lt;1)</a:t>
                      </a:r>
                      <a:endParaRPr kumimoji="0" lang="en-US" sz="18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30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Any Grade &gt;3 AE</a:t>
                      </a:r>
                    </a:p>
                    <a:p>
                      <a:pPr marL="3429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Drug-related</a:t>
                      </a:r>
                      <a:endParaRPr kumimoji="0" lang="en-US" sz="18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42 (9)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7 (2)</a:t>
                      </a:r>
                      <a:endParaRPr kumimoji="0" lang="en-US" sz="18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26 (11)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kumimoji="0" lang="en-US" sz="18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30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Leading to withdrawal</a:t>
                      </a:r>
                    </a:p>
                    <a:p>
                      <a:pPr marL="3429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Drug-related</a:t>
                      </a:r>
                      <a:endParaRPr kumimoji="0" lang="en-US" sz="18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16 4)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9 (2)</a:t>
                      </a:r>
                      <a:endParaRPr kumimoji="0" lang="en-US" sz="18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 (&lt;1)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kumimoji="0" lang="en-US" sz="18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30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Any serious AE</a:t>
                      </a:r>
                    </a:p>
                    <a:p>
                      <a:pPr marL="3429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Drug-related</a:t>
                      </a:r>
                      <a:endParaRPr kumimoji="0" lang="en-US" sz="18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21 (5)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 (&lt;1)</a:t>
                      </a:r>
                      <a:endParaRPr kumimoji="0" lang="en-US" sz="18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15 (7)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kumimoji="0" lang="en-US" sz="18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3538206938"/>
                  </a:ext>
                </a:extLst>
              </a:tr>
            </a:tbl>
          </a:graphicData>
        </a:graphic>
      </p:graphicFrame>
      <p:sp>
        <p:nvSpPr>
          <p:cNvPr id="7" name="Text Box 2">
            <a:extLst>
              <a:ext uri="{FF2B5EF4-FFF2-40B4-BE49-F238E27FC236}">
                <a16:creationId xmlns:a16="http://schemas.microsoft.com/office/drawing/2014/main" id="{F7B054F6-0208-BF33-9E88-C492F0FE40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6100" y="1804924"/>
            <a:ext cx="6019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ＭＳ Ｐゴシック" pitchFamily="34" charset="-128"/>
                <a:cs typeface="Arial" charset="0"/>
              </a:rPr>
              <a:t>Safety (excluding ISR)</a:t>
            </a:r>
          </a:p>
        </p:txBody>
      </p:sp>
      <p:sp>
        <p:nvSpPr>
          <p:cNvPr id="3" name="Titre 4">
            <a:extLst>
              <a:ext uri="{FF2B5EF4-FFF2-40B4-BE49-F238E27FC236}">
                <a16:creationId xmlns:a16="http://schemas.microsoft.com/office/drawing/2014/main" id="{4E1B3460-C7BF-3292-5986-97120B399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10471"/>
            <a:ext cx="9818077" cy="1481068"/>
          </a:xfrm>
        </p:spPr>
        <p:txBody>
          <a:bodyPr>
            <a:normAutofit/>
          </a:bodyPr>
          <a:lstStyle/>
          <a:p>
            <a:r>
              <a:rPr lang="en-GB" dirty="0"/>
              <a:t>SOLAR: switch of CAB + RPV LA IM vs oral BIC/FTC/TAF</a:t>
            </a:r>
          </a:p>
        </p:txBody>
      </p:sp>
    </p:spTree>
    <p:extLst>
      <p:ext uri="{BB962C8B-B14F-4D97-AF65-F5344CB8AC3E}">
        <p14:creationId xmlns:p14="http://schemas.microsoft.com/office/powerpoint/2010/main" val="1042618461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6424B8B1-6CE6-3B5E-2AC1-44601C96B6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49820" y="6444771"/>
            <a:ext cx="234218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fr-FR" sz="1400" i="1" dirty="0">
                <a:solidFill>
                  <a:srgbClr val="0070C0"/>
                </a:solidFill>
              </a:rPr>
              <a:t>Tan DHS, CROI 2023, Abs. 146</a:t>
            </a:r>
          </a:p>
        </p:txBody>
      </p:sp>
      <p:sp>
        <p:nvSpPr>
          <p:cNvPr id="36" name="Text Box 2">
            <a:extLst>
              <a:ext uri="{FF2B5EF4-FFF2-40B4-BE49-F238E27FC236}">
                <a16:creationId xmlns:a16="http://schemas.microsoft.com/office/drawing/2014/main" id="{7F50E81C-E583-F861-889C-1C9BCAB37C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9979" y="1672514"/>
            <a:ext cx="279727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  <a:cs typeface="Arial" charset="0"/>
              </a:rPr>
              <a:t>Weight changes</a:t>
            </a:r>
          </a:p>
        </p:txBody>
      </p:sp>
      <p:grpSp>
        <p:nvGrpSpPr>
          <p:cNvPr id="37" name="Groupe 36">
            <a:extLst>
              <a:ext uri="{FF2B5EF4-FFF2-40B4-BE49-F238E27FC236}">
                <a16:creationId xmlns:a16="http://schemas.microsoft.com/office/drawing/2014/main" id="{714FA6DB-F63F-746E-EC9E-BA4B3674C0AF}"/>
              </a:ext>
            </a:extLst>
          </p:cNvPr>
          <p:cNvGrpSpPr/>
          <p:nvPr/>
        </p:nvGrpSpPr>
        <p:grpSpPr>
          <a:xfrm>
            <a:off x="2231327" y="2317845"/>
            <a:ext cx="7219256" cy="4126926"/>
            <a:chOff x="2277197" y="2881717"/>
            <a:chExt cx="5485045" cy="3135555"/>
          </a:xfrm>
        </p:grpSpPr>
        <p:grpSp>
          <p:nvGrpSpPr>
            <p:cNvPr id="3" name="Groupe 2">
              <a:extLst>
                <a:ext uri="{FF2B5EF4-FFF2-40B4-BE49-F238E27FC236}">
                  <a16:creationId xmlns:a16="http://schemas.microsoft.com/office/drawing/2014/main" id="{FFC3DEB4-A906-5AAA-DB7B-DC95A1E3A8DB}"/>
                </a:ext>
              </a:extLst>
            </p:cNvPr>
            <p:cNvGrpSpPr/>
            <p:nvPr/>
          </p:nvGrpSpPr>
          <p:grpSpPr>
            <a:xfrm>
              <a:off x="2910032" y="2974109"/>
              <a:ext cx="4703763" cy="2490788"/>
              <a:chOff x="831850" y="2870200"/>
              <a:chExt cx="4703763" cy="2490788"/>
            </a:xfrm>
          </p:grpSpPr>
          <p:sp>
            <p:nvSpPr>
              <p:cNvPr id="4" name="Line 5">
                <a:extLst>
                  <a:ext uri="{FF2B5EF4-FFF2-40B4-BE49-F238E27FC236}">
                    <a16:creationId xmlns:a16="http://schemas.microsoft.com/office/drawing/2014/main" id="{777901D4-CC02-5359-ED53-14858D7B329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831850" y="2870200"/>
                <a:ext cx="42863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/>
              </a:p>
            </p:txBody>
          </p:sp>
          <p:sp>
            <p:nvSpPr>
              <p:cNvPr id="8" name="Line 6">
                <a:extLst>
                  <a:ext uri="{FF2B5EF4-FFF2-40B4-BE49-F238E27FC236}">
                    <a16:creationId xmlns:a16="http://schemas.microsoft.com/office/drawing/2014/main" id="{91C4C7BE-2C1B-BF33-357C-E0B3F8C6D59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831850" y="4530725"/>
                <a:ext cx="42863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/>
              </a:p>
            </p:txBody>
          </p:sp>
          <p:sp>
            <p:nvSpPr>
              <p:cNvPr id="9" name="Line 15">
                <a:extLst>
                  <a:ext uri="{FF2B5EF4-FFF2-40B4-BE49-F238E27FC236}">
                    <a16:creationId xmlns:a16="http://schemas.microsoft.com/office/drawing/2014/main" id="{1584594E-44B8-8421-D827-7060C8BC187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874713" y="5360988"/>
                <a:ext cx="4660900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/>
              </a:p>
            </p:txBody>
          </p:sp>
          <p:sp>
            <p:nvSpPr>
              <p:cNvPr id="10" name="Line 16">
                <a:extLst>
                  <a:ext uri="{FF2B5EF4-FFF2-40B4-BE49-F238E27FC236}">
                    <a16:creationId xmlns:a16="http://schemas.microsoft.com/office/drawing/2014/main" id="{6ACE0D70-D9B8-0082-CC8D-C1BDD442F05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831850" y="3700463"/>
                <a:ext cx="42863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/>
              </a:p>
            </p:txBody>
          </p:sp>
          <p:sp>
            <p:nvSpPr>
              <p:cNvPr id="11" name="Freeform 17">
                <a:extLst>
                  <a:ext uri="{FF2B5EF4-FFF2-40B4-BE49-F238E27FC236}">
                    <a16:creationId xmlns:a16="http://schemas.microsoft.com/office/drawing/2014/main" id="{2A4DF1D6-CAA7-1685-0F27-6A930E43F50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74713" y="2870200"/>
                <a:ext cx="0" cy="2490788"/>
              </a:xfrm>
              <a:custGeom>
                <a:avLst/>
                <a:gdLst>
                  <a:gd name="T0" fmla="*/ 1569 h 1569"/>
                  <a:gd name="T1" fmla="*/ 1046 h 1569"/>
                  <a:gd name="T2" fmla="*/ 523 h 1569"/>
                  <a:gd name="T3" fmla="*/ 0 h 1569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</a:cxnLst>
                <a:rect l="0" t="0" r="r" b="b"/>
                <a:pathLst>
                  <a:path h="1569">
                    <a:moveTo>
                      <a:pt x="0" y="1569"/>
                    </a:moveTo>
                    <a:lnTo>
                      <a:pt x="0" y="1046"/>
                    </a:lnTo>
                    <a:lnTo>
                      <a:pt x="0" y="523"/>
                    </a:ln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/>
              </a:p>
            </p:txBody>
          </p:sp>
          <p:sp>
            <p:nvSpPr>
              <p:cNvPr id="12" name="Line 18">
                <a:extLst>
                  <a:ext uri="{FF2B5EF4-FFF2-40B4-BE49-F238E27FC236}">
                    <a16:creationId xmlns:a16="http://schemas.microsoft.com/office/drawing/2014/main" id="{D50D4EF0-2584-8BAC-EC7C-84DD2999E3B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831850" y="5360988"/>
                <a:ext cx="42863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/>
              </a:p>
            </p:txBody>
          </p:sp>
        </p:grpSp>
        <p:sp>
          <p:nvSpPr>
            <p:cNvPr id="13" name="Freeform 19">
              <a:extLst>
                <a:ext uri="{FF2B5EF4-FFF2-40B4-BE49-F238E27FC236}">
                  <a16:creationId xmlns:a16="http://schemas.microsoft.com/office/drawing/2014/main" id="{FC9328C5-E5A1-EF94-5018-1FFDD4E47600}"/>
                </a:ext>
              </a:extLst>
            </p:cNvPr>
            <p:cNvSpPr>
              <a:spLocks/>
            </p:cNvSpPr>
            <p:nvPr/>
          </p:nvSpPr>
          <p:spPr bwMode="auto">
            <a:xfrm>
              <a:off x="2952895" y="4634634"/>
              <a:ext cx="4665663" cy="663575"/>
            </a:xfrm>
            <a:custGeom>
              <a:avLst/>
              <a:gdLst>
                <a:gd name="T0" fmla="*/ 2939 w 2939"/>
                <a:gd name="T1" fmla="*/ 418 h 418"/>
                <a:gd name="T2" fmla="*/ 1458 w 2939"/>
                <a:gd name="T3" fmla="*/ 418 h 418"/>
                <a:gd name="T4" fmla="*/ 973 w 2939"/>
                <a:gd name="T5" fmla="*/ 309 h 418"/>
                <a:gd name="T6" fmla="*/ 485 w 2939"/>
                <a:gd name="T7" fmla="*/ 58 h 418"/>
                <a:gd name="T8" fmla="*/ 0 w 2939"/>
                <a:gd name="T9" fmla="*/ 0 h 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39" h="418">
                  <a:moveTo>
                    <a:pt x="2939" y="418"/>
                  </a:moveTo>
                  <a:lnTo>
                    <a:pt x="1458" y="418"/>
                  </a:lnTo>
                  <a:lnTo>
                    <a:pt x="973" y="309"/>
                  </a:lnTo>
                  <a:lnTo>
                    <a:pt x="485" y="58"/>
                  </a:lnTo>
                  <a:lnTo>
                    <a:pt x="0" y="0"/>
                  </a:lnTo>
                </a:path>
              </a:pathLst>
            </a:custGeom>
            <a:noFill/>
            <a:ln w="19050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/>
            </a:p>
          </p:txBody>
        </p:sp>
        <p:sp>
          <p:nvSpPr>
            <p:cNvPr id="14" name="Line 21">
              <a:extLst>
                <a:ext uri="{FF2B5EF4-FFF2-40B4-BE49-F238E27FC236}">
                  <a16:creationId xmlns:a16="http://schemas.microsoft.com/office/drawing/2014/main" id="{5949B186-183C-7DCA-AF09-25FC728148A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797445" y="3420197"/>
              <a:ext cx="309563" cy="0"/>
            </a:xfrm>
            <a:prstGeom prst="line">
              <a:avLst/>
            </a:prstGeom>
            <a:noFill/>
            <a:ln w="28575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/>
            </a:p>
          </p:txBody>
        </p:sp>
        <p:sp>
          <p:nvSpPr>
            <p:cNvPr id="15" name="Line 23">
              <a:extLst>
                <a:ext uri="{FF2B5EF4-FFF2-40B4-BE49-F238E27FC236}">
                  <a16:creationId xmlns:a16="http://schemas.microsoft.com/office/drawing/2014/main" id="{835FD0D0-2186-AEE8-8E5F-7D69B6AECF3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797445" y="3666259"/>
              <a:ext cx="309563" cy="0"/>
            </a:xfrm>
            <a:prstGeom prst="line">
              <a:avLst/>
            </a:prstGeom>
            <a:noFill/>
            <a:ln w="28575">
              <a:solidFill>
                <a:schemeClr val="accent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/>
            </a:p>
          </p:txBody>
        </p:sp>
        <p:sp>
          <p:nvSpPr>
            <p:cNvPr id="16" name="Freeform 24">
              <a:extLst>
                <a:ext uri="{FF2B5EF4-FFF2-40B4-BE49-F238E27FC236}">
                  <a16:creationId xmlns:a16="http://schemas.microsoft.com/office/drawing/2014/main" id="{2CBD3AA4-5FE0-D4A8-FDAE-E1EDDE91F0A3}"/>
                </a:ext>
              </a:extLst>
            </p:cNvPr>
            <p:cNvSpPr>
              <a:spLocks/>
            </p:cNvSpPr>
            <p:nvPr/>
          </p:nvSpPr>
          <p:spPr bwMode="auto">
            <a:xfrm>
              <a:off x="2952895" y="4464772"/>
              <a:ext cx="4660900" cy="506413"/>
            </a:xfrm>
            <a:custGeom>
              <a:avLst/>
              <a:gdLst>
                <a:gd name="T0" fmla="*/ 0 w 2936"/>
                <a:gd name="T1" fmla="*/ 107 h 319"/>
                <a:gd name="T2" fmla="*/ 491 w 2936"/>
                <a:gd name="T3" fmla="*/ 0 h 319"/>
                <a:gd name="T4" fmla="*/ 981 w 2936"/>
                <a:gd name="T5" fmla="*/ 319 h 319"/>
                <a:gd name="T6" fmla="*/ 1470 w 2936"/>
                <a:gd name="T7" fmla="*/ 215 h 319"/>
                <a:gd name="T8" fmla="*/ 2936 w 2936"/>
                <a:gd name="T9" fmla="*/ 53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36" h="319">
                  <a:moveTo>
                    <a:pt x="0" y="107"/>
                  </a:moveTo>
                  <a:lnTo>
                    <a:pt x="491" y="0"/>
                  </a:lnTo>
                  <a:lnTo>
                    <a:pt x="981" y="319"/>
                  </a:lnTo>
                  <a:lnTo>
                    <a:pt x="1470" y="215"/>
                  </a:lnTo>
                  <a:lnTo>
                    <a:pt x="2936" y="53"/>
                  </a:lnTo>
                </a:path>
              </a:pathLst>
            </a:custGeom>
            <a:noFill/>
            <a:ln w="19050">
              <a:solidFill>
                <a:schemeClr val="accent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/>
            </a:p>
          </p:txBody>
        </p:sp>
        <p:sp>
          <p:nvSpPr>
            <p:cNvPr id="17" name="Rectangle 25">
              <a:extLst>
                <a:ext uri="{FF2B5EF4-FFF2-40B4-BE49-F238E27FC236}">
                  <a16:creationId xmlns:a16="http://schemas.microsoft.com/office/drawing/2014/main" id="{D6339CCD-864E-794C-ADF3-520727A8A9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1131" y="2881717"/>
              <a:ext cx="227627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  <a:t>1.0</a:t>
              </a:r>
            </a:p>
          </p:txBody>
        </p:sp>
        <p:sp>
          <p:nvSpPr>
            <p:cNvPr id="18" name="Rectangle 26">
              <a:extLst>
                <a:ext uri="{FF2B5EF4-FFF2-40B4-BE49-F238E27FC236}">
                  <a16:creationId xmlns:a16="http://schemas.microsoft.com/office/drawing/2014/main" id="{D9AD5C6D-E875-EDB7-E00E-D917EA63DE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1131" y="3711979"/>
              <a:ext cx="227627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  <a:t>0.5</a:t>
              </a:r>
            </a:p>
          </p:txBody>
        </p:sp>
        <p:sp>
          <p:nvSpPr>
            <p:cNvPr id="19" name="Rectangle 27">
              <a:extLst>
                <a:ext uri="{FF2B5EF4-FFF2-40B4-BE49-F238E27FC236}">
                  <a16:creationId xmlns:a16="http://schemas.microsoft.com/office/drawing/2014/main" id="{C88D499A-02EF-03F3-C8E1-E46A9903A1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1131" y="4542242"/>
              <a:ext cx="227627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>
                  <a:ln>
                    <a:noFill/>
                  </a:ln>
                  <a:effectLst/>
                  <a:latin typeface="+mn-lt"/>
                </a:rPr>
                <a:t>0.0</a:t>
              </a:r>
            </a:p>
          </p:txBody>
        </p:sp>
        <p:sp>
          <p:nvSpPr>
            <p:cNvPr id="20" name="Rectangle 28">
              <a:extLst>
                <a:ext uri="{FF2B5EF4-FFF2-40B4-BE49-F238E27FC236}">
                  <a16:creationId xmlns:a16="http://schemas.microsoft.com/office/drawing/2014/main" id="{F8BCC031-D3CA-16EC-A9EE-CC1533FC6B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8216" y="5372504"/>
              <a:ext cx="282129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>
                  <a:ln>
                    <a:noFill/>
                  </a:ln>
                  <a:effectLst/>
                  <a:latin typeface="+mn-lt"/>
                </a:rPr>
                <a:t>-0.5</a:t>
              </a:r>
            </a:p>
          </p:txBody>
        </p:sp>
        <p:sp>
          <p:nvSpPr>
            <p:cNvPr id="21" name="Rectangle 29">
              <a:extLst>
                <a:ext uri="{FF2B5EF4-FFF2-40B4-BE49-F238E27FC236}">
                  <a16:creationId xmlns:a16="http://schemas.microsoft.com/office/drawing/2014/main" id="{3581063B-2000-F9FE-E414-2FBF27F136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8102" y="5529984"/>
              <a:ext cx="913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>
                  <a:ln>
                    <a:noFill/>
                  </a:ln>
                  <a:effectLst/>
                  <a:latin typeface="+mn-lt"/>
                </a:rPr>
                <a:t>2</a:t>
              </a:r>
            </a:p>
          </p:txBody>
        </p:sp>
        <p:sp>
          <p:nvSpPr>
            <p:cNvPr id="22" name="Rectangle 30">
              <a:extLst>
                <a:ext uri="{FF2B5EF4-FFF2-40B4-BE49-F238E27FC236}">
                  <a16:creationId xmlns:a16="http://schemas.microsoft.com/office/drawing/2014/main" id="{131B6BB6-42ED-7E3C-54EC-C4AB8B5B78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2802" y="5529984"/>
              <a:ext cx="913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>
                  <a:ln>
                    <a:noFill/>
                  </a:ln>
                  <a:effectLst/>
                  <a:latin typeface="+mn-lt"/>
                </a:rPr>
                <a:t>4</a:t>
              </a:r>
            </a:p>
          </p:txBody>
        </p:sp>
        <p:sp>
          <p:nvSpPr>
            <p:cNvPr id="23" name="Rectangle 31">
              <a:extLst>
                <a:ext uri="{FF2B5EF4-FFF2-40B4-BE49-F238E27FC236}">
                  <a16:creationId xmlns:a16="http://schemas.microsoft.com/office/drawing/2014/main" id="{AD38E93B-B7F5-46BE-650D-0C21E8A435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62265" y="5529984"/>
              <a:ext cx="913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>
                  <a:ln>
                    <a:noFill/>
                  </a:ln>
                  <a:effectLst/>
                  <a:latin typeface="+mn-lt"/>
                </a:rPr>
                <a:t>6</a:t>
              </a:r>
            </a:p>
          </p:txBody>
        </p:sp>
        <p:sp>
          <p:nvSpPr>
            <p:cNvPr id="24" name="Rectangle 32">
              <a:extLst>
                <a:ext uri="{FF2B5EF4-FFF2-40B4-BE49-F238E27FC236}">
                  <a16:creationId xmlns:a16="http://schemas.microsoft.com/office/drawing/2014/main" id="{382E0AEA-6AEC-6386-FAD7-7EC6963B66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44649" y="5529984"/>
              <a:ext cx="18274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>
                  <a:ln>
                    <a:noFill/>
                  </a:ln>
                  <a:effectLst/>
                  <a:latin typeface="+mn-lt"/>
                </a:rPr>
                <a:t>12</a:t>
              </a:r>
            </a:p>
          </p:txBody>
        </p:sp>
        <p:sp>
          <p:nvSpPr>
            <p:cNvPr id="25" name="Rectangle 33">
              <a:extLst>
                <a:ext uri="{FF2B5EF4-FFF2-40B4-BE49-F238E27FC236}">
                  <a16:creationId xmlns:a16="http://schemas.microsoft.com/office/drawing/2014/main" id="{4169A1DC-A5A4-412C-5DBF-B308933383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3207" y="5801828"/>
              <a:ext cx="1421799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1" i="0" u="none" strike="noStrike" cap="none" normalizeH="0" baseline="0" dirty="0" err="1">
                  <a:ln>
                    <a:noFill/>
                  </a:ln>
                  <a:effectLst/>
                  <a:latin typeface="+mn-lt"/>
                </a:rPr>
                <a:t>Study</a:t>
              </a:r>
              <a:r>
                <a:rPr kumimoji="0" lang="fr-FR" altLang="fr-FR" sz="1400" b="1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  <a:t> </a:t>
              </a:r>
              <a:r>
                <a:rPr kumimoji="0" lang="fr-FR" altLang="fr-FR" sz="1400" b="1" i="0" u="none" strike="noStrike" cap="none" normalizeH="0" baseline="0" dirty="0" err="1">
                  <a:ln>
                    <a:noFill/>
                  </a:ln>
                  <a:effectLst/>
                  <a:latin typeface="+mn-lt"/>
                </a:rPr>
                <a:t>visit</a:t>
              </a:r>
              <a:r>
                <a:rPr kumimoji="0" lang="fr-FR" altLang="fr-FR" sz="1400" b="1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  <a:t> (</a:t>
              </a:r>
              <a:r>
                <a:rPr kumimoji="0" lang="fr-FR" altLang="fr-FR" sz="1400" b="1" i="0" u="none" strike="noStrike" cap="none" normalizeH="0" baseline="0" dirty="0" err="1">
                  <a:ln>
                    <a:noFill/>
                  </a:ln>
                  <a:effectLst/>
                  <a:latin typeface="+mn-lt"/>
                </a:rPr>
                <a:t>month</a:t>
              </a:r>
              <a:r>
                <a:rPr kumimoji="0" lang="fr-FR" altLang="fr-FR" sz="1400" b="1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  <a:t>)</a:t>
              </a:r>
              <a:endParaRPr kumimoji="0" lang="fr-FR" altLang="fr-FR" sz="1400" b="0" i="0" u="none" strike="noStrike" cap="none" normalizeH="0" baseline="0" dirty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26" name="Rectangle 34">
              <a:extLst>
                <a:ext uri="{FF2B5EF4-FFF2-40B4-BE49-F238E27FC236}">
                  <a16:creationId xmlns:a16="http://schemas.microsoft.com/office/drawing/2014/main" id="{7F527A6F-486E-CFFE-FFBE-52BB0642BD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77257" y="5002934"/>
              <a:ext cx="37670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1" i="0" u="none" strike="noStrike" cap="none" normalizeH="0" baseline="0">
                  <a:ln>
                    <a:noFill/>
                  </a:ln>
                  <a:effectLst/>
                  <a:latin typeface="+mn-lt"/>
                </a:rPr>
                <a:t>-0.40</a:t>
              </a:r>
              <a:endParaRPr kumimoji="0" lang="fr-FR" altLang="fr-FR" sz="1400" b="0" i="0" u="none" strike="noStrike" cap="none" normalizeH="0" baseline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27" name="Rectangle 35">
              <a:extLst>
                <a:ext uri="{FF2B5EF4-FFF2-40B4-BE49-F238E27FC236}">
                  <a16:creationId xmlns:a16="http://schemas.microsoft.com/office/drawing/2014/main" id="{40F19BD2-3740-1EFA-FEEF-1B37036B07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78557" y="5041034"/>
              <a:ext cx="37670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1" i="0" u="none" strike="noStrike" cap="none" normalizeH="0" baseline="0">
                  <a:ln>
                    <a:noFill/>
                  </a:ln>
                  <a:effectLst/>
                  <a:latin typeface="+mn-lt"/>
                </a:rPr>
                <a:t>-0.40</a:t>
              </a:r>
              <a:endParaRPr kumimoji="0" lang="fr-FR" altLang="fr-FR" sz="1400" b="0" i="0" u="none" strike="noStrike" cap="none" normalizeH="0" baseline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28" name="Rectangle 36">
              <a:extLst>
                <a:ext uri="{FF2B5EF4-FFF2-40B4-BE49-F238E27FC236}">
                  <a16:creationId xmlns:a16="http://schemas.microsoft.com/office/drawing/2014/main" id="{7D1A8D9F-3F53-9EF8-9C43-88D6D58D2E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94332" y="5177559"/>
              <a:ext cx="37670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1" i="0" u="none" strike="noStrike" cap="none" normalizeH="0" baseline="0">
                  <a:ln>
                    <a:noFill/>
                  </a:ln>
                  <a:effectLst/>
                  <a:latin typeface="+mn-lt"/>
                </a:rPr>
                <a:t>-0.30</a:t>
              </a:r>
              <a:endParaRPr kumimoji="0" lang="fr-FR" altLang="fr-FR" sz="1400" b="0" i="0" u="none" strike="noStrike" cap="none" normalizeH="0" baseline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29" name="Rectangle 37">
              <a:extLst>
                <a:ext uri="{FF2B5EF4-FFF2-40B4-BE49-F238E27FC236}">
                  <a16:creationId xmlns:a16="http://schemas.microsoft.com/office/drawing/2014/main" id="{E448BDD0-506B-A47F-618B-554B79516C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76770" y="4829897"/>
              <a:ext cx="37670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1" i="0" u="none" strike="noStrike" cap="none" normalizeH="0" baseline="0">
                  <a:ln>
                    <a:noFill/>
                  </a:ln>
                  <a:effectLst/>
                  <a:latin typeface="+mn-lt"/>
                </a:rPr>
                <a:t>-0.05</a:t>
              </a:r>
              <a:endParaRPr kumimoji="0" lang="fr-FR" altLang="fr-FR" sz="1400" b="0" i="0" u="none" strike="noStrike" cap="none" normalizeH="0" baseline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30" name="Rectangle 38">
              <a:extLst>
                <a:ext uri="{FF2B5EF4-FFF2-40B4-BE49-F238E27FC236}">
                  <a16:creationId xmlns:a16="http://schemas.microsoft.com/office/drawing/2014/main" id="{5D27F91D-19E0-3179-BD2D-1F39E9C148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78557" y="4504459"/>
              <a:ext cx="37670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1" i="0" u="none" strike="noStrike" cap="none" normalizeH="0" baseline="0">
                  <a:ln>
                    <a:noFill/>
                  </a:ln>
                  <a:effectLst/>
                  <a:latin typeface="+mn-lt"/>
                </a:rPr>
                <a:t>-0.10</a:t>
              </a:r>
              <a:endParaRPr kumimoji="0" lang="fr-FR" altLang="fr-FR" sz="1400" b="0" i="0" u="none" strike="noStrike" cap="none" normalizeH="0" baseline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31" name="Rectangle 39">
              <a:extLst>
                <a:ext uri="{FF2B5EF4-FFF2-40B4-BE49-F238E27FC236}">
                  <a16:creationId xmlns:a16="http://schemas.microsoft.com/office/drawing/2014/main" id="{82F66FED-4517-F381-7EF9-C6DA1ECD48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91057" y="4201247"/>
              <a:ext cx="4119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1" i="0" u="none" strike="noStrike" cap="none" normalizeH="0" baseline="0">
                  <a:ln>
                    <a:noFill/>
                  </a:ln>
                  <a:effectLst/>
                  <a:latin typeface="+mn-lt"/>
                </a:rPr>
                <a:t>+0.10</a:t>
              </a:r>
              <a:endParaRPr kumimoji="0" lang="fr-FR" altLang="fr-FR" sz="1400" b="0" i="0" u="none" strike="noStrike" cap="none" normalizeH="0" baseline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32" name="Rectangle 40">
              <a:extLst>
                <a:ext uri="{FF2B5EF4-FFF2-40B4-BE49-F238E27FC236}">
                  <a16:creationId xmlns:a16="http://schemas.microsoft.com/office/drawing/2014/main" id="{199FC002-78D3-E614-749C-02ADD3E263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2907" y="4650509"/>
              <a:ext cx="37670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1" i="0" u="none" strike="noStrike" cap="none" normalizeH="0" baseline="0">
                  <a:ln>
                    <a:noFill/>
                  </a:ln>
                  <a:effectLst/>
                  <a:latin typeface="+mn-lt"/>
                </a:rPr>
                <a:t>-0.20</a:t>
              </a:r>
              <a:endParaRPr kumimoji="0" lang="fr-FR" altLang="fr-FR" sz="1400" b="0" i="0" u="none" strike="noStrike" cap="none" normalizeH="0" baseline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33" name="Rectangle 41">
              <a:extLst>
                <a:ext uri="{FF2B5EF4-FFF2-40B4-BE49-F238E27FC236}">
                  <a16:creationId xmlns:a16="http://schemas.microsoft.com/office/drawing/2014/main" id="{7FD707D5-48FB-D1ED-3A44-7543469217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50270" y="4283797"/>
              <a:ext cx="4119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1" i="0" u="none" strike="noStrike" cap="none" normalizeH="0" baseline="0">
                  <a:ln>
                    <a:noFill/>
                  </a:ln>
                  <a:effectLst/>
                  <a:latin typeface="+mn-lt"/>
                </a:rPr>
                <a:t>+0.05</a:t>
              </a:r>
              <a:endParaRPr kumimoji="0" lang="fr-FR" altLang="fr-FR" sz="1400" b="0" i="0" u="none" strike="noStrike" cap="none" normalizeH="0" baseline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34" name="Rectangle 42">
              <a:extLst>
                <a:ext uri="{FF2B5EF4-FFF2-40B4-BE49-F238E27FC236}">
                  <a16:creationId xmlns:a16="http://schemas.microsoft.com/office/drawing/2014/main" id="{53837D9B-602B-DE99-EE63-6934846F30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4317" y="3315422"/>
              <a:ext cx="1616728" cy="1636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1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  <a:t>CAB + RPV LA Q2M (N=454)</a:t>
              </a:r>
            </a:p>
          </p:txBody>
        </p:sp>
        <p:sp>
          <p:nvSpPr>
            <p:cNvPr id="35" name="Rectangle 43">
              <a:extLst>
                <a:ext uri="{FF2B5EF4-FFF2-40B4-BE49-F238E27FC236}">
                  <a16:creationId xmlns:a16="http://schemas.microsoft.com/office/drawing/2014/main" id="{F579CE87-2FF2-D983-78DB-00BB5EA1D1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4317" y="3563072"/>
              <a:ext cx="1183487" cy="1636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1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  <a:t>BIC/FTC/TAF (N=227)</a:t>
              </a:r>
            </a:p>
          </p:txBody>
        </p:sp>
        <p:sp>
          <p:nvSpPr>
            <p:cNvPr id="5" name="Rectangle 25">
              <a:extLst>
                <a:ext uri="{FF2B5EF4-FFF2-40B4-BE49-F238E27FC236}">
                  <a16:creationId xmlns:a16="http://schemas.microsoft.com/office/drawing/2014/main" id="{D72F7A98-65EB-A776-0876-BBC90782A8F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1287759" y="4109581"/>
              <a:ext cx="2194319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1" i="0" u="none" strike="noStrike" cap="none" normalizeH="0" baseline="0" dirty="0" err="1">
                  <a:ln>
                    <a:noFill/>
                  </a:ln>
                  <a:effectLst/>
                  <a:latin typeface="+mn-lt"/>
                </a:rPr>
                <a:t>Median</a:t>
              </a:r>
              <a:r>
                <a:rPr kumimoji="0" lang="fr-FR" altLang="fr-FR" sz="1400" b="1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  <a:t> change in </a:t>
              </a:r>
              <a:r>
                <a:rPr kumimoji="0" lang="fr-FR" altLang="fr-FR" sz="1400" b="1" i="0" u="none" strike="noStrike" cap="none" normalizeH="0" baseline="0" dirty="0" err="1">
                  <a:ln>
                    <a:noFill/>
                  </a:ln>
                  <a:effectLst/>
                  <a:latin typeface="+mn-lt"/>
                </a:rPr>
                <a:t>weight</a:t>
              </a:r>
              <a:r>
                <a:rPr kumimoji="0" lang="fr-FR" altLang="fr-FR" sz="1400" b="1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  <a:t> (kg)</a:t>
              </a:r>
            </a:p>
          </p:txBody>
        </p:sp>
      </p:grpSp>
      <p:sp>
        <p:nvSpPr>
          <p:cNvPr id="7" name="Titre 4">
            <a:extLst>
              <a:ext uri="{FF2B5EF4-FFF2-40B4-BE49-F238E27FC236}">
                <a16:creationId xmlns:a16="http://schemas.microsoft.com/office/drawing/2014/main" id="{A3B77F68-49FD-0A5F-7AFB-BBD0397E49D2}"/>
              </a:ext>
            </a:extLst>
          </p:cNvPr>
          <p:cNvSpPr txBox="1">
            <a:spLocks/>
          </p:cNvSpPr>
          <p:nvPr/>
        </p:nvSpPr>
        <p:spPr>
          <a:xfrm>
            <a:off x="609599" y="10471"/>
            <a:ext cx="9818077" cy="148106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342900" rtl="0" eaLnBrk="1" latinLnBrk="0" hangingPunct="1">
              <a:spcBef>
                <a:spcPct val="0"/>
              </a:spcBef>
              <a:buNone/>
              <a:defRPr sz="3300" b="1" kern="1200">
                <a:solidFill>
                  <a:srgbClr val="FF660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/>
              <a:t>SOLAR: switch of CAB + RPV LA IM vs oral BIC/FTC/TAF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6560591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02810D8-4D65-05DB-F033-2B8AA018197E}"/>
              </a:ext>
            </a:extLst>
          </p:cNvPr>
          <p:cNvSpPr txBox="1">
            <a:spLocks/>
          </p:cNvSpPr>
          <p:nvPr/>
        </p:nvSpPr>
        <p:spPr bwMode="auto">
          <a:xfrm>
            <a:off x="2287205" y="1469492"/>
            <a:ext cx="7209903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B0F0"/>
              </a:buClr>
              <a:buChar char="•"/>
              <a:defRPr sz="2400" b="1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B0F0"/>
              </a:buClr>
              <a:buChar char="–"/>
              <a:defRPr sz="2400">
                <a:solidFill>
                  <a:srgbClr val="000066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B0F0"/>
              </a:buClr>
              <a:buChar char="•"/>
              <a:defRPr sz="20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B0F0"/>
              </a:buClr>
              <a:buChar char="–"/>
              <a:defRPr sz="20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B0F0"/>
              </a:buClr>
              <a:buChar char="»"/>
              <a:defRPr sz="20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Char char="»"/>
              <a:defRPr sz="2000">
                <a:solidFill>
                  <a:schemeClr val="bg1"/>
                </a:solidFill>
                <a:latin typeface="+mn-lt"/>
              </a:defRPr>
            </a:lvl6pPr>
            <a:lvl7pPr marL="2971800" indent="-228600" algn="l" rtl="0" fontAlgn="base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Char char="»"/>
              <a:defRPr sz="2000">
                <a:solidFill>
                  <a:schemeClr val="bg1"/>
                </a:solidFill>
                <a:latin typeface="+mn-lt"/>
              </a:defRPr>
            </a:lvl7pPr>
            <a:lvl8pPr marL="3429000" indent="-228600" algn="l" rtl="0" fontAlgn="base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Char char="»"/>
              <a:defRPr sz="2000">
                <a:solidFill>
                  <a:schemeClr val="bg1"/>
                </a:solidFill>
                <a:latin typeface="+mn-lt"/>
              </a:defRPr>
            </a:lvl8pPr>
            <a:lvl9pPr marL="3886200" indent="-228600" algn="l" rtl="0" fontAlgn="base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Char char="»"/>
              <a:defRPr sz="2000">
                <a:solidFill>
                  <a:schemeClr val="bg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sz="2000" ker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Proportion of participants with an upward BMI shift resulting </a:t>
            </a:r>
            <a:br>
              <a:rPr lang="en-US" sz="2000" ker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000" ker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overweight or obesity at month 12</a:t>
            </a:r>
          </a:p>
        </p:txBody>
      </p:sp>
      <p:grpSp>
        <p:nvGrpSpPr>
          <p:cNvPr id="6" name="Groupe 5">
            <a:extLst>
              <a:ext uri="{FF2B5EF4-FFF2-40B4-BE49-F238E27FC236}">
                <a16:creationId xmlns:a16="http://schemas.microsoft.com/office/drawing/2014/main" id="{04D139E9-FA84-345D-36D6-624AD1CB7FE6}"/>
              </a:ext>
            </a:extLst>
          </p:cNvPr>
          <p:cNvGrpSpPr/>
          <p:nvPr/>
        </p:nvGrpSpPr>
        <p:grpSpPr>
          <a:xfrm>
            <a:off x="2380513" y="2305028"/>
            <a:ext cx="6691237" cy="3596980"/>
            <a:chOff x="3060686" y="2574964"/>
            <a:chExt cx="4570675" cy="2457039"/>
          </a:xfrm>
        </p:grpSpPr>
        <p:sp>
          <p:nvSpPr>
            <p:cNvPr id="8" name="Rectangle 28">
              <a:extLst>
                <a:ext uri="{FF2B5EF4-FFF2-40B4-BE49-F238E27FC236}">
                  <a16:creationId xmlns:a16="http://schemas.microsoft.com/office/drawing/2014/main" id="{4D947323-0411-75CA-12F5-2D56046851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01586" y="4021935"/>
              <a:ext cx="620815" cy="716835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/>
            </a:p>
          </p:txBody>
        </p:sp>
        <p:sp>
          <p:nvSpPr>
            <p:cNvPr id="34" name="Rectangle 28">
              <a:extLst>
                <a:ext uri="{FF2B5EF4-FFF2-40B4-BE49-F238E27FC236}">
                  <a16:creationId xmlns:a16="http://schemas.microsoft.com/office/drawing/2014/main" id="{4C2D0C6E-C2A7-689A-0AE7-F3DCE89F7C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94066" y="3406241"/>
              <a:ext cx="620815" cy="133253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/>
            </a:p>
          </p:txBody>
        </p:sp>
        <p:sp>
          <p:nvSpPr>
            <p:cNvPr id="36" name="Rectangle 28">
              <a:extLst>
                <a:ext uri="{FF2B5EF4-FFF2-40B4-BE49-F238E27FC236}">
                  <a16:creationId xmlns:a16="http://schemas.microsoft.com/office/drawing/2014/main" id="{41A87D63-56F0-0229-BDE8-B4AE2D5B0A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24449" y="3924401"/>
              <a:ext cx="620815" cy="81437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/>
            </a:p>
          </p:txBody>
        </p:sp>
        <p:sp>
          <p:nvSpPr>
            <p:cNvPr id="38" name="Rectangle 28">
              <a:extLst>
                <a:ext uri="{FF2B5EF4-FFF2-40B4-BE49-F238E27FC236}">
                  <a16:creationId xmlns:a16="http://schemas.microsoft.com/office/drawing/2014/main" id="{90D92FDF-E2BE-D1B6-F00F-13715D77CD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16929" y="3808575"/>
              <a:ext cx="620815" cy="930195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/>
            </a:p>
          </p:txBody>
        </p:sp>
        <p:sp>
          <p:nvSpPr>
            <p:cNvPr id="10" name="Freeform 29">
              <a:extLst>
                <a:ext uri="{FF2B5EF4-FFF2-40B4-BE49-F238E27FC236}">
                  <a16:creationId xmlns:a16="http://schemas.microsoft.com/office/drawing/2014/main" id="{EBA3578C-1814-C112-1904-67AB144C6FF1}"/>
                </a:ext>
              </a:extLst>
            </p:cNvPr>
            <p:cNvSpPr>
              <a:spLocks/>
            </p:cNvSpPr>
            <p:nvPr/>
          </p:nvSpPr>
          <p:spPr bwMode="auto">
            <a:xfrm>
              <a:off x="3594745" y="2656432"/>
              <a:ext cx="4036616" cy="2082339"/>
            </a:xfrm>
            <a:custGeom>
              <a:avLst/>
              <a:gdLst>
                <a:gd name="T0" fmla="*/ 3005 w 3005"/>
                <a:gd name="T1" fmla="*/ 1144 h 1144"/>
                <a:gd name="T2" fmla="*/ 0 w 3005"/>
                <a:gd name="T3" fmla="*/ 1144 h 1144"/>
                <a:gd name="T4" fmla="*/ 0 w 3005"/>
                <a:gd name="T5" fmla="*/ 915 h 1144"/>
                <a:gd name="T6" fmla="*/ 0 w 3005"/>
                <a:gd name="T7" fmla="*/ 686 h 1144"/>
                <a:gd name="T8" fmla="*/ 0 w 3005"/>
                <a:gd name="T9" fmla="*/ 458 h 1144"/>
                <a:gd name="T10" fmla="*/ 0 w 3005"/>
                <a:gd name="T11" fmla="*/ 229 h 1144"/>
                <a:gd name="T12" fmla="*/ 0 w 3005"/>
                <a:gd name="T13" fmla="*/ 0 h 1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005" h="1144">
                  <a:moveTo>
                    <a:pt x="3005" y="1144"/>
                  </a:moveTo>
                  <a:lnTo>
                    <a:pt x="0" y="1144"/>
                  </a:lnTo>
                  <a:lnTo>
                    <a:pt x="0" y="915"/>
                  </a:lnTo>
                  <a:lnTo>
                    <a:pt x="0" y="686"/>
                  </a:lnTo>
                  <a:lnTo>
                    <a:pt x="0" y="458"/>
                  </a:lnTo>
                  <a:lnTo>
                    <a:pt x="0" y="229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/>
            </a:p>
          </p:txBody>
        </p:sp>
        <p:sp>
          <p:nvSpPr>
            <p:cNvPr id="11" name="Line 30">
              <a:extLst>
                <a:ext uri="{FF2B5EF4-FFF2-40B4-BE49-F238E27FC236}">
                  <a16:creationId xmlns:a16="http://schemas.microsoft.com/office/drawing/2014/main" id="{30C8DD79-0AB4-33EF-AAB0-3B487F54000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561408" y="2665769"/>
              <a:ext cx="33338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/>
            </a:p>
          </p:txBody>
        </p:sp>
        <p:sp>
          <p:nvSpPr>
            <p:cNvPr id="13" name="Line 32">
              <a:extLst>
                <a:ext uri="{FF2B5EF4-FFF2-40B4-BE49-F238E27FC236}">
                  <a16:creationId xmlns:a16="http://schemas.microsoft.com/office/drawing/2014/main" id="{92AFDAB5-DF75-6F8C-8F5A-0C47CA8CD50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561408" y="3706350"/>
              <a:ext cx="33338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/>
            </a:p>
          </p:txBody>
        </p:sp>
        <p:sp>
          <p:nvSpPr>
            <p:cNvPr id="14" name="Line 33">
              <a:extLst>
                <a:ext uri="{FF2B5EF4-FFF2-40B4-BE49-F238E27FC236}">
                  <a16:creationId xmlns:a16="http://schemas.microsoft.com/office/drawing/2014/main" id="{72CB30A9-F462-C954-1732-45CC618010F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561408" y="4738771"/>
              <a:ext cx="33338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/>
            </a:p>
          </p:txBody>
        </p:sp>
        <p:sp>
          <p:nvSpPr>
            <p:cNvPr id="15" name="Line 34">
              <a:extLst>
                <a:ext uri="{FF2B5EF4-FFF2-40B4-BE49-F238E27FC236}">
                  <a16:creationId xmlns:a16="http://schemas.microsoft.com/office/drawing/2014/main" id="{2B5EC3E5-B484-72D0-3294-03A9252C5A8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561408" y="4214126"/>
              <a:ext cx="33338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/>
            </a:p>
          </p:txBody>
        </p:sp>
        <p:sp>
          <p:nvSpPr>
            <p:cNvPr id="16" name="Line 35">
              <a:extLst>
                <a:ext uri="{FF2B5EF4-FFF2-40B4-BE49-F238E27FC236}">
                  <a16:creationId xmlns:a16="http://schemas.microsoft.com/office/drawing/2014/main" id="{59A9468B-D1D4-6535-3C45-B2D6AF77DEF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561408" y="3186061"/>
              <a:ext cx="33338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/>
            </a:p>
          </p:txBody>
        </p:sp>
        <p:sp>
          <p:nvSpPr>
            <p:cNvPr id="17" name="Rectangle 36">
              <a:extLst>
                <a:ext uri="{FF2B5EF4-FFF2-40B4-BE49-F238E27FC236}">
                  <a16:creationId xmlns:a16="http://schemas.microsoft.com/office/drawing/2014/main" id="{AC9519AF-74EF-7627-CC33-A862D2F06D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34534" y="2574964"/>
              <a:ext cx="18274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  <a:t>20</a:t>
              </a:r>
            </a:p>
          </p:txBody>
        </p:sp>
        <p:sp>
          <p:nvSpPr>
            <p:cNvPr id="18" name="Rectangle 37">
              <a:extLst>
                <a:ext uri="{FF2B5EF4-FFF2-40B4-BE49-F238E27FC236}">
                  <a16:creationId xmlns:a16="http://schemas.microsoft.com/office/drawing/2014/main" id="{7EE27546-F514-D1BA-8A20-F9F3A36EA9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36121" y="3095256"/>
              <a:ext cx="18274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  <a:t>15</a:t>
              </a:r>
            </a:p>
          </p:txBody>
        </p:sp>
        <p:sp>
          <p:nvSpPr>
            <p:cNvPr id="19" name="Rectangle 38">
              <a:extLst>
                <a:ext uri="{FF2B5EF4-FFF2-40B4-BE49-F238E27FC236}">
                  <a16:creationId xmlns:a16="http://schemas.microsoft.com/office/drawing/2014/main" id="{49E7EFC6-6A08-A730-B454-B62BCB8701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36121" y="3615545"/>
              <a:ext cx="18274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altLang="fr-FR" sz="1400" dirty="0">
                  <a:latin typeface="+mn-lt"/>
                </a:rPr>
                <a:t>1</a:t>
              </a:r>
              <a:r>
                <a:rPr kumimoji="0" lang="fr-FR" altLang="fr-FR" sz="1400" b="0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  <a:t>0</a:t>
              </a:r>
            </a:p>
          </p:txBody>
        </p:sp>
        <p:sp>
          <p:nvSpPr>
            <p:cNvPr id="21" name="Rectangle 40">
              <a:extLst>
                <a:ext uri="{FF2B5EF4-FFF2-40B4-BE49-F238E27FC236}">
                  <a16:creationId xmlns:a16="http://schemas.microsoft.com/office/drawing/2014/main" id="{98A1A91B-74C2-6520-82EA-B24B726709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27491" y="4124908"/>
              <a:ext cx="913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  <a:t>5</a:t>
              </a:r>
            </a:p>
          </p:txBody>
        </p:sp>
        <p:sp>
          <p:nvSpPr>
            <p:cNvPr id="22" name="Rectangle 41">
              <a:extLst>
                <a:ext uri="{FF2B5EF4-FFF2-40B4-BE49-F238E27FC236}">
                  <a16:creationId xmlns:a16="http://schemas.microsoft.com/office/drawing/2014/main" id="{3F2DED21-36A8-DAD4-2C91-531006164B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27491" y="4647966"/>
              <a:ext cx="913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>
                  <a:ln>
                    <a:noFill/>
                  </a:ln>
                  <a:effectLst/>
                  <a:latin typeface="+mn-lt"/>
                </a:rPr>
                <a:t>0</a:t>
              </a:r>
            </a:p>
          </p:txBody>
        </p:sp>
        <p:sp>
          <p:nvSpPr>
            <p:cNvPr id="26" name="Rectangle 45">
              <a:extLst>
                <a:ext uri="{FF2B5EF4-FFF2-40B4-BE49-F238E27FC236}">
                  <a16:creationId xmlns:a16="http://schemas.microsoft.com/office/drawing/2014/main" id="{92F871AF-630B-C180-29B9-7CA83A7FCF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3264" y="3812306"/>
              <a:ext cx="913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1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  <a:t>7</a:t>
              </a:r>
              <a:endParaRPr kumimoji="0" lang="fr-FR" altLang="fr-FR" sz="1400" b="0" i="0" u="none" strike="noStrike" cap="none" normalizeH="0" baseline="0" dirty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27" name="Rectangle 46">
              <a:extLst>
                <a:ext uri="{FF2B5EF4-FFF2-40B4-BE49-F238E27FC236}">
                  <a16:creationId xmlns:a16="http://schemas.microsoft.com/office/drawing/2014/main" id="{6E1B6953-F5DB-715F-5C10-63DEBD3D8E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73441" y="4816559"/>
              <a:ext cx="1637115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1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  <a:t>Normal to </a:t>
              </a:r>
              <a:r>
                <a:rPr kumimoji="0" lang="fr-FR" altLang="fr-FR" sz="1400" b="1" i="0" u="none" strike="noStrike" cap="none" normalizeH="0" baseline="0" dirty="0" err="1">
                  <a:ln>
                    <a:noFill/>
                  </a:ln>
                  <a:effectLst/>
                  <a:latin typeface="+mn-lt"/>
                </a:rPr>
                <a:t>overweight</a:t>
              </a:r>
              <a:endParaRPr kumimoji="0" lang="fr-FR" altLang="fr-FR" sz="1400" b="0" i="0" u="none" strike="noStrike" cap="none" normalizeH="0" baseline="0" dirty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28" name="Rectangle 46">
              <a:extLst>
                <a:ext uri="{FF2B5EF4-FFF2-40B4-BE49-F238E27FC236}">
                  <a16:creationId xmlns:a16="http://schemas.microsoft.com/office/drawing/2014/main" id="{7AB55C63-22B9-3512-EDEF-682708EA579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2093113" y="3572670"/>
              <a:ext cx="2150590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1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  <a:t>Proportion of participants, %</a:t>
              </a:r>
              <a:endParaRPr kumimoji="0" lang="fr-FR" altLang="fr-FR" sz="1400" b="0" i="0" u="none" strike="noStrike" cap="none" normalizeH="0" baseline="0" dirty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55DEEEBA-8E92-3B20-C133-5A6ED714E9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41405" y="2710761"/>
              <a:ext cx="180000" cy="18000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/>
            </a:p>
          </p:txBody>
        </p:sp>
        <p:sp>
          <p:nvSpPr>
            <p:cNvPr id="30" name="Rectangle 74">
              <a:extLst>
                <a:ext uri="{FF2B5EF4-FFF2-40B4-BE49-F238E27FC236}">
                  <a16:creationId xmlns:a16="http://schemas.microsoft.com/office/drawing/2014/main" id="{CC164458-F57A-5E72-D6AF-B538D896E9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4054" y="2729070"/>
              <a:ext cx="965164" cy="147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1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  <a:t>CAB + RPV LA Q2M</a:t>
              </a:r>
            </a:p>
          </p:txBody>
        </p:sp>
        <p:sp>
          <p:nvSpPr>
            <p:cNvPr id="31" name="Rectangle 46">
              <a:extLst>
                <a:ext uri="{FF2B5EF4-FFF2-40B4-BE49-F238E27FC236}">
                  <a16:creationId xmlns:a16="http://schemas.microsoft.com/office/drawing/2014/main" id="{E760382F-C4AE-8B5B-69AF-B9B531E51C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36987" y="4816559"/>
              <a:ext cx="1652055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1" i="0" u="none" strike="noStrike" cap="none" normalizeH="0" baseline="0" dirty="0" err="1">
                  <a:ln>
                    <a:noFill/>
                  </a:ln>
                  <a:effectLst/>
                  <a:latin typeface="+mn-lt"/>
                </a:rPr>
                <a:t>Overweight</a:t>
              </a:r>
              <a:r>
                <a:rPr kumimoji="0" lang="fr-FR" altLang="fr-FR" sz="1400" b="1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  <a:t> to </a:t>
              </a:r>
              <a:r>
                <a:rPr kumimoji="0" lang="fr-FR" altLang="fr-FR" sz="1400" b="1" i="0" u="none" strike="noStrike" cap="none" normalizeH="0" baseline="0" dirty="0" err="1">
                  <a:ln>
                    <a:noFill/>
                  </a:ln>
                  <a:effectLst/>
                  <a:latin typeface="+mn-lt"/>
                </a:rPr>
                <a:t>obesity</a:t>
              </a:r>
              <a:endParaRPr kumimoji="0" lang="fr-FR" altLang="fr-FR" sz="1400" b="0" i="0" u="none" strike="noStrike" cap="none" normalizeH="0" baseline="0" dirty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9A52B12A-599F-7FE9-E8DD-0416D5471D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81230" y="2710761"/>
              <a:ext cx="180000" cy="180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/>
            </a:p>
          </p:txBody>
        </p:sp>
        <p:sp>
          <p:nvSpPr>
            <p:cNvPr id="33" name="Rectangle 74">
              <a:extLst>
                <a:ext uri="{FF2B5EF4-FFF2-40B4-BE49-F238E27FC236}">
                  <a16:creationId xmlns:a16="http://schemas.microsoft.com/office/drawing/2014/main" id="{148F0732-895B-D965-71C3-D29F335942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93876" y="2729070"/>
              <a:ext cx="630405" cy="147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1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  <a:t>BIC/FTC/TAF</a:t>
              </a:r>
            </a:p>
          </p:txBody>
        </p:sp>
        <p:sp>
          <p:nvSpPr>
            <p:cNvPr id="35" name="Rectangle 45">
              <a:extLst>
                <a:ext uri="{FF2B5EF4-FFF2-40B4-BE49-F238E27FC236}">
                  <a16:creationId xmlns:a16="http://schemas.microsoft.com/office/drawing/2014/main" id="{104CD655-B2D2-2D3C-11A5-DDD305136D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20059" y="3202706"/>
              <a:ext cx="18274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1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  <a:t>13</a:t>
              </a:r>
              <a:endParaRPr kumimoji="0" lang="fr-FR" altLang="fr-FR" sz="1400" b="0" i="0" u="none" strike="noStrike" cap="none" normalizeH="0" baseline="0" dirty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37" name="Rectangle 45">
              <a:extLst>
                <a:ext uri="{FF2B5EF4-FFF2-40B4-BE49-F238E27FC236}">
                  <a16:creationId xmlns:a16="http://schemas.microsoft.com/office/drawing/2014/main" id="{AB7B1998-A2B9-4DCC-CAC9-AE48DD55D4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96127" y="3708674"/>
              <a:ext cx="913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1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  <a:t>8</a:t>
              </a:r>
              <a:endParaRPr kumimoji="0" lang="fr-FR" altLang="fr-FR" sz="1400" b="0" i="0" u="none" strike="noStrike" cap="none" normalizeH="0" baseline="0" dirty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39" name="Rectangle 45">
              <a:extLst>
                <a:ext uri="{FF2B5EF4-FFF2-40B4-BE49-F238E27FC236}">
                  <a16:creationId xmlns:a16="http://schemas.microsoft.com/office/drawing/2014/main" id="{EED7B462-1426-F405-A072-40CFC9F03F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88607" y="3598946"/>
              <a:ext cx="913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1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  <a:t>9</a:t>
              </a:r>
              <a:endParaRPr kumimoji="0" lang="fr-FR" altLang="fr-FR" sz="1400" b="0" i="0" u="none" strike="noStrike" cap="none" normalizeH="0" baseline="0" dirty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40" name="Rectangle 74">
              <a:extLst>
                <a:ext uri="{FF2B5EF4-FFF2-40B4-BE49-F238E27FC236}">
                  <a16:creationId xmlns:a16="http://schemas.microsoft.com/office/drawing/2014/main" id="{35678D89-5D8B-63DE-5E89-161F1C9CF0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76082" y="4562544"/>
              <a:ext cx="499313" cy="147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altLang="fr-FR" sz="1400" dirty="0">
                  <a:solidFill>
                    <a:schemeClr val="bg1"/>
                  </a:solidFill>
                  <a:latin typeface="+mn-lt"/>
                </a:rPr>
                <a:t>N</a:t>
              </a:r>
              <a:r>
                <a:rPr kumimoji="0" lang="fr-FR" altLang="fr-FR" sz="140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+mn-lt"/>
                </a:rPr>
                <a:t>=13/175</a:t>
              </a:r>
            </a:p>
          </p:txBody>
        </p:sp>
        <p:sp>
          <p:nvSpPr>
            <p:cNvPr id="41" name="Rectangle 74">
              <a:extLst>
                <a:ext uri="{FF2B5EF4-FFF2-40B4-BE49-F238E27FC236}">
                  <a16:creationId xmlns:a16="http://schemas.microsoft.com/office/drawing/2014/main" id="{D06BAC31-FEE4-D7BC-13C3-D9453F02EA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86827" y="4562544"/>
              <a:ext cx="436900" cy="147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altLang="fr-FR" sz="1400" dirty="0">
                  <a:latin typeface="+mn-lt"/>
                </a:rPr>
                <a:t>N</a:t>
              </a:r>
              <a:r>
                <a:rPr kumimoji="0" lang="fr-FR" altLang="fr-FR" sz="1400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  <a:t>=12/94</a:t>
              </a:r>
            </a:p>
          </p:txBody>
        </p:sp>
        <p:sp>
          <p:nvSpPr>
            <p:cNvPr id="42" name="Rectangle 74">
              <a:extLst>
                <a:ext uri="{FF2B5EF4-FFF2-40B4-BE49-F238E27FC236}">
                  <a16:creationId xmlns:a16="http://schemas.microsoft.com/office/drawing/2014/main" id="{2345F3A3-EAC2-CAFC-9E9E-979B695C38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02995" y="4562544"/>
              <a:ext cx="499313" cy="147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altLang="fr-FR" sz="1400" dirty="0">
                  <a:solidFill>
                    <a:schemeClr val="bg1"/>
                  </a:solidFill>
                  <a:latin typeface="+mn-lt"/>
                </a:rPr>
                <a:t>N</a:t>
              </a:r>
              <a:r>
                <a:rPr kumimoji="0" lang="fr-FR" altLang="fr-FR" sz="140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+mn-lt"/>
                </a:rPr>
                <a:t>=14/174</a:t>
              </a:r>
            </a:p>
          </p:txBody>
        </p:sp>
        <p:sp>
          <p:nvSpPr>
            <p:cNvPr id="43" name="Rectangle 74">
              <a:extLst>
                <a:ext uri="{FF2B5EF4-FFF2-40B4-BE49-F238E27FC236}">
                  <a16:creationId xmlns:a16="http://schemas.microsoft.com/office/drawing/2014/main" id="{E30D18E7-FEEC-D374-EFEB-C99E6C34BD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44946" y="4562544"/>
              <a:ext cx="374486" cy="147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altLang="fr-FR" sz="1400" dirty="0">
                  <a:latin typeface="+mn-lt"/>
                </a:rPr>
                <a:t>N</a:t>
              </a:r>
              <a:r>
                <a:rPr kumimoji="0" lang="fr-FR" altLang="fr-FR" sz="1400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  <a:t>=7/78</a:t>
              </a:r>
            </a:p>
          </p:txBody>
        </p:sp>
      </p:grpSp>
      <p:sp>
        <p:nvSpPr>
          <p:cNvPr id="5" name="Text Box 3">
            <a:extLst>
              <a:ext uri="{FF2B5EF4-FFF2-40B4-BE49-F238E27FC236}">
                <a16:creationId xmlns:a16="http://schemas.microsoft.com/office/drawing/2014/main" id="{601C90C7-E72D-110C-E7CF-FE1C81FFC1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49820" y="6444771"/>
            <a:ext cx="234218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fr-FR" sz="1400" i="1" dirty="0">
                <a:solidFill>
                  <a:srgbClr val="0070C0"/>
                </a:solidFill>
              </a:rPr>
              <a:t>Tan DHS, CROI 2023, Abs. 146</a:t>
            </a:r>
          </a:p>
        </p:txBody>
      </p:sp>
      <p:sp>
        <p:nvSpPr>
          <p:cNvPr id="2" name="Titre 4">
            <a:extLst>
              <a:ext uri="{FF2B5EF4-FFF2-40B4-BE49-F238E27FC236}">
                <a16:creationId xmlns:a16="http://schemas.microsoft.com/office/drawing/2014/main" id="{6812317E-B7DE-2215-C49B-A365998F280E}"/>
              </a:ext>
            </a:extLst>
          </p:cNvPr>
          <p:cNvSpPr txBox="1">
            <a:spLocks/>
          </p:cNvSpPr>
          <p:nvPr/>
        </p:nvSpPr>
        <p:spPr>
          <a:xfrm>
            <a:off x="609599" y="10471"/>
            <a:ext cx="9818077" cy="148106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342900" rtl="0" eaLnBrk="1" latinLnBrk="0" hangingPunct="1">
              <a:spcBef>
                <a:spcPct val="0"/>
              </a:spcBef>
              <a:buNone/>
              <a:defRPr sz="3300" b="1" kern="1200">
                <a:solidFill>
                  <a:srgbClr val="FF660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/>
              <a:t>SOLAR: switch of CAB + RPV LA IM vs oral BIC/FTC/TAF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20528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A3822C-B6FD-00B2-EC6C-2211921B0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CAB + RPV LA in </a:t>
            </a:r>
            <a:r>
              <a:rPr lang="en-GB" dirty="0" err="1"/>
              <a:t>viremic</a:t>
            </a:r>
            <a:r>
              <a:rPr lang="en-GB" dirty="0"/>
              <a:t> individuals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D9E4748-3979-2094-9C5D-102FEE86990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Ward 86 HIV Clinic, San Francisco</a:t>
            </a:r>
          </a:p>
          <a:p>
            <a:r>
              <a:rPr lang="en-GB" dirty="0"/>
              <a:t>133 participants, median age 45 years</a:t>
            </a:r>
          </a:p>
          <a:p>
            <a:r>
              <a:rPr lang="en-GB" dirty="0"/>
              <a:t>68% non-White, 66% unstable housing, 33% current substance abuse, </a:t>
            </a:r>
            <a:br>
              <a:rPr lang="en-GB" dirty="0"/>
            </a:br>
            <a:r>
              <a:rPr lang="en-GB" dirty="0"/>
              <a:t>38% major mental illness</a:t>
            </a:r>
          </a:p>
          <a:p>
            <a:r>
              <a:rPr lang="en-GB" dirty="0"/>
              <a:t>43% virologically non-suppressed (mean VL: 4.21 log</a:t>
            </a:r>
            <a:r>
              <a:rPr lang="en-GB" baseline="-25000" dirty="0"/>
              <a:t>10</a:t>
            </a:r>
            <a:r>
              <a:rPr lang="en-GB" dirty="0"/>
              <a:t> c/mL)</a:t>
            </a:r>
          </a:p>
          <a:p>
            <a:endParaRPr lang="en-GB" dirty="0"/>
          </a:p>
          <a:p>
            <a:r>
              <a:rPr lang="en-GB" dirty="0"/>
              <a:t>Median 26 weeks follow-up: 97.5% virologic suppression</a:t>
            </a:r>
          </a:p>
          <a:p>
            <a:pPr lvl="1"/>
            <a:r>
              <a:rPr lang="en-GB" dirty="0"/>
              <a:t>No failure in those with suppression prior to LA</a:t>
            </a:r>
          </a:p>
          <a:p>
            <a:pPr lvl="1"/>
            <a:r>
              <a:rPr lang="en-GB" dirty="0"/>
              <a:t>2 failures in </a:t>
            </a:r>
            <a:r>
              <a:rPr lang="en-GB" dirty="0" err="1"/>
              <a:t>viremic</a:t>
            </a:r>
            <a:r>
              <a:rPr lang="en-GB" dirty="0"/>
              <a:t> participants (1.5%)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BAA1AA39-9A94-27B3-DEDA-33616EFD247E}"/>
              </a:ext>
            </a:extLst>
          </p:cNvPr>
          <p:cNvSpPr txBox="1"/>
          <p:nvPr/>
        </p:nvSpPr>
        <p:spPr>
          <a:xfrm>
            <a:off x="9728890" y="6466254"/>
            <a:ext cx="24631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i="1" dirty="0">
                <a:solidFill>
                  <a:srgbClr val="0070C0"/>
                </a:solidFill>
              </a:rPr>
              <a:t>Gandhi M. CROI 2023, Abs. 518</a:t>
            </a:r>
          </a:p>
        </p:txBody>
      </p:sp>
    </p:spTree>
    <p:extLst>
      <p:ext uri="{BB962C8B-B14F-4D97-AF65-F5344CB8AC3E}">
        <p14:creationId xmlns:p14="http://schemas.microsoft.com/office/powerpoint/2010/main" val="819460796"/>
      </p:ext>
    </p:extLst>
  </p:cSld>
  <p:clrMapOvr>
    <a:masterClrMapping/>
  </p:clrMapOvr>
</p:sld>
</file>

<file path=ppt/theme/theme1.xml><?xml version="1.0" encoding="utf-8"?>
<a:theme xmlns:a="http://schemas.openxmlformats.org/drawingml/2006/main" name="ARV-trials - CROI 2023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5486</Words>
  <Application>Microsoft Office PowerPoint</Application>
  <PresentationFormat>Grand écran</PresentationFormat>
  <Paragraphs>1088</Paragraphs>
  <Slides>41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41</vt:i4>
      </vt:variant>
    </vt:vector>
  </HeadingPairs>
  <TitlesOfParts>
    <vt:vector size="46" baseType="lpstr">
      <vt:lpstr>Arial</vt:lpstr>
      <vt:lpstr>Calibri</vt:lpstr>
      <vt:lpstr>Trebuchet MS</vt:lpstr>
      <vt:lpstr>Wingdings</vt:lpstr>
      <vt:lpstr>ARV-trials - CROI 2023</vt:lpstr>
      <vt:lpstr>CONFERENCE ON RETROVIRUSES AND OPPORTUNISTIC INFECTIONS CROI 2023</vt:lpstr>
      <vt:lpstr>Long Acting Therapies</vt:lpstr>
      <vt:lpstr>SOLAR: switch of CAB + RPV LA IM vs oral BIC/FTC/TAF</vt:lpstr>
      <vt:lpstr>Présentation PowerPoint</vt:lpstr>
      <vt:lpstr>SOLAR: switch of CAB + RPV LA IM vs oral BIC/FTC/TAF</vt:lpstr>
      <vt:lpstr>SOLAR: switch of CAB + RPV LA IM vs oral BIC/FTC/TAF</vt:lpstr>
      <vt:lpstr>Présentation PowerPoint</vt:lpstr>
      <vt:lpstr>Présentation PowerPoint</vt:lpstr>
      <vt:lpstr>CAB + RPV LA in viremic individuals</vt:lpstr>
      <vt:lpstr>Low concentrations of CAB and RPV with LA regimen</vt:lpstr>
      <vt:lpstr>Thigh injections of CAB + RPV </vt:lpstr>
      <vt:lpstr>Thigh injections of CAB + RPV</vt:lpstr>
      <vt:lpstr>CALIBRATE: W80 results</vt:lpstr>
      <vt:lpstr>CALIBRATE: W80 results</vt:lpstr>
      <vt:lpstr>CALIBRATE: W80 results</vt:lpstr>
      <vt:lpstr>LEN + bNAbs GS-5423 and GS-2872</vt:lpstr>
      <vt:lpstr>LEN + bNAbs GS-5423 and GS-2872</vt:lpstr>
      <vt:lpstr>LEN + bNAbs GS-5423 and GS-2872</vt:lpstr>
      <vt:lpstr>LEN + bNAbs GS-5423 and GS-2872</vt:lpstr>
      <vt:lpstr>Switch to DOR/ISL vs continuation of current ART</vt:lpstr>
      <vt:lpstr>Switch to DOR/ISL vs continuation of current ART</vt:lpstr>
      <vt:lpstr>Switch to DOR/ISL vs continuation of current ART</vt:lpstr>
      <vt:lpstr>Switch to DOR/ISL vs continuation of BIC/FTC/TAF</vt:lpstr>
      <vt:lpstr>Switch to DOR/ISL vs continuation of BIC/FTC/TAF</vt:lpstr>
      <vt:lpstr>Switch to DOR/ISL vs continuation of BIC/FTC/TAF</vt:lpstr>
      <vt:lpstr>Effect of Islatravir on Total Lymphocyte  and Lymphocyte Subsets</vt:lpstr>
      <vt:lpstr>D2EFT: DTG + DRV/r after 1st line-failure</vt:lpstr>
      <vt:lpstr>Weight change Switching from TAF/FTC + DTG to TDF/3TC/DTG</vt:lpstr>
      <vt:lpstr>Birth defects - DTG and other ART exposure,  Sub-Saharan Africa</vt:lpstr>
      <vt:lpstr>TB Standard vs double dose DTG in HIV-associated</vt:lpstr>
      <vt:lpstr>TRUNCATE-TB trial: 8-week tuberculosis treatment regimens</vt:lpstr>
      <vt:lpstr>TRUNCATE-TB trial: 8-week tuberculosis treatment regimens</vt:lpstr>
      <vt:lpstr>PrEP</vt:lpstr>
      <vt:lpstr>LEVI syndrome: Long Acting Early Viral Inhibition with CAB for PrEP</vt:lpstr>
      <vt:lpstr>Delayed CAB injections for prevention: investigation in HPTN084</vt:lpstr>
      <vt:lpstr>Delayed CAB injections for prevention: investigation in HPTN084</vt:lpstr>
      <vt:lpstr>DOXYVAC: prevention of STI in MSM on PrEP</vt:lpstr>
      <vt:lpstr>DOXYVAC: prevention of STI in MSM on PrEP</vt:lpstr>
      <vt:lpstr>DOXYVAC: prevention of STI in MSM on PrEP</vt:lpstr>
      <vt:lpstr>DoxyPEP: impact on doxycycline resistance ?</vt:lpstr>
      <vt:lpstr>Disclosure </vt:lpstr>
    </vt:vector>
  </TitlesOfParts>
  <Company>AEI - www.aei.fr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ARV-trials.com - CROI 2023</dc:title>
  <dc:creator>www.arv-trials.com</dc:creator>
  <cp:lastModifiedBy>Pilar Dufrene</cp:lastModifiedBy>
  <cp:revision>79</cp:revision>
  <dcterms:created xsi:type="dcterms:W3CDTF">2023-02-14T16:26:39Z</dcterms:created>
  <dcterms:modified xsi:type="dcterms:W3CDTF">2023-02-25T19:22:44Z</dcterms:modified>
</cp:coreProperties>
</file>