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50"/>
  </p:notesMasterIdLst>
  <p:handoutMasterIdLst>
    <p:handoutMasterId r:id="rId51"/>
  </p:handoutMasterIdLst>
  <p:sldIdLst>
    <p:sldId id="2145707527" r:id="rId2"/>
    <p:sldId id="1338" r:id="rId3"/>
    <p:sldId id="1339" r:id="rId4"/>
    <p:sldId id="1475" r:id="rId5"/>
    <p:sldId id="2145707509" r:id="rId6"/>
    <p:sldId id="1528" r:id="rId7"/>
    <p:sldId id="1530" r:id="rId8"/>
    <p:sldId id="1531" r:id="rId9"/>
    <p:sldId id="1532" r:id="rId10"/>
    <p:sldId id="2145707522" r:id="rId11"/>
    <p:sldId id="2145707515" r:id="rId12"/>
    <p:sldId id="2145707514" r:id="rId13"/>
    <p:sldId id="260" r:id="rId14"/>
    <p:sldId id="2145707512" r:id="rId15"/>
    <p:sldId id="2145707513" r:id="rId16"/>
    <p:sldId id="1537" r:id="rId17"/>
    <p:sldId id="258" r:id="rId18"/>
    <p:sldId id="1526" r:id="rId19"/>
    <p:sldId id="2145707524" r:id="rId20"/>
    <p:sldId id="1527" r:id="rId21"/>
    <p:sldId id="1529" r:id="rId22"/>
    <p:sldId id="2145707529" r:id="rId23"/>
    <p:sldId id="1534" r:id="rId24"/>
    <p:sldId id="2145707523" r:id="rId25"/>
    <p:sldId id="1543" r:id="rId26"/>
    <p:sldId id="1544" r:id="rId27"/>
    <p:sldId id="2145707505" r:id="rId28"/>
    <p:sldId id="2145707506" r:id="rId29"/>
    <p:sldId id="2145707507" r:id="rId30"/>
    <p:sldId id="2145707508" r:id="rId31"/>
    <p:sldId id="2145707525" r:id="rId32"/>
    <p:sldId id="1542" r:id="rId33"/>
    <p:sldId id="2145707530" r:id="rId34"/>
    <p:sldId id="2145707531" r:id="rId35"/>
    <p:sldId id="1536" r:id="rId36"/>
    <p:sldId id="2145707526" r:id="rId37"/>
    <p:sldId id="1545" r:id="rId38"/>
    <p:sldId id="1538" r:id="rId39"/>
    <p:sldId id="1539" r:id="rId40"/>
    <p:sldId id="2145707516" r:id="rId41"/>
    <p:sldId id="1540" r:id="rId42"/>
    <p:sldId id="1541" r:id="rId43"/>
    <p:sldId id="2145707517" r:id="rId44"/>
    <p:sldId id="2145707518" r:id="rId45"/>
    <p:sldId id="2145707519" r:id="rId46"/>
    <p:sldId id="2145707520" r:id="rId47"/>
    <p:sldId id="2145707521" r:id="rId48"/>
    <p:sldId id="2145707532" r:id="rId49"/>
  </p:sldIdLst>
  <p:sldSz cx="12192000" cy="6858000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254791B9-0333-EB48-8435-5CBCE9E793FF}">
          <p14:sldIdLst>
            <p14:sldId id="2145707527"/>
            <p14:sldId id="1338"/>
            <p14:sldId id="1339"/>
            <p14:sldId id="1475"/>
            <p14:sldId id="2145707509"/>
            <p14:sldId id="1528"/>
            <p14:sldId id="1530"/>
            <p14:sldId id="1531"/>
            <p14:sldId id="1532"/>
            <p14:sldId id="2145707522"/>
            <p14:sldId id="2145707515"/>
            <p14:sldId id="2145707514"/>
            <p14:sldId id="260"/>
            <p14:sldId id="2145707512"/>
            <p14:sldId id="2145707513"/>
            <p14:sldId id="1537"/>
            <p14:sldId id="258"/>
            <p14:sldId id="1526"/>
            <p14:sldId id="2145707524"/>
            <p14:sldId id="1527"/>
            <p14:sldId id="1529"/>
            <p14:sldId id="2145707529"/>
            <p14:sldId id="1534"/>
            <p14:sldId id="2145707523"/>
            <p14:sldId id="1543"/>
            <p14:sldId id="1544"/>
            <p14:sldId id="2145707505"/>
            <p14:sldId id="2145707506"/>
            <p14:sldId id="2145707507"/>
            <p14:sldId id="2145707508"/>
            <p14:sldId id="2145707525"/>
            <p14:sldId id="1542"/>
            <p14:sldId id="2145707530"/>
            <p14:sldId id="2145707531"/>
            <p14:sldId id="1536"/>
          </p14:sldIdLst>
        </p14:section>
        <p14:section name="Section sans titre" id="{8918743F-D539-1C46-BB33-0A983182B2F5}">
          <p14:sldIdLst>
            <p14:sldId id="2145707526"/>
            <p14:sldId id="1545"/>
            <p14:sldId id="1538"/>
            <p14:sldId id="1539"/>
            <p14:sldId id="2145707516"/>
            <p14:sldId id="1540"/>
            <p14:sldId id="1541"/>
            <p14:sldId id="2145707517"/>
            <p14:sldId id="2145707518"/>
            <p14:sldId id="2145707519"/>
            <p14:sldId id="2145707520"/>
            <p14:sldId id="2145707521"/>
            <p14:sldId id="2145707532"/>
          </p14:sldIdLst>
        </p14:section>
      </p14:sectionLst>
    </p:ext>
    <p:ext uri="{EFAFB233-063F-42B5-8137-9DF3F51BA10A}">
      <p15:sldGuideLst xmlns:p15="http://schemas.microsoft.com/office/powerpoint/2012/main">
        <p15:guide id="4" orient="horz" pos="4201" userDrawn="1">
          <p15:clr>
            <a:srgbClr val="A4A3A4"/>
          </p15:clr>
        </p15:guide>
        <p15:guide id="5" pos="76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sateur de Microsoft Office" initials="Office" lastIdx="106" clrIdx="0"/>
  <p:cmAuthor id="1" name="Yannick Darrats" initials="YD" lastIdx="1" clrIdx="1"/>
  <p:cmAuthor id="2" name="charles dufrene" initials="cd" lastIdx="1" clrIdx="2"/>
  <p:cmAuthor id="3" name="francois.raffi@wanadoo.fr" initials="f" lastIdx="2" clrIdx="3">
    <p:extLst>
      <p:ext uri="{19B8F6BF-5375-455C-9EA6-DF929625EA0E}">
        <p15:presenceInfo xmlns:p15="http://schemas.microsoft.com/office/powerpoint/2012/main" userId="fef510a6f748a8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B050"/>
    <a:srgbClr val="00B836"/>
    <a:srgbClr val="FF6600"/>
    <a:srgbClr val="CF3EC2"/>
    <a:srgbClr val="00FFCC"/>
    <a:srgbClr val="0070C0"/>
    <a:srgbClr val="59085A"/>
    <a:srgbClr val="0099FF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6" autoAdjust="0"/>
    <p:restoredTop sz="86418" autoAdjust="0"/>
  </p:normalViewPr>
  <p:slideViewPr>
    <p:cSldViewPr snapToGrid="0" snapToObjects="1">
      <p:cViewPr varScale="1">
        <p:scale>
          <a:sx n="87" d="100"/>
          <a:sy n="87" d="100"/>
        </p:scale>
        <p:origin x="1560" y="90"/>
      </p:cViewPr>
      <p:guideLst>
        <p:guide orient="horz" pos="4201"/>
        <p:guide pos="7628"/>
      </p:guideLst>
    </p:cSldViewPr>
  </p:slideViewPr>
  <p:outlineViewPr>
    <p:cViewPr>
      <p:scale>
        <a:sx n="33" d="100"/>
        <a:sy n="33" d="100"/>
      </p:scale>
      <p:origin x="0" y="-53608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21" d="100"/>
        <a:sy n="121" d="100"/>
      </p:scale>
      <p:origin x="0" y="-16884"/>
    </p:cViewPr>
  </p:sorterViewPr>
  <p:notesViewPr>
    <p:cSldViewPr snapToGrid="0" snapToObjects="1" showGuides="1">
      <p:cViewPr>
        <p:scale>
          <a:sx n="60" d="100"/>
          <a:sy n="60" d="100"/>
        </p:scale>
        <p:origin x="3187" y="42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AE-4639-BA1B-66094F04A10F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AE-4639-BA1B-66094F04A10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AE-4639-BA1B-66094F04A10F}"/>
              </c:ext>
            </c:extLst>
          </c:dPt>
          <c:dPt>
            <c:idx val="3"/>
            <c:bubble3D val="0"/>
            <c:spPr>
              <a:solidFill>
                <a:srgbClr val="FF660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AE-4639-BA1B-66094F04A10F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CAE-4639-BA1B-66094F04A10F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CAE-4639-BA1B-66094F04A10F}"/>
              </c:ext>
            </c:extLst>
          </c:dPt>
          <c:dLbls>
            <c:dLbl>
              <c:idx val="0"/>
              <c:layout>
                <c:manualLayout>
                  <c:x val="0.11754863190097688"/>
                  <c:y val="-0.17421648360431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2C3770-7DF7-4BFF-9182-20FD1900E4CF}" type="VALUE">
                      <a:rPr lang="en-US" sz="1200">
                        <a:solidFill>
                          <a:schemeClr val="bg1"/>
                        </a:solidFill>
                      </a:rPr>
                      <a:pPr>
                        <a:defRPr sz="1200" b="1">
                          <a:solidFill>
                            <a:schemeClr val="bg1"/>
                          </a:solidFill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AE-4639-BA1B-66094F04A10F}"/>
                </c:ext>
              </c:extLst>
            </c:dLbl>
            <c:dLbl>
              <c:idx val="1"/>
              <c:layout>
                <c:manualLayout>
                  <c:x val="-4.4762449457331349E-2"/>
                  <c:y val="2.1750632647735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AE-4639-BA1B-66094F04A10F}"/>
                </c:ext>
              </c:extLst>
            </c:dLbl>
            <c:dLbl>
              <c:idx val="2"/>
              <c:layout>
                <c:manualLayout>
                  <c:x val="-4.2064801021493934E-3"/>
                  <c:y val="-1.8620712220495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AE-4639-BA1B-66094F04A10F}"/>
                </c:ext>
              </c:extLst>
            </c:dLbl>
            <c:dLbl>
              <c:idx val="3"/>
              <c:layout>
                <c:manualLayout>
                  <c:x val="7.7128245371355542E-2"/>
                  <c:y val="-1.3249092027800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AE-4639-BA1B-66094F04A10F}"/>
                </c:ext>
              </c:extLst>
            </c:dLbl>
            <c:dLbl>
              <c:idx val="5"/>
              <c:layout>
                <c:manualLayout>
                  <c:x val="-0.15003211446541526"/>
                  <c:y val="0.11639935731202894"/>
                </c:manualLayout>
              </c:layout>
              <c:tx>
                <c:rich>
                  <a:bodyPr/>
                  <a:lstStyle/>
                  <a:p>
                    <a:fld id="{CCEADB30-8592-488B-BFCD-91A8177052D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[VALEUR]</a:t>
                    </a:fld>
                    <a:endParaRPr lang="fr-F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CAE-4639-BA1B-66094F04A1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Feuil1!$A$2:$A$7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Feuil1!$B$2:$B$7</c:f>
              <c:numCache>
                <c:formatCode>0.0</c:formatCode>
                <c:ptCount val="6"/>
                <c:pt idx="0">
                  <c:v>37.299999999999997</c:v>
                </c:pt>
                <c:pt idx="1">
                  <c:v>14</c:v>
                </c:pt>
                <c:pt idx="2">
                  <c:v>1.7</c:v>
                </c:pt>
                <c:pt idx="3">
                  <c:v>0.2</c:v>
                </c:pt>
                <c:pt idx="4">
                  <c:v>1.5</c:v>
                </c:pt>
                <c:pt idx="5">
                  <c:v>45.3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AE-4639-BA1B-66094F04A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ISL 0,25 mg (N = 29)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72.400000000000006</c:v>
                </c:pt>
                <c:pt idx="1">
                  <c:v>6.9</c:v>
                </c:pt>
                <c:pt idx="2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2-46B5-A328-2424AB7B455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ISL 0,75 mg (N = 30)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83.3</c:v>
                </c:pt>
                <c:pt idx="1">
                  <c:v>10</c:v>
                </c:pt>
                <c:pt idx="2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82-46B5-A328-2424AB7B455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ISL 2,25 mg (N = 31)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Feuil1!$D$2:$D$4</c:f>
              <c:numCache>
                <c:formatCode>General</c:formatCode>
                <c:ptCount val="3"/>
                <c:pt idx="0">
                  <c:v>61.3</c:v>
                </c:pt>
                <c:pt idx="1">
                  <c:v>6.5</c:v>
                </c:pt>
                <c:pt idx="2">
                  <c:v>32.299999999999997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82-46B5-A328-2424AB7B4552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Combined ISL + DOR (N = 90)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Feuil1!$E$2:$E$4</c:f>
              <c:numCache>
                <c:formatCode>General</c:formatCode>
                <c:ptCount val="3"/>
                <c:pt idx="0">
                  <c:v>72.2</c:v>
                </c:pt>
                <c:pt idx="1">
                  <c:v>7.8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82-46B5-A328-2424AB7B4552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DOR/3TC/TDF (N = 31)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Feuil1!$A$2:$A$4</c:f>
              <c:numCache>
                <c:formatCode>General</c:formatCode>
                <c:ptCount val="3"/>
              </c:numCache>
            </c:numRef>
          </c:cat>
          <c:val>
            <c:numRef>
              <c:f>Feuil1!$F$2:$F$4</c:f>
              <c:numCache>
                <c:formatCode>General</c:formatCode>
                <c:ptCount val="3"/>
                <c:pt idx="0">
                  <c:v>77.400000000000006</c:v>
                </c:pt>
                <c:pt idx="1">
                  <c:v>3.2</c:v>
                </c:pt>
                <c:pt idx="2">
                  <c:v>19.399999999999999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82-46B5-A328-2424AB7B4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6961608"/>
        <c:axId val="836962920"/>
      </c:barChart>
      <c:catAx>
        <c:axId val="836961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6962920"/>
        <c:crosses val="autoZero"/>
        <c:auto val="1"/>
        <c:lblAlgn val="ctr"/>
        <c:lblOffset val="100"/>
        <c:noMultiLvlLbl val="0"/>
      </c:catAx>
      <c:valAx>
        <c:axId val="8369629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369616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45373825081328334"/>
          <c:y val="5.3482579207910365E-2"/>
          <c:w val="0.3436593270434351"/>
          <c:h val="0.455914422258298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3385566903146997E-2"/>
          <c:y val="6.4114642229322213E-2"/>
          <c:w val="0.946614433096853"/>
          <c:h val="0.84011316739513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&lt;50 c/mL</c:v>
                </c:pt>
              </c:strCache>
            </c:strRef>
          </c:tx>
          <c:spPr>
            <a:solidFill>
              <a:srgbClr val="CC99FF"/>
            </a:solidFill>
            <a:ln w="19055">
              <a:noFill/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0" rIns="38100" bIns="0" anchor="b" anchorCtr="1">
                <a:spAutoFit/>
              </a:bodyPr>
              <a:lstStyle/>
              <a:p>
                <a:pPr>
                  <a:defRPr sz="1200" b="1">
                    <a:solidFill>
                      <a:srgbClr val="000066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s 26</c:v>
                </c:pt>
                <c:pt idx="1">
                  <c:v>f 26</c:v>
                </c:pt>
                <c:pt idx="2">
                  <c:v>nd 26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80.599999999999994</c:v>
                </c:pt>
                <c:pt idx="1">
                  <c:v>19.399999999999999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02-416B-911B-A9E9EC1205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&lt;200 c/mL</c:v>
                </c:pt>
              </c:strCache>
            </c:strRef>
          </c:tx>
          <c:spPr>
            <a:solidFill>
              <a:srgbClr val="5C417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02-416B-911B-A9E9EC1205E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602-416B-911B-A9E9EC1205E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02-416B-911B-A9E9EC1205E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0" rIns="38100" bIns="0" anchor="b" anchorCtr="1">
                <a:spAutoFit/>
              </a:bodyPr>
              <a:lstStyle/>
              <a:p>
                <a:pPr>
                  <a:defRPr sz="1200" b="1">
                    <a:solidFill>
                      <a:srgbClr val="000066"/>
                    </a:solidFill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s 26</c:v>
                </c:pt>
                <c:pt idx="1">
                  <c:v>f 26</c:v>
                </c:pt>
                <c:pt idx="2">
                  <c:v>nd 26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88.9</c:v>
                </c:pt>
                <c:pt idx="1">
                  <c:v>11.1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02-416B-911B-A9E9EC120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572619776"/>
        <c:axId val="572638720"/>
      </c:barChart>
      <c:catAx>
        <c:axId val="5726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2638720"/>
        <c:crosses val="autoZero"/>
        <c:auto val="1"/>
        <c:lblAlgn val="ctr"/>
        <c:lblOffset val="100"/>
        <c:noMultiLvlLbl val="0"/>
      </c:catAx>
      <c:valAx>
        <c:axId val="572638720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2619776"/>
        <c:crosses val="autoZero"/>
        <c:crossBetween val="between"/>
        <c:majorUnit val="20"/>
      </c:valAx>
      <c:spPr>
        <a:noFill/>
        <a:ln w="1905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4BEFD30-6946-4B64-A5A2-58CBA10FD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419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686EF43-E83C-4229-8FDC-208165C364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F739A40-AF74-4D98-A97B-1E70E2C7CEE8}" type="datetimeFigureOut">
              <a:rPr lang="es-419" smtClean="0"/>
              <a:t>28/2/2025</a:t>
            </a:fld>
            <a:endParaRPr lang="es-419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8D4929-FDE9-46D5-860F-3330EABF9D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419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CCC77D-D1FA-4E21-AAE6-1F6D86A474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58A7A55-EC93-4429-9C6C-64A14DF3C3B3}" type="slidenum">
              <a:rPr lang="es-419" smtClean="0"/>
              <a:t>‹N°›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77340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771212D-1ACA-4140-B238-21A134C77371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890A27D-7449-D94F-98A1-EFDA980036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123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95239">
              <a:defRPr/>
            </a:pPr>
            <a:fld id="{9890A27D-7449-D94F-98A1-EFDA98003643}" type="slidenum">
              <a:rPr lang="fr-FR">
                <a:solidFill>
                  <a:prstClr val="black"/>
                </a:solidFill>
                <a:latin typeface="Calibri"/>
              </a:rPr>
              <a:pPr defTabSz="495239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271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558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249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07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182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B5C1D5-2454-4EF7-9F81-F3AC2826C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561847-53C5-4114-9890-F31D8D891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21284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5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88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4D4A5B-3C06-4C73-BE01-99EA3573A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E36BFE-A0B5-4D03-B4AD-F6A968AE9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5247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291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49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730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505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236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865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508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968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758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052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891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621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59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008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281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70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403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2189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396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381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931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204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361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71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291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403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685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017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7596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4288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09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018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8151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95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0A27D-7449-D94F-98A1-EFDA98003643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5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15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85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22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350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751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0A27D-7449-D94F-98A1-EFDA9800364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37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041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0C558D-B934-1E48-A274-ADC7814E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52" y="472904"/>
            <a:ext cx="10515600" cy="39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BD1B54-3DC7-BE44-80C9-09715E68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2633" y="1080000"/>
            <a:ext cx="10800000" cy="486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041EA-67A6-3F41-A747-E6FD48DEB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2633" y="92075"/>
            <a:ext cx="10515600" cy="381000"/>
          </a:xfrm>
        </p:spPr>
        <p:txBody>
          <a:bodyPr/>
          <a:lstStyle>
            <a:lvl1pPr>
              <a:buNone/>
              <a:defRPr sz="25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ici pour ajouter un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3FB0B25-D500-EE43-8874-105A9804D6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2634" y="6059489"/>
            <a:ext cx="10799233" cy="433387"/>
          </a:xfrm>
        </p:spPr>
        <p:txBody>
          <a:bodyPr/>
          <a:lstStyle>
            <a:lvl1pPr>
              <a:buFont typeface="Police système Courant"/>
              <a:buChar char="→"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35117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6943" y="96819"/>
            <a:ext cx="8485457" cy="1581373"/>
          </a:xfrm>
        </p:spPr>
        <p:txBody>
          <a:bodyPr/>
          <a:lstStyle>
            <a:lvl1pPr algn="l">
              <a:lnSpc>
                <a:spcPts val="3000"/>
              </a:lnSpc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741708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487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CD967-ED9E-450B-92D9-A1E0D5E0BA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962" y="5943600"/>
            <a:ext cx="11143488" cy="304769"/>
          </a:xfrm>
        </p:spPr>
        <p:txBody>
          <a:bodyPr bIns="36000"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57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990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-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60C558D-B934-1E48-A274-ADC7814E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52" y="472904"/>
            <a:ext cx="10515600" cy="396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BD1B54-3DC7-BE44-80C9-09715E6823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2633" y="1080000"/>
            <a:ext cx="10800000" cy="486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4041EA-67A6-3F41-A747-E6FD48DEB8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2633" y="92075"/>
            <a:ext cx="10515600" cy="381000"/>
          </a:xfrm>
        </p:spPr>
        <p:txBody>
          <a:bodyPr/>
          <a:lstStyle>
            <a:lvl1pPr>
              <a:buNone/>
              <a:defRPr sz="25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ici pour ajouter un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3FB0B25-D500-EE43-8874-105A9804D6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2634" y="6059489"/>
            <a:ext cx="10799233" cy="433387"/>
          </a:xfrm>
        </p:spPr>
        <p:txBody>
          <a:bodyPr/>
          <a:lstStyle>
            <a:lvl1pPr>
              <a:buFont typeface="Police système Courant"/>
              <a:buChar char="→"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941962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96943" y="96819"/>
            <a:ext cx="8485457" cy="1581373"/>
          </a:xfrm>
        </p:spPr>
        <p:txBody>
          <a:bodyPr/>
          <a:lstStyle>
            <a:lvl1pPr algn="l">
              <a:lnSpc>
                <a:spcPts val="3000"/>
              </a:lnSpc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741708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124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83A308-5D3A-4CA6-AC20-9C72DA27D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7" y="6519599"/>
            <a:ext cx="455611" cy="336525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724AC3FD-09E3-4FF5-A0F9-A72F20D7F301}" type="slidenum">
              <a:rPr lang="en-GB" smtClean="0">
                <a:solidFill>
                  <a:srgbClr val="FFFFFF"/>
                </a:solidFill>
              </a:rPr>
              <a:pPr/>
              <a:t>‹N°›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99A2E9C-1C03-427F-9B0F-714F67A73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199" y="152400"/>
            <a:ext cx="111442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8ACD967-ED9E-450B-92D9-A1E0D5E0BA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962" y="5943600"/>
            <a:ext cx="11143488" cy="304769"/>
          </a:xfrm>
        </p:spPr>
        <p:txBody>
          <a:bodyPr bIns="36000" anchor="b"/>
          <a:lstStyle>
            <a:lvl1pPr marL="0" indent="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800" kern="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 smtClean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ts val="400"/>
              </a:spcAft>
              <a:buClr>
                <a:srgbClr val="E31836"/>
              </a:buClr>
              <a:buSzPct val="115000"/>
              <a:buFont typeface="Arial" panose="020B0604020202020204" pitchFamily="34" charset="0"/>
              <a:buNone/>
              <a:defRPr lang="en-US" sz="900" kern="0" baseline="0" dirty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92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9059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0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39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A9493D-6E78-4DF7-9FF4-7421DE4F15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5DF53-45E3-460D-9A2F-0B28FB91A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C1E440-E519-49FB-8B33-6B4BFD6C1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BD2C8-538A-4A51-BA9D-68151545B460}" type="slidenum">
              <a:rPr lang="en-US" altLang="de-DE"/>
              <a:pPr>
                <a:defRPr/>
              </a:pPr>
              <a:t>‹N°›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8816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9200" y="2865442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000" y="445665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81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96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543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09600" y="1619250"/>
            <a:ext cx="10972800" cy="4572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1805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1481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90699"/>
            <a:ext cx="10972800" cy="4669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43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12" r:id="rId3"/>
    <p:sldLayoutId id="2147483732" r:id="rId4"/>
    <p:sldLayoutId id="2147483735" r:id="rId5"/>
    <p:sldLayoutId id="2147483742" r:id="rId6"/>
    <p:sldLayoutId id="2147483737" r:id="rId7"/>
    <p:sldLayoutId id="2147483740" r:id="rId8"/>
    <p:sldLayoutId id="2147483744" r:id="rId9"/>
    <p:sldLayoutId id="2147483746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3300" b="1" kern="1200">
          <a:solidFill>
            <a:srgbClr val="333399"/>
          </a:solidFill>
          <a:latin typeface="+mn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3C549F"/>
        </a:buClr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215" y="224721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1E3C91"/>
                </a:solidFill>
              </a:rPr>
              <a:t>18</a:t>
            </a:r>
            <a:r>
              <a:rPr lang="en-US" baseline="30000" dirty="0">
                <a:solidFill>
                  <a:srgbClr val="1E3C91"/>
                </a:solidFill>
              </a:rPr>
              <a:t>th</a:t>
            </a:r>
            <a:r>
              <a:rPr lang="en-US" dirty="0">
                <a:solidFill>
                  <a:srgbClr val="1E3C91"/>
                </a:solidFill>
              </a:rPr>
              <a:t> European AIDS Conference 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015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>
                <a:solidFill>
                  <a:srgbClr val="FF6600"/>
                </a:solidFill>
              </a:rPr>
              <a:t>LONDON &amp; VIRTUAL</a:t>
            </a:r>
            <a:r>
              <a:rPr lang="es-ES" sz="3200" b="1" dirty="0">
                <a:solidFill>
                  <a:srgbClr val="FF6600"/>
                </a:solidFill>
              </a:rPr>
              <a:t>| </a:t>
            </a:r>
            <a:r>
              <a:rPr lang="es-ES" sz="3200" b="1" dirty="0" err="1">
                <a:solidFill>
                  <a:srgbClr val="FF6600"/>
                </a:solidFill>
              </a:rPr>
              <a:t>October</a:t>
            </a:r>
            <a:r>
              <a:rPr lang="es-ES" sz="3200" b="1" dirty="0">
                <a:solidFill>
                  <a:srgbClr val="FF6600"/>
                </a:solidFill>
              </a:rPr>
              <a:t> 27-30, 2021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fr-FR" sz="2900" b="1" dirty="0" err="1">
                <a:solidFill>
                  <a:schemeClr val="tx1"/>
                </a:solidFill>
              </a:rPr>
              <a:t>Faculty</a:t>
            </a:r>
            <a:endParaRPr lang="fr-FR" sz="2900" b="1" dirty="0">
              <a:solidFill>
                <a:schemeClr val="tx1"/>
              </a:solidFill>
            </a:endParaRP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Pedro </a:t>
            </a:r>
            <a:r>
              <a:rPr lang="fr-FR" sz="2500" dirty="0" err="1">
                <a:solidFill>
                  <a:schemeClr val="tx1"/>
                </a:solidFill>
              </a:rPr>
              <a:t>Cahn</a:t>
            </a:r>
            <a:r>
              <a:rPr lang="fr-FR" sz="2500" dirty="0">
                <a:solidFill>
                  <a:schemeClr val="tx1"/>
                </a:solidFill>
              </a:rPr>
              <a:t>, Buenos-Aires, Argentina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Anton </a:t>
            </a:r>
            <a:r>
              <a:rPr lang="fr-FR" sz="2500" dirty="0" err="1">
                <a:solidFill>
                  <a:schemeClr val="tx1"/>
                </a:solidFill>
              </a:rPr>
              <a:t>Pozniak</a:t>
            </a:r>
            <a:r>
              <a:rPr lang="fr-FR" sz="2500" dirty="0">
                <a:solidFill>
                  <a:schemeClr val="tx1"/>
                </a:solidFill>
              </a:rPr>
              <a:t>, London, UK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François </a:t>
            </a:r>
            <a:r>
              <a:rPr lang="fr-FR" sz="2500" dirty="0" err="1">
                <a:solidFill>
                  <a:schemeClr val="tx1"/>
                </a:solidFill>
              </a:rPr>
              <a:t>Raffi</a:t>
            </a:r>
            <a:r>
              <a:rPr lang="fr-FR" sz="2500" dirty="0">
                <a:solidFill>
                  <a:schemeClr val="tx1"/>
                </a:solidFill>
              </a:rPr>
              <a:t>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2223724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529DBCAE-1E46-044D-ADB3-C9273F269E07}"/>
              </a:ext>
            </a:extLst>
          </p:cNvPr>
          <p:cNvSpPr>
            <a:spLocks/>
          </p:cNvSpPr>
          <p:nvPr/>
        </p:nvSpPr>
        <p:spPr bwMode="auto">
          <a:xfrm rot="9273813">
            <a:off x="2405593" y="3802256"/>
            <a:ext cx="2944749" cy="2470856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673585" y="435892"/>
            <a:ext cx="6743458" cy="5932014"/>
            <a:chOff x="1673585" y="253705"/>
            <a:chExt cx="6743458" cy="5932014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4472290">
              <a:off x="4293241" y="3357397"/>
              <a:ext cx="3076547" cy="2580098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673585" y="1882711"/>
              <a:ext cx="3322614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379909" y="484385"/>
              <a:ext cx="3205308" cy="2743948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28598" y="770359"/>
              <a:ext cx="1831079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BIC/FTC/TAF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Historic NRTI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mutations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711946">
              <a:off x="4960325" y="2128964"/>
              <a:ext cx="3456718" cy="2130360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1835060" y="2492706"/>
              <a:ext cx="232159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CAB + RPV LA IM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Implementation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558914" y="2843996"/>
              <a:ext cx="1170450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ARV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Switch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073985" y="2606686"/>
              <a:ext cx="2143471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DTG/3TC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Historic M184V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8939" y="4610708"/>
              <a:ext cx="232159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CAB + RPV LA IM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FF660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High BMI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1997FE4-D464-094A-83CE-DF8976ECBC95}"/>
              </a:ext>
            </a:extLst>
          </p:cNvPr>
          <p:cNvSpPr/>
          <p:nvPr/>
        </p:nvSpPr>
        <p:spPr>
          <a:xfrm>
            <a:off x="2345525" y="4654614"/>
            <a:ext cx="232159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CAB + RPV LA IM</a:t>
            </a:r>
          </a:p>
          <a:p>
            <a:pPr algn="ctr">
              <a:lnSpc>
                <a:spcPts val="2800"/>
              </a:lnSpc>
            </a:pPr>
            <a:endParaRPr lang="en-US" sz="2400" b="1" dirty="0">
              <a:solidFill>
                <a:srgbClr val="FF660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Oral lead-in</a:t>
            </a:r>
          </a:p>
        </p:txBody>
      </p:sp>
    </p:spTree>
    <p:extLst>
      <p:ext uri="{BB962C8B-B14F-4D97-AF65-F5344CB8AC3E}">
        <p14:creationId xmlns:p14="http://schemas.microsoft.com/office/powerpoint/2010/main" val="255148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8CC2239F-CBC8-DC49-947D-A3BFCDD3B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107" y="6482311"/>
            <a:ext cx="30748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Martin-</a:t>
            </a:r>
            <a:r>
              <a:rPr lang="en-GB" sz="1200" i="1" dirty="0" err="1">
                <a:solidFill>
                  <a:srgbClr val="0070C0"/>
                </a:solidFill>
              </a:rPr>
              <a:t>Carbonero</a:t>
            </a:r>
            <a:r>
              <a:rPr lang="en-GB" sz="1200" i="1" dirty="0">
                <a:solidFill>
                  <a:srgbClr val="0070C0"/>
                </a:solidFill>
              </a:rPr>
              <a:t> L, EACS 2021, Abs. BPD1/6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045475-6EE7-E042-984D-00922ECF9FB9}"/>
              </a:ext>
            </a:extLst>
          </p:cNvPr>
          <p:cNvSpPr txBox="1">
            <a:spLocks/>
          </p:cNvSpPr>
          <p:nvPr/>
        </p:nvSpPr>
        <p:spPr>
          <a:xfrm>
            <a:off x="609600" y="37365"/>
            <a:ext cx="8610600" cy="1167902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BIC/FTC/TAF switch in patients </a:t>
            </a:r>
            <a:br>
              <a:rPr lang="en-US" dirty="0"/>
            </a:br>
            <a:r>
              <a:rPr lang="en-US" dirty="0"/>
              <a:t>with pre-existing NRTI mutations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C526F0B-4021-9A41-8BF8-22918CCDF853}"/>
              </a:ext>
            </a:extLst>
          </p:cNvPr>
          <p:cNvSpPr txBox="1">
            <a:spLocks/>
          </p:cNvSpPr>
          <p:nvPr/>
        </p:nvSpPr>
        <p:spPr>
          <a:xfrm>
            <a:off x="609599" y="1276350"/>
            <a:ext cx="9116291" cy="47625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Paz Hospital, Madrid, retrospective study</a:t>
            </a:r>
            <a:endParaRPr lang="en-US" sz="20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9A56732-81DE-ED49-8BC1-E5B922EF12EC}"/>
              </a:ext>
            </a:extLst>
          </p:cNvPr>
          <p:cNvSpPr/>
          <p:nvPr/>
        </p:nvSpPr>
        <p:spPr>
          <a:xfrm>
            <a:off x="1435100" y="1778538"/>
            <a:ext cx="6928971" cy="425493"/>
          </a:xfrm>
          <a:prstGeom prst="roundRect">
            <a:avLst/>
          </a:prstGeom>
          <a:solidFill>
            <a:srgbClr val="33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All PLWH who switched to BIC/FTC/TAF (N = 506) before Feb 2020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568E12-D4D0-A644-8E6C-B400BBE65496}"/>
              </a:ext>
            </a:extLst>
          </p:cNvPr>
          <p:cNvSpPr/>
          <p:nvPr/>
        </p:nvSpPr>
        <p:spPr>
          <a:xfrm>
            <a:off x="1435100" y="2789682"/>
            <a:ext cx="3319030" cy="9750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No historical NRTI resistance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(N = 437)</a:t>
            </a:r>
          </a:p>
          <a:p>
            <a:pPr algn="ctr"/>
            <a:r>
              <a:rPr lang="en-US" sz="1600">
                <a:solidFill>
                  <a:schemeClr val="bg1"/>
                </a:solidFill>
              </a:rPr>
              <a:t>HIV RNA &lt; 50 c/mL at switch : 86.3%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95DD7-D0A3-D94A-B20F-414E0EAEEE94}"/>
              </a:ext>
            </a:extLst>
          </p:cNvPr>
          <p:cNvSpPr/>
          <p:nvPr/>
        </p:nvSpPr>
        <p:spPr>
          <a:xfrm>
            <a:off x="5045041" y="2789682"/>
            <a:ext cx="3319030" cy="97501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Historical NRTI mutation 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</a:rPr>
              <a:t>(N = 69)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HIV RNA &lt; 50 c/mL at switch : 88.4%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64480C-92CB-DD45-8055-51FF50DB86DF}"/>
              </a:ext>
            </a:extLst>
          </p:cNvPr>
          <p:cNvSpPr txBox="1"/>
          <p:nvPr/>
        </p:nvSpPr>
        <p:spPr>
          <a:xfrm>
            <a:off x="8844413" y="2348844"/>
            <a:ext cx="2679716" cy="163121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/>
              <a:t>Pre-existing NRTI mutations</a:t>
            </a:r>
          </a:p>
          <a:p>
            <a:r>
              <a:rPr lang="en-US" sz="1400" dirty="0"/>
              <a:t>M184V only, N = 36</a:t>
            </a:r>
          </a:p>
          <a:p>
            <a:r>
              <a:rPr lang="en-US" sz="1400" dirty="0"/>
              <a:t>M184V + K65R or ≤ 2 TAMs, N = 6</a:t>
            </a:r>
          </a:p>
          <a:p>
            <a:r>
              <a:rPr lang="en-US" sz="1400" dirty="0"/>
              <a:t>M184 + ≥ 3 TAMs, N = 8</a:t>
            </a:r>
          </a:p>
          <a:p>
            <a:r>
              <a:rPr lang="en-US" sz="1400" dirty="0"/>
              <a:t>1-2 TAMs, N = 11</a:t>
            </a:r>
          </a:p>
          <a:p>
            <a:r>
              <a:rPr lang="en-US" sz="1400" dirty="0"/>
              <a:t>≥ 3 TAMs, N = 4</a:t>
            </a:r>
          </a:p>
          <a:p>
            <a:r>
              <a:rPr lang="en-US" sz="1400" dirty="0"/>
              <a:t>K65R, N = 1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826B998-F765-1F44-9E31-95FA7ABFE7B4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364071" y="3149682"/>
            <a:ext cx="480342" cy="1477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46CAC71F-BE91-9849-9763-D5677CDED8BB}"/>
              </a:ext>
            </a:extLst>
          </p:cNvPr>
          <p:cNvSpPr txBox="1"/>
          <p:nvPr/>
        </p:nvSpPr>
        <p:spPr>
          <a:xfrm>
            <a:off x="8790215" y="4034705"/>
            <a:ext cx="267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Median delay between resistance test and switch: 13 years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817E7D-1861-0A48-8C87-3EB282EBD4C4}"/>
              </a:ext>
            </a:extLst>
          </p:cNvPr>
          <p:cNvSpPr txBox="1"/>
          <p:nvPr/>
        </p:nvSpPr>
        <p:spPr>
          <a:xfrm>
            <a:off x="1709147" y="4304719"/>
            <a:ext cx="2764384" cy="105560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/>
              <a:t>HIV RNA &gt; 50 c/mL at W48</a:t>
            </a:r>
          </a:p>
          <a:p>
            <a:endParaRPr lang="en-US"/>
          </a:p>
          <a:p>
            <a:r>
              <a:rPr lang="en-US"/>
              <a:t>4.8%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D7A5E5-D158-7A44-9965-B0EE4C2FD6A7}"/>
              </a:ext>
            </a:extLst>
          </p:cNvPr>
          <p:cNvSpPr txBox="1"/>
          <p:nvPr/>
        </p:nvSpPr>
        <p:spPr>
          <a:xfrm>
            <a:off x="5322365" y="4304719"/>
            <a:ext cx="2764384" cy="9875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HIV RNA &gt; 50 c/mL at W48</a:t>
            </a:r>
          </a:p>
          <a:p>
            <a:pPr algn="ctr"/>
            <a:endParaRPr lang="en-US"/>
          </a:p>
          <a:p>
            <a:pPr algn="ctr"/>
            <a:r>
              <a:rPr lang="en-US" sz="1600" b="1"/>
              <a:t>5.7%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F9D43AA-3A25-F241-A58E-7F4D79381DB2}"/>
              </a:ext>
            </a:extLst>
          </p:cNvPr>
          <p:cNvSpPr txBox="1">
            <a:spLocks/>
          </p:cNvSpPr>
          <p:nvPr/>
        </p:nvSpPr>
        <p:spPr>
          <a:xfrm>
            <a:off x="741829" y="5261684"/>
            <a:ext cx="10708342" cy="47625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Toxicity at W48</a:t>
            </a:r>
          </a:p>
          <a:p>
            <a:pPr lvl="1"/>
            <a:r>
              <a:rPr lang="en-US" sz="2000" dirty="0"/>
              <a:t>19 discontinuations for toxicity, including 5 neuropsychiatric, 4 gastro-intestinal, </a:t>
            </a:r>
            <a:br>
              <a:rPr lang="en-US" sz="2000" dirty="0"/>
            </a:br>
            <a:r>
              <a:rPr lang="en-US" sz="2000" dirty="0"/>
              <a:t>3 increased weight and 1 metabolic</a:t>
            </a:r>
          </a:p>
          <a:p>
            <a:pPr lvl="1"/>
            <a:r>
              <a:rPr lang="en-US" sz="2000" dirty="0"/>
              <a:t>6 deaths including 3 sudden death (CV ?)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DA0C93E1-AAFF-4F40-B0F3-04269F6B2C2D}"/>
              </a:ext>
            </a:extLst>
          </p:cNvPr>
          <p:cNvCxnSpPr/>
          <p:nvPr/>
        </p:nvCxnSpPr>
        <p:spPr>
          <a:xfrm rot="5400000">
            <a:off x="3704276" y="1594371"/>
            <a:ext cx="585651" cy="1804971"/>
          </a:xfrm>
          <a:prstGeom prst="bentConnector3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71CF97B6-AE6C-4DB4-AD19-C433C3928CA3}"/>
              </a:ext>
            </a:extLst>
          </p:cNvPr>
          <p:cNvCxnSpPr/>
          <p:nvPr/>
        </p:nvCxnSpPr>
        <p:spPr>
          <a:xfrm rot="16200000" flipH="1">
            <a:off x="5509246" y="1594371"/>
            <a:ext cx="585651" cy="1804970"/>
          </a:xfrm>
          <a:prstGeom prst="bentConnector3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01868AF-B674-4848-8481-473EA416486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091339" y="3764692"/>
            <a:ext cx="3276" cy="540027"/>
          </a:xfrm>
          <a:prstGeom prst="straightConnector1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71D93F0-4E12-40CF-AA60-874B0D6CE05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704556" y="3764692"/>
            <a:ext cx="1" cy="540027"/>
          </a:xfrm>
          <a:prstGeom prst="straightConnector1">
            <a:avLst/>
          </a:prstGeom>
          <a:ln w="12700">
            <a:solidFill>
              <a:srgbClr val="333399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846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44A6A5-5461-2A42-B3A9-BE1C539133CB}"/>
              </a:ext>
            </a:extLst>
          </p:cNvPr>
          <p:cNvSpPr txBox="1">
            <a:spLocks noChangeArrowheads="1"/>
          </p:cNvSpPr>
          <p:nvPr/>
        </p:nvSpPr>
        <p:spPr>
          <a:xfrm>
            <a:off x="522640" y="295583"/>
            <a:ext cx="8610600" cy="1607358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 dirty="0"/>
              <a:t>SOLAR D: switch to DTG/3TC from 3 or 4-drugs regimen in </a:t>
            </a:r>
            <a:r>
              <a:rPr lang="en-US" sz="3100" dirty="0" err="1"/>
              <a:t>virologocillay</a:t>
            </a:r>
            <a:r>
              <a:rPr lang="en-US" sz="3100" dirty="0"/>
              <a:t> suppressed patients </a:t>
            </a:r>
            <a:br>
              <a:rPr lang="en-US" sz="3100" dirty="0"/>
            </a:br>
            <a:r>
              <a:rPr lang="en-US" sz="3100" dirty="0"/>
              <a:t>with historic M184I/V and prior virological failures 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F6807BA-8207-584D-BCDF-919DC326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Blick</a:t>
            </a:r>
            <a:r>
              <a:rPr lang="en-GB" sz="1200" i="1" dirty="0">
                <a:solidFill>
                  <a:srgbClr val="0070C0"/>
                </a:solidFill>
              </a:rPr>
              <a:t> G, EACS 2021, Abs. PE2/65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E498DA6-481E-E448-9A6F-6640DC57FC65}"/>
              </a:ext>
            </a:extLst>
          </p:cNvPr>
          <p:cNvSpPr txBox="1">
            <a:spLocks noChangeArrowheads="1"/>
          </p:cNvSpPr>
          <p:nvPr/>
        </p:nvSpPr>
        <p:spPr>
          <a:xfrm>
            <a:off x="696955" y="2159772"/>
            <a:ext cx="6390332" cy="2737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Prospective comparative study, HIV+ adults with </a:t>
            </a:r>
            <a:br>
              <a:rPr lang="en-US" sz="1800" dirty="0"/>
            </a:br>
            <a:r>
              <a:rPr lang="en-US" sz="1800" dirty="0"/>
              <a:t>HIV RNA &lt; 50 c/mL ≥ 6 months, stable ART, prior virologic failure</a:t>
            </a:r>
          </a:p>
          <a:p>
            <a:pPr lvl="1"/>
            <a:r>
              <a:rPr lang="en-US" sz="1600" dirty="0"/>
              <a:t>50 patients with prior historic M184V/I on plasma genotype</a:t>
            </a:r>
          </a:p>
          <a:p>
            <a:pPr lvl="2"/>
            <a:r>
              <a:rPr lang="en-US" sz="1600" dirty="0"/>
              <a:t>DNA genotype at baseline: M184V/I in 15/51 (37%)</a:t>
            </a:r>
          </a:p>
          <a:p>
            <a:pPr lvl="1"/>
            <a:r>
              <a:rPr lang="en-US" sz="1600" dirty="0"/>
              <a:t>50 patients with no history of M184V/I</a:t>
            </a:r>
          </a:p>
          <a:p>
            <a:pPr lvl="2"/>
            <a:r>
              <a:rPr lang="en-US" sz="1600" dirty="0"/>
              <a:t>DNA genotype at baseline: no M18V/I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85E567F-0472-9D43-ACC3-161572246E48}"/>
              </a:ext>
            </a:extLst>
          </p:cNvPr>
          <p:cNvSpPr txBox="1">
            <a:spLocks noChangeArrowheads="1"/>
          </p:cNvSpPr>
          <p:nvPr/>
        </p:nvSpPr>
        <p:spPr>
          <a:xfrm>
            <a:off x="696955" y="4416292"/>
            <a:ext cx="6296969" cy="1453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 virologic failure in any group through W48</a:t>
            </a:r>
          </a:p>
          <a:p>
            <a:endParaRPr lang="en-US" sz="1800" dirty="0"/>
          </a:p>
          <a:p>
            <a:r>
              <a:rPr lang="en-US" sz="1800" dirty="0"/>
              <a:t>AE leading to withdrawal, n = 5 (5%) </a:t>
            </a:r>
          </a:p>
          <a:p>
            <a:pPr lvl="1"/>
            <a:r>
              <a:rPr lang="en-US" sz="1600" dirty="0"/>
              <a:t>including 3 deaths (2 cardiac events, 1 suicide)</a:t>
            </a:r>
            <a:br>
              <a:rPr lang="en-US" sz="1600" dirty="0"/>
            </a:br>
            <a:endParaRPr lang="en-US" sz="1600" dirty="0"/>
          </a:p>
          <a:p>
            <a:r>
              <a:rPr lang="en-US" sz="1800" dirty="0"/>
              <a:t>SAE related to study drugs, N = 4 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F993E8E-637D-44DE-A8D1-1A456EB3682F}"/>
              </a:ext>
            </a:extLst>
          </p:cNvPr>
          <p:cNvSpPr txBox="1"/>
          <p:nvPr/>
        </p:nvSpPr>
        <p:spPr>
          <a:xfrm>
            <a:off x="7375243" y="2415488"/>
            <a:ext cx="434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333399"/>
                </a:solidFill>
              </a:rPr>
              <a:t>HIV-1 RNA &gt; 50 copies/</a:t>
            </a:r>
            <a:r>
              <a:rPr lang="fr-FR" b="1" dirty="0" err="1">
                <a:solidFill>
                  <a:srgbClr val="333399"/>
                </a:solidFill>
              </a:rPr>
              <a:t>mL</a:t>
            </a:r>
            <a:r>
              <a:rPr lang="fr-FR" b="1" dirty="0">
                <a:solidFill>
                  <a:srgbClr val="333399"/>
                </a:solidFill>
              </a:rPr>
              <a:t> by FDA Snapshot</a:t>
            </a:r>
            <a:endParaRPr lang="fr-FR" dirty="0">
              <a:solidFill>
                <a:srgbClr val="333399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F666A5F-2726-4BA0-BBBC-252D79D2FCCA}"/>
              </a:ext>
            </a:extLst>
          </p:cNvPr>
          <p:cNvGrpSpPr/>
          <p:nvPr/>
        </p:nvGrpSpPr>
        <p:grpSpPr>
          <a:xfrm>
            <a:off x="6731877" y="2867017"/>
            <a:ext cx="5303671" cy="3364091"/>
            <a:chOff x="6609446" y="2806736"/>
            <a:chExt cx="5303671" cy="336409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191A84C-D13F-A449-BEF9-57D6F0EA4AD8}"/>
                </a:ext>
              </a:extLst>
            </p:cNvPr>
            <p:cNvGrpSpPr/>
            <p:nvPr/>
          </p:nvGrpSpPr>
          <p:grpSpPr>
            <a:xfrm>
              <a:off x="6609446" y="2974695"/>
              <a:ext cx="5303671" cy="3196132"/>
              <a:chOff x="7348782" y="3198683"/>
              <a:chExt cx="4564336" cy="2969275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5340930-8754-4FB3-AE4C-1366B54E7AB2}"/>
                  </a:ext>
                </a:extLst>
              </p:cNvPr>
              <p:cNvSpPr txBox="1"/>
              <p:nvPr/>
            </p:nvSpPr>
            <p:spPr>
              <a:xfrm>
                <a:off x="7483979" y="5622827"/>
                <a:ext cx="296878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0 -</a:t>
                </a:r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8384D9E4-9C1F-4481-804E-2799C2B5117E}"/>
                  </a:ext>
                </a:extLst>
              </p:cNvPr>
              <p:cNvSpPr/>
              <p:nvPr/>
            </p:nvSpPr>
            <p:spPr>
              <a:xfrm>
                <a:off x="7690368" y="3198683"/>
                <a:ext cx="4222750" cy="2578100"/>
              </a:xfrm>
              <a:custGeom>
                <a:avLst/>
                <a:gdLst>
                  <a:gd name="connsiteX0" fmla="*/ 0 w 4222750"/>
                  <a:gd name="connsiteY0" fmla="*/ 0 h 2578100"/>
                  <a:gd name="connsiteX1" fmla="*/ 0 w 4222750"/>
                  <a:gd name="connsiteY1" fmla="*/ 2578100 h 2578100"/>
                  <a:gd name="connsiteX2" fmla="*/ 4222750 w 4222750"/>
                  <a:gd name="connsiteY2" fmla="*/ 2578100 h 257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22750" h="2578100">
                    <a:moveTo>
                      <a:pt x="0" y="0"/>
                    </a:moveTo>
                    <a:lnTo>
                      <a:pt x="0" y="2578100"/>
                    </a:lnTo>
                    <a:lnTo>
                      <a:pt x="4222750" y="257810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39849D-2A87-4A63-9C42-9A335FC56EE6}"/>
                  </a:ext>
                </a:extLst>
              </p:cNvPr>
              <p:cNvSpPr txBox="1"/>
              <p:nvPr/>
            </p:nvSpPr>
            <p:spPr>
              <a:xfrm>
                <a:off x="7416381" y="5189939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20 -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0120365-2D41-4E08-A9E0-10F29C7CA0CB}"/>
                  </a:ext>
                </a:extLst>
              </p:cNvPr>
              <p:cNvSpPr txBox="1"/>
              <p:nvPr/>
            </p:nvSpPr>
            <p:spPr>
              <a:xfrm>
                <a:off x="7416381" y="4713640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40 -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CD71A0C-225D-4EE5-A5AE-AC9EF740A4E7}"/>
                  </a:ext>
                </a:extLst>
              </p:cNvPr>
              <p:cNvSpPr txBox="1"/>
              <p:nvPr/>
            </p:nvSpPr>
            <p:spPr>
              <a:xfrm>
                <a:off x="7416381" y="4210734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60 -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68A4EF9-3A31-4456-A991-BE1E0D84D584}"/>
                  </a:ext>
                </a:extLst>
              </p:cNvPr>
              <p:cNvSpPr txBox="1"/>
              <p:nvPr/>
            </p:nvSpPr>
            <p:spPr>
              <a:xfrm>
                <a:off x="7416381" y="3739460"/>
                <a:ext cx="364475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80 -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1D897C4-00FE-4C55-BFC8-F7E7BECF28EE}"/>
                  </a:ext>
                </a:extLst>
              </p:cNvPr>
              <p:cNvSpPr txBox="1"/>
              <p:nvPr/>
            </p:nvSpPr>
            <p:spPr>
              <a:xfrm>
                <a:off x="7348782" y="3267477"/>
                <a:ext cx="432073" cy="257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/>
                  <a:t>100 -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858EB9E-7A7F-46ED-80CF-3974A67A0672}"/>
                  </a:ext>
                </a:extLst>
              </p:cNvPr>
              <p:cNvSpPr txBox="1"/>
              <p:nvPr/>
            </p:nvSpPr>
            <p:spPr>
              <a:xfrm>
                <a:off x="7923121" y="5853434"/>
                <a:ext cx="1363763" cy="314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/>
                  <a:t>ITT-E population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9960939-39EB-414C-BD1E-FA55C522AFDB}"/>
                  </a:ext>
                </a:extLst>
              </p:cNvPr>
              <p:cNvSpPr txBox="1"/>
              <p:nvPr/>
            </p:nvSpPr>
            <p:spPr>
              <a:xfrm>
                <a:off x="9837020" y="5853434"/>
                <a:ext cx="1901673" cy="3145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/>
                  <a:t>Per protocol population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7999651-8368-44B0-A929-235430B9B288}"/>
                  </a:ext>
                </a:extLst>
              </p:cNvPr>
              <p:cNvSpPr txBox="1"/>
              <p:nvPr/>
            </p:nvSpPr>
            <p:spPr>
              <a:xfrm>
                <a:off x="8028173" y="5240702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/>
                  <a:t>2.0%</a:t>
                </a:r>
                <a:br>
                  <a:rPr lang="en-US" sz="1200" b="1" dirty="0"/>
                </a:br>
                <a:r>
                  <a:rPr lang="en-US" sz="1200" dirty="0"/>
                  <a:t>(1/50)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D129DBC-B47B-433D-BA2E-003D96D67952}"/>
                  </a:ext>
                </a:extLst>
              </p:cNvPr>
              <p:cNvSpPr txBox="1"/>
              <p:nvPr/>
            </p:nvSpPr>
            <p:spPr>
              <a:xfrm>
                <a:off x="8864862" y="5197358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6.0%</a:t>
                </a:r>
                <a:br>
                  <a:rPr lang="en-US" sz="1200" b="1"/>
                </a:br>
                <a:r>
                  <a:rPr lang="en-US" sz="1200"/>
                  <a:t>(3/50)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12701099-72C0-4957-BA3B-6B40071D9871}"/>
                  </a:ext>
                </a:extLst>
              </p:cNvPr>
              <p:cNvSpPr txBox="1"/>
              <p:nvPr/>
            </p:nvSpPr>
            <p:spPr>
              <a:xfrm>
                <a:off x="10084062" y="5240702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2.1%</a:t>
                </a:r>
                <a:br>
                  <a:rPr lang="en-US" sz="1200" b="1"/>
                </a:br>
                <a:r>
                  <a:rPr lang="en-US" sz="1200"/>
                  <a:t>(1/47)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8F5CA76-2922-4EFC-94F1-B513102F76BF}"/>
                  </a:ext>
                </a:extLst>
              </p:cNvPr>
              <p:cNvSpPr txBox="1"/>
              <p:nvPr/>
            </p:nvSpPr>
            <p:spPr>
              <a:xfrm>
                <a:off x="10978250" y="5197358"/>
                <a:ext cx="492773" cy="42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/>
                  <a:t>6.4%</a:t>
                </a:r>
                <a:br>
                  <a:rPr lang="en-US" sz="1200" b="1"/>
                </a:br>
                <a:r>
                  <a:rPr lang="en-US" sz="1200"/>
                  <a:t>(3/47)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B6B6FB5-C515-4FBB-BABB-542E2A635120}"/>
                  </a:ext>
                </a:extLst>
              </p:cNvPr>
              <p:cNvSpPr/>
              <p:nvPr/>
            </p:nvSpPr>
            <p:spPr>
              <a:xfrm>
                <a:off x="7872413" y="5669621"/>
                <a:ext cx="742950" cy="10464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DD9DB25-3234-452A-BEAE-FEE0409C43D4}"/>
                  </a:ext>
                </a:extLst>
              </p:cNvPr>
              <p:cNvSpPr/>
              <p:nvPr/>
            </p:nvSpPr>
            <p:spPr>
              <a:xfrm>
                <a:off x="8732562" y="5632539"/>
                <a:ext cx="742950" cy="14172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BFAB0AC-A364-4F00-BA5F-97DAF99AA27E}"/>
                  </a:ext>
                </a:extLst>
              </p:cNvPr>
              <p:cNvSpPr/>
              <p:nvPr/>
            </p:nvSpPr>
            <p:spPr>
              <a:xfrm>
                <a:off x="7964396" y="3357170"/>
                <a:ext cx="144000" cy="144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15EFB7B-0A61-48B3-A31E-F9E1161F4914}"/>
                  </a:ext>
                </a:extLst>
              </p:cNvPr>
              <p:cNvSpPr/>
              <p:nvPr/>
            </p:nvSpPr>
            <p:spPr>
              <a:xfrm>
                <a:off x="7964396" y="3572562"/>
                <a:ext cx="144000" cy="1440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90BABB2-A59C-4131-B8A7-3418FD25692F}"/>
                  </a:ext>
                </a:extLst>
              </p:cNvPr>
              <p:cNvSpPr txBox="1"/>
              <p:nvPr/>
            </p:nvSpPr>
            <p:spPr>
              <a:xfrm>
                <a:off x="8144396" y="3267477"/>
                <a:ext cx="2243745" cy="486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Historical M184V/I resistance</a:t>
                </a:r>
              </a:p>
              <a:p>
                <a:r>
                  <a:rPr lang="en-US" sz="1400" b="1"/>
                  <a:t>No historical M184V/I resistance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0240D26-606B-408D-A2D2-3FA75EF95AD8}"/>
                  </a:ext>
                </a:extLst>
              </p:cNvPr>
              <p:cNvSpPr/>
              <p:nvPr/>
            </p:nvSpPr>
            <p:spPr>
              <a:xfrm>
                <a:off x="9933295" y="5677066"/>
                <a:ext cx="742950" cy="972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5E39F55-3C27-438D-B667-17ABDBBF8171}"/>
                  </a:ext>
                </a:extLst>
              </p:cNvPr>
              <p:cNvSpPr/>
              <p:nvPr/>
            </p:nvSpPr>
            <p:spPr>
              <a:xfrm>
                <a:off x="10793444" y="5626666"/>
                <a:ext cx="742950" cy="14760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4694EBA-B2E9-C748-854C-20C09AD59157}"/>
                </a:ext>
              </a:extLst>
            </p:cNvPr>
            <p:cNvSpPr txBox="1"/>
            <p:nvPr/>
          </p:nvSpPr>
          <p:spPr>
            <a:xfrm>
              <a:off x="6653305" y="280673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470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2F2234-3545-9745-8A86-0F1667F8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DTG + 3TC switch as maintenance: </a:t>
            </a:r>
            <a:br>
              <a:rPr lang="en-US" dirty="0"/>
            </a:br>
            <a:r>
              <a:rPr lang="en-US" dirty="0"/>
              <a:t>impact of past M184I/V mutation ?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2FCFCFD-4B40-4840-B9EC-7B8FB6F8A453}"/>
              </a:ext>
            </a:extLst>
          </p:cNvPr>
          <p:cNvGrpSpPr/>
          <p:nvPr/>
        </p:nvGrpSpPr>
        <p:grpSpPr>
          <a:xfrm>
            <a:off x="126424" y="2034100"/>
            <a:ext cx="9958627" cy="1151466"/>
            <a:chOff x="285051" y="1380942"/>
            <a:chExt cx="9958627" cy="1151466"/>
          </a:xfrm>
        </p:grpSpPr>
        <p:sp>
          <p:nvSpPr>
            <p:cNvPr id="4" name="Rectangle : coins arrondis 3"/>
            <p:cNvSpPr/>
            <p:nvPr/>
          </p:nvSpPr>
          <p:spPr>
            <a:xfrm>
              <a:off x="285051" y="1491539"/>
              <a:ext cx="2232000" cy="10080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All PLWH who switched to DTG + 3TC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(N = 1568)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from 2015 to 2019</a:t>
              </a:r>
            </a:p>
          </p:txBody>
        </p:sp>
        <p:sp>
          <p:nvSpPr>
            <p:cNvPr id="5" name="Rectangle : coins arrondis 4"/>
            <p:cNvSpPr/>
            <p:nvPr/>
          </p:nvSpPr>
          <p:spPr>
            <a:xfrm>
              <a:off x="2809323" y="1635539"/>
              <a:ext cx="1872000" cy="7200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</a:rPr>
                <a:t>With </a:t>
              </a:r>
              <a:r>
                <a:rPr lang="fr-FR" sz="1600" dirty="0" err="1">
                  <a:solidFill>
                    <a:schemeClr val="bg1"/>
                  </a:solidFill>
                </a:rPr>
                <a:t>pVL</a:t>
              </a:r>
              <a:r>
                <a:rPr lang="fr-FR" sz="1600" dirty="0">
                  <a:solidFill>
                    <a:schemeClr val="bg1"/>
                  </a:solidFill>
                </a:rPr>
                <a:t> &lt; 50 cp/</a:t>
              </a:r>
              <a:r>
                <a:rPr lang="fr-FR" sz="1600" dirty="0" err="1">
                  <a:solidFill>
                    <a:schemeClr val="bg1"/>
                  </a:solidFill>
                </a:rPr>
                <a:t>mL</a:t>
              </a:r>
              <a:r>
                <a:rPr lang="fr-FR" sz="1600" dirty="0">
                  <a:solidFill>
                    <a:schemeClr val="bg1"/>
                  </a:solidFill>
                </a:rPr>
                <a:t> (N = 1440)</a:t>
              </a:r>
            </a:p>
          </p:txBody>
        </p:sp>
        <p:sp>
          <p:nvSpPr>
            <p:cNvPr id="6" name="Rectangle : coins arrondis 5"/>
            <p:cNvSpPr/>
            <p:nvPr/>
          </p:nvSpPr>
          <p:spPr>
            <a:xfrm>
              <a:off x="4973595" y="1635539"/>
              <a:ext cx="1656000" cy="72000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bg1"/>
                  </a:solidFill>
                </a:rPr>
                <a:t>With available genotype </a:t>
              </a:r>
              <a:br>
                <a:rPr lang="en-US" sz="1600">
                  <a:solidFill>
                    <a:schemeClr val="bg1"/>
                  </a:solidFill>
                </a:rPr>
              </a:br>
              <a:r>
                <a:rPr lang="en-US" sz="1600">
                  <a:solidFill>
                    <a:schemeClr val="bg1"/>
                  </a:solidFill>
                </a:rPr>
                <a:t>(N = 695)</a:t>
              </a:r>
            </a:p>
          </p:txBody>
        </p:sp>
        <p:sp>
          <p:nvSpPr>
            <p:cNvPr id="7" name="Rectangle : coins arrondis 6"/>
            <p:cNvSpPr/>
            <p:nvPr/>
          </p:nvSpPr>
          <p:spPr>
            <a:xfrm>
              <a:off x="7094190" y="2038546"/>
              <a:ext cx="3149488" cy="493862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With past M184I/V (N = 105)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Median: 10 y pre-switch</a:t>
              </a:r>
            </a:p>
          </p:txBody>
        </p:sp>
        <p:sp>
          <p:nvSpPr>
            <p:cNvPr id="8" name="Rectangle : coins arrondis 7"/>
            <p:cNvSpPr/>
            <p:nvPr/>
          </p:nvSpPr>
          <p:spPr>
            <a:xfrm>
              <a:off x="7122069" y="1380942"/>
              <a:ext cx="3095296" cy="53380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Without past M184I/V (N = 590)</a:t>
              </a:r>
            </a:p>
          </p:txBody>
        </p:sp>
        <p:cxnSp>
          <p:nvCxnSpPr>
            <p:cNvPr id="10" name="Connecteur droit avec flèche 9"/>
            <p:cNvCxnSpPr>
              <a:cxnSpLocks/>
            </p:cNvCxnSpPr>
            <p:nvPr/>
          </p:nvCxnSpPr>
          <p:spPr>
            <a:xfrm>
              <a:off x="2520251" y="1995539"/>
              <a:ext cx="288000" cy="0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61E34F7-7B7F-AE4E-955E-68619CDF2C13}"/>
                </a:ext>
              </a:extLst>
            </p:cNvPr>
            <p:cNvCxnSpPr>
              <a:cxnSpLocks/>
            </p:cNvCxnSpPr>
            <p:nvPr/>
          </p:nvCxnSpPr>
          <p:spPr>
            <a:xfrm>
              <a:off x="4684523" y="1995539"/>
              <a:ext cx="288000" cy="0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FC737788-B61C-D540-B149-9F899CC232F6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6629595" y="1995539"/>
              <a:ext cx="483579" cy="360000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D3A2E655-D6B6-504A-ABA2-2DC527D0FB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9595" y="1715877"/>
              <a:ext cx="492474" cy="279662"/>
            </a:xfrm>
            <a:prstGeom prst="straightConnector1">
              <a:avLst/>
            </a:prstGeom>
            <a:ln w="28575">
              <a:solidFill>
                <a:srgbClr val="33339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65FAE4AF-3041-BE49-84C3-368C5787424B}"/>
              </a:ext>
            </a:extLst>
          </p:cNvPr>
          <p:cNvSpPr txBox="1"/>
          <p:nvPr/>
        </p:nvSpPr>
        <p:spPr>
          <a:xfrm>
            <a:off x="178715" y="3820457"/>
            <a:ext cx="5993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Duration with </a:t>
            </a:r>
            <a:r>
              <a:rPr lang="en-US" dirty="0" err="1"/>
              <a:t>pVL</a:t>
            </a:r>
            <a:r>
              <a:rPr lang="en-US" dirty="0"/>
              <a:t> &lt; 50 c/mL 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dirty="0"/>
              <a:t>6.7 years in group without historic M184I/V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dirty="0"/>
              <a:t>10.7 years in group with historic M184I/V (p &lt; 0.0001)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Median follow-up: 1.2 years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16E7061D-7217-6A45-85E0-365177F89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OS1/2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CCEBDD1-4F0B-46F3-8D3D-C91A9568B0AD}"/>
              </a:ext>
            </a:extLst>
          </p:cNvPr>
          <p:cNvGrpSpPr/>
          <p:nvPr/>
        </p:nvGrpSpPr>
        <p:grpSpPr>
          <a:xfrm>
            <a:off x="5950707" y="3471047"/>
            <a:ext cx="5682951" cy="3141450"/>
            <a:chOff x="6118658" y="3293758"/>
            <a:chExt cx="5682951" cy="3141450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175D6DE-63F1-46FE-8CA1-E6155783F58A}"/>
                </a:ext>
              </a:extLst>
            </p:cNvPr>
            <p:cNvSpPr txBox="1"/>
            <p:nvPr/>
          </p:nvSpPr>
          <p:spPr>
            <a:xfrm>
              <a:off x="6685922" y="5141356"/>
              <a:ext cx="4045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CEECDE9-0EEA-4C3F-B1F9-CBF3906684E9}"/>
                </a:ext>
              </a:extLst>
            </p:cNvPr>
            <p:cNvSpPr txBox="1"/>
            <p:nvPr/>
          </p:nvSpPr>
          <p:spPr>
            <a:xfrm>
              <a:off x="6964377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590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34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71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0D50361-D12A-44BD-9120-8CAFD9CD9097}"/>
                </a:ext>
              </a:extLst>
            </p:cNvPr>
            <p:cNvSpPr/>
            <p:nvPr/>
          </p:nvSpPr>
          <p:spPr>
            <a:xfrm>
              <a:off x="6998395" y="3410465"/>
              <a:ext cx="4757004" cy="1962664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0C77041-7E42-41C5-96DC-A08BC7E09556}"/>
                </a:ext>
              </a:extLst>
            </p:cNvPr>
            <p:cNvSpPr txBox="1"/>
            <p:nvPr/>
          </p:nvSpPr>
          <p:spPr>
            <a:xfrm>
              <a:off x="6685922" y="4672502"/>
              <a:ext cx="4045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5 -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DEE0C2B-602C-4D30-AFEA-1BFAE705DDF9}"/>
                </a:ext>
              </a:extLst>
            </p:cNvPr>
            <p:cNvSpPr txBox="1"/>
            <p:nvPr/>
          </p:nvSpPr>
          <p:spPr>
            <a:xfrm>
              <a:off x="6631915" y="4220064"/>
              <a:ext cx="458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C60BAD5-BE7C-44C1-8724-114814B0C1CD}"/>
                </a:ext>
              </a:extLst>
            </p:cNvPr>
            <p:cNvSpPr txBox="1"/>
            <p:nvPr/>
          </p:nvSpPr>
          <p:spPr>
            <a:xfrm>
              <a:off x="6631915" y="3755720"/>
              <a:ext cx="458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15 -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D5D3AC0-DE0F-4BFF-8A9A-1C088A46900E}"/>
                </a:ext>
              </a:extLst>
            </p:cNvPr>
            <p:cNvSpPr txBox="1"/>
            <p:nvPr/>
          </p:nvSpPr>
          <p:spPr>
            <a:xfrm>
              <a:off x="6631915" y="3293758"/>
              <a:ext cx="4585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20 -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3D1B5C9-1C60-44E9-B94C-84A124C5E5F1}"/>
                </a:ext>
              </a:extLst>
            </p:cNvPr>
            <p:cNvSpPr txBox="1"/>
            <p:nvPr/>
          </p:nvSpPr>
          <p:spPr>
            <a:xfrm>
              <a:off x="9536246" y="4493512"/>
              <a:ext cx="716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/>
                <a:t>p = 0,94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F461A98C-8926-4D08-BEF0-5F118DDF0DB8}"/>
                </a:ext>
              </a:extLst>
            </p:cNvPr>
            <p:cNvSpPr txBox="1"/>
            <p:nvPr/>
          </p:nvSpPr>
          <p:spPr>
            <a:xfrm rot="16200000">
              <a:off x="5723140" y="4358563"/>
              <a:ext cx="16724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Cumulative </a:t>
              </a:r>
              <a:r>
                <a:rPr lang="fr-FR" sz="1200" b="1" dirty="0" err="1"/>
                <a:t>event</a:t>
              </a:r>
              <a:r>
                <a:rPr lang="fr-FR" sz="1200" b="1" dirty="0"/>
                <a:t> (%)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E15852B-48E3-46C9-9D72-4C468271F766}"/>
                </a:ext>
              </a:extLst>
            </p:cNvPr>
            <p:cNvSpPr txBox="1"/>
            <p:nvPr/>
          </p:nvSpPr>
          <p:spPr>
            <a:xfrm>
              <a:off x="7588666" y="3713432"/>
              <a:ext cx="2171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No M184</a:t>
              </a:r>
            </a:p>
            <a:p>
              <a:r>
                <a:rPr lang="en-US" sz="1200" b="1" dirty="0"/>
                <a:t>M184 &lt; 5 years before switch</a:t>
              </a:r>
            </a:p>
            <a:p>
              <a:r>
                <a:rPr lang="en-US" sz="1200" b="1" dirty="0"/>
                <a:t>M184 </a:t>
              </a:r>
              <a:r>
                <a:rPr lang="en-US" sz="1200" b="1" u="sng" dirty="0"/>
                <a:t>&gt;</a:t>
              </a:r>
              <a:r>
                <a:rPr lang="en-US" sz="1200" b="1" dirty="0"/>
                <a:t> 5 years before switch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76C61F8-D04D-46F1-B560-788F726D9B9F}"/>
                </a:ext>
              </a:extLst>
            </p:cNvPr>
            <p:cNvCxnSpPr/>
            <p:nvPr/>
          </p:nvCxnSpPr>
          <p:spPr>
            <a:xfrm>
              <a:off x="7417216" y="3860966"/>
              <a:ext cx="1714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89750B3-02ED-40D0-A75E-F054AB98CA8A}"/>
                </a:ext>
              </a:extLst>
            </p:cNvPr>
            <p:cNvCxnSpPr/>
            <p:nvPr/>
          </p:nvCxnSpPr>
          <p:spPr>
            <a:xfrm>
              <a:off x="7417216" y="4038323"/>
              <a:ext cx="17145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AA425E30-C476-4D60-B779-33A66D17B57E}"/>
                </a:ext>
              </a:extLst>
            </p:cNvPr>
            <p:cNvCxnSpPr/>
            <p:nvPr/>
          </p:nvCxnSpPr>
          <p:spPr>
            <a:xfrm>
              <a:off x="7417216" y="4224058"/>
              <a:ext cx="17145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3D47E74-819C-4335-B3F2-521A1691CC88}"/>
                </a:ext>
              </a:extLst>
            </p:cNvPr>
            <p:cNvSpPr txBox="1"/>
            <p:nvPr/>
          </p:nvSpPr>
          <p:spPr>
            <a:xfrm>
              <a:off x="8040702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F5C67F2-8CFC-4FD3-98EF-8F20D78CE8C2}"/>
                </a:ext>
              </a:extLst>
            </p:cNvPr>
            <p:cNvSpPr txBox="1"/>
            <p:nvPr/>
          </p:nvSpPr>
          <p:spPr>
            <a:xfrm>
              <a:off x="9117027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2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211A5C6-9B96-4836-AD31-498CA4F5A851}"/>
                </a:ext>
              </a:extLst>
            </p:cNvPr>
            <p:cNvSpPr txBox="1"/>
            <p:nvPr/>
          </p:nvSpPr>
          <p:spPr>
            <a:xfrm>
              <a:off x="10226689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3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E105E66-3533-4E63-AE5A-ED1D68F18EA8}"/>
                </a:ext>
              </a:extLst>
            </p:cNvPr>
            <p:cNvSpPr txBox="1"/>
            <p:nvPr/>
          </p:nvSpPr>
          <p:spPr>
            <a:xfrm>
              <a:off x="11293489" y="5265824"/>
              <a:ext cx="508120" cy="40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4</a:t>
              </a: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7ECB2D1-DDAC-498F-B4EF-4554B04BF0B2}"/>
                </a:ext>
              </a:extLst>
            </p:cNvPr>
            <p:cNvSpPr/>
            <p:nvPr/>
          </p:nvSpPr>
          <p:spPr>
            <a:xfrm>
              <a:off x="7218496" y="5095875"/>
              <a:ext cx="4540250" cy="193675"/>
            </a:xfrm>
            <a:custGeom>
              <a:avLst/>
              <a:gdLst>
                <a:gd name="connsiteX0" fmla="*/ 0 w 4540250"/>
                <a:gd name="connsiteY0" fmla="*/ 193675 h 193675"/>
                <a:gd name="connsiteX1" fmla="*/ 835025 w 4540250"/>
                <a:gd name="connsiteY1" fmla="*/ 193675 h 193675"/>
                <a:gd name="connsiteX2" fmla="*/ 835025 w 4540250"/>
                <a:gd name="connsiteY2" fmla="*/ 0 h 193675"/>
                <a:gd name="connsiteX3" fmla="*/ 4540250 w 4540250"/>
                <a:gd name="connsiteY3" fmla="*/ 0 h 19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0250" h="193675">
                  <a:moveTo>
                    <a:pt x="0" y="193675"/>
                  </a:moveTo>
                  <a:lnTo>
                    <a:pt x="835025" y="193675"/>
                  </a:lnTo>
                  <a:lnTo>
                    <a:pt x="835025" y="0"/>
                  </a:lnTo>
                  <a:lnTo>
                    <a:pt x="4540250" y="0"/>
                  </a:lnTo>
                </a:path>
              </a:pathLst>
            </a:custGeom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163F7E2-3445-462A-9258-61846D88AFC6}"/>
                </a:ext>
              </a:extLst>
            </p:cNvPr>
            <p:cNvSpPr/>
            <p:nvPr/>
          </p:nvSpPr>
          <p:spPr>
            <a:xfrm>
              <a:off x="7313746" y="4962525"/>
              <a:ext cx="4448175" cy="307975"/>
            </a:xfrm>
            <a:custGeom>
              <a:avLst/>
              <a:gdLst>
                <a:gd name="connsiteX0" fmla="*/ 0 w 4448175"/>
                <a:gd name="connsiteY0" fmla="*/ 307975 h 307975"/>
                <a:gd name="connsiteX1" fmla="*/ 669925 w 4448175"/>
                <a:gd name="connsiteY1" fmla="*/ 307975 h 307975"/>
                <a:gd name="connsiteX2" fmla="*/ 669925 w 4448175"/>
                <a:gd name="connsiteY2" fmla="*/ 282575 h 307975"/>
                <a:gd name="connsiteX3" fmla="*/ 1393825 w 4448175"/>
                <a:gd name="connsiteY3" fmla="*/ 282575 h 307975"/>
                <a:gd name="connsiteX4" fmla="*/ 1393825 w 4448175"/>
                <a:gd name="connsiteY4" fmla="*/ 257175 h 307975"/>
                <a:gd name="connsiteX5" fmla="*/ 1438275 w 4448175"/>
                <a:gd name="connsiteY5" fmla="*/ 257175 h 307975"/>
                <a:gd name="connsiteX6" fmla="*/ 1438275 w 4448175"/>
                <a:gd name="connsiteY6" fmla="*/ 219075 h 307975"/>
                <a:gd name="connsiteX7" fmla="*/ 2555875 w 4448175"/>
                <a:gd name="connsiteY7" fmla="*/ 219075 h 307975"/>
                <a:gd name="connsiteX8" fmla="*/ 2555875 w 4448175"/>
                <a:gd name="connsiteY8" fmla="*/ 120650 h 307975"/>
                <a:gd name="connsiteX9" fmla="*/ 2921000 w 4448175"/>
                <a:gd name="connsiteY9" fmla="*/ 120650 h 307975"/>
                <a:gd name="connsiteX10" fmla="*/ 2921000 w 4448175"/>
                <a:gd name="connsiteY10" fmla="*/ 0 h 307975"/>
                <a:gd name="connsiteX11" fmla="*/ 4448175 w 4448175"/>
                <a:gd name="connsiteY11" fmla="*/ 0 h 3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48175" h="307975">
                  <a:moveTo>
                    <a:pt x="0" y="307975"/>
                  </a:moveTo>
                  <a:lnTo>
                    <a:pt x="669925" y="307975"/>
                  </a:lnTo>
                  <a:lnTo>
                    <a:pt x="669925" y="282575"/>
                  </a:lnTo>
                  <a:lnTo>
                    <a:pt x="1393825" y="282575"/>
                  </a:lnTo>
                  <a:lnTo>
                    <a:pt x="1393825" y="257175"/>
                  </a:lnTo>
                  <a:lnTo>
                    <a:pt x="1438275" y="257175"/>
                  </a:lnTo>
                  <a:lnTo>
                    <a:pt x="1438275" y="219075"/>
                  </a:lnTo>
                  <a:lnTo>
                    <a:pt x="2555875" y="219075"/>
                  </a:lnTo>
                  <a:lnTo>
                    <a:pt x="2555875" y="120650"/>
                  </a:lnTo>
                  <a:lnTo>
                    <a:pt x="2921000" y="120650"/>
                  </a:lnTo>
                  <a:lnTo>
                    <a:pt x="2921000" y="0"/>
                  </a:lnTo>
                  <a:lnTo>
                    <a:pt x="444817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4A12C8C-CB03-4B9C-A40D-EB8B4E095D18}"/>
                </a:ext>
              </a:extLst>
            </p:cNvPr>
            <p:cNvSpPr/>
            <p:nvPr/>
          </p:nvSpPr>
          <p:spPr>
            <a:xfrm>
              <a:off x="7304221" y="5003800"/>
              <a:ext cx="4464050" cy="295275"/>
            </a:xfrm>
            <a:custGeom>
              <a:avLst/>
              <a:gdLst>
                <a:gd name="connsiteX0" fmla="*/ 0 w 4464050"/>
                <a:gd name="connsiteY0" fmla="*/ 295275 h 295275"/>
                <a:gd name="connsiteX1" fmla="*/ 327025 w 4464050"/>
                <a:gd name="connsiteY1" fmla="*/ 295275 h 295275"/>
                <a:gd name="connsiteX2" fmla="*/ 327025 w 4464050"/>
                <a:gd name="connsiteY2" fmla="*/ 0 h 295275"/>
                <a:gd name="connsiteX3" fmla="*/ 4464050 w 4464050"/>
                <a:gd name="connsiteY3" fmla="*/ 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4050" h="295275">
                  <a:moveTo>
                    <a:pt x="0" y="295275"/>
                  </a:moveTo>
                  <a:lnTo>
                    <a:pt x="327025" y="295275"/>
                  </a:lnTo>
                  <a:lnTo>
                    <a:pt x="327025" y="0"/>
                  </a:lnTo>
                  <a:lnTo>
                    <a:pt x="4464050" y="0"/>
                  </a:lnTo>
                </a:path>
              </a:pathLst>
            </a:custGeom>
            <a:noFill/>
            <a:ln w="28575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7098BE9F-615F-4052-80E4-65095F202E49}"/>
                </a:ext>
              </a:extLst>
            </p:cNvPr>
            <p:cNvSpPr txBox="1"/>
            <p:nvPr/>
          </p:nvSpPr>
          <p:spPr>
            <a:xfrm>
              <a:off x="8040702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347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23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40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E12B626C-B5A9-4710-9D66-EBFDF8736629}"/>
                </a:ext>
              </a:extLst>
            </p:cNvPr>
            <p:cNvSpPr txBox="1"/>
            <p:nvPr/>
          </p:nvSpPr>
          <p:spPr>
            <a:xfrm>
              <a:off x="9117027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160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13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20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1A70366-C9B4-4386-A594-A54DDD8B640C}"/>
                </a:ext>
              </a:extLst>
            </p:cNvPr>
            <p:cNvSpPr txBox="1"/>
            <p:nvPr/>
          </p:nvSpPr>
          <p:spPr>
            <a:xfrm>
              <a:off x="10226689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56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7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11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E72FA03-F75F-45FA-94BD-1830D8588E62}"/>
                </a:ext>
              </a:extLst>
            </p:cNvPr>
            <p:cNvSpPr txBox="1"/>
            <p:nvPr/>
          </p:nvSpPr>
          <p:spPr>
            <a:xfrm>
              <a:off x="11290553" y="5879030"/>
              <a:ext cx="508120" cy="55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1200" dirty="0"/>
                <a:t>16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6</a:t>
              </a:r>
            </a:p>
            <a:p>
              <a:pPr algn="ctr">
                <a:lnSpc>
                  <a:spcPts val="1200"/>
                </a:lnSpc>
              </a:pPr>
              <a:r>
                <a:rPr lang="fr-FR" sz="1200" dirty="0"/>
                <a:t>5</a:t>
              </a: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36A5D50-54F4-401F-A02C-688BBC8511FD}"/>
                </a:ext>
              </a:extLst>
            </p:cNvPr>
            <p:cNvCxnSpPr/>
            <p:nvPr/>
          </p:nvCxnSpPr>
          <p:spPr>
            <a:xfrm>
              <a:off x="6826945" y="5996692"/>
              <a:ext cx="17145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57CC8F76-9104-4F40-B149-88DE4DEA3FB0}"/>
                </a:ext>
              </a:extLst>
            </p:cNvPr>
            <p:cNvCxnSpPr/>
            <p:nvPr/>
          </p:nvCxnSpPr>
          <p:spPr>
            <a:xfrm>
              <a:off x="6826945" y="6148649"/>
              <a:ext cx="17145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7F062426-955E-4380-9FFF-402C11659149}"/>
                </a:ext>
              </a:extLst>
            </p:cNvPr>
            <p:cNvCxnSpPr/>
            <p:nvPr/>
          </p:nvCxnSpPr>
          <p:spPr>
            <a:xfrm>
              <a:off x="6826945" y="6312159"/>
              <a:ext cx="17145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0301018-9A0B-4E46-A7C3-E6FA9A09D975}"/>
                </a:ext>
              </a:extLst>
            </p:cNvPr>
            <p:cNvSpPr txBox="1"/>
            <p:nvPr/>
          </p:nvSpPr>
          <p:spPr>
            <a:xfrm>
              <a:off x="8114275" y="5602031"/>
              <a:ext cx="2364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Time after switch to DTG/3TC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DA7F951C-1946-400E-A25B-5C3B31FFDC23}"/>
                </a:ext>
              </a:extLst>
            </p:cNvPr>
            <p:cNvSpPr txBox="1"/>
            <p:nvPr/>
          </p:nvSpPr>
          <p:spPr>
            <a:xfrm>
              <a:off x="6118658" y="5627046"/>
              <a:ext cx="12902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 err="1"/>
                <a:t>Number</a:t>
              </a:r>
              <a:r>
                <a:rPr lang="fr-FR" sz="1200" dirty="0"/>
                <a:t> at </a:t>
              </a:r>
              <a:r>
                <a:rPr lang="fr-FR" sz="1200" dirty="0" err="1"/>
                <a:t>risk</a:t>
              </a:r>
              <a:endParaRPr lang="fr-FR" sz="12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E708CB-6D3C-9C4B-ABA1-2A1E86910C10}"/>
              </a:ext>
            </a:extLst>
          </p:cNvPr>
          <p:cNvSpPr/>
          <p:nvPr/>
        </p:nvSpPr>
        <p:spPr>
          <a:xfrm>
            <a:off x="6810362" y="3234346"/>
            <a:ext cx="4855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Incidence of VF (HIV RNA &gt; 50 c/mL) 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according to presence of past M184V/I mutation</a:t>
            </a:r>
          </a:p>
        </p:txBody>
      </p:sp>
    </p:spTree>
    <p:extLst>
      <p:ext uri="{BB962C8B-B14F-4D97-AF65-F5344CB8AC3E}">
        <p14:creationId xmlns:p14="http://schemas.microsoft.com/office/powerpoint/2010/main" val="2094912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CAB + RPV LA IM in patients with high BMI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451296"/>
            <a:ext cx="10972800" cy="45720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/>
              </a:buClr>
            </a:pPr>
            <a:r>
              <a:rPr lang="en-US" sz="1800" dirty="0"/>
              <a:t>Phase 3 studies ATLAS, FLAIR and ATLAS-2M</a:t>
            </a:r>
          </a:p>
          <a:p>
            <a:pPr eaLnBrk="1" hangingPunct="1">
              <a:buClr>
                <a:schemeClr val="accent1"/>
              </a:buClr>
            </a:pPr>
            <a:r>
              <a:rPr lang="en-US" sz="1800" dirty="0"/>
              <a:t>213/1 245 (17%) participants had BMI ≥ 30 kg/m²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A37D211-3428-496B-BAA1-FCD68AC20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Elliot E, EACS 2021, Abs. BPD1/8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ADF6D7-97D4-5A49-A425-534666AD854E}"/>
              </a:ext>
            </a:extLst>
          </p:cNvPr>
          <p:cNvSpPr txBox="1"/>
          <p:nvPr/>
        </p:nvSpPr>
        <p:spPr>
          <a:xfrm>
            <a:off x="4056549" y="2149968"/>
            <a:ext cx="364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333399"/>
                </a:solidFill>
              </a:rPr>
              <a:t>W48 outcome across BMI categories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A98198-A437-B141-91FF-209A469882E0}"/>
              </a:ext>
            </a:extLst>
          </p:cNvPr>
          <p:cNvSpPr txBox="1"/>
          <p:nvPr/>
        </p:nvSpPr>
        <p:spPr>
          <a:xfrm>
            <a:off x="609600" y="4734891"/>
            <a:ext cx="58159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8 confirmed virologic fialure through W48 in ≥ 30 kg/m² BMI group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600"/>
              <a:t>All patients had other baseline predictors of VF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400"/>
              <a:t>3 with baseline RPV-resistance mutations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400"/>
              <a:t>4 with HIV-1 subtype A6/A1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400"/>
              <a:t>1 with RPV resistance + subtype A6/A1 </a:t>
            </a:r>
            <a:endParaRPr lang="en-US" sz="16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21EA89-589D-0A46-B77E-D08088B843F1}"/>
              </a:ext>
            </a:extLst>
          </p:cNvPr>
          <p:cNvSpPr txBox="1"/>
          <p:nvPr/>
        </p:nvSpPr>
        <p:spPr>
          <a:xfrm>
            <a:off x="6747496" y="4734891"/>
            <a:ext cx="544450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Satefy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600"/>
              <a:t>No difference in AE, and Grade 3-4 AE in BMI &lt; or ≥ 30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‒"/>
            </a:pPr>
            <a:r>
              <a:rPr lang="en-US" sz="1600"/>
              <a:t>Trend toward fewer ISR in higher BMI group</a:t>
            </a:r>
          </a:p>
        </p:txBody>
      </p:sp>
      <p:graphicFrame>
        <p:nvGraphicFramePr>
          <p:cNvPr id="5" name="Tableau 6">
            <a:extLst>
              <a:ext uri="{FF2B5EF4-FFF2-40B4-BE49-F238E27FC236}">
                <a16:creationId xmlns:a16="http://schemas.microsoft.com/office/drawing/2014/main" id="{6D090CE0-A477-4EA7-82AB-D67B9385E96A}"/>
              </a:ext>
            </a:extLst>
          </p:cNvPr>
          <p:cNvGraphicFramePr>
            <a:graphicFrameLocks noGrp="1"/>
          </p:cNvGraphicFramePr>
          <p:nvPr/>
        </p:nvGraphicFramePr>
        <p:xfrm>
          <a:off x="1974716" y="2513419"/>
          <a:ext cx="7275000" cy="1742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458">
                  <a:extLst>
                    <a:ext uri="{9D8B030D-6E8A-4147-A177-3AD203B41FA5}">
                      <a16:colId xmlns:a16="http://schemas.microsoft.com/office/drawing/2014/main" val="2459966746"/>
                    </a:ext>
                  </a:extLst>
                </a:gridCol>
                <a:gridCol w="1027742">
                  <a:extLst>
                    <a:ext uri="{9D8B030D-6E8A-4147-A177-3AD203B41FA5}">
                      <a16:colId xmlns:a16="http://schemas.microsoft.com/office/drawing/2014/main" val="2518761828"/>
                    </a:ext>
                  </a:extLst>
                </a:gridCol>
                <a:gridCol w="1392529">
                  <a:extLst>
                    <a:ext uri="{9D8B030D-6E8A-4147-A177-3AD203B41FA5}">
                      <a16:colId xmlns:a16="http://schemas.microsoft.com/office/drawing/2014/main" val="1754460397"/>
                    </a:ext>
                  </a:extLst>
                </a:gridCol>
                <a:gridCol w="1082778">
                  <a:extLst>
                    <a:ext uri="{9D8B030D-6E8A-4147-A177-3AD203B41FA5}">
                      <a16:colId xmlns:a16="http://schemas.microsoft.com/office/drawing/2014/main" val="2924594171"/>
                    </a:ext>
                  </a:extLst>
                </a:gridCol>
                <a:gridCol w="1337493">
                  <a:extLst>
                    <a:ext uri="{9D8B030D-6E8A-4147-A177-3AD203B41FA5}">
                      <a16:colId xmlns:a16="http://schemas.microsoft.com/office/drawing/2014/main" val="733896576"/>
                    </a:ext>
                  </a:extLst>
                </a:gridCol>
              </a:tblGrid>
              <a:tr h="387922">
                <a:tc rowSpan="2">
                  <a:txBody>
                    <a:bodyPr/>
                    <a:lstStyle/>
                    <a:p>
                      <a:endParaRPr lang="fr-FR" sz="16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BMI &lt; 30kg/m² (N = 1032)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BMI </a:t>
                      </a:r>
                      <a:r>
                        <a:rPr lang="fr-FR" sz="1600" u="sng" dirty="0"/>
                        <a:t>&gt; </a:t>
                      </a:r>
                      <a:r>
                        <a:rPr lang="fr-FR" sz="1600" dirty="0"/>
                        <a:t>30kg/m² (N = 213)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607975"/>
                  </a:ext>
                </a:extLst>
              </a:tr>
              <a:tr h="387922">
                <a:tc vMerge="1">
                  <a:txBody>
                    <a:bodyPr/>
                    <a:lstStyle/>
                    <a:p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Q8W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268)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Q4W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764)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Q8W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59)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Q4W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(N = 154)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214667"/>
                  </a:ext>
                </a:extLst>
              </a:tr>
              <a:tr h="387922">
                <a:tc>
                  <a:txBody>
                    <a:bodyPr/>
                    <a:lstStyle/>
                    <a:p>
                      <a:r>
                        <a:rPr lang="fr-FR" sz="1600" b="1" dirty="0"/>
                        <a:t>HIV-1 RNA &lt; 50 copies/</a:t>
                      </a:r>
                      <a:r>
                        <a:rPr lang="fr-FR" sz="1600" b="1" dirty="0" err="1"/>
                        <a:t>mL</a:t>
                      </a:r>
                      <a:endParaRPr lang="fr-FR" sz="1600" b="1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252 (94)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708 (92.7)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54 (91.5)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142 (92.2)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98637147"/>
                  </a:ext>
                </a:extLst>
              </a:tr>
              <a:tr h="387922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/>
                        <a:t>HIV-1 RNA </a:t>
                      </a:r>
                      <a:r>
                        <a:rPr lang="fr-FR" sz="1600" b="1" u="sng" dirty="0"/>
                        <a:t>&gt; </a:t>
                      </a:r>
                      <a:r>
                        <a:rPr lang="fr-FR" sz="1600" b="1" dirty="0"/>
                        <a:t>50 copies/</a:t>
                      </a:r>
                      <a:r>
                        <a:rPr lang="fr-FR" sz="1600" b="1" dirty="0" err="1"/>
                        <a:t>mL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1 (0.4)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9 (1.2)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4 (6.8)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7 (4.5)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576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27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16B343-2377-954F-986D-04A82999DC5B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295583"/>
            <a:ext cx="8610600" cy="75186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CAB + RPV LA IM in patients with high BMI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A1D7E82-3204-444E-9D88-D9A6BE41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Elliot E, EACS 2021, Abs. BPD1/8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351961-BF0C-8247-BF58-D652EFEE194A}"/>
              </a:ext>
            </a:extLst>
          </p:cNvPr>
          <p:cNvSpPr txBox="1">
            <a:spLocks noChangeArrowheads="1"/>
          </p:cNvSpPr>
          <p:nvPr/>
        </p:nvSpPr>
        <p:spPr>
          <a:xfrm>
            <a:off x="609599" y="1102544"/>
            <a:ext cx="8348663" cy="881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Trend to lower median CAB troughs in participants with BMI ≥ 30 kg/m², </a:t>
            </a:r>
            <a:br>
              <a:rPr lang="en-US" sz="2000" dirty="0"/>
            </a:br>
            <a:r>
              <a:rPr lang="en-US" sz="2000" dirty="0"/>
              <a:t>but RPV and CAB troughs well above PA-IC90 targets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1BF650-8AB6-8B46-9E28-AB1E42AB429B}"/>
              </a:ext>
            </a:extLst>
          </p:cNvPr>
          <p:cNvSpPr txBox="1"/>
          <p:nvPr/>
        </p:nvSpPr>
        <p:spPr>
          <a:xfrm>
            <a:off x="2571825" y="1743195"/>
            <a:ext cx="5816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Higher CAB troughs in early phase of treatment in patients </a:t>
            </a:r>
            <a:br>
              <a:rPr lang="en-US" b="1" dirty="0">
                <a:solidFill>
                  <a:srgbClr val="333399"/>
                </a:solidFill>
              </a:rPr>
            </a:br>
            <a:r>
              <a:rPr lang="en-US" b="1" dirty="0">
                <a:solidFill>
                  <a:srgbClr val="333399"/>
                </a:solidFill>
              </a:rPr>
              <a:t>with BMI ≥ 30 kg/m² with longer needles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5419B5C2-6629-406B-8EDB-0ABC6EF7206E}"/>
              </a:ext>
            </a:extLst>
          </p:cNvPr>
          <p:cNvSpPr txBox="1"/>
          <p:nvPr/>
        </p:nvSpPr>
        <p:spPr>
          <a:xfrm>
            <a:off x="2875866" y="2395097"/>
            <a:ext cx="72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333399"/>
                </a:solidFill>
              </a:rPr>
              <a:t>Q8W</a:t>
            </a:r>
            <a:endParaRPr lang="fr-FR" sz="2000" dirty="0">
              <a:solidFill>
                <a:srgbClr val="333399"/>
              </a:solidFill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FAC02A7-3C4D-4E22-8205-7B57455AB211}"/>
              </a:ext>
            </a:extLst>
          </p:cNvPr>
          <p:cNvGrpSpPr/>
          <p:nvPr/>
        </p:nvGrpSpPr>
        <p:grpSpPr>
          <a:xfrm>
            <a:off x="1758235" y="6176490"/>
            <a:ext cx="8151929" cy="307777"/>
            <a:chOff x="1758235" y="6176490"/>
            <a:chExt cx="8151929" cy="307777"/>
          </a:xfrm>
        </p:grpSpPr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2C7DE50A-DB6F-4011-8BFD-795808BB4F05}"/>
                </a:ext>
              </a:extLst>
            </p:cNvPr>
            <p:cNvSpPr txBox="1"/>
            <p:nvPr/>
          </p:nvSpPr>
          <p:spPr>
            <a:xfrm>
              <a:off x="1985106" y="6176490"/>
              <a:ext cx="2232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&lt; 2 </a:t>
              </a:r>
              <a:r>
                <a:rPr lang="fr-FR" sz="1400" b="1" dirty="0" err="1"/>
                <a:t>inches</a:t>
              </a:r>
              <a:r>
                <a:rPr lang="fr-FR" sz="1400" b="1" dirty="0"/>
                <a:t> (BMI </a:t>
              </a:r>
              <a:r>
                <a:rPr lang="fr-FR" sz="1400" b="1" u="sng" dirty="0"/>
                <a:t>&gt;</a:t>
              </a:r>
              <a:r>
                <a:rPr lang="fr-FR" sz="1400" b="1" dirty="0"/>
                <a:t> 30 kg/m²)</a:t>
              </a: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47108CB7-D8FF-48DF-A581-98A7EF39F19D}"/>
                </a:ext>
              </a:extLst>
            </p:cNvPr>
            <p:cNvSpPr txBox="1"/>
            <p:nvPr/>
          </p:nvSpPr>
          <p:spPr>
            <a:xfrm>
              <a:off x="4905006" y="6176490"/>
              <a:ext cx="2232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u="sng" dirty="0"/>
                <a:t>&gt;</a:t>
              </a:r>
              <a:r>
                <a:rPr lang="fr-FR" sz="1400" b="1" dirty="0"/>
                <a:t> 2 </a:t>
              </a:r>
              <a:r>
                <a:rPr lang="fr-FR" sz="1400" b="1" dirty="0" err="1"/>
                <a:t>inches</a:t>
              </a:r>
              <a:r>
                <a:rPr lang="fr-FR" sz="1400" b="1" dirty="0"/>
                <a:t> (BMI </a:t>
              </a:r>
              <a:r>
                <a:rPr lang="fr-FR" sz="1400" b="1" u="sng" dirty="0"/>
                <a:t>&gt;</a:t>
              </a:r>
              <a:r>
                <a:rPr lang="fr-FR" sz="1400" b="1" dirty="0"/>
                <a:t> 30 kg/m²)</a:t>
              </a: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95F33CC0-3F44-4AAD-A8A0-39D27CCC62D5}"/>
                </a:ext>
              </a:extLst>
            </p:cNvPr>
            <p:cNvSpPr txBox="1"/>
            <p:nvPr/>
          </p:nvSpPr>
          <p:spPr>
            <a:xfrm>
              <a:off x="7707317" y="6176490"/>
              <a:ext cx="22028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BMI &lt; 30 kg/m² (</a:t>
              </a:r>
              <a:r>
                <a:rPr lang="fr-FR" sz="1400" b="1" dirty="0" err="1"/>
                <a:t>reference</a:t>
              </a:r>
              <a:r>
                <a:rPr lang="fr-FR" sz="1400" b="1" dirty="0"/>
                <a:t>)</a:t>
              </a:r>
            </a:p>
          </p:txBody>
        </p: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DCAF2833-63E5-485D-9F78-E47395094699}"/>
                </a:ext>
              </a:extLst>
            </p:cNvPr>
            <p:cNvCxnSpPr/>
            <p:nvPr/>
          </p:nvCxnSpPr>
          <p:spPr>
            <a:xfrm>
              <a:off x="1758235" y="6356511"/>
              <a:ext cx="284200" cy="0"/>
            </a:xfrm>
            <a:prstGeom prst="line">
              <a:avLst/>
            </a:prstGeom>
            <a:noFill/>
            <a:ln w="28575">
              <a:solidFill>
                <a:srgbClr val="EC7B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A6E938D7-BABA-4A53-83AD-EB7F8A49333A}"/>
                </a:ext>
              </a:extLst>
            </p:cNvPr>
            <p:cNvCxnSpPr/>
            <p:nvPr/>
          </p:nvCxnSpPr>
          <p:spPr>
            <a:xfrm>
              <a:off x="4652824" y="6356511"/>
              <a:ext cx="284200" cy="0"/>
            </a:xfrm>
            <a:prstGeom prst="line">
              <a:avLst/>
            </a:prstGeom>
            <a:noFill/>
            <a:ln w="28575"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id="{DE1BC594-FEF2-429B-A6C4-B956128CED12}"/>
                </a:ext>
              </a:extLst>
            </p:cNvPr>
            <p:cNvCxnSpPr/>
            <p:nvPr/>
          </p:nvCxnSpPr>
          <p:spPr>
            <a:xfrm>
              <a:off x="7453689" y="6356511"/>
              <a:ext cx="284200" cy="0"/>
            </a:xfrm>
            <a:prstGeom prst="line">
              <a:avLst/>
            </a:prstGeom>
            <a:noFill/>
            <a:ln w="28575">
              <a:solidFill>
                <a:srgbClr val="5BBFE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5" name="ZoneTexte 254">
            <a:extLst>
              <a:ext uri="{FF2B5EF4-FFF2-40B4-BE49-F238E27FC236}">
                <a16:creationId xmlns:a16="http://schemas.microsoft.com/office/drawing/2014/main" id="{15C20CBA-D1EC-4726-B75E-8ED7B2121F9D}"/>
              </a:ext>
            </a:extLst>
          </p:cNvPr>
          <p:cNvSpPr txBox="1"/>
          <p:nvPr/>
        </p:nvSpPr>
        <p:spPr>
          <a:xfrm>
            <a:off x="8620654" y="2395097"/>
            <a:ext cx="723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333399"/>
                </a:solidFill>
              </a:rPr>
              <a:t>Q4W</a:t>
            </a:r>
            <a:endParaRPr lang="fr-FR" sz="2000" dirty="0">
              <a:solidFill>
                <a:srgbClr val="333399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5E34EFB-C62C-4E9F-918E-86E91D04CDC6}"/>
              </a:ext>
            </a:extLst>
          </p:cNvPr>
          <p:cNvGrpSpPr/>
          <p:nvPr/>
        </p:nvGrpSpPr>
        <p:grpSpPr>
          <a:xfrm>
            <a:off x="6249381" y="2406650"/>
            <a:ext cx="4856422" cy="3774241"/>
            <a:chOff x="6249381" y="2406650"/>
            <a:chExt cx="4856422" cy="3774241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11C05504-0C03-41EA-9EB8-B3520F25DD95}"/>
                </a:ext>
              </a:extLst>
            </p:cNvPr>
            <p:cNvGrpSpPr/>
            <p:nvPr/>
          </p:nvGrpSpPr>
          <p:grpSpPr>
            <a:xfrm>
              <a:off x="7214516" y="3084985"/>
              <a:ext cx="61662" cy="576256"/>
              <a:chOff x="4915938" y="3397250"/>
              <a:chExt cx="61668" cy="714375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FD010963-BC04-4515-920D-4F39B3324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B19A91FF-1985-4EF0-B94F-6D89FF9AFC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B18B34E2-8A00-4887-B1DD-612688D3C8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94FA90DA-898E-4B1F-8C3C-5E2914D78618}"/>
                </a:ext>
              </a:extLst>
            </p:cNvPr>
            <p:cNvSpPr txBox="1"/>
            <p:nvPr/>
          </p:nvSpPr>
          <p:spPr>
            <a:xfrm>
              <a:off x="6523012" y="275144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id="{6EEF0C7D-1F66-4E34-89E7-52998DCC148A}"/>
                </a:ext>
              </a:extLst>
            </p:cNvPr>
            <p:cNvSpPr txBox="1"/>
            <p:nvPr/>
          </p:nvSpPr>
          <p:spPr>
            <a:xfrm>
              <a:off x="6601560" y="3795879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1 -</a:t>
              </a:r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id="{0ED4A87A-F03F-4278-A30D-B4A86AA03DCD}"/>
                </a:ext>
              </a:extLst>
            </p:cNvPr>
            <p:cNvSpPr txBox="1"/>
            <p:nvPr/>
          </p:nvSpPr>
          <p:spPr>
            <a:xfrm>
              <a:off x="6484540" y="483079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0,1 -</a:t>
              </a:r>
            </a:p>
          </p:txBody>
        </p:sp>
        <p:cxnSp>
          <p:nvCxnSpPr>
            <p:cNvPr id="157" name="Connecteur droit 156">
              <a:extLst>
                <a:ext uri="{FF2B5EF4-FFF2-40B4-BE49-F238E27FC236}">
                  <a16:creationId xmlns:a16="http://schemas.microsoft.com/office/drawing/2014/main" id="{572A9A05-9E59-4DA5-A180-CE7E0B106C51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295275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>
              <a:extLst>
                <a:ext uri="{FF2B5EF4-FFF2-40B4-BE49-F238E27FC236}">
                  <a16:creationId xmlns:a16="http://schemas.microsoft.com/office/drawing/2014/main" id="{65586D1D-00F0-459E-98A0-95808D39365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00513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158">
              <a:extLst>
                <a:ext uri="{FF2B5EF4-FFF2-40B4-BE49-F238E27FC236}">
                  <a16:creationId xmlns:a16="http://schemas.microsoft.com/office/drawing/2014/main" id="{566D5340-C6CB-4849-B505-056A75787057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06467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>
              <a:extLst>
                <a:ext uri="{FF2B5EF4-FFF2-40B4-BE49-F238E27FC236}">
                  <a16:creationId xmlns:a16="http://schemas.microsoft.com/office/drawing/2014/main" id="{129FBE25-41D0-4CB1-BE93-148C7B43EED9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138488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D3545584-1202-4D8C-96F7-51A0627F05AF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21945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>
              <a:extLst>
                <a:ext uri="{FF2B5EF4-FFF2-40B4-BE49-F238E27FC236}">
                  <a16:creationId xmlns:a16="http://schemas.microsoft.com/office/drawing/2014/main" id="{C53016E5-BFD3-4502-9368-9B0EEF00D968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3194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>
              <a:extLst>
                <a:ext uri="{FF2B5EF4-FFF2-40B4-BE49-F238E27FC236}">
                  <a16:creationId xmlns:a16="http://schemas.microsoft.com/office/drawing/2014/main" id="{D2635C41-D39E-4169-B19A-A4F3AB3581E6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4480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4676F7B3-164E-4FD6-A89D-CA87B74F75D0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6242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>
              <a:extLst>
                <a:ext uri="{FF2B5EF4-FFF2-40B4-BE49-F238E27FC236}">
                  <a16:creationId xmlns:a16="http://schemas.microsoft.com/office/drawing/2014/main" id="{FA9E8F4B-C2B5-4984-8F27-03D1B8430CE7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3988593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>
              <a:extLst>
                <a:ext uri="{FF2B5EF4-FFF2-40B4-BE49-F238E27FC236}">
                  <a16:creationId xmlns:a16="http://schemas.microsoft.com/office/drawing/2014/main" id="{588843FA-70A9-4BA7-A61D-D08051FF1B78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0433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70C86901-6024-4E87-8A09-2DF07BA82337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1076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159EFD21-1751-42A1-82AE-72625C741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17433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>
              <a:extLst>
                <a:ext uri="{FF2B5EF4-FFF2-40B4-BE49-F238E27FC236}">
                  <a16:creationId xmlns:a16="http://schemas.microsoft.com/office/drawing/2014/main" id="{FC5D0489-0360-4011-A6BB-148B07300E06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2600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32191958-0A1D-4E10-9FD1-5F17C4AC4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35530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>
              <a:extLst>
                <a:ext uri="{FF2B5EF4-FFF2-40B4-BE49-F238E27FC236}">
                  <a16:creationId xmlns:a16="http://schemas.microsoft.com/office/drawing/2014/main" id="{C0EEA432-E042-4AA2-9A68-4C4FBB211CFC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48627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64BDB5C1-3869-4030-A384-607054402B98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46672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B14D098D-1D72-488A-9BD1-6FB5B7A4C728}"/>
                </a:ext>
              </a:extLst>
            </p:cNvPr>
            <p:cNvSpPr txBox="1"/>
            <p:nvPr/>
          </p:nvSpPr>
          <p:spPr>
            <a:xfrm>
              <a:off x="6725225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0</a:t>
              </a: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id="{F219CFDB-F730-482E-A0E7-3535D75F0CEC}"/>
                </a:ext>
              </a:extLst>
            </p:cNvPr>
            <p:cNvSpPr txBox="1"/>
            <p:nvPr/>
          </p:nvSpPr>
          <p:spPr>
            <a:xfrm>
              <a:off x="7097516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</a:t>
              </a:r>
            </a:p>
          </p:txBody>
        </p: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8F164EDA-3F9A-4A62-898B-A2D4A2CB660E}"/>
                </a:ext>
              </a:extLst>
            </p:cNvPr>
            <p:cNvSpPr txBox="1"/>
            <p:nvPr/>
          </p:nvSpPr>
          <p:spPr>
            <a:xfrm>
              <a:off x="7492803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8</a:t>
              </a:r>
            </a:p>
          </p:txBody>
        </p:sp>
        <p:sp>
          <p:nvSpPr>
            <p:cNvPr id="176" name="ZoneTexte 175">
              <a:extLst>
                <a:ext uri="{FF2B5EF4-FFF2-40B4-BE49-F238E27FC236}">
                  <a16:creationId xmlns:a16="http://schemas.microsoft.com/office/drawing/2014/main" id="{CA8CBFAE-6CCF-4F35-A6E6-88996944214A}"/>
                </a:ext>
              </a:extLst>
            </p:cNvPr>
            <p:cNvSpPr txBox="1"/>
            <p:nvPr/>
          </p:nvSpPr>
          <p:spPr>
            <a:xfrm>
              <a:off x="8217911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16</a:t>
              </a:r>
            </a:p>
          </p:txBody>
        </p:sp>
        <p:sp>
          <p:nvSpPr>
            <p:cNvPr id="177" name="ZoneTexte 176">
              <a:extLst>
                <a:ext uri="{FF2B5EF4-FFF2-40B4-BE49-F238E27FC236}">
                  <a16:creationId xmlns:a16="http://schemas.microsoft.com/office/drawing/2014/main" id="{DF5F0E01-2C7C-4C80-AA05-C4E1FCD99951}"/>
                </a:ext>
              </a:extLst>
            </p:cNvPr>
            <p:cNvSpPr txBox="1"/>
            <p:nvPr/>
          </p:nvSpPr>
          <p:spPr>
            <a:xfrm>
              <a:off x="8982292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24</a:t>
              </a: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id="{9CB49391-AF4A-470D-A5C2-86D71C00691F}"/>
                </a:ext>
              </a:extLst>
            </p:cNvPr>
            <p:cNvSpPr txBox="1"/>
            <p:nvPr/>
          </p:nvSpPr>
          <p:spPr>
            <a:xfrm>
              <a:off x="9746673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32</a:t>
              </a: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7AFCD635-6F3E-41B6-92E0-B2DEA83FC2AE}"/>
                </a:ext>
              </a:extLst>
            </p:cNvPr>
            <p:cNvSpPr txBox="1"/>
            <p:nvPr/>
          </p:nvSpPr>
          <p:spPr>
            <a:xfrm>
              <a:off x="10511054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40</a:t>
              </a:r>
            </a:p>
          </p:txBody>
        </p:sp>
        <p:grpSp>
          <p:nvGrpSpPr>
            <p:cNvPr id="180" name="Groupe 179">
              <a:extLst>
                <a:ext uri="{FF2B5EF4-FFF2-40B4-BE49-F238E27FC236}">
                  <a16:creationId xmlns:a16="http://schemas.microsoft.com/office/drawing/2014/main" id="{341148C1-41C0-4AE2-88E7-5A41554420BD}"/>
                </a:ext>
              </a:extLst>
            </p:cNvPr>
            <p:cNvGrpSpPr/>
            <p:nvPr/>
          </p:nvGrpSpPr>
          <p:grpSpPr>
            <a:xfrm>
              <a:off x="10665886" y="3322639"/>
              <a:ext cx="61668" cy="439736"/>
              <a:chOff x="4915938" y="3397250"/>
              <a:chExt cx="61668" cy="714375"/>
            </a:xfrm>
          </p:grpSpPr>
          <p:cxnSp>
            <p:nvCxnSpPr>
              <p:cNvPr id="181" name="Connecteur droit 180">
                <a:extLst>
                  <a:ext uri="{FF2B5EF4-FFF2-40B4-BE49-F238E27FC236}">
                    <a16:creationId xmlns:a16="http://schemas.microsoft.com/office/drawing/2014/main" id="{8B14B70D-5FAE-4A1B-A37A-3D44E5AC0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>
                <a:extLst>
                  <a:ext uri="{FF2B5EF4-FFF2-40B4-BE49-F238E27FC236}">
                    <a16:creationId xmlns:a16="http://schemas.microsoft.com/office/drawing/2014/main" id="{9A79EF74-6805-43CD-90A4-B8DAD96BDA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>
                <a:extLst>
                  <a:ext uri="{FF2B5EF4-FFF2-40B4-BE49-F238E27FC236}">
                    <a16:creationId xmlns:a16="http://schemas.microsoft.com/office/drawing/2014/main" id="{482BE0A0-368E-4B9B-B3D8-FBAD480307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e 223">
              <a:extLst>
                <a:ext uri="{FF2B5EF4-FFF2-40B4-BE49-F238E27FC236}">
                  <a16:creationId xmlns:a16="http://schemas.microsoft.com/office/drawing/2014/main" id="{03E8E2B2-A2FA-49CE-A7E0-DAEC0B0C9822}"/>
                </a:ext>
              </a:extLst>
            </p:cNvPr>
            <p:cNvGrpSpPr/>
            <p:nvPr/>
          </p:nvGrpSpPr>
          <p:grpSpPr>
            <a:xfrm>
              <a:off x="10688285" y="3191269"/>
              <a:ext cx="61668" cy="683290"/>
              <a:chOff x="4915938" y="3397250"/>
              <a:chExt cx="61668" cy="714375"/>
            </a:xfrm>
          </p:grpSpPr>
          <p:cxnSp>
            <p:nvCxnSpPr>
              <p:cNvPr id="225" name="Connecteur droit 224">
                <a:extLst>
                  <a:ext uri="{FF2B5EF4-FFF2-40B4-BE49-F238E27FC236}">
                    <a16:creationId xmlns:a16="http://schemas.microsoft.com/office/drawing/2014/main" id="{517504BB-391F-4662-9A7C-5D58A715E0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225">
                <a:extLst>
                  <a:ext uri="{FF2B5EF4-FFF2-40B4-BE49-F238E27FC236}">
                    <a16:creationId xmlns:a16="http://schemas.microsoft.com/office/drawing/2014/main" id="{F306BFA3-45F8-4169-8FAC-EBD134485A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>
                <a:extLst>
                  <a:ext uri="{FF2B5EF4-FFF2-40B4-BE49-F238E27FC236}">
                    <a16:creationId xmlns:a16="http://schemas.microsoft.com/office/drawing/2014/main" id="{737CBB38-9012-4C92-BDAA-61AD4BF303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e 231">
              <a:extLst>
                <a:ext uri="{FF2B5EF4-FFF2-40B4-BE49-F238E27FC236}">
                  <a16:creationId xmlns:a16="http://schemas.microsoft.com/office/drawing/2014/main" id="{D95BDFA2-AEC6-4571-BB2D-2010F94A11CE}"/>
                </a:ext>
              </a:extLst>
            </p:cNvPr>
            <p:cNvGrpSpPr/>
            <p:nvPr/>
          </p:nvGrpSpPr>
          <p:grpSpPr>
            <a:xfrm>
              <a:off x="10705573" y="3273804"/>
              <a:ext cx="61668" cy="616225"/>
              <a:chOff x="4915938" y="3397250"/>
              <a:chExt cx="61668" cy="714375"/>
            </a:xfrm>
          </p:grpSpPr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D53B418F-5FE6-49B3-98B2-6DB5C1B745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cteur droit 233">
                <a:extLst>
                  <a:ext uri="{FF2B5EF4-FFF2-40B4-BE49-F238E27FC236}">
                    <a16:creationId xmlns:a16="http://schemas.microsoft.com/office/drawing/2014/main" id="{2103ACD6-3CB3-4EAF-9292-0E217563B9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>
                <a:extLst>
                  <a:ext uri="{FF2B5EF4-FFF2-40B4-BE49-F238E27FC236}">
                    <a16:creationId xmlns:a16="http://schemas.microsoft.com/office/drawing/2014/main" id="{8D88BFD2-B52D-4DB9-90FC-0F34D63D18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A8832190-0BDA-4F40-9244-B006D676EE4C}"/>
                </a:ext>
              </a:extLst>
            </p:cNvPr>
            <p:cNvSpPr/>
            <p:nvPr/>
          </p:nvSpPr>
          <p:spPr>
            <a:xfrm>
              <a:off x="7228307" y="3264694"/>
              <a:ext cx="3479006" cy="728662"/>
            </a:xfrm>
            <a:custGeom>
              <a:avLst/>
              <a:gdLst>
                <a:gd name="connsiteX0" fmla="*/ 0 w 3488531"/>
                <a:gd name="connsiteY0" fmla="*/ 0 h 690562"/>
                <a:gd name="connsiteX1" fmla="*/ 400050 w 3488531"/>
                <a:gd name="connsiteY1" fmla="*/ 690562 h 690562"/>
                <a:gd name="connsiteX2" fmla="*/ 1188244 w 3488531"/>
                <a:gd name="connsiteY2" fmla="*/ 495300 h 690562"/>
                <a:gd name="connsiteX3" fmla="*/ 1943100 w 3488531"/>
                <a:gd name="connsiteY3" fmla="*/ 450056 h 690562"/>
                <a:gd name="connsiteX4" fmla="*/ 2714625 w 3488531"/>
                <a:gd name="connsiteY4" fmla="*/ 492919 h 690562"/>
                <a:gd name="connsiteX5" fmla="*/ 3488531 w 3488531"/>
                <a:gd name="connsiteY5" fmla="*/ 440531 h 6905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1188244 w 3488531"/>
                <a:gd name="connsiteY2" fmla="*/ 495300 h 728662"/>
                <a:gd name="connsiteX3" fmla="*/ 1943100 w 3488531"/>
                <a:gd name="connsiteY3" fmla="*/ 450056 h 728662"/>
                <a:gd name="connsiteX4" fmla="*/ 2714625 w 3488531"/>
                <a:gd name="connsiteY4" fmla="*/ 492919 h 728662"/>
                <a:gd name="connsiteX5" fmla="*/ 3488531 w 3488531"/>
                <a:gd name="connsiteY5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943100 w 3488531"/>
                <a:gd name="connsiteY3" fmla="*/ 450056 h 728662"/>
                <a:gd name="connsiteX4" fmla="*/ 2714625 w 3488531"/>
                <a:gd name="connsiteY4" fmla="*/ 492919 h 728662"/>
                <a:gd name="connsiteX5" fmla="*/ 3488531 w 3488531"/>
                <a:gd name="connsiteY5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43100 w 3488531"/>
                <a:gd name="connsiteY4" fmla="*/ 450056 h 728662"/>
                <a:gd name="connsiteX5" fmla="*/ 2714625 w 3488531"/>
                <a:gd name="connsiteY5" fmla="*/ 492919 h 728662"/>
                <a:gd name="connsiteX6" fmla="*/ 3488531 w 3488531"/>
                <a:gd name="connsiteY6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69293 w 3488531"/>
                <a:gd name="connsiteY4" fmla="*/ 352424 h 728662"/>
                <a:gd name="connsiteX5" fmla="*/ 2714625 w 3488531"/>
                <a:gd name="connsiteY5" fmla="*/ 492919 h 728662"/>
                <a:gd name="connsiteX6" fmla="*/ 3488531 w 3488531"/>
                <a:gd name="connsiteY6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69293 w 3488531"/>
                <a:gd name="connsiteY4" fmla="*/ 352424 h 728662"/>
                <a:gd name="connsiteX5" fmla="*/ 2358606 w 3488531"/>
                <a:gd name="connsiteY5" fmla="*/ 347662 h 728662"/>
                <a:gd name="connsiteX6" fmla="*/ 2714625 w 3488531"/>
                <a:gd name="connsiteY6" fmla="*/ 492919 h 728662"/>
                <a:gd name="connsiteX7" fmla="*/ 3488531 w 3488531"/>
                <a:gd name="connsiteY7" fmla="*/ 440531 h 728662"/>
                <a:gd name="connsiteX0" fmla="*/ 0 w 3488531"/>
                <a:gd name="connsiteY0" fmla="*/ 0 h 728662"/>
                <a:gd name="connsiteX1" fmla="*/ 397669 w 3488531"/>
                <a:gd name="connsiteY1" fmla="*/ 728662 h 728662"/>
                <a:gd name="connsiteX2" fmla="*/ 814388 w 3488531"/>
                <a:gd name="connsiteY2" fmla="*/ 535782 h 728662"/>
                <a:gd name="connsiteX3" fmla="*/ 1563268 w 3488531"/>
                <a:gd name="connsiteY3" fmla="*/ 385762 h 728662"/>
                <a:gd name="connsiteX4" fmla="*/ 1969293 w 3488531"/>
                <a:gd name="connsiteY4" fmla="*/ 352424 h 728662"/>
                <a:gd name="connsiteX5" fmla="*/ 2358606 w 3488531"/>
                <a:gd name="connsiteY5" fmla="*/ 347662 h 728662"/>
                <a:gd name="connsiteX6" fmla="*/ 2747962 w 3488531"/>
                <a:gd name="connsiteY6" fmla="*/ 283369 h 728662"/>
                <a:gd name="connsiteX7" fmla="*/ 3488531 w 3488531"/>
                <a:gd name="connsiteY7" fmla="*/ 440531 h 728662"/>
                <a:gd name="connsiteX0" fmla="*/ 0 w 3479006"/>
                <a:gd name="connsiteY0" fmla="*/ 0 h 728662"/>
                <a:gd name="connsiteX1" fmla="*/ 397669 w 3479006"/>
                <a:gd name="connsiteY1" fmla="*/ 728662 h 728662"/>
                <a:gd name="connsiteX2" fmla="*/ 814388 w 3479006"/>
                <a:gd name="connsiteY2" fmla="*/ 535782 h 728662"/>
                <a:gd name="connsiteX3" fmla="*/ 1563268 w 3479006"/>
                <a:gd name="connsiteY3" fmla="*/ 385762 h 728662"/>
                <a:gd name="connsiteX4" fmla="*/ 1969293 w 3479006"/>
                <a:gd name="connsiteY4" fmla="*/ 352424 h 728662"/>
                <a:gd name="connsiteX5" fmla="*/ 2358606 w 3479006"/>
                <a:gd name="connsiteY5" fmla="*/ 347662 h 728662"/>
                <a:gd name="connsiteX6" fmla="*/ 2747962 w 3479006"/>
                <a:gd name="connsiteY6" fmla="*/ 283369 h 728662"/>
                <a:gd name="connsiteX7" fmla="*/ 3479006 w 3479006"/>
                <a:gd name="connsiteY7" fmla="*/ 283368 h 728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006" h="728662">
                  <a:moveTo>
                    <a:pt x="0" y="0"/>
                  </a:moveTo>
                  <a:lnTo>
                    <a:pt x="397669" y="728662"/>
                  </a:lnTo>
                  <a:lnTo>
                    <a:pt x="814388" y="535782"/>
                  </a:lnTo>
                  <a:cubicBezTo>
                    <a:pt x="966383" y="524669"/>
                    <a:pt x="1411273" y="396875"/>
                    <a:pt x="1563268" y="385762"/>
                  </a:cubicBezTo>
                  <a:lnTo>
                    <a:pt x="1969293" y="352424"/>
                  </a:lnTo>
                  <a:cubicBezTo>
                    <a:pt x="2099064" y="377824"/>
                    <a:pt x="2228835" y="322262"/>
                    <a:pt x="2358606" y="347662"/>
                  </a:cubicBezTo>
                  <a:lnTo>
                    <a:pt x="2747962" y="283369"/>
                  </a:lnTo>
                  <a:lnTo>
                    <a:pt x="3479006" y="283368"/>
                  </a:lnTo>
                </a:path>
              </a:pathLst>
            </a:cu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D2ABB3FF-BAE7-467D-839A-AABDCAC870F7}"/>
                </a:ext>
              </a:extLst>
            </p:cNvPr>
            <p:cNvSpPr/>
            <p:nvPr/>
          </p:nvSpPr>
          <p:spPr>
            <a:xfrm>
              <a:off x="7233070" y="3317081"/>
              <a:ext cx="3474244" cy="459582"/>
            </a:xfrm>
            <a:custGeom>
              <a:avLst/>
              <a:gdLst>
                <a:gd name="connsiteX0" fmla="*/ 0 w 3476625"/>
                <a:gd name="connsiteY0" fmla="*/ 0 h 661988"/>
                <a:gd name="connsiteX1" fmla="*/ 381000 w 3476625"/>
                <a:gd name="connsiteY1" fmla="*/ 578644 h 661988"/>
                <a:gd name="connsiteX2" fmla="*/ 1157287 w 3476625"/>
                <a:gd name="connsiteY2" fmla="*/ 661988 h 661988"/>
                <a:gd name="connsiteX3" fmla="*/ 1938337 w 3476625"/>
                <a:gd name="connsiteY3" fmla="*/ 426244 h 661988"/>
                <a:gd name="connsiteX4" fmla="*/ 2705100 w 3476625"/>
                <a:gd name="connsiteY4" fmla="*/ 481013 h 661988"/>
                <a:gd name="connsiteX5" fmla="*/ 3476625 w 3476625"/>
                <a:gd name="connsiteY5" fmla="*/ 564356 h 661988"/>
                <a:gd name="connsiteX0" fmla="*/ 0 w 3476625"/>
                <a:gd name="connsiteY0" fmla="*/ 0 h 661988"/>
                <a:gd name="connsiteX1" fmla="*/ 381000 w 3476625"/>
                <a:gd name="connsiteY1" fmla="*/ 585788 h 661988"/>
                <a:gd name="connsiteX2" fmla="*/ 1157287 w 3476625"/>
                <a:gd name="connsiteY2" fmla="*/ 661988 h 661988"/>
                <a:gd name="connsiteX3" fmla="*/ 1938337 w 3476625"/>
                <a:gd name="connsiteY3" fmla="*/ 426244 h 661988"/>
                <a:gd name="connsiteX4" fmla="*/ 2705100 w 3476625"/>
                <a:gd name="connsiteY4" fmla="*/ 481013 h 661988"/>
                <a:gd name="connsiteX5" fmla="*/ 3476625 w 3476625"/>
                <a:gd name="connsiteY5" fmla="*/ 564356 h 661988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1159668 w 3479006"/>
                <a:gd name="connsiteY2" fmla="*/ 535782 h 535782"/>
                <a:gd name="connsiteX3" fmla="*/ 1940718 w 3479006"/>
                <a:gd name="connsiteY3" fmla="*/ 300038 h 535782"/>
                <a:gd name="connsiteX4" fmla="*/ 2707481 w 3479006"/>
                <a:gd name="connsiteY4" fmla="*/ 354807 h 535782"/>
                <a:gd name="connsiteX5" fmla="*/ 3479006 w 3479006"/>
                <a:gd name="connsiteY5" fmla="*/ 438150 h 535782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784599 w 3479006"/>
                <a:gd name="connsiteY2" fmla="*/ 295275 h 535782"/>
                <a:gd name="connsiteX3" fmla="*/ 1159668 w 3479006"/>
                <a:gd name="connsiteY3" fmla="*/ 535782 h 535782"/>
                <a:gd name="connsiteX4" fmla="*/ 1940718 w 3479006"/>
                <a:gd name="connsiteY4" fmla="*/ 300038 h 535782"/>
                <a:gd name="connsiteX5" fmla="*/ 2707481 w 3479006"/>
                <a:gd name="connsiteY5" fmla="*/ 354807 h 535782"/>
                <a:gd name="connsiteX6" fmla="*/ 3479006 w 3479006"/>
                <a:gd name="connsiteY6" fmla="*/ 438150 h 535782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784599 w 3479006"/>
                <a:gd name="connsiteY2" fmla="*/ 295275 h 535782"/>
                <a:gd name="connsiteX3" fmla="*/ 1159668 w 3479006"/>
                <a:gd name="connsiteY3" fmla="*/ 535782 h 535782"/>
                <a:gd name="connsiteX4" fmla="*/ 1940718 w 3479006"/>
                <a:gd name="connsiteY4" fmla="*/ 300038 h 535782"/>
                <a:gd name="connsiteX5" fmla="*/ 2707481 w 3479006"/>
                <a:gd name="connsiteY5" fmla="*/ 354807 h 535782"/>
                <a:gd name="connsiteX6" fmla="*/ 3479006 w 3479006"/>
                <a:gd name="connsiteY6" fmla="*/ 438150 h 535782"/>
                <a:gd name="connsiteX0" fmla="*/ 0 w 3479006"/>
                <a:gd name="connsiteY0" fmla="*/ 0 h 535782"/>
                <a:gd name="connsiteX1" fmla="*/ 383381 w 3479006"/>
                <a:gd name="connsiteY1" fmla="*/ 459582 h 535782"/>
                <a:gd name="connsiteX2" fmla="*/ 784599 w 3479006"/>
                <a:gd name="connsiteY2" fmla="*/ 295275 h 535782"/>
                <a:gd name="connsiteX3" fmla="*/ 1159668 w 3479006"/>
                <a:gd name="connsiteY3" fmla="*/ 535782 h 535782"/>
                <a:gd name="connsiteX4" fmla="*/ 1940718 w 3479006"/>
                <a:gd name="connsiteY4" fmla="*/ 300038 h 535782"/>
                <a:gd name="connsiteX5" fmla="*/ 2707481 w 3479006"/>
                <a:gd name="connsiteY5" fmla="*/ 354807 h 535782"/>
                <a:gd name="connsiteX6" fmla="*/ 3479006 w 3479006"/>
                <a:gd name="connsiteY6" fmla="*/ 438150 h 5357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940718 w 3479006"/>
                <a:gd name="connsiteY4" fmla="*/ 300038 h 459582"/>
                <a:gd name="connsiteX5" fmla="*/ 2707481 w 3479006"/>
                <a:gd name="connsiteY5" fmla="*/ 354807 h 459582"/>
                <a:gd name="connsiteX6" fmla="*/ 3479006 w 3479006"/>
                <a:gd name="connsiteY6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0718 w 3479006"/>
                <a:gd name="connsiteY5" fmla="*/ 300038 h 459582"/>
                <a:gd name="connsiteX6" fmla="*/ 2707481 w 3479006"/>
                <a:gd name="connsiteY6" fmla="*/ 354807 h 459582"/>
                <a:gd name="connsiteX7" fmla="*/ 3479006 w 3479006"/>
                <a:gd name="connsiteY7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707481 w 3479006"/>
                <a:gd name="connsiteY6" fmla="*/ 354807 h 459582"/>
                <a:gd name="connsiteX7" fmla="*/ 3479006 w 3479006"/>
                <a:gd name="connsiteY7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07481 w 3479006"/>
                <a:gd name="connsiteY7" fmla="*/ 354807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07481 w 3479006"/>
                <a:gd name="connsiteY7" fmla="*/ 354807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07481 w 3479006"/>
                <a:gd name="connsiteY7" fmla="*/ 354807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479006 w 3479006"/>
                <a:gd name="connsiteY8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106318 w 3479006"/>
                <a:gd name="connsiteY8" fmla="*/ 185738 h 459582"/>
                <a:gd name="connsiteX9" fmla="*/ 3479006 w 3479006"/>
                <a:gd name="connsiteY9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106318 w 3479006"/>
                <a:gd name="connsiteY8" fmla="*/ 185738 h 459582"/>
                <a:gd name="connsiteX9" fmla="*/ 3479006 w 3479006"/>
                <a:gd name="connsiteY9" fmla="*/ 438150 h 459582"/>
                <a:gd name="connsiteX0" fmla="*/ 0 w 3479006"/>
                <a:gd name="connsiteY0" fmla="*/ 0 h 459582"/>
                <a:gd name="connsiteX1" fmla="*/ 383381 w 3479006"/>
                <a:gd name="connsiteY1" fmla="*/ 459582 h 459582"/>
                <a:gd name="connsiteX2" fmla="*/ 784599 w 3479006"/>
                <a:gd name="connsiteY2" fmla="*/ 295275 h 459582"/>
                <a:gd name="connsiteX3" fmla="*/ 1176337 w 3479006"/>
                <a:gd name="connsiteY3" fmla="*/ 450057 h 459582"/>
                <a:gd name="connsiteX4" fmla="*/ 1553743 w 3479006"/>
                <a:gd name="connsiteY4" fmla="*/ 369094 h 459582"/>
                <a:gd name="connsiteX5" fmla="*/ 1945480 w 3479006"/>
                <a:gd name="connsiteY5" fmla="*/ 333375 h 459582"/>
                <a:gd name="connsiteX6" fmla="*/ 2341936 w 3479006"/>
                <a:gd name="connsiteY6" fmla="*/ 297657 h 459582"/>
                <a:gd name="connsiteX7" fmla="*/ 2728913 w 3479006"/>
                <a:gd name="connsiteY7" fmla="*/ 235745 h 459582"/>
                <a:gd name="connsiteX8" fmla="*/ 3106318 w 3479006"/>
                <a:gd name="connsiteY8" fmla="*/ 185738 h 459582"/>
                <a:gd name="connsiteX9" fmla="*/ 3479006 w 3479006"/>
                <a:gd name="connsiteY9" fmla="*/ 438150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  <a:gd name="connsiteX0" fmla="*/ 0 w 3474244"/>
                <a:gd name="connsiteY0" fmla="*/ 0 h 459582"/>
                <a:gd name="connsiteX1" fmla="*/ 383381 w 3474244"/>
                <a:gd name="connsiteY1" fmla="*/ 459582 h 459582"/>
                <a:gd name="connsiteX2" fmla="*/ 784599 w 3474244"/>
                <a:gd name="connsiteY2" fmla="*/ 295275 h 459582"/>
                <a:gd name="connsiteX3" fmla="*/ 1176337 w 3474244"/>
                <a:gd name="connsiteY3" fmla="*/ 450057 h 459582"/>
                <a:gd name="connsiteX4" fmla="*/ 1553743 w 3474244"/>
                <a:gd name="connsiteY4" fmla="*/ 369094 h 459582"/>
                <a:gd name="connsiteX5" fmla="*/ 1945480 w 3474244"/>
                <a:gd name="connsiteY5" fmla="*/ 333375 h 459582"/>
                <a:gd name="connsiteX6" fmla="*/ 2341936 w 3474244"/>
                <a:gd name="connsiteY6" fmla="*/ 297657 h 459582"/>
                <a:gd name="connsiteX7" fmla="*/ 2728913 w 3474244"/>
                <a:gd name="connsiteY7" fmla="*/ 235745 h 459582"/>
                <a:gd name="connsiteX8" fmla="*/ 3106318 w 3474244"/>
                <a:gd name="connsiteY8" fmla="*/ 185738 h 459582"/>
                <a:gd name="connsiteX9" fmla="*/ 3474244 w 3474244"/>
                <a:gd name="connsiteY9" fmla="*/ 145257 h 459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4244" h="459582">
                  <a:moveTo>
                    <a:pt x="0" y="0"/>
                  </a:moveTo>
                  <a:lnTo>
                    <a:pt x="383381" y="459582"/>
                  </a:lnTo>
                  <a:lnTo>
                    <a:pt x="784599" y="295275"/>
                  </a:lnTo>
                  <a:lnTo>
                    <a:pt x="1176337" y="450057"/>
                  </a:lnTo>
                  <a:cubicBezTo>
                    <a:pt x="1297376" y="425451"/>
                    <a:pt x="1432704" y="393700"/>
                    <a:pt x="1553743" y="369094"/>
                  </a:cubicBezTo>
                  <a:lnTo>
                    <a:pt x="1945480" y="333375"/>
                  </a:lnTo>
                  <a:lnTo>
                    <a:pt x="2341936" y="297657"/>
                  </a:lnTo>
                  <a:cubicBezTo>
                    <a:pt x="2472508" y="281385"/>
                    <a:pt x="2535424" y="266701"/>
                    <a:pt x="2728913" y="235745"/>
                  </a:cubicBezTo>
                  <a:cubicBezTo>
                    <a:pt x="2951552" y="212726"/>
                    <a:pt x="2975227" y="200162"/>
                    <a:pt x="3106318" y="185738"/>
                  </a:cubicBezTo>
                  <a:lnTo>
                    <a:pt x="3474244" y="145257"/>
                  </a:lnTo>
                </a:path>
              </a:pathLst>
            </a:cu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6" name="ZoneTexte 255">
              <a:extLst>
                <a:ext uri="{FF2B5EF4-FFF2-40B4-BE49-F238E27FC236}">
                  <a16:creationId xmlns:a16="http://schemas.microsoft.com/office/drawing/2014/main" id="{2B2C7D18-577D-478D-B2B0-2890C2C88E39}"/>
                </a:ext>
              </a:extLst>
            </p:cNvPr>
            <p:cNvSpPr txBox="1"/>
            <p:nvPr/>
          </p:nvSpPr>
          <p:spPr>
            <a:xfrm rot="16200000">
              <a:off x="5656110" y="3657379"/>
              <a:ext cx="1463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Plasma CAB (µg/ml)</a:t>
              </a:r>
            </a:p>
          </p:txBody>
        </p:sp>
        <p:sp>
          <p:nvSpPr>
            <p:cNvPr id="257" name="ZoneTexte 256">
              <a:extLst>
                <a:ext uri="{FF2B5EF4-FFF2-40B4-BE49-F238E27FC236}">
                  <a16:creationId xmlns:a16="http://schemas.microsoft.com/office/drawing/2014/main" id="{3724C0CA-0848-4F4E-A68E-F42C7F5FB816}"/>
                </a:ext>
              </a:extLst>
            </p:cNvPr>
            <p:cNvSpPr txBox="1"/>
            <p:nvPr/>
          </p:nvSpPr>
          <p:spPr>
            <a:xfrm>
              <a:off x="8678710" y="5340365"/>
              <a:ext cx="546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Week</a:t>
              </a:r>
            </a:p>
          </p:txBody>
        </p:sp>
        <p:cxnSp>
          <p:nvCxnSpPr>
            <p:cNvPr id="258" name="Connecteur droit 257">
              <a:extLst>
                <a:ext uri="{FF2B5EF4-FFF2-40B4-BE49-F238E27FC236}">
                  <a16:creationId xmlns:a16="http://schemas.microsoft.com/office/drawing/2014/main" id="{0328CEAA-5778-4CC1-9F5A-3932719AD711}"/>
                </a:ext>
              </a:extLst>
            </p:cNvPr>
            <p:cNvCxnSpPr/>
            <p:nvPr/>
          </p:nvCxnSpPr>
          <p:spPr>
            <a:xfrm>
              <a:off x="6856816" y="4749800"/>
              <a:ext cx="377709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ZoneTexte 258">
              <a:extLst>
                <a:ext uri="{FF2B5EF4-FFF2-40B4-BE49-F238E27FC236}">
                  <a16:creationId xmlns:a16="http://schemas.microsoft.com/office/drawing/2014/main" id="{FFDF2297-360D-4FC3-ACE2-39663F1EE3AA}"/>
                </a:ext>
              </a:extLst>
            </p:cNvPr>
            <p:cNvSpPr txBox="1"/>
            <p:nvPr/>
          </p:nvSpPr>
          <p:spPr>
            <a:xfrm>
              <a:off x="9277481" y="4509798"/>
              <a:ext cx="18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CAB PA-IC</a:t>
              </a:r>
              <a:r>
                <a:rPr lang="fr-FR" sz="1200" baseline="-25000" dirty="0"/>
                <a:t>90</a:t>
              </a:r>
              <a:r>
                <a:rPr lang="fr-FR" sz="1200" dirty="0"/>
                <a:t> (0.166 µg/</a:t>
              </a:r>
              <a:r>
                <a:rPr lang="fr-FR" sz="1200" dirty="0" err="1"/>
                <a:t>mL</a:t>
              </a:r>
              <a:r>
                <a:rPr lang="fr-FR" sz="1200" dirty="0"/>
                <a:t>)</a:t>
              </a:r>
            </a:p>
          </p:txBody>
        </p:sp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A90B506F-970E-4A6D-9253-6580E448C0C7}"/>
                </a:ext>
              </a:extLst>
            </p:cNvPr>
            <p:cNvSpPr/>
            <p:nvPr/>
          </p:nvSpPr>
          <p:spPr>
            <a:xfrm>
              <a:off x="6856038" y="2406650"/>
              <a:ext cx="4222750" cy="2578100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B2A3C33A-8475-4324-8B99-F3D98F688CFB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260032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0F515B5E-43BE-4F7D-B16A-2D0D754F9642}"/>
                </a:ext>
              </a:extLst>
            </p:cNvPr>
            <p:cNvCxnSpPr>
              <a:cxnSpLocks/>
            </p:cNvCxnSpPr>
            <p:nvPr/>
          </p:nvCxnSpPr>
          <p:spPr>
            <a:xfrm>
              <a:off x="6816351" y="240903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ZoneTexte 262">
              <a:extLst>
                <a:ext uri="{FF2B5EF4-FFF2-40B4-BE49-F238E27FC236}">
                  <a16:creationId xmlns:a16="http://schemas.microsoft.com/office/drawing/2014/main" id="{2A7CC395-2C5B-4693-96C1-B67A3B42F039}"/>
                </a:ext>
              </a:extLst>
            </p:cNvPr>
            <p:cNvSpPr txBox="1"/>
            <p:nvPr/>
          </p:nvSpPr>
          <p:spPr>
            <a:xfrm>
              <a:off x="7077174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130</a:t>
              </a:r>
            </a:p>
            <a:p>
              <a:pPr algn="ctr"/>
              <a:r>
                <a:rPr lang="fr-FR" sz="1000" dirty="0"/>
                <a:t>23</a:t>
              </a:r>
            </a:p>
            <a:p>
              <a:pPr algn="ctr"/>
              <a:r>
                <a:rPr lang="fr-FR" sz="1000" dirty="0"/>
                <a:t>742</a:t>
              </a:r>
            </a:p>
          </p:txBody>
        </p:sp>
        <p:sp>
          <p:nvSpPr>
            <p:cNvPr id="264" name="ZoneTexte 263">
              <a:extLst>
                <a:ext uri="{FF2B5EF4-FFF2-40B4-BE49-F238E27FC236}">
                  <a16:creationId xmlns:a16="http://schemas.microsoft.com/office/drawing/2014/main" id="{1FEB7B6B-9A0F-452F-81D3-1CEC7A6092FC}"/>
                </a:ext>
              </a:extLst>
            </p:cNvPr>
            <p:cNvSpPr txBox="1"/>
            <p:nvPr/>
          </p:nvSpPr>
          <p:spPr>
            <a:xfrm>
              <a:off x="7433491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131</a:t>
              </a:r>
            </a:p>
            <a:p>
              <a:pPr algn="ctr"/>
              <a:r>
                <a:rPr lang="fr-FR" sz="1000" dirty="0"/>
                <a:t>22</a:t>
              </a:r>
            </a:p>
            <a:p>
              <a:pPr algn="ctr"/>
              <a:r>
                <a:rPr lang="fr-FR" sz="1000" dirty="0"/>
                <a:t>742</a:t>
              </a:r>
            </a:p>
          </p:txBody>
        </p: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0E46A17E-3849-4CB6-A4AE-72FBDB75E21A}"/>
                </a:ext>
              </a:extLst>
            </p:cNvPr>
            <p:cNvSpPr txBox="1"/>
            <p:nvPr/>
          </p:nvSpPr>
          <p:spPr>
            <a:xfrm>
              <a:off x="7813044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88</a:t>
              </a:r>
            </a:p>
            <a:p>
              <a:pPr algn="ctr"/>
              <a:r>
                <a:rPr lang="fr-FR" sz="1000" dirty="0"/>
                <a:t>14</a:t>
              </a:r>
            </a:p>
            <a:p>
              <a:pPr algn="ctr"/>
              <a:r>
                <a:rPr lang="fr-FR" sz="1000" dirty="0"/>
                <a:t>467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111C413C-5DD2-4E6A-9865-76CF67C5C4FD}"/>
                </a:ext>
              </a:extLst>
            </p:cNvPr>
            <p:cNvSpPr txBox="1"/>
            <p:nvPr/>
          </p:nvSpPr>
          <p:spPr>
            <a:xfrm>
              <a:off x="8981673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122</a:t>
              </a:r>
            </a:p>
            <a:p>
              <a:pPr algn="ctr"/>
              <a:r>
                <a:rPr lang="fr-FR" sz="1000" dirty="0"/>
                <a:t>24</a:t>
              </a:r>
            </a:p>
            <a:p>
              <a:pPr algn="ctr"/>
              <a:r>
                <a:rPr lang="fr-FR" sz="1000" dirty="0"/>
                <a:t>721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B31C391A-B3F5-4ADC-B4E3-0EDE9B54CDF4}"/>
                </a:ext>
              </a:extLst>
            </p:cNvPr>
            <p:cNvSpPr txBox="1"/>
            <p:nvPr/>
          </p:nvSpPr>
          <p:spPr>
            <a:xfrm>
              <a:off x="9383713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80</a:t>
              </a:r>
            </a:p>
            <a:p>
              <a:pPr algn="ctr"/>
              <a:r>
                <a:rPr lang="fr-FR" sz="1000" dirty="0"/>
                <a:t>16</a:t>
              </a:r>
            </a:p>
            <a:p>
              <a:pPr algn="ctr"/>
              <a:r>
                <a:rPr lang="fr-FR" sz="1000" dirty="0"/>
                <a:t>458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6A17510E-DDF9-421B-87F4-A721DD58F436}"/>
                </a:ext>
              </a:extLst>
            </p:cNvPr>
            <p:cNvSpPr txBox="1"/>
            <p:nvPr/>
          </p:nvSpPr>
          <p:spPr>
            <a:xfrm>
              <a:off x="9765549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118</a:t>
              </a:r>
            </a:p>
            <a:p>
              <a:pPr algn="ctr"/>
              <a:r>
                <a:rPr lang="fr-FR" sz="1000" dirty="0"/>
                <a:t>27</a:t>
              </a:r>
            </a:p>
            <a:p>
              <a:pPr algn="ctr"/>
              <a:r>
                <a:rPr lang="fr-FR" sz="1000" dirty="0"/>
                <a:t>714</a:t>
              </a:r>
            </a:p>
          </p:txBody>
        </p:sp>
        <p:cxnSp>
          <p:nvCxnSpPr>
            <p:cNvPr id="269" name="Connecteur droit 268">
              <a:extLst>
                <a:ext uri="{FF2B5EF4-FFF2-40B4-BE49-F238E27FC236}">
                  <a16:creationId xmlns:a16="http://schemas.microsoft.com/office/drawing/2014/main" id="{8008E0EA-9026-43C9-9F0E-09E81AFA0BC9}"/>
                </a:ext>
              </a:extLst>
            </p:cNvPr>
            <p:cNvCxnSpPr/>
            <p:nvPr/>
          </p:nvCxnSpPr>
          <p:spPr>
            <a:xfrm>
              <a:off x="6661905" y="5735394"/>
              <a:ext cx="28420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0" name="Connecteur droit 269">
              <a:extLst>
                <a:ext uri="{FF2B5EF4-FFF2-40B4-BE49-F238E27FC236}">
                  <a16:creationId xmlns:a16="http://schemas.microsoft.com/office/drawing/2014/main" id="{99AB714A-6CE2-4624-B23A-3B7A9CBF56BC}"/>
                </a:ext>
              </a:extLst>
            </p:cNvPr>
            <p:cNvCxnSpPr/>
            <p:nvPr/>
          </p:nvCxnSpPr>
          <p:spPr>
            <a:xfrm>
              <a:off x="6674251" y="5875899"/>
              <a:ext cx="284200" cy="0"/>
            </a:xfrm>
            <a:prstGeom prst="line">
              <a:avLst/>
            </a:pr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1" name="Connecteur droit 270">
              <a:extLst>
                <a:ext uri="{FF2B5EF4-FFF2-40B4-BE49-F238E27FC236}">
                  <a16:creationId xmlns:a16="http://schemas.microsoft.com/office/drawing/2014/main" id="{8B08649D-5E73-485C-830A-0DB3E532369E}"/>
                </a:ext>
              </a:extLst>
            </p:cNvPr>
            <p:cNvCxnSpPr/>
            <p:nvPr/>
          </p:nvCxnSpPr>
          <p:spPr>
            <a:xfrm>
              <a:off x="6674045" y="6040194"/>
              <a:ext cx="2842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ZoneTexte 271">
              <a:extLst>
                <a:ext uri="{FF2B5EF4-FFF2-40B4-BE49-F238E27FC236}">
                  <a16:creationId xmlns:a16="http://schemas.microsoft.com/office/drawing/2014/main" id="{EC959F75-5693-4CD9-91CA-3CA6F05348ED}"/>
                </a:ext>
              </a:extLst>
            </p:cNvPr>
            <p:cNvSpPr txBox="1"/>
            <p:nvPr/>
          </p:nvSpPr>
          <p:spPr>
            <a:xfrm>
              <a:off x="8201905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122</a:t>
              </a:r>
            </a:p>
            <a:p>
              <a:pPr algn="ctr"/>
              <a:r>
                <a:rPr lang="fr-FR" sz="1000" dirty="0"/>
                <a:t>27</a:t>
              </a:r>
            </a:p>
            <a:p>
              <a:pPr algn="ctr"/>
              <a:r>
                <a:rPr lang="fr-FR" sz="1000" dirty="0"/>
                <a:t>729</a:t>
              </a:r>
            </a:p>
          </p:txBody>
        </p:sp>
        <p:sp>
          <p:nvSpPr>
            <p:cNvPr id="273" name="ZoneTexte 272">
              <a:extLst>
                <a:ext uri="{FF2B5EF4-FFF2-40B4-BE49-F238E27FC236}">
                  <a16:creationId xmlns:a16="http://schemas.microsoft.com/office/drawing/2014/main" id="{8E07498C-0F97-4A68-8BE6-BD5521D3E33D}"/>
                </a:ext>
              </a:extLst>
            </p:cNvPr>
            <p:cNvSpPr txBox="1"/>
            <p:nvPr/>
          </p:nvSpPr>
          <p:spPr>
            <a:xfrm>
              <a:off x="8579107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83</a:t>
              </a:r>
            </a:p>
            <a:p>
              <a:pPr algn="ctr"/>
              <a:r>
                <a:rPr lang="fr-FR" sz="1000" dirty="0"/>
                <a:t>15</a:t>
              </a:r>
            </a:p>
            <a:p>
              <a:pPr algn="ctr"/>
              <a:r>
                <a:rPr lang="fr-FR" sz="1000" dirty="0"/>
                <a:t>459</a:t>
              </a:r>
            </a:p>
          </p:txBody>
        </p:sp>
        <p:sp>
          <p:nvSpPr>
            <p:cNvPr id="274" name="ZoneTexte 273">
              <a:extLst>
                <a:ext uri="{FF2B5EF4-FFF2-40B4-BE49-F238E27FC236}">
                  <a16:creationId xmlns:a16="http://schemas.microsoft.com/office/drawing/2014/main" id="{ABE21F68-1873-4942-BB42-7A227F5E5F3A}"/>
                </a:ext>
              </a:extLst>
            </p:cNvPr>
            <p:cNvSpPr txBox="1"/>
            <p:nvPr/>
          </p:nvSpPr>
          <p:spPr>
            <a:xfrm>
              <a:off x="10147384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82</a:t>
              </a:r>
            </a:p>
            <a:p>
              <a:pPr algn="ctr"/>
              <a:r>
                <a:rPr lang="fr-FR" sz="1000" dirty="0"/>
                <a:t>15</a:t>
              </a:r>
            </a:p>
            <a:p>
              <a:pPr algn="ctr"/>
              <a:r>
                <a:rPr lang="fr-FR" sz="1000" dirty="0"/>
                <a:t>452</a:t>
              </a:r>
            </a:p>
          </p:txBody>
        </p:sp>
        <p:sp>
          <p:nvSpPr>
            <p:cNvPr id="275" name="ZoneTexte 274">
              <a:extLst>
                <a:ext uri="{FF2B5EF4-FFF2-40B4-BE49-F238E27FC236}">
                  <a16:creationId xmlns:a16="http://schemas.microsoft.com/office/drawing/2014/main" id="{0E04B602-DB52-4D03-B22D-35736048E0DF}"/>
                </a:ext>
              </a:extLst>
            </p:cNvPr>
            <p:cNvSpPr txBox="1"/>
            <p:nvPr/>
          </p:nvSpPr>
          <p:spPr>
            <a:xfrm>
              <a:off x="10511054" y="5626893"/>
              <a:ext cx="3818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120</a:t>
              </a:r>
            </a:p>
            <a:p>
              <a:pPr algn="ctr"/>
              <a:r>
                <a:rPr lang="fr-FR" sz="1000" dirty="0"/>
                <a:t>24</a:t>
              </a:r>
            </a:p>
            <a:p>
              <a:pPr algn="ctr"/>
              <a:r>
                <a:rPr lang="fr-FR" sz="1000" dirty="0"/>
                <a:t>706</a:t>
              </a:r>
            </a:p>
          </p:txBody>
        </p:sp>
        <p:grpSp>
          <p:nvGrpSpPr>
            <p:cNvPr id="284" name="Groupe 283">
              <a:extLst>
                <a:ext uri="{FF2B5EF4-FFF2-40B4-BE49-F238E27FC236}">
                  <a16:creationId xmlns:a16="http://schemas.microsoft.com/office/drawing/2014/main" id="{64A8FAE0-2FA3-44D2-A22C-D84A88C79B74}"/>
                </a:ext>
              </a:extLst>
            </p:cNvPr>
            <p:cNvGrpSpPr/>
            <p:nvPr/>
          </p:nvGrpSpPr>
          <p:grpSpPr>
            <a:xfrm>
              <a:off x="7595789" y="3534302"/>
              <a:ext cx="45719" cy="937596"/>
              <a:chOff x="4915938" y="3397250"/>
              <a:chExt cx="61668" cy="714375"/>
            </a:xfrm>
          </p:grpSpPr>
          <p:cxnSp>
            <p:nvCxnSpPr>
              <p:cNvPr id="285" name="Connecteur droit 284">
                <a:extLst>
                  <a:ext uri="{FF2B5EF4-FFF2-40B4-BE49-F238E27FC236}">
                    <a16:creationId xmlns:a16="http://schemas.microsoft.com/office/drawing/2014/main" id="{568DFCE3-3590-427A-8B82-B9EDEB9BE8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necteur droit 285">
                <a:extLst>
                  <a:ext uri="{FF2B5EF4-FFF2-40B4-BE49-F238E27FC236}">
                    <a16:creationId xmlns:a16="http://schemas.microsoft.com/office/drawing/2014/main" id="{CEED0A25-A274-4573-AEF6-41123D8F7A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>
                <a:extLst>
                  <a:ext uri="{FF2B5EF4-FFF2-40B4-BE49-F238E27FC236}">
                    <a16:creationId xmlns:a16="http://schemas.microsoft.com/office/drawing/2014/main" id="{2B5CD2AC-8C29-4350-826F-263ECA0CED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Groupe 287">
              <a:extLst>
                <a:ext uri="{FF2B5EF4-FFF2-40B4-BE49-F238E27FC236}">
                  <a16:creationId xmlns:a16="http://schemas.microsoft.com/office/drawing/2014/main" id="{3DD84512-AC15-4F6B-923C-A17F6C064D87}"/>
                </a:ext>
              </a:extLst>
            </p:cNvPr>
            <p:cNvGrpSpPr/>
            <p:nvPr/>
          </p:nvGrpSpPr>
          <p:grpSpPr>
            <a:xfrm>
              <a:off x="7989727" y="3400247"/>
              <a:ext cx="62185" cy="832907"/>
              <a:chOff x="4915938" y="3397250"/>
              <a:chExt cx="61668" cy="714375"/>
            </a:xfrm>
          </p:grpSpPr>
          <p:cxnSp>
            <p:nvCxnSpPr>
              <p:cNvPr id="289" name="Connecteur droit 288">
                <a:extLst>
                  <a:ext uri="{FF2B5EF4-FFF2-40B4-BE49-F238E27FC236}">
                    <a16:creationId xmlns:a16="http://schemas.microsoft.com/office/drawing/2014/main" id="{49CDCD59-B9E4-43BA-8CE3-645EB76605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>
                <a:extLst>
                  <a:ext uri="{FF2B5EF4-FFF2-40B4-BE49-F238E27FC236}">
                    <a16:creationId xmlns:a16="http://schemas.microsoft.com/office/drawing/2014/main" id="{D66848CB-6E29-47E7-9EA0-8F3879D197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>
                <a:extLst>
                  <a:ext uri="{FF2B5EF4-FFF2-40B4-BE49-F238E27FC236}">
                    <a16:creationId xmlns:a16="http://schemas.microsoft.com/office/drawing/2014/main" id="{990D8072-3BA0-4094-97F1-1001AE5D72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e 291">
              <a:extLst>
                <a:ext uri="{FF2B5EF4-FFF2-40B4-BE49-F238E27FC236}">
                  <a16:creationId xmlns:a16="http://schemas.microsoft.com/office/drawing/2014/main" id="{BD3CDA6A-106C-4671-B34E-7E2ADFD0141E}"/>
                </a:ext>
              </a:extLst>
            </p:cNvPr>
            <p:cNvGrpSpPr/>
            <p:nvPr/>
          </p:nvGrpSpPr>
          <p:grpSpPr>
            <a:xfrm>
              <a:off x="8370493" y="3410603"/>
              <a:ext cx="52342" cy="714573"/>
              <a:chOff x="4915938" y="3397250"/>
              <a:chExt cx="61668" cy="714375"/>
            </a:xfrm>
          </p:grpSpPr>
          <p:cxnSp>
            <p:nvCxnSpPr>
              <p:cNvPr id="293" name="Connecteur droit 292">
                <a:extLst>
                  <a:ext uri="{FF2B5EF4-FFF2-40B4-BE49-F238E27FC236}">
                    <a16:creationId xmlns:a16="http://schemas.microsoft.com/office/drawing/2014/main" id="{7BD6F080-3D14-4548-AD73-8F410EF5C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>
                <a:extLst>
                  <a:ext uri="{FF2B5EF4-FFF2-40B4-BE49-F238E27FC236}">
                    <a16:creationId xmlns:a16="http://schemas.microsoft.com/office/drawing/2014/main" id="{18590A99-88C2-4151-A2B8-B09EF7F566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necteur droit 294">
                <a:extLst>
                  <a:ext uri="{FF2B5EF4-FFF2-40B4-BE49-F238E27FC236}">
                    <a16:creationId xmlns:a16="http://schemas.microsoft.com/office/drawing/2014/main" id="{28F577B7-2EDA-4DFB-A5F9-1A90DD7ED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Groupe 295">
              <a:extLst>
                <a:ext uri="{FF2B5EF4-FFF2-40B4-BE49-F238E27FC236}">
                  <a16:creationId xmlns:a16="http://schemas.microsoft.com/office/drawing/2014/main" id="{6FD0755E-7AD9-418B-A737-FC36C1F787E0}"/>
                </a:ext>
              </a:extLst>
            </p:cNvPr>
            <p:cNvGrpSpPr/>
            <p:nvPr/>
          </p:nvGrpSpPr>
          <p:grpSpPr>
            <a:xfrm>
              <a:off x="8757894" y="3261998"/>
              <a:ext cx="60199" cy="917480"/>
              <a:chOff x="4915938" y="3397250"/>
              <a:chExt cx="61668" cy="714375"/>
            </a:xfrm>
          </p:grpSpPr>
          <p:cxnSp>
            <p:nvCxnSpPr>
              <p:cNvPr id="297" name="Connecteur droit 296">
                <a:extLst>
                  <a:ext uri="{FF2B5EF4-FFF2-40B4-BE49-F238E27FC236}">
                    <a16:creationId xmlns:a16="http://schemas.microsoft.com/office/drawing/2014/main" id="{D94E0B5B-52A3-4164-87FB-82C31260E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>
                <a:extLst>
                  <a:ext uri="{FF2B5EF4-FFF2-40B4-BE49-F238E27FC236}">
                    <a16:creationId xmlns:a16="http://schemas.microsoft.com/office/drawing/2014/main" id="{D2271AC6-1FA3-4C6F-9FCC-A2BC068FD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Connecteur droit 298">
                <a:extLst>
                  <a:ext uri="{FF2B5EF4-FFF2-40B4-BE49-F238E27FC236}">
                    <a16:creationId xmlns:a16="http://schemas.microsoft.com/office/drawing/2014/main" id="{B1BA83E9-BEBE-4BA7-8ED3-EB434ACE8A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Groupe 299">
              <a:extLst>
                <a:ext uri="{FF2B5EF4-FFF2-40B4-BE49-F238E27FC236}">
                  <a16:creationId xmlns:a16="http://schemas.microsoft.com/office/drawing/2014/main" id="{FD03D82C-1FFC-41F8-ADA1-DCABF3662361}"/>
                </a:ext>
              </a:extLst>
            </p:cNvPr>
            <p:cNvGrpSpPr/>
            <p:nvPr/>
          </p:nvGrpSpPr>
          <p:grpSpPr>
            <a:xfrm>
              <a:off x="9132759" y="3376137"/>
              <a:ext cx="61110" cy="549227"/>
              <a:chOff x="4915938" y="3397250"/>
              <a:chExt cx="61668" cy="714375"/>
            </a:xfrm>
          </p:grpSpPr>
          <p:cxnSp>
            <p:nvCxnSpPr>
              <p:cNvPr id="301" name="Connecteur droit 300">
                <a:extLst>
                  <a:ext uri="{FF2B5EF4-FFF2-40B4-BE49-F238E27FC236}">
                    <a16:creationId xmlns:a16="http://schemas.microsoft.com/office/drawing/2014/main" id="{1E02969D-2A92-455C-B61C-7E0EAFE17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>
                <a:extLst>
                  <a:ext uri="{FF2B5EF4-FFF2-40B4-BE49-F238E27FC236}">
                    <a16:creationId xmlns:a16="http://schemas.microsoft.com/office/drawing/2014/main" id="{6B8AC789-B695-40D3-930E-73C1C413D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Connecteur droit 302">
                <a:extLst>
                  <a:ext uri="{FF2B5EF4-FFF2-40B4-BE49-F238E27FC236}">
                    <a16:creationId xmlns:a16="http://schemas.microsoft.com/office/drawing/2014/main" id="{7411298B-927E-4396-B6B6-542BF5BA33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4" name="Groupe 303">
              <a:extLst>
                <a:ext uri="{FF2B5EF4-FFF2-40B4-BE49-F238E27FC236}">
                  <a16:creationId xmlns:a16="http://schemas.microsoft.com/office/drawing/2014/main" id="{71C7EEAB-D650-45A7-B617-39E18CF8A731}"/>
                </a:ext>
              </a:extLst>
            </p:cNvPr>
            <p:cNvGrpSpPr/>
            <p:nvPr/>
          </p:nvGrpSpPr>
          <p:grpSpPr>
            <a:xfrm>
              <a:off x="9528854" y="3148922"/>
              <a:ext cx="65681" cy="703941"/>
              <a:chOff x="4915938" y="3397250"/>
              <a:chExt cx="61668" cy="714375"/>
            </a:xfrm>
          </p:grpSpPr>
          <p:cxnSp>
            <p:nvCxnSpPr>
              <p:cNvPr id="305" name="Connecteur droit 304">
                <a:extLst>
                  <a:ext uri="{FF2B5EF4-FFF2-40B4-BE49-F238E27FC236}">
                    <a16:creationId xmlns:a16="http://schemas.microsoft.com/office/drawing/2014/main" id="{88E5F4DC-8159-4A71-AD88-C9E7FE16F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>
                <a:extLst>
                  <a:ext uri="{FF2B5EF4-FFF2-40B4-BE49-F238E27FC236}">
                    <a16:creationId xmlns:a16="http://schemas.microsoft.com/office/drawing/2014/main" id="{4A79D1BE-F798-4337-B88F-580DBCB7C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>
                <a:extLst>
                  <a:ext uri="{FF2B5EF4-FFF2-40B4-BE49-F238E27FC236}">
                    <a16:creationId xmlns:a16="http://schemas.microsoft.com/office/drawing/2014/main" id="{FB669A1E-74D4-47ED-9E2E-76552C8839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" name="Groupe 307">
              <a:extLst>
                <a:ext uri="{FF2B5EF4-FFF2-40B4-BE49-F238E27FC236}">
                  <a16:creationId xmlns:a16="http://schemas.microsoft.com/office/drawing/2014/main" id="{147CEAFC-9514-43C9-9F05-8D53F506DC7B}"/>
                </a:ext>
              </a:extLst>
            </p:cNvPr>
            <p:cNvGrpSpPr/>
            <p:nvPr/>
          </p:nvGrpSpPr>
          <p:grpSpPr>
            <a:xfrm>
              <a:off x="9895520" y="3352957"/>
              <a:ext cx="69963" cy="521601"/>
              <a:chOff x="4915938" y="3397250"/>
              <a:chExt cx="61668" cy="714375"/>
            </a:xfrm>
          </p:grpSpPr>
          <p:cxnSp>
            <p:nvCxnSpPr>
              <p:cNvPr id="309" name="Connecteur droit 308">
                <a:extLst>
                  <a:ext uri="{FF2B5EF4-FFF2-40B4-BE49-F238E27FC236}">
                    <a16:creationId xmlns:a16="http://schemas.microsoft.com/office/drawing/2014/main" id="{D88F9D3F-916E-4DC8-BC1E-0F65D0F53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Connecteur droit 309">
                <a:extLst>
                  <a:ext uri="{FF2B5EF4-FFF2-40B4-BE49-F238E27FC236}">
                    <a16:creationId xmlns:a16="http://schemas.microsoft.com/office/drawing/2014/main" id="{D6257701-30AA-4E72-86B5-59431C7DDD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Connecteur droit 310">
                <a:extLst>
                  <a:ext uri="{FF2B5EF4-FFF2-40B4-BE49-F238E27FC236}">
                    <a16:creationId xmlns:a16="http://schemas.microsoft.com/office/drawing/2014/main" id="{E7D296DD-544F-4F05-AF8C-DFD92B92B7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e 311">
              <a:extLst>
                <a:ext uri="{FF2B5EF4-FFF2-40B4-BE49-F238E27FC236}">
                  <a16:creationId xmlns:a16="http://schemas.microsoft.com/office/drawing/2014/main" id="{58EBDA8B-64F9-4A14-8D7C-F0B19A78F803}"/>
                </a:ext>
              </a:extLst>
            </p:cNvPr>
            <p:cNvGrpSpPr/>
            <p:nvPr/>
          </p:nvGrpSpPr>
          <p:grpSpPr>
            <a:xfrm>
              <a:off x="10290008" y="3330354"/>
              <a:ext cx="58304" cy="462940"/>
              <a:chOff x="4915938" y="3397250"/>
              <a:chExt cx="61668" cy="714375"/>
            </a:xfrm>
          </p:grpSpPr>
          <p:cxnSp>
            <p:nvCxnSpPr>
              <p:cNvPr id="313" name="Connecteur droit 312">
                <a:extLst>
                  <a:ext uri="{FF2B5EF4-FFF2-40B4-BE49-F238E27FC236}">
                    <a16:creationId xmlns:a16="http://schemas.microsoft.com/office/drawing/2014/main" id="{63296622-E929-4FAB-AB9C-316777280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>
                <a:extLst>
                  <a:ext uri="{FF2B5EF4-FFF2-40B4-BE49-F238E27FC236}">
                    <a16:creationId xmlns:a16="http://schemas.microsoft.com/office/drawing/2014/main" id="{F302E593-BD5C-4B1A-93C1-2E31FA5C4A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Connecteur droit 314">
                <a:extLst>
                  <a:ext uri="{FF2B5EF4-FFF2-40B4-BE49-F238E27FC236}">
                    <a16:creationId xmlns:a16="http://schemas.microsoft.com/office/drawing/2014/main" id="{25410815-4E1A-4CC7-A550-FAA64F2411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0" name="Groupe 319">
              <a:extLst>
                <a:ext uri="{FF2B5EF4-FFF2-40B4-BE49-F238E27FC236}">
                  <a16:creationId xmlns:a16="http://schemas.microsoft.com/office/drawing/2014/main" id="{9443FE8A-1415-4883-97AC-F91144BEDAEF}"/>
                </a:ext>
              </a:extLst>
            </p:cNvPr>
            <p:cNvGrpSpPr/>
            <p:nvPr/>
          </p:nvGrpSpPr>
          <p:grpSpPr>
            <a:xfrm>
              <a:off x="7233444" y="2921352"/>
              <a:ext cx="61041" cy="637496"/>
              <a:chOff x="4915938" y="3397250"/>
              <a:chExt cx="61668" cy="714375"/>
            </a:xfrm>
          </p:grpSpPr>
          <p:cxnSp>
            <p:nvCxnSpPr>
              <p:cNvPr id="321" name="Connecteur droit 320">
                <a:extLst>
                  <a:ext uri="{FF2B5EF4-FFF2-40B4-BE49-F238E27FC236}">
                    <a16:creationId xmlns:a16="http://schemas.microsoft.com/office/drawing/2014/main" id="{A42315EA-608D-44BC-B35C-EE7BA224B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necteur droit 321">
                <a:extLst>
                  <a:ext uri="{FF2B5EF4-FFF2-40B4-BE49-F238E27FC236}">
                    <a16:creationId xmlns:a16="http://schemas.microsoft.com/office/drawing/2014/main" id="{4A65F2D8-8B74-4364-B911-447BB54011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necteur droit 322">
                <a:extLst>
                  <a:ext uri="{FF2B5EF4-FFF2-40B4-BE49-F238E27FC236}">
                    <a16:creationId xmlns:a16="http://schemas.microsoft.com/office/drawing/2014/main" id="{D38C6595-F3FE-4AE1-9CCD-175DD1C8E7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4" name="Groupe 323">
              <a:extLst>
                <a:ext uri="{FF2B5EF4-FFF2-40B4-BE49-F238E27FC236}">
                  <a16:creationId xmlns:a16="http://schemas.microsoft.com/office/drawing/2014/main" id="{0D56D109-2139-4D4D-AC37-90009A93063D}"/>
                </a:ext>
              </a:extLst>
            </p:cNvPr>
            <p:cNvGrpSpPr/>
            <p:nvPr/>
          </p:nvGrpSpPr>
          <p:grpSpPr>
            <a:xfrm>
              <a:off x="7609205" y="3370262"/>
              <a:ext cx="60598" cy="877085"/>
              <a:chOff x="4915938" y="3397250"/>
              <a:chExt cx="61668" cy="714375"/>
            </a:xfrm>
          </p:grpSpPr>
          <p:cxnSp>
            <p:nvCxnSpPr>
              <p:cNvPr id="325" name="Connecteur droit 324">
                <a:extLst>
                  <a:ext uri="{FF2B5EF4-FFF2-40B4-BE49-F238E27FC236}">
                    <a16:creationId xmlns:a16="http://schemas.microsoft.com/office/drawing/2014/main" id="{4DBBDFC3-EC1D-4111-8A31-A719D2C73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necteur droit 325">
                <a:extLst>
                  <a:ext uri="{FF2B5EF4-FFF2-40B4-BE49-F238E27FC236}">
                    <a16:creationId xmlns:a16="http://schemas.microsoft.com/office/drawing/2014/main" id="{0C73FABC-CC56-4CC6-A198-95969E88514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necteur droit 326">
                <a:extLst>
                  <a:ext uri="{FF2B5EF4-FFF2-40B4-BE49-F238E27FC236}">
                    <a16:creationId xmlns:a16="http://schemas.microsoft.com/office/drawing/2014/main" id="{29AC9101-A141-49E2-BFB7-3402620B5F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8" name="Groupe 327">
              <a:extLst>
                <a:ext uri="{FF2B5EF4-FFF2-40B4-BE49-F238E27FC236}">
                  <a16:creationId xmlns:a16="http://schemas.microsoft.com/office/drawing/2014/main" id="{88C154C4-4DE2-4B6E-8C03-D639B0BA5F94}"/>
                </a:ext>
              </a:extLst>
            </p:cNvPr>
            <p:cNvGrpSpPr/>
            <p:nvPr/>
          </p:nvGrpSpPr>
          <p:grpSpPr>
            <a:xfrm>
              <a:off x="8007104" y="3330354"/>
              <a:ext cx="49104" cy="609372"/>
              <a:chOff x="4915938" y="3397250"/>
              <a:chExt cx="61668" cy="714375"/>
            </a:xfrm>
          </p:grpSpPr>
          <p:cxnSp>
            <p:nvCxnSpPr>
              <p:cNvPr id="329" name="Connecteur droit 328">
                <a:extLst>
                  <a:ext uri="{FF2B5EF4-FFF2-40B4-BE49-F238E27FC236}">
                    <a16:creationId xmlns:a16="http://schemas.microsoft.com/office/drawing/2014/main" id="{12FF7DFE-3134-4963-A1F3-B23FD1CEDE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necteur droit 329">
                <a:extLst>
                  <a:ext uri="{FF2B5EF4-FFF2-40B4-BE49-F238E27FC236}">
                    <a16:creationId xmlns:a16="http://schemas.microsoft.com/office/drawing/2014/main" id="{7F77E3B7-CB6C-4BCB-933F-0CD827F28B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necteur droit 330">
                <a:extLst>
                  <a:ext uri="{FF2B5EF4-FFF2-40B4-BE49-F238E27FC236}">
                    <a16:creationId xmlns:a16="http://schemas.microsoft.com/office/drawing/2014/main" id="{CC98E316-9225-4243-8C8F-03E0163E23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2" name="Groupe 331">
              <a:extLst>
                <a:ext uri="{FF2B5EF4-FFF2-40B4-BE49-F238E27FC236}">
                  <a16:creationId xmlns:a16="http://schemas.microsoft.com/office/drawing/2014/main" id="{67F97CB0-0592-4834-AB31-AA8AE1CAB969}"/>
                </a:ext>
              </a:extLst>
            </p:cNvPr>
            <p:cNvGrpSpPr/>
            <p:nvPr/>
          </p:nvGrpSpPr>
          <p:grpSpPr>
            <a:xfrm>
              <a:off x="8388417" y="3318529"/>
              <a:ext cx="53866" cy="621197"/>
              <a:chOff x="4915938" y="3397250"/>
              <a:chExt cx="61668" cy="714375"/>
            </a:xfrm>
          </p:grpSpPr>
          <p:cxnSp>
            <p:nvCxnSpPr>
              <p:cNvPr id="333" name="Connecteur droit 332">
                <a:extLst>
                  <a:ext uri="{FF2B5EF4-FFF2-40B4-BE49-F238E27FC236}">
                    <a16:creationId xmlns:a16="http://schemas.microsoft.com/office/drawing/2014/main" id="{FAE970D0-43F5-45B6-96DF-1CE1A27D5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Connecteur droit 333">
                <a:extLst>
                  <a:ext uri="{FF2B5EF4-FFF2-40B4-BE49-F238E27FC236}">
                    <a16:creationId xmlns:a16="http://schemas.microsoft.com/office/drawing/2014/main" id="{80B058ED-83C3-47A5-92D3-F756CCFD74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Connecteur droit 334">
                <a:extLst>
                  <a:ext uri="{FF2B5EF4-FFF2-40B4-BE49-F238E27FC236}">
                    <a16:creationId xmlns:a16="http://schemas.microsoft.com/office/drawing/2014/main" id="{4CD17462-AAB5-4E87-B06E-FBCA80B96C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6" name="Groupe 335">
              <a:extLst>
                <a:ext uri="{FF2B5EF4-FFF2-40B4-BE49-F238E27FC236}">
                  <a16:creationId xmlns:a16="http://schemas.microsoft.com/office/drawing/2014/main" id="{C77589B3-B5D8-4C1D-B8DE-D38A296DE67C}"/>
                </a:ext>
              </a:extLst>
            </p:cNvPr>
            <p:cNvGrpSpPr/>
            <p:nvPr/>
          </p:nvGrpSpPr>
          <p:grpSpPr>
            <a:xfrm>
              <a:off x="8776032" y="3295781"/>
              <a:ext cx="53866" cy="621197"/>
              <a:chOff x="4915938" y="3397250"/>
              <a:chExt cx="61668" cy="714375"/>
            </a:xfrm>
          </p:grpSpPr>
          <p:cxnSp>
            <p:nvCxnSpPr>
              <p:cNvPr id="337" name="Connecteur droit 336">
                <a:extLst>
                  <a:ext uri="{FF2B5EF4-FFF2-40B4-BE49-F238E27FC236}">
                    <a16:creationId xmlns:a16="http://schemas.microsoft.com/office/drawing/2014/main" id="{5E6A4887-1353-4E2A-B99D-3DC5FF0EBC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necteur droit 337">
                <a:extLst>
                  <a:ext uri="{FF2B5EF4-FFF2-40B4-BE49-F238E27FC236}">
                    <a16:creationId xmlns:a16="http://schemas.microsoft.com/office/drawing/2014/main" id="{FED7E0E4-E767-4C0A-BE62-E763D2D984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necteur droit 338">
                <a:extLst>
                  <a:ext uri="{FF2B5EF4-FFF2-40B4-BE49-F238E27FC236}">
                    <a16:creationId xmlns:a16="http://schemas.microsoft.com/office/drawing/2014/main" id="{31A05861-C034-4C85-913D-A22A5E5ACC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0" name="Groupe 339">
              <a:extLst>
                <a:ext uri="{FF2B5EF4-FFF2-40B4-BE49-F238E27FC236}">
                  <a16:creationId xmlns:a16="http://schemas.microsoft.com/office/drawing/2014/main" id="{DA97E3DC-A09A-42C2-8C1D-CDA87763D89C}"/>
                </a:ext>
              </a:extLst>
            </p:cNvPr>
            <p:cNvGrpSpPr/>
            <p:nvPr/>
          </p:nvGrpSpPr>
          <p:grpSpPr>
            <a:xfrm>
              <a:off x="9152908" y="3295144"/>
              <a:ext cx="53866" cy="529839"/>
              <a:chOff x="4915938" y="3397250"/>
              <a:chExt cx="61668" cy="714375"/>
            </a:xfrm>
          </p:grpSpPr>
          <p:cxnSp>
            <p:nvCxnSpPr>
              <p:cNvPr id="341" name="Connecteur droit 340">
                <a:extLst>
                  <a:ext uri="{FF2B5EF4-FFF2-40B4-BE49-F238E27FC236}">
                    <a16:creationId xmlns:a16="http://schemas.microsoft.com/office/drawing/2014/main" id="{1D93F696-B043-4FA3-AAC3-BA85B6D4B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necteur droit 341">
                <a:extLst>
                  <a:ext uri="{FF2B5EF4-FFF2-40B4-BE49-F238E27FC236}">
                    <a16:creationId xmlns:a16="http://schemas.microsoft.com/office/drawing/2014/main" id="{E0E29BE6-B415-4865-B961-85B6B2B7DF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necteur droit 342">
                <a:extLst>
                  <a:ext uri="{FF2B5EF4-FFF2-40B4-BE49-F238E27FC236}">
                    <a16:creationId xmlns:a16="http://schemas.microsoft.com/office/drawing/2014/main" id="{CBFA8AEA-6D96-4A3E-A575-C2EE0FA281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4" name="Groupe 343">
              <a:extLst>
                <a:ext uri="{FF2B5EF4-FFF2-40B4-BE49-F238E27FC236}">
                  <a16:creationId xmlns:a16="http://schemas.microsoft.com/office/drawing/2014/main" id="{8C79C7BD-19B4-490C-B2D9-DE0F1800C5EF}"/>
                </a:ext>
              </a:extLst>
            </p:cNvPr>
            <p:cNvGrpSpPr/>
            <p:nvPr/>
          </p:nvGrpSpPr>
          <p:grpSpPr>
            <a:xfrm>
              <a:off x="9555589" y="3278723"/>
              <a:ext cx="45719" cy="562225"/>
              <a:chOff x="4915938" y="3397250"/>
              <a:chExt cx="61668" cy="714375"/>
            </a:xfrm>
          </p:grpSpPr>
          <p:cxnSp>
            <p:nvCxnSpPr>
              <p:cNvPr id="345" name="Connecteur droit 344">
                <a:extLst>
                  <a:ext uri="{FF2B5EF4-FFF2-40B4-BE49-F238E27FC236}">
                    <a16:creationId xmlns:a16="http://schemas.microsoft.com/office/drawing/2014/main" id="{42A4C46E-6094-46EB-B7BC-96B2B8BEAF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necteur droit 345">
                <a:extLst>
                  <a:ext uri="{FF2B5EF4-FFF2-40B4-BE49-F238E27FC236}">
                    <a16:creationId xmlns:a16="http://schemas.microsoft.com/office/drawing/2014/main" id="{DA308D8C-B808-4EED-9B74-3E0A761ECF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necteur droit 346">
                <a:extLst>
                  <a:ext uri="{FF2B5EF4-FFF2-40B4-BE49-F238E27FC236}">
                    <a16:creationId xmlns:a16="http://schemas.microsoft.com/office/drawing/2014/main" id="{60FE0559-B1A2-4DAC-986B-7350882B85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e 347">
              <a:extLst>
                <a:ext uri="{FF2B5EF4-FFF2-40B4-BE49-F238E27FC236}">
                  <a16:creationId xmlns:a16="http://schemas.microsoft.com/office/drawing/2014/main" id="{4E039883-EF32-471F-95D6-842B8E536FE5}"/>
                </a:ext>
              </a:extLst>
            </p:cNvPr>
            <p:cNvGrpSpPr/>
            <p:nvPr/>
          </p:nvGrpSpPr>
          <p:grpSpPr>
            <a:xfrm>
              <a:off x="9927428" y="3226034"/>
              <a:ext cx="49115" cy="596005"/>
              <a:chOff x="4915938" y="3397250"/>
              <a:chExt cx="61668" cy="714375"/>
            </a:xfrm>
          </p:grpSpPr>
          <p:cxnSp>
            <p:nvCxnSpPr>
              <p:cNvPr id="349" name="Connecteur droit 348">
                <a:extLst>
                  <a:ext uri="{FF2B5EF4-FFF2-40B4-BE49-F238E27FC236}">
                    <a16:creationId xmlns:a16="http://schemas.microsoft.com/office/drawing/2014/main" id="{BF121DE2-AEBF-47D2-A5CB-3C883E31CA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Connecteur droit 349">
                <a:extLst>
                  <a:ext uri="{FF2B5EF4-FFF2-40B4-BE49-F238E27FC236}">
                    <a16:creationId xmlns:a16="http://schemas.microsoft.com/office/drawing/2014/main" id="{6A86B1D0-6F68-4B3C-B8A0-138D7A6681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necteur droit 350">
                <a:extLst>
                  <a:ext uri="{FF2B5EF4-FFF2-40B4-BE49-F238E27FC236}">
                    <a16:creationId xmlns:a16="http://schemas.microsoft.com/office/drawing/2014/main" id="{3E817313-525D-4C41-B5CB-6856CBBCDE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e 351">
              <a:extLst>
                <a:ext uri="{FF2B5EF4-FFF2-40B4-BE49-F238E27FC236}">
                  <a16:creationId xmlns:a16="http://schemas.microsoft.com/office/drawing/2014/main" id="{430C50BA-FE0A-470B-BA9E-444F6FAAAD5E}"/>
                </a:ext>
              </a:extLst>
            </p:cNvPr>
            <p:cNvGrpSpPr/>
            <p:nvPr/>
          </p:nvGrpSpPr>
          <p:grpSpPr>
            <a:xfrm>
              <a:off x="10310942" y="3239539"/>
              <a:ext cx="46102" cy="561324"/>
              <a:chOff x="4915938" y="3397250"/>
              <a:chExt cx="61668" cy="714375"/>
            </a:xfrm>
          </p:grpSpPr>
          <p:cxnSp>
            <p:nvCxnSpPr>
              <p:cNvPr id="353" name="Connecteur droit 352">
                <a:extLst>
                  <a:ext uri="{FF2B5EF4-FFF2-40B4-BE49-F238E27FC236}">
                    <a16:creationId xmlns:a16="http://schemas.microsoft.com/office/drawing/2014/main" id="{4D0EEACE-020D-4B1A-8716-C6FD1B128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necteur droit 353">
                <a:extLst>
                  <a:ext uri="{FF2B5EF4-FFF2-40B4-BE49-F238E27FC236}">
                    <a16:creationId xmlns:a16="http://schemas.microsoft.com/office/drawing/2014/main" id="{969AA9FC-7B17-4610-8CC5-127613FE64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necteur droit 354">
                <a:extLst>
                  <a:ext uri="{FF2B5EF4-FFF2-40B4-BE49-F238E27FC236}">
                    <a16:creationId xmlns:a16="http://schemas.microsoft.com/office/drawing/2014/main" id="{B79D5E99-788C-48CE-B411-7C076BC62C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e 359">
              <a:extLst>
                <a:ext uri="{FF2B5EF4-FFF2-40B4-BE49-F238E27FC236}">
                  <a16:creationId xmlns:a16="http://schemas.microsoft.com/office/drawing/2014/main" id="{829D6A14-B389-4389-8532-9072A09D1232}"/>
                </a:ext>
              </a:extLst>
            </p:cNvPr>
            <p:cNvGrpSpPr/>
            <p:nvPr/>
          </p:nvGrpSpPr>
          <p:grpSpPr>
            <a:xfrm>
              <a:off x="7246881" y="2966652"/>
              <a:ext cx="55364" cy="622087"/>
              <a:chOff x="4915938" y="3397250"/>
              <a:chExt cx="61668" cy="714375"/>
            </a:xfrm>
          </p:grpSpPr>
          <p:cxnSp>
            <p:nvCxnSpPr>
              <p:cNvPr id="361" name="Connecteur droit 360">
                <a:extLst>
                  <a:ext uri="{FF2B5EF4-FFF2-40B4-BE49-F238E27FC236}">
                    <a16:creationId xmlns:a16="http://schemas.microsoft.com/office/drawing/2014/main" id="{9FF75F9B-D2BC-42E1-93FB-1447DF024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necteur droit 361">
                <a:extLst>
                  <a:ext uri="{FF2B5EF4-FFF2-40B4-BE49-F238E27FC236}">
                    <a16:creationId xmlns:a16="http://schemas.microsoft.com/office/drawing/2014/main" id="{721E4FF0-5A69-4B31-81C7-37D249DA9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necteur droit 362">
                <a:extLst>
                  <a:ext uri="{FF2B5EF4-FFF2-40B4-BE49-F238E27FC236}">
                    <a16:creationId xmlns:a16="http://schemas.microsoft.com/office/drawing/2014/main" id="{1139E626-3303-458A-B13A-453836BD6C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e 363">
              <a:extLst>
                <a:ext uri="{FF2B5EF4-FFF2-40B4-BE49-F238E27FC236}">
                  <a16:creationId xmlns:a16="http://schemas.microsoft.com/office/drawing/2014/main" id="{36CD64B1-D314-4165-B00F-09428257ED74}"/>
                </a:ext>
              </a:extLst>
            </p:cNvPr>
            <p:cNvGrpSpPr/>
            <p:nvPr/>
          </p:nvGrpSpPr>
          <p:grpSpPr>
            <a:xfrm>
              <a:off x="7625247" y="3493497"/>
              <a:ext cx="45719" cy="1032078"/>
              <a:chOff x="4915938" y="3397250"/>
              <a:chExt cx="61668" cy="714375"/>
            </a:xfrm>
          </p:grpSpPr>
          <p:cxnSp>
            <p:nvCxnSpPr>
              <p:cNvPr id="365" name="Connecteur droit 364">
                <a:extLst>
                  <a:ext uri="{FF2B5EF4-FFF2-40B4-BE49-F238E27FC236}">
                    <a16:creationId xmlns:a16="http://schemas.microsoft.com/office/drawing/2014/main" id="{9B3EDF89-2331-4C68-9057-B19E1404A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necteur droit 365">
                <a:extLst>
                  <a:ext uri="{FF2B5EF4-FFF2-40B4-BE49-F238E27FC236}">
                    <a16:creationId xmlns:a16="http://schemas.microsoft.com/office/drawing/2014/main" id="{3401F5D1-6901-4ADF-9875-840C11A1A0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Connecteur droit 366">
                <a:extLst>
                  <a:ext uri="{FF2B5EF4-FFF2-40B4-BE49-F238E27FC236}">
                    <a16:creationId xmlns:a16="http://schemas.microsoft.com/office/drawing/2014/main" id="{2E9DF995-3D52-4379-A21F-BD768E6D72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8" name="Groupe 367">
              <a:extLst>
                <a:ext uri="{FF2B5EF4-FFF2-40B4-BE49-F238E27FC236}">
                  <a16:creationId xmlns:a16="http://schemas.microsoft.com/office/drawing/2014/main" id="{CE4C38AB-5C1A-4F55-87B0-72E9AF9D1036}"/>
                </a:ext>
              </a:extLst>
            </p:cNvPr>
            <p:cNvGrpSpPr/>
            <p:nvPr/>
          </p:nvGrpSpPr>
          <p:grpSpPr>
            <a:xfrm>
              <a:off x="8027204" y="3437369"/>
              <a:ext cx="45719" cy="727092"/>
              <a:chOff x="4915938" y="3397250"/>
              <a:chExt cx="61668" cy="714375"/>
            </a:xfrm>
          </p:grpSpPr>
          <p:cxnSp>
            <p:nvCxnSpPr>
              <p:cNvPr id="369" name="Connecteur droit 368">
                <a:extLst>
                  <a:ext uri="{FF2B5EF4-FFF2-40B4-BE49-F238E27FC236}">
                    <a16:creationId xmlns:a16="http://schemas.microsoft.com/office/drawing/2014/main" id="{F97E71AC-141C-4700-B56B-D0BCF6A21C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necteur droit 369">
                <a:extLst>
                  <a:ext uri="{FF2B5EF4-FFF2-40B4-BE49-F238E27FC236}">
                    <a16:creationId xmlns:a16="http://schemas.microsoft.com/office/drawing/2014/main" id="{90207591-5BDD-47FF-91AD-09AF713D70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Connecteur droit 370">
                <a:extLst>
                  <a:ext uri="{FF2B5EF4-FFF2-40B4-BE49-F238E27FC236}">
                    <a16:creationId xmlns:a16="http://schemas.microsoft.com/office/drawing/2014/main" id="{2E847E0F-F365-41DA-8CFB-A284127C75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2" name="Groupe 371">
              <a:extLst>
                <a:ext uri="{FF2B5EF4-FFF2-40B4-BE49-F238E27FC236}">
                  <a16:creationId xmlns:a16="http://schemas.microsoft.com/office/drawing/2014/main" id="{F65F3D5C-044F-4BC0-B1EA-52ED46AC1E46}"/>
                </a:ext>
              </a:extLst>
            </p:cNvPr>
            <p:cNvGrpSpPr/>
            <p:nvPr/>
          </p:nvGrpSpPr>
          <p:grpSpPr>
            <a:xfrm>
              <a:off x="8410141" y="3414291"/>
              <a:ext cx="48675" cy="710885"/>
              <a:chOff x="4915938" y="3397250"/>
              <a:chExt cx="61668" cy="714375"/>
            </a:xfrm>
          </p:grpSpPr>
          <p:cxnSp>
            <p:nvCxnSpPr>
              <p:cNvPr id="373" name="Connecteur droit 372">
                <a:extLst>
                  <a:ext uri="{FF2B5EF4-FFF2-40B4-BE49-F238E27FC236}">
                    <a16:creationId xmlns:a16="http://schemas.microsoft.com/office/drawing/2014/main" id="{DCF0BF0A-342D-47DA-A0E0-D2F25679C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necteur droit 373">
                <a:extLst>
                  <a:ext uri="{FF2B5EF4-FFF2-40B4-BE49-F238E27FC236}">
                    <a16:creationId xmlns:a16="http://schemas.microsoft.com/office/drawing/2014/main" id="{0790B9B9-8B6C-4F30-8984-AA019B4643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Connecteur droit 374">
                <a:extLst>
                  <a:ext uri="{FF2B5EF4-FFF2-40B4-BE49-F238E27FC236}">
                    <a16:creationId xmlns:a16="http://schemas.microsoft.com/office/drawing/2014/main" id="{14CE659C-B507-44A7-8EDE-C5C2EEEAAF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e 375">
              <a:extLst>
                <a:ext uri="{FF2B5EF4-FFF2-40B4-BE49-F238E27FC236}">
                  <a16:creationId xmlns:a16="http://schemas.microsoft.com/office/drawing/2014/main" id="{E8A2755D-F029-4A11-929C-DEE996C33835}"/>
                </a:ext>
              </a:extLst>
            </p:cNvPr>
            <p:cNvGrpSpPr/>
            <p:nvPr/>
          </p:nvGrpSpPr>
          <p:grpSpPr>
            <a:xfrm>
              <a:off x="8789954" y="3344549"/>
              <a:ext cx="56078" cy="731951"/>
              <a:chOff x="4915938" y="3397250"/>
              <a:chExt cx="61668" cy="714375"/>
            </a:xfrm>
          </p:grpSpPr>
          <p:cxnSp>
            <p:nvCxnSpPr>
              <p:cNvPr id="377" name="Connecteur droit 376">
                <a:extLst>
                  <a:ext uri="{FF2B5EF4-FFF2-40B4-BE49-F238E27FC236}">
                    <a16:creationId xmlns:a16="http://schemas.microsoft.com/office/drawing/2014/main" id="{9D13898A-8EB3-4672-80CE-533EF7340B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necteur droit 377">
                <a:extLst>
                  <a:ext uri="{FF2B5EF4-FFF2-40B4-BE49-F238E27FC236}">
                    <a16:creationId xmlns:a16="http://schemas.microsoft.com/office/drawing/2014/main" id="{FEBFC03C-3400-4DFC-9309-83C06F7207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necteur droit 378">
                <a:extLst>
                  <a:ext uri="{FF2B5EF4-FFF2-40B4-BE49-F238E27FC236}">
                    <a16:creationId xmlns:a16="http://schemas.microsoft.com/office/drawing/2014/main" id="{6E1A1E12-D552-40E5-A9B4-3286523FAB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0" name="Groupe 379">
              <a:extLst>
                <a:ext uri="{FF2B5EF4-FFF2-40B4-BE49-F238E27FC236}">
                  <a16:creationId xmlns:a16="http://schemas.microsoft.com/office/drawing/2014/main" id="{7BB7BB37-18FE-4243-8183-97014FAEA5AC}"/>
                </a:ext>
              </a:extLst>
            </p:cNvPr>
            <p:cNvGrpSpPr/>
            <p:nvPr/>
          </p:nvGrpSpPr>
          <p:grpSpPr>
            <a:xfrm>
              <a:off x="9168718" y="3278723"/>
              <a:ext cx="52962" cy="665765"/>
              <a:chOff x="4915938" y="3397250"/>
              <a:chExt cx="61668" cy="714375"/>
            </a:xfrm>
          </p:grpSpPr>
          <p:cxnSp>
            <p:nvCxnSpPr>
              <p:cNvPr id="381" name="Connecteur droit 380">
                <a:extLst>
                  <a:ext uri="{FF2B5EF4-FFF2-40B4-BE49-F238E27FC236}">
                    <a16:creationId xmlns:a16="http://schemas.microsoft.com/office/drawing/2014/main" id="{0FB0B9C0-0F8D-4D67-AB73-CF662B07D9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necteur droit 381">
                <a:extLst>
                  <a:ext uri="{FF2B5EF4-FFF2-40B4-BE49-F238E27FC236}">
                    <a16:creationId xmlns:a16="http://schemas.microsoft.com/office/drawing/2014/main" id="{43C834A9-8D85-40EF-963E-3089EE5BDC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Connecteur droit 382">
                <a:extLst>
                  <a:ext uri="{FF2B5EF4-FFF2-40B4-BE49-F238E27FC236}">
                    <a16:creationId xmlns:a16="http://schemas.microsoft.com/office/drawing/2014/main" id="{46389BA4-D607-4DB2-9F86-F5197BD31D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e 383">
              <a:extLst>
                <a:ext uri="{FF2B5EF4-FFF2-40B4-BE49-F238E27FC236}">
                  <a16:creationId xmlns:a16="http://schemas.microsoft.com/office/drawing/2014/main" id="{2958B36C-0490-4932-B175-FD4EF911F781}"/>
                </a:ext>
              </a:extLst>
            </p:cNvPr>
            <p:cNvGrpSpPr/>
            <p:nvPr/>
          </p:nvGrpSpPr>
          <p:grpSpPr>
            <a:xfrm>
              <a:off x="9565794" y="3392073"/>
              <a:ext cx="49110" cy="540191"/>
              <a:chOff x="4915938" y="3397250"/>
              <a:chExt cx="61668" cy="714375"/>
            </a:xfrm>
          </p:grpSpPr>
          <p:cxnSp>
            <p:nvCxnSpPr>
              <p:cNvPr id="385" name="Connecteur droit 384">
                <a:extLst>
                  <a:ext uri="{FF2B5EF4-FFF2-40B4-BE49-F238E27FC236}">
                    <a16:creationId xmlns:a16="http://schemas.microsoft.com/office/drawing/2014/main" id="{1413AB28-F62C-459F-861E-31611B27E3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necteur droit 385">
                <a:extLst>
                  <a:ext uri="{FF2B5EF4-FFF2-40B4-BE49-F238E27FC236}">
                    <a16:creationId xmlns:a16="http://schemas.microsoft.com/office/drawing/2014/main" id="{DEB1A5F1-9605-4D89-A47B-8AB708C6A1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necteur droit 386">
                <a:extLst>
                  <a:ext uri="{FF2B5EF4-FFF2-40B4-BE49-F238E27FC236}">
                    <a16:creationId xmlns:a16="http://schemas.microsoft.com/office/drawing/2014/main" id="{BBCBAA31-8635-48B8-BEEC-3B366DC3B8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e 387">
              <a:extLst>
                <a:ext uri="{FF2B5EF4-FFF2-40B4-BE49-F238E27FC236}">
                  <a16:creationId xmlns:a16="http://schemas.microsoft.com/office/drawing/2014/main" id="{3D6066FC-BCAF-4D55-9C66-EEB588C1C735}"/>
                </a:ext>
              </a:extLst>
            </p:cNvPr>
            <p:cNvGrpSpPr/>
            <p:nvPr/>
          </p:nvGrpSpPr>
          <p:grpSpPr>
            <a:xfrm>
              <a:off x="9947375" y="3278724"/>
              <a:ext cx="45719" cy="632026"/>
              <a:chOff x="4915938" y="3397250"/>
              <a:chExt cx="61668" cy="714375"/>
            </a:xfrm>
          </p:grpSpPr>
          <p:cxnSp>
            <p:nvCxnSpPr>
              <p:cNvPr id="389" name="Connecteur droit 388">
                <a:extLst>
                  <a:ext uri="{FF2B5EF4-FFF2-40B4-BE49-F238E27FC236}">
                    <a16:creationId xmlns:a16="http://schemas.microsoft.com/office/drawing/2014/main" id="{767EFCD3-A90E-4371-834D-5F8D7B5E7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necteur droit 389">
                <a:extLst>
                  <a:ext uri="{FF2B5EF4-FFF2-40B4-BE49-F238E27FC236}">
                    <a16:creationId xmlns:a16="http://schemas.microsoft.com/office/drawing/2014/main" id="{7F813B78-E488-409C-B218-79FCFC3D65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Connecteur droit 390">
                <a:extLst>
                  <a:ext uri="{FF2B5EF4-FFF2-40B4-BE49-F238E27FC236}">
                    <a16:creationId xmlns:a16="http://schemas.microsoft.com/office/drawing/2014/main" id="{76F39071-FE7C-4771-B728-2F8C79E81A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2" name="Groupe 391">
              <a:extLst>
                <a:ext uri="{FF2B5EF4-FFF2-40B4-BE49-F238E27FC236}">
                  <a16:creationId xmlns:a16="http://schemas.microsoft.com/office/drawing/2014/main" id="{445B1960-CC31-4958-A3AE-1AA2B747C846}"/>
                </a:ext>
              </a:extLst>
            </p:cNvPr>
            <p:cNvGrpSpPr/>
            <p:nvPr/>
          </p:nvGrpSpPr>
          <p:grpSpPr>
            <a:xfrm>
              <a:off x="10325973" y="3321398"/>
              <a:ext cx="51373" cy="523527"/>
              <a:chOff x="4915938" y="3397250"/>
              <a:chExt cx="61668" cy="714375"/>
            </a:xfrm>
          </p:grpSpPr>
          <p:cxnSp>
            <p:nvCxnSpPr>
              <p:cNvPr id="393" name="Connecteur droit 392">
                <a:extLst>
                  <a:ext uri="{FF2B5EF4-FFF2-40B4-BE49-F238E27FC236}">
                    <a16:creationId xmlns:a16="http://schemas.microsoft.com/office/drawing/2014/main" id="{35810F0C-C857-44A7-934E-9E20EF03A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necteur droit 393">
                <a:extLst>
                  <a:ext uri="{FF2B5EF4-FFF2-40B4-BE49-F238E27FC236}">
                    <a16:creationId xmlns:a16="http://schemas.microsoft.com/office/drawing/2014/main" id="{89628770-D510-4AC9-9DE4-8C2257D140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Connecteur droit 394">
                <a:extLst>
                  <a:ext uri="{FF2B5EF4-FFF2-40B4-BE49-F238E27FC236}">
                    <a16:creationId xmlns:a16="http://schemas.microsoft.com/office/drawing/2014/main" id="{C47340CA-FFB0-48B2-9C66-40184C80E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5ADFBADF-1255-40A5-A8B8-989A3C62016B}"/>
                </a:ext>
              </a:extLst>
            </p:cNvPr>
            <p:cNvSpPr/>
            <p:nvPr/>
          </p:nvSpPr>
          <p:spPr>
            <a:xfrm>
              <a:off x="7248525" y="3205163"/>
              <a:ext cx="3462338" cy="528637"/>
            </a:xfrm>
            <a:custGeom>
              <a:avLst/>
              <a:gdLst>
                <a:gd name="connsiteX0" fmla="*/ 0 w 3462338"/>
                <a:gd name="connsiteY0" fmla="*/ 0 h 528637"/>
                <a:gd name="connsiteX1" fmla="*/ 378619 w 3462338"/>
                <a:gd name="connsiteY1" fmla="*/ 528637 h 528637"/>
                <a:gd name="connsiteX2" fmla="*/ 769144 w 3462338"/>
                <a:gd name="connsiteY2" fmla="*/ 447675 h 528637"/>
                <a:gd name="connsiteX3" fmla="*/ 1166813 w 3462338"/>
                <a:gd name="connsiteY3" fmla="*/ 395287 h 528637"/>
                <a:gd name="connsiteX4" fmla="*/ 1557338 w 3462338"/>
                <a:gd name="connsiteY4" fmla="*/ 390525 h 528637"/>
                <a:gd name="connsiteX5" fmla="*/ 1935956 w 3462338"/>
                <a:gd name="connsiteY5" fmla="*/ 347662 h 528637"/>
                <a:gd name="connsiteX6" fmla="*/ 2321719 w 3462338"/>
                <a:gd name="connsiteY6" fmla="*/ 340518 h 528637"/>
                <a:gd name="connsiteX7" fmla="*/ 2700338 w 3462338"/>
                <a:gd name="connsiteY7" fmla="*/ 319087 h 528637"/>
                <a:gd name="connsiteX8" fmla="*/ 3093244 w 3462338"/>
                <a:gd name="connsiteY8" fmla="*/ 300037 h 528637"/>
                <a:gd name="connsiteX9" fmla="*/ 3462338 w 3462338"/>
                <a:gd name="connsiteY9" fmla="*/ 259556 h 5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2338" h="528637">
                  <a:moveTo>
                    <a:pt x="0" y="0"/>
                  </a:moveTo>
                  <a:lnTo>
                    <a:pt x="378619" y="528637"/>
                  </a:lnTo>
                  <a:lnTo>
                    <a:pt x="769144" y="447675"/>
                  </a:lnTo>
                  <a:lnTo>
                    <a:pt x="1166813" y="395287"/>
                  </a:lnTo>
                  <a:lnTo>
                    <a:pt x="1557338" y="390525"/>
                  </a:lnTo>
                  <a:lnTo>
                    <a:pt x="1935956" y="347662"/>
                  </a:lnTo>
                  <a:lnTo>
                    <a:pt x="2321719" y="340518"/>
                  </a:lnTo>
                  <a:lnTo>
                    <a:pt x="2700338" y="319087"/>
                  </a:lnTo>
                  <a:lnTo>
                    <a:pt x="3093244" y="300037"/>
                  </a:lnTo>
                  <a:lnTo>
                    <a:pt x="3462338" y="259556"/>
                  </a:ln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6A31A77-7871-4D2E-8F32-643E424F4586}"/>
              </a:ext>
            </a:extLst>
          </p:cNvPr>
          <p:cNvGrpSpPr/>
          <p:nvPr/>
        </p:nvGrpSpPr>
        <p:grpSpPr>
          <a:xfrm>
            <a:off x="504593" y="2406650"/>
            <a:ext cx="4856422" cy="3774241"/>
            <a:chOff x="504593" y="2406650"/>
            <a:chExt cx="4856422" cy="3774241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64FE3CD-082B-401B-AFD0-9A83CC5F06CE}"/>
                </a:ext>
              </a:extLst>
            </p:cNvPr>
            <p:cNvSpPr txBox="1"/>
            <p:nvPr/>
          </p:nvSpPr>
          <p:spPr>
            <a:xfrm>
              <a:off x="778224" y="275144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28A2671-EE99-4DFB-9960-A83B22EC95F7}"/>
                </a:ext>
              </a:extLst>
            </p:cNvPr>
            <p:cNvSpPr txBox="1"/>
            <p:nvPr/>
          </p:nvSpPr>
          <p:spPr>
            <a:xfrm>
              <a:off x="856772" y="3795879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1 -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81F0A88-4FB6-4492-B09C-5AF41227D324}"/>
                </a:ext>
              </a:extLst>
            </p:cNvPr>
            <p:cNvSpPr txBox="1"/>
            <p:nvPr/>
          </p:nvSpPr>
          <p:spPr>
            <a:xfrm>
              <a:off x="739752" y="483079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0,1 -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A15A0A4-9B60-4619-9E2E-71C5679A5EB3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295275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BE21B945-F7C6-43F6-B4BC-76C00F7B7CD7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00513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481D89C-6D83-4FE3-B7C7-E557EF0CB6E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06467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604671F8-024B-4308-8024-67DAD3EC7D3F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138488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69E7606-6341-4E71-BD8A-B8C5CD16A5E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21945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661ABAF-C54F-44CB-B324-A53103BF1F0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3194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D024D414-C323-4DC7-958E-372CCDEBA1F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4480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7D41166C-B6A5-4340-B0E0-DB9CAAFF1774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6242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28D06598-0A95-4A85-B84D-D41E1155B065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3988593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E5794A99-E105-47BF-A554-9212FAA53A31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043362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1583B919-177A-42CC-A506-470BA5A81030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1076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FA0378A8-4757-4D1C-B9A1-DAD3FA6041B1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174331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C1E747BA-455B-40D9-8BF9-F6B8AE6E9BD2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26005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8F698232-A06E-4C26-A312-89B3EA079E0C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355306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651DEAD7-4D9F-4878-9BF5-411BF18091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48627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B126A7D-4A60-4EA8-AFF0-AC8E03BABB4E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4667249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595FF66-C9F8-4CD6-AB73-A5DB927FE220}"/>
                </a:ext>
              </a:extLst>
            </p:cNvPr>
            <p:cNvSpPr txBox="1"/>
            <p:nvPr/>
          </p:nvSpPr>
          <p:spPr>
            <a:xfrm>
              <a:off x="980437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0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094101F-F53E-4621-B22F-01C2DC012148}"/>
                </a:ext>
              </a:extLst>
            </p:cNvPr>
            <p:cNvSpPr txBox="1"/>
            <p:nvPr/>
          </p:nvSpPr>
          <p:spPr>
            <a:xfrm>
              <a:off x="1352728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E6472BB-EA08-4194-97F0-1E5706FEE192}"/>
                </a:ext>
              </a:extLst>
            </p:cNvPr>
            <p:cNvSpPr txBox="1"/>
            <p:nvPr/>
          </p:nvSpPr>
          <p:spPr>
            <a:xfrm>
              <a:off x="1748015" y="4865573"/>
              <a:ext cx="263213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8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0CECAEA-50B4-4AA6-8689-0C2BCD433B87}"/>
                </a:ext>
              </a:extLst>
            </p:cNvPr>
            <p:cNvSpPr txBox="1"/>
            <p:nvPr/>
          </p:nvSpPr>
          <p:spPr>
            <a:xfrm>
              <a:off x="2473123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16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FC27A4D-886B-48D3-9F66-71A3D6C87FA7}"/>
                </a:ext>
              </a:extLst>
            </p:cNvPr>
            <p:cNvSpPr txBox="1"/>
            <p:nvPr/>
          </p:nvSpPr>
          <p:spPr>
            <a:xfrm>
              <a:off x="3237504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24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A7B50B8-8CEF-4C76-9758-266603738305}"/>
                </a:ext>
              </a:extLst>
            </p:cNvPr>
            <p:cNvSpPr txBox="1"/>
            <p:nvPr/>
          </p:nvSpPr>
          <p:spPr>
            <a:xfrm>
              <a:off x="4001885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32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28E2D0C-08D2-459C-BD38-7E0F999B00E6}"/>
                </a:ext>
              </a:extLst>
            </p:cNvPr>
            <p:cNvSpPr txBox="1"/>
            <p:nvPr/>
          </p:nvSpPr>
          <p:spPr>
            <a:xfrm>
              <a:off x="4766266" y="4865573"/>
              <a:ext cx="341760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40</a:t>
              </a:r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35200FE1-DFEC-44C1-A41A-C587A9D83A03}"/>
                </a:ext>
              </a:extLst>
            </p:cNvPr>
            <p:cNvGrpSpPr/>
            <p:nvPr/>
          </p:nvGrpSpPr>
          <p:grpSpPr>
            <a:xfrm>
              <a:off x="4915816" y="3487738"/>
              <a:ext cx="61668" cy="686593"/>
              <a:chOff x="4915938" y="3397250"/>
              <a:chExt cx="61668" cy="714375"/>
            </a:xfrm>
          </p:grpSpPr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CA79A650-4A31-41DE-A407-86B704C0F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7E1987D9-BCA8-425D-AC79-A4991477C4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4FD2CBA8-2A51-4022-B731-CE46523F73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31386DB0-4E02-4505-8EDC-74346AF50810}"/>
                </a:ext>
              </a:extLst>
            </p:cNvPr>
            <p:cNvGrpSpPr/>
            <p:nvPr/>
          </p:nvGrpSpPr>
          <p:grpSpPr>
            <a:xfrm>
              <a:off x="3377550" y="3495824"/>
              <a:ext cx="61668" cy="380850"/>
              <a:chOff x="4915938" y="3397250"/>
              <a:chExt cx="61668" cy="714375"/>
            </a:xfrm>
          </p:grpSpPr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5FB60F54-A414-4B4D-9B79-E357A058C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D115B341-2ABD-4310-9B92-FFA7FC6AD1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FCB4B6EB-C151-4A72-8F85-FED62DD0BF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CCFBA0C7-343C-4039-ADA4-8A6128DC1D9A}"/>
                </a:ext>
              </a:extLst>
            </p:cNvPr>
            <p:cNvGrpSpPr/>
            <p:nvPr/>
          </p:nvGrpSpPr>
          <p:grpSpPr>
            <a:xfrm>
              <a:off x="2614584" y="3469481"/>
              <a:ext cx="61668" cy="603397"/>
              <a:chOff x="4915938" y="3397250"/>
              <a:chExt cx="61668" cy="714375"/>
            </a:xfrm>
          </p:grpSpPr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B35A9187-2762-43EA-9986-AE4FB3B4D8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E9450DB8-BE76-4DFC-9C69-CCFFD11B5B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E67758DA-9AF9-41C8-B1FD-3FC581451D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6197BEB5-0BF7-4BE0-B4D1-7D4B6D3D6397}"/>
                </a:ext>
              </a:extLst>
            </p:cNvPr>
            <p:cNvGrpSpPr/>
            <p:nvPr/>
          </p:nvGrpSpPr>
          <p:grpSpPr>
            <a:xfrm>
              <a:off x="1836299" y="3487738"/>
              <a:ext cx="61668" cy="402291"/>
              <a:chOff x="4915938" y="3397250"/>
              <a:chExt cx="61668" cy="714375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AEF36503-C4AF-4FB3-ADB1-8EB7D7DC97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5CFE1B32-C750-41C3-A10A-7FABCEAE9C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>
                <a:extLst>
                  <a:ext uri="{FF2B5EF4-FFF2-40B4-BE49-F238E27FC236}">
                    <a16:creationId xmlns:a16="http://schemas.microsoft.com/office/drawing/2014/main" id="{9EB698A6-09DE-441E-B485-12E6C26A18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76436661-BFA5-40AD-A523-2DA61129B2E1}"/>
                </a:ext>
              </a:extLst>
            </p:cNvPr>
            <p:cNvGrpSpPr/>
            <p:nvPr/>
          </p:nvGrpSpPr>
          <p:grpSpPr>
            <a:xfrm>
              <a:off x="1452209" y="2936083"/>
              <a:ext cx="61668" cy="664724"/>
              <a:chOff x="4915938" y="3397250"/>
              <a:chExt cx="61668" cy="714375"/>
            </a:xfrm>
          </p:grpSpPr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72124125-205D-4C65-B07C-E6D39D7B5E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>
                <a:extLst>
                  <a:ext uri="{FF2B5EF4-FFF2-40B4-BE49-F238E27FC236}">
                    <a16:creationId xmlns:a16="http://schemas.microsoft.com/office/drawing/2014/main" id="{254F0A00-B3AF-4B0A-AADD-A4F7107951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880D13C3-C23B-40FF-89AA-F5C7A949FF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9085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23AB7CE9-88FF-4EBC-BE82-5DF2F46F3E78}"/>
                </a:ext>
              </a:extLst>
            </p:cNvPr>
            <p:cNvGrpSpPr/>
            <p:nvPr/>
          </p:nvGrpSpPr>
          <p:grpSpPr>
            <a:xfrm>
              <a:off x="1469465" y="2873271"/>
              <a:ext cx="61668" cy="664724"/>
              <a:chOff x="4915938" y="3397250"/>
              <a:chExt cx="61668" cy="714375"/>
            </a:xfrm>
          </p:grpSpPr>
          <p:cxnSp>
            <p:nvCxnSpPr>
              <p:cNvPr id="65" name="Connecteur droit 64">
                <a:extLst>
                  <a:ext uri="{FF2B5EF4-FFF2-40B4-BE49-F238E27FC236}">
                    <a16:creationId xmlns:a16="http://schemas.microsoft.com/office/drawing/2014/main" id="{E8CF70E6-9618-4A1C-B39B-A54BC2F0D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>
                <a:extLst>
                  <a:ext uri="{FF2B5EF4-FFF2-40B4-BE49-F238E27FC236}">
                    <a16:creationId xmlns:a16="http://schemas.microsoft.com/office/drawing/2014/main" id="{D880E7E0-7F25-49ED-B0AB-AFA0383D7C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>
                <a:extLst>
                  <a:ext uri="{FF2B5EF4-FFF2-40B4-BE49-F238E27FC236}">
                    <a16:creationId xmlns:a16="http://schemas.microsoft.com/office/drawing/2014/main" id="{EBA65DDD-AE3C-4B7C-9217-2124FDA7BB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79645B70-3350-4A15-8CC4-0E7AC662FDA0}"/>
                </a:ext>
              </a:extLst>
            </p:cNvPr>
            <p:cNvGrpSpPr/>
            <p:nvPr/>
          </p:nvGrpSpPr>
          <p:grpSpPr>
            <a:xfrm>
              <a:off x="1856170" y="3323869"/>
              <a:ext cx="61668" cy="850462"/>
              <a:chOff x="4915938" y="3397250"/>
              <a:chExt cx="61668" cy="714375"/>
            </a:xfrm>
          </p:grpSpPr>
          <p:cxnSp>
            <p:nvCxnSpPr>
              <p:cNvPr id="69" name="Connecteur droit 68">
                <a:extLst>
                  <a:ext uri="{FF2B5EF4-FFF2-40B4-BE49-F238E27FC236}">
                    <a16:creationId xmlns:a16="http://schemas.microsoft.com/office/drawing/2014/main" id="{2C2787CB-2AAF-49EB-BE80-16BDCC6AA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>
                <a:extLst>
                  <a:ext uri="{FF2B5EF4-FFF2-40B4-BE49-F238E27FC236}">
                    <a16:creationId xmlns:a16="http://schemas.microsoft.com/office/drawing/2014/main" id="{9BECF69E-EE7B-43F3-8257-17996926E2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>
                <a:extLst>
                  <a:ext uri="{FF2B5EF4-FFF2-40B4-BE49-F238E27FC236}">
                    <a16:creationId xmlns:a16="http://schemas.microsoft.com/office/drawing/2014/main" id="{81B48416-AC37-4A5E-93A0-1DC5E561C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ADDECFC4-8D12-447B-9E30-7AE6A544A540}"/>
                </a:ext>
              </a:extLst>
            </p:cNvPr>
            <p:cNvGrpSpPr/>
            <p:nvPr/>
          </p:nvGrpSpPr>
          <p:grpSpPr>
            <a:xfrm>
              <a:off x="2634377" y="3487737"/>
              <a:ext cx="61668" cy="735515"/>
              <a:chOff x="4915938" y="3397250"/>
              <a:chExt cx="61668" cy="714375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52F06723-AF34-42D5-93AF-94C61D33E7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93027CA8-D9BE-4D65-930A-3693C92B09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CFE3C3E0-BD84-4273-AE61-398834C5AC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09171EF1-DF60-48AA-B6A0-B9BD28C6EB2D}"/>
                </a:ext>
              </a:extLst>
            </p:cNvPr>
            <p:cNvGrpSpPr/>
            <p:nvPr/>
          </p:nvGrpSpPr>
          <p:grpSpPr>
            <a:xfrm>
              <a:off x="3397091" y="3401745"/>
              <a:ext cx="61668" cy="858311"/>
              <a:chOff x="4915938" y="3397250"/>
              <a:chExt cx="61668" cy="714375"/>
            </a:xfrm>
          </p:grpSpPr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169419DC-4B47-420F-8C2D-99D30ED68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F548517C-4B5D-4D8C-B950-1A6E09F46C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>
                <a:extLst>
                  <a:ext uri="{FF2B5EF4-FFF2-40B4-BE49-F238E27FC236}">
                    <a16:creationId xmlns:a16="http://schemas.microsoft.com/office/drawing/2014/main" id="{E01020EE-7A9F-49CB-82FC-3B7687FDCE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60A38B0F-BB09-4483-800C-3528B278882C}"/>
                </a:ext>
              </a:extLst>
            </p:cNvPr>
            <p:cNvGrpSpPr/>
            <p:nvPr/>
          </p:nvGrpSpPr>
          <p:grpSpPr>
            <a:xfrm>
              <a:off x="4165182" y="3401745"/>
              <a:ext cx="61668" cy="723431"/>
              <a:chOff x="4915938" y="3397250"/>
              <a:chExt cx="61668" cy="714375"/>
            </a:xfrm>
          </p:grpSpPr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FE7C5575-4253-4E5A-8FF9-9EF26D4FC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E376A51B-7A36-4356-84B0-4DD2560328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40A96FBD-F94E-42A1-9CD4-E1A6C4CC67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2C1F04B9-BA42-4575-92E5-5A12CF2171D4}"/>
                </a:ext>
              </a:extLst>
            </p:cNvPr>
            <p:cNvGrpSpPr/>
            <p:nvPr/>
          </p:nvGrpSpPr>
          <p:grpSpPr>
            <a:xfrm>
              <a:off x="4937024" y="3401745"/>
              <a:ext cx="61668" cy="705911"/>
              <a:chOff x="4915938" y="3397250"/>
              <a:chExt cx="61668" cy="714375"/>
            </a:xfrm>
          </p:grpSpPr>
          <p:cxnSp>
            <p:nvCxnSpPr>
              <p:cNvPr id="85" name="Connecteur droit 84">
                <a:extLst>
                  <a:ext uri="{FF2B5EF4-FFF2-40B4-BE49-F238E27FC236}">
                    <a16:creationId xmlns:a16="http://schemas.microsoft.com/office/drawing/2014/main" id="{4AD4DC44-F782-4C0F-9939-EEE529EAC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>
                <a:extLst>
                  <a:ext uri="{FF2B5EF4-FFF2-40B4-BE49-F238E27FC236}">
                    <a16:creationId xmlns:a16="http://schemas.microsoft.com/office/drawing/2014/main" id="{4B1774F7-21F9-40CB-BD25-F40D6B6DB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2693F740-273E-4C64-93D6-E367D985C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5BBFE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713D6186-99D2-46DD-A33C-E64C0F961FF9}"/>
                </a:ext>
              </a:extLst>
            </p:cNvPr>
            <p:cNvGrpSpPr/>
            <p:nvPr/>
          </p:nvGrpSpPr>
          <p:grpSpPr>
            <a:xfrm>
              <a:off x="1482921" y="3007744"/>
              <a:ext cx="61668" cy="633185"/>
              <a:chOff x="4915938" y="3397250"/>
              <a:chExt cx="61668" cy="714375"/>
            </a:xfrm>
          </p:grpSpPr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FB856565-61D1-4BF7-9C4C-605984887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7B229589-C3FD-4548-8AAD-AFE04959CE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2BDA4F4C-3451-4B9B-A83A-C614EA0EF9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75873A0C-798C-4C81-BC42-6C88878C461E}"/>
                </a:ext>
              </a:extLst>
            </p:cNvPr>
            <p:cNvGrpSpPr/>
            <p:nvPr/>
          </p:nvGrpSpPr>
          <p:grpSpPr>
            <a:xfrm>
              <a:off x="4950480" y="3536219"/>
              <a:ext cx="61668" cy="672418"/>
              <a:chOff x="4915938" y="3397250"/>
              <a:chExt cx="61668" cy="714375"/>
            </a:xfrm>
          </p:grpSpPr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DC093C92-BF77-4708-B1AA-B57B26667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6D56178D-5F28-4ECD-B51F-D1F08C9B53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066B2FD7-87E9-4BBA-90BB-40A68CB83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FA165990-6023-41CF-A933-DD2FAF24BF65}"/>
                </a:ext>
              </a:extLst>
            </p:cNvPr>
            <p:cNvGrpSpPr/>
            <p:nvPr/>
          </p:nvGrpSpPr>
          <p:grpSpPr>
            <a:xfrm>
              <a:off x="1869623" y="3370263"/>
              <a:ext cx="61668" cy="1009660"/>
              <a:chOff x="4915938" y="3397250"/>
              <a:chExt cx="61668" cy="714375"/>
            </a:xfrm>
          </p:grpSpPr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304D9439-DD21-468D-B179-5734EB79B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77056C73-DA77-47A3-80C3-C91E0AB2E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FF704FFA-0C18-4AAD-A4B3-CB11DE603C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BD0A3DD4-35FE-4D9D-8D8D-EB05190F1F3F}"/>
                </a:ext>
              </a:extLst>
            </p:cNvPr>
            <p:cNvGrpSpPr/>
            <p:nvPr/>
          </p:nvGrpSpPr>
          <p:grpSpPr>
            <a:xfrm>
              <a:off x="2656337" y="3448049"/>
              <a:ext cx="61668" cy="731429"/>
              <a:chOff x="4915938" y="3397250"/>
              <a:chExt cx="61668" cy="714375"/>
            </a:xfrm>
          </p:grpSpPr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6A61E0C8-B70A-4D09-8158-D5EBFBE423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15BC1984-1EDA-4738-8637-0D279B220C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F62E3932-9872-46E6-AA79-9CB9807AB3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ED2EADBB-C15B-4777-9167-EBC31647F464}"/>
                </a:ext>
              </a:extLst>
            </p:cNvPr>
            <p:cNvGrpSpPr/>
            <p:nvPr/>
          </p:nvGrpSpPr>
          <p:grpSpPr>
            <a:xfrm>
              <a:off x="3415224" y="3454700"/>
              <a:ext cx="61668" cy="549210"/>
              <a:chOff x="4915938" y="3397250"/>
              <a:chExt cx="61668" cy="714375"/>
            </a:xfrm>
          </p:grpSpPr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3B851D5D-CA7A-487C-9F1C-CE3014DE18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0E3C5A3D-462B-4AD5-BAA0-2982D41D52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8753EECE-8B72-46D0-B171-3B8A9D3703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e 115">
              <a:extLst>
                <a:ext uri="{FF2B5EF4-FFF2-40B4-BE49-F238E27FC236}">
                  <a16:creationId xmlns:a16="http://schemas.microsoft.com/office/drawing/2014/main" id="{634CF7D4-E195-419D-BD71-B3B99B4302DB}"/>
                </a:ext>
              </a:extLst>
            </p:cNvPr>
            <p:cNvGrpSpPr/>
            <p:nvPr/>
          </p:nvGrpSpPr>
          <p:grpSpPr>
            <a:xfrm>
              <a:off x="4183374" y="3507147"/>
              <a:ext cx="61668" cy="469424"/>
              <a:chOff x="4915938" y="3397250"/>
              <a:chExt cx="61668" cy="714375"/>
            </a:xfrm>
          </p:grpSpPr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74BFC029-D7F6-4C90-AB2F-3E29C1845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C8447B84-D546-407C-8C22-984B103A71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3BF36CED-3855-4C18-9CEB-F5AA407CE3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2700">
                <a:solidFill>
                  <a:srgbClr val="EC7B2B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E276A3C-834C-4FE7-9176-F601F2EBF7F5}"/>
                </a:ext>
              </a:extLst>
            </p:cNvPr>
            <p:cNvSpPr/>
            <p:nvPr/>
          </p:nvSpPr>
          <p:spPr>
            <a:xfrm>
              <a:off x="1483519" y="3264694"/>
              <a:ext cx="3488531" cy="690562"/>
            </a:xfrm>
            <a:custGeom>
              <a:avLst/>
              <a:gdLst>
                <a:gd name="connsiteX0" fmla="*/ 0 w 3488531"/>
                <a:gd name="connsiteY0" fmla="*/ 0 h 690562"/>
                <a:gd name="connsiteX1" fmla="*/ 400050 w 3488531"/>
                <a:gd name="connsiteY1" fmla="*/ 690562 h 690562"/>
                <a:gd name="connsiteX2" fmla="*/ 1188244 w 3488531"/>
                <a:gd name="connsiteY2" fmla="*/ 495300 h 690562"/>
                <a:gd name="connsiteX3" fmla="*/ 1943100 w 3488531"/>
                <a:gd name="connsiteY3" fmla="*/ 450056 h 690562"/>
                <a:gd name="connsiteX4" fmla="*/ 2714625 w 3488531"/>
                <a:gd name="connsiteY4" fmla="*/ 492919 h 690562"/>
                <a:gd name="connsiteX5" fmla="*/ 3488531 w 3488531"/>
                <a:gd name="connsiteY5" fmla="*/ 440531 h 6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8531" h="690562">
                  <a:moveTo>
                    <a:pt x="0" y="0"/>
                  </a:moveTo>
                  <a:lnTo>
                    <a:pt x="400050" y="690562"/>
                  </a:lnTo>
                  <a:lnTo>
                    <a:pt x="1188244" y="495300"/>
                  </a:lnTo>
                  <a:lnTo>
                    <a:pt x="1943100" y="450056"/>
                  </a:lnTo>
                  <a:lnTo>
                    <a:pt x="2714625" y="492919"/>
                  </a:lnTo>
                  <a:lnTo>
                    <a:pt x="3488531" y="440531"/>
                  </a:lnTo>
                </a:path>
              </a:pathLst>
            </a:cu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A74D4835-CEC1-4673-8086-6AC6EFE70FD5}"/>
                </a:ext>
              </a:extLst>
            </p:cNvPr>
            <p:cNvSpPr/>
            <p:nvPr/>
          </p:nvSpPr>
          <p:spPr>
            <a:xfrm>
              <a:off x="1483519" y="3186113"/>
              <a:ext cx="3481387" cy="576262"/>
            </a:xfrm>
            <a:custGeom>
              <a:avLst/>
              <a:gdLst>
                <a:gd name="connsiteX0" fmla="*/ 0 w 3481387"/>
                <a:gd name="connsiteY0" fmla="*/ 0 h 576262"/>
                <a:gd name="connsiteX1" fmla="*/ 402431 w 3481387"/>
                <a:gd name="connsiteY1" fmla="*/ 452437 h 576262"/>
                <a:gd name="connsiteX2" fmla="*/ 1171575 w 3481387"/>
                <a:gd name="connsiteY2" fmla="*/ 566737 h 576262"/>
                <a:gd name="connsiteX3" fmla="*/ 1947862 w 3481387"/>
                <a:gd name="connsiteY3" fmla="*/ 576262 h 576262"/>
                <a:gd name="connsiteX4" fmla="*/ 2712244 w 3481387"/>
                <a:gd name="connsiteY4" fmla="*/ 559593 h 576262"/>
                <a:gd name="connsiteX5" fmla="*/ 3481387 w 3481387"/>
                <a:gd name="connsiteY5" fmla="*/ 516731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1387" h="576262">
                  <a:moveTo>
                    <a:pt x="0" y="0"/>
                  </a:moveTo>
                  <a:lnTo>
                    <a:pt x="402431" y="452437"/>
                  </a:lnTo>
                  <a:lnTo>
                    <a:pt x="1171575" y="566737"/>
                  </a:lnTo>
                  <a:lnTo>
                    <a:pt x="1947862" y="576262"/>
                  </a:lnTo>
                  <a:lnTo>
                    <a:pt x="2712244" y="559593"/>
                  </a:lnTo>
                  <a:lnTo>
                    <a:pt x="3481387" y="516731"/>
                  </a:lnTo>
                </a:path>
              </a:pathLst>
            </a:cu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514DF82E-EC6D-4CB1-B7CA-35CB495D92D6}"/>
                </a:ext>
              </a:extLst>
            </p:cNvPr>
            <p:cNvSpPr/>
            <p:nvPr/>
          </p:nvSpPr>
          <p:spPr>
            <a:xfrm>
              <a:off x="1490663" y="3190875"/>
              <a:ext cx="3476625" cy="661988"/>
            </a:xfrm>
            <a:custGeom>
              <a:avLst/>
              <a:gdLst>
                <a:gd name="connsiteX0" fmla="*/ 0 w 3476625"/>
                <a:gd name="connsiteY0" fmla="*/ 0 h 661988"/>
                <a:gd name="connsiteX1" fmla="*/ 381000 w 3476625"/>
                <a:gd name="connsiteY1" fmla="*/ 578644 h 661988"/>
                <a:gd name="connsiteX2" fmla="*/ 1157287 w 3476625"/>
                <a:gd name="connsiteY2" fmla="*/ 661988 h 661988"/>
                <a:gd name="connsiteX3" fmla="*/ 1938337 w 3476625"/>
                <a:gd name="connsiteY3" fmla="*/ 426244 h 661988"/>
                <a:gd name="connsiteX4" fmla="*/ 2705100 w 3476625"/>
                <a:gd name="connsiteY4" fmla="*/ 481013 h 661988"/>
                <a:gd name="connsiteX5" fmla="*/ 3476625 w 3476625"/>
                <a:gd name="connsiteY5" fmla="*/ 564356 h 66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6625" h="661988">
                  <a:moveTo>
                    <a:pt x="0" y="0"/>
                  </a:moveTo>
                  <a:lnTo>
                    <a:pt x="381000" y="578644"/>
                  </a:lnTo>
                  <a:lnTo>
                    <a:pt x="1157287" y="661988"/>
                  </a:lnTo>
                  <a:lnTo>
                    <a:pt x="1938337" y="426244"/>
                  </a:lnTo>
                  <a:lnTo>
                    <a:pt x="2705100" y="481013"/>
                  </a:lnTo>
                  <a:lnTo>
                    <a:pt x="3476625" y="564356"/>
                  </a:lnTo>
                </a:path>
              </a:pathLst>
            </a:cu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2AFC8876-B6D6-49B0-BC78-A2A5DBCBB419}"/>
                </a:ext>
              </a:extLst>
            </p:cNvPr>
            <p:cNvSpPr txBox="1"/>
            <p:nvPr/>
          </p:nvSpPr>
          <p:spPr>
            <a:xfrm rot="16200000">
              <a:off x="-88678" y="3657379"/>
              <a:ext cx="1463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Plasma CAB (µg/ml)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28B883EC-6BC1-4BFA-9E64-7B2D8FB8B5D2}"/>
                </a:ext>
              </a:extLst>
            </p:cNvPr>
            <p:cNvSpPr txBox="1"/>
            <p:nvPr/>
          </p:nvSpPr>
          <p:spPr>
            <a:xfrm>
              <a:off x="2933922" y="5340365"/>
              <a:ext cx="5462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Week</a:t>
              </a:r>
            </a:p>
          </p:txBody>
        </p:sp>
        <p:cxnSp>
          <p:nvCxnSpPr>
            <p:cNvPr id="131" name="Connecteur droit 130">
              <a:extLst>
                <a:ext uri="{FF2B5EF4-FFF2-40B4-BE49-F238E27FC236}">
                  <a16:creationId xmlns:a16="http://schemas.microsoft.com/office/drawing/2014/main" id="{2F204BC1-E477-4925-91A6-2A7F7A506E04}"/>
                </a:ext>
              </a:extLst>
            </p:cNvPr>
            <p:cNvCxnSpPr/>
            <p:nvPr/>
          </p:nvCxnSpPr>
          <p:spPr>
            <a:xfrm>
              <a:off x="1112028" y="4749800"/>
              <a:ext cx="377709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0857BC8F-1C4D-414E-9871-0EFD7B58CEBE}"/>
                </a:ext>
              </a:extLst>
            </p:cNvPr>
            <p:cNvSpPr txBox="1"/>
            <p:nvPr/>
          </p:nvSpPr>
          <p:spPr>
            <a:xfrm>
              <a:off x="3532693" y="4509798"/>
              <a:ext cx="18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CAB PA-IC</a:t>
              </a:r>
              <a:r>
                <a:rPr lang="fr-FR" sz="1200" baseline="-25000" dirty="0"/>
                <a:t>90</a:t>
              </a:r>
              <a:r>
                <a:rPr lang="fr-FR" sz="1200" dirty="0"/>
                <a:t> (0.166 µg/</a:t>
              </a:r>
              <a:r>
                <a:rPr lang="fr-FR" sz="1200" dirty="0" err="1"/>
                <a:t>mL</a:t>
              </a:r>
              <a:r>
                <a:rPr lang="fr-FR" sz="1200" dirty="0"/>
                <a:t>)</a:t>
              </a: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47175E42-4EE8-4070-A7C6-AD640102D467}"/>
                </a:ext>
              </a:extLst>
            </p:cNvPr>
            <p:cNvSpPr/>
            <p:nvPr/>
          </p:nvSpPr>
          <p:spPr>
            <a:xfrm>
              <a:off x="1111250" y="2406650"/>
              <a:ext cx="4222750" cy="2578100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B2531BF6-0E68-48B6-9D7B-5585CC798F68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2600324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59E2992F-087B-45EC-9D91-D3EF2B1D4C5D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63" y="2409030"/>
              <a:ext cx="4048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0B40A96C-8065-4CC6-A7B5-D3223518C753}"/>
                </a:ext>
              </a:extLst>
            </p:cNvPr>
            <p:cNvSpPr txBox="1"/>
            <p:nvPr/>
          </p:nvSpPr>
          <p:spPr>
            <a:xfrm>
              <a:off x="1278547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49</a:t>
              </a:r>
            </a:p>
            <a:p>
              <a:pPr algn="ctr"/>
              <a:r>
                <a:rPr lang="fr-FR" sz="1000" dirty="0"/>
                <a:t>8</a:t>
              </a:r>
            </a:p>
            <a:p>
              <a:pPr algn="ctr"/>
              <a:r>
                <a:rPr lang="fr-FR" sz="1000" dirty="0"/>
                <a:t>259</a:t>
              </a: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AD2173E0-0E66-433C-B8CE-61136C8DE8C3}"/>
                </a:ext>
              </a:extLst>
            </p:cNvPr>
            <p:cNvSpPr txBox="1"/>
            <p:nvPr/>
          </p:nvSpPr>
          <p:spPr>
            <a:xfrm>
              <a:off x="1709417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51</a:t>
              </a:r>
            </a:p>
            <a:p>
              <a:pPr algn="ctr"/>
              <a:r>
                <a:rPr lang="fr-FR" sz="1000" dirty="0"/>
                <a:t>8</a:t>
              </a:r>
            </a:p>
            <a:p>
              <a:pPr algn="ctr"/>
              <a:r>
                <a:rPr lang="fr-FR" sz="1000" dirty="0"/>
                <a:t>261</a:t>
              </a: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1743646F-AFE5-4936-9069-3ACD49A01D16}"/>
                </a:ext>
              </a:extLst>
            </p:cNvPr>
            <p:cNvSpPr txBox="1"/>
            <p:nvPr/>
          </p:nvSpPr>
          <p:spPr>
            <a:xfrm>
              <a:off x="2437264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49</a:t>
              </a:r>
            </a:p>
            <a:p>
              <a:pPr algn="ctr"/>
              <a:r>
                <a:rPr lang="fr-FR" sz="1000" dirty="0"/>
                <a:t>9</a:t>
              </a:r>
            </a:p>
            <a:p>
              <a:pPr algn="ctr"/>
              <a:r>
                <a:rPr lang="fr-FR" sz="1000" dirty="0"/>
                <a:t>260</a:t>
              </a: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7740D2A6-0BD7-4C4E-B71C-E727CA80DD51}"/>
                </a:ext>
              </a:extLst>
            </p:cNvPr>
            <p:cNvSpPr txBox="1"/>
            <p:nvPr/>
          </p:nvSpPr>
          <p:spPr>
            <a:xfrm>
              <a:off x="3183368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47</a:t>
              </a:r>
            </a:p>
            <a:p>
              <a:pPr algn="ctr"/>
              <a:r>
                <a:rPr lang="fr-FR" sz="1000" dirty="0"/>
                <a:t>8</a:t>
              </a:r>
            </a:p>
            <a:p>
              <a:pPr algn="ctr"/>
              <a:r>
                <a:rPr lang="fr-FR" sz="1000" dirty="0"/>
                <a:t>253</a:t>
              </a: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83B42486-1173-40A1-9F55-40BB426C41C4}"/>
                </a:ext>
              </a:extLst>
            </p:cNvPr>
            <p:cNvSpPr txBox="1"/>
            <p:nvPr/>
          </p:nvSpPr>
          <p:spPr>
            <a:xfrm>
              <a:off x="4001885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45</a:t>
              </a:r>
            </a:p>
            <a:p>
              <a:pPr algn="ctr"/>
              <a:r>
                <a:rPr lang="fr-FR" sz="1000" dirty="0"/>
                <a:t>9</a:t>
              </a:r>
            </a:p>
            <a:p>
              <a:pPr algn="ctr"/>
              <a:r>
                <a:rPr lang="fr-FR" sz="1000" dirty="0"/>
                <a:t>253</a:t>
              </a: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AED36E46-BF0C-46E8-BCF8-23D867E7996B}"/>
                </a:ext>
              </a:extLst>
            </p:cNvPr>
            <p:cNvSpPr txBox="1"/>
            <p:nvPr/>
          </p:nvSpPr>
          <p:spPr>
            <a:xfrm>
              <a:off x="4763275" y="5626893"/>
              <a:ext cx="3818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45</a:t>
              </a:r>
            </a:p>
            <a:p>
              <a:pPr algn="ctr"/>
              <a:r>
                <a:rPr lang="fr-FR" sz="1000" dirty="0"/>
                <a:t>9</a:t>
              </a:r>
            </a:p>
            <a:p>
              <a:pPr algn="ctr"/>
              <a:r>
                <a:rPr lang="fr-FR" sz="1000" dirty="0"/>
                <a:t>252</a:t>
              </a:r>
            </a:p>
          </p:txBody>
        </p:sp>
        <p:cxnSp>
          <p:nvCxnSpPr>
            <p:cNvPr id="151" name="Connecteur droit 150">
              <a:extLst>
                <a:ext uri="{FF2B5EF4-FFF2-40B4-BE49-F238E27FC236}">
                  <a16:creationId xmlns:a16="http://schemas.microsoft.com/office/drawing/2014/main" id="{5F645D01-305B-42D6-A0B1-89B145865434}"/>
                </a:ext>
              </a:extLst>
            </p:cNvPr>
            <p:cNvCxnSpPr/>
            <p:nvPr/>
          </p:nvCxnSpPr>
          <p:spPr>
            <a:xfrm>
              <a:off x="917117" y="5763387"/>
              <a:ext cx="284200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Connecteur droit 151">
              <a:extLst>
                <a:ext uri="{FF2B5EF4-FFF2-40B4-BE49-F238E27FC236}">
                  <a16:creationId xmlns:a16="http://schemas.microsoft.com/office/drawing/2014/main" id="{4FD066C4-3A0D-4619-8C65-D112ACB5D081}"/>
                </a:ext>
              </a:extLst>
            </p:cNvPr>
            <p:cNvCxnSpPr/>
            <p:nvPr/>
          </p:nvCxnSpPr>
          <p:spPr>
            <a:xfrm>
              <a:off x="929463" y="5903892"/>
              <a:ext cx="284200" cy="0"/>
            </a:xfrm>
            <a:prstGeom prst="line">
              <a:avLst/>
            </a:prstGeom>
            <a:ln w="28575">
              <a:solidFill>
                <a:srgbClr val="59085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Connecteur droit 152">
              <a:extLst>
                <a:ext uri="{FF2B5EF4-FFF2-40B4-BE49-F238E27FC236}">
                  <a16:creationId xmlns:a16="http://schemas.microsoft.com/office/drawing/2014/main" id="{BF51DC56-E198-498C-ACE2-8F5E42A93D8C}"/>
                </a:ext>
              </a:extLst>
            </p:cNvPr>
            <p:cNvCxnSpPr/>
            <p:nvPr/>
          </p:nvCxnSpPr>
          <p:spPr>
            <a:xfrm>
              <a:off x="929257" y="6068187"/>
              <a:ext cx="2842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B87E74A-5679-1E40-9DEE-173149A3C8BE}"/>
                </a:ext>
              </a:extLst>
            </p:cNvPr>
            <p:cNvSpPr/>
            <p:nvPr/>
          </p:nvSpPr>
          <p:spPr>
            <a:xfrm>
              <a:off x="1615941" y="3186113"/>
              <a:ext cx="512217" cy="12968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8681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10">
            <a:extLst>
              <a:ext uri="{FF2B5EF4-FFF2-40B4-BE49-F238E27FC236}">
                <a16:creationId xmlns:a16="http://schemas.microsoft.com/office/drawing/2014/main" id="{F13EA7C9-2951-4141-A059-56B9D4611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995562"/>
              </p:ext>
            </p:extLst>
          </p:nvPr>
        </p:nvGraphicFramePr>
        <p:xfrm>
          <a:off x="117445" y="2997201"/>
          <a:ext cx="554512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7558">
                  <a:extLst>
                    <a:ext uri="{9D8B030D-6E8A-4147-A177-3AD203B41FA5}">
                      <a16:colId xmlns:a16="http://schemas.microsoft.com/office/drawing/2014/main" val="220616365"/>
                    </a:ext>
                  </a:extLst>
                </a:gridCol>
                <a:gridCol w="2097566">
                  <a:extLst>
                    <a:ext uri="{9D8B030D-6E8A-4147-A177-3AD203B41FA5}">
                      <a16:colId xmlns:a16="http://schemas.microsoft.com/office/drawing/2014/main" val="3587082306"/>
                    </a:ext>
                  </a:extLst>
                </a:gridCol>
              </a:tblGrid>
              <a:tr h="386395">
                <a:tc>
                  <a:txBody>
                    <a:bodyPr/>
                    <a:lstStyle/>
                    <a:p>
                      <a:r>
                        <a:rPr lang="en-US" sz="1600" b="1" noProof="0"/>
                        <a:t>Parameter, n (%)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/>
                        <a:t>Pooled OLI population </a:t>
                      </a:r>
                    </a:p>
                    <a:p>
                      <a:pPr algn="ctr"/>
                      <a:r>
                        <a:rPr lang="en-US" sz="1600" b="1" noProof="0"/>
                        <a:t>(N = 1245)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229870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Any AE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396 (32)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1083661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Any Grade 3 to 5 AE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15 (1)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845197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Drug-related Grade 3 to 5 AEs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5 (&lt;1)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976746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Drug-related AEs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102 (8)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7176929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AEs leading to withdrawal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/>
                        <a:t>10 (&lt;1)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3318713"/>
                  </a:ext>
                </a:extLst>
              </a:tr>
              <a:tr h="311884">
                <a:tc>
                  <a:txBody>
                    <a:bodyPr/>
                    <a:lstStyle/>
                    <a:p>
                      <a:r>
                        <a:rPr lang="en-US" sz="1600" b="0" noProof="0"/>
                        <a:t>Drug-related AEs leading to withdrawal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/>
                        <a:t>6 (&lt;1)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289529"/>
                  </a:ext>
                </a:extLst>
              </a:tr>
              <a:tr h="223702">
                <a:tc>
                  <a:txBody>
                    <a:bodyPr/>
                    <a:lstStyle/>
                    <a:p>
                      <a:r>
                        <a:rPr lang="en-US" sz="1600" b="0" noProof="0"/>
                        <a:t>Any SAE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noProof="0" dirty="0"/>
                        <a:t> 9 (&lt;1)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430682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430BC105-CA80-344D-A8AA-AD846598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/>
              <a:t>CAB + RPV oral lead-in before Long-Acting Therapy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DC6AE5-8C02-174F-AF4B-B1C8BA32F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258" y="1359505"/>
            <a:ext cx="9116291" cy="1481068"/>
          </a:xfrm>
        </p:spPr>
        <p:txBody>
          <a:bodyPr>
            <a:normAutofit/>
          </a:bodyPr>
          <a:lstStyle/>
          <a:p>
            <a:r>
              <a:rPr lang="en-US" sz="1800" dirty="0"/>
              <a:t>CAB + RPV LA currently requires an oral lead-in of </a:t>
            </a:r>
            <a:r>
              <a:rPr lang="en-US" sz="1800" dirty="0" err="1"/>
              <a:t>qd</a:t>
            </a:r>
            <a:r>
              <a:rPr lang="en-US" sz="1800" dirty="0"/>
              <a:t> CAB + RPV of 4 weeks, </a:t>
            </a:r>
            <a:br>
              <a:rPr lang="en-US" sz="1800" dirty="0"/>
            </a:br>
            <a:r>
              <a:rPr lang="en-US" sz="1800" dirty="0"/>
              <a:t>as a tolerability check, prior to the first injection</a:t>
            </a:r>
          </a:p>
          <a:p>
            <a:r>
              <a:rPr lang="en-US" sz="1800" dirty="0"/>
              <a:t>Post-hoc analysis of tolerability of CAB + RPV during oral lead-in in phase 3 studies (N = 1245)</a:t>
            </a:r>
          </a:p>
          <a:p>
            <a:pPr lvl="1"/>
            <a:r>
              <a:rPr lang="en-US" sz="1600" dirty="0"/>
              <a:t>22 (1.8%) participants discontinued during the oral lead-in period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2F327E-0A6C-0D4C-9F18-80484997848C}"/>
              </a:ext>
            </a:extLst>
          </p:cNvPr>
          <p:cNvSpPr txBox="1"/>
          <p:nvPr/>
        </p:nvSpPr>
        <p:spPr>
          <a:xfrm>
            <a:off x="1800691" y="2619236"/>
            <a:ext cx="194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3399"/>
                </a:solidFill>
              </a:rPr>
              <a:t>Oral lead-in Safety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2B39C5-CF82-374E-91E5-9ED064FDFECC}"/>
              </a:ext>
            </a:extLst>
          </p:cNvPr>
          <p:cNvSpPr txBox="1"/>
          <p:nvPr/>
        </p:nvSpPr>
        <p:spPr>
          <a:xfrm>
            <a:off x="5963367" y="4626743"/>
            <a:ext cx="3426387" cy="16004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Asthenia				2 (grade 1-2)</a:t>
            </a:r>
          </a:p>
          <a:p>
            <a:r>
              <a:rPr lang="en-US" sz="1400"/>
              <a:t>Transaminases increased		1 (grade 3)</a:t>
            </a:r>
          </a:p>
          <a:p>
            <a:r>
              <a:rPr lang="en-US" sz="1400"/>
              <a:t>Myalgia				1 (grade 1)</a:t>
            </a:r>
          </a:p>
          <a:p>
            <a:r>
              <a:rPr lang="en-US" sz="1400"/>
              <a:t>Headache				1 (grade 3)</a:t>
            </a:r>
          </a:p>
          <a:p>
            <a:r>
              <a:rPr lang="en-US" sz="1400"/>
              <a:t>Depression/suicidal		1 (grade 2) </a:t>
            </a:r>
          </a:p>
          <a:p>
            <a:r>
              <a:rPr lang="en-US" sz="1400"/>
              <a:t>Depression 				1 (grade 3)</a:t>
            </a:r>
          </a:p>
          <a:p>
            <a:r>
              <a:rPr lang="en-US" sz="1400"/>
              <a:t>Fatigue				1 (grade 3)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DC3911-BB8A-1743-A41F-87EA1691A63E}"/>
              </a:ext>
            </a:extLst>
          </p:cNvPr>
          <p:cNvSpPr txBox="1"/>
          <p:nvPr/>
        </p:nvSpPr>
        <p:spPr>
          <a:xfrm>
            <a:off x="5895748" y="3149416"/>
            <a:ext cx="61788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Most frequent AEs : headache (3%), nasopharyngitis (2%), diarrhea (2%)</a:t>
            </a:r>
          </a:p>
          <a:p>
            <a:r>
              <a:rPr lang="en-US" sz="1600" dirty="0"/>
              <a:t>No delayed-type HSR</a:t>
            </a:r>
          </a:p>
          <a:p>
            <a:r>
              <a:rPr lang="en-US" sz="1600" dirty="0"/>
              <a:t>No drug-related SAE</a:t>
            </a:r>
          </a:p>
          <a:p>
            <a:r>
              <a:rPr lang="en-US" sz="1600" dirty="0"/>
              <a:t>1 possible drug-induced liver event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91EA30-CCEE-9B4A-84C2-12FA96AC2599}"/>
              </a:ext>
            </a:extLst>
          </p:cNvPr>
          <p:cNvSpPr txBox="1"/>
          <p:nvPr/>
        </p:nvSpPr>
        <p:spPr>
          <a:xfrm>
            <a:off x="595526" y="6209442"/>
            <a:ext cx="5039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/>
              <a:t>Conclusion : oral lead-in probably not necessary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4C9F6592-0D22-E24F-8F0F-6611256DE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De Los Rios P, EACS 2021, Abs. PE2/75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639F863-AB5E-4D61-BDEC-F5CEC0A6E85C}"/>
              </a:ext>
            </a:extLst>
          </p:cNvPr>
          <p:cNvCxnSpPr>
            <a:cxnSpLocks/>
          </p:cNvCxnSpPr>
          <p:nvPr/>
        </p:nvCxnSpPr>
        <p:spPr>
          <a:xfrm>
            <a:off x="5334441" y="5426962"/>
            <a:ext cx="62892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65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610600" cy="10782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CARISEL: CAB + RPV LA implementation study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84628" y="1227815"/>
            <a:ext cx="8899086" cy="2597505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1800" dirty="0"/>
              <a:t>Objectives: acceptability, appropriateness and feasibility of CAB + RPV LA IM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430 patients, virologically suppressed, 18 clinics, 5 European countries </a:t>
            </a:r>
            <a:br>
              <a:rPr lang="en-US" sz="1800" dirty="0"/>
            </a:br>
            <a:r>
              <a:rPr lang="en-US" sz="1800" dirty="0"/>
              <a:t>(Belgium, France, Germany, Netherlands, Spain)</a:t>
            </a:r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Questionnaires at D1 (previous ART), M1 (end of CAB + RPV oral lead-in) M4 (2nd LA IM)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900" dirty="0"/>
          </a:p>
          <a:p>
            <a:pPr eaLnBrk="1" hangingPunct="1">
              <a:spcBef>
                <a:spcPts val="0"/>
              </a:spcBef>
            </a:pPr>
            <a:r>
              <a:rPr lang="en-US" sz="1800" dirty="0"/>
              <a:t>Results (M4 questionnaires)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Satisfaction high or very high 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Acceptability, appropriateness and feasibility of Q2M IM: score of 4.6/5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91.2% of patients fell very or extremely positive about LA IM  </a:t>
            </a:r>
          </a:p>
          <a:p>
            <a:pPr eaLnBrk="1" hangingPunct="1">
              <a:spcBef>
                <a:spcPts val="0"/>
              </a:spcBef>
            </a:pPr>
            <a:endParaRPr lang="en-US" sz="18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A37D211-3428-496B-BAA1-FCD68AC20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PE2/37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99C0E7-BCF1-3D41-8D1E-7B0100736438}"/>
              </a:ext>
            </a:extLst>
          </p:cNvPr>
          <p:cNvSpPr txBox="1"/>
          <p:nvPr/>
        </p:nvSpPr>
        <p:spPr>
          <a:xfrm>
            <a:off x="1535032" y="3677717"/>
            <a:ext cx="341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Acceptability to come to the clinic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for every 2 months injection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4DE8A10-D0E5-427C-AD22-BCA889930EEE}"/>
              </a:ext>
            </a:extLst>
          </p:cNvPr>
          <p:cNvGrpSpPr/>
          <p:nvPr/>
        </p:nvGrpSpPr>
        <p:grpSpPr>
          <a:xfrm>
            <a:off x="896646" y="4334535"/>
            <a:ext cx="4304316" cy="2353840"/>
            <a:chOff x="896646" y="4334535"/>
            <a:chExt cx="4304316" cy="2353840"/>
          </a:xfrm>
        </p:grpSpPr>
        <p:graphicFrame>
          <p:nvGraphicFramePr>
            <p:cNvPr id="8" name="Graphique 7">
              <a:extLst>
                <a:ext uri="{FF2B5EF4-FFF2-40B4-BE49-F238E27FC236}">
                  <a16:creationId xmlns:a16="http://schemas.microsoft.com/office/drawing/2014/main" id="{DBB26506-B4A8-484A-A351-B1E741F010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36473362"/>
                </p:ext>
              </p:extLst>
            </p:nvPr>
          </p:nvGraphicFramePr>
          <p:xfrm>
            <a:off x="1691640" y="4348826"/>
            <a:ext cx="3509322" cy="23395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92C2C75-A458-4E3B-A37A-5FAE631DD958}"/>
                </a:ext>
              </a:extLst>
            </p:cNvPr>
            <p:cNvSpPr txBox="1"/>
            <p:nvPr/>
          </p:nvSpPr>
          <p:spPr>
            <a:xfrm>
              <a:off x="1010426" y="4876553"/>
              <a:ext cx="1549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Extremely acceptable</a:t>
              </a:r>
              <a:endParaRPr lang="fr-FR" sz="1200" b="1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A326DC4-7F3C-4973-8E9C-DB7B8C37A7E3}"/>
                </a:ext>
              </a:extLst>
            </p:cNvPr>
            <p:cNvSpPr txBox="1"/>
            <p:nvPr/>
          </p:nvSpPr>
          <p:spPr>
            <a:xfrm>
              <a:off x="1021929" y="5144587"/>
              <a:ext cx="11965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Very acceptable</a:t>
              </a:r>
              <a:endParaRPr lang="fr-FR" sz="1200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85F5A5-BF2B-41D2-8AB2-4BADE5292184}"/>
                </a:ext>
              </a:extLst>
            </p:cNvPr>
            <p:cNvSpPr/>
            <p:nvPr/>
          </p:nvSpPr>
          <p:spPr bwMode="auto">
            <a:xfrm>
              <a:off x="896646" y="4951779"/>
              <a:ext cx="144000" cy="144000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8AAA8-0920-4E4A-AA90-58D4C1FBDC46}"/>
                </a:ext>
              </a:extLst>
            </p:cNvPr>
            <p:cNvSpPr/>
            <p:nvPr/>
          </p:nvSpPr>
          <p:spPr bwMode="auto">
            <a:xfrm>
              <a:off x="897546" y="5210848"/>
              <a:ext cx="144000" cy="1440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300301A-329E-48E3-AC43-CC93C7731A2D}"/>
                </a:ext>
              </a:extLst>
            </p:cNvPr>
            <p:cNvSpPr txBox="1"/>
            <p:nvPr/>
          </p:nvSpPr>
          <p:spPr>
            <a:xfrm>
              <a:off x="1010426" y="5414066"/>
              <a:ext cx="1591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Somewhat acceptable</a:t>
              </a:r>
              <a:endParaRPr lang="fr-FR" sz="1200" b="1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0851F6E-165E-41D3-BBE8-0C0E4FE19421}"/>
                </a:ext>
              </a:extLst>
            </p:cNvPr>
            <p:cNvSpPr txBox="1"/>
            <p:nvPr/>
          </p:nvSpPr>
          <p:spPr>
            <a:xfrm>
              <a:off x="1021929" y="5682100"/>
              <a:ext cx="1333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A little acceptable</a:t>
              </a:r>
              <a:endParaRPr lang="fr-FR" sz="12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C14AB0-F447-4207-8ABC-E9255AC3A8D5}"/>
                </a:ext>
              </a:extLst>
            </p:cNvPr>
            <p:cNvSpPr/>
            <p:nvPr/>
          </p:nvSpPr>
          <p:spPr bwMode="auto">
            <a:xfrm>
              <a:off x="896646" y="5489292"/>
              <a:ext cx="144000" cy="14400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5CCE40-B7A7-4C94-8919-AE81C6D9CFEE}"/>
                </a:ext>
              </a:extLst>
            </p:cNvPr>
            <p:cNvSpPr/>
            <p:nvPr/>
          </p:nvSpPr>
          <p:spPr bwMode="auto">
            <a:xfrm>
              <a:off x="897546" y="5748361"/>
              <a:ext cx="144000" cy="1440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760336C-B8F3-465B-8B82-AC62AA852A5C}"/>
                </a:ext>
              </a:extLst>
            </p:cNvPr>
            <p:cNvSpPr txBox="1"/>
            <p:nvPr/>
          </p:nvSpPr>
          <p:spPr>
            <a:xfrm>
              <a:off x="1021929" y="5949127"/>
              <a:ext cx="1495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Not at all acceptable</a:t>
              </a:r>
              <a:endParaRPr lang="fr-FR" sz="12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B00DB4-E62A-424D-8F02-A2BD36021DC9}"/>
                </a:ext>
              </a:extLst>
            </p:cNvPr>
            <p:cNvSpPr/>
            <p:nvPr/>
          </p:nvSpPr>
          <p:spPr bwMode="auto">
            <a:xfrm>
              <a:off x="897546" y="6015388"/>
              <a:ext cx="144000" cy="14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C5BD9FD-F91C-4951-BA00-CDCF3EC844CA}"/>
                </a:ext>
              </a:extLst>
            </p:cNvPr>
            <p:cNvSpPr txBox="1"/>
            <p:nvPr/>
          </p:nvSpPr>
          <p:spPr>
            <a:xfrm>
              <a:off x="1021929" y="6231588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Missing</a:t>
              </a:r>
              <a:endParaRPr lang="fr-FR" sz="120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766AE6-C5B1-4164-95B6-94B0A862111F}"/>
                </a:ext>
              </a:extLst>
            </p:cNvPr>
            <p:cNvSpPr/>
            <p:nvPr/>
          </p:nvSpPr>
          <p:spPr bwMode="auto">
            <a:xfrm>
              <a:off x="897546" y="6297849"/>
              <a:ext cx="144000" cy="144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9E94B1C-1830-4EFD-BF8F-71B04F6F4E0F}"/>
                </a:ext>
              </a:extLst>
            </p:cNvPr>
            <p:cNvSpPr txBox="1"/>
            <p:nvPr/>
          </p:nvSpPr>
          <p:spPr>
            <a:xfrm>
              <a:off x="968646" y="4334535"/>
              <a:ext cx="734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Month 4</a:t>
              </a:r>
              <a:br>
                <a:rPr lang="en-US" sz="1200" b="1" dirty="0"/>
              </a:br>
              <a:r>
                <a:rPr lang="en-US" sz="1200" dirty="0"/>
                <a:t>N = 408</a:t>
              </a:r>
              <a:endParaRPr lang="fr-FR" sz="1200" dirty="0"/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978C7F3D-451C-4E38-B029-8B20CFB84728}"/>
              </a:ext>
            </a:extLst>
          </p:cNvPr>
          <p:cNvSpPr txBox="1"/>
          <p:nvPr/>
        </p:nvSpPr>
        <p:spPr>
          <a:xfrm>
            <a:off x="6584665" y="3412646"/>
            <a:ext cx="52439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93% of injections occurred within the dosing window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CDB31FC-9B57-4A26-B1EF-F232FA9DAEA0}"/>
              </a:ext>
            </a:extLst>
          </p:cNvPr>
          <p:cNvGrpSpPr/>
          <p:nvPr/>
        </p:nvGrpSpPr>
        <p:grpSpPr>
          <a:xfrm>
            <a:off x="6014895" y="3534054"/>
            <a:ext cx="6116145" cy="2909646"/>
            <a:chOff x="6014895" y="3487399"/>
            <a:chExt cx="6116145" cy="2909646"/>
          </a:xfrm>
        </p:grpSpPr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FCC645B3-1D8B-45F6-9A64-43E36C7BB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3631062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BDE8525-C03E-4EEB-811B-7F58D7646B47}"/>
                </a:ext>
              </a:extLst>
            </p:cNvPr>
            <p:cNvSpPr txBox="1"/>
            <p:nvPr/>
          </p:nvSpPr>
          <p:spPr>
            <a:xfrm>
              <a:off x="6014895" y="3487399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100</a:t>
              </a:r>
            </a:p>
          </p:txBody>
        </p:sp>
        <p:sp>
          <p:nvSpPr>
            <p:cNvPr id="26" name="Line 13">
              <a:extLst>
                <a:ext uri="{FF2B5EF4-FFF2-40B4-BE49-F238E27FC236}">
                  <a16:creationId xmlns:a16="http://schemas.microsoft.com/office/drawing/2014/main" id="{6ED30B59-EC90-468C-8A6B-2CD4438FC4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406342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C3B4626-2E6E-4ABA-B4D6-A9682DEDA3FF}"/>
                </a:ext>
              </a:extLst>
            </p:cNvPr>
            <p:cNvSpPr txBox="1"/>
            <p:nvPr/>
          </p:nvSpPr>
          <p:spPr>
            <a:xfrm>
              <a:off x="6093443" y="3919761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80</a:t>
              </a:r>
            </a:p>
          </p:txBody>
        </p:sp>
        <p:sp>
          <p:nvSpPr>
            <p:cNvPr id="28" name="Line 13">
              <a:extLst>
                <a:ext uri="{FF2B5EF4-FFF2-40B4-BE49-F238E27FC236}">
                  <a16:creationId xmlns:a16="http://schemas.microsoft.com/office/drawing/2014/main" id="{634DCBB4-85E1-4D4F-9E23-9F43531B2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448872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B330EF9-659D-4EA8-90D3-E57AE46F9DAE}"/>
                </a:ext>
              </a:extLst>
            </p:cNvPr>
            <p:cNvSpPr txBox="1"/>
            <p:nvPr/>
          </p:nvSpPr>
          <p:spPr>
            <a:xfrm>
              <a:off x="6093443" y="4345061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60</a:t>
              </a:r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6885C3C5-7053-4CBF-B4EB-BF49E6BACE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491169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612B394-66E2-4125-BE9C-9E5F74510381}"/>
                </a:ext>
              </a:extLst>
            </p:cNvPr>
            <p:cNvSpPr txBox="1"/>
            <p:nvPr/>
          </p:nvSpPr>
          <p:spPr>
            <a:xfrm>
              <a:off x="6093443" y="4768032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40</a:t>
              </a:r>
            </a:p>
          </p:txBody>
        </p:sp>
        <p:sp>
          <p:nvSpPr>
            <p:cNvPr id="32" name="Line 13">
              <a:extLst>
                <a:ext uri="{FF2B5EF4-FFF2-40B4-BE49-F238E27FC236}">
                  <a16:creationId xmlns:a16="http://schemas.microsoft.com/office/drawing/2014/main" id="{C9B12FCE-9619-4694-BF8C-3FA5A344F7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533139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E96F10E-2633-4172-8A98-D9BCF25D2013}"/>
                </a:ext>
              </a:extLst>
            </p:cNvPr>
            <p:cNvSpPr txBox="1"/>
            <p:nvPr/>
          </p:nvSpPr>
          <p:spPr>
            <a:xfrm>
              <a:off x="6093443" y="5187730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20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F6B0D25-3A0C-4731-8FF4-4533E94903D7}"/>
                </a:ext>
              </a:extLst>
            </p:cNvPr>
            <p:cNvSpPr txBox="1"/>
            <p:nvPr/>
          </p:nvSpPr>
          <p:spPr>
            <a:xfrm>
              <a:off x="6171989" y="5612594"/>
              <a:ext cx="2632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1200" dirty="0"/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A93134-43B5-4A43-AE41-450CFC44F965}"/>
                </a:ext>
              </a:extLst>
            </p:cNvPr>
            <p:cNvSpPr/>
            <p:nvPr/>
          </p:nvSpPr>
          <p:spPr>
            <a:xfrm>
              <a:off x="8254338" y="4495800"/>
              <a:ext cx="594387" cy="1259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34DF70E-BC2E-432F-8D95-5D725A3015E0}"/>
                </a:ext>
              </a:extLst>
            </p:cNvPr>
            <p:cNvSpPr txBox="1"/>
            <p:nvPr/>
          </p:nvSpPr>
          <p:spPr>
            <a:xfrm>
              <a:off x="8378214" y="4228327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59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A769D9-3137-43AF-911F-BFC677412100}"/>
                </a:ext>
              </a:extLst>
            </p:cNvPr>
            <p:cNvSpPr/>
            <p:nvPr/>
          </p:nvSpPr>
          <p:spPr>
            <a:xfrm>
              <a:off x="9082757" y="5434012"/>
              <a:ext cx="594387" cy="3208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2AF78C3C-906C-4CE8-84E3-DFB472F05893}"/>
                </a:ext>
              </a:extLst>
            </p:cNvPr>
            <p:cNvSpPr txBox="1"/>
            <p:nvPr/>
          </p:nvSpPr>
          <p:spPr>
            <a:xfrm>
              <a:off x="9206633" y="515701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15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F969E18-6D0E-4602-BB3C-96679892EC33}"/>
                </a:ext>
              </a:extLst>
            </p:cNvPr>
            <p:cNvSpPr/>
            <p:nvPr/>
          </p:nvSpPr>
          <p:spPr>
            <a:xfrm>
              <a:off x="9916401" y="5348288"/>
              <a:ext cx="594387" cy="40660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17DA1A6-01E5-46CF-A9EC-B78233F8189A}"/>
                </a:ext>
              </a:extLst>
            </p:cNvPr>
            <p:cNvSpPr txBox="1"/>
            <p:nvPr/>
          </p:nvSpPr>
          <p:spPr>
            <a:xfrm>
              <a:off x="10040277" y="5078376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19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0542A45-0E3C-4F1A-8CE5-E6D416BE66C0}"/>
                </a:ext>
              </a:extLst>
            </p:cNvPr>
            <p:cNvSpPr txBox="1"/>
            <p:nvPr/>
          </p:nvSpPr>
          <p:spPr>
            <a:xfrm>
              <a:off x="8230675" y="5767896"/>
              <a:ext cx="636841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-7 to -1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67FDCA93-ACEF-49ED-AC44-2C8A3B122AD5}"/>
                </a:ext>
              </a:extLst>
            </p:cNvPr>
            <p:cNvSpPr txBox="1"/>
            <p:nvPr/>
          </p:nvSpPr>
          <p:spPr>
            <a:xfrm>
              <a:off x="9245907" y="5767896"/>
              <a:ext cx="2632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0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F126BF6-701E-46C4-93D3-3C0C97D87BFF}"/>
                </a:ext>
              </a:extLst>
            </p:cNvPr>
            <p:cNvSpPr txBox="1"/>
            <p:nvPr/>
          </p:nvSpPr>
          <p:spPr>
            <a:xfrm>
              <a:off x="9939225" y="5767896"/>
              <a:ext cx="54386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1 to 7</a:t>
              </a:r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AA66DF6F-56B9-46FF-A6B3-AE6A547F112B}"/>
                </a:ext>
              </a:extLst>
            </p:cNvPr>
            <p:cNvCxnSpPr/>
            <p:nvPr/>
          </p:nvCxnSpPr>
          <p:spPr>
            <a:xfrm>
              <a:off x="8254338" y="3972149"/>
              <a:ext cx="2251737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66469762-5FCB-4907-BD02-6D0548046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9727" y="3929287"/>
              <a:ext cx="0" cy="1986635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DD3CC1CB-0744-47A9-A63C-2BB01E388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02340" y="3929287"/>
              <a:ext cx="0" cy="1986635"/>
            </a:xfrm>
            <a:prstGeom prst="line">
              <a:avLst/>
            </a:prstGeom>
            <a:ln w="127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B7CA451F-D67E-469E-8CA1-753222938AEC}"/>
                </a:ext>
              </a:extLst>
            </p:cNvPr>
            <p:cNvSpPr txBox="1"/>
            <p:nvPr/>
          </p:nvSpPr>
          <p:spPr>
            <a:xfrm>
              <a:off x="10849723" y="5474094"/>
              <a:ext cx="37542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&lt; 1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7DD48617-C8A8-4342-9615-0095310174D8}"/>
                </a:ext>
              </a:extLst>
            </p:cNvPr>
            <p:cNvSpPr txBox="1"/>
            <p:nvPr/>
          </p:nvSpPr>
          <p:spPr>
            <a:xfrm>
              <a:off x="10726230" y="5767896"/>
              <a:ext cx="6224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8 to 14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DE1202D7-0708-4360-8DB6-09F0F01014EA}"/>
                </a:ext>
              </a:extLst>
            </p:cNvPr>
            <p:cNvSpPr txBox="1"/>
            <p:nvPr/>
          </p:nvSpPr>
          <p:spPr>
            <a:xfrm>
              <a:off x="11663634" y="5474094"/>
              <a:ext cx="37542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&lt; 1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717DD7DA-3BB3-4104-A006-90902671794C}"/>
                </a:ext>
              </a:extLst>
            </p:cNvPr>
            <p:cNvSpPr txBox="1"/>
            <p:nvPr/>
          </p:nvSpPr>
          <p:spPr>
            <a:xfrm>
              <a:off x="11641996" y="5767896"/>
              <a:ext cx="41870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&gt;14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5D8AFC3B-8932-42CC-8FB0-D8C64E3725BB}"/>
                </a:ext>
              </a:extLst>
            </p:cNvPr>
            <p:cNvSpPr txBox="1"/>
            <p:nvPr/>
          </p:nvSpPr>
          <p:spPr>
            <a:xfrm>
              <a:off x="6719716" y="5474094"/>
              <a:ext cx="37542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&lt; 1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437419C-2FFA-46CB-B6A8-2762724E07D7}"/>
                </a:ext>
              </a:extLst>
            </p:cNvPr>
            <p:cNvSpPr txBox="1"/>
            <p:nvPr/>
          </p:nvSpPr>
          <p:spPr>
            <a:xfrm>
              <a:off x="6674834" y="5767896"/>
              <a:ext cx="465192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&gt;-14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6821090-D97B-4DBF-AFEE-F0D819CDEF1A}"/>
                </a:ext>
              </a:extLst>
            </p:cNvPr>
            <p:cNvSpPr txBox="1"/>
            <p:nvPr/>
          </p:nvSpPr>
          <p:spPr>
            <a:xfrm>
              <a:off x="7596310" y="5374076"/>
              <a:ext cx="263213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/>
                <a:t>5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21580D6A-201D-443C-91D0-B82BF305BEBF}"/>
                </a:ext>
              </a:extLst>
            </p:cNvPr>
            <p:cNvSpPr txBox="1"/>
            <p:nvPr/>
          </p:nvSpPr>
          <p:spPr>
            <a:xfrm>
              <a:off x="7379751" y="5767896"/>
              <a:ext cx="715389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dirty="0"/>
                <a:t>-14 to -8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60F375F-7D57-46CB-8121-AD1C4D65D2FD}"/>
                </a:ext>
              </a:extLst>
            </p:cNvPr>
            <p:cNvSpPr/>
            <p:nvPr/>
          </p:nvSpPr>
          <p:spPr>
            <a:xfrm>
              <a:off x="7416278" y="5643562"/>
              <a:ext cx="594387" cy="1113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0177F5-387B-4DC9-8BF9-B004A038E16D}"/>
                </a:ext>
              </a:extLst>
            </p:cNvPr>
            <p:cNvSpPr/>
            <p:nvPr/>
          </p:nvSpPr>
          <p:spPr>
            <a:xfrm>
              <a:off x="6611719" y="5734872"/>
              <a:ext cx="594387" cy="200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809F58CC-2CDF-43D5-95C6-D4FBD5F45E8F}"/>
                </a:ext>
              </a:extLst>
            </p:cNvPr>
            <p:cNvSpPr txBox="1"/>
            <p:nvPr/>
          </p:nvSpPr>
          <p:spPr>
            <a:xfrm>
              <a:off x="8092812" y="6055927"/>
              <a:ext cx="241405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Days from projected visit date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B616B249-4432-4F67-8C91-C9ABF96F8EEB}"/>
                </a:ext>
              </a:extLst>
            </p:cNvPr>
            <p:cNvSpPr txBox="1"/>
            <p:nvPr/>
          </p:nvSpPr>
          <p:spPr>
            <a:xfrm>
              <a:off x="7186664" y="6089268"/>
              <a:ext cx="55258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Early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434E857B-C884-461F-90B5-DB1B2960295D}"/>
                </a:ext>
              </a:extLst>
            </p:cNvPr>
            <p:cNvSpPr txBox="1"/>
            <p:nvPr/>
          </p:nvSpPr>
          <p:spPr>
            <a:xfrm>
              <a:off x="10885345" y="6089268"/>
              <a:ext cx="49661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Late</a:t>
              </a: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7BFF7EE-63E5-47E9-9D49-D30ADB29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633" y="3595030"/>
              <a:ext cx="5662407" cy="2156464"/>
            </a:xfrm>
            <a:custGeom>
              <a:avLst/>
              <a:gdLst>
                <a:gd name="T0" fmla="*/ 6846 w 6846"/>
                <a:gd name="T1" fmla="*/ 2900 h 2900"/>
                <a:gd name="T2" fmla="*/ 0 w 6846"/>
                <a:gd name="T3" fmla="*/ 2900 h 2900"/>
                <a:gd name="T4" fmla="*/ 0 w 6846"/>
                <a:gd name="T5" fmla="*/ 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6" h="2900">
                  <a:moveTo>
                    <a:pt x="6846" y="2900"/>
                  </a:moveTo>
                  <a:lnTo>
                    <a:pt x="0" y="29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9E0D4EC9-7817-473A-91AE-FFE8C655CA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85093" y="575149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C38CF7C-BEE3-714D-8E2D-669171E7E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0471"/>
            <a:ext cx="8610600" cy="10782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/>
              <a:t>CARISEL: CAB + RPV LA implementation study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B61BD68-5774-7340-86D1-C6C3FFFC0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PE2/37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7F76EB2-7D96-4141-9089-87A731E7B825}"/>
              </a:ext>
            </a:extLst>
          </p:cNvPr>
          <p:cNvSpPr txBox="1"/>
          <p:nvPr/>
        </p:nvSpPr>
        <p:spPr>
          <a:xfrm>
            <a:off x="2054760" y="1582527"/>
            <a:ext cx="6578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Perceived helpfulness* of materials and information shared </a:t>
            </a:r>
            <a:br>
              <a:rPr lang="en-US" sz="2000" b="1" dirty="0">
                <a:solidFill>
                  <a:srgbClr val="333399"/>
                </a:solidFill>
              </a:rPr>
            </a:br>
            <a:r>
              <a:rPr lang="en-US" sz="2000" b="1" dirty="0">
                <a:solidFill>
                  <a:srgbClr val="333399"/>
                </a:solidFill>
              </a:rPr>
              <a:t>by the medical staff at Months 1 and 4</a:t>
            </a:r>
            <a:endParaRPr lang="fr-FR" sz="2000" b="1" dirty="0">
              <a:solidFill>
                <a:srgbClr val="333399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DFFC36-AC91-4913-BD42-EFBAABD5E432}"/>
              </a:ext>
            </a:extLst>
          </p:cNvPr>
          <p:cNvGrpSpPr/>
          <p:nvPr/>
        </p:nvGrpSpPr>
        <p:grpSpPr>
          <a:xfrm>
            <a:off x="720090" y="2447719"/>
            <a:ext cx="11018236" cy="4040175"/>
            <a:chOff x="720090" y="2447719"/>
            <a:chExt cx="11018236" cy="4040175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AF5A12D1-8DEA-4309-9210-F5BE54A0BD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2866921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F353A08-0CED-4795-B87A-9FA706C38C4D}"/>
                </a:ext>
              </a:extLst>
            </p:cNvPr>
            <p:cNvSpPr txBox="1"/>
            <p:nvPr/>
          </p:nvSpPr>
          <p:spPr>
            <a:xfrm>
              <a:off x="791947" y="2707869"/>
              <a:ext cx="45878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100</a:t>
              </a:r>
            </a:p>
          </p:txBody>
        </p:sp>
        <p:sp>
          <p:nvSpPr>
            <p:cNvPr id="9" name="Line 13">
              <a:extLst>
                <a:ext uri="{FF2B5EF4-FFF2-40B4-BE49-F238E27FC236}">
                  <a16:creationId xmlns:a16="http://schemas.microsoft.com/office/drawing/2014/main" id="{E470F068-CFDE-4D90-B830-5E317290D9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335643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C0BC441-82EB-46AA-8B16-EA4DDF30166E}"/>
                </a:ext>
              </a:extLst>
            </p:cNvPr>
            <p:cNvSpPr txBox="1"/>
            <p:nvPr/>
          </p:nvSpPr>
          <p:spPr>
            <a:xfrm>
              <a:off x="883319" y="3197381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80</a:t>
              </a:r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7BBCE8D4-F583-40E1-9866-D89B2468D0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385158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DAF4608-6060-44A3-AA05-6591B549546D}"/>
                </a:ext>
              </a:extLst>
            </p:cNvPr>
            <p:cNvSpPr txBox="1"/>
            <p:nvPr/>
          </p:nvSpPr>
          <p:spPr>
            <a:xfrm>
              <a:off x="883319" y="3692531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60</a:t>
              </a: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059F129F-7F7D-4F8F-A06D-A202DF0903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434440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8683619-97EE-4384-A381-C95354FD06A7}"/>
                </a:ext>
              </a:extLst>
            </p:cNvPr>
            <p:cNvSpPr txBox="1"/>
            <p:nvPr/>
          </p:nvSpPr>
          <p:spPr>
            <a:xfrm>
              <a:off x="883319" y="4185352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40</a:t>
              </a: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93E56645-FF94-403C-AB83-B79FBF442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4827602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A00A04D-1378-4A8B-9C29-94F94E6C84EC}"/>
                </a:ext>
              </a:extLst>
            </p:cNvPr>
            <p:cNvSpPr txBox="1"/>
            <p:nvPr/>
          </p:nvSpPr>
          <p:spPr>
            <a:xfrm>
              <a:off x="883319" y="4668550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20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9F936D5-F1B3-4F84-BD0E-EDB16BD3597D}"/>
                </a:ext>
              </a:extLst>
            </p:cNvPr>
            <p:cNvSpPr txBox="1"/>
            <p:nvPr/>
          </p:nvSpPr>
          <p:spPr>
            <a:xfrm>
              <a:off x="974689" y="5156914"/>
              <a:ext cx="27603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5DC09B8-B06C-4780-894C-BCC3BE0BB3BC}"/>
                </a:ext>
              </a:extLst>
            </p:cNvPr>
            <p:cNvSpPr txBox="1"/>
            <p:nvPr/>
          </p:nvSpPr>
          <p:spPr>
            <a:xfrm>
              <a:off x="1497912" y="421211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32.9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E0EB361-058D-41D8-A75C-1B3CE710C436}"/>
                </a:ext>
              </a:extLst>
            </p:cNvPr>
            <p:cNvSpPr txBox="1"/>
            <p:nvPr/>
          </p:nvSpPr>
          <p:spPr>
            <a:xfrm>
              <a:off x="1149540" y="5347992"/>
              <a:ext cx="173053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Website</a:t>
              </a:r>
              <a:br>
                <a:rPr lang="en-US" sz="1600" b="1"/>
              </a:br>
              <a:r>
                <a:rPr lang="en-US" sz="1600" b="1"/>
                <a:t>(cariselstudy.com)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8D0AF4-BD23-417B-BC8A-CA0C8B4E56F7}"/>
                </a:ext>
              </a:extLst>
            </p:cNvPr>
            <p:cNvSpPr/>
            <p:nvPr/>
          </p:nvSpPr>
          <p:spPr>
            <a:xfrm>
              <a:off x="1596299" y="4514850"/>
              <a:ext cx="305015" cy="7997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AA67FE-AD5F-40A0-9205-147248A77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163" y="2852652"/>
              <a:ext cx="10399843" cy="2457281"/>
            </a:xfrm>
            <a:custGeom>
              <a:avLst/>
              <a:gdLst>
                <a:gd name="T0" fmla="*/ 6846 w 6846"/>
                <a:gd name="T1" fmla="*/ 2900 h 2900"/>
                <a:gd name="T2" fmla="*/ 0 w 6846"/>
                <a:gd name="T3" fmla="*/ 2900 h 2900"/>
                <a:gd name="T4" fmla="*/ 0 w 6846"/>
                <a:gd name="T5" fmla="*/ 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6" h="2900">
                  <a:moveTo>
                    <a:pt x="6846" y="2900"/>
                  </a:moveTo>
                  <a:lnTo>
                    <a:pt x="0" y="29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AEE0AB1C-57A6-409A-A7ED-AAF8B330E0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617" y="5311203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A8D34A41-8757-43FB-8FA4-8DE1770694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239380" y="5352844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id="{CC844ADE-BDD3-45A3-BD82-DD305CB7CF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720518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12C5D2-D1D4-4496-A2E3-7FC7D75327A2}"/>
                </a:ext>
              </a:extLst>
            </p:cNvPr>
            <p:cNvSpPr/>
            <p:nvPr/>
          </p:nvSpPr>
          <p:spPr>
            <a:xfrm>
              <a:off x="2139632" y="4341020"/>
              <a:ext cx="305015" cy="973588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1BF0B2F-1D22-47C2-BD29-D960C0895371}"/>
                </a:ext>
              </a:extLst>
            </p:cNvPr>
            <p:cNvSpPr txBox="1"/>
            <p:nvPr/>
          </p:nvSpPr>
          <p:spPr>
            <a:xfrm>
              <a:off x="2038703" y="4031916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39.9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C07C752-E99A-454B-96A8-E1CC51A72811}"/>
                </a:ext>
              </a:extLst>
            </p:cNvPr>
            <p:cNvSpPr txBox="1"/>
            <p:nvPr/>
          </p:nvSpPr>
          <p:spPr>
            <a:xfrm>
              <a:off x="2980084" y="438586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25.2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AC222CA-9F4F-408C-BD80-5822877D817B}"/>
                </a:ext>
              </a:extLst>
            </p:cNvPr>
            <p:cNvSpPr txBox="1"/>
            <p:nvPr/>
          </p:nvSpPr>
          <p:spPr>
            <a:xfrm>
              <a:off x="2687463" y="5347992"/>
              <a:ext cx="1619033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The video "What</a:t>
              </a:r>
            </a:p>
            <a:p>
              <a:pPr algn="ctr"/>
              <a:r>
                <a:rPr lang="en-US" sz="1600" b="1"/>
                <a:t>to Expect"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FB1448-6BC9-416B-8A9D-7FB2618FF5F0}"/>
                </a:ext>
              </a:extLst>
            </p:cNvPr>
            <p:cNvSpPr/>
            <p:nvPr/>
          </p:nvSpPr>
          <p:spPr>
            <a:xfrm>
              <a:off x="3078470" y="4705350"/>
              <a:ext cx="305015" cy="6092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CDB64E64-82A0-4190-9B86-AF97E4B270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4202689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C4C456-E8E6-4B72-A3EB-258C417B7BCA}"/>
                </a:ext>
              </a:extLst>
            </p:cNvPr>
            <p:cNvSpPr/>
            <p:nvPr/>
          </p:nvSpPr>
          <p:spPr>
            <a:xfrm>
              <a:off x="3621803" y="4657724"/>
              <a:ext cx="305015" cy="65688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CA8E171-DD97-4E81-8D50-BDD964B1D4F1}"/>
                </a:ext>
              </a:extLst>
            </p:cNvPr>
            <p:cNvSpPr txBox="1"/>
            <p:nvPr/>
          </p:nvSpPr>
          <p:spPr>
            <a:xfrm>
              <a:off x="3520874" y="434734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26.9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8BDACE5-A71D-46A4-AC5E-4511576197BF}"/>
                </a:ext>
              </a:extLst>
            </p:cNvPr>
            <p:cNvSpPr txBox="1"/>
            <p:nvPr/>
          </p:nvSpPr>
          <p:spPr>
            <a:xfrm>
              <a:off x="4465430" y="4527543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19.6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C103EB6-9AF3-40C4-B31D-F0F79B73317C}"/>
                </a:ext>
              </a:extLst>
            </p:cNvPr>
            <p:cNvSpPr txBox="1"/>
            <p:nvPr/>
          </p:nvSpPr>
          <p:spPr>
            <a:xfrm>
              <a:off x="4446154" y="5332603"/>
              <a:ext cx="107234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The digital</a:t>
              </a:r>
            </a:p>
            <a:p>
              <a:pPr algn="ctr"/>
              <a:r>
                <a:rPr lang="en-US" sz="1600" b="1"/>
                <a:t>assitant</a:t>
              </a:r>
            </a:p>
            <a:p>
              <a:pPr algn="ctr"/>
              <a:r>
                <a:rPr lang="en-US" sz="1600" b="1"/>
                <a:t>(Chatbox)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6BE1C9-9D47-4228-9866-788DAC5DA105}"/>
                </a:ext>
              </a:extLst>
            </p:cNvPr>
            <p:cNvSpPr/>
            <p:nvPr/>
          </p:nvSpPr>
          <p:spPr>
            <a:xfrm>
              <a:off x="4563816" y="4838700"/>
              <a:ext cx="305015" cy="47590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9CE2DBA1-91D3-4815-A6AF-75C1164E2E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688035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BE17365-47AC-4895-8A6F-FB1E0702FBE1}"/>
                </a:ext>
              </a:extLst>
            </p:cNvPr>
            <p:cNvSpPr/>
            <p:nvPr/>
          </p:nvSpPr>
          <p:spPr>
            <a:xfrm>
              <a:off x="5107149" y="4873626"/>
              <a:ext cx="305015" cy="440982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A198861-C279-4CE7-9E94-AD887293E12C}"/>
                </a:ext>
              </a:extLst>
            </p:cNvPr>
            <p:cNvSpPr txBox="1"/>
            <p:nvPr/>
          </p:nvSpPr>
          <p:spPr>
            <a:xfrm>
              <a:off x="5006221" y="4570295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18.1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4902608A-C303-4979-B8FD-7ADB823B9F29}"/>
                </a:ext>
              </a:extLst>
            </p:cNvPr>
            <p:cNvSpPr txBox="1"/>
            <p:nvPr/>
          </p:nvSpPr>
          <p:spPr>
            <a:xfrm>
              <a:off x="5950776" y="3403289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66.0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027DFCB-BF26-42EF-AEAC-77FCDCD75989}"/>
                </a:ext>
              </a:extLst>
            </p:cNvPr>
            <p:cNvSpPr txBox="1"/>
            <p:nvPr/>
          </p:nvSpPr>
          <p:spPr>
            <a:xfrm>
              <a:off x="5882480" y="5332603"/>
              <a:ext cx="117038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The </a:t>
              </a:r>
              <a:r>
                <a:rPr lang="en-US" sz="1600" b="1">
                  <a:solidFill>
                    <a:srgbClr val="FF0000"/>
                  </a:solidFill>
                </a:rPr>
                <a:t>written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materials</a:t>
              </a:r>
              <a:r>
                <a:rPr lang="en-US" sz="1600" b="1"/>
                <a:t>,</a:t>
              </a:r>
            </a:p>
            <a:p>
              <a:pPr algn="ctr"/>
              <a:r>
                <a:rPr lang="en-US" sz="1600" b="1"/>
                <a:t>brochures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1C1A761-11FD-4361-A5BF-A5557B501E1F}"/>
                </a:ext>
              </a:extLst>
            </p:cNvPr>
            <p:cNvSpPr/>
            <p:nvPr/>
          </p:nvSpPr>
          <p:spPr>
            <a:xfrm>
              <a:off x="6049162" y="3702050"/>
              <a:ext cx="305015" cy="16125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Line 13">
              <a:extLst>
                <a:ext uri="{FF2B5EF4-FFF2-40B4-BE49-F238E27FC236}">
                  <a16:creationId xmlns:a16="http://schemas.microsoft.com/office/drawing/2014/main" id="{E1B0ED2E-4EE9-4E94-BBAC-83E51DCE3D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173381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F5772194-AA59-4A55-926B-B60AB08BCC71}"/>
                </a:ext>
              </a:extLst>
            </p:cNvPr>
            <p:cNvSpPr txBox="1"/>
            <p:nvPr/>
          </p:nvSpPr>
          <p:spPr>
            <a:xfrm>
              <a:off x="6491568" y="3403289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66.0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D23D3E8-98AB-4865-A714-03E502E3120C}"/>
                </a:ext>
              </a:extLst>
            </p:cNvPr>
            <p:cNvSpPr txBox="1"/>
            <p:nvPr/>
          </p:nvSpPr>
          <p:spPr>
            <a:xfrm>
              <a:off x="7436122" y="2752721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92.6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36DE362-DE7D-439F-877C-534AE5B339FA}"/>
                </a:ext>
              </a:extLst>
            </p:cNvPr>
            <p:cNvSpPr txBox="1"/>
            <p:nvPr/>
          </p:nvSpPr>
          <p:spPr>
            <a:xfrm>
              <a:off x="7141481" y="5317214"/>
              <a:ext cx="1623073" cy="107721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Talking to your</a:t>
              </a:r>
            </a:p>
            <a:p>
              <a:pPr algn="ctr"/>
              <a:r>
                <a:rPr lang="en-US" sz="1600" b="1">
                  <a:solidFill>
                    <a:srgbClr val="FF0000"/>
                  </a:solidFill>
                </a:rPr>
                <a:t>medical provider</a:t>
              </a:r>
            </a:p>
            <a:p>
              <a:pPr algn="ctr"/>
              <a:r>
                <a:rPr lang="en-US" sz="1600" b="1"/>
                <a:t>about the new</a:t>
              </a:r>
            </a:p>
            <a:p>
              <a:pPr algn="ctr"/>
              <a:r>
                <a:rPr lang="en-US" sz="1600" b="1"/>
                <a:t>treatment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0F7AADA-6797-458F-8A2B-7AD64F79493E}"/>
                </a:ext>
              </a:extLst>
            </p:cNvPr>
            <p:cNvSpPr/>
            <p:nvPr/>
          </p:nvSpPr>
          <p:spPr>
            <a:xfrm>
              <a:off x="7534508" y="3051176"/>
              <a:ext cx="305015" cy="2263432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9271718C-E7AA-47C1-B1D9-00E525A7A8C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658727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29B800A-504C-4B76-AC51-D433FC38048E}"/>
                </a:ext>
              </a:extLst>
            </p:cNvPr>
            <p:cNvSpPr/>
            <p:nvPr/>
          </p:nvSpPr>
          <p:spPr>
            <a:xfrm>
              <a:off x="8077841" y="3038475"/>
              <a:ext cx="305015" cy="227613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29746830-6E81-489F-AF4B-493C2F65E422}"/>
                </a:ext>
              </a:extLst>
            </p:cNvPr>
            <p:cNvSpPr txBox="1"/>
            <p:nvPr/>
          </p:nvSpPr>
          <p:spPr>
            <a:xfrm>
              <a:off x="7976913" y="2720445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93.4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5817AA9B-1CFB-4DDB-98FD-5EA6B62CA9CE}"/>
                </a:ext>
              </a:extLst>
            </p:cNvPr>
            <p:cNvSpPr txBox="1"/>
            <p:nvPr/>
          </p:nvSpPr>
          <p:spPr>
            <a:xfrm>
              <a:off x="8926399" y="4275663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29.8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275BD4D6-4212-4323-8691-D4815A0B5899}"/>
                </a:ext>
              </a:extLst>
            </p:cNvPr>
            <p:cNvSpPr txBox="1"/>
            <p:nvPr/>
          </p:nvSpPr>
          <p:spPr>
            <a:xfrm>
              <a:off x="8831589" y="5347992"/>
              <a:ext cx="1223412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Internet </a:t>
              </a:r>
            </a:p>
            <a:p>
              <a:pPr algn="ctr"/>
              <a:r>
                <a:rPr lang="en-US" sz="1600" b="1"/>
                <a:t>(i.e. Google)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A9BE83-5BB5-415A-9723-858D11BF6A1A}"/>
                </a:ext>
              </a:extLst>
            </p:cNvPr>
            <p:cNvSpPr/>
            <p:nvPr/>
          </p:nvSpPr>
          <p:spPr>
            <a:xfrm>
              <a:off x="9024785" y="4594225"/>
              <a:ext cx="305015" cy="720382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841BAFE7-898A-4ECC-B2DF-D9F873B7E28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0149004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F871F6E-999F-4F58-BFA7-65E442A5AFD8}"/>
                </a:ext>
              </a:extLst>
            </p:cNvPr>
            <p:cNvSpPr/>
            <p:nvPr/>
          </p:nvSpPr>
          <p:spPr>
            <a:xfrm>
              <a:off x="9568118" y="4733924"/>
              <a:ext cx="305015" cy="58068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6174A33-8679-408A-A799-16E799524AF5}"/>
                </a:ext>
              </a:extLst>
            </p:cNvPr>
            <p:cNvSpPr txBox="1"/>
            <p:nvPr/>
          </p:nvSpPr>
          <p:spPr>
            <a:xfrm>
              <a:off x="9467190" y="4427024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23.8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A1AFAD5A-3C9C-429B-9935-4B9BA9ED41BB}"/>
                </a:ext>
              </a:extLst>
            </p:cNvPr>
            <p:cNvSpPr txBox="1"/>
            <p:nvPr/>
          </p:nvSpPr>
          <p:spPr>
            <a:xfrm>
              <a:off x="10406814" y="4737140"/>
              <a:ext cx="50687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11.2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89BF98B-629A-4C04-BB96-4CF31C57D275}"/>
                </a:ext>
              </a:extLst>
            </p:cNvPr>
            <p:cNvSpPr txBox="1"/>
            <p:nvPr/>
          </p:nvSpPr>
          <p:spPr>
            <a:xfrm>
              <a:off x="10109097" y="5332603"/>
              <a:ext cx="162922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b="1"/>
                <a:t>Other</a:t>
              </a:r>
            </a:p>
            <a:p>
              <a:pPr algn="ctr"/>
              <a:r>
                <a:rPr lang="en-US" sz="1600" b="1"/>
                <a:t>patients/support</a:t>
              </a:r>
            </a:p>
            <a:p>
              <a:pPr algn="ctr"/>
              <a:r>
                <a:rPr lang="en-US" sz="1600" b="1"/>
                <a:t>groups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24314EB-EEFC-46DD-80FD-05F01F79AB04}"/>
                </a:ext>
              </a:extLst>
            </p:cNvPr>
            <p:cNvSpPr/>
            <p:nvPr/>
          </p:nvSpPr>
          <p:spPr>
            <a:xfrm>
              <a:off x="10505200" y="5048250"/>
              <a:ext cx="305015" cy="266357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4F20D26F-35A4-4FE5-B295-D23C952396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629419" y="535284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EDE2EE-8DA6-4DB3-AE66-8AC09677537D}"/>
                </a:ext>
              </a:extLst>
            </p:cNvPr>
            <p:cNvSpPr/>
            <p:nvPr/>
          </p:nvSpPr>
          <p:spPr>
            <a:xfrm>
              <a:off x="11048533" y="5102224"/>
              <a:ext cx="305015" cy="212383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046F9453-85F1-42CA-A4CF-E2ADF0A3E291}"/>
                </a:ext>
              </a:extLst>
            </p:cNvPr>
            <p:cNvSpPr txBox="1"/>
            <p:nvPr/>
          </p:nvSpPr>
          <p:spPr>
            <a:xfrm>
              <a:off x="10993291" y="4785078"/>
              <a:ext cx="41549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/>
                <a:t>9.1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641E21D-4012-48F3-830B-F6C479A4AB62}"/>
                </a:ext>
              </a:extLst>
            </p:cNvPr>
            <p:cNvSpPr/>
            <p:nvPr/>
          </p:nvSpPr>
          <p:spPr>
            <a:xfrm>
              <a:off x="6587564" y="3702050"/>
              <a:ext cx="305015" cy="1612557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027A196-A0E9-4692-A684-4F502321B2A1}"/>
                </a:ext>
              </a:extLst>
            </p:cNvPr>
            <p:cNvSpPr txBox="1"/>
            <p:nvPr/>
          </p:nvSpPr>
          <p:spPr>
            <a:xfrm>
              <a:off x="2113296" y="2615674"/>
              <a:ext cx="1537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Month 1 (N = 420)</a:t>
              </a:r>
              <a:endParaRPr lang="fr-FR" sz="1400" b="1" dirty="0"/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BDC3274-285E-4BC8-BF8D-812B5E62BC73}"/>
                </a:ext>
              </a:extLst>
            </p:cNvPr>
            <p:cNvSpPr txBox="1"/>
            <p:nvPr/>
          </p:nvSpPr>
          <p:spPr>
            <a:xfrm>
              <a:off x="2124799" y="2883708"/>
              <a:ext cx="1537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Month 4 (N = 408)</a:t>
              </a:r>
              <a:endParaRPr lang="fr-FR" sz="1400" b="1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EC98C5F-63C4-4404-87E0-A88FB7489A22}"/>
                </a:ext>
              </a:extLst>
            </p:cNvPr>
            <p:cNvSpPr/>
            <p:nvPr/>
          </p:nvSpPr>
          <p:spPr bwMode="auto">
            <a:xfrm>
              <a:off x="1992316" y="2698940"/>
              <a:ext cx="158400" cy="158400"/>
            </a:xfrm>
            <a:prstGeom prst="rect">
              <a:avLst/>
            </a:prstGeom>
            <a:pattFill prst="wdUpDiag">
              <a:fgClr>
                <a:srgbClr val="00CC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8AB1C9D-E614-4A03-90CB-23DCA3BCE728}"/>
                </a:ext>
              </a:extLst>
            </p:cNvPr>
            <p:cNvSpPr/>
            <p:nvPr/>
          </p:nvSpPr>
          <p:spPr bwMode="auto">
            <a:xfrm>
              <a:off x="1993216" y="2958009"/>
              <a:ext cx="158400" cy="15840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FADC578-C964-B14C-A562-CFB584027B8C}"/>
                </a:ext>
              </a:extLst>
            </p:cNvPr>
            <p:cNvSpPr txBox="1"/>
            <p:nvPr/>
          </p:nvSpPr>
          <p:spPr>
            <a:xfrm>
              <a:off x="720090" y="6149340"/>
              <a:ext cx="2876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 Extremely helpful, very helpful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D77DD0F-3C40-C74D-A9E0-02AB64C5E739}"/>
                </a:ext>
              </a:extLst>
            </p:cNvPr>
            <p:cNvSpPr txBox="1"/>
            <p:nvPr/>
          </p:nvSpPr>
          <p:spPr>
            <a:xfrm>
              <a:off x="1138323" y="2447719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375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989548" y="881104"/>
            <a:ext cx="6342069" cy="5527155"/>
            <a:chOff x="2036642" y="698917"/>
            <a:chExt cx="6342069" cy="552715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59006" y="3107461"/>
              <a:ext cx="3076547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2036642" y="1956034"/>
              <a:ext cx="2944749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529732" y="844331"/>
              <a:ext cx="3205308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20202" y="1066696"/>
              <a:ext cx="1867819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ABC and CVD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RESPOND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711946">
              <a:off x="4921993" y="2606433"/>
              <a:ext cx="3456718" cy="2260942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082183" y="2538508"/>
              <a:ext cx="2040750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BMI increase :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Clinical impact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FF6600"/>
                  </a:solidFill>
                </a:rPr>
                <a:t>EuroSIDA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212936" y="2540474"/>
              <a:ext cx="1770485" cy="15336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ART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Toxicity/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Metabolic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issues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5959902" y="3225285"/>
              <a:ext cx="2294282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DTG/3TC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Residual viremia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&amp; IL-6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08229" y="4665238"/>
              <a:ext cx="1978106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DOR/3TC/TDF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Weight 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32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495774"/>
            <a:ext cx="10972800" cy="3695476"/>
          </a:xfrm>
        </p:spPr>
        <p:txBody>
          <a:bodyPr>
            <a:normAutofit/>
          </a:bodyPr>
          <a:lstStyle/>
          <a:p>
            <a:r>
              <a:rPr lang="en-US" sz="2800" dirty="0"/>
              <a:t>This presentation is made in complete editorial freedom </a:t>
            </a:r>
          </a:p>
          <a:p>
            <a:endParaRPr lang="en-US" sz="2800" dirty="0"/>
          </a:p>
          <a:p>
            <a:r>
              <a:rPr lang="en-US" sz="2800" dirty="0"/>
              <a:t>Thanks to </a:t>
            </a:r>
            <a:r>
              <a:rPr lang="en-US" sz="2800" dirty="0" err="1"/>
              <a:t>ViiV</a:t>
            </a:r>
            <a:r>
              <a:rPr lang="en-US" sz="2800" dirty="0"/>
              <a:t> Healthcare for their institutional support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805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43022D-F37E-1045-AC49-D6D31928C209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295583"/>
            <a:ext cx="8610600" cy="751860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ABC and incident cardiovascular disease </a:t>
            </a:r>
            <a:br>
              <a:rPr lang="en-US" dirty="0"/>
            </a:br>
            <a:r>
              <a:rPr lang="en-US" dirty="0"/>
              <a:t>with contemporary ART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7778B0B-BE58-D44A-8B24-F6C6568A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Jaschinski</a:t>
            </a:r>
            <a:r>
              <a:rPr lang="en-GB" sz="1200" i="1" dirty="0">
                <a:solidFill>
                  <a:srgbClr val="0070C0"/>
                </a:solidFill>
              </a:rPr>
              <a:t> NJ, EACS 2021, Abs. BPD1/3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09A1C-C952-2843-AB40-B988F0956395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1610935"/>
            <a:ext cx="4097056" cy="49953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RESPOND Cohort</a:t>
            </a:r>
          </a:p>
          <a:p>
            <a:r>
              <a:rPr lang="en-US" sz="1800" dirty="0"/>
              <a:t>29,340 individuals enrolled post 1</a:t>
            </a:r>
            <a:r>
              <a:rPr lang="en-US" sz="1800" baseline="30000" dirty="0"/>
              <a:t>st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of January 2012</a:t>
            </a:r>
          </a:p>
          <a:p>
            <a:r>
              <a:rPr lang="en-US" sz="1800" dirty="0"/>
              <a:t>Recent (current or within 6 months) ABC use: 34% (of whom 32% on </a:t>
            </a:r>
            <a:r>
              <a:rPr lang="en-US" sz="1800" dirty="0" err="1"/>
              <a:t>bPI</a:t>
            </a:r>
            <a:r>
              <a:rPr lang="en-US" sz="1800" dirty="0"/>
              <a:t>)</a:t>
            </a:r>
          </a:p>
          <a:p>
            <a:r>
              <a:rPr lang="en-US" sz="1800" dirty="0"/>
              <a:t>Median follow-up 6.16 years: 748 CVD events</a:t>
            </a:r>
          </a:p>
          <a:p>
            <a:pPr lvl="1"/>
            <a:r>
              <a:rPr lang="en-US" sz="1600" dirty="0"/>
              <a:t>229 MI</a:t>
            </a:r>
          </a:p>
          <a:p>
            <a:pPr lvl="1"/>
            <a:r>
              <a:rPr lang="en-US" sz="1600" dirty="0"/>
              <a:t>228 strokes</a:t>
            </a:r>
          </a:p>
          <a:p>
            <a:pPr lvl="1"/>
            <a:r>
              <a:rPr lang="en-US" sz="1600" dirty="0"/>
              <a:t>221 Invasive cardiovascular procedures</a:t>
            </a:r>
          </a:p>
          <a:p>
            <a:r>
              <a:rPr lang="en-US" sz="1800" dirty="0"/>
              <a:t>Logistic regression, adjusted for</a:t>
            </a:r>
          </a:p>
          <a:p>
            <a:pPr lvl="1"/>
            <a:r>
              <a:rPr lang="en-US" sz="1600" dirty="0"/>
              <a:t>Age, sex, ethnicity, region, BMI, HIV transmission risk group, CD4, hypertension, diabetes, AIDS, CVD , CKD, dyslipidemia, all at baseline</a:t>
            </a:r>
          </a:p>
          <a:p>
            <a:pPr lvl="1"/>
            <a:r>
              <a:rPr lang="en-US" sz="1600" dirty="0"/>
              <a:t>Calendar year, smoking, exposure to INSTI, cumulative exposure to LPV and DRV, IDV, </a:t>
            </a:r>
            <a:r>
              <a:rPr lang="en-US" sz="1600" dirty="0" err="1"/>
              <a:t>ddI</a:t>
            </a:r>
            <a:r>
              <a:rPr lang="en-US" sz="1600" dirty="0"/>
              <a:t> and d4T, all time updated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ECB6CD-785D-44CC-AD59-5CAB2170B66C}"/>
              </a:ext>
            </a:extLst>
          </p:cNvPr>
          <p:cNvSpPr txBox="1"/>
          <p:nvPr/>
        </p:nvSpPr>
        <p:spPr>
          <a:xfrm>
            <a:off x="4734725" y="2084524"/>
            <a:ext cx="7226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333399"/>
                </a:solidFill>
              </a:rPr>
              <a:t>Incidence rate ratios (IRR) of CVD: recent ABC use compared to not recent ABC use </a:t>
            </a:r>
            <a:endParaRPr lang="en-US" sz="1600">
              <a:solidFill>
                <a:srgbClr val="333399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88B4A9-577E-4145-A6E8-BEEAB830267E}"/>
              </a:ext>
            </a:extLst>
          </p:cNvPr>
          <p:cNvGrpSpPr/>
          <p:nvPr/>
        </p:nvGrpSpPr>
        <p:grpSpPr>
          <a:xfrm>
            <a:off x="4663471" y="2458735"/>
            <a:ext cx="7483139" cy="3886547"/>
            <a:chOff x="4663471" y="2458735"/>
            <a:chExt cx="7483139" cy="388654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172E71B-F947-4BDB-9963-35384DEE3BBD}"/>
                </a:ext>
              </a:extLst>
            </p:cNvPr>
            <p:cNvSpPr txBox="1"/>
            <p:nvPr/>
          </p:nvSpPr>
          <p:spPr>
            <a:xfrm>
              <a:off x="4785730" y="2458735"/>
              <a:ext cx="3971665" cy="290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sz="1400" b="1"/>
                <a:t>Recent ABC use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Unadjusted model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Adjusted primary model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Excluding ICPs and strokes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Excluding prior CVD at baseline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Model only adjusted for D:A:D 5-year CVD risk score</a:t>
              </a:r>
            </a:p>
            <a:p>
              <a:pPr>
                <a:lnSpc>
                  <a:spcPts val="3200"/>
                </a:lnSpc>
              </a:pPr>
              <a:r>
                <a:rPr lang="en-US" sz="1400"/>
                <a:t>Model only adjusted for D:A:D 5-year CKD risk score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887A5F6-05B9-43FC-B912-E89432B2CE49}"/>
                </a:ext>
              </a:extLst>
            </p:cNvPr>
            <p:cNvSpPr txBox="1"/>
            <p:nvPr/>
          </p:nvSpPr>
          <p:spPr>
            <a:xfrm>
              <a:off x="10452381" y="2458735"/>
              <a:ext cx="1508746" cy="2909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1400" b="1" dirty="0"/>
                <a:t>IRR (95% CI)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1.60 [1.37 – 1.86]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1.40 [1.20 – 1.64]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1.64 [1.29 – 2.07]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1.50 [1.27 – 1.76]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1.48 [1.27 – 1.72]</a:t>
              </a:r>
            </a:p>
            <a:p>
              <a:pPr>
                <a:lnSpc>
                  <a:spcPts val="3200"/>
                </a:lnSpc>
              </a:pPr>
              <a:r>
                <a:rPr lang="fr-FR" sz="1400" dirty="0"/>
                <a:t>1.49 [1.28 – 1.74]</a:t>
              </a: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AF99941-AC7D-4A4B-95BF-1EA541B5C942}"/>
                </a:ext>
              </a:extLst>
            </p:cNvPr>
            <p:cNvGrpSpPr/>
            <p:nvPr/>
          </p:nvGrpSpPr>
          <p:grpSpPr>
            <a:xfrm rot="5400000">
              <a:off x="9617173" y="2904751"/>
              <a:ext cx="55365" cy="522287"/>
              <a:chOff x="4915938" y="3397250"/>
              <a:chExt cx="61668" cy="714375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ED532EDD-AB89-46E0-BF93-FACD04390C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7A85B402-73BF-49C1-B641-EFAD0CBE8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ED5B76B0-4D72-40ED-AA1E-2DCE0BF6F2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66048BF-E83D-42EF-A73A-9B079264B19D}"/>
                </a:ext>
              </a:extLst>
            </p:cNvPr>
            <p:cNvGrpSpPr/>
            <p:nvPr/>
          </p:nvGrpSpPr>
          <p:grpSpPr>
            <a:xfrm rot="5400000">
              <a:off x="9386191" y="3329786"/>
              <a:ext cx="55366" cy="498474"/>
              <a:chOff x="4915938" y="3397250"/>
              <a:chExt cx="61668" cy="714375"/>
            </a:xfrm>
          </p:grpSpPr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C45D8346-BDDC-4955-9258-052F0F919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C4C4FF03-5682-4036-B219-F9F14F060F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6495F856-9B4B-4934-8E54-B5265DA44D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3811F681-CA88-46AA-8145-0893DA093602}"/>
                </a:ext>
              </a:extLst>
            </p:cNvPr>
            <p:cNvGrpSpPr/>
            <p:nvPr/>
          </p:nvGrpSpPr>
          <p:grpSpPr>
            <a:xfrm rot="5400000">
              <a:off x="9670938" y="3588809"/>
              <a:ext cx="55366" cy="848138"/>
              <a:chOff x="4915938" y="3397250"/>
              <a:chExt cx="61668" cy="714375"/>
            </a:xfrm>
          </p:grpSpPr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57A93ED-BF57-47CF-B639-DC7B8CCC8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63880ED-39C3-463B-A7CD-8B0DC9409E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09D019AB-9408-4238-A68F-C0D9D6619E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06CCD0A-B2B8-4487-A592-6B0B1EF43883}"/>
                </a:ext>
              </a:extLst>
            </p:cNvPr>
            <p:cNvGrpSpPr/>
            <p:nvPr/>
          </p:nvGrpSpPr>
          <p:grpSpPr>
            <a:xfrm rot="5400000">
              <a:off x="9496018" y="4125889"/>
              <a:ext cx="55366" cy="569316"/>
              <a:chOff x="4915938" y="3397250"/>
              <a:chExt cx="61668" cy="714375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405B5D31-233D-469F-8E89-F0FE44245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FA839C3-0CF8-4533-9C95-8B14E9E89B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F5B637BA-CF68-4A16-9AA0-87306FE29E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E9B1CC2-2AA7-4F57-85EA-51E5CD6E8960}"/>
                </a:ext>
              </a:extLst>
            </p:cNvPr>
            <p:cNvGrpSpPr/>
            <p:nvPr/>
          </p:nvGrpSpPr>
          <p:grpSpPr>
            <a:xfrm rot="5400000">
              <a:off x="9484477" y="4554812"/>
              <a:ext cx="55366" cy="497168"/>
              <a:chOff x="4915938" y="3397250"/>
              <a:chExt cx="61668" cy="714375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CF331754-7DFA-45C7-A057-68681668A2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0C5E2B9C-BF72-4785-BC22-D71708BBE0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40788466-BEDE-43F5-A795-AF907B03C3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6CDA3CB3-10E6-49E2-8334-92AE073A95FD}"/>
                </a:ext>
              </a:extLst>
            </p:cNvPr>
            <p:cNvGrpSpPr/>
            <p:nvPr/>
          </p:nvGrpSpPr>
          <p:grpSpPr>
            <a:xfrm rot="5400000">
              <a:off x="9484477" y="4947377"/>
              <a:ext cx="55366" cy="497168"/>
              <a:chOff x="4915938" y="3397250"/>
              <a:chExt cx="61668" cy="714375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76D16415-822C-49FB-9E67-C0CAB16005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6650" y="3397250"/>
                <a:ext cx="0" cy="710406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1B602A9-A903-4406-9C49-049FCB5AA5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3397250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9FE38C37-E3F6-4897-B057-DEA514CE54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5938" y="4111625"/>
                <a:ext cx="61668" cy="0"/>
              </a:xfrm>
              <a:prstGeom prst="line">
                <a:avLst/>
              </a:prstGeom>
              <a:ln w="19050">
                <a:solidFill>
                  <a:srgbClr val="3333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16E35360-8E16-44EF-A9AF-0AEF4D159E69}"/>
                </a:ext>
              </a:extLst>
            </p:cNvPr>
            <p:cNvSpPr/>
            <p:nvPr/>
          </p:nvSpPr>
          <p:spPr>
            <a:xfrm>
              <a:off x="9584808" y="3130365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176880C-293B-458E-98CD-E52B2FB92B42}"/>
                </a:ext>
              </a:extLst>
            </p:cNvPr>
            <p:cNvSpPr/>
            <p:nvPr/>
          </p:nvSpPr>
          <p:spPr>
            <a:xfrm>
              <a:off x="9353878" y="3537770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83367490-97F0-49CA-9FEA-4F11D92241F1}"/>
                </a:ext>
              </a:extLst>
            </p:cNvPr>
            <p:cNvSpPr/>
            <p:nvPr/>
          </p:nvSpPr>
          <p:spPr>
            <a:xfrm>
              <a:off x="9626236" y="3973980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BC37FC2-59F6-45F4-9CFB-EB913DD83E5E}"/>
                </a:ext>
              </a:extLst>
            </p:cNvPr>
            <p:cNvSpPr/>
            <p:nvPr/>
          </p:nvSpPr>
          <p:spPr>
            <a:xfrm>
              <a:off x="9475412" y="4369291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95A301A9-7D5B-4853-8793-27ACC7188895}"/>
                </a:ext>
              </a:extLst>
            </p:cNvPr>
            <p:cNvSpPr/>
            <p:nvPr/>
          </p:nvSpPr>
          <p:spPr>
            <a:xfrm>
              <a:off x="9449031" y="4766958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9DF7B0C6-84C8-40E5-AA5F-AB86B4B4C095}"/>
                </a:ext>
              </a:extLst>
            </p:cNvPr>
            <p:cNvSpPr/>
            <p:nvPr/>
          </p:nvSpPr>
          <p:spPr>
            <a:xfrm>
              <a:off x="9475411" y="5157508"/>
              <a:ext cx="72085" cy="72085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5A119F88-1065-43AD-9F15-F92CDBFFD6EA}"/>
                </a:ext>
              </a:extLst>
            </p:cNvPr>
            <p:cNvSpPr txBox="1"/>
            <p:nvPr/>
          </p:nvSpPr>
          <p:spPr>
            <a:xfrm>
              <a:off x="8240573" y="5282395"/>
              <a:ext cx="328936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0,5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F64FC8B3-83EF-44D8-BB0B-4411B1AF2AD3}"/>
                </a:ext>
              </a:extLst>
            </p:cNvPr>
            <p:cNvSpPr txBox="1"/>
            <p:nvPr/>
          </p:nvSpPr>
          <p:spPr>
            <a:xfrm>
              <a:off x="8830119" y="5282395"/>
              <a:ext cx="268022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1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5A312C3-6B9D-42BC-8AE1-756882752706}"/>
                </a:ext>
              </a:extLst>
            </p:cNvPr>
            <p:cNvSpPr txBox="1"/>
            <p:nvPr/>
          </p:nvSpPr>
          <p:spPr>
            <a:xfrm>
              <a:off x="9346985" y="5282395"/>
              <a:ext cx="328937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1,5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E9B8C37-C132-4F56-B3DC-E3B1615B1DC5}"/>
                </a:ext>
              </a:extLst>
            </p:cNvPr>
            <p:cNvSpPr txBox="1"/>
            <p:nvPr/>
          </p:nvSpPr>
          <p:spPr>
            <a:xfrm>
              <a:off x="9936457" y="5282395"/>
              <a:ext cx="268022" cy="392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900" dirty="0"/>
                <a:t>2</a:t>
              </a:r>
            </a:p>
          </p:txBody>
        </p: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76C0F50D-FF2E-49EE-A342-1960F60E970F}"/>
                </a:ext>
              </a:extLst>
            </p:cNvPr>
            <p:cNvCxnSpPr>
              <a:cxnSpLocks/>
            </p:cNvCxnSpPr>
            <p:nvPr/>
          </p:nvCxnSpPr>
          <p:spPr>
            <a:xfrm>
              <a:off x="8405041" y="5393520"/>
              <a:ext cx="1665427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22073602-913C-44FD-B7AB-963B8457FAFE}"/>
                </a:ext>
              </a:extLst>
            </p:cNvPr>
            <p:cNvCxnSpPr>
              <a:cxnSpLocks/>
            </p:cNvCxnSpPr>
            <p:nvPr/>
          </p:nvCxnSpPr>
          <p:spPr>
            <a:xfrm>
              <a:off x="8960594" y="2838839"/>
              <a:ext cx="0" cy="255468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2AB38FA-249C-2748-8A6A-7711AF40D1DB}"/>
                </a:ext>
              </a:extLst>
            </p:cNvPr>
            <p:cNvSpPr txBox="1"/>
            <p:nvPr/>
          </p:nvSpPr>
          <p:spPr>
            <a:xfrm>
              <a:off x="4663471" y="5760507"/>
              <a:ext cx="74831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Higher CKD risk associated with higher odds of starting ABC</a:t>
              </a:r>
            </a:p>
            <a:p>
              <a:r>
                <a:rPr lang="en-US" sz="1600" dirty="0"/>
                <a:t>Association between CVD and ABC was unchanged after adjustment for renal function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60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3808D-DECE-DA4D-A2FF-D0E827E2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TANGO study: relationship between IL-6 </a:t>
            </a:r>
            <a:br>
              <a:rPr lang="en-US" dirty="0"/>
            </a:br>
            <a:r>
              <a:rPr lang="en-US" dirty="0"/>
              <a:t>and residual viremia</a:t>
            </a:r>
          </a:p>
        </p:txBody>
      </p:sp>
      <p:sp>
        <p:nvSpPr>
          <p:cNvPr id="38" name="Espace réservé du contenu 37">
            <a:extLst>
              <a:ext uri="{FF2B5EF4-FFF2-40B4-BE49-F238E27FC236}">
                <a16:creationId xmlns:a16="http://schemas.microsoft.com/office/drawing/2014/main" id="{72F0FD13-45FD-C543-A8CC-82ECCDFAD0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8188"/>
            <a:ext cx="8189048" cy="134108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Randomised</a:t>
            </a:r>
            <a:r>
              <a:rPr lang="en-US" sz="1600" dirty="0"/>
              <a:t> open-label study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Adults, virologically suppressed on stable TAF-based regimen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 err="1"/>
              <a:t>Randomisation</a:t>
            </a:r>
            <a:r>
              <a:rPr lang="en-US" sz="1600" dirty="0"/>
              <a:t> 1:1: continuation of TAF-based regimen (N = 372) vs Switch to DTG/3TC (N = 369): </a:t>
            </a:r>
            <a:br>
              <a:rPr lang="en-US" sz="1600" dirty="0"/>
            </a:br>
            <a:r>
              <a:rPr lang="en-US" sz="1600" dirty="0"/>
              <a:t>Non-inferiority through W144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B24F9E4-3DCF-894F-A1AB-FE3CF907BA9F}"/>
              </a:ext>
            </a:extLst>
          </p:cNvPr>
          <p:cNvSpPr txBox="1"/>
          <p:nvPr/>
        </p:nvSpPr>
        <p:spPr>
          <a:xfrm>
            <a:off x="362282" y="2615416"/>
            <a:ext cx="501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Change (Ratio, 95 % CI, vs baseline) in IL-6 (ng/mL)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4970142-CD60-A047-8943-EDB1970851D8}"/>
              </a:ext>
            </a:extLst>
          </p:cNvPr>
          <p:cNvSpPr txBox="1"/>
          <p:nvPr/>
        </p:nvSpPr>
        <p:spPr>
          <a:xfrm>
            <a:off x="5806743" y="2615416"/>
            <a:ext cx="627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Serum IL-6 at W96 by VL category post-baseline ng/mL </a:t>
            </a:r>
            <a:br>
              <a:rPr lang="en-US" b="1" dirty="0">
                <a:solidFill>
                  <a:srgbClr val="333399"/>
                </a:solidFill>
              </a:rPr>
            </a:br>
            <a:r>
              <a:rPr lang="en-US" b="1" dirty="0">
                <a:solidFill>
                  <a:srgbClr val="333399"/>
                </a:solidFill>
              </a:rPr>
              <a:t>(median, IQR25-75)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CE77EAB3-64B7-CD4D-BF2F-E597B58A9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Wang R, EACS 2021, Abs. PE2/70</a:t>
            </a:r>
          </a:p>
        </p:txBody>
      </p:sp>
      <p:sp>
        <p:nvSpPr>
          <p:cNvPr id="10" name="Espace réservé du contenu 37">
            <a:extLst>
              <a:ext uri="{FF2B5EF4-FFF2-40B4-BE49-F238E27FC236}">
                <a16:creationId xmlns:a16="http://schemas.microsoft.com/office/drawing/2014/main" id="{D0338684-A445-40D0-85F8-5188DFB47CF2}"/>
              </a:ext>
            </a:extLst>
          </p:cNvPr>
          <p:cNvSpPr txBox="1">
            <a:spLocks/>
          </p:cNvSpPr>
          <p:nvPr/>
        </p:nvSpPr>
        <p:spPr>
          <a:xfrm>
            <a:off x="232828" y="5788661"/>
            <a:ext cx="5643613" cy="50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Conclusion: </a:t>
            </a:r>
            <a:r>
              <a:rPr lang="en-US" sz="1800" dirty="0"/>
              <a:t>Minimal overall changes in serum IL-6 levels at W96</a:t>
            </a:r>
            <a:endParaRPr lang="fr-FR" sz="18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4FDF14B-AEF6-4E2D-92B7-DAA0F38DF19A}"/>
              </a:ext>
            </a:extLst>
          </p:cNvPr>
          <p:cNvGrpSpPr/>
          <p:nvPr/>
        </p:nvGrpSpPr>
        <p:grpSpPr>
          <a:xfrm>
            <a:off x="5833623" y="3118675"/>
            <a:ext cx="6275827" cy="2763296"/>
            <a:chOff x="5824061" y="2846237"/>
            <a:chExt cx="6275827" cy="2763296"/>
          </a:xfrm>
        </p:grpSpPr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2797AEFB-99E2-457F-861B-4ED5EFEE12CB}"/>
                </a:ext>
              </a:extLst>
            </p:cNvPr>
            <p:cNvCxnSpPr/>
            <p:nvPr/>
          </p:nvCxnSpPr>
          <p:spPr>
            <a:xfrm>
              <a:off x="6004559" y="4007166"/>
              <a:ext cx="6095329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E4A4BD74-E07E-4D44-9BB3-4111C221A3BD}"/>
                </a:ext>
              </a:extLst>
            </p:cNvPr>
            <p:cNvCxnSpPr/>
            <p:nvPr/>
          </p:nvCxnSpPr>
          <p:spPr>
            <a:xfrm>
              <a:off x="6004559" y="3268981"/>
              <a:ext cx="6095329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489978-E875-4ADB-8203-B1A2C09BA363}"/>
                </a:ext>
              </a:extLst>
            </p:cNvPr>
            <p:cNvSpPr/>
            <p:nvPr/>
          </p:nvSpPr>
          <p:spPr>
            <a:xfrm>
              <a:off x="6155889" y="3663314"/>
              <a:ext cx="550537" cy="10534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534B179-3EE5-494B-8B34-606F7B55EC91}"/>
                </a:ext>
              </a:extLst>
            </p:cNvPr>
            <p:cNvCxnSpPr>
              <a:cxnSpLocks/>
            </p:cNvCxnSpPr>
            <p:nvPr/>
          </p:nvCxnSpPr>
          <p:spPr>
            <a:xfrm>
              <a:off x="6155889" y="4407435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973741C-108E-48D1-828D-569AF36648D9}"/>
                </a:ext>
              </a:extLst>
            </p:cNvPr>
            <p:cNvSpPr/>
            <p:nvPr/>
          </p:nvSpPr>
          <p:spPr>
            <a:xfrm>
              <a:off x="6748169" y="3972878"/>
              <a:ext cx="550537" cy="74390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1E8DAB-4E45-4AF9-9113-38924D82A5E5}"/>
                </a:ext>
              </a:extLst>
            </p:cNvPr>
            <p:cNvSpPr/>
            <p:nvPr/>
          </p:nvSpPr>
          <p:spPr>
            <a:xfrm>
              <a:off x="7730238" y="3391854"/>
              <a:ext cx="550537" cy="128682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BCA99F40-171E-4063-9F62-4FB40647E123}"/>
                </a:ext>
              </a:extLst>
            </p:cNvPr>
            <p:cNvCxnSpPr>
              <a:cxnSpLocks/>
            </p:cNvCxnSpPr>
            <p:nvPr/>
          </p:nvCxnSpPr>
          <p:spPr>
            <a:xfrm>
              <a:off x="7725475" y="4269318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F63C1F-2229-4654-A181-C59F70F4EE47}"/>
                </a:ext>
              </a:extLst>
            </p:cNvPr>
            <p:cNvSpPr/>
            <p:nvPr/>
          </p:nvSpPr>
          <p:spPr>
            <a:xfrm>
              <a:off x="8302082" y="3525204"/>
              <a:ext cx="550537" cy="10772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1B036D8A-123F-48F7-8068-D7580A68F350}"/>
                </a:ext>
              </a:extLst>
            </p:cNvPr>
            <p:cNvCxnSpPr>
              <a:cxnSpLocks/>
            </p:cNvCxnSpPr>
            <p:nvPr/>
          </p:nvCxnSpPr>
          <p:spPr>
            <a:xfrm>
              <a:off x="8302082" y="4274071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561716-AB3F-4831-AB8A-101403C2F2D2}"/>
                </a:ext>
              </a:extLst>
            </p:cNvPr>
            <p:cNvSpPr/>
            <p:nvPr/>
          </p:nvSpPr>
          <p:spPr>
            <a:xfrm>
              <a:off x="9284151" y="3320415"/>
              <a:ext cx="550537" cy="123824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00D0176-7913-4466-B33E-4739C8571D12}"/>
                </a:ext>
              </a:extLst>
            </p:cNvPr>
            <p:cNvCxnSpPr>
              <a:cxnSpLocks/>
            </p:cNvCxnSpPr>
            <p:nvPr/>
          </p:nvCxnSpPr>
          <p:spPr>
            <a:xfrm>
              <a:off x="9279388" y="4145493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1811BE-E555-45A3-82B0-6AD3794D33C9}"/>
                </a:ext>
              </a:extLst>
            </p:cNvPr>
            <p:cNvSpPr/>
            <p:nvPr/>
          </p:nvSpPr>
          <p:spPr>
            <a:xfrm>
              <a:off x="9855995" y="3429951"/>
              <a:ext cx="550537" cy="103822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95118C26-D417-46DA-BC27-820B0DBD8A8F}"/>
                </a:ext>
              </a:extLst>
            </p:cNvPr>
            <p:cNvCxnSpPr>
              <a:cxnSpLocks/>
            </p:cNvCxnSpPr>
            <p:nvPr/>
          </p:nvCxnSpPr>
          <p:spPr>
            <a:xfrm>
              <a:off x="9855995" y="3935934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1E8135-ADFC-4B0F-A0C1-76071AE57655}"/>
                </a:ext>
              </a:extLst>
            </p:cNvPr>
            <p:cNvSpPr/>
            <p:nvPr/>
          </p:nvSpPr>
          <p:spPr>
            <a:xfrm>
              <a:off x="10820326" y="3629978"/>
              <a:ext cx="550537" cy="9096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6C5541E-BBCA-4C07-8A94-F822EC70C79F}"/>
                </a:ext>
              </a:extLst>
            </p:cNvPr>
            <p:cNvCxnSpPr>
              <a:cxnSpLocks/>
            </p:cNvCxnSpPr>
            <p:nvPr/>
          </p:nvCxnSpPr>
          <p:spPr>
            <a:xfrm>
              <a:off x="10815563" y="4155019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C1BDB8-A793-45AF-ABA7-19622AC3B787}"/>
                </a:ext>
              </a:extLst>
            </p:cNvPr>
            <p:cNvSpPr/>
            <p:nvPr/>
          </p:nvSpPr>
          <p:spPr>
            <a:xfrm>
              <a:off x="11406459" y="3258504"/>
              <a:ext cx="550537" cy="116091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91CF404-E4E6-43A8-8DC5-E47B1E123F5A}"/>
                </a:ext>
              </a:extLst>
            </p:cNvPr>
            <p:cNvCxnSpPr>
              <a:cxnSpLocks/>
            </p:cNvCxnSpPr>
            <p:nvPr/>
          </p:nvCxnSpPr>
          <p:spPr>
            <a:xfrm>
              <a:off x="11406459" y="3778770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25BBC5A-7BDA-41C4-9E13-9BFE431228D7}"/>
                </a:ext>
              </a:extLst>
            </p:cNvPr>
            <p:cNvSpPr txBox="1"/>
            <p:nvPr/>
          </p:nvSpPr>
          <p:spPr>
            <a:xfrm>
              <a:off x="6136013" y="412311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1.44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9D0F0AB-815F-41A5-99BB-B7FC24745E98}"/>
                </a:ext>
              </a:extLst>
            </p:cNvPr>
            <p:cNvSpPr txBox="1"/>
            <p:nvPr/>
          </p:nvSpPr>
          <p:spPr>
            <a:xfrm>
              <a:off x="6728292" y="409263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1.49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A20008F-0929-4874-BA38-DA327A90A6F3}"/>
                </a:ext>
              </a:extLst>
            </p:cNvPr>
            <p:cNvCxnSpPr>
              <a:cxnSpLocks/>
            </p:cNvCxnSpPr>
            <p:nvPr/>
          </p:nvCxnSpPr>
          <p:spPr>
            <a:xfrm>
              <a:off x="6748169" y="4364568"/>
              <a:ext cx="550537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93CA0C9-378C-420E-908F-8ABF7E9B5EB1}"/>
                </a:ext>
              </a:extLst>
            </p:cNvPr>
            <p:cNvSpPr txBox="1"/>
            <p:nvPr/>
          </p:nvSpPr>
          <p:spPr>
            <a:xfrm>
              <a:off x="6200132" y="4850143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113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112714F2-F555-451F-A2A5-544D8D950F60}"/>
                </a:ext>
              </a:extLst>
            </p:cNvPr>
            <p:cNvSpPr txBox="1"/>
            <p:nvPr/>
          </p:nvSpPr>
          <p:spPr>
            <a:xfrm>
              <a:off x="6831685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86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042AF957-3A22-472E-A3A3-6E02153B5FA2}"/>
                </a:ext>
              </a:extLst>
            </p:cNvPr>
            <p:cNvSpPr txBox="1"/>
            <p:nvPr/>
          </p:nvSpPr>
          <p:spPr>
            <a:xfrm>
              <a:off x="5824061" y="4850143"/>
              <a:ext cx="360997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N=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413532E1-D842-4DB7-AAD1-B97FE3BA134E}"/>
                </a:ext>
              </a:extLst>
            </p:cNvPr>
            <p:cNvSpPr txBox="1"/>
            <p:nvPr/>
          </p:nvSpPr>
          <p:spPr>
            <a:xfrm>
              <a:off x="7712380" y="398595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1.63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D447D96-CBCD-4A50-AFCE-52DDB0117014}"/>
                </a:ext>
              </a:extLst>
            </p:cNvPr>
            <p:cNvSpPr txBox="1"/>
            <p:nvPr/>
          </p:nvSpPr>
          <p:spPr>
            <a:xfrm>
              <a:off x="8304659" y="400119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1.61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A75C7D1-0908-4A65-9875-75CA5B626452}"/>
                </a:ext>
              </a:extLst>
            </p:cNvPr>
            <p:cNvSpPr txBox="1"/>
            <p:nvPr/>
          </p:nvSpPr>
          <p:spPr>
            <a:xfrm>
              <a:off x="7776499" y="4850143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173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EFF2E08-CE9E-4AFC-B454-3AF836D09B51}"/>
                </a:ext>
              </a:extLst>
            </p:cNvPr>
            <p:cNvSpPr txBox="1"/>
            <p:nvPr/>
          </p:nvSpPr>
          <p:spPr>
            <a:xfrm>
              <a:off x="8368778" y="4850143"/>
              <a:ext cx="420308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166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C86399F5-67D7-4D29-B1D1-9FBC0850063F}"/>
                </a:ext>
              </a:extLst>
            </p:cNvPr>
            <p:cNvSpPr txBox="1"/>
            <p:nvPr/>
          </p:nvSpPr>
          <p:spPr>
            <a:xfrm>
              <a:off x="9274625" y="3848125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1.80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21E14800-7E5B-4C28-9E57-4775135DDC6F}"/>
                </a:ext>
              </a:extLst>
            </p:cNvPr>
            <p:cNvSpPr txBox="1"/>
            <p:nvPr/>
          </p:nvSpPr>
          <p:spPr>
            <a:xfrm>
              <a:off x="9866904" y="3612768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2.09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B56F036-F532-4C2B-A64B-9B9F5DB3729C}"/>
                </a:ext>
              </a:extLst>
            </p:cNvPr>
            <p:cNvSpPr txBox="1"/>
            <p:nvPr/>
          </p:nvSpPr>
          <p:spPr>
            <a:xfrm>
              <a:off x="9417291" y="4850143"/>
              <a:ext cx="263214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9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1193091-351E-4D0A-B0FF-0F9F39690336}"/>
                </a:ext>
              </a:extLst>
            </p:cNvPr>
            <p:cNvSpPr txBox="1"/>
            <p:nvPr/>
          </p:nvSpPr>
          <p:spPr>
            <a:xfrm>
              <a:off x="9970297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14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54C784F6-7AF1-493E-8864-3C70B9F96490}"/>
                </a:ext>
              </a:extLst>
            </p:cNvPr>
            <p:cNvSpPr txBox="1"/>
            <p:nvPr/>
          </p:nvSpPr>
          <p:spPr>
            <a:xfrm>
              <a:off x="10824050" y="3854117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1.79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F219C29-D9AD-43F5-9B87-1C91474590DF}"/>
                </a:ext>
              </a:extLst>
            </p:cNvPr>
            <p:cNvSpPr txBox="1"/>
            <p:nvPr/>
          </p:nvSpPr>
          <p:spPr>
            <a:xfrm>
              <a:off x="11408709" y="3460103"/>
              <a:ext cx="5485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2.31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6D5CF088-25B4-4AE1-B04A-268082A619FB}"/>
                </a:ext>
              </a:extLst>
            </p:cNvPr>
            <p:cNvSpPr txBox="1"/>
            <p:nvPr/>
          </p:nvSpPr>
          <p:spPr>
            <a:xfrm>
              <a:off x="10896963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21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DF08C7DD-98B3-4828-A5FE-9C1DC5CD696D}"/>
                </a:ext>
              </a:extLst>
            </p:cNvPr>
            <p:cNvSpPr txBox="1"/>
            <p:nvPr/>
          </p:nvSpPr>
          <p:spPr>
            <a:xfrm>
              <a:off x="11489242" y="4850143"/>
              <a:ext cx="34176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200" dirty="0"/>
                <a:t>26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D703956-A517-4DF1-B63F-D453953D1A62}"/>
                </a:ext>
              </a:extLst>
            </p:cNvPr>
            <p:cNvSpPr txBox="1"/>
            <p:nvPr/>
          </p:nvSpPr>
          <p:spPr>
            <a:xfrm>
              <a:off x="5958242" y="5086313"/>
              <a:ext cx="1452642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VL &lt; 40 c/mL and</a:t>
              </a:r>
              <a:br>
                <a:rPr lang="en-US" sz="1400" b="1" dirty="0"/>
              </a:br>
              <a:r>
                <a:rPr lang="en-US" sz="1400" b="1" dirty="0"/>
                <a:t>TDN at all visits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0B90691-1FE1-41A2-B917-E1B0078471D0}"/>
                </a:ext>
              </a:extLst>
            </p:cNvPr>
            <p:cNvSpPr txBox="1"/>
            <p:nvPr/>
          </p:nvSpPr>
          <p:spPr>
            <a:xfrm>
              <a:off x="7689953" y="5086313"/>
              <a:ext cx="1172117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VL &lt; 40 c/mL </a:t>
              </a:r>
            </a:p>
            <a:p>
              <a:pPr algn="ctr"/>
              <a:r>
                <a:rPr lang="en-US" sz="1400" b="1" dirty="0"/>
                <a:t>and TD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76C9FF4-7417-475B-B36C-D087BF1D2151}"/>
                </a:ext>
              </a:extLst>
            </p:cNvPr>
            <p:cNvSpPr txBox="1"/>
            <p:nvPr/>
          </p:nvSpPr>
          <p:spPr>
            <a:xfrm>
              <a:off x="9181634" y="5086313"/>
              <a:ext cx="14446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40 ≤ VL&lt; 50 c/mL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931B0EB-345A-4C1C-BBB7-2A03563F1B7F}"/>
                </a:ext>
              </a:extLst>
            </p:cNvPr>
            <p:cNvSpPr txBox="1"/>
            <p:nvPr/>
          </p:nvSpPr>
          <p:spPr>
            <a:xfrm>
              <a:off x="10929376" y="5086313"/>
              <a:ext cx="113204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400" b="1" dirty="0"/>
                <a:t>VL ≥ 50 c/mL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0FD9374-7121-4456-A73D-C4CD0A52E543}"/>
                </a:ext>
              </a:extLst>
            </p:cNvPr>
            <p:cNvCxnSpPr/>
            <p:nvPr/>
          </p:nvCxnSpPr>
          <p:spPr>
            <a:xfrm>
              <a:off x="6004559" y="4716779"/>
              <a:ext cx="6095329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94CB25BD-B589-469E-A30D-7CF79F31475F}"/>
                </a:ext>
              </a:extLst>
            </p:cNvPr>
            <p:cNvSpPr txBox="1"/>
            <p:nvPr/>
          </p:nvSpPr>
          <p:spPr>
            <a:xfrm>
              <a:off x="8113341" y="2846237"/>
              <a:ext cx="840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DTG/3TC</a:t>
              </a:r>
              <a:endParaRPr lang="fr-FR" sz="1400" b="1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D893A0-2C56-477A-86A0-9887E651AF91}"/>
                </a:ext>
              </a:extLst>
            </p:cNvPr>
            <p:cNvSpPr/>
            <p:nvPr/>
          </p:nvSpPr>
          <p:spPr bwMode="auto">
            <a:xfrm>
              <a:off x="7992361" y="2929503"/>
              <a:ext cx="158400" cy="158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78950B30-395F-4EDA-A52E-1DA2CB215C91}"/>
                </a:ext>
              </a:extLst>
            </p:cNvPr>
            <p:cNvSpPr txBox="1"/>
            <p:nvPr/>
          </p:nvSpPr>
          <p:spPr>
            <a:xfrm>
              <a:off x="9212797" y="2846237"/>
              <a:ext cx="1600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TAF-based regimen</a:t>
              </a:r>
              <a:endParaRPr lang="fr-FR" sz="1400" b="1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E67C6B-283B-446C-B8A6-8383C3409464}"/>
                </a:ext>
              </a:extLst>
            </p:cNvPr>
            <p:cNvSpPr/>
            <p:nvPr/>
          </p:nvSpPr>
          <p:spPr bwMode="auto">
            <a:xfrm>
              <a:off x="9091817" y="2929503"/>
              <a:ext cx="158400" cy="1584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40131E-C14F-459C-A698-4514739D8889}"/>
              </a:ext>
            </a:extLst>
          </p:cNvPr>
          <p:cNvGrpSpPr/>
          <p:nvPr/>
        </p:nvGrpSpPr>
        <p:grpSpPr>
          <a:xfrm>
            <a:off x="299998" y="3118675"/>
            <a:ext cx="5094290" cy="2745127"/>
            <a:chOff x="180851" y="2697647"/>
            <a:chExt cx="5094290" cy="2745127"/>
          </a:xfrm>
        </p:grpSpPr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257BC966-C3AD-446F-8185-A111C5FE263A}"/>
                </a:ext>
              </a:extLst>
            </p:cNvPr>
            <p:cNvGrpSpPr/>
            <p:nvPr/>
          </p:nvGrpSpPr>
          <p:grpSpPr>
            <a:xfrm>
              <a:off x="4813894" y="3542047"/>
              <a:ext cx="75790" cy="364179"/>
              <a:chOff x="2084388" y="2281238"/>
              <a:chExt cx="127000" cy="720725"/>
            </a:xfrm>
          </p:grpSpPr>
          <p:sp>
            <p:nvSpPr>
              <p:cNvPr id="100" name="Line 113">
                <a:extLst>
                  <a:ext uri="{FF2B5EF4-FFF2-40B4-BE49-F238E27FC236}">
                    <a16:creationId xmlns:a16="http://schemas.microsoft.com/office/drawing/2014/main" id="{0416D7A6-EB39-48DE-A604-FF7FA0A92F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120">
                <a:extLst>
                  <a:ext uri="{FF2B5EF4-FFF2-40B4-BE49-F238E27FC236}">
                    <a16:creationId xmlns:a16="http://schemas.microsoft.com/office/drawing/2014/main" id="{5DE81ED9-2F01-4F72-8555-F6C9DBDE8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Line 113">
                <a:extLst>
                  <a:ext uri="{FF2B5EF4-FFF2-40B4-BE49-F238E27FC236}">
                    <a16:creationId xmlns:a16="http://schemas.microsoft.com/office/drawing/2014/main" id="{F958B624-FD5B-416D-A493-A65A290F0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33215BAD-E392-4E6D-91BA-2E49D9DAF169}"/>
                </a:ext>
              </a:extLst>
            </p:cNvPr>
            <p:cNvCxnSpPr>
              <a:cxnSpLocks/>
            </p:cNvCxnSpPr>
            <p:nvPr/>
          </p:nvCxnSpPr>
          <p:spPr>
            <a:xfrm>
              <a:off x="585900" y="3959483"/>
              <a:ext cx="44052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44D4DB9E-9244-42B9-A584-E64E87FC46C9}"/>
                </a:ext>
              </a:extLst>
            </p:cNvPr>
            <p:cNvSpPr/>
            <p:nvPr/>
          </p:nvSpPr>
          <p:spPr>
            <a:xfrm>
              <a:off x="633413" y="3739515"/>
              <a:ext cx="4210050" cy="261938"/>
            </a:xfrm>
            <a:custGeom>
              <a:avLst/>
              <a:gdLst>
                <a:gd name="connsiteX0" fmla="*/ 0 w 4210050"/>
                <a:gd name="connsiteY0" fmla="*/ 223838 h 261938"/>
                <a:gd name="connsiteX1" fmla="*/ 2114550 w 4210050"/>
                <a:gd name="connsiteY1" fmla="*/ 261938 h 261938"/>
                <a:gd name="connsiteX2" fmla="*/ 4210050 w 4210050"/>
                <a:gd name="connsiteY2" fmla="*/ 0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0050" h="261938">
                  <a:moveTo>
                    <a:pt x="0" y="223838"/>
                  </a:moveTo>
                  <a:lnTo>
                    <a:pt x="2114550" y="261938"/>
                  </a:lnTo>
                  <a:lnTo>
                    <a:pt x="4210050" y="0"/>
                  </a:lnTo>
                </a:path>
              </a:pathLst>
            </a:custGeom>
            <a:noFill/>
            <a:ln w="28575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9099D98E-791A-40D5-B6BA-519E2B6BBEB5}"/>
                </a:ext>
              </a:extLst>
            </p:cNvPr>
            <p:cNvSpPr/>
            <p:nvPr/>
          </p:nvSpPr>
          <p:spPr>
            <a:xfrm>
              <a:off x="684853" y="3897786"/>
              <a:ext cx="4214812" cy="395289"/>
            </a:xfrm>
            <a:custGeom>
              <a:avLst/>
              <a:gdLst>
                <a:gd name="connsiteX0" fmla="*/ 0 w 4210050"/>
                <a:gd name="connsiteY0" fmla="*/ 223838 h 261938"/>
                <a:gd name="connsiteX1" fmla="*/ 2114550 w 4210050"/>
                <a:gd name="connsiteY1" fmla="*/ 261938 h 261938"/>
                <a:gd name="connsiteX2" fmla="*/ 4210050 w 4210050"/>
                <a:gd name="connsiteY2" fmla="*/ 0 h 261938"/>
                <a:gd name="connsiteX0" fmla="*/ 0 w 4252912"/>
                <a:gd name="connsiteY0" fmla="*/ 381001 h 419101"/>
                <a:gd name="connsiteX1" fmla="*/ 2114550 w 4252912"/>
                <a:gd name="connsiteY1" fmla="*/ 419101 h 419101"/>
                <a:gd name="connsiteX2" fmla="*/ 4252912 w 4252912"/>
                <a:gd name="connsiteY2" fmla="*/ 0 h 419101"/>
                <a:gd name="connsiteX0" fmla="*/ 0 w 4252912"/>
                <a:gd name="connsiteY0" fmla="*/ 381001 h 390526"/>
                <a:gd name="connsiteX1" fmla="*/ 2205038 w 4252912"/>
                <a:gd name="connsiteY1" fmla="*/ 390526 h 390526"/>
                <a:gd name="connsiteX2" fmla="*/ 4252912 w 4252912"/>
                <a:gd name="connsiteY2" fmla="*/ 0 h 390526"/>
                <a:gd name="connsiteX0" fmla="*/ 0 w 4252912"/>
                <a:gd name="connsiteY0" fmla="*/ 381001 h 390526"/>
                <a:gd name="connsiteX1" fmla="*/ 2205038 w 4252912"/>
                <a:gd name="connsiteY1" fmla="*/ 390526 h 390526"/>
                <a:gd name="connsiteX2" fmla="*/ 4252912 w 4252912"/>
                <a:gd name="connsiteY2" fmla="*/ 0 h 390526"/>
                <a:gd name="connsiteX0" fmla="*/ 0 w 4186237"/>
                <a:gd name="connsiteY0" fmla="*/ 95251 h 390526"/>
                <a:gd name="connsiteX1" fmla="*/ 2138363 w 4186237"/>
                <a:gd name="connsiteY1" fmla="*/ 390526 h 390526"/>
                <a:gd name="connsiteX2" fmla="*/ 4186237 w 4186237"/>
                <a:gd name="connsiteY2" fmla="*/ 0 h 390526"/>
                <a:gd name="connsiteX0" fmla="*/ 0 w 4186237"/>
                <a:gd name="connsiteY0" fmla="*/ 95251 h 395289"/>
                <a:gd name="connsiteX1" fmla="*/ 2052638 w 4186237"/>
                <a:gd name="connsiteY1" fmla="*/ 395289 h 395289"/>
                <a:gd name="connsiteX2" fmla="*/ 4186237 w 4186237"/>
                <a:gd name="connsiteY2" fmla="*/ 0 h 395289"/>
                <a:gd name="connsiteX0" fmla="*/ 0 w 4214812"/>
                <a:gd name="connsiteY0" fmla="*/ 76201 h 395289"/>
                <a:gd name="connsiteX1" fmla="*/ 2081213 w 4214812"/>
                <a:gd name="connsiteY1" fmla="*/ 395289 h 395289"/>
                <a:gd name="connsiteX2" fmla="*/ 4214812 w 4214812"/>
                <a:gd name="connsiteY2" fmla="*/ 0 h 395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4812" h="395289">
                  <a:moveTo>
                    <a:pt x="0" y="76201"/>
                  </a:moveTo>
                  <a:lnTo>
                    <a:pt x="2081213" y="395289"/>
                  </a:lnTo>
                  <a:lnTo>
                    <a:pt x="4214812" y="0"/>
                  </a:lnTo>
                </a:path>
              </a:pathLst>
            </a:custGeom>
            <a:noFill/>
            <a:ln w="28575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Line 13">
              <a:extLst>
                <a:ext uri="{FF2B5EF4-FFF2-40B4-BE49-F238E27FC236}">
                  <a16:creationId xmlns:a16="http://schemas.microsoft.com/office/drawing/2014/main" id="{10DC1D62-2C0E-4489-9D56-94B90960E4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33" y="2909956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F485E202-26BD-4DBD-84D8-C008265722C4}"/>
                </a:ext>
              </a:extLst>
            </p:cNvPr>
            <p:cNvSpPr txBox="1"/>
            <p:nvPr/>
          </p:nvSpPr>
          <p:spPr>
            <a:xfrm>
              <a:off x="180851" y="2750904"/>
              <a:ext cx="41229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1.5</a:t>
              </a:r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8CCEFE09-6D1A-4E1E-BEC8-449FA6A7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80" y="2906397"/>
              <a:ext cx="4408736" cy="2127393"/>
            </a:xfrm>
            <a:custGeom>
              <a:avLst/>
              <a:gdLst>
                <a:gd name="T0" fmla="*/ 6846 w 6846"/>
                <a:gd name="T1" fmla="*/ 2900 h 2900"/>
                <a:gd name="T2" fmla="*/ 0 w 6846"/>
                <a:gd name="T3" fmla="*/ 2900 h 2900"/>
                <a:gd name="T4" fmla="*/ 0 w 6846"/>
                <a:gd name="T5" fmla="*/ 0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6" h="2900">
                  <a:moveTo>
                    <a:pt x="6846" y="2900"/>
                  </a:moveTo>
                  <a:lnTo>
                    <a:pt x="0" y="29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Line 13">
              <a:extLst>
                <a:ext uri="{FF2B5EF4-FFF2-40B4-BE49-F238E27FC236}">
                  <a16:creationId xmlns:a16="http://schemas.microsoft.com/office/drawing/2014/main" id="{6B3F78AC-5845-41FA-AE6E-27D603C54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33" y="3975287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44D3F839-C663-4B4D-9BD4-C9707085F7D6}"/>
                </a:ext>
              </a:extLst>
            </p:cNvPr>
            <p:cNvSpPr txBox="1"/>
            <p:nvPr/>
          </p:nvSpPr>
          <p:spPr>
            <a:xfrm>
              <a:off x="180851" y="3816235"/>
              <a:ext cx="41229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1.0</a:t>
              </a:r>
            </a:p>
          </p:txBody>
        </p:sp>
        <p:sp>
          <p:nvSpPr>
            <p:cNvPr id="70" name="Line 13">
              <a:extLst>
                <a:ext uri="{FF2B5EF4-FFF2-40B4-BE49-F238E27FC236}">
                  <a16:creationId xmlns:a16="http://schemas.microsoft.com/office/drawing/2014/main" id="{C4CF2691-1B10-427C-A7BC-76ADC8819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33" y="5035090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C9809F44-B484-4149-837F-6EA8BF68C0D7}"/>
                </a:ext>
              </a:extLst>
            </p:cNvPr>
            <p:cNvSpPr txBox="1"/>
            <p:nvPr/>
          </p:nvSpPr>
          <p:spPr>
            <a:xfrm>
              <a:off x="180851" y="4876038"/>
              <a:ext cx="41229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fr-FR" sz="1400" dirty="0"/>
                <a:t>0.5</a:t>
              </a:r>
            </a:p>
          </p:txBody>
        </p:sp>
        <p:sp>
          <p:nvSpPr>
            <p:cNvPr id="72" name="Line 13">
              <a:extLst>
                <a:ext uri="{FF2B5EF4-FFF2-40B4-BE49-F238E27FC236}">
                  <a16:creationId xmlns:a16="http://schemas.microsoft.com/office/drawing/2014/main" id="{FCC84AD8-D63D-4214-9E03-9AF2571FE8C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88649" y="5082285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344F975C-6CD6-4DB1-83C1-C369F027530D}"/>
                </a:ext>
              </a:extLst>
            </p:cNvPr>
            <p:cNvSpPr txBox="1"/>
            <p:nvPr/>
          </p:nvSpPr>
          <p:spPr>
            <a:xfrm>
              <a:off x="232828" y="5130234"/>
              <a:ext cx="797013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Baseline</a:t>
              </a:r>
            </a:p>
          </p:txBody>
        </p:sp>
        <p:sp>
          <p:nvSpPr>
            <p:cNvPr id="74" name="Line 13">
              <a:extLst>
                <a:ext uri="{FF2B5EF4-FFF2-40B4-BE49-F238E27FC236}">
                  <a16:creationId xmlns:a16="http://schemas.microsoft.com/office/drawing/2014/main" id="{1C0BBC4F-A693-4B72-9EDC-01E80446271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2694464" y="5087048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000C2934-E426-476E-9A55-A30B9AE60B37}"/>
                </a:ext>
              </a:extLst>
            </p:cNvPr>
            <p:cNvSpPr txBox="1"/>
            <p:nvPr/>
          </p:nvSpPr>
          <p:spPr>
            <a:xfrm>
              <a:off x="2553445" y="5134997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48</a:t>
              </a:r>
            </a:p>
          </p:txBody>
        </p:sp>
        <p:sp>
          <p:nvSpPr>
            <p:cNvPr id="76" name="Line 13">
              <a:extLst>
                <a:ext uri="{FF2B5EF4-FFF2-40B4-BE49-F238E27FC236}">
                  <a16:creationId xmlns:a16="http://schemas.microsoft.com/office/drawing/2014/main" id="{15C7F9A7-09E4-4AF7-8253-B4E08476CF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4815033" y="5087048"/>
              <a:ext cx="8353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FEF40F26-67D8-4A13-A539-11099447D3D8}"/>
                </a:ext>
              </a:extLst>
            </p:cNvPr>
            <p:cNvSpPr txBox="1"/>
            <p:nvPr/>
          </p:nvSpPr>
          <p:spPr>
            <a:xfrm>
              <a:off x="4674014" y="5134997"/>
              <a:ext cx="367408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96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500EBD72-EA6C-42C1-ABA2-95CF30561950}"/>
                </a:ext>
              </a:extLst>
            </p:cNvPr>
            <p:cNvSpPr txBox="1"/>
            <p:nvPr/>
          </p:nvSpPr>
          <p:spPr>
            <a:xfrm>
              <a:off x="1025078" y="2697647"/>
              <a:ext cx="1554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DTG/3TC (N = 369)</a:t>
              </a:r>
              <a:endParaRPr lang="fr-FR" sz="1400" b="1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1E94C5E-3BA9-487F-BADD-EFFE55AFECF1}"/>
                </a:ext>
              </a:extLst>
            </p:cNvPr>
            <p:cNvSpPr/>
            <p:nvPr/>
          </p:nvSpPr>
          <p:spPr bwMode="auto">
            <a:xfrm>
              <a:off x="904098" y="2780913"/>
              <a:ext cx="158400" cy="158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FD752704-E29C-4453-9CFA-AD85ECA9FAB7}"/>
                </a:ext>
              </a:extLst>
            </p:cNvPr>
            <p:cNvSpPr txBox="1"/>
            <p:nvPr/>
          </p:nvSpPr>
          <p:spPr>
            <a:xfrm>
              <a:off x="2960148" y="2697647"/>
              <a:ext cx="23149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TAF-based regimen (N = 371)</a:t>
              </a:r>
              <a:endParaRPr lang="fr-FR" sz="1400" b="1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7D038EF-72FF-41B6-84F8-A8B3BB218A12}"/>
                </a:ext>
              </a:extLst>
            </p:cNvPr>
            <p:cNvSpPr/>
            <p:nvPr/>
          </p:nvSpPr>
          <p:spPr bwMode="auto">
            <a:xfrm>
              <a:off x="2839168" y="2780913"/>
              <a:ext cx="158400" cy="1584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E3CE154-21E3-4B1F-91CE-C6CC1A21BA1C}"/>
                </a:ext>
              </a:extLst>
            </p:cNvPr>
            <p:cNvSpPr/>
            <p:nvPr/>
          </p:nvSpPr>
          <p:spPr bwMode="auto">
            <a:xfrm>
              <a:off x="595253" y="3910901"/>
              <a:ext cx="98354" cy="1081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D4C8C8D-245B-4C8D-98F5-24F177CBAF7B}"/>
                </a:ext>
              </a:extLst>
            </p:cNvPr>
            <p:cNvSpPr/>
            <p:nvPr/>
          </p:nvSpPr>
          <p:spPr bwMode="auto">
            <a:xfrm>
              <a:off x="2690046" y="3949005"/>
              <a:ext cx="98354" cy="1081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B0DF9FB-BFF1-4147-BCE6-B2BC8D9D9C29}"/>
                </a:ext>
              </a:extLst>
            </p:cNvPr>
            <p:cNvSpPr/>
            <p:nvPr/>
          </p:nvSpPr>
          <p:spPr bwMode="auto">
            <a:xfrm>
              <a:off x="4801179" y="3677196"/>
              <a:ext cx="98354" cy="10818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50AF33B-DB49-41C4-B126-68761F4437A0}"/>
                </a:ext>
              </a:extLst>
            </p:cNvPr>
            <p:cNvSpPr/>
            <p:nvPr/>
          </p:nvSpPr>
          <p:spPr bwMode="auto">
            <a:xfrm rot="2700000">
              <a:off x="4850356" y="3848681"/>
              <a:ext cx="98354" cy="983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73496A-FCF5-4B35-964C-EB642B4355ED}"/>
                </a:ext>
              </a:extLst>
            </p:cNvPr>
            <p:cNvSpPr/>
            <p:nvPr/>
          </p:nvSpPr>
          <p:spPr bwMode="auto">
            <a:xfrm rot="2700000">
              <a:off x="2734802" y="4242065"/>
              <a:ext cx="98354" cy="983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F046FDF-E8FE-4723-ACEB-6FE5823DC995}"/>
                </a:ext>
              </a:extLst>
            </p:cNvPr>
            <p:cNvSpPr/>
            <p:nvPr/>
          </p:nvSpPr>
          <p:spPr bwMode="auto">
            <a:xfrm rot="2700000">
              <a:off x="629970" y="3903548"/>
              <a:ext cx="98354" cy="9835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A87E622-96D7-443E-871A-131702D6D993}"/>
                </a:ext>
              </a:extLst>
            </p:cNvPr>
            <p:cNvSpPr txBox="1"/>
            <p:nvPr/>
          </p:nvSpPr>
          <p:spPr>
            <a:xfrm>
              <a:off x="4468830" y="3212151"/>
              <a:ext cx="77777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P=0,181</a:t>
              </a: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66AD2580-CA10-43D1-82CE-1367F44F3972}"/>
                </a:ext>
              </a:extLst>
            </p:cNvPr>
            <p:cNvSpPr txBox="1"/>
            <p:nvPr/>
          </p:nvSpPr>
          <p:spPr>
            <a:xfrm>
              <a:off x="2439631" y="4318975"/>
              <a:ext cx="595035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W48</a:t>
              </a:r>
            </a:p>
            <a:p>
              <a:pPr algn="ctr"/>
              <a:r>
                <a:rPr lang="fr-FR" sz="1400" dirty="0">
                  <a:solidFill>
                    <a:srgbClr val="0070C0"/>
                  </a:solidFill>
                </a:rPr>
                <a:t>0,986</a:t>
              </a:r>
            </a:p>
            <a:p>
              <a:pPr algn="ctr"/>
              <a:r>
                <a:rPr lang="fr-FR" sz="1400" dirty="0">
                  <a:solidFill>
                    <a:srgbClr val="FF6600"/>
                  </a:solidFill>
                </a:rPr>
                <a:t>0,847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8737A6BA-34E1-4ACE-907C-1A6A649137A4}"/>
                </a:ext>
              </a:extLst>
            </p:cNvPr>
            <p:cNvSpPr txBox="1"/>
            <p:nvPr/>
          </p:nvSpPr>
          <p:spPr>
            <a:xfrm>
              <a:off x="4560200" y="4318975"/>
              <a:ext cx="595035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W96</a:t>
              </a:r>
            </a:p>
            <a:p>
              <a:pPr algn="ctr"/>
              <a:r>
                <a:rPr lang="fr-FR" sz="1400" dirty="0">
                  <a:solidFill>
                    <a:srgbClr val="0070C0"/>
                  </a:solidFill>
                </a:rPr>
                <a:t>1,111</a:t>
              </a:r>
            </a:p>
            <a:p>
              <a:pPr algn="ctr"/>
              <a:r>
                <a:rPr lang="fr-FR" sz="1400" dirty="0">
                  <a:solidFill>
                    <a:srgbClr val="FF6600"/>
                  </a:solidFill>
                </a:rPr>
                <a:t>1,033</a:t>
              </a:r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471D5E9E-A75B-4C27-A952-B69DD4DB218E}"/>
                </a:ext>
              </a:extLst>
            </p:cNvPr>
            <p:cNvGrpSpPr/>
            <p:nvPr/>
          </p:nvGrpSpPr>
          <p:grpSpPr>
            <a:xfrm>
              <a:off x="2700596" y="3810953"/>
              <a:ext cx="75790" cy="364179"/>
              <a:chOff x="2084388" y="2281238"/>
              <a:chExt cx="127000" cy="720725"/>
            </a:xfrm>
          </p:grpSpPr>
          <p:sp>
            <p:nvSpPr>
              <p:cNvPr id="96" name="Line 113">
                <a:extLst>
                  <a:ext uri="{FF2B5EF4-FFF2-40B4-BE49-F238E27FC236}">
                    <a16:creationId xmlns:a16="http://schemas.microsoft.com/office/drawing/2014/main" id="{92557BF1-A8EB-40BD-9F0A-0CA787499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Line 120">
                <a:extLst>
                  <a:ext uri="{FF2B5EF4-FFF2-40B4-BE49-F238E27FC236}">
                    <a16:creationId xmlns:a16="http://schemas.microsoft.com/office/drawing/2014/main" id="{8852EC19-DD4B-442B-9180-53F0E3997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Line 113">
                <a:extLst>
                  <a:ext uri="{FF2B5EF4-FFF2-40B4-BE49-F238E27FC236}">
                    <a16:creationId xmlns:a16="http://schemas.microsoft.com/office/drawing/2014/main" id="{1DE1461E-ED05-4D60-864F-9D6A63CC7D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585591CD-58F2-413D-86AE-324DB1B665E3}"/>
                </a:ext>
              </a:extLst>
            </p:cNvPr>
            <p:cNvGrpSpPr/>
            <p:nvPr/>
          </p:nvGrpSpPr>
          <p:grpSpPr>
            <a:xfrm>
              <a:off x="4863625" y="3749040"/>
              <a:ext cx="75790" cy="292335"/>
              <a:chOff x="2084388" y="2281238"/>
              <a:chExt cx="127000" cy="720725"/>
            </a:xfrm>
          </p:grpSpPr>
          <p:sp>
            <p:nvSpPr>
              <p:cNvPr id="104" name="Line 113">
                <a:extLst>
                  <a:ext uri="{FF2B5EF4-FFF2-40B4-BE49-F238E27FC236}">
                    <a16:creationId xmlns:a16="http://schemas.microsoft.com/office/drawing/2014/main" id="{79A8E844-B8CE-4E2C-AA6A-CB86F0ECA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120">
                <a:extLst>
                  <a:ext uri="{FF2B5EF4-FFF2-40B4-BE49-F238E27FC236}">
                    <a16:creationId xmlns:a16="http://schemas.microsoft.com/office/drawing/2014/main" id="{FC7B989A-F819-487C-B0C7-657C10E5C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Line 113">
                <a:extLst>
                  <a:ext uri="{FF2B5EF4-FFF2-40B4-BE49-F238E27FC236}">
                    <a16:creationId xmlns:a16="http://schemas.microsoft.com/office/drawing/2014/main" id="{6238C726-D3DA-43D9-A327-B4C47E439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16E5470C-CB66-41A4-96AA-22C9C6B3E089}"/>
                </a:ext>
              </a:extLst>
            </p:cNvPr>
            <p:cNvGrpSpPr/>
            <p:nvPr/>
          </p:nvGrpSpPr>
          <p:grpSpPr>
            <a:xfrm>
              <a:off x="2739972" y="4172903"/>
              <a:ext cx="75790" cy="223372"/>
              <a:chOff x="2084388" y="2281238"/>
              <a:chExt cx="127000" cy="720725"/>
            </a:xfrm>
          </p:grpSpPr>
          <p:sp>
            <p:nvSpPr>
              <p:cNvPr id="108" name="Line 113">
                <a:extLst>
                  <a:ext uri="{FF2B5EF4-FFF2-40B4-BE49-F238E27FC236}">
                    <a16:creationId xmlns:a16="http://schemas.microsoft.com/office/drawing/2014/main" id="{58251D42-5195-4E7D-A359-2B8C19CB4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Line 120">
                <a:extLst>
                  <a:ext uri="{FF2B5EF4-FFF2-40B4-BE49-F238E27FC236}">
                    <a16:creationId xmlns:a16="http://schemas.microsoft.com/office/drawing/2014/main" id="{38ACDF6C-0E85-4EBB-9CFE-7F9972143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Line 113">
                <a:extLst>
                  <a:ext uri="{FF2B5EF4-FFF2-40B4-BE49-F238E27FC236}">
                    <a16:creationId xmlns:a16="http://schemas.microsoft.com/office/drawing/2014/main" id="{909FB863-713E-4C6E-83D8-254141DF0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1" name="Espace réservé du contenu 37">
            <a:extLst>
              <a:ext uri="{FF2B5EF4-FFF2-40B4-BE49-F238E27FC236}">
                <a16:creationId xmlns:a16="http://schemas.microsoft.com/office/drawing/2014/main" id="{DF16B00F-7501-A842-AEA4-06EB1C0892E8}"/>
              </a:ext>
            </a:extLst>
          </p:cNvPr>
          <p:cNvSpPr txBox="1">
            <a:spLocks/>
          </p:cNvSpPr>
          <p:nvPr/>
        </p:nvSpPr>
        <p:spPr>
          <a:xfrm>
            <a:off x="5910954" y="5788661"/>
            <a:ext cx="6206917" cy="652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3C549F"/>
              </a:buClr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1800" b="1" dirty="0"/>
              <a:t>Conclusion : </a:t>
            </a:r>
            <a:r>
              <a:rPr lang="en-US" sz="1800" dirty="0"/>
              <a:t>Association between lower IL-6 levels in patients with VL &lt; 40 c/mL and TND at all visits vs participants in other VL categories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565661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7884A1-5EF6-3049-9C46-3E821F23F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DRIVE-FORWARD and DRIVE-AHEAD : </a:t>
            </a:r>
            <a:br>
              <a:rPr lang="fr-FR" dirty="0"/>
            </a:br>
            <a:r>
              <a:rPr lang="fr-FR" dirty="0"/>
              <a:t>Change in </a:t>
            </a:r>
            <a:r>
              <a:rPr lang="fr-FR" dirty="0" err="1"/>
              <a:t>weight</a:t>
            </a:r>
            <a:r>
              <a:rPr lang="fr-FR" dirty="0"/>
              <a:t> from </a:t>
            </a:r>
            <a:r>
              <a:rPr lang="fr-FR" dirty="0" err="1"/>
              <a:t>baseline</a:t>
            </a:r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760F1D-10A5-4AC6-8027-7AB700950AF3}"/>
              </a:ext>
            </a:extLst>
          </p:cNvPr>
          <p:cNvGrpSpPr/>
          <p:nvPr/>
        </p:nvGrpSpPr>
        <p:grpSpPr>
          <a:xfrm>
            <a:off x="787658" y="2049286"/>
            <a:ext cx="8661284" cy="4275781"/>
            <a:chOff x="787658" y="2049286"/>
            <a:chExt cx="8661284" cy="4275781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4AF8B7B5-8CFB-4B2B-96EF-7E0DB3861831}"/>
                </a:ext>
              </a:extLst>
            </p:cNvPr>
            <p:cNvSpPr txBox="1"/>
            <p:nvPr/>
          </p:nvSpPr>
          <p:spPr>
            <a:xfrm>
              <a:off x="2476161" y="2147365"/>
              <a:ext cx="3098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DRIVE-FORWARD (DOR + 2 </a:t>
              </a:r>
              <a:r>
                <a:rPr lang="fr-FR" sz="1600" b="1" dirty="0" err="1"/>
                <a:t>NRTIs</a:t>
              </a:r>
              <a:r>
                <a:rPr lang="fr-FR" sz="1600" b="1" dirty="0"/>
                <a:t>) 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B7F85B95-7446-48DD-9E37-21D4EF4C4D42}"/>
                </a:ext>
              </a:extLst>
            </p:cNvPr>
            <p:cNvSpPr txBox="1"/>
            <p:nvPr/>
          </p:nvSpPr>
          <p:spPr>
            <a:xfrm>
              <a:off x="6308840" y="2147365"/>
              <a:ext cx="27456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DRIVE-AHEAD (DOR/3TC/TDF)</a:t>
              </a:r>
            </a:p>
          </p:txBody>
        </p:sp>
        <p:sp>
          <p:nvSpPr>
            <p:cNvPr id="45" name="Line 18">
              <a:extLst>
                <a:ext uri="{FF2B5EF4-FFF2-40B4-BE49-F238E27FC236}">
                  <a16:creationId xmlns:a16="http://schemas.microsoft.com/office/drawing/2014/main" id="{D7F0B3DB-99B2-4930-A904-5E0DF2780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3196" y="2310584"/>
              <a:ext cx="312965" cy="0"/>
            </a:xfrm>
            <a:prstGeom prst="line">
              <a:avLst/>
            </a:prstGeom>
            <a:noFill/>
            <a:ln w="31750" cap="rnd">
              <a:solidFill>
                <a:srgbClr val="00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855B0AF2-B606-4835-90BB-BF7A72346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8212" y="2310584"/>
              <a:ext cx="312965" cy="0"/>
            </a:xfrm>
            <a:prstGeom prst="line">
              <a:avLst/>
            </a:prstGeom>
            <a:noFill/>
            <a:ln w="31750" cap="rnd">
              <a:solidFill>
                <a:schemeClr val="accent1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A1D4B89-6F44-AB49-A5F5-78875ED68E73}"/>
                </a:ext>
              </a:extLst>
            </p:cNvPr>
            <p:cNvGrpSpPr/>
            <p:nvPr/>
          </p:nvGrpSpPr>
          <p:grpSpPr>
            <a:xfrm>
              <a:off x="787658" y="2049286"/>
              <a:ext cx="8661284" cy="4275781"/>
              <a:chOff x="1888588" y="1971227"/>
              <a:chExt cx="6410961" cy="4275781"/>
            </a:xfrm>
          </p:grpSpPr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4ED76950-9DA6-4B96-8DB0-453CC33F45D3}"/>
                  </a:ext>
                </a:extLst>
              </p:cNvPr>
              <p:cNvGrpSpPr/>
              <p:nvPr/>
            </p:nvGrpSpPr>
            <p:grpSpPr>
              <a:xfrm>
                <a:off x="2179796" y="2082381"/>
                <a:ext cx="5897355" cy="3535363"/>
                <a:chOff x="3460751" y="2174875"/>
                <a:chExt cx="4397375" cy="3535363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562728B4-8228-49CC-9F60-985CD83FDA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2174875"/>
                  <a:ext cx="4297363" cy="3435350"/>
                </a:xfrm>
                <a:custGeom>
                  <a:avLst/>
                  <a:gdLst>
                    <a:gd name="T0" fmla="*/ 2707 w 2707"/>
                    <a:gd name="T1" fmla="*/ 2164 h 2164"/>
                    <a:gd name="T2" fmla="*/ 0 w 2707"/>
                    <a:gd name="T3" fmla="*/ 2164 h 2164"/>
                    <a:gd name="T4" fmla="*/ 0 w 2707"/>
                    <a:gd name="T5" fmla="*/ 0 h 2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07" h="2164">
                      <a:moveTo>
                        <a:pt x="2707" y="2164"/>
                      </a:moveTo>
                      <a:lnTo>
                        <a:pt x="0" y="216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8" name="Line 6">
                  <a:extLst>
                    <a:ext uri="{FF2B5EF4-FFF2-40B4-BE49-F238E27FC236}">
                      <a16:creationId xmlns:a16="http://schemas.microsoft.com/office/drawing/2014/main" id="{0A5CD835-99D0-4140-8930-E3CD2FF90C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829551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9" name="Line 7">
                  <a:extLst>
                    <a:ext uri="{FF2B5EF4-FFF2-40B4-BE49-F238E27FC236}">
                      <a16:creationId xmlns:a16="http://schemas.microsoft.com/office/drawing/2014/main" id="{71F34DE8-009A-4858-ABC8-86C73B5D1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4888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0" name="Line 8">
                  <a:extLst>
                    <a:ext uri="{FF2B5EF4-FFF2-40B4-BE49-F238E27FC236}">
                      <a16:creationId xmlns:a16="http://schemas.microsoft.com/office/drawing/2014/main" id="{41637896-1CCC-47A6-BD93-C469CF25C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14863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1" name="Line 9">
                  <a:extLst>
                    <a:ext uri="{FF2B5EF4-FFF2-40B4-BE49-F238E27FC236}">
                      <a16:creationId xmlns:a16="http://schemas.microsoft.com/office/drawing/2014/main" id="{56B9D388-5DEE-458D-B2EF-8EBC5F660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86426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2" name="Line 10">
                  <a:extLst>
                    <a:ext uri="{FF2B5EF4-FFF2-40B4-BE49-F238E27FC236}">
                      <a16:creationId xmlns:a16="http://schemas.microsoft.com/office/drawing/2014/main" id="{CF1DA055-011D-44A9-9CB5-5061D1F5E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35094" y="5610225"/>
                  <a:ext cx="0" cy="100013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3" name="Line 11">
                  <a:extLst>
                    <a:ext uri="{FF2B5EF4-FFF2-40B4-BE49-F238E27FC236}">
                      <a16:creationId xmlns:a16="http://schemas.microsoft.com/office/drawing/2014/main" id="{FDB39B5C-F4F5-4C78-9FAD-04EF10BA1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2894013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4" name="Line 12">
                  <a:extLst>
                    <a:ext uri="{FF2B5EF4-FFF2-40B4-BE49-F238E27FC236}">
                      <a16:creationId xmlns:a16="http://schemas.microsoft.com/office/drawing/2014/main" id="{96F7A69D-7068-454A-B880-07979EC2E0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3573463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5" name="Line 13">
                  <a:extLst>
                    <a:ext uri="{FF2B5EF4-FFF2-40B4-BE49-F238E27FC236}">
                      <a16:creationId xmlns:a16="http://schemas.microsoft.com/office/drawing/2014/main" id="{900E33CE-FAD3-4AFA-B077-C2852C5AA9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4251325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6" name="Line 14">
                  <a:extLst>
                    <a:ext uri="{FF2B5EF4-FFF2-40B4-BE49-F238E27FC236}">
                      <a16:creationId xmlns:a16="http://schemas.microsoft.com/office/drawing/2014/main" id="{287A7CA2-8B54-4807-BB21-D169B9881E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4930775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7" name="Line 15">
                  <a:extLst>
                    <a:ext uri="{FF2B5EF4-FFF2-40B4-BE49-F238E27FC236}">
                      <a16:creationId xmlns:a16="http://schemas.microsoft.com/office/drawing/2014/main" id="{1ACB6EB5-0D08-477E-A2FC-7628A24BE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5610225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B9CAF802-AA44-4446-BD17-8A38D1087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0751" y="2216150"/>
                  <a:ext cx="841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19" name="Line 17">
                  <a:extLst>
                    <a:ext uri="{FF2B5EF4-FFF2-40B4-BE49-F238E27FC236}">
                      <a16:creationId xmlns:a16="http://schemas.microsoft.com/office/drawing/2014/main" id="{10FD9A2A-826B-49C2-AE9E-D5634373D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44888" y="4930775"/>
                  <a:ext cx="4313238" cy="0"/>
                </a:xfrm>
                <a:prstGeom prst="line">
                  <a:avLst/>
                </a:prstGeom>
                <a:noFill/>
                <a:ln w="11113" cap="rnd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2" name="Freeform 20">
                  <a:extLst>
                    <a:ext uri="{FF2B5EF4-FFF2-40B4-BE49-F238E27FC236}">
                      <a16:creationId xmlns:a16="http://schemas.microsoft.com/office/drawing/2014/main" id="{A1ED31DE-CA64-41FC-8B89-5E40923C0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4222750"/>
                  <a:ext cx="4278313" cy="708025"/>
                </a:xfrm>
                <a:custGeom>
                  <a:avLst/>
                  <a:gdLst>
                    <a:gd name="T0" fmla="*/ 2695 w 2695"/>
                    <a:gd name="T1" fmla="*/ 0 h 446"/>
                    <a:gd name="T2" fmla="*/ 2070 w 2695"/>
                    <a:gd name="T3" fmla="*/ 48 h 446"/>
                    <a:gd name="T4" fmla="*/ 1345 w 2695"/>
                    <a:gd name="T5" fmla="*/ 192 h 446"/>
                    <a:gd name="T6" fmla="*/ 680 w 2695"/>
                    <a:gd name="T7" fmla="*/ 290 h 446"/>
                    <a:gd name="T8" fmla="*/ 0 w 2695"/>
                    <a:gd name="T9" fmla="*/ 446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95" h="446">
                      <a:moveTo>
                        <a:pt x="2695" y="0"/>
                      </a:moveTo>
                      <a:lnTo>
                        <a:pt x="2070" y="48"/>
                      </a:lnTo>
                      <a:lnTo>
                        <a:pt x="1345" y="192"/>
                      </a:lnTo>
                      <a:lnTo>
                        <a:pt x="680" y="290"/>
                      </a:lnTo>
                      <a:lnTo>
                        <a:pt x="0" y="446"/>
                      </a:lnTo>
                    </a:path>
                  </a:pathLst>
                </a:custGeom>
                <a:noFill/>
                <a:ln w="31750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3" name="Line 21">
                  <a:extLst>
                    <a:ext uri="{FF2B5EF4-FFF2-40B4-BE49-F238E27FC236}">
                      <a16:creationId xmlns:a16="http://schemas.microsoft.com/office/drawing/2014/main" id="{9A1B4DB9-672B-4519-9A87-A01120B22F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0063" y="3098800"/>
                  <a:ext cx="0" cy="2309813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4" name="Line 22">
                  <a:extLst>
                    <a:ext uri="{FF2B5EF4-FFF2-40B4-BE49-F238E27FC236}">
                      <a16:creationId xmlns:a16="http://schemas.microsoft.com/office/drawing/2014/main" id="{8F7C05CE-3E4B-4D2D-B4C9-9D0698E14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03888" y="3409950"/>
                  <a:ext cx="0" cy="1958975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5" name="Line 23">
                  <a:extLst>
                    <a:ext uri="{FF2B5EF4-FFF2-40B4-BE49-F238E27FC236}">
                      <a16:creationId xmlns:a16="http://schemas.microsoft.com/office/drawing/2014/main" id="{99BA31B9-AE9C-4EC9-8359-26F78C3A77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32326" y="3741738"/>
                  <a:ext cx="0" cy="1616075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6" name="Line 24">
                  <a:extLst>
                    <a:ext uri="{FF2B5EF4-FFF2-40B4-BE49-F238E27FC236}">
                      <a16:creationId xmlns:a16="http://schemas.microsoft.com/office/drawing/2014/main" id="{19699C4A-4015-4AC0-AA6B-22347EBB8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29551" y="2998788"/>
                  <a:ext cx="0" cy="2501900"/>
                </a:xfrm>
                <a:prstGeom prst="line">
                  <a:avLst/>
                </a:prstGeom>
                <a:noFill/>
                <a:ln w="11113" cap="rnd">
                  <a:solidFill>
                    <a:schemeClr val="accent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6B501C21-832A-4EF9-826E-76A50D864B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304" y="4881563"/>
                  <a:ext cx="59607" cy="108000"/>
                </a:xfrm>
                <a:custGeom>
                  <a:avLst/>
                  <a:gdLst>
                    <a:gd name="T0" fmla="*/ 6 w 37"/>
                    <a:gd name="T1" fmla="*/ 6 h 37"/>
                    <a:gd name="T2" fmla="*/ 0 w 37"/>
                    <a:gd name="T3" fmla="*/ 19 h 37"/>
                    <a:gd name="T4" fmla="*/ 6 w 37"/>
                    <a:gd name="T5" fmla="*/ 31 h 37"/>
                    <a:gd name="T6" fmla="*/ 19 w 37"/>
                    <a:gd name="T7" fmla="*/ 37 h 37"/>
                    <a:gd name="T8" fmla="*/ 31 w 37"/>
                    <a:gd name="T9" fmla="*/ 31 h 37"/>
                    <a:gd name="T10" fmla="*/ 37 w 37"/>
                    <a:gd name="T11" fmla="*/ 19 h 37"/>
                    <a:gd name="T12" fmla="*/ 31 w 37"/>
                    <a:gd name="T13" fmla="*/ 6 h 37"/>
                    <a:gd name="T14" fmla="*/ 19 w 37"/>
                    <a:gd name="T15" fmla="*/ 0 h 37"/>
                    <a:gd name="T16" fmla="*/ 6 w 37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6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6" y="31"/>
                      </a:cubicBezTo>
                      <a:cubicBezTo>
                        <a:pt x="9" y="35"/>
                        <a:pt x="14" y="37"/>
                        <a:pt x="19" y="37"/>
                      </a:cubicBezTo>
                      <a:cubicBezTo>
                        <a:pt x="24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6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8" name="Freeform 26">
                  <a:extLst>
                    <a:ext uri="{FF2B5EF4-FFF2-40B4-BE49-F238E27FC236}">
                      <a16:creationId xmlns:a16="http://schemas.microsoft.com/office/drawing/2014/main" id="{6B675A80-87EE-4631-A59F-8B98C4CDB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8908" y="4632325"/>
                  <a:ext cx="59607" cy="108000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6" y="24"/>
                        <a:pt x="36" y="19"/>
                      </a:cubicBezTo>
                      <a:cubicBezTo>
                        <a:pt x="36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2A3B725A-1C6A-4839-8852-D3E4CDB80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7294" y="4471988"/>
                  <a:ext cx="59607" cy="10800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0 h 36"/>
                    <a:gd name="T6" fmla="*/ 19 w 37"/>
                    <a:gd name="T7" fmla="*/ 36 h 36"/>
                    <a:gd name="T8" fmla="*/ 31 w 37"/>
                    <a:gd name="T9" fmla="*/ 30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0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0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4" y="0"/>
                        <a:pt x="19" y="0"/>
                      </a:cubicBezTo>
                      <a:cubicBezTo>
                        <a:pt x="14" y="0"/>
                        <a:pt x="9" y="1"/>
                        <a:pt x="6" y="5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0" name="Freeform 28">
                  <a:extLst>
                    <a:ext uri="{FF2B5EF4-FFF2-40B4-BE49-F238E27FC236}">
                      <a16:creationId xmlns:a16="http://schemas.microsoft.com/office/drawing/2014/main" id="{FB6FD2FF-A81A-483E-894B-A8EA7DA9F0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3470" y="4248150"/>
                  <a:ext cx="59607" cy="108000"/>
                </a:xfrm>
                <a:custGeom>
                  <a:avLst/>
                  <a:gdLst>
                    <a:gd name="T0" fmla="*/ 5 w 37"/>
                    <a:gd name="T1" fmla="*/ 6 h 37"/>
                    <a:gd name="T2" fmla="*/ 0 w 37"/>
                    <a:gd name="T3" fmla="*/ 19 h 37"/>
                    <a:gd name="T4" fmla="*/ 5 w 37"/>
                    <a:gd name="T5" fmla="*/ 31 h 37"/>
                    <a:gd name="T6" fmla="*/ 18 w 37"/>
                    <a:gd name="T7" fmla="*/ 37 h 37"/>
                    <a:gd name="T8" fmla="*/ 31 w 37"/>
                    <a:gd name="T9" fmla="*/ 31 h 37"/>
                    <a:gd name="T10" fmla="*/ 37 w 37"/>
                    <a:gd name="T11" fmla="*/ 19 h 37"/>
                    <a:gd name="T12" fmla="*/ 31 w 37"/>
                    <a:gd name="T13" fmla="*/ 6 h 37"/>
                    <a:gd name="T14" fmla="*/ 18 w 37"/>
                    <a:gd name="T15" fmla="*/ 0 h 37"/>
                    <a:gd name="T16" fmla="*/ 5 w 37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5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7C409952-1522-4A5E-AC4E-D48F8DA6B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96608" y="4175125"/>
                  <a:ext cx="59607" cy="108000"/>
                </a:xfrm>
                <a:custGeom>
                  <a:avLst/>
                  <a:gdLst>
                    <a:gd name="T0" fmla="*/ 5 w 37"/>
                    <a:gd name="T1" fmla="*/ 5 h 36"/>
                    <a:gd name="T2" fmla="*/ 0 w 37"/>
                    <a:gd name="T3" fmla="*/ 18 h 36"/>
                    <a:gd name="T4" fmla="*/ 5 w 37"/>
                    <a:gd name="T5" fmla="*/ 31 h 36"/>
                    <a:gd name="T6" fmla="*/ 18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8 w 37"/>
                    <a:gd name="T15" fmla="*/ 0 h 36"/>
                    <a:gd name="T16" fmla="*/ 5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4" name="Line 32">
                  <a:extLst>
                    <a:ext uri="{FF2B5EF4-FFF2-40B4-BE49-F238E27FC236}">
                      <a16:creationId xmlns:a16="http://schemas.microsoft.com/office/drawing/2014/main" id="{5252D118-0BE2-4450-B8B4-10C987CF96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18313" y="2857500"/>
                  <a:ext cx="0" cy="2405063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5" name="Line 33">
                  <a:extLst>
                    <a:ext uri="{FF2B5EF4-FFF2-40B4-BE49-F238E27FC236}">
                      <a16:creationId xmlns:a16="http://schemas.microsoft.com/office/drawing/2014/main" id="{1F9EF7FE-9305-47D6-ABC4-7C9D38A1D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72138" y="3238500"/>
                  <a:ext cx="0" cy="2006600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6" name="Line 34">
                  <a:extLst>
                    <a:ext uri="{FF2B5EF4-FFF2-40B4-BE49-F238E27FC236}">
                      <a16:creationId xmlns:a16="http://schemas.microsoft.com/office/drawing/2014/main" id="{FAF80CE8-5C66-4448-9E29-F9F48D7E15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03751" y="3621088"/>
                  <a:ext cx="0" cy="1647825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7" name="Line 35">
                  <a:extLst>
                    <a:ext uri="{FF2B5EF4-FFF2-40B4-BE49-F238E27FC236}">
                      <a16:creationId xmlns:a16="http://schemas.microsoft.com/office/drawing/2014/main" id="{A94E672A-2BE7-4D27-A65C-370F5ABAFE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799388" y="2833688"/>
                  <a:ext cx="0" cy="2468563"/>
                </a:xfrm>
                <a:prstGeom prst="line">
                  <a:avLst/>
                </a:prstGeom>
                <a:noFill/>
                <a:ln w="11113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8" name="Freeform 36">
                  <a:extLst>
                    <a:ext uri="{FF2B5EF4-FFF2-40B4-BE49-F238E27FC236}">
                      <a16:creationId xmlns:a16="http://schemas.microsoft.com/office/drawing/2014/main" id="{3420B042-4804-4F00-9E95-1E9374E40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6706" y="4881563"/>
                  <a:ext cx="59607" cy="108000"/>
                </a:xfrm>
                <a:custGeom>
                  <a:avLst/>
                  <a:gdLst>
                    <a:gd name="T0" fmla="*/ 19 w 37"/>
                    <a:gd name="T1" fmla="*/ 0 h 37"/>
                    <a:gd name="T2" fmla="*/ 6 w 37"/>
                    <a:gd name="T3" fmla="*/ 6 h 37"/>
                    <a:gd name="T4" fmla="*/ 0 w 37"/>
                    <a:gd name="T5" fmla="*/ 19 h 37"/>
                    <a:gd name="T6" fmla="*/ 6 w 37"/>
                    <a:gd name="T7" fmla="*/ 31 h 37"/>
                    <a:gd name="T8" fmla="*/ 19 w 37"/>
                    <a:gd name="T9" fmla="*/ 37 h 37"/>
                    <a:gd name="T10" fmla="*/ 31 w 37"/>
                    <a:gd name="T11" fmla="*/ 31 h 37"/>
                    <a:gd name="T12" fmla="*/ 37 w 37"/>
                    <a:gd name="T13" fmla="*/ 19 h 37"/>
                    <a:gd name="T14" fmla="*/ 31 w 37"/>
                    <a:gd name="T15" fmla="*/ 6 h 37"/>
                    <a:gd name="T16" fmla="*/ 19 w 37"/>
                    <a:gd name="T1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19" y="0"/>
                      </a:moveTo>
                      <a:cubicBezTo>
                        <a:pt x="14" y="0"/>
                        <a:pt x="9" y="2"/>
                        <a:pt x="6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6" y="31"/>
                      </a:cubicBezTo>
                      <a:cubicBezTo>
                        <a:pt x="9" y="35"/>
                        <a:pt x="14" y="37"/>
                        <a:pt x="19" y="37"/>
                      </a:cubicBezTo>
                      <a:cubicBezTo>
                        <a:pt x="24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4" y="0"/>
                        <a:pt x="19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39" name="Freeform 37">
                  <a:extLst>
                    <a:ext uri="{FF2B5EF4-FFF2-40B4-BE49-F238E27FC236}">
                      <a16:creationId xmlns:a16="http://schemas.microsoft.com/office/drawing/2014/main" id="{1B321BED-BB8B-4F5D-A575-72486E29FA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0333" y="4440238"/>
                  <a:ext cx="59607" cy="108000"/>
                </a:xfrm>
                <a:custGeom>
                  <a:avLst/>
                  <a:gdLst>
                    <a:gd name="T0" fmla="*/ 18 w 36"/>
                    <a:gd name="T1" fmla="*/ 0 h 36"/>
                    <a:gd name="T2" fmla="*/ 5 w 36"/>
                    <a:gd name="T3" fmla="*/ 5 h 36"/>
                    <a:gd name="T4" fmla="*/ 0 w 36"/>
                    <a:gd name="T5" fmla="*/ 18 h 36"/>
                    <a:gd name="T6" fmla="*/ 5 w 36"/>
                    <a:gd name="T7" fmla="*/ 31 h 36"/>
                    <a:gd name="T8" fmla="*/ 18 w 36"/>
                    <a:gd name="T9" fmla="*/ 36 h 36"/>
                    <a:gd name="T10" fmla="*/ 31 w 36"/>
                    <a:gd name="T11" fmla="*/ 31 h 36"/>
                    <a:gd name="T12" fmla="*/ 36 w 36"/>
                    <a:gd name="T13" fmla="*/ 18 h 36"/>
                    <a:gd name="T14" fmla="*/ 31 w 36"/>
                    <a:gd name="T15" fmla="*/ 5 h 36"/>
                    <a:gd name="T16" fmla="*/ 18 w 36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18" y="0"/>
                      </a:move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0" name="Freeform 38">
                  <a:extLst>
                    <a:ext uri="{FF2B5EF4-FFF2-40B4-BE49-F238E27FC236}">
                      <a16:creationId xmlns:a16="http://schemas.microsoft.com/office/drawing/2014/main" id="{4E703D38-6968-44A2-A17F-93BD3F8E8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0335" y="4271963"/>
                  <a:ext cx="59607" cy="108000"/>
                </a:xfrm>
                <a:custGeom>
                  <a:avLst/>
                  <a:gdLst>
                    <a:gd name="T0" fmla="*/ 18 w 37"/>
                    <a:gd name="T1" fmla="*/ 0 h 36"/>
                    <a:gd name="T2" fmla="*/ 5 w 37"/>
                    <a:gd name="T3" fmla="*/ 5 h 36"/>
                    <a:gd name="T4" fmla="*/ 0 w 37"/>
                    <a:gd name="T5" fmla="*/ 18 h 36"/>
                    <a:gd name="T6" fmla="*/ 5 w 37"/>
                    <a:gd name="T7" fmla="*/ 31 h 36"/>
                    <a:gd name="T8" fmla="*/ 18 w 37"/>
                    <a:gd name="T9" fmla="*/ 36 h 36"/>
                    <a:gd name="T10" fmla="*/ 31 w 37"/>
                    <a:gd name="T11" fmla="*/ 31 h 36"/>
                    <a:gd name="T12" fmla="*/ 37 w 37"/>
                    <a:gd name="T13" fmla="*/ 18 h 36"/>
                    <a:gd name="T14" fmla="*/ 31 w 37"/>
                    <a:gd name="T15" fmla="*/ 5 h 36"/>
                    <a:gd name="T16" fmla="*/ 18 w 37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18" y="0"/>
                      </a:move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1" name="Freeform 39">
                  <a:extLst>
                    <a:ext uri="{FF2B5EF4-FFF2-40B4-BE49-F238E27FC236}">
                      <a16:creationId xmlns:a16="http://schemas.microsoft.com/office/drawing/2014/main" id="{01949BEB-B7D4-4EE6-B796-3F8CF4000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4893" y="4156075"/>
                  <a:ext cx="59607" cy="108000"/>
                </a:xfrm>
                <a:custGeom>
                  <a:avLst/>
                  <a:gdLst>
                    <a:gd name="T0" fmla="*/ 18 w 36"/>
                    <a:gd name="T1" fmla="*/ 0 h 36"/>
                    <a:gd name="T2" fmla="*/ 5 w 36"/>
                    <a:gd name="T3" fmla="*/ 5 h 36"/>
                    <a:gd name="T4" fmla="*/ 0 w 36"/>
                    <a:gd name="T5" fmla="*/ 18 h 36"/>
                    <a:gd name="T6" fmla="*/ 5 w 36"/>
                    <a:gd name="T7" fmla="*/ 31 h 36"/>
                    <a:gd name="T8" fmla="*/ 18 w 36"/>
                    <a:gd name="T9" fmla="*/ 36 h 36"/>
                    <a:gd name="T10" fmla="*/ 31 w 36"/>
                    <a:gd name="T11" fmla="*/ 31 h 36"/>
                    <a:gd name="T12" fmla="*/ 36 w 36"/>
                    <a:gd name="T13" fmla="*/ 18 h 36"/>
                    <a:gd name="T14" fmla="*/ 31 w 36"/>
                    <a:gd name="T15" fmla="*/ 5 h 36"/>
                    <a:gd name="T16" fmla="*/ 18 w 36"/>
                    <a:gd name="T1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18" y="0"/>
                      </a:move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6" y="23"/>
                        <a:pt x="36" y="18"/>
                      </a:cubicBezTo>
                      <a:cubicBezTo>
                        <a:pt x="36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2" name="Freeform 40">
                  <a:extLst>
                    <a:ext uri="{FF2B5EF4-FFF2-40B4-BE49-F238E27FC236}">
                      <a16:creationId xmlns:a16="http://schemas.microsoft.com/office/drawing/2014/main" id="{9048536D-88AD-414B-89B3-DD060B3BC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8033" y="4238625"/>
                  <a:ext cx="59607" cy="108000"/>
                </a:xfrm>
                <a:custGeom>
                  <a:avLst/>
                  <a:gdLst>
                    <a:gd name="T0" fmla="*/ 18 w 37"/>
                    <a:gd name="T1" fmla="*/ 0 h 37"/>
                    <a:gd name="T2" fmla="*/ 5 w 37"/>
                    <a:gd name="T3" fmla="*/ 6 h 37"/>
                    <a:gd name="T4" fmla="*/ 0 w 37"/>
                    <a:gd name="T5" fmla="*/ 19 h 37"/>
                    <a:gd name="T6" fmla="*/ 5 w 37"/>
                    <a:gd name="T7" fmla="*/ 31 h 37"/>
                    <a:gd name="T8" fmla="*/ 18 w 37"/>
                    <a:gd name="T9" fmla="*/ 37 h 37"/>
                    <a:gd name="T10" fmla="*/ 31 w 37"/>
                    <a:gd name="T11" fmla="*/ 31 h 37"/>
                    <a:gd name="T12" fmla="*/ 37 w 37"/>
                    <a:gd name="T13" fmla="*/ 19 h 37"/>
                    <a:gd name="T14" fmla="*/ 31 w 37"/>
                    <a:gd name="T15" fmla="*/ 6 h 37"/>
                    <a:gd name="T16" fmla="*/ 18 w 37"/>
                    <a:gd name="T1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18" y="0"/>
                      </a:moveTo>
                      <a:cubicBezTo>
                        <a:pt x="13" y="0"/>
                        <a:pt x="9" y="2"/>
                        <a:pt x="5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lose/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52F96FD8-37AE-4B03-AB0D-73CAC62B3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4888" y="4203700"/>
                  <a:ext cx="4262438" cy="727075"/>
                </a:xfrm>
                <a:custGeom>
                  <a:avLst/>
                  <a:gdLst>
                    <a:gd name="T0" fmla="*/ 2685 w 2685"/>
                    <a:gd name="T1" fmla="*/ 53 h 458"/>
                    <a:gd name="T2" fmla="*/ 2070 w 2685"/>
                    <a:gd name="T3" fmla="*/ 0 h 458"/>
                    <a:gd name="T4" fmla="*/ 1345 w 2685"/>
                    <a:gd name="T5" fmla="*/ 73 h 458"/>
                    <a:gd name="T6" fmla="*/ 669 w 2685"/>
                    <a:gd name="T7" fmla="*/ 179 h 458"/>
                    <a:gd name="T8" fmla="*/ 0 w 2685"/>
                    <a:gd name="T9" fmla="*/ 458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85" h="458">
                      <a:moveTo>
                        <a:pt x="2685" y="53"/>
                      </a:moveTo>
                      <a:lnTo>
                        <a:pt x="2070" y="0"/>
                      </a:lnTo>
                      <a:lnTo>
                        <a:pt x="1345" y="73"/>
                      </a:lnTo>
                      <a:lnTo>
                        <a:pt x="669" y="179"/>
                      </a:lnTo>
                      <a:lnTo>
                        <a:pt x="0" y="458"/>
                      </a:lnTo>
                    </a:path>
                  </a:pathLst>
                </a:custGeom>
                <a:noFill/>
                <a:ln w="31750" cap="rnd">
                  <a:solidFill>
                    <a:srgbClr val="00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000"/>
                </a:p>
              </p:txBody>
            </p:sp>
          </p:grp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3CF8EC57-4EAB-48D8-94F0-492916C0C595}"/>
                  </a:ext>
                </a:extLst>
              </p:cNvPr>
              <p:cNvSpPr txBox="1"/>
              <p:nvPr/>
            </p:nvSpPr>
            <p:spPr>
              <a:xfrm>
                <a:off x="2168702" y="559670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0</a:t>
                </a: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8FA34C6C-1605-4ED9-A683-9493BFF5AD03}"/>
                  </a:ext>
                </a:extLst>
              </p:cNvPr>
              <p:cNvSpPr txBox="1"/>
              <p:nvPr/>
            </p:nvSpPr>
            <p:spPr>
              <a:xfrm>
                <a:off x="1888588" y="5363841"/>
                <a:ext cx="3513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-2</a:t>
                </a:r>
              </a:p>
            </p:txBody>
          </p:sp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7C613480-56F0-438E-8CA9-B884E6FA299E}"/>
                  </a:ext>
                </a:extLst>
              </p:cNvPr>
              <p:cNvSpPr txBox="1"/>
              <p:nvPr/>
            </p:nvSpPr>
            <p:spPr>
              <a:xfrm>
                <a:off x="3551053" y="5596703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48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273A8277-A309-4EC9-BAB9-08ED687C1AED}"/>
                  </a:ext>
                </a:extLst>
              </p:cNvPr>
              <p:cNvSpPr txBox="1"/>
              <p:nvPr/>
            </p:nvSpPr>
            <p:spPr>
              <a:xfrm>
                <a:off x="4985501" y="5596703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96</a:t>
                </a:r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A5FEABAD-1DF8-4C74-9ACF-99B181941C92}"/>
                  </a:ext>
                </a:extLst>
              </p:cNvPr>
              <p:cNvSpPr txBox="1"/>
              <p:nvPr/>
            </p:nvSpPr>
            <p:spPr>
              <a:xfrm>
                <a:off x="6464544" y="5596703"/>
                <a:ext cx="497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148</a:t>
                </a: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0FC72E7-0184-4735-8F1D-6925A41DED22}"/>
                  </a:ext>
                </a:extLst>
              </p:cNvPr>
              <p:cNvSpPr txBox="1"/>
              <p:nvPr/>
            </p:nvSpPr>
            <p:spPr>
              <a:xfrm>
                <a:off x="7802297" y="5596703"/>
                <a:ext cx="497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dirty="0"/>
                  <a:t>192</a:t>
                </a:r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CF681892-E244-407A-91EA-842732AD6594}"/>
                  </a:ext>
                </a:extLst>
              </p:cNvPr>
              <p:cNvSpPr txBox="1"/>
              <p:nvPr/>
            </p:nvSpPr>
            <p:spPr>
              <a:xfrm>
                <a:off x="1951104" y="4685319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0</a:t>
                </a:r>
              </a:p>
            </p:txBody>
          </p: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1908F17D-C7B9-4E90-9870-DB053D8ED403}"/>
                  </a:ext>
                </a:extLst>
              </p:cNvPr>
              <p:cNvSpPr txBox="1"/>
              <p:nvPr/>
            </p:nvSpPr>
            <p:spPr>
              <a:xfrm>
                <a:off x="1911064" y="4006796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2.0</a:t>
                </a:r>
              </a:p>
            </p:txBody>
          </p:sp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BD110B4-DC51-4A4F-8D69-F8F3E7A1328E}"/>
                  </a:ext>
                </a:extLst>
              </p:cNvPr>
              <p:cNvSpPr txBox="1"/>
              <p:nvPr/>
            </p:nvSpPr>
            <p:spPr>
              <a:xfrm>
                <a:off x="1911065" y="3328273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4.0</a:t>
                </a:r>
              </a:p>
            </p:txBody>
          </p: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2674F0F2-8471-42B4-940B-2DF53F8F5194}"/>
                  </a:ext>
                </a:extLst>
              </p:cNvPr>
              <p:cNvSpPr txBox="1"/>
              <p:nvPr/>
            </p:nvSpPr>
            <p:spPr>
              <a:xfrm>
                <a:off x="1911065" y="2649750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6.0</a:t>
                </a:r>
              </a:p>
            </p:txBody>
          </p:sp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5644ED63-E34E-4D96-BDA2-9348959E6039}"/>
                  </a:ext>
                </a:extLst>
              </p:cNvPr>
              <p:cNvSpPr txBox="1"/>
              <p:nvPr/>
            </p:nvSpPr>
            <p:spPr>
              <a:xfrm>
                <a:off x="1911065" y="1971227"/>
                <a:ext cx="3289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dirty="0"/>
                  <a:t>8.0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F0512343-22BF-4B33-89DE-2CDEDC0ED726}"/>
                  </a:ext>
                </a:extLst>
              </p:cNvPr>
              <p:cNvSpPr txBox="1"/>
              <p:nvPr/>
            </p:nvSpPr>
            <p:spPr>
              <a:xfrm>
                <a:off x="4280378" y="5908454"/>
                <a:ext cx="15674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dirty="0" err="1"/>
                  <a:t>Treatment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week</a:t>
                </a:r>
                <a:endParaRPr lang="fr-FR" sz="1600" b="1" dirty="0"/>
              </a:p>
            </p:txBody>
          </p:sp>
        </p:grp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8E98FD5E-37CA-47E2-B44C-4DCAE8A7D9DE}"/>
              </a:ext>
            </a:extLst>
          </p:cNvPr>
          <p:cNvSpPr txBox="1"/>
          <p:nvPr/>
        </p:nvSpPr>
        <p:spPr>
          <a:xfrm>
            <a:off x="3556804" y="1502231"/>
            <a:ext cx="3529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333399"/>
                </a:solidFill>
              </a:rPr>
              <a:t>Median</a:t>
            </a:r>
            <a:r>
              <a:rPr lang="fr-FR" sz="2400" b="1" dirty="0">
                <a:solidFill>
                  <a:srgbClr val="333399"/>
                </a:solidFill>
              </a:rPr>
              <a:t> </a:t>
            </a:r>
            <a:r>
              <a:rPr lang="fr-FR" sz="2400" b="1" dirty="0" err="1">
                <a:solidFill>
                  <a:srgbClr val="333399"/>
                </a:solidFill>
              </a:rPr>
              <a:t>weight</a:t>
            </a:r>
            <a:r>
              <a:rPr lang="fr-FR" sz="2400" b="1" dirty="0">
                <a:solidFill>
                  <a:srgbClr val="333399"/>
                </a:solidFill>
              </a:rPr>
              <a:t> change, kg</a:t>
            </a:r>
          </a:p>
        </p:txBody>
      </p:sp>
      <p:sp>
        <p:nvSpPr>
          <p:cNvPr id="63" name="Text Box 3">
            <a:extLst>
              <a:ext uri="{FF2B5EF4-FFF2-40B4-BE49-F238E27FC236}">
                <a16:creationId xmlns:a16="http://schemas.microsoft.com/office/drawing/2014/main" id="{9BBDFAF0-FD65-A04C-B145-6CBF1BC7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</p:spTree>
    <p:extLst>
      <p:ext uri="{BB962C8B-B14F-4D97-AF65-F5344CB8AC3E}">
        <p14:creationId xmlns:p14="http://schemas.microsoft.com/office/powerpoint/2010/main" val="264587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C3365B-7E55-A34B-8CE6-15F5B12C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BMI and association with clinical outcomes after initiation of ART: </a:t>
            </a:r>
            <a:r>
              <a:rPr lang="en-US" dirty="0" err="1"/>
              <a:t>EuroSIDA</a:t>
            </a:r>
            <a:endParaRPr lang="en-US" dirty="0"/>
          </a:p>
        </p:txBody>
      </p:sp>
      <p:sp>
        <p:nvSpPr>
          <p:cNvPr id="80" name="Espace réservé du contenu 79">
            <a:extLst>
              <a:ext uri="{FF2B5EF4-FFF2-40B4-BE49-F238E27FC236}">
                <a16:creationId xmlns:a16="http://schemas.microsoft.com/office/drawing/2014/main" id="{82FFA9AA-8F87-4A47-B648-59F408B632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29068"/>
            <a:ext cx="3202484" cy="4824579"/>
          </a:xfrm>
        </p:spPr>
        <p:txBody>
          <a:bodyPr>
            <a:noAutofit/>
          </a:bodyPr>
          <a:lstStyle/>
          <a:p>
            <a:r>
              <a:rPr lang="en-US" sz="1600" dirty="0"/>
              <a:t>Prospective, observational study</a:t>
            </a:r>
          </a:p>
          <a:p>
            <a:r>
              <a:rPr lang="en-US" sz="1600" dirty="0"/>
              <a:t>Long-term clinical outcomes in relation to BMI changes after initiation of a new ART regimen</a:t>
            </a:r>
          </a:p>
          <a:p>
            <a:r>
              <a:rPr lang="en-US" sz="1600" dirty="0"/>
              <a:t>2010-2019 </a:t>
            </a:r>
          </a:p>
          <a:p>
            <a:pPr lvl="1"/>
            <a:r>
              <a:rPr lang="en-US" sz="1400" dirty="0"/>
              <a:t>6721 PLWH (28% female, </a:t>
            </a:r>
            <a:br>
              <a:rPr lang="en-US" sz="1400" dirty="0"/>
            </a:br>
            <a:r>
              <a:rPr lang="en-US" sz="1400" dirty="0"/>
              <a:t>median age: 48)</a:t>
            </a:r>
          </a:p>
          <a:p>
            <a:pPr lvl="1"/>
            <a:r>
              <a:rPr lang="en-US" sz="1400" dirty="0"/>
              <a:t>Median follow-up 4.4 years</a:t>
            </a:r>
          </a:p>
          <a:p>
            <a:pPr lvl="1"/>
            <a:r>
              <a:rPr lang="en-US" sz="1400" dirty="0"/>
              <a:t>BMI increase &gt; 1 kg/m</a:t>
            </a:r>
            <a:r>
              <a:rPr lang="en-US" sz="1400" baseline="30000" dirty="0"/>
              <a:t>2</a:t>
            </a:r>
            <a:r>
              <a:rPr lang="en-US" sz="1400" dirty="0"/>
              <a:t>: 26%</a:t>
            </a:r>
          </a:p>
          <a:p>
            <a:pPr lvl="1"/>
            <a:r>
              <a:rPr lang="en-US" sz="1400" dirty="0"/>
              <a:t>BMI decrease &lt; 1 kg/m</a:t>
            </a:r>
            <a:r>
              <a:rPr lang="en-US" sz="1400" baseline="30000" dirty="0"/>
              <a:t>2</a:t>
            </a:r>
            <a:r>
              <a:rPr lang="en-US" sz="1400" dirty="0"/>
              <a:t> : 16%</a:t>
            </a:r>
          </a:p>
          <a:p>
            <a:pPr lvl="1"/>
            <a:endParaRPr lang="en-US" sz="1200" dirty="0"/>
          </a:p>
          <a:p>
            <a:r>
              <a:rPr lang="en-US" sz="1600" dirty="0"/>
              <a:t>Multivariate Poisson regression: assessment of the effect of time-updated BMI changes on incidence of clinical outcomes</a:t>
            </a:r>
          </a:p>
          <a:p>
            <a:pPr lvl="1"/>
            <a:r>
              <a:rPr lang="en-US" sz="1400" dirty="0"/>
              <a:t>To minimize reverse causality,  only changes that preceded the events by  1 year were considered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D0040B7-22DD-9D49-B85E-BFE7C33CC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1241" y="6484953"/>
            <a:ext cx="3310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Bannister W, EACS 2021, Abs. PE5/12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E8A8433-4655-4106-B206-29CD0DDD81EE}"/>
              </a:ext>
            </a:extLst>
          </p:cNvPr>
          <p:cNvSpPr txBox="1"/>
          <p:nvPr/>
        </p:nvSpPr>
        <p:spPr>
          <a:xfrm>
            <a:off x="6784217" y="6078885"/>
            <a:ext cx="276038" cy="361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1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4EC5654-10FE-49AA-80A5-EDD3EA92A1E2}"/>
              </a:ext>
            </a:extLst>
          </p:cNvPr>
          <p:cNvGrpSpPr/>
          <p:nvPr/>
        </p:nvGrpSpPr>
        <p:grpSpPr>
          <a:xfrm>
            <a:off x="4098500" y="2349664"/>
            <a:ext cx="7900585" cy="4290863"/>
            <a:chOff x="4118472" y="2149115"/>
            <a:chExt cx="7900585" cy="4290863"/>
          </a:xfrm>
        </p:grpSpPr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0DCC0447-6047-4519-B6F7-2EC3D10829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13034" y="2303003"/>
              <a:ext cx="59213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F6D8D95C-B372-4645-B5BC-D7FF08D94ACC}"/>
                </a:ext>
              </a:extLst>
            </p:cNvPr>
            <p:cNvSpPr txBox="1"/>
            <p:nvPr/>
          </p:nvSpPr>
          <p:spPr>
            <a:xfrm>
              <a:off x="5404855" y="2149115"/>
              <a:ext cx="16667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Unadjusted (95% CI)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6F750CD-58D9-45A8-B157-347416C9DDF4}"/>
                </a:ext>
              </a:extLst>
            </p:cNvPr>
            <p:cNvSpPr txBox="1"/>
            <p:nvPr/>
          </p:nvSpPr>
          <p:spPr>
            <a:xfrm>
              <a:off x="7939463" y="2149115"/>
              <a:ext cx="1474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Adjusted (95% CI)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76405479-D4A4-4421-998E-7E04FC1898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60342" y="2247248"/>
              <a:ext cx="58420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400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76BCB836-6DA3-43DB-90F5-8AEA81EAB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7317" y="6035980"/>
              <a:ext cx="250666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99C544D7-269B-4490-94B0-152665892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23979" y="6035980"/>
              <a:ext cx="493871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940394F2-8A94-4EF7-BE5F-15C712E6A4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3979" y="2515855"/>
              <a:ext cx="0" cy="3520125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5D81396-181B-46C9-AA93-48D03CDE04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3979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1AD4352C-79E3-4D9B-82F6-7ECAE963F4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2379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C3131748-7DA4-424D-8AE1-279BA3B1DD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03042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76993D7E-E846-4D29-B4AF-813C0B71A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89667" y="6035980"/>
              <a:ext cx="0" cy="689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B1AC167C-58A4-4610-915E-4E0EFCBE2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62067" y="2819946"/>
              <a:ext cx="1057275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AF7B7AD2-7A3F-4E6E-9CFA-EAED25F16C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6792" y="3294572"/>
              <a:ext cx="1000125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857ABCCD-788B-4030-95E5-AE3E73E3D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58854" y="3222296"/>
              <a:ext cx="984250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1E1CF27F-CE7C-4783-89B9-84D962D97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92217" y="2886051"/>
              <a:ext cx="1100138" cy="0"/>
            </a:xfrm>
            <a:prstGeom prst="line">
              <a:avLst/>
            </a:prstGeom>
            <a:noFill/>
            <a:ln w="17463" cap="rnd">
              <a:solidFill>
                <a:srgbClr val="FF66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C71D4086-BAC7-4677-9F4B-7B39432A0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0142" y="3775240"/>
              <a:ext cx="895350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F3102A5B-AB60-4BAC-B410-D894288D3E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90579" y="4072081"/>
              <a:ext cx="839788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7D96DDEA-8935-4310-AB77-137FB54CE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73117" y="4140075"/>
              <a:ext cx="835025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1438841F-A97D-43AB-BF4B-6C6C1FE2DF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3642" y="3704826"/>
              <a:ext cx="882650" cy="0"/>
            </a:xfrm>
            <a:prstGeom prst="line">
              <a:avLst/>
            </a:prstGeom>
            <a:noFill/>
            <a:ln w="17463" cap="rnd">
              <a:solidFill>
                <a:srgbClr val="0099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1D9FA3B1-73BD-4477-843A-15DC29631F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30292" y="4670911"/>
              <a:ext cx="1033463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70D7C422-2D27-4523-83A4-878A2E85BF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20792" y="4612230"/>
              <a:ext cx="996950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45339E93-55B2-4465-939D-E1DFCDD04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77992" y="4945473"/>
              <a:ext cx="746125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A402E525-A29E-43BF-8FD6-D65B3695C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5767" y="5018667"/>
              <a:ext cx="765175" cy="0"/>
            </a:xfrm>
            <a:prstGeom prst="line">
              <a:avLst/>
            </a:prstGeom>
            <a:noFill/>
            <a:ln w="17463" cap="rnd">
              <a:solidFill>
                <a:srgbClr val="FFC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5A180795-5C38-486C-B6F3-23ADAAD0CD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09654" y="5948154"/>
              <a:ext cx="671513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F6C3F40A-B6F7-41CE-AE57-FC0D3DE25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46167" y="5884829"/>
              <a:ext cx="674688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27F7B6FC-6EF8-45A4-AE35-C13090EC38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81229" y="5484680"/>
              <a:ext cx="576263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7463FAA4-532D-4924-A69D-AABE19159B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11354" y="5557317"/>
              <a:ext cx="627063" cy="0"/>
            </a:xfrm>
            <a:prstGeom prst="line">
              <a:avLst/>
            </a:prstGeom>
            <a:noFill/>
            <a:ln w="17463" cap="rnd">
              <a:solidFill>
                <a:srgbClr val="66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46046205-594D-4E00-BC16-02EC9A90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367" y="2793871"/>
              <a:ext cx="93663" cy="55875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0 w 59"/>
                <a:gd name="T5" fmla="*/ 30 h 30"/>
                <a:gd name="T6" fmla="*/ 59 w 59"/>
                <a:gd name="T7" fmla="*/ 30 h 30"/>
                <a:gd name="T8" fmla="*/ 59 w 59"/>
                <a:gd name="T9" fmla="*/ 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9" y="3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5042E937-A5A7-4FCA-9AE8-6E79781D6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042" y="2857196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9C5E4900-C579-4073-8259-E034D46F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3017251"/>
              <a:ext cx="93663" cy="57737"/>
            </a:xfrm>
            <a:custGeom>
              <a:avLst/>
              <a:gdLst>
                <a:gd name="T0" fmla="*/ 59 w 59"/>
                <a:gd name="T1" fmla="*/ 0 h 31"/>
                <a:gd name="T2" fmla="*/ 0 w 59"/>
                <a:gd name="T3" fmla="*/ 0 h 31"/>
                <a:gd name="T4" fmla="*/ 0 w 59"/>
                <a:gd name="T5" fmla="*/ 31 h 31"/>
                <a:gd name="T6" fmla="*/ 59 w 59"/>
                <a:gd name="T7" fmla="*/ 31 h 31"/>
                <a:gd name="T8" fmla="*/ 59 w 59"/>
                <a:gd name="T9" fmla="*/ 0 h 31"/>
                <a:gd name="T10" fmla="*/ 59 w 5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1">
                  <a:moveTo>
                    <a:pt x="59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9" y="3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C2F5E0F0-5026-424B-8F01-8F779A4A8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942" y="3199584"/>
              <a:ext cx="92075" cy="55875"/>
            </a:xfrm>
            <a:custGeom>
              <a:avLst/>
              <a:gdLst>
                <a:gd name="T0" fmla="*/ 58 w 58"/>
                <a:gd name="T1" fmla="*/ 0 h 30"/>
                <a:gd name="T2" fmla="*/ 0 w 58"/>
                <a:gd name="T3" fmla="*/ 0 h 30"/>
                <a:gd name="T4" fmla="*/ 0 w 58"/>
                <a:gd name="T5" fmla="*/ 30 h 30"/>
                <a:gd name="T6" fmla="*/ 58 w 58"/>
                <a:gd name="T7" fmla="*/ 30 h 30"/>
                <a:gd name="T8" fmla="*/ 58 w 58"/>
                <a:gd name="T9" fmla="*/ 0 h 30"/>
                <a:gd name="T10" fmla="*/ 58 w 58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30">
                  <a:moveTo>
                    <a:pt x="58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8" y="3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F09482FD-862E-4FCD-BB34-97C4999B2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0817" y="3268497"/>
              <a:ext cx="90488" cy="54012"/>
            </a:xfrm>
            <a:custGeom>
              <a:avLst/>
              <a:gdLst>
                <a:gd name="T0" fmla="*/ 57 w 57"/>
                <a:gd name="T1" fmla="*/ 0 h 29"/>
                <a:gd name="T2" fmla="*/ 0 w 57"/>
                <a:gd name="T3" fmla="*/ 0 h 29"/>
                <a:gd name="T4" fmla="*/ 0 w 57"/>
                <a:gd name="T5" fmla="*/ 29 h 29"/>
                <a:gd name="T6" fmla="*/ 57 w 57"/>
                <a:gd name="T7" fmla="*/ 29 h 29"/>
                <a:gd name="T8" fmla="*/ 57 w 57"/>
                <a:gd name="T9" fmla="*/ 0 h 29"/>
                <a:gd name="T10" fmla="*/ 57 w 5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7" y="29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74409A1B-D460-43D6-B2BE-96346117D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7342" y="3683977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C2822849-F807-4183-9356-E00616FFE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779" y="3749165"/>
              <a:ext cx="90488" cy="54012"/>
            </a:xfrm>
            <a:custGeom>
              <a:avLst/>
              <a:gdLst>
                <a:gd name="T0" fmla="*/ 57 w 57"/>
                <a:gd name="T1" fmla="*/ 0 h 29"/>
                <a:gd name="T2" fmla="*/ 0 w 57"/>
                <a:gd name="T3" fmla="*/ 0 h 29"/>
                <a:gd name="T4" fmla="*/ 0 w 57"/>
                <a:gd name="T5" fmla="*/ 29 h 29"/>
                <a:gd name="T6" fmla="*/ 57 w 57"/>
                <a:gd name="T7" fmla="*/ 29 h 29"/>
                <a:gd name="T8" fmla="*/ 57 w 57"/>
                <a:gd name="T9" fmla="*/ 0 h 29"/>
                <a:gd name="T10" fmla="*/ 57 w 5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7" y="29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FA174982-52FF-401C-9397-2B599934E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3881329"/>
              <a:ext cx="93663" cy="57737"/>
            </a:xfrm>
            <a:custGeom>
              <a:avLst/>
              <a:gdLst>
                <a:gd name="T0" fmla="*/ 59 w 59"/>
                <a:gd name="T1" fmla="*/ 0 h 31"/>
                <a:gd name="T2" fmla="*/ 0 w 59"/>
                <a:gd name="T3" fmla="*/ 0 h 31"/>
                <a:gd name="T4" fmla="*/ 0 w 59"/>
                <a:gd name="T5" fmla="*/ 31 h 31"/>
                <a:gd name="T6" fmla="*/ 59 w 59"/>
                <a:gd name="T7" fmla="*/ 31 h 31"/>
                <a:gd name="T8" fmla="*/ 59 w 59"/>
                <a:gd name="T9" fmla="*/ 0 h 31"/>
                <a:gd name="T10" fmla="*/ 59 w 5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1">
                  <a:moveTo>
                    <a:pt x="59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9" y="3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C1A263BA-7820-496B-9FD8-04C5FE6A9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229" y="4043225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AE66128-4FEE-4155-9C5F-463AB8B1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6179" y="4115862"/>
              <a:ext cx="92075" cy="52150"/>
            </a:xfrm>
            <a:custGeom>
              <a:avLst/>
              <a:gdLst>
                <a:gd name="T0" fmla="*/ 58 w 58"/>
                <a:gd name="T1" fmla="*/ 0 h 28"/>
                <a:gd name="T2" fmla="*/ 0 w 58"/>
                <a:gd name="T3" fmla="*/ 0 h 28"/>
                <a:gd name="T4" fmla="*/ 0 w 58"/>
                <a:gd name="T5" fmla="*/ 28 h 28"/>
                <a:gd name="T6" fmla="*/ 58 w 58"/>
                <a:gd name="T7" fmla="*/ 28 h 28"/>
                <a:gd name="T8" fmla="*/ 58 w 58"/>
                <a:gd name="T9" fmla="*/ 0 h 28"/>
                <a:gd name="T10" fmla="*/ 58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58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8" y="28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A1EFE3C6-434C-4175-9228-41AFC684D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3229" y="4585236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4C84B56A-4385-4C6D-B8B8-32AB32EA2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779" y="4642974"/>
              <a:ext cx="90488" cy="55875"/>
            </a:xfrm>
            <a:custGeom>
              <a:avLst/>
              <a:gdLst>
                <a:gd name="T0" fmla="*/ 57 w 57"/>
                <a:gd name="T1" fmla="*/ 0 h 30"/>
                <a:gd name="T2" fmla="*/ 0 w 57"/>
                <a:gd name="T3" fmla="*/ 0 h 30"/>
                <a:gd name="T4" fmla="*/ 0 w 57"/>
                <a:gd name="T5" fmla="*/ 30 h 30"/>
                <a:gd name="T6" fmla="*/ 57 w 57"/>
                <a:gd name="T7" fmla="*/ 30 h 30"/>
                <a:gd name="T8" fmla="*/ 57 w 57"/>
                <a:gd name="T9" fmla="*/ 0 h 30"/>
                <a:gd name="T10" fmla="*/ 57 w 57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0"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EFE0B29C-F60C-4023-AB89-BF2D0A662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4775163"/>
              <a:ext cx="93663" cy="57737"/>
            </a:xfrm>
            <a:custGeom>
              <a:avLst/>
              <a:gdLst>
                <a:gd name="T0" fmla="*/ 59 w 59"/>
                <a:gd name="T1" fmla="*/ 0 h 31"/>
                <a:gd name="T2" fmla="*/ 0 w 59"/>
                <a:gd name="T3" fmla="*/ 0 h 31"/>
                <a:gd name="T4" fmla="*/ 0 w 59"/>
                <a:gd name="T5" fmla="*/ 31 h 31"/>
                <a:gd name="T6" fmla="*/ 59 w 59"/>
                <a:gd name="T7" fmla="*/ 31 h 31"/>
                <a:gd name="T8" fmla="*/ 59 w 59"/>
                <a:gd name="T9" fmla="*/ 0 h 31"/>
                <a:gd name="T10" fmla="*/ 59 w 59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1">
                  <a:moveTo>
                    <a:pt x="59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59" y="31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DB69383C-30F6-42CD-8FCF-CB6A9D80A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6604" y="4918480"/>
              <a:ext cx="92075" cy="52150"/>
            </a:xfrm>
            <a:custGeom>
              <a:avLst/>
              <a:gdLst>
                <a:gd name="T0" fmla="*/ 58 w 58"/>
                <a:gd name="T1" fmla="*/ 0 h 28"/>
                <a:gd name="T2" fmla="*/ 0 w 58"/>
                <a:gd name="T3" fmla="*/ 0 h 28"/>
                <a:gd name="T4" fmla="*/ 0 w 58"/>
                <a:gd name="T5" fmla="*/ 28 h 28"/>
                <a:gd name="T6" fmla="*/ 58 w 58"/>
                <a:gd name="T7" fmla="*/ 28 h 28"/>
                <a:gd name="T8" fmla="*/ 58 w 58"/>
                <a:gd name="T9" fmla="*/ 0 h 28"/>
                <a:gd name="T10" fmla="*/ 58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58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8" y="28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E872E458-0715-4372-9C9D-00041DBC0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904" y="4981805"/>
              <a:ext cx="90488" cy="54012"/>
            </a:xfrm>
            <a:custGeom>
              <a:avLst/>
              <a:gdLst>
                <a:gd name="T0" fmla="*/ 57 w 57"/>
                <a:gd name="T1" fmla="*/ 0 h 29"/>
                <a:gd name="T2" fmla="*/ 0 w 57"/>
                <a:gd name="T3" fmla="*/ 0 h 29"/>
                <a:gd name="T4" fmla="*/ 0 w 57"/>
                <a:gd name="T5" fmla="*/ 29 h 29"/>
                <a:gd name="T6" fmla="*/ 57 w 57"/>
                <a:gd name="T7" fmla="*/ 29 h 29"/>
                <a:gd name="T8" fmla="*/ 57 w 57"/>
                <a:gd name="T9" fmla="*/ 0 h 29"/>
                <a:gd name="T10" fmla="*/ 57 w 57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9">
                  <a:moveTo>
                    <a:pt x="57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7" y="29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D9F59407-19E2-4601-86B4-EA4678830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942" y="5456742"/>
              <a:ext cx="90488" cy="55875"/>
            </a:xfrm>
            <a:custGeom>
              <a:avLst/>
              <a:gdLst>
                <a:gd name="T0" fmla="*/ 57 w 57"/>
                <a:gd name="T1" fmla="*/ 0 h 30"/>
                <a:gd name="T2" fmla="*/ 0 w 57"/>
                <a:gd name="T3" fmla="*/ 0 h 30"/>
                <a:gd name="T4" fmla="*/ 0 w 57"/>
                <a:gd name="T5" fmla="*/ 30 h 30"/>
                <a:gd name="T6" fmla="*/ 57 w 57"/>
                <a:gd name="T7" fmla="*/ 30 h 30"/>
                <a:gd name="T8" fmla="*/ 57 w 57"/>
                <a:gd name="T9" fmla="*/ 0 h 30"/>
                <a:gd name="T10" fmla="*/ 57 w 57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0">
                  <a:moveTo>
                    <a:pt x="57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7" y="30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2242684C-A5CB-4557-8DC4-68F1DCA97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054" y="5529380"/>
              <a:ext cx="92075" cy="52150"/>
            </a:xfrm>
            <a:custGeom>
              <a:avLst/>
              <a:gdLst>
                <a:gd name="T0" fmla="*/ 58 w 58"/>
                <a:gd name="T1" fmla="*/ 0 h 28"/>
                <a:gd name="T2" fmla="*/ 0 w 58"/>
                <a:gd name="T3" fmla="*/ 0 h 28"/>
                <a:gd name="T4" fmla="*/ 0 w 58"/>
                <a:gd name="T5" fmla="*/ 28 h 28"/>
                <a:gd name="T6" fmla="*/ 58 w 58"/>
                <a:gd name="T7" fmla="*/ 28 h 28"/>
                <a:gd name="T8" fmla="*/ 58 w 58"/>
                <a:gd name="T9" fmla="*/ 0 h 28"/>
                <a:gd name="T10" fmla="*/ 58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58" y="0"/>
                  </a:moveTo>
                  <a:lnTo>
                    <a:pt x="0" y="0"/>
                  </a:lnTo>
                  <a:lnTo>
                    <a:pt x="0" y="28"/>
                  </a:lnTo>
                  <a:lnTo>
                    <a:pt x="58" y="28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6787BB8-642D-4631-ADFA-6EC6306B8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529" y="5693136"/>
              <a:ext cx="93663" cy="55875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0 w 59"/>
                <a:gd name="T5" fmla="*/ 30 h 30"/>
                <a:gd name="T6" fmla="*/ 59 w 59"/>
                <a:gd name="T7" fmla="*/ 30 h 30"/>
                <a:gd name="T8" fmla="*/ 59 w 59"/>
                <a:gd name="T9" fmla="*/ 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9" y="3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10124A5A-40FC-455F-8FD5-A15003361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092" y="5856892"/>
              <a:ext cx="93663" cy="55875"/>
            </a:xfrm>
            <a:custGeom>
              <a:avLst/>
              <a:gdLst>
                <a:gd name="T0" fmla="*/ 59 w 59"/>
                <a:gd name="T1" fmla="*/ 0 h 30"/>
                <a:gd name="T2" fmla="*/ 0 w 59"/>
                <a:gd name="T3" fmla="*/ 0 h 30"/>
                <a:gd name="T4" fmla="*/ 0 w 59"/>
                <a:gd name="T5" fmla="*/ 30 h 30"/>
                <a:gd name="T6" fmla="*/ 59 w 59"/>
                <a:gd name="T7" fmla="*/ 30 h 30"/>
                <a:gd name="T8" fmla="*/ 59 w 59"/>
                <a:gd name="T9" fmla="*/ 0 h 30"/>
                <a:gd name="T10" fmla="*/ 59 w 59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30">
                  <a:moveTo>
                    <a:pt x="59" y="0"/>
                  </a:moveTo>
                  <a:lnTo>
                    <a:pt x="0" y="0"/>
                  </a:lnTo>
                  <a:lnTo>
                    <a:pt x="0" y="30"/>
                  </a:lnTo>
                  <a:lnTo>
                    <a:pt x="59" y="30"/>
                  </a:lnTo>
                  <a:lnTo>
                    <a:pt x="59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9E23EAA4-7431-4FEC-B72D-725D63FFE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579" y="5920217"/>
              <a:ext cx="92075" cy="54012"/>
            </a:xfrm>
            <a:custGeom>
              <a:avLst/>
              <a:gdLst>
                <a:gd name="T0" fmla="*/ 58 w 58"/>
                <a:gd name="T1" fmla="*/ 0 h 29"/>
                <a:gd name="T2" fmla="*/ 0 w 58"/>
                <a:gd name="T3" fmla="*/ 0 h 29"/>
                <a:gd name="T4" fmla="*/ 0 w 58"/>
                <a:gd name="T5" fmla="*/ 29 h 29"/>
                <a:gd name="T6" fmla="*/ 58 w 58"/>
                <a:gd name="T7" fmla="*/ 29 h 29"/>
                <a:gd name="T8" fmla="*/ 58 w 58"/>
                <a:gd name="T9" fmla="*/ 0 h 29"/>
                <a:gd name="T10" fmla="*/ 58 w 58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9">
                  <a:moveTo>
                    <a:pt x="58" y="0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58" y="29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000"/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F9308306-CFB1-4D70-971A-C97047BB9332}"/>
                </a:ext>
              </a:extLst>
            </p:cNvPr>
            <p:cNvSpPr txBox="1"/>
            <p:nvPr/>
          </p:nvSpPr>
          <p:spPr>
            <a:xfrm>
              <a:off x="4295154" y="6078885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0.1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620C931C-4B1F-4EA3-BF33-DD891DDCC3E4}"/>
                </a:ext>
              </a:extLst>
            </p:cNvPr>
            <p:cNvSpPr txBox="1"/>
            <p:nvPr/>
          </p:nvSpPr>
          <p:spPr>
            <a:xfrm>
              <a:off x="8458203" y="5386920"/>
              <a:ext cx="102463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86/3 624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117/14 420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54/6 321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410A216F-F29C-4484-B289-1D0CD5C529C8}"/>
                </a:ext>
              </a:extLst>
            </p:cNvPr>
            <p:cNvSpPr txBox="1"/>
            <p:nvPr/>
          </p:nvSpPr>
          <p:spPr>
            <a:xfrm>
              <a:off x="9178675" y="6078885"/>
              <a:ext cx="367409" cy="36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10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3070BB8-ED85-4232-808C-24FE84000342}"/>
                </a:ext>
              </a:extLst>
            </p:cNvPr>
            <p:cNvSpPr txBox="1"/>
            <p:nvPr/>
          </p:nvSpPr>
          <p:spPr>
            <a:xfrm>
              <a:off x="11560277" y="6078885"/>
              <a:ext cx="458780" cy="36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100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EE4A4DD1-BB4A-4645-9223-A5C32047BE8F}"/>
                </a:ext>
              </a:extLst>
            </p:cNvPr>
            <p:cNvSpPr txBox="1"/>
            <p:nvPr/>
          </p:nvSpPr>
          <p:spPr>
            <a:xfrm>
              <a:off x="8503889" y="4495096"/>
              <a:ext cx="93326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23/3 169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65/12 989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56/5 649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53AF9CFF-8466-4FD8-868F-C820F95D56FD}"/>
                </a:ext>
              </a:extLst>
            </p:cNvPr>
            <p:cNvSpPr txBox="1"/>
            <p:nvPr/>
          </p:nvSpPr>
          <p:spPr>
            <a:xfrm>
              <a:off x="8503889" y="3610871"/>
              <a:ext cx="93326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28/3 205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87/12 909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34/5 660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EA2DD6B2-CE74-4E64-B267-BF4070E71EB7}"/>
                </a:ext>
              </a:extLst>
            </p:cNvPr>
            <p:cNvSpPr txBox="1"/>
            <p:nvPr/>
          </p:nvSpPr>
          <p:spPr>
            <a:xfrm>
              <a:off x="8503889" y="2736280"/>
              <a:ext cx="933269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21/3 412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53/13 519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26/5 912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8D171AC-61AA-42DE-87DD-8F0055185E1E}"/>
                </a:ext>
              </a:extLst>
            </p:cNvPr>
            <p:cNvSpPr txBox="1"/>
            <p:nvPr/>
          </p:nvSpPr>
          <p:spPr>
            <a:xfrm>
              <a:off x="10021706" y="5386920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2.33 (1.73-3.13)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1.02 (0.74-1.41)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A7B5CC39-C77B-45E0-B62C-091BCE17DE46}"/>
                </a:ext>
              </a:extLst>
            </p:cNvPr>
            <p:cNvSpPr txBox="1"/>
            <p:nvPr/>
          </p:nvSpPr>
          <p:spPr>
            <a:xfrm>
              <a:off x="10021706" y="4495096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1.22 (0.75-2.00)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1.96 (1.36-2.80)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5CCE91B-69D2-4AEC-AACC-552114CB6193}"/>
                </a:ext>
              </a:extLst>
            </p:cNvPr>
            <p:cNvSpPr txBox="1"/>
            <p:nvPr/>
          </p:nvSpPr>
          <p:spPr>
            <a:xfrm>
              <a:off x="10021706" y="3610871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1.23 (0.80-1.89)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1,00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0.88 (0.59-1.31)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6C1FC6AD-BF28-4D49-99E0-A9AFDB1C8DC5}"/>
                </a:ext>
              </a:extLst>
            </p:cNvPr>
            <p:cNvSpPr txBox="1"/>
            <p:nvPr/>
          </p:nvSpPr>
          <p:spPr>
            <a:xfrm>
              <a:off x="10021706" y="2736280"/>
              <a:ext cx="1948754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400" dirty="0"/>
                <a:t>1.47 (0.87-2.49)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1.00 (</a:t>
              </a:r>
              <a:r>
                <a:rPr lang="fr-FR" sz="1400" dirty="0" err="1"/>
                <a:t>ref</a:t>
              </a:r>
              <a:r>
                <a:rPr lang="fr-FR" sz="1400" dirty="0"/>
                <a:t>)</a:t>
              </a:r>
            </a:p>
            <a:p>
              <a:pPr algn="ctr">
                <a:lnSpc>
                  <a:spcPct val="90000"/>
                </a:lnSpc>
              </a:pPr>
              <a:r>
                <a:rPr lang="fr-FR" sz="1400" dirty="0"/>
                <a:t>1.14 (0.71-1.84)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4599C176-63C5-41AD-B4DF-43AAA10CE1B9}"/>
                </a:ext>
              </a:extLst>
            </p:cNvPr>
            <p:cNvSpPr txBox="1"/>
            <p:nvPr/>
          </p:nvSpPr>
          <p:spPr>
            <a:xfrm>
              <a:off x="4445697" y="5386920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38B12661-57A8-487D-8AC9-A38E0EFD31DB}"/>
                </a:ext>
              </a:extLst>
            </p:cNvPr>
            <p:cNvSpPr txBox="1"/>
            <p:nvPr/>
          </p:nvSpPr>
          <p:spPr>
            <a:xfrm>
              <a:off x="4445697" y="4472794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6A4FA5A-8DE2-4323-ACDF-6B100BC7F0CF}"/>
                </a:ext>
              </a:extLst>
            </p:cNvPr>
            <p:cNvSpPr txBox="1"/>
            <p:nvPr/>
          </p:nvSpPr>
          <p:spPr>
            <a:xfrm>
              <a:off x="4445697" y="3588570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9F40B175-53DA-4915-8DE7-9705B7575B7C}"/>
                </a:ext>
              </a:extLst>
            </p:cNvPr>
            <p:cNvSpPr txBox="1"/>
            <p:nvPr/>
          </p:nvSpPr>
          <p:spPr>
            <a:xfrm>
              <a:off x="4445702" y="2725129"/>
              <a:ext cx="1604157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/>
                <a:t>Decrease &gt;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Stable +/- 1 kg/m²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/>
                <a:t>Increase &gt; 1 kg/m²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34826C25-F15A-4B51-9738-9FB6962CC435}"/>
                </a:ext>
              </a:extLst>
            </p:cNvPr>
            <p:cNvSpPr txBox="1"/>
            <p:nvPr/>
          </p:nvSpPr>
          <p:spPr>
            <a:xfrm>
              <a:off x="4118472" y="5205076"/>
              <a:ext cx="1590948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All-cause mortality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53FA9FE5-4B9E-40F9-8173-DBE267148F98}"/>
                </a:ext>
              </a:extLst>
            </p:cNvPr>
            <p:cNvSpPr txBox="1"/>
            <p:nvPr/>
          </p:nvSpPr>
          <p:spPr>
            <a:xfrm>
              <a:off x="4118472" y="4301141"/>
              <a:ext cx="1479700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Diabetes mellitus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C81C5F7E-A8B5-4EEF-AA3F-A094D60470DC}"/>
                </a:ext>
              </a:extLst>
            </p:cNvPr>
            <p:cNvSpPr txBox="1"/>
            <p:nvPr/>
          </p:nvSpPr>
          <p:spPr>
            <a:xfrm>
              <a:off x="4118472" y="3418521"/>
              <a:ext cx="1045479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Malignancy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F425E034-03A3-4FD7-A06B-91A28D4BCEF6}"/>
                </a:ext>
              </a:extLst>
            </p:cNvPr>
            <p:cNvSpPr txBox="1"/>
            <p:nvPr/>
          </p:nvSpPr>
          <p:spPr>
            <a:xfrm>
              <a:off x="4118472" y="2553707"/>
              <a:ext cx="1870512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/>
                <a:t>Cardiovascular disease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E4CF1C4B-D041-465A-BB72-68783EF8CE6E}"/>
                </a:ext>
              </a:extLst>
            </p:cNvPr>
            <p:cNvSpPr txBox="1"/>
            <p:nvPr/>
          </p:nvSpPr>
          <p:spPr>
            <a:xfrm>
              <a:off x="8403448" y="2513222"/>
              <a:ext cx="1134158" cy="29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fr-FR" sz="1400" b="1" dirty="0"/>
                <a:t>Events/PYFU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F986676A-76EA-4A68-8283-965C166DEEA6}"/>
                </a:ext>
              </a:extLst>
            </p:cNvPr>
            <p:cNvSpPr txBox="1"/>
            <p:nvPr/>
          </p:nvSpPr>
          <p:spPr>
            <a:xfrm>
              <a:off x="10102608" y="2513222"/>
              <a:ext cx="1788310" cy="252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400" b="1"/>
                <a:t>Adjusted IRR (95% CI)</a:t>
              </a:r>
            </a:p>
          </p:txBody>
        </p: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89FA58BE-17C7-4505-BEFC-524162E2467F}"/>
              </a:ext>
            </a:extLst>
          </p:cNvPr>
          <p:cNvSpPr txBox="1"/>
          <p:nvPr/>
        </p:nvSpPr>
        <p:spPr>
          <a:xfrm>
            <a:off x="3919565" y="2011213"/>
            <a:ext cx="8169159" cy="275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b="1" dirty="0">
                <a:solidFill>
                  <a:srgbClr val="333399"/>
                </a:solidFill>
              </a:rPr>
              <a:t>Incidence rate ratios (IRRs) and 95% CI comparing changes from baseline in BMI to stable BMI </a:t>
            </a:r>
          </a:p>
        </p:txBody>
      </p:sp>
    </p:spTree>
    <p:extLst>
      <p:ext uri="{BB962C8B-B14F-4D97-AF65-F5344CB8AC3E}">
        <p14:creationId xmlns:p14="http://schemas.microsoft.com/office/powerpoint/2010/main" val="788173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933436" y="375096"/>
            <a:ext cx="6471585" cy="5958518"/>
            <a:chOff x="1896113" y="267554"/>
            <a:chExt cx="6471585" cy="595851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59006" y="3107461"/>
              <a:ext cx="3076547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896113" y="1931705"/>
              <a:ext cx="2944749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464042" y="412968"/>
              <a:ext cx="3205308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39696" y="770359"/>
              <a:ext cx="2008884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ISL/DOR QD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Phase 2-W144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711946">
              <a:off x="4910980" y="2123836"/>
              <a:ext cx="3456718" cy="2610327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313785" y="2843996"/>
              <a:ext cx="1660712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Trials of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new ARVs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649107D-60E6-8B46-916B-272D021A4DF3}"/>
              </a:ext>
            </a:extLst>
          </p:cNvPr>
          <p:cNvSpPr/>
          <p:nvPr/>
        </p:nvSpPr>
        <p:spPr>
          <a:xfrm>
            <a:off x="4142592" y="4458409"/>
            <a:ext cx="1709378" cy="152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Lenacapavir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In HTE</a:t>
            </a:r>
          </a:p>
          <a:p>
            <a:pPr algn="ctr">
              <a:lnSpc>
                <a:spcPts val="2800"/>
              </a:lnSpc>
            </a:pP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CAPELLA</a:t>
            </a:r>
          </a:p>
        </p:txBody>
      </p:sp>
    </p:spTree>
    <p:extLst>
      <p:ext uri="{BB962C8B-B14F-4D97-AF65-F5344CB8AC3E}">
        <p14:creationId xmlns:p14="http://schemas.microsoft.com/office/powerpoint/2010/main" val="3876517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003927C-C44A-F841-9635-89EC6863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8374"/>
            <a:ext cx="8610600" cy="931847"/>
          </a:xfrm>
        </p:spPr>
        <p:txBody>
          <a:bodyPr/>
          <a:lstStyle/>
          <a:p>
            <a:r>
              <a:rPr lang="fr-FR" dirty="0"/>
              <a:t>ISL/DOR Phase 2b: W144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6019F52-B9FE-434E-A1DD-42A4E750D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OS1/5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377EC75-1C31-4434-A172-04AC21B42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846541"/>
              </p:ext>
            </p:extLst>
          </p:nvPr>
        </p:nvGraphicFramePr>
        <p:xfrm>
          <a:off x="1141228" y="1967022"/>
          <a:ext cx="9465336" cy="388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D42A1DBC-774E-43C2-A540-F65726F36384}"/>
              </a:ext>
            </a:extLst>
          </p:cNvPr>
          <p:cNvGrpSpPr/>
          <p:nvPr/>
        </p:nvGrpSpPr>
        <p:grpSpPr>
          <a:xfrm>
            <a:off x="1419365" y="1797746"/>
            <a:ext cx="6665561" cy="4696181"/>
            <a:chOff x="1419365" y="1797746"/>
            <a:chExt cx="6665561" cy="469618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A9D8B78-80CF-4B52-A112-D1C90FC22DAC}"/>
                </a:ext>
              </a:extLst>
            </p:cNvPr>
            <p:cNvSpPr txBox="1"/>
            <p:nvPr/>
          </p:nvSpPr>
          <p:spPr>
            <a:xfrm>
              <a:off x="1859941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17638CA-6D18-461C-8955-64C079F5B02A}"/>
                </a:ext>
              </a:extLst>
            </p:cNvPr>
            <p:cNvSpPr txBox="1"/>
            <p:nvPr/>
          </p:nvSpPr>
          <p:spPr>
            <a:xfrm>
              <a:off x="2209676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25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F548FE1-15A1-4D3F-BD22-E79CC9A78B25}"/>
                </a:ext>
              </a:extLst>
            </p:cNvPr>
            <p:cNvSpPr txBox="1"/>
            <p:nvPr/>
          </p:nvSpPr>
          <p:spPr>
            <a:xfrm>
              <a:off x="2559411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19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82E7D60-582B-48A7-A38F-98BE095F689B}"/>
                </a:ext>
              </a:extLst>
            </p:cNvPr>
            <p:cNvSpPr txBox="1"/>
            <p:nvPr/>
          </p:nvSpPr>
          <p:spPr>
            <a:xfrm>
              <a:off x="2909146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65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1C13BD3-1D7A-4375-8A62-5C0F83F5FDB2}"/>
                </a:ext>
              </a:extLst>
            </p:cNvPr>
            <p:cNvSpPr txBox="1"/>
            <p:nvPr/>
          </p:nvSpPr>
          <p:spPr>
            <a:xfrm>
              <a:off x="3258880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24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D469F46-5893-463E-85A6-800A9F98BD95}"/>
                </a:ext>
              </a:extLst>
            </p:cNvPr>
            <p:cNvSpPr txBox="1"/>
            <p:nvPr/>
          </p:nvSpPr>
          <p:spPr>
            <a:xfrm>
              <a:off x="4174324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081CE8A-B8C0-4A1B-924E-B9280FE9C90C}"/>
                </a:ext>
              </a:extLst>
            </p:cNvPr>
            <p:cNvSpPr txBox="1"/>
            <p:nvPr/>
          </p:nvSpPr>
          <p:spPr>
            <a:xfrm>
              <a:off x="4524059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7928BBC-897E-4DE3-B04B-ED9731136152}"/>
                </a:ext>
              </a:extLst>
            </p:cNvPr>
            <p:cNvSpPr txBox="1"/>
            <p:nvPr/>
          </p:nvSpPr>
          <p:spPr>
            <a:xfrm>
              <a:off x="4873794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95D112A-9629-49E5-8F5A-97851674C045}"/>
                </a:ext>
              </a:extLst>
            </p:cNvPr>
            <p:cNvSpPr txBox="1"/>
            <p:nvPr/>
          </p:nvSpPr>
          <p:spPr>
            <a:xfrm>
              <a:off x="5223529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7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0E5C89B-92B9-4C82-8947-9CCFBD5976D5}"/>
                </a:ext>
              </a:extLst>
            </p:cNvPr>
            <p:cNvSpPr txBox="1"/>
            <p:nvPr/>
          </p:nvSpPr>
          <p:spPr>
            <a:xfrm>
              <a:off x="5573263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0DEACD7-56E8-45AA-9DF7-1B3463D2D705}"/>
                </a:ext>
              </a:extLst>
            </p:cNvPr>
            <p:cNvSpPr txBox="1"/>
            <p:nvPr/>
          </p:nvSpPr>
          <p:spPr>
            <a:xfrm>
              <a:off x="6422774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6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005170C-92F1-4105-8326-CB3282576AA1}"/>
                </a:ext>
              </a:extLst>
            </p:cNvPr>
            <p:cNvSpPr txBox="1"/>
            <p:nvPr/>
          </p:nvSpPr>
          <p:spPr>
            <a:xfrm>
              <a:off x="6772509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72F530D-10AE-4871-BA3E-F0C71582E0F6}"/>
                </a:ext>
              </a:extLst>
            </p:cNvPr>
            <p:cNvSpPr txBox="1"/>
            <p:nvPr/>
          </p:nvSpPr>
          <p:spPr>
            <a:xfrm>
              <a:off x="7082971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D59ACF7-D1E3-42E0-BC2E-B3E56605CFA8}"/>
                </a:ext>
              </a:extLst>
            </p:cNvPr>
            <p:cNvSpPr txBox="1"/>
            <p:nvPr/>
          </p:nvSpPr>
          <p:spPr>
            <a:xfrm>
              <a:off x="7432706" y="567244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18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BD2D608-78AF-4C89-90BF-060601734E60}"/>
                </a:ext>
              </a:extLst>
            </p:cNvPr>
            <p:cNvSpPr txBox="1"/>
            <p:nvPr/>
          </p:nvSpPr>
          <p:spPr>
            <a:xfrm>
              <a:off x="7821713" y="5672442"/>
              <a:ext cx="263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6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406347D-DC48-44F3-8568-B8163DDF3AB9}"/>
                </a:ext>
              </a:extLst>
            </p:cNvPr>
            <p:cNvSpPr txBox="1"/>
            <p:nvPr/>
          </p:nvSpPr>
          <p:spPr>
            <a:xfrm>
              <a:off x="1513412" y="5672442"/>
              <a:ext cx="3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n =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65AABBE-4906-4C1E-8D42-CEA78F3B61EC}"/>
                </a:ext>
              </a:extLst>
            </p:cNvPr>
            <p:cNvSpPr txBox="1"/>
            <p:nvPr/>
          </p:nvSpPr>
          <p:spPr>
            <a:xfrm>
              <a:off x="2052884" y="5970707"/>
              <a:ext cx="1353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HIV-RNA</a:t>
              </a:r>
              <a:br>
                <a:rPr lang="en-US" sz="1400" b="1" dirty="0"/>
              </a:br>
              <a:r>
                <a:rPr lang="en-US" sz="1400" b="1" dirty="0"/>
                <a:t>&lt; 50 copies/mL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4CF1774-D1F2-4765-A568-564792DD164C}"/>
                </a:ext>
              </a:extLst>
            </p:cNvPr>
            <p:cNvSpPr txBox="1"/>
            <p:nvPr/>
          </p:nvSpPr>
          <p:spPr>
            <a:xfrm>
              <a:off x="4317457" y="5970707"/>
              <a:ext cx="1353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HIV-RNA</a:t>
              </a:r>
              <a:br>
                <a:rPr lang="en-US" sz="1400" b="1" dirty="0"/>
              </a:br>
              <a:r>
                <a:rPr lang="en-US" sz="1400" b="1" u="sng" dirty="0"/>
                <a:t>&gt;</a:t>
              </a:r>
              <a:r>
                <a:rPr lang="en-US" sz="1400" b="1" dirty="0"/>
                <a:t> 50 copies/mL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A49C948-A881-49AF-8DED-9BDF0DD36588}"/>
                </a:ext>
              </a:extLst>
            </p:cNvPr>
            <p:cNvSpPr txBox="1"/>
            <p:nvPr/>
          </p:nvSpPr>
          <p:spPr>
            <a:xfrm>
              <a:off x="6536555" y="5970707"/>
              <a:ext cx="1445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No virologic data</a:t>
              </a:r>
              <a:br>
                <a:rPr lang="en-US" sz="1400" b="1"/>
              </a:br>
              <a:r>
                <a:rPr lang="en-US" sz="1400" b="1"/>
                <a:t>at week 144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4328CE2-27F4-8947-AB6D-D50B9F69F082}"/>
                </a:ext>
              </a:extLst>
            </p:cNvPr>
            <p:cNvSpPr txBox="1"/>
            <p:nvPr/>
          </p:nvSpPr>
          <p:spPr>
            <a:xfrm>
              <a:off x="1419365" y="179774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821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980902-1C8C-47CD-A8C5-CCB99E3598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4745114"/>
            <a:ext cx="9532776" cy="164635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All protocol-defined virologic failure (PDVF), with confirmed HIV-1 RNA &gt; 50 copies/mL) had HIV-1 RNA &lt; 80 c/mL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No participants met the criteria for clinically significant confirmed viremia </a:t>
            </a:r>
            <a:br>
              <a:rPr lang="en-US" sz="2000" dirty="0"/>
            </a:br>
            <a:r>
              <a:rPr lang="en-US" sz="2000" dirty="0"/>
              <a:t>(HIV-1 RNA &gt; 200 copies/mL) or viral drug resistance analysis</a:t>
            </a:r>
          </a:p>
        </p:txBody>
      </p:sp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D7730E98-9F37-47CD-98A8-0985FB53A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611945"/>
              </p:ext>
            </p:extLst>
          </p:nvPr>
        </p:nvGraphicFramePr>
        <p:xfrm>
          <a:off x="609600" y="2034541"/>
          <a:ext cx="11333582" cy="2607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837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1405812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  <a:gridCol w="1405812">
                  <a:extLst>
                    <a:ext uri="{9D8B030D-6E8A-4147-A177-3AD203B41FA5}">
                      <a16:colId xmlns:a16="http://schemas.microsoft.com/office/drawing/2014/main" val="1064172110"/>
                    </a:ext>
                  </a:extLst>
                </a:gridCol>
                <a:gridCol w="1405812">
                  <a:extLst>
                    <a:ext uri="{9D8B030D-6E8A-4147-A177-3AD203B41FA5}">
                      <a16:colId xmlns:a16="http://schemas.microsoft.com/office/drawing/2014/main" val="1725799869"/>
                    </a:ext>
                  </a:extLst>
                </a:gridCol>
                <a:gridCol w="2064522">
                  <a:extLst>
                    <a:ext uri="{9D8B030D-6E8A-4147-A177-3AD203B41FA5}">
                      <a16:colId xmlns:a16="http://schemas.microsoft.com/office/drawing/2014/main" val="3298428726"/>
                    </a:ext>
                  </a:extLst>
                </a:gridCol>
                <a:gridCol w="1443787">
                  <a:extLst>
                    <a:ext uri="{9D8B030D-6E8A-4147-A177-3AD203B41FA5}">
                      <a16:colId xmlns:a16="http://schemas.microsoft.com/office/drawing/2014/main" val="2228074335"/>
                    </a:ext>
                  </a:extLst>
                </a:gridCol>
              </a:tblGrid>
              <a:tr h="728435">
                <a:tc>
                  <a:txBody>
                    <a:bodyPr/>
                    <a:lstStyle/>
                    <a:p>
                      <a:pPr algn="ctr"/>
                      <a:endParaRPr lang="en-US" sz="16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ISL 0,25 mg </a:t>
                      </a:r>
                      <a:br>
                        <a:rPr lang="en-US" sz="1600" b="1" noProof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(N = 29)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ISL 0,75 mg </a:t>
                      </a:r>
                      <a:br>
                        <a:rPr lang="en-US" sz="1600" b="1" noProof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(N = 30)</a:t>
                      </a: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ISL 2,25 mg </a:t>
                      </a:r>
                      <a:br>
                        <a:rPr lang="en-US" sz="1600" b="1" noProof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bg1"/>
                          </a:solidFill>
                        </a:rPr>
                        <a:t>(N = 31)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Combined ISL + DOR </a:t>
                      </a:r>
                      <a:br>
                        <a:rPr lang="en-US" sz="1600" b="1" noProof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(N = 90)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DOR/3TC/TDF </a:t>
                      </a:r>
                      <a:br>
                        <a:rPr lang="en-US" sz="1600" b="1" noProof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(N = 31)</a:t>
                      </a:r>
                    </a:p>
                  </a:txBody>
                  <a:tcPr anchor="ctr"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2604"/>
                  </a:ext>
                </a:extLst>
              </a:tr>
              <a:tr h="421726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/>
                        <a:t>Non-responder,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(3.2)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(1.1)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17066"/>
                  </a:ext>
                </a:extLst>
              </a:tr>
              <a:tr h="728435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/>
                        <a:t>Rebounder with HIV-1 RNA &gt; 50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but &lt; 200 copies/mL,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2 (6.9)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2 (6.7)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(3.2)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5 (5.6)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(3.2)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728435">
                <a:tc>
                  <a:txBody>
                    <a:bodyPr/>
                    <a:lstStyle/>
                    <a:p>
                      <a:pPr algn="l"/>
                      <a:r>
                        <a:rPr lang="en-US" sz="1600" noProof="0" dirty="0"/>
                        <a:t>Rebounder with HIV-1 RNA &gt; 50 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but &lt; 200 copies/mL, N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</a:tbl>
          </a:graphicData>
        </a:graphic>
      </p:graphicFrame>
      <p:sp>
        <p:nvSpPr>
          <p:cNvPr id="6" name="Text Box 3">
            <a:extLst>
              <a:ext uri="{FF2B5EF4-FFF2-40B4-BE49-F238E27FC236}">
                <a16:creationId xmlns:a16="http://schemas.microsoft.com/office/drawing/2014/main" id="{59FF7E75-80E3-4598-9C6C-B57779C7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OS1/5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B633C11-8343-4A4C-A454-37F3A3DBB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8374"/>
            <a:ext cx="8610600" cy="931847"/>
          </a:xfrm>
        </p:spPr>
        <p:txBody>
          <a:bodyPr/>
          <a:lstStyle/>
          <a:p>
            <a:r>
              <a:rPr lang="fr-FR" dirty="0"/>
              <a:t>ISL/DOR Phase 2b: W144 </a:t>
            </a:r>
            <a:r>
              <a:rPr lang="fr-FR" dirty="0" err="1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0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384C6-9C1A-614C-9EBD-C7025E86B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890677"/>
          </a:xfrm>
        </p:spPr>
        <p:txBody>
          <a:bodyPr/>
          <a:lstStyle/>
          <a:p>
            <a:r>
              <a:rPr lang="en-US" dirty="0"/>
              <a:t>CAPELLA Study: </a:t>
            </a:r>
            <a:r>
              <a:rPr lang="en-US" dirty="0" err="1"/>
              <a:t>lenacapavir</a:t>
            </a:r>
            <a:r>
              <a:rPr lang="en-US" dirty="0"/>
              <a:t> in HTE patients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69A08B3-8663-8941-BBB5-DD59C2B3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471" y="6484953"/>
            <a:ext cx="62815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Stellbrink</a:t>
            </a:r>
            <a:r>
              <a:rPr lang="en-GB" sz="1200" i="1" dirty="0">
                <a:solidFill>
                  <a:srgbClr val="0070C0"/>
                </a:solidFill>
              </a:rPr>
              <a:t> HJ, EACS 2021, Abs. PE2/69 ; Margot N, EACS 2021, Abs. OS1/1  </a:t>
            </a:r>
          </a:p>
        </p:txBody>
      </p:sp>
      <p:graphicFrame>
        <p:nvGraphicFramePr>
          <p:cNvPr id="143" name="Tableau 143">
            <a:extLst>
              <a:ext uri="{FF2B5EF4-FFF2-40B4-BE49-F238E27FC236}">
                <a16:creationId xmlns:a16="http://schemas.microsoft.com/office/drawing/2014/main" id="{84FCD0B4-9FA1-4C27-AF8A-0C2E78A1D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940620"/>
              </p:ext>
            </p:extLst>
          </p:nvPr>
        </p:nvGraphicFramePr>
        <p:xfrm>
          <a:off x="82920" y="4387756"/>
          <a:ext cx="5981969" cy="22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063">
                  <a:extLst>
                    <a:ext uri="{9D8B030D-6E8A-4147-A177-3AD203B41FA5}">
                      <a16:colId xmlns:a16="http://schemas.microsoft.com/office/drawing/2014/main" val="2346162443"/>
                    </a:ext>
                  </a:extLst>
                </a:gridCol>
                <a:gridCol w="864852">
                  <a:extLst>
                    <a:ext uri="{9D8B030D-6E8A-4147-A177-3AD203B41FA5}">
                      <a16:colId xmlns:a16="http://schemas.microsoft.com/office/drawing/2014/main" val="417035355"/>
                    </a:ext>
                  </a:extLst>
                </a:gridCol>
                <a:gridCol w="595710">
                  <a:extLst>
                    <a:ext uri="{9D8B030D-6E8A-4147-A177-3AD203B41FA5}">
                      <a16:colId xmlns:a16="http://schemas.microsoft.com/office/drawing/2014/main" val="23481060"/>
                    </a:ext>
                  </a:extLst>
                </a:gridCol>
                <a:gridCol w="756160">
                  <a:extLst>
                    <a:ext uri="{9D8B030D-6E8A-4147-A177-3AD203B41FA5}">
                      <a16:colId xmlns:a16="http://schemas.microsoft.com/office/drawing/2014/main" val="984249014"/>
                    </a:ext>
                  </a:extLst>
                </a:gridCol>
                <a:gridCol w="1523092">
                  <a:extLst>
                    <a:ext uri="{9D8B030D-6E8A-4147-A177-3AD203B41FA5}">
                      <a16:colId xmlns:a16="http://schemas.microsoft.com/office/drawing/2014/main" val="654686328"/>
                    </a:ext>
                  </a:extLst>
                </a:gridCol>
                <a:gridCol w="1523092">
                  <a:extLst>
                    <a:ext uri="{9D8B030D-6E8A-4147-A177-3AD203B41FA5}">
                      <a16:colId xmlns:a16="http://schemas.microsoft.com/office/drawing/2014/main" val="2405074278"/>
                    </a:ext>
                  </a:extLst>
                </a:gridCol>
              </a:tblGrid>
              <a:tr h="197372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Resistance class at Screening</a:t>
                      </a:r>
                    </a:p>
                  </a:txBody>
                  <a:tcPr marT="36000" marB="36000"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Number (%) of participants</a:t>
                      </a:r>
                    </a:p>
                  </a:txBody>
                  <a:tcPr marT="36000" marB="36000" anchor="ctr"/>
                </a:tc>
                <a:tc h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9962688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NRTI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NNRTI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PI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INSTI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Cohort 1 (N = 36)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Cohort 2 (N = 36)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016401092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17 (47%)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16 (44%)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50453887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9 (25%)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13 (36%)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744838234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8 (22%)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5 (14%)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08631436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 (6%)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674030123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94642409"/>
                  </a:ext>
                </a:extLst>
              </a:tr>
              <a:tr h="197372"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✅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(3%)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188157785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1CDC8F1D-A67B-4266-9DCB-74E5169A8108}"/>
              </a:ext>
            </a:extLst>
          </p:cNvPr>
          <p:cNvGrpSpPr/>
          <p:nvPr/>
        </p:nvGrpSpPr>
        <p:grpSpPr>
          <a:xfrm>
            <a:off x="469635" y="1066650"/>
            <a:ext cx="8390716" cy="3321106"/>
            <a:chOff x="609600" y="852041"/>
            <a:chExt cx="8390716" cy="3321106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CE00B60-C468-4913-958A-653F048B4311}"/>
                </a:ext>
              </a:extLst>
            </p:cNvPr>
            <p:cNvSpPr/>
            <p:nvPr/>
          </p:nvSpPr>
          <p:spPr>
            <a:xfrm>
              <a:off x="3656930" y="852041"/>
              <a:ext cx="1915886" cy="231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F47BE38-EFB8-4D37-85DF-BBD9860472A7}"/>
                </a:ext>
              </a:extLst>
            </p:cNvPr>
            <p:cNvSpPr/>
            <p:nvPr/>
          </p:nvSpPr>
          <p:spPr>
            <a:xfrm>
              <a:off x="5654126" y="852041"/>
              <a:ext cx="3346189" cy="23165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8" name="Rectangle : coins arrondis 87">
              <a:extLst>
                <a:ext uri="{FF2B5EF4-FFF2-40B4-BE49-F238E27FC236}">
                  <a16:creationId xmlns:a16="http://schemas.microsoft.com/office/drawing/2014/main" id="{441A2910-FBED-4763-96A2-F8D2981BACBC}"/>
                </a:ext>
              </a:extLst>
            </p:cNvPr>
            <p:cNvSpPr/>
            <p:nvPr/>
          </p:nvSpPr>
          <p:spPr bwMode="auto">
            <a:xfrm>
              <a:off x="1050626" y="852041"/>
              <a:ext cx="2281904" cy="11112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Key eligibility criteria:</a:t>
              </a: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HIV-1 RNA </a:t>
              </a:r>
              <a:r>
                <a:rPr kumimoji="0" lang="en-US" sz="1200" b="0" i="0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≥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400 c/mL</a:t>
              </a: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Resistance to </a:t>
              </a:r>
              <a:r>
                <a:rPr kumimoji="0" lang="en-US" sz="1200" b="0" i="0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≥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agents from</a:t>
              </a:r>
              <a:b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 of 4 main ARV classes</a:t>
              </a: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≤ 2 fully active agents from</a:t>
              </a:r>
              <a:b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 main ARV classes</a:t>
              </a:r>
            </a:p>
          </p:txBody>
        </p:sp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D12FF8F4-8B99-4809-AFD5-688F00CCCEE7}"/>
                </a:ext>
              </a:extLst>
            </p:cNvPr>
            <p:cNvSpPr/>
            <p:nvPr/>
          </p:nvSpPr>
          <p:spPr bwMode="auto">
            <a:xfrm>
              <a:off x="779008" y="2552921"/>
              <a:ext cx="2603762" cy="79749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Screening period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 err="1">
                  <a:solidFill>
                    <a:prstClr val="black"/>
                  </a:solidFill>
                  <a:latin typeface="Calibri"/>
                </a:rPr>
                <a:t>Prerandomisation</a:t>
              </a:r>
              <a:r>
                <a:rPr lang="en-US" sz="1200" b="1" kern="0" dirty="0">
                  <a:solidFill>
                    <a:prstClr val="black"/>
                  </a:solidFill>
                  <a:latin typeface="Calibri"/>
                </a:rPr>
                <a:t> repeat HIV-1 RNA</a:t>
              </a:r>
              <a:endParaRPr kumimoji="0" lang="en-US" sz="12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  <a:p>
              <a:pPr marL="88900" marR="0" lvl="0" indent="-8890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Decline </a:t>
              </a:r>
              <a:r>
                <a:rPr kumimoji="0" lang="en-US" sz="1200" b="0" i="0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≥ 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0.5 log</a:t>
              </a:r>
              <a:r>
                <a:rPr kumimoji="0" lang="en-US" sz="1200" b="0" i="0" u="none" strike="noStrike" kern="0" cap="none" spc="0" normalizeH="0" baseline="-2500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10</a:t>
              </a: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c/mL </a:t>
              </a:r>
              <a:b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</a:br>
              <a:r>
                <a: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(vs screening) ; or</a:t>
              </a:r>
              <a:r>
                <a:rPr kumimoji="0" lang="en-US" sz="1200" b="0" i="0" u="none" strike="noStrike" kern="0" cap="none" spc="0" normalizeH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lang="en-US" sz="1200" kern="0" dirty="0">
                  <a:solidFill>
                    <a:prstClr val="black"/>
                  </a:solidFill>
                  <a:latin typeface="Calibri"/>
                </a:rPr>
                <a:t>&lt;400 c/mL</a:t>
              </a:r>
              <a:endParaRPr kumimoji="0" lang="en-US" sz="12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914C10E8-F60C-49DC-93F0-9B82D2065124}"/>
                </a:ext>
              </a:extLst>
            </p:cNvPr>
            <p:cNvSpPr txBox="1"/>
            <p:nvPr/>
          </p:nvSpPr>
          <p:spPr>
            <a:xfrm>
              <a:off x="1777472" y="2013869"/>
              <a:ext cx="1682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kern="0" dirty="0">
                  <a:cs typeface="Arial" charset="0"/>
                </a:rPr>
                <a:t>R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andomised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cohort</a:t>
              </a:r>
              <a:b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</a:b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(double blind)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38C794C3-7A0B-4B5B-B8D3-7023F71AD375}"/>
                </a:ext>
              </a:extLst>
            </p:cNvPr>
            <p:cNvSpPr txBox="1"/>
            <p:nvPr/>
          </p:nvSpPr>
          <p:spPr>
            <a:xfrm>
              <a:off x="3656930" y="867036"/>
              <a:ext cx="1958835" cy="620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" charset="0"/>
                </a:rPr>
                <a:t>Functional </a:t>
              </a:r>
            </a:p>
            <a:p>
              <a:pPr marL="0" marR="0" lvl="0" indent="0" algn="ctr" defTabSz="91440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" charset="0"/>
                </a:rPr>
                <a:t>monotherapy</a:t>
              </a:r>
            </a:p>
            <a:p>
              <a:pPr marL="0" marR="0" lvl="0" indent="0" algn="ctr" defTabSz="914400" eaLnBrk="1" fontAlgn="base" latinLnBrk="0" hangingPunct="1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>
                  <a:solidFill>
                    <a:srgbClr val="0070C0"/>
                  </a:solidFill>
                  <a:cs typeface="Arial" charset="0"/>
                </a:rPr>
                <a:t>(14d)</a:t>
              </a:r>
              <a:endParaRPr kumimoji="0" lang="en-US" sz="16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C908098D-0D3F-4703-AB26-C611F7EAB788}"/>
                </a:ext>
              </a:extLst>
            </p:cNvPr>
            <p:cNvSpPr txBox="1"/>
            <p:nvPr/>
          </p:nvSpPr>
          <p:spPr>
            <a:xfrm>
              <a:off x="1806467" y="3498782"/>
              <a:ext cx="1682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kern="0" dirty="0">
                  <a:cs typeface="Arial" charset="0"/>
                </a:rPr>
                <a:t>Non </a:t>
              </a:r>
              <a:r>
                <a:rPr lang="en-US" sz="1400" b="1" kern="0" dirty="0" err="1">
                  <a:cs typeface="Arial" charset="0"/>
                </a:rPr>
                <a:t>randomis</a:t>
              </a:r>
              <a:r>
                <a:rPr kumimoji="0" lang="en-US" sz="1400" b="1" i="0" u="none" strike="noStrike" kern="0" cap="none" spc="0" normalizeH="0" baseline="0" dirty="0" err="1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ed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 cohort</a:t>
              </a:r>
              <a:r>
                <a:rPr lang="en-US" sz="1400" b="1" kern="0" dirty="0">
                  <a:cs typeface="Arial" charset="0"/>
                </a:rPr>
                <a:t> </a:t>
              </a:r>
              <a:r>
                <a:rPr kumimoji="0" lang="en-US" sz="1400" b="1" i="0" u="none" strike="noStrike" kern="0" cap="none" spc="0" normalizeH="0" baseline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(open label)</a:t>
              </a:r>
              <a:endParaRPr kumimoji="0" lang="en-US" sz="14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2981D6C8-4A78-46C9-96E1-07C0FC8C1B2B}"/>
                </a:ext>
              </a:extLst>
            </p:cNvPr>
            <p:cNvSpPr txBox="1"/>
            <p:nvPr/>
          </p:nvSpPr>
          <p:spPr>
            <a:xfrm>
              <a:off x="1132166" y="2215965"/>
              <a:ext cx="45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NO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36C4A9E3-6975-400F-9787-D7B66DAAAA13}"/>
                </a:ext>
              </a:extLst>
            </p:cNvPr>
            <p:cNvSpPr txBox="1"/>
            <p:nvPr/>
          </p:nvSpPr>
          <p:spPr>
            <a:xfrm>
              <a:off x="1132166" y="3397182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1" kern="0" dirty="0">
                  <a:cs typeface="Arial" charset="0"/>
                </a:rPr>
                <a:t>YES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E89FA7DC-4E56-4F52-B9FE-63A073AD5FC3}"/>
                </a:ext>
              </a:extLst>
            </p:cNvPr>
            <p:cNvSpPr txBox="1"/>
            <p:nvPr/>
          </p:nvSpPr>
          <p:spPr>
            <a:xfrm>
              <a:off x="6698791" y="867036"/>
              <a:ext cx="1295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Arial" charset="0"/>
                </a:rPr>
                <a:t>Optimisation</a:t>
              </a:r>
              <a:endPara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44B98B73-F201-494A-AE1A-40ACECFCFFB4}"/>
                </a:ext>
              </a:extLst>
            </p:cNvPr>
            <p:cNvSpPr txBox="1"/>
            <p:nvPr/>
          </p:nvSpPr>
          <p:spPr>
            <a:xfrm>
              <a:off x="3599445" y="1437617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N = 24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4E999DB5-AE85-49B1-AD9A-28CB6EF1EF16}"/>
                </a:ext>
              </a:extLst>
            </p:cNvPr>
            <p:cNvSpPr txBox="1"/>
            <p:nvPr/>
          </p:nvSpPr>
          <p:spPr>
            <a:xfrm>
              <a:off x="3664173" y="2725421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kern="0" dirty="0">
                  <a:cs typeface="Arial" charset="0"/>
                </a:rPr>
                <a:t>N </a:t>
              </a:r>
              <a:r>
                <a:rPr kumimoji="0" lang="fr-FR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= 12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29AC6CAD-0911-4969-A054-B92AB5F13EED}"/>
                </a:ext>
              </a:extLst>
            </p:cNvPr>
            <p:cNvSpPr txBox="1"/>
            <p:nvPr/>
          </p:nvSpPr>
          <p:spPr>
            <a:xfrm>
              <a:off x="3545096" y="346874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kern="0" dirty="0">
                  <a:cs typeface="Arial" charset="0"/>
                </a:rPr>
                <a:t>N </a:t>
              </a:r>
              <a:r>
                <a:rPr kumimoji="0" lang="fr-FR" sz="1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Arial" charset="0"/>
                </a:rPr>
                <a:t>= 36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ECF3415-AABC-4911-8623-E962175124A8}"/>
                </a:ext>
              </a:extLst>
            </p:cNvPr>
            <p:cNvSpPr/>
            <p:nvPr/>
          </p:nvSpPr>
          <p:spPr bwMode="auto">
            <a:xfrm>
              <a:off x="4221916" y="1494236"/>
              <a:ext cx="11206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Oral LEN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FA91A70-AE76-416F-8DBB-E9ED4E37E5C0}"/>
                </a:ext>
              </a:extLst>
            </p:cNvPr>
            <p:cNvSpPr/>
            <p:nvPr/>
          </p:nvSpPr>
          <p:spPr bwMode="auto">
            <a:xfrm>
              <a:off x="4146834" y="1747984"/>
              <a:ext cx="1244910" cy="26982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Failing regimen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B7D959A-DC4A-43B4-BF04-5FC584F6A89A}"/>
                </a:ext>
              </a:extLst>
            </p:cNvPr>
            <p:cNvSpPr/>
            <p:nvPr/>
          </p:nvSpPr>
          <p:spPr bwMode="auto">
            <a:xfrm>
              <a:off x="4221916" y="2434002"/>
              <a:ext cx="1120667" cy="27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Placebo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C78BF21-B36C-42AD-A1D6-7289F29937E5}"/>
                </a:ext>
              </a:extLst>
            </p:cNvPr>
            <p:cNvSpPr/>
            <p:nvPr/>
          </p:nvSpPr>
          <p:spPr bwMode="auto">
            <a:xfrm>
              <a:off x="4220404" y="2708770"/>
              <a:ext cx="1244910" cy="30776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Failing regimen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299C265-EF68-4888-822C-8E7E34C7F496}"/>
                </a:ext>
              </a:extLst>
            </p:cNvPr>
            <p:cNvSpPr/>
            <p:nvPr/>
          </p:nvSpPr>
          <p:spPr bwMode="auto">
            <a:xfrm>
              <a:off x="5803065" y="2440581"/>
              <a:ext cx="8285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Oral LEN*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EBC1737-F8B3-44A3-ABDB-CC3D03A88B10}"/>
                </a:ext>
              </a:extLst>
            </p:cNvPr>
            <p:cNvSpPr/>
            <p:nvPr/>
          </p:nvSpPr>
          <p:spPr bwMode="auto">
            <a:xfrm>
              <a:off x="4221916" y="3502972"/>
              <a:ext cx="1120667" cy="274770"/>
            </a:xfrm>
            <a:prstGeom prst="rect">
              <a:avLst/>
            </a:prstGeom>
            <a:solidFill>
              <a:srgbClr val="02A2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Oral LEN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1459A84-7275-445A-B53D-ACA06EE6FADF}"/>
                </a:ext>
              </a:extLst>
            </p:cNvPr>
            <p:cNvSpPr/>
            <p:nvPr/>
          </p:nvSpPr>
          <p:spPr bwMode="auto">
            <a:xfrm>
              <a:off x="4220404" y="3777741"/>
              <a:ext cx="1120667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667A9C9-0D90-4E93-93CB-A855D88E44C7}"/>
                </a:ext>
              </a:extLst>
            </p:cNvPr>
            <p:cNvSpPr/>
            <p:nvPr/>
          </p:nvSpPr>
          <p:spPr bwMode="auto">
            <a:xfrm>
              <a:off x="5803066" y="1494236"/>
              <a:ext cx="3009949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SC LEN q6mo for 52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wk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929D384-A2C2-4C23-AB6B-A1854828AD53}"/>
                </a:ext>
              </a:extLst>
            </p:cNvPr>
            <p:cNvSpPr/>
            <p:nvPr/>
          </p:nvSpPr>
          <p:spPr bwMode="auto">
            <a:xfrm>
              <a:off x="5801554" y="1769005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B9C0A1F-B618-4FF1-A363-EBF0379DEDBD}"/>
                </a:ext>
              </a:extLst>
            </p:cNvPr>
            <p:cNvSpPr/>
            <p:nvPr/>
          </p:nvSpPr>
          <p:spPr bwMode="auto">
            <a:xfrm>
              <a:off x="6631633" y="2434002"/>
              <a:ext cx="2181382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SC LEN q6mo for 52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wk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8FBAB7B-BD96-42B1-BA96-4797EBBCDB55}"/>
                </a:ext>
              </a:extLst>
            </p:cNvPr>
            <p:cNvSpPr/>
            <p:nvPr/>
          </p:nvSpPr>
          <p:spPr bwMode="auto">
            <a:xfrm>
              <a:off x="5801554" y="2708771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4EC3ED6-F386-459F-9BC3-6714045C2C20}"/>
                </a:ext>
              </a:extLst>
            </p:cNvPr>
            <p:cNvSpPr/>
            <p:nvPr/>
          </p:nvSpPr>
          <p:spPr bwMode="auto">
            <a:xfrm>
              <a:off x="5803066" y="3502972"/>
              <a:ext cx="3009949" cy="274770"/>
            </a:xfrm>
            <a:prstGeom prst="rect">
              <a:avLst/>
            </a:prstGeom>
            <a:solidFill>
              <a:srgbClr val="0667A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SC LEN q6mo for 52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charset="0"/>
                </a:rPr>
                <a:t>wk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2DFEFE2-4767-439B-AC4A-AE1C48560D3B}"/>
                </a:ext>
              </a:extLst>
            </p:cNvPr>
            <p:cNvSpPr/>
            <p:nvPr/>
          </p:nvSpPr>
          <p:spPr bwMode="auto">
            <a:xfrm>
              <a:off x="5801554" y="3777741"/>
              <a:ext cx="3009949" cy="252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3600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rPr>
                <a:t>OBR†</a:t>
              </a:r>
            </a:p>
          </p:txBody>
        </p:sp>
        <p:cxnSp>
          <p:nvCxnSpPr>
            <p:cNvPr id="115" name="Connecteur : en angle 114">
              <a:extLst>
                <a:ext uri="{FF2B5EF4-FFF2-40B4-BE49-F238E27FC236}">
                  <a16:creationId xmlns:a16="http://schemas.microsoft.com/office/drawing/2014/main" id="{4E59A92A-D230-4B68-9CCB-5AB9528195C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203152" y="1765613"/>
              <a:ext cx="12700" cy="939766"/>
            </a:xfrm>
            <a:prstGeom prst="bentConnector3">
              <a:avLst>
                <a:gd name="adj1" fmla="val 2954717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81B4D739-F5A4-425F-86DB-AFB938AA3E43}"/>
                </a:ext>
              </a:extLst>
            </p:cNvPr>
            <p:cNvCxnSpPr/>
            <p:nvPr/>
          </p:nvCxnSpPr>
          <p:spPr>
            <a:xfrm>
              <a:off x="8814269" y="1769006"/>
              <a:ext cx="186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avec flèche 119">
              <a:extLst>
                <a:ext uri="{FF2B5EF4-FFF2-40B4-BE49-F238E27FC236}">
                  <a16:creationId xmlns:a16="http://schemas.microsoft.com/office/drawing/2014/main" id="{5DFF9E45-41D9-4383-918D-59037BB70218}"/>
                </a:ext>
              </a:extLst>
            </p:cNvPr>
            <p:cNvCxnSpPr/>
            <p:nvPr/>
          </p:nvCxnSpPr>
          <p:spPr>
            <a:xfrm>
              <a:off x="8814269" y="2705379"/>
              <a:ext cx="186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avec flèche 120">
              <a:extLst>
                <a:ext uri="{FF2B5EF4-FFF2-40B4-BE49-F238E27FC236}">
                  <a16:creationId xmlns:a16="http://schemas.microsoft.com/office/drawing/2014/main" id="{011F591D-36E7-4D0B-AAB6-BE3016DBD92A}"/>
                </a:ext>
              </a:extLst>
            </p:cNvPr>
            <p:cNvCxnSpPr/>
            <p:nvPr/>
          </p:nvCxnSpPr>
          <p:spPr>
            <a:xfrm>
              <a:off x="8814269" y="3777741"/>
              <a:ext cx="1860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avec flèche 121">
              <a:extLst>
                <a:ext uri="{FF2B5EF4-FFF2-40B4-BE49-F238E27FC236}">
                  <a16:creationId xmlns:a16="http://schemas.microsoft.com/office/drawing/2014/main" id="{8D282AE5-856D-42F6-A07B-2B8C298A2C77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3777741"/>
              <a:ext cx="4586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avec flèche 124">
              <a:extLst>
                <a:ext uri="{FF2B5EF4-FFF2-40B4-BE49-F238E27FC236}">
                  <a16:creationId xmlns:a16="http://schemas.microsoft.com/office/drawing/2014/main" id="{4C322E1B-B7E5-49FD-A898-2256142D633B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2705379"/>
              <a:ext cx="4586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avec flèche 125">
              <a:extLst>
                <a:ext uri="{FF2B5EF4-FFF2-40B4-BE49-F238E27FC236}">
                  <a16:creationId xmlns:a16="http://schemas.microsoft.com/office/drawing/2014/main" id="{339660D0-BF16-4E2F-8866-DE2D2828245E}"/>
                </a:ext>
              </a:extLst>
            </p:cNvPr>
            <p:cNvCxnSpPr>
              <a:cxnSpLocks/>
            </p:cNvCxnSpPr>
            <p:nvPr/>
          </p:nvCxnSpPr>
          <p:spPr>
            <a:xfrm>
              <a:off x="5333957" y="1767454"/>
              <a:ext cx="4586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avec flèche 126">
              <a:extLst>
                <a:ext uri="{FF2B5EF4-FFF2-40B4-BE49-F238E27FC236}">
                  <a16:creationId xmlns:a16="http://schemas.microsoft.com/office/drawing/2014/main" id="{0A1CD1B5-7B69-4536-ACBC-6589D8993BF8}"/>
                </a:ext>
              </a:extLst>
            </p:cNvPr>
            <p:cNvCxnSpPr>
              <a:cxnSpLocks/>
            </p:cNvCxnSpPr>
            <p:nvPr/>
          </p:nvCxnSpPr>
          <p:spPr>
            <a:xfrm>
              <a:off x="3308587" y="2221285"/>
              <a:ext cx="528380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avec flèche 128">
              <a:extLst>
                <a:ext uri="{FF2B5EF4-FFF2-40B4-BE49-F238E27FC236}">
                  <a16:creationId xmlns:a16="http://schemas.microsoft.com/office/drawing/2014/main" id="{5B69F284-C750-4761-B81E-9A3A6ABAAF01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73" y="3777741"/>
              <a:ext cx="801189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 : en angle 132">
              <a:extLst>
                <a:ext uri="{FF2B5EF4-FFF2-40B4-BE49-F238E27FC236}">
                  <a16:creationId xmlns:a16="http://schemas.microsoft.com/office/drawing/2014/main" id="{5A24F28C-AACC-4CC0-990C-A1D35647B723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rot="10800000" flipV="1">
              <a:off x="1552570" y="2275478"/>
              <a:ext cx="224903" cy="229233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 : en angle 134">
              <a:extLst>
                <a:ext uri="{FF2B5EF4-FFF2-40B4-BE49-F238E27FC236}">
                  <a16:creationId xmlns:a16="http://schemas.microsoft.com/office/drawing/2014/main" id="{1E44470D-6C4F-4CDD-A0A4-40C768C80F13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rot="10800000">
              <a:off x="1581571" y="3376832"/>
              <a:ext cx="224897" cy="383561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59A897C1-965A-124C-B08E-0E56BD10792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1437617"/>
              <a:ext cx="44102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E6E26DF0-6D39-104F-8B3F-D1AAD167911F}"/>
                </a:ext>
              </a:extLst>
            </p:cNvPr>
            <p:cNvCxnSpPr/>
            <p:nvPr/>
          </p:nvCxnSpPr>
          <p:spPr>
            <a:xfrm flipV="1">
              <a:off x="609600" y="1437618"/>
              <a:ext cx="0" cy="2735529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50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extLst>
              <a:ext uri="{FF2B5EF4-FFF2-40B4-BE49-F238E27FC236}">
                <a16:creationId xmlns:a16="http://schemas.microsoft.com/office/drawing/2014/main" id="{456C3723-1B3F-404B-8888-9162CCFFF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471" y="6484953"/>
            <a:ext cx="62815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Stellbrink</a:t>
            </a:r>
            <a:r>
              <a:rPr lang="en-GB" sz="1200" i="1" dirty="0">
                <a:solidFill>
                  <a:srgbClr val="0070C0"/>
                </a:solidFill>
              </a:rPr>
              <a:t> HJ, EACS 2021, Abs. PE2/69 ; Margot N, EACS 2021, Abs. OS1/1  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12F4CCA-73FF-1A44-9815-5A390B44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890677"/>
          </a:xfrm>
        </p:spPr>
        <p:txBody>
          <a:bodyPr/>
          <a:lstStyle/>
          <a:p>
            <a:r>
              <a:rPr lang="en-US" dirty="0"/>
              <a:t>CAPELLA Study: </a:t>
            </a:r>
            <a:r>
              <a:rPr lang="en-US" dirty="0" err="1"/>
              <a:t>lenacapavir</a:t>
            </a:r>
            <a:r>
              <a:rPr lang="en-US" dirty="0"/>
              <a:t> in HTE patients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5F29218-A2B6-40FD-AC28-8281C0FEF4FD}"/>
              </a:ext>
            </a:extLst>
          </p:cNvPr>
          <p:cNvSpPr txBox="1"/>
          <p:nvPr/>
        </p:nvSpPr>
        <p:spPr>
          <a:xfrm>
            <a:off x="8532777" y="2111581"/>
            <a:ext cx="2883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Snapshot analysis at W26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(</a:t>
            </a:r>
            <a:r>
              <a:rPr lang="en-US" b="1" dirty="0" err="1">
                <a:solidFill>
                  <a:srgbClr val="333399"/>
                </a:solidFill>
              </a:rPr>
              <a:t>randomised</a:t>
            </a:r>
            <a:r>
              <a:rPr lang="en-US" b="1" dirty="0">
                <a:solidFill>
                  <a:srgbClr val="333399"/>
                </a:solidFill>
              </a:rPr>
              <a:t> cohort, N = 36)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0B86286-9EE3-41E3-A7D6-37E201BBE77F}"/>
              </a:ext>
            </a:extLst>
          </p:cNvPr>
          <p:cNvSpPr txBox="1"/>
          <p:nvPr/>
        </p:nvSpPr>
        <p:spPr>
          <a:xfrm>
            <a:off x="1799635" y="1003895"/>
            <a:ext cx="4436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Composition of failing regimen and OBR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BD3575F3-CDF8-400B-8673-8B9BDAAF7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401717"/>
              </p:ext>
            </p:extLst>
          </p:nvPr>
        </p:nvGraphicFramePr>
        <p:xfrm>
          <a:off x="344769" y="1404005"/>
          <a:ext cx="6734341" cy="4578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599">
                  <a:extLst>
                    <a:ext uri="{9D8B030D-6E8A-4147-A177-3AD203B41FA5}">
                      <a16:colId xmlns:a16="http://schemas.microsoft.com/office/drawing/2014/main" val="1149101311"/>
                    </a:ext>
                  </a:extLst>
                </a:gridCol>
                <a:gridCol w="1678242">
                  <a:extLst>
                    <a:ext uri="{9D8B030D-6E8A-4147-A177-3AD203B41FA5}">
                      <a16:colId xmlns:a16="http://schemas.microsoft.com/office/drawing/2014/main" val="3748098786"/>
                    </a:ext>
                  </a:extLst>
                </a:gridCol>
                <a:gridCol w="1406500">
                  <a:extLst>
                    <a:ext uri="{9D8B030D-6E8A-4147-A177-3AD203B41FA5}">
                      <a16:colId xmlns:a16="http://schemas.microsoft.com/office/drawing/2014/main" val="2829788558"/>
                    </a:ext>
                  </a:extLst>
                </a:gridCol>
              </a:tblGrid>
              <a:tr h="496023">
                <a:tc>
                  <a:txBody>
                    <a:bodyPr/>
                    <a:lstStyle/>
                    <a:p>
                      <a:endParaRPr lang="en-US" sz="1600" i="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Failing Regimen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(N = 72)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OBR</a:t>
                      </a:r>
                      <a:br>
                        <a:rPr lang="en-US" sz="1600" noProof="0" dirty="0"/>
                      </a:br>
                      <a:r>
                        <a:rPr lang="en-US" sz="1600" noProof="0" dirty="0"/>
                        <a:t>(N = 72)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4646812"/>
                  </a:ext>
                </a:extLst>
              </a:tr>
              <a:tr h="1884887">
                <a:tc>
                  <a:txBody>
                    <a:bodyPr/>
                    <a:lstStyle/>
                    <a:p>
                      <a:r>
                        <a:rPr lang="en-US" sz="1600" b="1" noProof="0"/>
                        <a:t>Class/Agent, %</a:t>
                      </a:r>
                    </a:p>
                    <a:p>
                      <a:pPr marL="180975" indent="-180975"/>
                      <a:r>
                        <a:rPr lang="en-US" sz="1600" noProof="0"/>
                        <a:t>	NRTI</a:t>
                      </a:r>
                    </a:p>
                    <a:p>
                      <a:pPr marL="180975" indent="-180975"/>
                      <a:r>
                        <a:rPr lang="en-US" sz="1600" noProof="0"/>
                        <a:t>	INSTI</a:t>
                      </a:r>
                    </a:p>
                    <a:p>
                      <a:pPr marL="180975" indent="-180975"/>
                      <a:r>
                        <a:rPr lang="en-US" sz="1600" noProof="0"/>
                        <a:t>	PI</a:t>
                      </a:r>
                    </a:p>
                    <a:p>
                      <a:pPr marL="180975" indent="-180975"/>
                      <a:r>
                        <a:rPr lang="en-US" sz="1600" noProof="0"/>
                        <a:t>	NNRTI</a:t>
                      </a:r>
                    </a:p>
                    <a:p>
                      <a:pPr marL="180975" indent="-180975"/>
                      <a:r>
                        <a:rPr lang="en-US" sz="1600" noProof="0"/>
                        <a:t>	lbalizumab (CD4-directed postattachment inhibitor)</a:t>
                      </a:r>
                    </a:p>
                    <a:p>
                      <a:pPr marL="180975" indent="-180975"/>
                      <a:r>
                        <a:rPr lang="en-US" sz="1600" noProof="0"/>
                        <a:t>	Maraviroc (CCR5 entry inhibitor)</a:t>
                      </a:r>
                    </a:p>
                    <a:p>
                      <a:pPr marL="180975" indent="-180975"/>
                      <a:r>
                        <a:rPr lang="en-US" sz="1600" noProof="0"/>
                        <a:t>	Fostemsavir (attachment inhibitor)</a:t>
                      </a:r>
                    </a:p>
                    <a:p>
                      <a:pPr marL="180975" indent="-180975"/>
                      <a:r>
                        <a:rPr lang="en-US" sz="1600" noProof="0"/>
                        <a:t>	Enfuvirtide (fusion inhibitor)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82</a:t>
                      </a:r>
                    </a:p>
                    <a:p>
                      <a:pPr algn="ctr"/>
                      <a:r>
                        <a:rPr lang="en-US" sz="1600" noProof="0"/>
                        <a:t>68</a:t>
                      </a:r>
                    </a:p>
                    <a:p>
                      <a:pPr algn="ctr"/>
                      <a:r>
                        <a:rPr lang="en-US" sz="1600" noProof="0"/>
                        <a:t>63</a:t>
                      </a:r>
                    </a:p>
                    <a:p>
                      <a:pPr algn="ctr"/>
                      <a:r>
                        <a:rPr lang="en-US" sz="1600" noProof="0"/>
                        <a:t>31</a:t>
                      </a:r>
                    </a:p>
                    <a:p>
                      <a:pPr algn="ctr"/>
                      <a:r>
                        <a:rPr lang="en-US" sz="1600" noProof="0"/>
                        <a:t>19</a:t>
                      </a:r>
                    </a:p>
                    <a:p>
                      <a:pPr algn="ctr"/>
                      <a:r>
                        <a:rPr lang="en-US" sz="1600" noProof="0"/>
                        <a:t>14</a:t>
                      </a:r>
                    </a:p>
                    <a:p>
                      <a:pPr algn="ctr"/>
                      <a:r>
                        <a:rPr lang="en-US" sz="1600" noProof="0"/>
                        <a:t>6</a:t>
                      </a:r>
                    </a:p>
                    <a:p>
                      <a:pPr algn="ctr"/>
                      <a:r>
                        <a:rPr lang="en-US" sz="1600" noProof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85</a:t>
                      </a:r>
                    </a:p>
                    <a:p>
                      <a:pPr algn="ctr"/>
                      <a:r>
                        <a:rPr lang="en-US" sz="1600" noProof="0"/>
                        <a:t>65</a:t>
                      </a:r>
                    </a:p>
                    <a:p>
                      <a:pPr algn="ctr"/>
                      <a:r>
                        <a:rPr lang="en-US" sz="1600" noProof="0"/>
                        <a:t>63</a:t>
                      </a:r>
                    </a:p>
                    <a:p>
                      <a:pPr algn="ctr"/>
                      <a:r>
                        <a:rPr lang="en-US" sz="1600" noProof="0"/>
                        <a:t>33</a:t>
                      </a:r>
                    </a:p>
                    <a:p>
                      <a:pPr algn="ctr"/>
                      <a:r>
                        <a:rPr lang="en-US" sz="1600" noProof="0"/>
                        <a:t>24</a:t>
                      </a:r>
                    </a:p>
                    <a:p>
                      <a:pPr algn="ctr"/>
                      <a:r>
                        <a:rPr lang="en-US" sz="1600" noProof="0"/>
                        <a:t>14</a:t>
                      </a:r>
                    </a:p>
                    <a:p>
                      <a:pPr algn="ctr"/>
                      <a:r>
                        <a:rPr lang="en-US" sz="1600" noProof="0"/>
                        <a:t>11</a:t>
                      </a:r>
                    </a:p>
                    <a:p>
                      <a:pPr algn="ctr"/>
                      <a:r>
                        <a:rPr lang="en-US" sz="1600" noProof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7935423"/>
                  </a:ext>
                </a:extLst>
              </a:tr>
              <a:tr h="892841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No, of fully active ARV agents, %</a:t>
                      </a:r>
                    </a:p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noProof="0" dirty="0"/>
                        <a:t>	0</a:t>
                      </a:r>
                    </a:p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noProof="0" dirty="0"/>
                        <a:t>	1</a:t>
                      </a:r>
                    </a:p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noProof="0" dirty="0"/>
                        <a:t>	≥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42</a:t>
                      </a:r>
                    </a:p>
                    <a:p>
                      <a:pPr algn="ctr"/>
                      <a:r>
                        <a:rPr lang="en-US" sz="1600" noProof="0"/>
                        <a:t>36</a:t>
                      </a:r>
                    </a:p>
                    <a:p>
                      <a:pPr algn="ctr"/>
                      <a:r>
                        <a:rPr lang="en-US" sz="1600" noProof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  <a:p>
                      <a:pPr algn="ctr"/>
                      <a:r>
                        <a:rPr lang="en-US" sz="1600" noProof="0"/>
                        <a:t>17</a:t>
                      </a:r>
                    </a:p>
                    <a:p>
                      <a:pPr algn="ctr"/>
                      <a:r>
                        <a:rPr lang="en-US" sz="1600" noProof="0"/>
                        <a:t>38</a:t>
                      </a:r>
                    </a:p>
                    <a:p>
                      <a:pPr algn="ctr"/>
                      <a:r>
                        <a:rPr lang="en-US" sz="1600" noProof="0"/>
                        <a:t>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598669"/>
                  </a:ext>
                </a:extLst>
              </a:tr>
              <a:tr h="402330">
                <a:tc>
                  <a:txBody>
                    <a:bodyPr/>
                    <a:lstStyle/>
                    <a:p>
                      <a:pPr>
                        <a:tabLst>
                          <a:tab pos="182563" algn="l"/>
                        </a:tabLst>
                      </a:pPr>
                      <a:r>
                        <a:rPr lang="en-US" sz="1600" b="1" noProof="0"/>
                        <a:t>OSS, median*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9727389"/>
                  </a:ext>
                </a:extLst>
              </a:tr>
            </a:tbl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092ABCBA-8E6C-4449-8A90-886C035E1250}"/>
              </a:ext>
            </a:extLst>
          </p:cNvPr>
          <p:cNvGrpSpPr/>
          <p:nvPr/>
        </p:nvGrpSpPr>
        <p:grpSpPr>
          <a:xfrm>
            <a:off x="7535917" y="2333942"/>
            <a:ext cx="4334405" cy="3805867"/>
            <a:chOff x="7535917" y="2333942"/>
            <a:chExt cx="4334405" cy="3805867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FB8E069-FD5B-4A60-B2A7-CE906B26F4C3}"/>
                </a:ext>
              </a:extLst>
            </p:cNvPr>
            <p:cNvGrpSpPr/>
            <p:nvPr/>
          </p:nvGrpSpPr>
          <p:grpSpPr>
            <a:xfrm>
              <a:off x="7535917" y="2580768"/>
              <a:ext cx="4334405" cy="3559041"/>
              <a:chOff x="12462596" y="2714869"/>
              <a:chExt cx="3726341" cy="3559041"/>
            </a:xfrm>
          </p:grpSpPr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1DADBE9C-6EF6-450E-B51C-B2279E540943}"/>
                  </a:ext>
                </a:extLst>
              </p:cNvPr>
              <p:cNvGrpSpPr/>
              <p:nvPr/>
            </p:nvGrpSpPr>
            <p:grpSpPr>
              <a:xfrm>
                <a:off x="12462596" y="2714869"/>
                <a:ext cx="3726341" cy="3194182"/>
                <a:chOff x="1584516" y="1708491"/>
                <a:chExt cx="8487137" cy="4122142"/>
              </a:xfrm>
            </p:grpSpPr>
            <p:graphicFrame>
              <p:nvGraphicFramePr>
                <p:cNvPr id="33" name="Chart 10">
                  <a:extLst>
                    <a:ext uri="{FF2B5EF4-FFF2-40B4-BE49-F238E27FC236}">
                      <a16:creationId xmlns:a16="http://schemas.microsoft.com/office/drawing/2014/main" id="{42F3AB47-45F0-42CE-B1A6-06224AA13618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1584516" y="1708491"/>
                <a:ext cx="8487137" cy="3584145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34" name="TextBox 23">
                  <a:extLst>
                    <a:ext uri="{FF2B5EF4-FFF2-40B4-BE49-F238E27FC236}">
                      <a16:creationId xmlns:a16="http://schemas.microsoft.com/office/drawing/2014/main" id="{A1822D39-643E-4E78-9B2E-50168C5389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59506" y="5592235"/>
                  <a:ext cx="127" cy="2383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400" b="1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0" name="TextBox 22">
                <a:extLst>
                  <a:ext uri="{FF2B5EF4-FFF2-40B4-BE49-F238E27FC236}">
                    <a16:creationId xmlns:a16="http://schemas.microsoft.com/office/drawing/2014/main" id="{26CA2491-EB70-4889-8302-8CD9A0B892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91145" y="6042829"/>
                <a:ext cx="54970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7</a:t>
                </a:r>
              </a:p>
            </p:txBody>
          </p:sp>
          <p:sp>
            <p:nvSpPr>
              <p:cNvPr id="21" name="TextBox 24">
                <a:extLst>
                  <a:ext uri="{FF2B5EF4-FFF2-40B4-BE49-F238E27FC236}">
                    <a16:creationId xmlns:a16="http://schemas.microsoft.com/office/drawing/2014/main" id="{A64AF164-C894-4E8C-A3A9-BB464D2C8A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78921" y="6042830"/>
                <a:ext cx="197559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29</a:t>
                </a:r>
              </a:p>
            </p:txBody>
          </p:sp>
          <p:sp>
            <p:nvSpPr>
              <p:cNvPr id="22" name="TextBox 25">
                <a:extLst>
                  <a:ext uri="{FF2B5EF4-FFF2-40B4-BE49-F238E27FC236}">
                    <a16:creationId xmlns:a16="http://schemas.microsoft.com/office/drawing/2014/main" id="{2416245D-47F2-4166-AFFA-1C5308407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13459972" y="6042830"/>
                <a:ext cx="197559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32</a:t>
                </a:r>
              </a:p>
            </p:txBody>
          </p:sp>
          <p:sp>
            <p:nvSpPr>
              <p:cNvPr id="23" name="TextBox 24">
                <a:extLst>
                  <a:ext uri="{FF2B5EF4-FFF2-40B4-BE49-F238E27FC236}">
                    <a16:creationId xmlns:a16="http://schemas.microsoft.com/office/drawing/2014/main" id="{0BBCED4D-7139-4C79-A947-92B213BD9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39041" y="6042830"/>
                <a:ext cx="245794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N =</a:t>
                </a:r>
              </a:p>
            </p:txBody>
          </p:sp>
          <p:sp>
            <p:nvSpPr>
              <p:cNvPr id="24" name="TextBox 72">
                <a:extLst>
                  <a:ext uri="{FF2B5EF4-FFF2-40B4-BE49-F238E27FC236}">
                    <a16:creationId xmlns:a16="http://schemas.microsoft.com/office/drawing/2014/main" id="{BBFF9BD3-2703-4A64-8E22-97A3B2B7D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77117" y="6042829"/>
                <a:ext cx="43436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4</a:t>
                </a:r>
              </a:p>
            </p:txBody>
          </p:sp>
          <p:sp>
            <p:nvSpPr>
              <p:cNvPr id="25" name="TextBox 26">
                <a:extLst>
                  <a:ext uri="{FF2B5EF4-FFF2-40B4-BE49-F238E27FC236}">
                    <a16:creationId xmlns:a16="http://schemas.microsoft.com/office/drawing/2014/main" id="{56587505-B773-471D-8924-734B3448A2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86340" y="6042830"/>
                <a:ext cx="130032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0</a:t>
                </a:r>
              </a:p>
            </p:txBody>
          </p:sp>
          <p:sp>
            <p:nvSpPr>
              <p:cNvPr id="26" name="TextBox 27">
                <a:extLst>
                  <a:ext uri="{FF2B5EF4-FFF2-40B4-BE49-F238E27FC236}">
                    <a16:creationId xmlns:a16="http://schemas.microsoft.com/office/drawing/2014/main" id="{41D17234-CDF0-40DF-B2CD-51271D0895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96933" y="6042830"/>
                <a:ext cx="130032" cy="231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0</a:t>
                </a:r>
              </a:p>
            </p:txBody>
          </p:sp>
          <p:sp>
            <p:nvSpPr>
              <p:cNvPr id="27" name="TextBox 19">
                <a:extLst>
                  <a:ext uri="{FF2B5EF4-FFF2-40B4-BE49-F238E27FC236}">
                    <a16:creationId xmlns:a16="http://schemas.microsoft.com/office/drawing/2014/main" id="{BFC71712-76C6-4172-9C62-2A45DEF23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67831" y="5589962"/>
                <a:ext cx="125822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cs typeface="Arial" charset="0"/>
                  </a:rPr>
                  <a:t>HIV-RNA</a:t>
                </a:r>
                <a:r>
                  <a:rPr kumimoji="0" lang="en-US" altLang="en-US" sz="1400" b="1" i="0" u="none" strike="noStrike" kern="0" cap="none" spc="0" normalizeH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cs typeface="Arial" charset="0"/>
                  </a:rPr>
                  <a:t> </a:t>
                </a:r>
                <a:r>
                  <a:rPr lang="en-US" altLang="en-US" sz="1400" b="1" kern="0" dirty="0">
                    <a:solidFill>
                      <a:srgbClr val="000066"/>
                    </a:solidFill>
                    <a:cs typeface="Arial" charset="0"/>
                  </a:rPr>
                  <a:t>copies/mL</a:t>
                </a:r>
                <a:endParaRPr kumimoji="0" lang="en-US" altLang="en-US" sz="1400" b="1" i="0" u="none" strike="noStrike" kern="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cs typeface="Arial" charset="0"/>
                </a:endParaRP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980F8DFD-96AA-4505-88A6-9315465B84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18906" y="5235149"/>
                <a:ext cx="703331" cy="442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No virologic</a:t>
                </a:r>
                <a:b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</a:br>
                <a:r>
                  <a:rPr kumimoji="0" lang="en-US" altLang="en-US" sz="1200" b="0" i="0" u="none" strike="noStrike" kern="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Arial" charset="0"/>
                  </a:rPr>
                  <a:t>data</a:t>
                </a:r>
                <a:endParaRPr kumimoji="0" lang="en-US" altLang="en-US" sz="1200" b="0" i="0" u="none" strike="noStrike" kern="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Arial" charset="0"/>
                </a:endParaRPr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3842260C-590C-48BE-ABA4-3B5C67D0AA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04700" y="5235149"/>
                <a:ext cx="294028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&lt; 50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TextBox 19">
                <a:extLst>
                  <a:ext uri="{FF2B5EF4-FFF2-40B4-BE49-F238E27FC236}">
                    <a16:creationId xmlns:a16="http://schemas.microsoft.com/office/drawing/2014/main" id="{5EAE3004-E1E9-45ED-8C27-F98B10BFE0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45628" y="5235149"/>
                <a:ext cx="294028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≥ 50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TextBox 19">
                <a:extLst>
                  <a:ext uri="{FF2B5EF4-FFF2-40B4-BE49-F238E27FC236}">
                    <a16:creationId xmlns:a16="http://schemas.microsoft.com/office/drawing/2014/main" id="{AC388F04-BB45-4FA5-A4C8-BFC05F729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51987" y="5235149"/>
                <a:ext cx="361556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&lt; 200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CC1441E3-012C-4FDF-AFBE-168E9E4508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92071" y="5235149"/>
                <a:ext cx="361556" cy="257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≥ 200</a:t>
                </a:r>
                <a:endParaRPr kumimoji="0" lang="en-US" altLang="en-US" sz="1200" b="0" i="0" u="none" strike="noStrike" kern="1200" cap="none" spc="0" normalizeH="0" baseline="3000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533254B-3E6D-C14C-A60A-13BF61FC8970}"/>
                </a:ext>
              </a:extLst>
            </p:cNvPr>
            <p:cNvSpPr txBox="1"/>
            <p:nvPr/>
          </p:nvSpPr>
          <p:spPr>
            <a:xfrm>
              <a:off x="7537801" y="2333942"/>
              <a:ext cx="349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2060"/>
                  </a:solidFill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989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3E2C72A-FE2E-EA42-B36A-790C5116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1481068"/>
          </a:xfrm>
        </p:spPr>
        <p:txBody>
          <a:bodyPr/>
          <a:lstStyle/>
          <a:p>
            <a:r>
              <a:rPr lang="en-US" dirty="0"/>
              <a:t>CAPELLA Study: </a:t>
            </a:r>
            <a:r>
              <a:rPr lang="en-US" dirty="0" err="1"/>
              <a:t>lenacapavir</a:t>
            </a:r>
            <a:r>
              <a:rPr lang="en-US" dirty="0"/>
              <a:t> in HTE patients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BF20B97-FEA8-1B43-9AFB-C16DF55F0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1241" y="6484953"/>
            <a:ext cx="3310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Stellbrink</a:t>
            </a:r>
            <a:r>
              <a:rPr lang="en-GB" sz="1200" i="1" dirty="0">
                <a:solidFill>
                  <a:srgbClr val="0070C0"/>
                </a:solidFill>
              </a:rPr>
              <a:t> HJ, EACS 2021, Abs. PE2/69 </a:t>
            </a: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id="{93DD19CE-85AE-4092-816D-33530C571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073" y="2016639"/>
            <a:ext cx="7211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n-ea"/>
                <a:cs typeface="Arial" charset="0"/>
              </a:rPr>
              <a:t>Participants with HIV-1 RNA</a:t>
            </a:r>
            <a:r>
              <a:rPr kumimoji="0" lang="en-US" altLang="en-US" sz="2000" b="1" i="0" u="none" strike="noStrike" kern="0" cap="none" spc="0" normalizeH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en-US" altLang="en-US" sz="2000" b="1" i="0" u="none" strike="noStrike" kern="0" cap="none" spc="0" normalizeH="0" baseline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n-ea"/>
                <a:cs typeface="Arial" charset="0"/>
              </a:rPr>
              <a:t>&lt; 50 c/mL, % (95% CI)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67EB82-AAFB-4510-AF10-E888F154507A}"/>
              </a:ext>
            </a:extLst>
          </p:cNvPr>
          <p:cNvGrpSpPr/>
          <p:nvPr/>
        </p:nvGrpSpPr>
        <p:grpSpPr>
          <a:xfrm>
            <a:off x="230201" y="2913761"/>
            <a:ext cx="11784990" cy="2711294"/>
            <a:chOff x="230201" y="2913761"/>
            <a:chExt cx="11784990" cy="2711294"/>
          </a:xfrm>
        </p:grpSpPr>
        <p:sp>
          <p:nvSpPr>
            <p:cNvPr id="148" name="Rectangle 20">
              <a:extLst>
                <a:ext uri="{FF2B5EF4-FFF2-40B4-BE49-F238E27FC236}">
                  <a16:creationId xmlns:a16="http://schemas.microsoft.com/office/drawing/2014/main" id="{0C2E50F5-3615-411B-9450-F2B360DF4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678" y="3599729"/>
              <a:ext cx="657067" cy="1170980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2" name="Rectangle 20">
              <a:extLst>
                <a:ext uri="{FF2B5EF4-FFF2-40B4-BE49-F238E27FC236}">
                  <a16:creationId xmlns:a16="http://schemas.microsoft.com/office/drawing/2014/main" id="{E1965FB0-DC7F-422C-91CD-AEC878081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2906" y="3323503"/>
              <a:ext cx="657067" cy="14472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3" name="Rectangle 20">
              <a:extLst>
                <a:ext uri="{FF2B5EF4-FFF2-40B4-BE49-F238E27FC236}">
                  <a16:creationId xmlns:a16="http://schemas.microsoft.com/office/drawing/2014/main" id="{D7138EF7-383E-4785-9DA7-DBE8E2E5C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592" y="3352079"/>
              <a:ext cx="657067" cy="1418630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6" name="Rectangle 20">
              <a:extLst>
                <a:ext uri="{FF2B5EF4-FFF2-40B4-BE49-F238E27FC236}">
                  <a16:creationId xmlns:a16="http://schemas.microsoft.com/office/drawing/2014/main" id="{D1032174-47E7-41FA-9AFF-844BDBE6E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248" y="3599729"/>
              <a:ext cx="657067" cy="11709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8" name="Rectangle 20">
              <a:extLst>
                <a:ext uri="{FF2B5EF4-FFF2-40B4-BE49-F238E27FC236}">
                  <a16:creationId xmlns:a16="http://schemas.microsoft.com/office/drawing/2014/main" id="{3799F725-4065-4F12-AE4F-F3EA70543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4097" y="3404466"/>
              <a:ext cx="657067" cy="136624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0" name="Rectangle 20">
              <a:extLst>
                <a:ext uri="{FF2B5EF4-FFF2-40B4-BE49-F238E27FC236}">
                  <a16:creationId xmlns:a16="http://schemas.microsoft.com/office/drawing/2014/main" id="{7561A59A-8346-4754-B65C-524CD34EF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061" y="3671165"/>
              <a:ext cx="657067" cy="109954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7" name="Rectangle 20">
              <a:extLst>
                <a:ext uri="{FF2B5EF4-FFF2-40B4-BE49-F238E27FC236}">
                  <a16:creationId xmlns:a16="http://schemas.microsoft.com/office/drawing/2014/main" id="{0ECBC7DE-6253-4B9F-B441-D37F1BE6E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940" y="3161578"/>
              <a:ext cx="657067" cy="16091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9" name="Rectangle 20">
              <a:extLst>
                <a:ext uri="{FF2B5EF4-FFF2-40B4-BE49-F238E27FC236}">
                  <a16:creationId xmlns:a16="http://schemas.microsoft.com/office/drawing/2014/main" id="{6984A6BA-D6F2-4E50-83EB-06EB8BE7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8275" y="3290166"/>
              <a:ext cx="657067" cy="14805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1" name="Rectangle 20">
              <a:extLst>
                <a:ext uri="{FF2B5EF4-FFF2-40B4-BE49-F238E27FC236}">
                  <a16:creationId xmlns:a16="http://schemas.microsoft.com/office/drawing/2014/main" id="{43B1501F-48E5-4222-A22B-2560A378F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79120" y="3456853"/>
              <a:ext cx="657067" cy="131385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ACEA1E5E-7382-4424-9F44-5F6FA82C1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086" y="3352079"/>
              <a:ext cx="657067" cy="141863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4" name="Line 27">
              <a:extLst>
                <a:ext uri="{FF2B5EF4-FFF2-40B4-BE49-F238E27FC236}">
                  <a16:creationId xmlns:a16="http://schemas.microsoft.com/office/drawing/2014/main" id="{9F69453E-E51F-4739-8D15-20D658DF2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0975" y="4769157"/>
              <a:ext cx="1140421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7A8827CF-21FF-4455-BE3C-D40DFCC95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3719177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2F5163AE-10E3-4897-BC7B-28DB556C2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975" y="3019633"/>
              <a:ext cx="0" cy="1749524"/>
            </a:xfrm>
            <a:custGeom>
              <a:avLst/>
              <a:gdLst>
                <a:gd name="T0" fmla="*/ 1318 h 1318"/>
                <a:gd name="T1" fmla="*/ 1055 h 1318"/>
                <a:gd name="T2" fmla="*/ 791 h 1318"/>
                <a:gd name="T3" fmla="*/ 527 h 1318"/>
                <a:gd name="T4" fmla="*/ 264 h 1318"/>
                <a:gd name="T5" fmla="*/ 0 h 13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18">
                  <a:moveTo>
                    <a:pt x="0" y="1318"/>
                  </a:moveTo>
                  <a:lnTo>
                    <a:pt x="0" y="1055"/>
                  </a:lnTo>
                  <a:lnTo>
                    <a:pt x="0" y="791"/>
                  </a:lnTo>
                  <a:lnTo>
                    <a:pt x="0" y="527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0" name="Line 23">
              <a:extLst>
                <a:ext uri="{FF2B5EF4-FFF2-40B4-BE49-F238E27FC236}">
                  <a16:creationId xmlns:a16="http://schemas.microsoft.com/office/drawing/2014/main" id="{47D13AD5-CCE0-4736-93D4-C161014A4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3370069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1" name="Line 24">
              <a:extLst>
                <a:ext uri="{FF2B5EF4-FFF2-40B4-BE49-F238E27FC236}">
                  <a16:creationId xmlns:a16="http://schemas.microsoft.com/office/drawing/2014/main" id="{A2294A8B-7D29-465B-B8BF-117A6D933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4069612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2" name="Line 25">
              <a:extLst>
                <a:ext uri="{FF2B5EF4-FFF2-40B4-BE49-F238E27FC236}">
                  <a16:creationId xmlns:a16="http://schemas.microsoft.com/office/drawing/2014/main" id="{0D147E80-EF88-4391-89C8-20BC5877B8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4769157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3" name="Line 26">
              <a:extLst>
                <a:ext uri="{FF2B5EF4-FFF2-40B4-BE49-F238E27FC236}">
                  <a16:creationId xmlns:a16="http://schemas.microsoft.com/office/drawing/2014/main" id="{F6E1776E-58DD-4760-8EF3-3AA97A6CDE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4420048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5" name="Line 28">
              <a:extLst>
                <a:ext uri="{FF2B5EF4-FFF2-40B4-BE49-F238E27FC236}">
                  <a16:creationId xmlns:a16="http://schemas.microsoft.com/office/drawing/2014/main" id="{C2BB3D92-8053-41DC-85ED-D463E63567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2829" y="3019633"/>
              <a:ext cx="7814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833800D-00F5-4B81-BA66-14DA3FAEC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01" y="2913761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100</a:t>
              </a:r>
              <a:endPara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9" name="Rectangle 30">
              <a:extLst>
                <a:ext uri="{FF2B5EF4-FFF2-40B4-BE49-F238E27FC236}">
                  <a16:creationId xmlns:a16="http://schemas.microsoft.com/office/drawing/2014/main" id="{63F194C4-B5ED-4793-B41F-ED4520149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3262870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0" name="Rectangle 31">
              <a:extLst>
                <a:ext uri="{FF2B5EF4-FFF2-40B4-BE49-F238E27FC236}">
                  <a16:creationId xmlns:a16="http://schemas.microsoft.com/office/drawing/2014/main" id="{53E7D49A-0DC6-422C-B14F-9D93A7349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3613306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1" name="Rectangle 32">
              <a:extLst>
                <a:ext uri="{FF2B5EF4-FFF2-40B4-BE49-F238E27FC236}">
                  <a16:creationId xmlns:a16="http://schemas.microsoft.com/office/drawing/2014/main" id="{1FA60DFD-ADDC-432F-BC3C-231E2CD28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3962414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2" name="Rectangle 33">
              <a:extLst>
                <a:ext uri="{FF2B5EF4-FFF2-40B4-BE49-F238E27FC236}">
                  <a16:creationId xmlns:a16="http://schemas.microsoft.com/office/drawing/2014/main" id="{88423F15-A6E6-4BDF-AF5F-77CBA1CF9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73" y="4312849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20</a:t>
              </a:r>
              <a:endPara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23" name="Rectangle 34">
              <a:extLst>
                <a:ext uri="{FF2B5EF4-FFF2-40B4-BE49-F238E27FC236}">
                  <a16:creationId xmlns:a16="http://schemas.microsoft.com/office/drawing/2014/main" id="{217A904B-F78F-4E80-9B3F-A9440E41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15" y="4663285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  <a:endPara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37" name="Rectangle 48">
              <a:extLst>
                <a:ext uri="{FF2B5EF4-FFF2-40B4-BE49-F238E27FC236}">
                  <a16:creationId xmlns:a16="http://schemas.microsoft.com/office/drawing/2014/main" id="{2D3E52CD-F1C4-4B74-B516-C27B39A3C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794" y="4849784"/>
              <a:ext cx="53296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Overall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40" name="Rectangle 51">
              <a:extLst>
                <a:ext uri="{FF2B5EF4-FFF2-40B4-BE49-F238E27FC236}">
                  <a16:creationId xmlns:a16="http://schemas.microsoft.com/office/drawing/2014/main" id="{0525E806-9B3D-49A9-898F-D59D958C8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2016" y="3158679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81</a:t>
              </a:r>
            </a:p>
          </p:txBody>
        </p:sp>
        <p:sp>
          <p:nvSpPr>
            <p:cNvPr id="46" name="Rectangle 57">
              <a:extLst>
                <a:ext uri="{FF2B5EF4-FFF2-40B4-BE49-F238E27FC236}">
                  <a16:creationId xmlns:a16="http://schemas.microsoft.com/office/drawing/2014/main" id="{A7FF65DF-EEDE-4987-B1F5-DBCA3E4E1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284" y="5392695"/>
              <a:ext cx="24526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 =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4E8B887F-A7A3-46BA-90D2-BE890AE2BC33}"/>
                </a:ext>
              </a:extLst>
            </p:cNvPr>
            <p:cNvGrpSpPr/>
            <p:nvPr/>
          </p:nvGrpSpPr>
          <p:grpSpPr>
            <a:xfrm>
              <a:off x="1279668" y="3169420"/>
              <a:ext cx="178712" cy="485553"/>
              <a:chOff x="2084388" y="2281238"/>
              <a:chExt cx="127000" cy="720725"/>
            </a:xfrm>
          </p:grpSpPr>
          <p:sp>
            <p:nvSpPr>
              <p:cNvPr id="57" name="Line 113">
                <a:extLst>
                  <a:ext uri="{FF2B5EF4-FFF2-40B4-BE49-F238E27FC236}">
                    <a16:creationId xmlns:a16="http://schemas.microsoft.com/office/drawing/2014/main" id="{39687DAA-FE8F-4FC1-A34A-EBB3C9C9F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58" name="Line 120">
                <a:extLst>
                  <a:ext uri="{FF2B5EF4-FFF2-40B4-BE49-F238E27FC236}">
                    <a16:creationId xmlns:a16="http://schemas.microsoft.com/office/drawing/2014/main" id="{283B9A47-E256-41D1-83EB-A6BB22B49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59" name="Line 113">
                <a:extLst>
                  <a:ext uri="{FF2B5EF4-FFF2-40B4-BE49-F238E27FC236}">
                    <a16:creationId xmlns:a16="http://schemas.microsoft.com/office/drawing/2014/main" id="{B329082A-A94A-4106-A17D-35D26D9A52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60" name="Rectangle 48">
              <a:extLst>
                <a:ext uri="{FF2B5EF4-FFF2-40B4-BE49-F238E27FC236}">
                  <a16:creationId xmlns:a16="http://schemas.microsoft.com/office/drawing/2014/main" id="{BDB17384-38CC-4395-9FC2-4019DB088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905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36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62" name="Rectangle 48">
              <a:extLst>
                <a:ext uri="{FF2B5EF4-FFF2-40B4-BE49-F238E27FC236}">
                  <a16:creationId xmlns:a16="http://schemas.microsoft.com/office/drawing/2014/main" id="{BE3FA189-2738-46FE-B523-6EB09170C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045" y="4849784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63" name="Rectangle 51">
              <a:extLst>
                <a:ext uri="{FF2B5EF4-FFF2-40B4-BE49-F238E27FC236}">
                  <a16:creationId xmlns:a16="http://schemas.microsoft.com/office/drawing/2014/main" id="{40347E04-782F-4E39-9E96-50031C604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363" y="341930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67</a:t>
              </a:r>
            </a:p>
          </p:txBody>
        </p: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813DAA38-08CD-48E7-A363-A522C95E3F95}"/>
                </a:ext>
              </a:extLst>
            </p:cNvPr>
            <p:cNvGrpSpPr/>
            <p:nvPr/>
          </p:nvGrpSpPr>
          <p:grpSpPr>
            <a:xfrm>
              <a:off x="2745375" y="3099570"/>
              <a:ext cx="178712" cy="1285653"/>
              <a:chOff x="2084388" y="2281238"/>
              <a:chExt cx="127000" cy="720725"/>
            </a:xfrm>
          </p:grpSpPr>
          <p:sp>
            <p:nvSpPr>
              <p:cNvPr id="65" name="Line 113">
                <a:extLst>
                  <a:ext uri="{FF2B5EF4-FFF2-40B4-BE49-F238E27FC236}">
                    <a16:creationId xmlns:a16="http://schemas.microsoft.com/office/drawing/2014/main" id="{CC18BD8D-E273-404E-856B-7F6E2D429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66" name="Line 120">
                <a:extLst>
                  <a:ext uri="{FF2B5EF4-FFF2-40B4-BE49-F238E27FC236}">
                    <a16:creationId xmlns:a16="http://schemas.microsoft.com/office/drawing/2014/main" id="{B2E6A92A-641A-423E-847E-C58A7EF09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67" name="Line 113">
                <a:extLst>
                  <a:ext uri="{FF2B5EF4-FFF2-40B4-BE49-F238E27FC236}">
                    <a16:creationId xmlns:a16="http://schemas.microsoft.com/office/drawing/2014/main" id="{6F654456-E889-477F-88A9-821694D75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68" name="Rectangle 48">
              <a:extLst>
                <a:ext uri="{FF2B5EF4-FFF2-40B4-BE49-F238E27FC236}">
                  <a16:creationId xmlns:a16="http://schemas.microsoft.com/office/drawing/2014/main" id="{A34EED62-F6E4-4172-B288-CA673C12B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9045" y="5409611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69" name="Rectangle 20">
              <a:extLst>
                <a:ext uri="{FF2B5EF4-FFF2-40B4-BE49-F238E27FC236}">
                  <a16:creationId xmlns:a16="http://schemas.microsoft.com/office/drawing/2014/main" id="{B82E89BE-055C-479A-BC04-66CE41128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780" y="3271117"/>
              <a:ext cx="657067" cy="1499592"/>
            </a:xfrm>
            <a:prstGeom prst="rect">
              <a:avLst/>
            </a:prstGeom>
            <a:solidFill>
              <a:srgbClr val="9165C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0" name="Rectangle 48">
              <a:extLst>
                <a:ext uri="{FF2B5EF4-FFF2-40B4-BE49-F238E27FC236}">
                  <a16:creationId xmlns:a16="http://schemas.microsoft.com/office/drawing/2014/main" id="{39D12E85-0EA5-45C2-84A3-ADCC68E62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3627" y="4849784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154C6B2F-2BFE-4BC2-969F-A79C3D357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146" y="3087578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86</a:t>
              </a:r>
            </a:p>
          </p:txBody>
        </p: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DA17D6E5-90C5-4F89-92D9-50BC3078048A}"/>
                </a:ext>
              </a:extLst>
            </p:cNvPr>
            <p:cNvGrpSpPr/>
            <p:nvPr/>
          </p:nvGrpSpPr>
          <p:grpSpPr>
            <a:xfrm>
              <a:off x="3671067" y="3057681"/>
              <a:ext cx="178712" cy="725880"/>
              <a:chOff x="2084388" y="2281238"/>
              <a:chExt cx="127000" cy="720725"/>
            </a:xfrm>
          </p:grpSpPr>
          <p:sp>
            <p:nvSpPr>
              <p:cNvPr id="73" name="Line 113">
                <a:extLst>
                  <a:ext uri="{FF2B5EF4-FFF2-40B4-BE49-F238E27FC236}">
                    <a16:creationId xmlns:a16="http://schemas.microsoft.com/office/drawing/2014/main" id="{A9EDAE80-2533-43AD-93B1-3B934D724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74" name="Line 120">
                <a:extLst>
                  <a:ext uri="{FF2B5EF4-FFF2-40B4-BE49-F238E27FC236}">
                    <a16:creationId xmlns:a16="http://schemas.microsoft.com/office/drawing/2014/main" id="{005373F4-727A-4F31-8439-239B7B3BF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75" name="Line 113">
                <a:extLst>
                  <a:ext uri="{FF2B5EF4-FFF2-40B4-BE49-F238E27FC236}">
                    <a16:creationId xmlns:a16="http://schemas.microsoft.com/office/drawing/2014/main" id="{B9B3AEF3-3C79-4438-9468-F4945AAC9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76" name="Rectangle 48">
              <a:extLst>
                <a:ext uri="{FF2B5EF4-FFF2-40B4-BE49-F238E27FC236}">
                  <a16:creationId xmlns:a16="http://schemas.microsoft.com/office/drawing/2014/main" id="{9BE9A66D-38C2-4CFB-B010-E48B60BC5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942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14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78" name="Rectangle 48">
              <a:extLst>
                <a:ext uri="{FF2B5EF4-FFF2-40B4-BE49-F238E27FC236}">
                  <a16:creationId xmlns:a16="http://schemas.microsoft.com/office/drawing/2014/main" id="{90DB00BB-081F-43FE-9ACA-48E2B2DC9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509" y="4849784"/>
              <a:ext cx="2212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≥ 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84" name="Rectangle 48">
              <a:extLst>
                <a:ext uri="{FF2B5EF4-FFF2-40B4-BE49-F238E27FC236}">
                  <a16:creationId xmlns:a16="http://schemas.microsoft.com/office/drawing/2014/main" id="{99CFDE7C-45C9-4C65-8AA1-C755F1F34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4745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85" name="Rectangle 51">
              <a:extLst>
                <a:ext uri="{FF2B5EF4-FFF2-40B4-BE49-F238E27FC236}">
                  <a16:creationId xmlns:a16="http://schemas.microsoft.com/office/drawing/2014/main" id="{1F5FD691-0478-47C4-A7A6-63E8A5C2A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0126" y="316730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81</a:t>
              </a:r>
            </a:p>
          </p:txBody>
        </p: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D8A93D4B-E25C-42B4-AEFE-299F414C1CFF}"/>
                </a:ext>
              </a:extLst>
            </p:cNvPr>
            <p:cNvGrpSpPr/>
            <p:nvPr/>
          </p:nvGrpSpPr>
          <p:grpSpPr>
            <a:xfrm>
              <a:off x="4596760" y="3093212"/>
              <a:ext cx="178712" cy="737974"/>
              <a:chOff x="2084388" y="2281238"/>
              <a:chExt cx="127000" cy="720725"/>
            </a:xfrm>
          </p:grpSpPr>
          <p:sp>
            <p:nvSpPr>
              <p:cNvPr id="81" name="Line 113">
                <a:extLst>
                  <a:ext uri="{FF2B5EF4-FFF2-40B4-BE49-F238E27FC236}">
                    <a16:creationId xmlns:a16="http://schemas.microsoft.com/office/drawing/2014/main" id="{6A78E174-2BB1-4B2D-93C1-01B4A4124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82" name="Line 120">
                <a:extLst>
                  <a:ext uri="{FF2B5EF4-FFF2-40B4-BE49-F238E27FC236}">
                    <a16:creationId xmlns:a16="http://schemas.microsoft.com/office/drawing/2014/main" id="{5CFE0948-1954-4ECD-94DA-CE0146AB1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83" name="Line 113">
                <a:extLst>
                  <a:ext uri="{FF2B5EF4-FFF2-40B4-BE49-F238E27FC236}">
                    <a16:creationId xmlns:a16="http://schemas.microsoft.com/office/drawing/2014/main" id="{9F2E66EE-7711-4785-B4E1-637150923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1F68BB5B-D6B9-4A26-9A0D-E4102998B71B}"/>
                </a:ext>
              </a:extLst>
            </p:cNvPr>
            <p:cNvGrpSpPr/>
            <p:nvPr/>
          </p:nvGrpSpPr>
          <p:grpSpPr>
            <a:xfrm>
              <a:off x="5735415" y="3159895"/>
              <a:ext cx="178712" cy="1242792"/>
              <a:chOff x="2084388" y="2281238"/>
              <a:chExt cx="127000" cy="720725"/>
            </a:xfrm>
          </p:grpSpPr>
          <p:sp>
            <p:nvSpPr>
              <p:cNvPr id="89" name="Line 113">
                <a:extLst>
                  <a:ext uri="{FF2B5EF4-FFF2-40B4-BE49-F238E27FC236}">
                    <a16:creationId xmlns:a16="http://schemas.microsoft.com/office/drawing/2014/main" id="{2200635F-5327-4C5C-A914-86E0C435F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0" name="Line 120">
                <a:extLst>
                  <a:ext uri="{FF2B5EF4-FFF2-40B4-BE49-F238E27FC236}">
                    <a16:creationId xmlns:a16="http://schemas.microsoft.com/office/drawing/2014/main" id="{14A1D557-047F-4C90-B990-F02DBF218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1" name="Line 113">
                <a:extLst>
                  <a:ext uri="{FF2B5EF4-FFF2-40B4-BE49-F238E27FC236}">
                    <a16:creationId xmlns:a16="http://schemas.microsoft.com/office/drawing/2014/main" id="{D802CDC1-DDE3-4A21-A71A-D19D66A3E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D9005787-6B6D-4AE8-91E2-1C33483B26D4}"/>
                </a:ext>
              </a:extLst>
            </p:cNvPr>
            <p:cNvGrpSpPr/>
            <p:nvPr/>
          </p:nvGrpSpPr>
          <p:grpSpPr>
            <a:xfrm>
              <a:off x="6661107" y="3094191"/>
              <a:ext cx="178712" cy="641746"/>
              <a:chOff x="2084388" y="2281238"/>
              <a:chExt cx="127000" cy="720725"/>
            </a:xfrm>
          </p:grpSpPr>
          <p:sp>
            <p:nvSpPr>
              <p:cNvPr id="93" name="Line 113">
                <a:extLst>
                  <a:ext uri="{FF2B5EF4-FFF2-40B4-BE49-F238E27FC236}">
                    <a16:creationId xmlns:a16="http://schemas.microsoft.com/office/drawing/2014/main" id="{7639AD70-7CBF-4DB0-B672-58F997A29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4" name="Line 120">
                <a:extLst>
                  <a:ext uri="{FF2B5EF4-FFF2-40B4-BE49-F238E27FC236}">
                    <a16:creationId xmlns:a16="http://schemas.microsoft.com/office/drawing/2014/main" id="{1AB27C3B-FB6C-427D-BE6C-4ED44415A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5" name="Line 113">
                <a:extLst>
                  <a:ext uri="{FF2B5EF4-FFF2-40B4-BE49-F238E27FC236}">
                    <a16:creationId xmlns:a16="http://schemas.microsoft.com/office/drawing/2014/main" id="{BC21DA09-96CE-4FFC-8008-0C29417565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4F17A29D-ACEE-4340-8B69-E64BFCC16036}"/>
                </a:ext>
              </a:extLst>
            </p:cNvPr>
            <p:cNvGrpSpPr/>
            <p:nvPr/>
          </p:nvGrpSpPr>
          <p:grpSpPr>
            <a:xfrm>
              <a:off x="7586800" y="3196403"/>
              <a:ext cx="178712" cy="696695"/>
              <a:chOff x="2084388" y="2281238"/>
              <a:chExt cx="127000" cy="720725"/>
            </a:xfrm>
          </p:grpSpPr>
          <p:sp>
            <p:nvSpPr>
              <p:cNvPr id="97" name="Line 113">
                <a:extLst>
                  <a:ext uri="{FF2B5EF4-FFF2-40B4-BE49-F238E27FC236}">
                    <a16:creationId xmlns:a16="http://schemas.microsoft.com/office/drawing/2014/main" id="{DB1AF6F3-C4D9-4138-8BE8-D6DD82A88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8" name="Line 120">
                <a:extLst>
                  <a:ext uri="{FF2B5EF4-FFF2-40B4-BE49-F238E27FC236}">
                    <a16:creationId xmlns:a16="http://schemas.microsoft.com/office/drawing/2014/main" id="{A50E9438-E4DE-4463-BB56-D5834B67B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99" name="Line 113">
                <a:extLst>
                  <a:ext uri="{FF2B5EF4-FFF2-40B4-BE49-F238E27FC236}">
                    <a16:creationId xmlns:a16="http://schemas.microsoft.com/office/drawing/2014/main" id="{82565760-7672-4757-837F-4CDD9075E1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5FE2C437-F2E3-414F-9577-08EF92FAA038}"/>
                </a:ext>
              </a:extLst>
            </p:cNvPr>
            <p:cNvGrpSpPr/>
            <p:nvPr/>
          </p:nvGrpSpPr>
          <p:grpSpPr>
            <a:xfrm>
              <a:off x="8757191" y="3013227"/>
              <a:ext cx="178712" cy="536971"/>
              <a:chOff x="2084388" y="2281238"/>
              <a:chExt cx="127000" cy="720725"/>
            </a:xfrm>
          </p:grpSpPr>
          <p:sp>
            <p:nvSpPr>
              <p:cNvPr id="101" name="Line 113">
                <a:extLst>
                  <a:ext uri="{FF2B5EF4-FFF2-40B4-BE49-F238E27FC236}">
                    <a16:creationId xmlns:a16="http://schemas.microsoft.com/office/drawing/2014/main" id="{AC29A6B8-5A74-4E5A-B5A4-5BD8C36C5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2" name="Line 120">
                <a:extLst>
                  <a:ext uri="{FF2B5EF4-FFF2-40B4-BE49-F238E27FC236}">
                    <a16:creationId xmlns:a16="http://schemas.microsoft.com/office/drawing/2014/main" id="{891DBB27-9F54-4461-820E-9C655A484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3" name="Line 113">
                <a:extLst>
                  <a:ext uri="{FF2B5EF4-FFF2-40B4-BE49-F238E27FC236}">
                    <a16:creationId xmlns:a16="http://schemas.microsoft.com/office/drawing/2014/main" id="{656772E5-F168-4820-877E-449774915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13455E7D-5894-4CE5-B10D-254B8047EE80}"/>
                </a:ext>
              </a:extLst>
            </p:cNvPr>
            <p:cNvGrpSpPr/>
            <p:nvPr/>
          </p:nvGrpSpPr>
          <p:grpSpPr>
            <a:xfrm>
              <a:off x="9463809" y="3086864"/>
              <a:ext cx="178712" cy="1225334"/>
              <a:chOff x="2084388" y="2281238"/>
              <a:chExt cx="127000" cy="720725"/>
            </a:xfrm>
          </p:grpSpPr>
          <p:sp>
            <p:nvSpPr>
              <p:cNvPr id="105" name="Line 113">
                <a:extLst>
                  <a:ext uri="{FF2B5EF4-FFF2-40B4-BE49-F238E27FC236}">
                    <a16:creationId xmlns:a16="http://schemas.microsoft.com/office/drawing/2014/main" id="{CA59EFF6-897D-4D96-A91D-EF57B7CDB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6" name="Line 120">
                <a:extLst>
                  <a:ext uri="{FF2B5EF4-FFF2-40B4-BE49-F238E27FC236}">
                    <a16:creationId xmlns:a16="http://schemas.microsoft.com/office/drawing/2014/main" id="{A5CEE32A-4539-4B56-9F5B-113329C28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07" name="Line 113">
                <a:extLst>
                  <a:ext uri="{FF2B5EF4-FFF2-40B4-BE49-F238E27FC236}">
                    <a16:creationId xmlns:a16="http://schemas.microsoft.com/office/drawing/2014/main" id="{865ABA43-E911-4047-87BA-B81F02941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08" name="Groupe 107">
              <a:extLst>
                <a:ext uri="{FF2B5EF4-FFF2-40B4-BE49-F238E27FC236}">
                  <a16:creationId xmlns:a16="http://schemas.microsoft.com/office/drawing/2014/main" id="{4D5A1DC7-B46B-4783-A3C8-EF63EB4FE074}"/>
                </a:ext>
              </a:extLst>
            </p:cNvPr>
            <p:cNvGrpSpPr/>
            <p:nvPr/>
          </p:nvGrpSpPr>
          <p:grpSpPr>
            <a:xfrm>
              <a:off x="10716743" y="3083604"/>
              <a:ext cx="178712" cy="923794"/>
              <a:chOff x="2084388" y="2281238"/>
              <a:chExt cx="127000" cy="720725"/>
            </a:xfrm>
          </p:grpSpPr>
          <p:sp>
            <p:nvSpPr>
              <p:cNvPr id="109" name="Line 113">
                <a:extLst>
                  <a:ext uri="{FF2B5EF4-FFF2-40B4-BE49-F238E27FC236}">
                    <a16:creationId xmlns:a16="http://schemas.microsoft.com/office/drawing/2014/main" id="{8C719C80-EA98-44C8-AA63-0A29ACBE0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0" name="Line 120">
                <a:extLst>
                  <a:ext uri="{FF2B5EF4-FFF2-40B4-BE49-F238E27FC236}">
                    <a16:creationId xmlns:a16="http://schemas.microsoft.com/office/drawing/2014/main" id="{DF6CCF1F-F2B3-4F96-BD7B-02583A8B3E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1" name="Line 113">
                <a:extLst>
                  <a:ext uri="{FF2B5EF4-FFF2-40B4-BE49-F238E27FC236}">
                    <a16:creationId xmlns:a16="http://schemas.microsoft.com/office/drawing/2014/main" id="{43AACA42-3200-4227-8ACB-D8E65D45A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AD493707-D47A-486E-B8BC-36A4CFBBC09F}"/>
                </a:ext>
              </a:extLst>
            </p:cNvPr>
            <p:cNvGrpSpPr/>
            <p:nvPr/>
          </p:nvGrpSpPr>
          <p:grpSpPr>
            <a:xfrm>
              <a:off x="11423361" y="3062444"/>
              <a:ext cx="178712" cy="583004"/>
              <a:chOff x="2084388" y="2281238"/>
              <a:chExt cx="127000" cy="720725"/>
            </a:xfrm>
          </p:grpSpPr>
          <p:sp>
            <p:nvSpPr>
              <p:cNvPr id="113" name="Line 113">
                <a:extLst>
                  <a:ext uri="{FF2B5EF4-FFF2-40B4-BE49-F238E27FC236}">
                    <a16:creationId xmlns:a16="http://schemas.microsoft.com/office/drawing/2014/main" id="{C4D1FF8D-44EA-44C0-8BED-8690BF1E8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4" name="Line 120">
                <a:extLst>
                  <a:ext uri="{FF2B5EF4-FFF2-40B4-BE49-F238E27FC236}">
                    <a16:creationId xmlns:a16="http://schemas.microsoft.com/office/drawing/2014/main" id="{D3715A19-74FB-4AED-B630-4F297A2F5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115" name="Line 113">
                <a:extLst>
                  <a:ext uri="{FF2B5EF4-FFF2-40B4-BE49-F238E27FC236}">
                    <a16:creationId xmlns:a16="http://schemas.microsoft.com/office/drawing/2014/main" id="{AD19F34C-B287-4A28-93BA-FDD3F5363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2000"/>
              </a:p>
            </p:txBody>
          </p:sp>
        </p:grpSp>
        <p:sp>
          <p:nvSpPr>
            <p:cNvPr id="124" name="Rectangle 48">
              <a:extLst>
                <a:ext uri="{FF2B5EF4-FFF2-40B4-BE49-F238E27FC236}">
                  <a16:creationId xmlns:a16="http://schemas.microsoft.com/office/drawing/2014/main" id="{F541366A-D29D-48D0-830D-7D2273255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770" y="4849784"/>
              <a:ext cx="32701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0-&lt;1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5" name="Rectangle 48">
              <a:extLst>
                <a:ext uri="{FF2B5EF4-FFF2-40B4-BE49-F238E27FC236}">
                  <a16:creationId xmlns:a16="http://schemas.microsoft.com/office/drawing/2014/main" id="{3D02B511-EA82-4349-917E-1394C7921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6590" y="5409611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6" name="Rectangle 48">
              <a:extLst>
                <a:ext uri="{FF2B5EF4-FFF2-40B4-BE49-F238E27FC236}">
                  <a16:creationId xmlns:a16="http://schemas.microsoft.com/office/drawing/2014/main" id="{5C821FC9-0160-4DF5-8DA4-C4A4FB8D3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315" y="4849784"/>
              <a:ext cx="36708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1-&lt; 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7" name="Rectangle 48">
              <a:extLst>
                <a:ext uri="{FF2B5EF4-FFF2-40B4-BE49-F238E27FC236}">
                  <a16:creationId xmlns:a16="http://schemas.microsoft.com/office/drawing/2014/main" id="{01E9BB23-CA1C-49FD-AC67-073DDE58D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5487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8" name="Rectangle 48">
              <a:extLst>
                <a:ext uri="{FF2B5EF4-FFF2-40B4-BE49-F238E27FC236}">
                  <a16:creationId xmlns:a16="http://schemas.microsoft.com/office/drawing/2014/main" id="{6D2C8E78-63A1-44C6-861A-7B0856D6F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3054" y="4849784"/>
              <a:ext cx="2212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≥ 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29" name="Rectangle 48">
              <a:extLst>
                <a:ext uri="{FF2B5EF4-FFF2-40B4-BE49-F238E27FC236}">
                  <a16:creationId xmlns:a16="http://schemas.microsoft.com/office/drawing/2014/main" id="{D32EB05D-6819-4385-A97C-7CB951EBF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2290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18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0" name="Rectangle 48">
              <a:extLst>
                <a:ext uri="{FF2B5EF4-FFF2-40B4-BE49-F238E27FC236}">
                  <a16:creationId xmlns:a16="http://schemas.microsoft.com/office/drawing/2014/main" id="{9DD6A8AC-A337-4BB3-A695-C3F420ED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3335" y="4849784"/>
              <a:ext cx="2355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Yes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1" name="Rectangle 48">
              <a:extLst>
                <a:ext uri="{FF2B5EF4-FFF2-40B4-BE49-F238E27FC236}">
                  <a16:creationId xmlns:a16="http://schemas.microsoft.com/office/drawing/2014/main" id="{EED9A771-7F2F-4A5E-8E5F-C1E90B51E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9752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27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2" name="Rectangle 48">
              <a:extLst>
                <a:ext uri="{FF2B5EF4-FFF2-40B4-BE49-F238E27FC236}">
                  <a16:creationId xmlns:a16="http://schemas.microsoft.com/office/drawing/2014/main" id="{AA672EFB-2C56-40AD-9411-0F2358529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654" y="4849784"/>
              <a:ext cx="2099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No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3" name="Rectangle 48">
              <a:extLst>
                <a:ext uri="{FF2B5EF4-FFF2-40B4-BE49-F238E27FC236}">
                  <a16:creationId xmlns:a16="http://schemas.microsoft.com/office/drawing/2014/main" id="{A1706A3E-3944-472C-B46E-6D4C94B79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4965" y="5409611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4" name="Rectangle 48">
              <a:extLst>
                <a:ext uri="{FF2B5EF4-FFF2-40B4-BE49-F238E27FC236}">
                  <a16:creationId xmlns:a16="http://schemas.microsoft.com/office/drawing/2014/main" id="{A9BF2784-88D9-40E1-B911-AEF83D5C5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848" y="5054498"/>
              <a:ext cx="24489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No of Fully Active Agents in OBR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5" name="Rectangle 48">
              <a:extLst>
                <a:ext uri="{FF2B5EF4-FFF2-40B4-BE49-F238E27FC236}">
                  <a16:creationId xmlns:a16="http://schemas.microsoft.com/office/drawing/2014/main" id="{93EFD2FF-E232-4F47-AB4E-E71477357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09091" y="5054498"/>
              <a:ext cx="12118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INSTI Resistance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6" name="Rectangle 48">
              <a:extLst>
                <a:ext uri="{FF2B5EF4-FFF2-40B4-BE49-F238E27FC236}">
                  <a16:creationId xmlns:a16="http://schemas.microsoft.com/office/drawing/2014/main" id="{8BCD2578-A82E-4D83-9EE6-466A55C18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01404" y="4849784"/>
              <a:ext cx="23557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Yes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7" name="Rectangle 48">
              <a:extLst>
                <a:ext uri="{FF2B5EF4-FFF2-40B4-BE49-F238E27FC236}">
                  <a16:creationId xmlns:a16="http://schemas.microsoft.com/office/drawing/2014/main" id="{E106F4DF-A447-4F69-840A-B3E251A57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7821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12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8" name="Rectangle 48">
              <a:extLst>
                <a:ext uri="{FF2B5EF4-FFF2-40B4-BE49-F238E27FC236}">
                  <a16:creationId xmlns:a16="http://schemas.microsoft.com/office/drawing/2014/main" id="{8463A4D0-B7E1-4B8E-AB5A-23E4BB1C2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3723" y="4849784"/>
              <a:ext cx="20999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No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39" name="Rectangle 48">
              <a:extLst>
                <a:ext uri="{FF2B5EF4-FFF2-40B4-BE49-F238E27FC236}">
                  <a16:creationId xmlns:a16="http://schemas.microsoft.com/office/drawing/2014/main" id="{9E356935-C042-491C-BA8C-FCCE1BE50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7349" y="5409611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24</a:t>
              </a:r>
              <a:endPara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40" name="Rectangle 48">
              <a:extLst>
                <a:ext uri="{FF2B5EF4-FFF2-40B4-BE49-F238E27FC236}">
                  <a16:creationId xmlns:a16="http://schemas.microsoft.com/office/drawing/2014/main" id="{4FC82B0C-A414-4F42-8670-DF42DBBD3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3144" y="5054498"/>
              <a:ext cx="8198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Ibalizumab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141" name="Rectangle 51">
              <a:extLst>
                <a:ext uri="{FF2B5EF4-FFF2-40B4-BE49-F238E27FC236}">
                  <a16:creationId xmlns:a16="http://schemas.microsoft.com/office/drawing/2014/main" id="{56BC2A2B-BED3-4FA6-8992-836BEA519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4516" y="340992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67</a:t>
              </a:r>
            </a:p>
          </p:txBody>
        </p:sp>
        <p:sp>
          <p:nvSpPr>
            <p:cNvPr id="142" name="Rectangle 51">
              <a:extLst>
                <a:ext uri="{FF2B5EF4-FFF2-40B4-BE49-F238E27FC236}">
                  <a16:creationId xmlns:a16="http://schemas.microsoft.com/office/drawing/2014/main" id="{F91026A9-3969-4513-B5CD-2F96CC8A5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458" y="2965758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92</a:t>
              </a:r>
            </a:p>
          </p:txBody>
        </p:sp>
        <p:sp>
          <p:nvSpPr>
            <p:cNvPr id="143" name="Rectangle 51">
              <a:extLst>
                <a:ext uri="{FF2B5EF4-FFF2-40B4-BE49-F238E27FC236}">
                  <a16:creationId xmlns:a16="http://schemas.microsoft.com/office/drawing/2014/main" id="{49BAE747-1C82-4F16-A880-827AD4241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096" y="321158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78</a:t>
              </a:r>
            </a:p>
          </p:txBody>
        </p:sp>
        <p:sp>
          <p:nvSpPr>
            <p:cNvPr id="144" name="Rectangle 51">
              <a:extLst>
                <a:ext uri="{FF2B5EF4-FFF2-40B4-BE49-F238E27FC236}">
                  <a16:creationId xmlns:a16="http://schemas.microsoft.com/office/drawing/2014/main" id="{28E65ACF-F9B6-4995-B830-8F7EBC045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337" y="3111726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85</a:t>
              </a:r>
            </a:p>
          </p:txBody>
        </p:sp>
        <p:sp>
          <p:nvSpPr>
            <p:cNvPr id="145" name="Rectangle 51">
              <a:extLst>
                <a:ext uri="{FF2B5EF4-FFF2-40B4-BE49-F238E27FC236}">
                  <a16:creationId xmlns:a16="http://schemas.microsoft.com/office/drawing/2014/main" id="{657A35C2-08E1-4E80-BC1B-9392E2A88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9784" y="348871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63</a:t>
              </a:r>
            </a:p>
          </p:txBody>
        </p:sp>
        <p:sp>
          <p:nvSpPr>
            <p:cNvPr id="146" name="Rectangle 51">
              <a:extLst>
                <a:ext uri="{FF2B5EF4-FFF2-40B4-BE49-F238E27FC236}">
                  <a16:creationId xmlns:a16="http://schemas.microsoft.com/office/drawing/2014/main" id="{D9CF914C-41DF-4FAB-AB5C-C620525DC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6332" y="326914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75</a:t>
              </a:r>
            </a:p>
          </p:txBody>
        </p:sp>
        <p:sp>
          <p:nvSpPr>
            <p:cNvPr id="147" name="Rectangle 51">
              <a:extLst>
                <a:ext uri="{FF2B5EF4-FFF2-40B4-BE49-F238E27FC236}">
                  <a16:creationId xmlns:a16="http://schemas.microsoft.com/office/drawing/2014/main" id="{023C1793-43DE-48BD-9D70-CF53D28B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8708" y="314527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83</a:t>
              </a:r>
            </a:p>
          </p:txBody>
        </p:sp>
        <p:sp>
          <p:nvSpPr>
            <p:cNvPr id="150" name="Rectangle 48">
              <a:extLst>
                <a:ext uri="{FF2B5EF4-FFF2-40B4-BE49-F238E27FC236}">
                  <a16:creationId xmlns:a16="http://schemas.microsoft.com/office/drawing/2014/main" id="{0A50994B-487B-4CC7-9A53-934993F98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3599" y="5054498"/>
              <a:ext cx="2917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400" b="1" i="0" u="none" strike="noStrike" kern="1200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OSS</a:t>
              </a:r>
              <a:endParaRPr kumimoji="0" lang="en-US" altLang="fr-FR" sz="2000" b="1" i="0" u="none" strike="noStrike" kern="1200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690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7519B8-7374-4F47-9021-631E9184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Disclosure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3D508-37FF-754B-951B-226E43153F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979422"/>
            <a:ext cx="10972800" cy="4684667"/>
          </a:xfrm>
        </p:spPr>
        <p:txBody>
          <a:bodyPr>
            <a:normAutofit/>
          </a:bodyPr>
          <a:lstStyle/>
          <a:p>
            <a:r>
              <a:rPr lang="fr-FR" sz="2000" b="1" dirty="0"/>
              <a:t>Pedro Cahn</a:t>
            </a:r>
            <a:r>
              <a:rPr lang="fr-FR" sz="2000" dirty="0"/>
              <a:t> has </a:t>
            </a:r>
            <a:r>
              <a:rPr lang="fr-FR" sz="2000" dirty="0" err="1"/>
              <a:t>received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support and/or </a:t>
            </a:r>
            <a:r>
              <a:rPr lang="fr-FR" sz="2000" dirty="0" err="1"/>
              <a:t>honoraria</a:t>
            </a:r>
            <a:r>
              <a:rPr lang="fr-FR" sz="2000" dirty="0"/>
              <a:t> for consulting and/or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, Merck &amp; Co., Inc. ; </a:t>
            </a:r>
            <a:r>
              <a:rPr lang="fr-FR" sz="2000" dirty="0" err="1"/>
              <a:t>ViiV</a:t>
            </a:r>
            <a:r>
              <a:rPr lang="fr-FR" sz="2000" dirty="0"/>
              <a:t> Healthcare, Janssen</a:t>
            </a:r>
            <a:br>
              <a:rPr lang="fr-FR" sz="2000" dirty="0"/>
            </a:br>
            <a:endParaRPr lang="fr-FR" sz="2000" dirty="0"/>
          </a:p>
          <a:p>
            <a:r>
              <a:rPr lang="fr-FR" sz="2000" b="1" dirty="0"/>
              <a:t>Anton </a:t>
            </a:r>
            <a:r>
              <a:rPr lang="fr-FR" sz="2000" b="1" dirty="0" err="1"/>
              <a:t>Pozniak</a:t>
            </a:r>
            <a:r>
              <a:rPr lang="fr-FR" sz="2000" dirty="0"/>
              <a:t> has </a:t>
            </a:r>
            <a:r>
              <a:rPr lang="fr-FR" sz="2000" dirty="0" err="1"/>
              <a:t>received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support and/or </a:t>
            </a:r>
            <a:r>
              <a:rPr lang="fr-FR" sz="2000" dirty="0" err="1"/>
              <a:t>honoraria</a:t>
            </a:r>
            <a:r>
              <a:rPr lang="fr-FR" sz="2000" dirty="0"/>
              <a:t> for consulting and/or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 ; </a:t>
            </a:r>
            <a:r>
              <a:rPr lang="fr-FR" sz="2000" dirty="0" err="1"/>
              <a:t>Gilead</a:t>
            </a:r>
            <a:r>
              <a:rPr lang="fr-FR" sz="2000" dirty="0"/>
              <a:t> Sciences </a:t>
            </a:r>
            <a:r>
              <a:rPr lang="fr-FR" sz="2000" dirty="0" err="1"/>
              <a:t>Medical</a:t>
            </a:r>
            <a:r>
              <a:rPr lang="fr-FR" sz="2000" dirty="0"/>
              <a:t> </a:t>
            </a:r>
            <a:r>
              <a:rPr lang="fr-FR" sz="2000" dirty="0" err="1"/>
              <a:t>Affairs</a:t>
            </a:r>
            <a:r>
              <a:rPr lang="fr-FR" sz="2000" dirty="0"/>
              <a:t> ; Merck &amp; Co., Inc. ; </a:t>
            </a:r>
            <a:r>
              <a:rPr lang="fr-FR" sz="2000" dirty="0" err="1"/>
              <a:t>ViiV</a:t>
            </a:r>
            <a:r>
              <a:rPr lang="fr-FR" sz="2000" dirty="0"/>
              <a:t> Healthcare, Janssen, </a:t>
            </a:r>
            <a:r>
              <a:rPr lang="fr-FR" sz="2000" dirty="0" err="1"/>
              <a:t>Theratechnologies</a:t>
            </a:r>
            <a:br>
              <a:rPr lang="fr-FR" sz="2000" dirty="0"/>
            </a:br>
            <a:endParaRPr lang="fr-FR" sz="2000" dirty="0"/>
          </a:p>
          <a:p>
            <a:r>
              <a:rPr lang="fr-FR" sz="2000" b="1" dirty="0"/>
              <a:t>François </a:t>
            </a:r>
            <a:r>
              <a:rPr lang="fr-FR" sz="2000" b="1" dirty="0" err="1"/>
              <a:t>Raffi</a:t>
            </a:r>
            <a:r>
              <a:rPr lang="fr-FR" sz="2000" dirty="0"/>
              <a:t> has </a:t>
            </a:r>
            <a:r>
              <a:rPr lang="fr-FR" sz="2000" dirty="0" err="1"/>
              <a:t>received</a:t>
            </a:r>
            <a:r>
              <a:rPr lang="fr-FR" sz="2000" dirty="0"/>
              <a:t> </a:t>
            </a:r>
            <a:r>
              <a:rPr lang="fr-FR" sz="2000" dirty="0" err="1"/>
              <a:t>research</a:t>
            </a:r>
            <a:r>
              <a:rPr lang="fr-FR" sz="2000" dirty="0"/>
              <a:t> support and/or </a:t>
            </a:r>
            <a:r>
              <a:rPr lang="fr-FR" sz="2000" dirty="0" err="1"/>
              <a:t>honoraria</a:t>
            </a:r>
            <a:r>
              <a:rPr lang="fr-FR" sz="2000" dirty="0"/>
              <a:t> for consulting and/or </a:t>
            </a:r>
            <a:r>
              <a:rPr lang="fr-FR" sz="2000" dirty="0" err="1"/>
              <a:t>advisory</a:t>
            </a:r>
            <a:r>
              <a:rPr lang="fr-FR" sz="2000" dirty="0"/>
              <a:t> </a:t>
            </a:r>
            <a:r>
              <a:rPr lang="fr-FR" sz="2000" dirty="0" err="1"/>
              <a:t>boards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 ; </a:t>
            </a:r>
            <a:r>
              <a:rPr lang="fr-FR" sz="2000" dirty="0" err="1"/>
              <a:t>Gilead</a:t>
            </a:r>
            <a:r>
              <a:rPr lang="fr-FR" sz="2000" dirty="0"/>
              <a:t> Sciences </a:t>
            </a:r>
            <a:r>
              <a:rPr lang="fr-FR" sz="2000" dirty="0" err="1"/>
              <a:t>Medical</a:t>
            </a:r>
            <a:r>
              <a:rPr lang="fr-FR" sz="2000" dirty="0"/>
              <a:t> </a:t>
            </a:r>
            <a:r>
              <a:rPr lang="fr-FR" sz="2000" dirty="0" err="1"/>
              <a:t>Affairs</a:t>
            </a:r>
            <a:r>
              <a:rPr lang="fr-FR" sz="2000" dirty="0"/>
              <a:t> ; Merck &amp; Co., Inc. ; </a:t>
            </a:r>
            <a:r>
              <a:rPr lang="fr-FR" sz="2000" dirty="0" err="1"/>
              <a:t>ViiV</a:t>
            </a:r>
            <a:r>
              <a:rPr lang="fr-FR" sz="2000" dirty="0"/>
              <a:t> Healthcare, Janssen, </a:t>
            </a:r>
            <a:r>
              <a:rPr lang="fr-FR" sz="2000" dirty="0" err="1"/>
              <a:t>Theratechnologies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86469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5952176E-D14C-1846-A864-D02637D84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133" y="6481416"/>
            <a:ext cx="62815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Margot N, EACS 2021, Abs. OS1/1 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93DD907-EB3C-7940-95D7-AB48A223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CAPELLA Study: </a:t>
            </a:r>
            <a:r>
              <a:rPr lang="fr-FR" dirty="0" err="1"/>
              <a:t>lenacapavir</a:t>
            </a:r>
            <a:r>
              <a:rPr lang="fr-FR" dirty="0"/>
              <a:t> in HTE patients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EF147A-7AA7-479D-A2F6-5AF161231AF2}"/>
              </a:ext>
            </a:extLst>
          </p:cNvPr>
          <p:cNvSpPr txBox="1"/>
          <p:nvPr/>
        </p:nvSpPr>
        <p:spPr>
          <a:xfrm>
            <a:off x="3313041" y="2232195"/>
            <a:ext cx="5802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9"/>
                </a:solidFill>
              </a:rPr>
              <a:t>Summary of Participants with CA Resistance</a:t>
            </a:r>
          </a:p>
        </p:txBody>
      </p:sp>
      <p:graphicFrame>
        <p:nvGraphicFramePr>
          <p:cNvPr id="11" name="Tableau 11">
            <a:extLst>
              <a:ext uri="{FF2B5EF4-FFF2-40B4-BE49-F238E27FC236}">
                <a16:creationId xmlns:a16="http://schemas.microsoft.com/office/drawing/2014/main" id="{E20C6B87-7B80-4447-A9B2-3D9E3FD9B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887197"/>
              </p:ext>
            </p:extLst>
          </p:nvPr>
        </p:nvGraphicFramePr>
        <p:xfrm>
          <a:off x="998376" y="2653602"/>
          <a:ext cx="10431625" cy="3594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418">
                  <a:extLst>
                    <a:ext uri="{9D8B030D-6E8A-4147-A177-3AD203B41FA5}">
                      <a16:colId xmlns:a16="http://schemas.microsoft.com/office/drawing/2014/main" val="2849194054"/>
                    </a:ext>
                  </a:extLst>
                </a:gridCol>
                <a:gridCol w="1644447">
                  <a:extLst>
                    <a:ext uri="{9D8B030D-6E8A-4147-A177-3AD203B41FA5}">
                      <a16:colId xmlns:a16="http://schemas.microsoft.com/office/drawing/2014/main" val="3414114966"/>
                    </a:ext>
                  </a:extLst>
                </a:gridCol>
                <a:gridCol w="1914135">
                  <a:extLst>
                    <a:ext uri="{9D8B030D-6E8A-4147-A177-3AD203B41FA5}">
                      <a16:colId xmlns:a16="http://schemas.microsoft.com/office/drawing/2014/main" val="977640609"/>
                    </a:ext>
                  </a:extLst>
                </a:gridCol>
                <a:gridCol w="1644447">
                  <a:extLst>
                    <a:ext uri="{9D8B030D-6E8A-4147-A177-3AD203B41FA5}">
                      <a16:colId xmlns:a16="http://schemas.microsoft.com/office/drawing/2014/main" val="1563735336"/>
                    </a:ext>
                  </a:extLst>
                </a:gridCol>
                <a:gridCol w="1644447">
                  <a:extLst>
                    <a:ext uri="{9D8B030D-6E8A-4147-A177-3AD203B41FA5}">
                      <a16:colId xmlns:a16="http://schemas.microsoft.com/office/drawing/2014/main" val="3026991167"/>
                    </a:ext>
                  </a:extLst>
                </a:gridCol>
                <a:gridCol w="2643731">
                  <a:extLst>
                    <a:ext uri="{9D8B030D-6E8A-4147-A177-3AD203B41FA5}">
                      <a16:colId xmlns:a16="http://schemas.microsoft.com/office/drawing/2014/main" val="4114080784"/>
                    </a:ext>
                  </a:extLst>
                </a:gridCol>
              </a:tblGrid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Part. 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1</a:t>
                      </a:r>
                      <a:r>
                        <a:rPr lang="en-US" sz="1600" baseline="30000" noProof="0">
                          <a:latin typeface="+mn-lt"/>
                        </a:rPr>
                        <a:t>st</a:t>
                      </a:r>
                      <a:r>
                        <a:rPr lang="en-US" sz="1600" noProof="0">
                          <a:latin typeface="+mn-lt"/>
                        </a:rPr>
                        <a:t> Visit</a:t>
                      </a:r>
                      <a:br>
                        <a:rPr lang="en-US" sz="1600" noProof="0">
                          <a:latin typeface="+mn-lt"/>
                        </a:rPr>
                      </a:br>
                      <a:r>
                        <a:rPr lang="en-US" sz="1600" noProof="0">
                          <a:latin typeface="+mn-lt"/>
                        </a:rPr>
                        <a:t>with CA-R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CA RAMs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LEN FC</a:t>
                      </a:r>
                      <a:r>
                        <a:rPr lang="en-US" sz="1600" baseline="30000" noProof="0">
                          <a:latin typeface="+mn-lt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# of fullu</a:t>
                      </a:r>
                      <a:br>
                        <a:rPr lang="en-US" sz="1600" noProof="0">
                          <a:latin typeface="+mn-lt"/>
                        </a:rPr>
                      </a:br>
                      <a:r>
                        <a:rPr lang="en-US" sz="1600" noProof="0">
                          <a:latin typeface="+mn-lt"/>
                        </a:rPr>
                        <a:t>Active drugs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Comments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061099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Week 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M66I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138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(OBR adherence issue)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298274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M66I, N74D, A105T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&gt; 1445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(no active ARVs in OBR)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3888148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M66M/I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(no active ARVs in OBR)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9944199"/>
                  </a:ext>
                </a:extLst>
              </a:tr>
              <a:tr h="718966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M66M/I, K70K/S</a:t>
                      </a:r>
                      <a:endParaRPr lang="en-US" sz="1600" noProof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Effective LEN monotherapy</a:t>
                      </a:r>
                    </a:p>
                    <a:p>
                      <a:pPr algn="ctr"/>
                      <a:r>
                        <a:rPr lang="en-US" sz="1600" noProof="0" dirty="0">
                          <a:latin typeface="+mn-lt"/>
                        </a:rPr>
                        <a:t>(OBR adherence issue)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0353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41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9BEC4E70-820A-AF4B-A72E-B5FC32C81605}"/>
              </a:ext>
            </a:extLst>
          </p:cNvPr>
          <p:cNvSpPr>
            <a:spLocks/>
          </p:cNvSpPr>
          <p:nvPr/>
        </p:nvSpPr>
        <p:spPr bwMode="auto">
          <a:xfrm rot="711946">
            <a:off x="4938039" y="2266365"/>
            <a:ext cx="4124574" cy="2610327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788754" y="267554"/>
            <a:ext cx="7102810" cy="5958518"/>
            <a:chOff x="1788754" y="267554"/>
            <a:chExt cx="7102810" cy="5958518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59006" y="3107461"/>
              <a:ext cx="3076547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788754" y="1905970"/>
              <a:ext cx="3202748" cy="2470856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464042" y="412968"/>
              <a:ext cx="3205308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05045" y="770359"/>
              <a:ext cx="227818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BIC/FTC/TAF</a:t>
              </a:r>
            </a:p>
            <a:p>
              <a:pPr algn="ctr">
                <a:lnSpc>
                  <a:spcPts val="2800"/>
                </a:lnSpc>
              </a:pPr>
              <a:endParaRPr lang="en-US" sz="2400" b="1" dirty="0">
                <a:solidFill>
                  <a:srgbClr val="002060"/>
                </a:solidFill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Dissolve tablet ?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4076943" y="2333055"/>
              <a:ext cx="2134392" cy="20807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041114" y="2843996"/>
              <a:ext cx="2206053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PK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Epidemiology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148249" y="3285524"/>
              <a:ext cx="2743315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% PLWH suppressed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Europe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ECDC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8191E-510E-224E-9A74-9EB8BC1095AB}"/>
              </a:ext>
            </a:extLst>
          </p:cNvPr>
          <p:cNvSpPr/>
          <p:nvPr/>
        </p:nvSpPr>
        <p:spPr>
          <a:xfrm>
            <a:off x="3958735" y="4524945"/>
            <a:ext cx="22159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Late presenters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Europe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FF6600"/>
                </a:solidFill>
              </a:rPr>
              <a:t>ECDC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34B59-68D6-DA49-9A04-3DCF203B337A}"/>
              </a:ext>
            </a:extLst>
          </p:cNvPr>
          <p:cNvSpPr/>
          <p:nvPr/>
        </p:nvSpPr>
        <p:spPr>
          <a:xfrm>
            <a:off x="1993048" y="2475585"/>
            <a:ext cx="216245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Multiresistance</a:t>
            </a:r>
            <a:endParaRPr lang="en-US" sz="2400" b="1"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Europe</a:t>
            </a:r>
          </a:p>
          <a:p>
            <a:pPr algn="ctr">
              <a:lnSpc>
                <a:spcPts val="2800"/>
              </a:lnSpc>
            </a:pPr>
            <a:r>
              <a:rPr lang="en-US" sz="2400" b="1" dirty="0" err="1">
                <a:solidFill>
                  <a:srgbClr val="FF6600"/>
                </a:solidFill>
              </a:rPr>
              <a:t>EuResist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14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F43E-8811-7A40-9425-5E9ED1FE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Dissolve or crush BIC/F/TAF </a:t>
            </a:r>
            <a:br>
              <a:rPr lang="en-US" dirty="0"/>
            </a:br>
            <a:r>
              <a:rPr lang="en-US" dirty="0"/>
              <a:t>if patient cannot swallow 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FA8CB4E-8F89-104B-8A41-0E451512EC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459428"/>
            <a:ext cx="10972800" cy="132834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Open-label, phase 1, single-dose, 3 period crossover, </a:t>
            </a:r>
            <a:r>
              <a:rPr lang="en-US" sz="1800" dirty="0" err="1"/>
              <a:t>randomised</a:t>
            </a:r>
            <a:r>
              <a:rPr lang="en-US" sz="1800" dirty="0"/>
              <a:t> study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18 adults (9 female, 9 male)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Single dose of B/F/TAF 50/200/25 mg in random sequence fasting: solid tablet (S), dissolved in water (D), </a:t>
            </a:r>
            <a:br>
              <a:rPr lang="en-US" sz="1800" dirty="0"/>
            </a:br>
            <a:r>
              <a:rPr lang="en-US" sz="1800" dirty="0"/>
              <a:t>crushed in applesauce (C)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Bioequivalence if 90% CI of AUC and </a:t>
            </a:r>
            <a:r>
              <a:rPr lang="en-US" sz="1800" dirty="0" err="1"/>
              <a:t>C</a:t>
            </a:r>
            <a:r>
              <a:rPr lang="en-US" sz="1800" baseline="-25000" dirty="0" err="1"/>
              <a:t>max</a:t>
            </a:r>
            <a:r>
              <a:rPr lang="en-US" sz="1800" dirty="0"/>
              <a:t> within the 80-125% of the reference formulation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D528BD2-C131-EB4E-84B4-EB4913DD1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Hocqueloux</a:t>
            </a:r>
            <a:r>
              <a:rPr lang="en-GB" sz="1200" i="1" dirty="0">
                <a:solidFill>
                  <a:srgbClr val="0070C0"/>
                </a:solidFill>
              </a:rPr>
              <a:t> L, EACS 2021, Abs. PE2/76</a:t>
            </a:r>
          </a:p>
        </p:txBody>
      </p:sp>
      <p:graphicFrame>
        <p:nvGraphicFramePr>
          <p:cNvPr id="7" name="Tableau 8">
            <a:extLst>
              <a:ext uri="{FF2B5EF4-FFF2-40B4-BE49-F238E27FC236}">
                <a16:creationId xmlns:a16="http://schemas.microsoft.com/office/drawing/2014/main" id="{48A3DEDD-8829-43A2-9F0D-041356AFE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4647"/>
              </p:ext>
            </p:extLst>
          </p:nvPr>
        </p:nvGraphicFramePr>
        <p:xfrm>
          <a:off x="588580" y="2730838"/>
          <a:ext cx="11403723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732">
                  <a:extLst>
                    <a:ext uri="{9D8B030D-6E8A-4147-A177-3AD203B41FA5}">
                      <a16:colId xmlns:a16="http://schemas.microsoft.com/office/drawing/2014/main" val="2255656391"/>
                    </a:ext>
                  </a:extLst>
                </a:gridCol>
                <a:gridCol w="1805434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1587062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  <a:gridCol w="1692165">
                  <a:extLst>
                    <a:ext uri="{9D8B030D-6E8A-4147-A177-3AD203B41FA5}">
                      <a16:colId xmlns:a16="http://schemas.microsoft.com/office/drawing/2014/main" val="1064172110"/>
                    </a:ext>
                  </a:extLst>
                </a:gridCol>
                <a:gridCol w="1468060">
                  <a:extLst>
                    <a:ext uri="{9D8B030D-6E8A-4147-A177-3AD203B41FA5}">
                      <a16:colId xmlns:a16="http://schemas.microsoft.com/office/drawing/2014/main" val="1725799869"/>
                    </a:ext>
                  </a:extLst>
                </a:gridCol>
                <a:gridCol w="1720135">
                  <a:extLst>
                    <a:ext uri="{9D8B030D-6E8A-4147-A177-3AD203B41FA5}">
                      <a16:colId xmlns:a16="http://schemas.microsoft.com/office/drawing/2014/main" val="3298428726"/>
                    </a:ext>
                  </a:extLst>
                </a:gridCol>
                <a:gridCol w="1720135">
                  <a:extLst>
                    <a:ext uri="{9D8B030D-6E8A-4147-A177-3AD203B41FA5}">
                      <a16:colId xmlns:a16="http://schemas.microsoft.com/office/drawing/2014/main" val="2228074335"/>
                    </a:ext>
                  </a:extLst>
                </a:gridCol>
              </a:tblGrid>
              <a:tr h="718440">
                <a:tc>
                  <a:txBody>
                    <a:bodyPr/>
                    <a:lstStyle/>
                    <a:p>
                      <a:r>
                        <a:rPr lang="en-US" sz="1600" noProof="0"/>
                        <a:t>Drug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PK parameters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Reference treatments (S)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Dissolved tablet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(D)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Crushed tablet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(C)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Ratio 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D versus S 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(90% CI)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Ratio </a:t>
                      </a:r>
                      <a:br>
                        <a:rPr lang="en-US" sz="1600" b="1" noProof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C versus S </a:t>
                      </a: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(90% CI)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2604"/>
                  </a:ext>
                </a:extLst>
              </a:tr>
              <a:tr h="292698">
                <a:tc rowSpan="3">
                  <a:txBody>
                    <a:bodyPr/>
                    <a:lstStyle/>
                    <a:p>
                      <a:r>
                        <a:rPr lang="en-US" sz="1600" b="1" noProof="0"/>
                        <a:t>Bictegravir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AUC</a:t>
                      </a:r>
                      <a:r>
                        <a:rPr lang="en-US" sz="1600" baseline="-25000" noProof="0"/>
                        <a:t>0-</a:t>
                      </a:r>
                      <a:r>
                        <a:rPr lang="en-US" sz="1600" baseline="-25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∞</a:t>
                      </a:r>
                      <a:r>
                        <a:rPr lang="en-US" sz="1600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(h*mg/l)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107,9 (39)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119,4 (31)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115,0 (36)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111 (100-122)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107 (96-118)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17066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C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5,0 (42)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5,2 (62)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5,5 (84)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105 (93-119)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110 (97-124)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T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2,3 (0,5-4)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2,5 (0,5-4)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 (0,5-8)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  <a:tr h="292698">
                <a:tc rowSpan="3">
                  <a:txBody>
                    <a:bodyPr/>
                    <a:lstStyle/>
                    <a:p>
                      <a:r>
                        <a:rPr lang="en-US" sz="1600" b="1" noProof="0"/>
                        <a:t>Emtricitabine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AUC</a:t>
                      </a:r>
                      <a:r>
                        <a:rPr lang="en-US" sz="1600" baseline="-25000" noProof="0"/>
                        <a:t>0-</a:t>
                      </a:r>
                      <a:r>
                        <a:rPr lang="en-US" sz="1600" baseline="-25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∞</a:t>
                      </a:r>
                      <a:r>
                        <a:rPr lang="en-US" sz="1600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(h*mg/l)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10,5 (18)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10,5 (20)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9,1 (19)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100 (94-105)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86 (82-91)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083024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C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2,0 (24)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2,0 (38)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1,4 (27)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97 (87-108)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70 (63-78)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4469051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T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1,5 (1-2,5)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1,5 (0,5-2,5)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 (1-3)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229404"/>
                  </a:ext>
                </a:extLst>
              </a:tr>
              <a:tr h="292698">
                <a:tc rowSpan="3">
                  <a:txBody>
                    <a:bodyPr/>
                    <a:lstStyle/>
                    <a:p>
                      <a:r>
                        <a:rPr lang="en-US" sz="1600" b="1" noProof="0"/>
                        <a:t>TAF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AUC</a:t>
                      </a:r>
                      <a:r>
                        <a:rPr lang="en-US" sz="1600" baseline="-25000" noProof="0"/>
                        <a:t>0-</a:t>
                      </a:r>
                      <a:r>
                        <a:rPr lang="en-US" sz="1600" baseline="-250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∞</a:t>
                      </a:r>
                      <a:r>
                        <a:rPr lang="en-US" sz="1600" baseline="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(h*mg/l)</a:t>
                      </a:r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0,053 (98)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0,053 (102)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0,047 (91)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99 (81-120)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84 (69-103)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4387176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C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0,065 (130)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0,062 (133)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0,043 (116)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96 (74-124)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66 (51-85)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805620"/>
                  </a:ext>
                </a:extLst>
              </a:tr>
              <a:tr h="292698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T</a:t>
                      </a:r>
                      <a:r>
                        <a:rPr lang="en-US" sz="1600" baseline="-25000" noProof="0"/>
                        <a:t>max</a:t>
                      </a:r>
                      <a:r>
                        <a:rPr lang="en-US" sz="1600" noProof="0"/>
                        <a:t> (h)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 (0,5-2)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0,5 (0,5-1)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0,5 (0,5-2)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591567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AF6EB1C-4A9A-4C02-9FF7-35AC53EC2FED}"/>
              </a:ext>
            </a:extLst>
          </p:cNvPr>
          <p:cNvSpPr/>
          <p:nvPr/>
        </p:nvSpPr>
        <p:spPr>
          <a:xfrm>
            <a:off x="8767830" y="2752596"/>
            <a:ext cx="1318437" cy="35004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541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7C88D2D-89B6-9B44-AE51-8A478143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834390"/>
          </a:xfrm>
        </p:spPr>
        <p:txBody>
          <a:bodyPr/>
          <a:lstStyle/>
          <a:p>
            <a:r>
              <a:rPr lang="fr-FR" dirty="0"/>
              <a:t>3</a:t>
            </a:r>
            <a:r>
              <a:rPr lang="fr-FR" baseline="30000" dirty="0"/>
              <a:t>rd</a:t>
            </a:r>
            <a:r>
              <a:rPr lang="fr-FR" dirty="0"/>
              <a:t> 90-90-90-Europe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FFDAD5-BD42-614B-A854-7A999770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5709" y="5842545"/>
            <a:ext cx="1496291" cy="9258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33B922-2971-45B6-9991-97E0F218FE02}"/>
              </a:ext>
            </a:extLst>
          </p:cNvPr>
          <p:cNvSpPr txBox="1"/>
          <p:nvPr/>
        </p:nvSpPr>
        <p:spPr>
          <a:xfrm>
            <a:off x="1829608" y="1200824"/>
            <a:ext cx="6159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Percentage of all people living with HIV who know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their status, are on treatment and are virally suppressed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40 countries in Europe and Central Asia, 2020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C00D255-CD43-45EA-A75C-310744AE3583}"/>
              </a:ext>
            </a:extLst>
          </p:cNvPr>
          <p:cNvGrpSpPr/>
          <p:nvPr/>
        </p:nvGrpSpPr>
        <p:grpSpPr>
          <a:xfrm>
            <a:off x="699676" y="1543530"/>
            <a:ext cx="10447294" cy="4935121"/>
            <a:chOff x="699676" y="1543530"/>
            <a:chExt cx="10447294" cy="4935121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87CB5D-9544-465E-B59E-0C6FAD460DE5}"/>
                </a:ext>
              </a:extLst>
            </p:cNvPr>
            <p:cNvSpPr txBox="1"/>
            <p:nvPr/>
          </p:nvSpPr>
          <p:spPr>
            <a:xfrm>
              <a:off x="856772" y="4595661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7D31FFB-64F1-414B-8A32-40DC81715443}"/>
                </a:ext>
              </a:extLst>
            </p:cNvPr>
            <p:cNvSpPr/>
            <p:nvPr/>
          </p:nvSpPr>
          <p:spPr>
            <a:xfrm>
              <a:off x="1111249" y="1885344"/>
              <a:ext cx="10035721" cy="2864273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7DD0583-B94F-4465-8D33-304773E64D42}"/>
                </a:ext>
              </a:extLst>
            </p:cNvPr>
            <p:cNvSpPr txBox="1"/>
            <p:nvPr/>
          </p:nvSpPr>
          <p:spPr>
            <a:xfrm>
              <a:off x="778224" y="431507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F10C971-9E71-41EC-A6CF-DC63C8F677CC}"/>
                </a:ext>
              </a:extLst>
            </p:cNvPr>
            <p:cNvSpPr txBox="1"/>
            <p:nvPr/>
          </p:nvSpPr>
          <p:spPr>
            <a:xfrm>
              <a:off x="778224" y="403448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20 -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49BBDEB-7160-4F6F-B9A2-26A0D2C5979A}"/>
                </a:ext>
              </a:extLst>
            </p:cNvPr>
            <p:cNvSpPr txBox="1"/>
            <p:nvPr/>
          </p:nvSpPr>
          <p:spPr>
            <a:xfrm>
              <a:off x="778224" y="375390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30 -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D9FC208-F23C-4484-99E7-61FCF38AE1B5}"/>
                </a:ext>
              </a:extLst>
            </p:cNvPr>
            <p:cNvSpPr txBox="1"/>
            <p:nvPr/>
          </p:nvSpPr>
          <p:spPr>
            <a:xfrm>
              <a:off x="778224" y="347331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40 -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DE38A03-975F-4600-9972-90F6304177A8}"/>
                </a:ext>
              </a:extLst>
            </p:cNvPr>
            <p:cNvSpPr txBox="1"/>
            <p:nvPr/>
          </p:nvSpPr>
          <p:spPr>
            <a:xfrm>
              <a:off x="778224" y="3192724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50 -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D8B9647-F229-42A0-AE2F-37A30CC06A8F}"/>
                </a:ext>
              </a:extLst>
            </p:cNvPr>
            <p:cNvSpPr txBox="1"/>
            <p:nvPr/>
          </p:nvSpPr>
          <p:spPr>
            <a:xfrm>
              <a:off x="778224" y="2912136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60 -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FD8264FE-8038-4172-BC00-01A60B5D2C82}"/>
                </a:ext>
              </a:extLst>
            </p:cNvPr>
            <p:cNvSpPr txBox="1"/>
            <p:nvPr/>
          </p:nvSpPr>
          <p:spPr>
            <a:xfrm>
              <a:off x="778224" y="2631548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70 -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4010C70-A8AB-4FA8-9D01-26658C5BEC79}"/>
                </a:ext>
              </a:extLst>
            </p:cNvPr>
            <p:cNvSpPr txBox="1"/>
            <p:nvPr/>
          </p:nvSpPr>
          <p:spPr>
            <a:xfrm>
              <a:off x="778224" y="2350960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80 -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B3ADAB7-4E2A-46A7-AB92-55B4606A8C27}"/>
                </a:ext>
              </a:extLst>
            </p:cNvPr>
            <p:cNvSpPr txBox="1"/>
            <p:nvPr/>
          </p:nvSpPr>
          <p:spPr>
            <a:xfrm>
              <a:off x="778224" y="207037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90 -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239EC3F-D06B-4FBF-8AF4-3AC966F3DBF8}"/>
                </a:ext>
              </a:extLst>
            </p:cNvPr>
            <p:cNvSpPr txBox="1"/>
            <p:nvPr/>
          </p:nvSpPr>
          <p:spPr>
            <a:xfrm>
              <a:off x="699676" y="1789784"/>
              <a:ext cx="5020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100 -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FA0719B-C953-424B-B329-2BEEF8821462}"/>
                </a:ext>
              </a:extLst>
            </p:cNvPr>
            <p:cNvSpPr txBox="1"/>
            <p:nvPr/>
          </p:nvSpPr>
          <p:spPr>
            <a:xfrm rot="18000000">
              <a:off x="723681" y="4982588"/>
              <a:ext cx="69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Monaco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86D1273-DD35-4E80-A5FC-38CCB7C98B87}"/>
                </a:ext>
              </a:extLst>
            </p:cNvPr>
            <p:cNvSpPr txBox="1"/>
            <p:nvPr/>
          </p:nvSpPr>
          <p:spPr>
            <a:xfrm rot="18000000">
              <a:off x="804553" y="5073407"/>
              <a:ext cx="9076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Switzerland</a:t>
              </a:r>
              <a:endParaRPr lang="fr-FR" sz="1200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239541B-5CE0-4F1A-A959-4F49220388BB}"/>
                </a:ext>
              </a:extLst>
            </p:cNvPr>
            <p:cNvSpPr txBox="1"/>
            <p:nvPr/>
          </p:nvSpPr>
          <p:spPr>
            <a:xfrm rot="18000000">
              <a:off x="1237622" y="4969706"/>
              <a:ext cx="668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Norway</a:t>
              </a:r>
              <a:endParaRPr lang="fr-FR" sz="1200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917791A-2C82-49EE-AB37-532C16D5B17A}"/>
                </a:ext>
              </a:extLst>
            </p:cNvPr>
            <p:cNvSpPr txBox="1"/>
            <p:nvPr/>
          </p:nvSpPr>
          <p:spPr>
            <a:xfrm rot="18000000">
              <a:off x="1106398" y="5196987"/>
              <a:ext cx="1193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United </a:t>
              </a:r>
              <a:r>
                <a:rPr lang="fr-FR" sz="1200" dirty="0" err="1"/>
                <a:t>Kingdom</a:t>
              </a:r>
              <a:endParaRPr lang="fr-FR" sz="1200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BAD5940-AF50-4EAD-8F34-7C1C7D97F6A4}"/>
                </a:ext>
              </a:extLst>
            </p:cNvPr>
            <p:cNvSpPr txBox="1"/>
            <p:nvPr/>
          </p:nvSpPr>
          <p:spPr>
            <a:xfrm rot="18000000">
              <a:off x="1718940" y="4991501"/>
              <a:ext cx="677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Sweden</a:t>
              </a:r>
              <a:endParaRPr lang="fr-FR" sz="1200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749D5732-AE7F-44CD-9E9E-AB8689EB5854}"/>
                </a:ext>
              </a:extLst>
            </p:cNvPr>
            <p:cNvSpPr txBox="1"/>
            <p:nvPr/>
          </p:nvSpPr>
          <p:spPr>
            <a:xfrm rot="18000000">
              <a:off x="2026949" y="4965737"/>
              <a:ext cx="6399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Finland</a:t>
              </a:r>
              <a:endParaRPr lang="fr-FR" sz="1200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1EBB481-A230-45DD-950D-80EFF360DD52}"/>
                </a:ext>
              </a:extLst>
            </p:cNvPr>
            <p:cNvSpPr txBox="1"/>
            <p:nvPr/>
          </p:nvSpPr>
          <p:spPr>
            <a:xfrm rot="18000000">
              <a:off x="2222481" y="5016406"/>
              <a:ext cx="7569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Denmark</a:t>
              </a:r>
              <a:endParaRPr lang="fr-FR" sz="1200" dirty="0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183C4C7-4542-4343-9999-AB4641E734AF}"/>
                </a:ext>
              </a:extLst>
            </p:cNvPr>
            <p:cNvSpPr txBox="1"/>
            <p:nvPr/>
          </p:nvSpPr>
          <p:spPr>
            <a:xfrm rot="18000000">
              <a:off x="2301325" y="5100729"/>
              <a:ext cx="95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Netherlands</a:t>
              </a:r>
              <a:endParaRPr lang="fr-FR" sz="1200" dirty="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C5AF4C5-6176-4A5F-8B94-61CBC2FA9E07}"/>
                </a:ext>
              </a:extLst>
            </p:cNvPr>
            <p:cNvSpPr txBox="1"/>
            <p:nvPr/>
          </p:nvSpPr>
          <p:spPr>
            <a:xfrm rot="18000000">
              <a:off x="2808651" y="4952940"/>
              <a:ext cx="652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Albania</a:t>
              </a:r>
              <a:endParaRPr lang="fr-FR" sz="1200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7E03869C-1F4E-424C-8828-9B0010E25060}"/>
                </a:ext>
              </a:extLst>
            </p:cNvPr>
            <p:cNvSpPr txBox="1"/>
            <p:nvPr/>
          </p:nvSpPr>
          <p:spPr>
            <a:xfrm rot="18000000">
              <a:off x="3192899" y="4875446"/>
              <a:ext cx="4505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Italy</a:t>
              </a:r>
              <a:endParaRPr lang="fr-FR" sz="1200" dirty="0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3E628AC-61B9-40A5-B608-776E5DEA369B}"/>
                </a:ext>
              </a:extLst>
            </p:cNvPr>
            <p:cNvSpPr txBox="1"/>
            <p:nvPr/>
          </p:nvSpPr>
          <p:spPr>
            <a:xfrm rot="18000000">
              <a:off x="3267019" y="4966257"/>
              <a:ext cx="6912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Belgium</a:t>
              </a:r>
              <a:endParaRPr lang="fr-FR" sz="1200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2231254-6A92-4F25-ADB9-907E822D5A9A}"/>
                </a:ext>
              </a:extLst>
            </p:cNvPr>
            <p:cNvSpPr txBox="1"/>
            <p:nvPr/>
          </p:nvSpPr>
          <p:spPr>
            <a:xfrm rot="18000000">
              <a:off x="3507232" y="4969597"/>
              <a:ext cx="706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Portugal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38BB955-50A4-46F3-8E1D-8EDC624B0B1D}"/>
                </a:ext>
              </a:extLst>
            </p:cNvPr>
            <p:cNvSpPr txBox="1"/>
            <p:nvPr/>
          </p:nvSpPr>
          <p:spPr>
            <a:xfrm rot="18000000">
              <a:off x="3769685" y="4986113"/>
              <a:ext cx="705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Slovenia</a:t>
              </a:r>
              <a:endParaRPr lang="fr-FR" sz="1200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7797382-2F0E-494E-9D63-8BC158C6C85B}"/>
                </a:ext>
              </a:extLst>
            </p:cNvPr>
            <p:cNvSpPr txBox="1"/>
            <p:nvPr/>
          </p:nvSpPr>
          <p:spPr>
            <a:xfrm rot="18000000">
              <a:off x="4006329" y="4986112"/>
              <a:ext cx="755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Germany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1EB3D3E-16B4-4473-A9B3-EF635C8755C3}"/>
                </a:ext>
              </a:extLst>
            </p:cNvPr>
            <p:cNvSpPr txBox="1"/>
            <p:nvPr/>
          </p:nvSpPr>
          <p:spPr>
            <a:xfrm rot="18000000">
              <a:off x="4430765" y="4897410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Spain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547A0F08-6FEA-4E03-85AF-1030B68C8E6D}"/>
                </a:ext>
              </a:extLst>
            </p:cNvPr>
            <p:cNvSpPr txBox="1"/>
            <p:nvPr/>
          </p:nvSpPr>
          <p:spPr>
            <a:xfrm rot="18000000">
              <a:off x="4635922" y="4927473"/>
              <a:ext cx="620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Ireland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59167615-B007-4CA9-B592-AA57F2B36806}"/>
                </a:ext>
              </a:extLst>
            </p:cNvPr>
            <p:cNvSpPr txBox="1"/>
            <p:nvPr/>
          </p:nvSpPr>
          <p:spPr>
            <a:xfrm rot="18000000">
              <a:off x="4855865" y="4937167"/>
              <a:ext cx="6311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Croatia</a:t>
              </a:r>
              <a:endParaRPr lang="fr-FR" sz="1200" dirty="0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00A5F50-345C-454B-AC73-A73799262F8F}"/>
                </a:ext>
              </a:extLst>
            </p:cNvPr>
            <p:cNvSpPr txBox="1"/>
            <p:nvPr/>
          </p:nvSpPr>
          <p:spPr>
            <a:xfrm rot="18000000">
              <a:off x="5148453" y="4950024"/>
              <a:ext cx="6015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France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55C3FDA-46FC-419D-857D-77265DD6B378}"/>
                </a:ext>
              </a:extLst>
            </p:cNvPr>
            <p:cNvSpPr txBox="1"/>
            <p:nvPr/>
          </p:nvSpPr>
          <p:spPr>
            <a:xfrm rot="18000000">
              <a:off x="5350958" y="4932738"/>
              <a:ext cx="655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Czechia</a:t>
              </a:r>
              <a:endParaRPr lang="fr-FR" sz="1200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6FC6F17-F207-422E-AD4D-1452F9C20DF3}"/>
                </a:ext>
              </a:extLst>
            </p:cNvPr>
            <p:cNvSpPr txBox="1"/>
            <p:nvPr/>
          </p:nvSpPr>
          <p:spPr>
            <a:xfrm rot="18000000">
              <a:off x="5407688" y="5084934"/>
              <a:ext cx="957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Luxembourg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E696429E-E7AE-4E52-87B9-D52FDCADC4C0}"/>
                </a:ext>
              </a:extLst>
            </p:cNvPr>
            <p:cNvSpPr txBox="1"/>
            <p:nvPr/>
          </p:nvSpPr>
          <p:spPr>
            <a:xfrm rot="18000000">
              <a:off x="5929417" y="4935642"/>
              <a:ext cx="6127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Poland</a:t>
              </a:r>
              <a:endParaRPr lang="fr-FR" sz="1200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DDB2761-C312-49D5-ACAE-D2418F8DC815}"/>
                </a:ext>
              </a:extLst>
            </p:cNvPr>
            <p:cNvSpPr txBox="1"/>
            <p:nvPr/>
          </p:nvSpPr>
          <p:spPr>
            <a:xfrm rot="18000000">
              <a:off x="6228681" y="4914444"/>
              <a:ext cx="548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Malta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77F6B357-BC07-4C57-A5D4-1B880F235213}"/>
                </a:ext>
              </a:extLst>
            </p:cNvPr>
            <p:cNvSpPr txBox="1"/>
            <p:nvPr/>
          </p:nvSpPr>
          <p:spPr>
            <a:xfrm rot="18000000">
              <a:off x="6446360" y="4929506"/>
              <a:ext cx="6269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Austria</a:t>
              </a:r>
              <a:endParaRPr lang="fr-FR" sz="1200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E933706-9360-461D-9C02-39EAE547CC8B}"/>
                </a:ext>
              </a:extLst>
            </p:cNvPr>
            <p:cNvSpPr txBox="1"/>
            <p:nvPr/>
          </p:nvSpPr>
          <p:spPr>
            <a:xfrm rot="18000000">
              <a:off x="6736240" y="4912483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Serbia</a:t>
              </a:r>
              <a:endParaRPr lang="fr-FR" sz="1200" dirty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ED36691-F419-4104-83D4-DDD2975A9E32}"/>
                </a:ext>
              </a:extLst>
            </p:cNvPr>
            <p:cNvSpPr txBox="1"/>
            <p:nvPr/>
          </p:nvSpPr>
          <p:spPr>
            <a:xfrm rot="18000000">
              <a:off x="6850643" y="4959225"/>
              <a:ext cx="716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Armenia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B4C6FF86-403D-4525-A875-CCFB8FF707D3}"/>
                </a:ext>
              </a:extLst>
            </p:cNvPr>
            <p:cNvSpPr txBox="1"/>
            <p:nvPr/>
          </p:nvSpPr>
          <p:spPr>
            <a:xfrm rot="18000000">
              <a:off x="7184268" y="4957590"/>
              <a:ext cx="647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Belarus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CB8E351B-37F4-4D34-BEA8-2541B2FC755B}"/>
                </a:ext>
              </a:extLst>
            </p:cNvPr>
            <p:cNvSpPr txBox="1"/>
            <p:nvPr/>
          </p:nvSpPr>
          <p:spPr>
            <a:xfrm rot="18000000">
              <a:off x="7406379" y="4990300"/>
              <a:ext cx="6704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Ukraine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37EB85A0-64BD-4284-9E48-C21E7ED1ABE2}"/>
                </a:ext>
              </a:extLst>
            </p:cNvPr>
            <p:cNvSpPr txBox="1"/>
            <p:nvPr/>
          </p:nvSpPr>
          <p:spPr>
            <a:xfrm rot="18000000">
              <a:off x="7638227" y="4970220"/>
              <a:ext cx="6914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Slovakia</a:t>
              </a:r>
              <a:endParaRPr lang="fr-FR" sz="1200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33C3E20-A9C0-4EFD-89C7-6E1228825A72}"/>
                </a:ext>
              </a:extLst>
            </p:cNvPr>
            <p:cNvSpPr txBox="1"/>
            <p:nvPr/>
          </p:nvSpPr>
          <p:spPr>
            <a:xfrm rot="18000000">
              <a:off x="7490013" y="5214150"/>
              <a:ext cx="12843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North </a:t>
              </a:r>
              <a:r>
                <a:rPr lang="fr-FR" sz="1200" dirty="0" err="1"/>
                <a:t>Macedonia</a:t>
              </a:r>
              <a:endParaRPr lang="fr-FR" sz="1200" dirty="0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71D0C2FC-03D9-4A4A-ACCD-3B24B566E3E5}"/>
                </a:ext>
              </a:extLst>
            </p:cNvPr>
            <p:cNvSpPr txBox="1"/>
            <p:nvPr/>
          </p:nvSpPr>
          <p:spPr>
            <a:xfrm rot="18000000">
              <a:off x="8170772" y="4971642"/>
              <a:ext cx="673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Georgia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D5224CC-7FCF-45B9-90C8-16B1E60661D3}"/>
                </a:ext>
              </a:extLst>
            </p:cNvPr>
            <p:cNvSpPr txBox="1"/>
            <p:nvPr/>
          </p:nvSpPr>
          <p:spPr>
            <a:xfrm rot="18000000">
              <a:off x="8227515" y="5084618"/>
              <a:ext cx="9645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Montenegro</a:t>
              </a:r>
              <a:endParaRPr lang="fr-FR" sz="1200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942FDA71-6AB3-4439-BE19-5D42C539237A}"/>
                </a:ext>
              </a:extLst>
            </p:cNvPr>
            <p:cNvSpPr txBox="1"/>
            <p:nvPr/>
          </p:nvSpPr>
          <p:spPr>
            <a:xfrm rot="18000000">
              <a:off x="8639245" y="4965388"/>
              <a:ext cx="7329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Romania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9A29485-2F51-4CB4-9C37-7FDD38865F25}"/>
                </a:ext>
              </a:extLst>
            </p:cNvPr>
            <p:cNvSpPr txBox="1"/>
            <p:nvPr/>
          </p:nvSpPr>
          <p:spPr>
            <a:xfrm rot="18000000">
              <a:off x="8799378" y="5041466"/>
              <a:ext cx="841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Azerbaijan</a:t>
              </a:r>
              <a:endParaRPr lang="fr-FR" sz="1200" dirty="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661666CD-A977-479D-B89C-0F1CB93C4E07}"/>
                </a:ext>
              </a:extLst>
            </p:cNvPr>
            <p:cNvSpPr txBox="1"/>
            <p:nvPr/>
          </p:nvSpPr>
          <p:spPr>
            <a:xfrm rot="18000000">
              <a:off x="9039842" y="5054435"/>
              <a:ext cx="8715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kazakhstan</a:t>
              </a:r>
              <a:endParaRPr lang="fr-FR" sz="1200" dirty="0"/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B4D3DB3D-0E06-4079-BC02-EB8EE5C888C9}"/>
                </a:ext>
              </a:extLst>
            </p:cNvPr>
            <p:cNvSpPr txBox="1"/>
            <p:nvPr/>
          </p:nvSpPr>
          <p:spPr>
            <a:xfrm rot="18000000">
              <a:off x="9403534" y="4987806"/>
              <a:ext cx="7347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Moldova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7D52D509-1BF5-4D65-BA81-F5598AADAE5B}"/>
                </a:ext>
              </a:extLst>
            </p:cNvPr>
            <p:cNvSpPr txBox="1"/>
            <p:nvPr/>
          </p:nvSpPr>
          <p:spPr>
            <a:xfrm rot="18000000">
              <a:off x="9633605" y="5007038"/>
              <a:ext cx="762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Tajikistan</a:t>
              </a:r>
              <a:endParaRPr lang="fr-FR" sz="1200" dirty="0"/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3816B23F-4C03-4920-9DF1-831F1CF2774B}"/>
                </a:ext>
              </a:extLst>
            </p:cNvPr>
            <p:cNvSpPr txBox="1"/>
            <p:nvPr/>
          </p:nvSpPr>
          <p:spPr>
            <a:xfrm rot="18000000">
              <a:off x="9980984" y="4975081"/>
              <a:ext cx="688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Bulgaria</a:t>
              </a:r>
              <a:endParaRPr lang="fr-FR" sz="1200" dirty="0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C12F64C9-E593-4642-B52E-79C406886321}"/>
                </a:ext>
              </a:extLst>
            </p:cNvPr>
            <p:cNvSpPr txBox="1"/>
            <p:nvPr/>
          </p:nvSpPr>
          <p:spPr>
            <a:xfrm rot="18000000">
              <a:off x="10118079" y="5022483"/>
              <a:ext cx="839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Kyrgyzstan</a:t>
              </a:r>
              <a:endParaRPr lang="fr-FR" sz="1200" dirty="0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E0B3E103-ADE4-48C9-BA20-91695CD2B843}"/>
                </a:ext>
              </a:extLst>
            </p:cNvPr>
            <p:cNvSpPr txBox="1"/>
            <p:nvPr/>
          </p:nvSpPr>
          <p:spPr>
            <a:xfrm rot="18000000">
              <a:off x="10578259" y="4926096"/>
              <a:ext cx="579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Russia</a:t>
              </a:r>
              <a:endParaRPr lang="fr-FR" sz="1200" dirty="0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3A38BD-547B-4580-8103-D82DE1C611E9}"/>
                </a:ext>
              </a:extLst>
            </p:cNvPr>
            <p:cNvSpPr/>
            <p:nvPr/>
          </p:nvSpPr>
          <p:spPr>
            <a:xfrm>
              <a:off x="1152960" y="1924050"/>
              <a:ext cx="131764" cy="282539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F9D7415-1F2E-4D81-BC4A-84F615631E67}"/>
                </a:ext>
              </a:extLst>
            </p:cNvPr>
            <p:cNvSpPr/>
            <p:nvPr/>
          </p:nvSpPr>
          <p:spPr>
            <a:xfrm>
              <a:off x="1409996" y="2228850"/>
              <a:ext cx="131764" cy="252059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47DA5A6-A567-423D-81E9-7885F0FE7989}"/>
                </a:ext>
              </a:extLst>
            </p:cNvPr>
            <p:cNvSpPr/>
            <p:nvPr/>
          </p:nvSpPr>
          <p:spPr>
            <a:xfrm>
              <a:off x="1667032" y="2228850"/>
              <a:ext cx="131764" cy="252059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E443880-C67A-4D97-BC48-8DB9D1C9C1B1}"/>
                </a:ext>
              </a:extLst>
            </p:cNvPr>
            <p:cNvSpPr/>
            <p:nvPr/>
          </p:nvSpPr>
          <p:spPr>
            <a:xfrm>
              <a:off x="1924068" y="2271712"/>
              <a:ext cx="131764" cy="24777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EB796C2-12A1-4BFE-9AD7-770E25426540}"/>
                </a:ext>
              </a:extLst>
            </p:cNvPr>
            <p:cNvSpPr/>
            <p:nvPr/>
          </p:nvSpPr>
          <p:spPr>
            <a:xfrm>
              <a:off x="2181104" y="2309812"/>
              <a:ext cx="131764" cy="24396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7588CF7-AEE6-49DA-B20B-C2B2316917EC}"/>
                </a:ext>
              </a:extLst>
            </p:cNvPr>
            <p:cNvSpPr/>
            <p:nvPr/>
          </p:nvSpPr>
          <p:spPr>
            <a:xfrm>
              <a:off x="2438140" y="2350960"/>
              <a:ext cx="131764" cy="23984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F403FC4-BE5D-4B06-BC3F-122E99449D0D}"/>
                </a:ext>
              </a:extLst>
            </p:cNvPr>
            <p:cNvSpPr/>
            <p:nvPr/>
          </p:nvSpPr>
          <p:spPr>
            <a:xfrm>
              <a:off x="2695176" y="2424112"/>
              <a:ext cx="131764" cy="232533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2960480-B18F-4E58-BC38-2348DB3CCE21}"/>
                </a:ext>
              </a:extLst>
            </p:cNvPr>
            <p:cNvSpPr/>
            <p:nvPr/>
          </p:nvSpPr>
          <p:spPr>
            <a:xfrm>
              <a:off x="2952212" y="2424112"/>
              <a:ext cx="131764" cy="23253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CB5BB83-5B56-4E1E-B9F5-C5BF9948E486}"/>
                </a:ext>
              </a:extLst>
            </p:cNvPr>
            <p:cNvSpPr/>
            <p:nvPr/>
          </p:nvSpPr>
          <p:spPr>
            <a:xfrm>
              <a:off x="3209248" y="2500312"/>
              <a:ext cx="131764" cy="22491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0E85853-FCC1-4977-AE21-C407998EE3F0}"/>
                </a:ext>
              </a:extLst>
            </p:cNvPr>
            <p:cNvSpPr/>
            <p:nvPr/>
          </p:nvSpPr>
          <p:spPr>
            <a:xfrm>
              <a:off x="3466284" y="2543174"/>
              <a:ext cx="131764" cy="2206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7A6A777-9BA8-4AE6-902A-8BC12C009F03}"/>
                </a:ext>
              </a:extLst>
            </p:cNvPr>
            <p:cNvSpPr/>
            <p:nvPr/>
          </p:nvSpPr>
          <p:spPr>
            <a:xfrm>
              <a:off x="3723320" y="2543174"/>
              <a:ext cx="131764" cy="2206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21E5AAF-4976-4A42-BDB0-8B98C99C5CF2}"/>
                </a:ext>
              </a:extLst>
            </p:cNvPr>
            <p:cNvSpPr/>
            <p:nvPr/>
          </p:nvSpPr>
          <p:spPr>
            <a:xfrm>
              <a:off x="3980356" y="2543174"/>
              <a:ext cx="131764" cy="22062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5D3C31C-4729-4EDE-BFDE-711F5BB485F2}"/>
                </a:ext>
              </a:extLst>
            </p:cNvPr>
            <p:cNvSpPr/>
            <p:nvPr/>
          </p:nvSpPr>
          <p:spPr>
            <a:xfrm>
              <a:off x="4237392" y="2543174"/>
              <a:ext cx="131764" cy="22062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EFAB47D-E1B3-461B-818F-4C4460670AA5}"/>
                </a:ext>
              </a:extLst>
            </p:cNvPr>
            <p:cNvSpPr/>
            <p:nvPr/>
          </p:nvSpPr>
          <p:spPr>
            <a:xfrm>
              <a:off x="4494428" y="2581274"/>
              <a:ext cx="131764" cy="21681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B4EDC8F-A74F-4C2F-9ECC-91F58402F76E}"/>
                </a:ext>
              </a:extLst>
            </p:cNvPr>
            <p:cNvSpPr/>
            <p:nvPr/>
          </p:nvSpPr>
          <p:spPr>
            <a:xfrm>
              <a:off x="4751464" y="2581274"/>
              <a:ext cx="131764" cy="21681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F1CF381-F7F8-486B-B95D-B0A24C0080DC}"/>
                </a:ext>
              </a:extLst>
            </p:cNvPr>
            <p:cNvSpPr/>
            <p:nvPr/>
          </p:nvSpPr>
          <p:spPr>
            <a:xfrm>
              <a:off x="5008500" y="2627958"/>
              <a:ext cx="131764" cy="212148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43F6D62-2AC8-4F7F-9328-B09E2811E2A2}"/>
                </a:ext>
              </a:extLst>
            </p:cNvPr>
            <p:cNvSpPr/>
            <p:nvPr/>
          </p:nvSpPr>
          <p:spPr>
            <a:xfrm>
              <a:off x="5265536" y="2631548"/>
              <a:ext cx="131764" cy="211789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F555472-6F4B-49E3-9D59-F2CF651D2AD5}"/>
                </a:ext>
              </a:extLst>
            </p:cNvPr>
            <p:cNvSpPr/>
            <p:nvPr/>
          </p:nvSpPr>
          <p:spPr>
            <a:xfrm>
              <a:off x="5522572" y="2695574"/>
              <a:ext cx="131764" cy="20538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BD82EF6-1C2C-4E6A-8B02-68D2AAAF05C9}"/>
                </a:ext>
              </a:extLst>
            </p:cNvPr>
            <p:cNvSpPr/>
            <p:nvPr/>
          </p:nvSpPr>
          <p:spPr>
            <a:xfrm>
              <a:off x="5779608" y="2695574"/>
              <a:ext cx="131764" cy="20538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958972B-ABAC-4E69-B458-B3B32ABC1B47}"/>
                </a:ext>
              </a:extLst>
            </p:cNvPr>
            <p:cNvSpPr/>
            <p:nvPr/>
          </p:nvSpPr>
          <p:spPr>
            <a:xfrm>
              <a:off x="6036644" y="2843213"/>
              <a:ext cx="131764" cy="19062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3A10B51-09C3-4C54-B5F3-50447715E407}"/>
                </a:ext>
              </a:extLst>
            </p:cNvPr>
            <p:cNvSpPr/>
            <p:nvPr/>
          </p:nvSpPr>
          <p:spPr>
            <a:xfrm>
              <a:off x="6293680" y="2908547"/>
              <a:ext cx="131764" cy="18408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389BD3-F8D1-498E-9433-1895CB54714C}"/>
                </a:ext>
              </a:extLst>
            </p:cNvPr>
            <p:cNvSpPr/>
            <p:nvPr/>
          </p:nvSpPr>
          <p:spPr>
            <a:xfrm>
              <a:off x="6550716" y="2908547"/>
              <a:ext cx="131764" cy="18408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6EA9ECB-612B-492C-BD09-1F044193D0C6}"/>
                </a:ext>
              </a:extLst>
            </p:cNvPr>
            <p:cNvSpPr/>
            <p:nvPr/>
          </p:nvSpPr>
          <p:spPr>
            <a:xfrm>
              <a:off x="6807752" y="2912136"/>
              <a:ext cx="131764" cy="18373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D7AC057-A7CD-45BA-A7B5-05F598325452}"/>
                </a:ext>
              </a:extLst>
            </p:cNvPr>
            <p:cNvSpPr/>
            <p:nvPr/>
          </p:nvSpPr>
          <p:spPr>
            <a:xfrm>
              <a:off x="7064788" y="3057525"/>
              <a:ext cx="131764" cy="169191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2F93154-5182-45E9-B25E-905F080DA445}"/>
                </a:ext>
              </a:extLst>
            </p:cNvPr>
            <p:cNvSpPr/>
            <p:nvPr/>
          </p:nvSpPr>
          <p:spPr>
            <a:xfrm>
              <a:off x="7321824" y="3189135"/>
              <a:ext cx="131764" cy="15603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684CE53-27D7-41B1-B4FC-66BC933ABA8D}"/>
                </a:ext>
              </a:extLst>
            </p:cNvPr>
            <p:cNvSpPr/>
            <p:nvPr/>
          </p:nvSpPr>
          <p:spPr>
            <a:xfrm>
              <a:off x="7578860" y="3257550"/>
              <a:ext cx="131764" cy="14918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63E3681-9DE4-4D14-874F-8FE5746D521C}"/>
                </a:ext>
              </a:extLst>
            </p:cNvPr>
            <p:cNvSpPr/>
            <p:nvPr/>
          </p:nvSpPr>
          <p:spPr>
            <a:xfrm>
              <a:off x="7835896" y="3290888"/>
              <a:ext cx="131764" cy="14585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5E59066-5259-4472-BDF6-AFB0FE35D32A}"/>
                </a:ext>
              </a:extLst>
            </p:cNvPr>
            <p:cNvSpPr/>
            <p:nvPr/>
          </p:nvSpPr>
          <p:spPr>
            <a:xfrm>
              <a:off x="8092932" y="3338513"/>
              <a:ext cx="131764" cy="14109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D3C414E-323B-4B63-82EA-5C81D4FC859D}"/>
                </a:ext>
              </a:extLst>
            </p:cNvPr>
            <p:cNvSpPr/>
            <p:nvPr/>
          </p:nvSpPr>
          <p:spPr>
            <a:xfrm>
              <a:off x="8349968" y="3338513"/>
              <a:ext cx="131764" cy="14109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2C6D1B1-2F9D-4A91-962C-7E590C63FB7B}"/>
                </a:ext>
              </a:extLst>
            </p:cNvPr>
            <p:cNvSpPr/>
            <p:nvPr/>
          </p:nvSpPr>
          <p:spPr>
            <a:xfrm>
              <a:off x="8607004" y="3338513"/>
              <a:ext cx="131764" cy="141093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5BF3353-991D-4D61-A0F9-0230E40A9E47}"/>
                </a:ext>
              </a:extLst>
            </p:cNvPr>
            <p:cNvSpPr/>
            <p:nvPr/>
          </p:nvSpPr>
          <p:spPr>
            <a:xfrm>
              <a:off x="8864040" y="3433763"/>
              <a:ext cx="131764" cy="13156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0B72848-572D-4CCC-BE08-69F4076A6846}"/>
                </a:ext>
              </a:extLst>
            </p:cNvPr>
            <p:cNvSpPr/>
            <p:nvPr/>
          </p:nvSpPr>
          <p:spPr>
            <a:xfrm>
              <a:off x="9121076" y="3469723"/>
              <a:ext cx="131764" cy="12797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B74241B4-8B9A-4C30-A89F-EB8DBA90BC1A}"/>
                </a:ext>
              </a:extLst>
            </p:cNvPr>
            <p:cNvSpPr/>
            <p:nvPr/>
          </p:nvSpPr>
          <p:spPr>
            <a:xfrm>
              <a:off x="9378112" y="3562350"/>
              <a:ext cx="131764" cy="11870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0E8BCA9-F0C3-4CA8-885E-03CBDACE1D1C}"/>
                </a:ext>
              </a:extLst>
            </p:cNvPr>
            <p:cNvSpPr/>
            <p:nvPr/>
          </p:nvSpPr>
          <p:spPr>
            <a:xfrm>
              <a:off x="9635148" y="3562350"/>
              <a:ext cx="131764" cy="11870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A55F506-EE60-44B4-AD63-AEC02A9C73D9}"/>
                </a:ext>
              </a:extLst>
            </p:cNvPr>
            <p:cNvSpPr/>
            <p:nvPr/>
          </p:nvSpPr>
          <p:spPr>
            <a:xfrm>
              <a:off x="9892184" y="3657600"/>
              <a:ext cx="131764" cy="109184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B1F6EA0-BC0E-4704-9BEF-299F7CAB45FE}"/>
                </a:ext>
              </a:extLst>
            </p:cNvPr>
            <p:cNvSpPr/>
            <p:nvPr/>
          </p:nvSpPr>
          <p:spPr>
            <a:xfrm>
              <a:off x="10149220" y="3700463"/>
              <a:ext cx="131764" cy="10489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6F4D4A5-9A28-4560-A696-5CABB6C01093}"/>
                </a:ext>
              </a:extLst>
            </p:cNvPr>
            <p:cNvSpPr/>
            <p:nvPr/>
          </p:nvSpPr>
          <p:spPr>
            <a:xfrm>
              <a:off x="10406256" y="3700463"/>
              <a:ext cx="131764" cy="10489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3414A47-B333-4841-8984-E6E25B9541F1}"/>
                </a:ext>
              </a:extLst>
            </p:cNvPr>
            <p:cNvSpPr/>
            <p:nvPr/>
          </p:nvSpPr>
          <p:spPr>
            <a:xfrm>
              <a:off x="10663292" y="3814763"/>
              <a:ext cx="131764" cy="93468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2EDF99C-940D-4BF7-B4AB-71120804976E}"/>
                </a:ext>
              </a:extLst>
            </p:cNvPr>
            <p:cNvSpPr/>
            <p:nvPr/>
          </p:nvSpPr>
          <p:spPr>
            <a:xfrm>
              <a:off x="10920340" y="3981450"/>
              <a:ext cx="131764" cy="76799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EDD290C-97F9-45EA-B908-6AF3E2C182C4}"/>
                </a:ext>
              </a:extLst>
            </p:cNvPr>
            <p:cNvCxnSpPr/>
            <p:nvPr/>
          </p:nvCxnSpPr>
          <p:spPr>
            <a:xfrm>
              <a:off x="1111249" y="2695574"/>
              <a:ext cx="98090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11550141-0279-4A9A-AE11-B20427372C47}"/>
                </a:ext>
              </a:extLst>
            </p:cNvPr>
            <p:cNvSpPr txBox="1"/>
            <p:nvPr/>
          </p:nvSpPr>
          <p:spPr>
            <a:xfrm>
              <a:off x="9460777" y="2362397"/>
              <a:ext cx="1535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Global </a:t>
              </a:r>
              <a:r>
                <a:rPr lang="fr-FR" sz="1400" dirty="0" err="1"/>
                <a:t>target</a:t>
              </a:r>
              <a:r>
                <a:rPr lang="fr-FR" sz="1400" dirty="0"/>
                <a:t>: 73%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6D5D190-134E-401D-A9B5-D7C55598D772}"/>
                </a:ext>
              </a:extLst>
            </p:cNvPr>
            <p:cNvSpPr/>
            <p:nvPr/>
          </p:nvSpPr>
          <p:spPr>
            <a:xfrm>
              <a:off x="7436236" y="6252762"/>
              <a:ext cx="144000" cy="144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55B14D0-99D3-402F-8B2F-3921D57DEEA1}"/>
                </a:ext>
              </a:extLst>
            </p:cNvPr>
            <p:cNvSpPr/>
            <p:nvPr/>
          </p:nvSpPr>
          <p:spPr>
            <a:xfrm>
              <a:off x="4800087" y="6252762"/>
              <a:ext cx="144000" cy="144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A7EA2BA3-B817-463F-9802-525A4D5B79A3}"/>
                </a:ext>
              </a:extLst>
            </p:cNvPr>
            <p:cNvSpPr/>
            <p:nvPr/>
          </p:nvSpPr>
          <p:spPr>
            <a:xfrm>
              <a:off x="2530124" y="6252762"/>
              <a:ext cx="144000" cy="1440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955CADC-E86D-43D5-A38C-E25572F77312}"/>
                </a:ext>
              </a:extLst>
            </p:cNvPr>
            <p:cNvSpPr txBox="1"/>
            <p:nvPr/>
          </p:nvSpPr>
          <p:spPr>
            <a:xfrm>
              <a:off x="7534310" y="6170874"/>
              <a:ext cx="1275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Target not met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F9E39889-EC51-4AF4-A00D-B2E9C9B4DE61}"/>
                </a:ext>
              </a:extLst>
            </p:cNvPr>
            <p:cNvSpPr txBox="1"/>
            <p:nvPr/>
          </p:nvSpPr>
          <p:spPr>
            <a:xfrm>
              <a:off x="4929473" y="6170874"/>
              <a:ext cx="24032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Within 10% of meeting target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5E2C129A-2F60-4B4D-8297-F8306A0E4404}"/>
                </a:ext>
              </a:extLst>
            </p:cNvPr>
            <p:cNvSpPr txBox="1"/>
            <p:nvPr/>
          </p:nvSpPr>
          <p:spPr>
            <a:xfrm>
              <a:off x="2671424" y="6170874"/>
              <a:ext cx="1920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Met or exceeded target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F5F7E5D-122D-44EE-A1F5-D82539F3EE61}"/>
                </a:ext>
              </a:extLst>
            </p:cNvPr>
            <p:cNvSpPr txBox="1"/>
            <p:nvPr/>
          </p:nvSpPr>
          <p:spPr>
            <a:xfrm>
              <a:off x="755076" y="1543530"/>
              <a:ext cx="312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%</a:t>
              </a:r>
              <a:endParaRPr lang="es-419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8992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8EA21C-26B3-7247-A403-7E50D6F6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3429406"/>
            <a:ext cx="1612900" cy="113364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8D4910F-FCE2-0949-8D37-F4A60D238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610600" cy="1481068"/>
          </a:xfrm>
        </p:spPr>
        <p:txBody>
          <a:bodyPr/>
          <a:lstStyle/>
          <a:p>
            <a:r>
              <a:rPr lang="fr-FR" dirty="0" err="1"/>
              <a:t>Late</a:t>
            </a:r>
            <a:r>
              <a:rPr lang="fr-FR" dirty="0"/>
              <a:t> </a:t>
            </a:r>
            <a:r>
              <a:rPr lang="fr-FR" dirty="0" err="1"/>
              <a:t>presenters</a:t>
            </a:r>
            <a:r>
              <a:rPr lang="fr-FR" dirty="0"/>
              <a:t> -Europe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D06EFA-1B1C-423A-AB8E-27E957CA47D2}"/>
              </a:ext>
            </a:extLst>
          </p:cNvPr>
          <p:cNvSpPr txBox="1"/>
          <p:nvPr/>
        </p:nvSpPr>
        <p:spPr>
          <a:xfrm>
            <a:off x="2333242" y="1454992"/>
            <a:ext cx="4568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Proportion of people diagnosed with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(CD4 cell count &lt; 350 per mm</a:t>
            </a:r>
            <a:r>
              <a:rPr lang="en-US" sz="2000" b="1" baseline="30000" dirty="0">
                <a:solidFill>
                  <a:srgbClr val="333399"/>
                </a:solidFill>
              </a:rPr>
              <a:t>3</a:t>
            </a:r>
            <a:r>
              <a:rPr lang="en-US" sz="2000" b="1" dirty="0">
                <a:solidFill>
                  <a:srgbClr val="333399"/>
                </a:solidFill>
              </a:rPr>
              <a:t>)</a:t>
            </a:r>
          </a:p>
          <a:p>
            <a:pPr algn="ctr"/>
            <a:r>
              <a:rPr lang="en-US" sz="2000" b="1" dirty="0">
                <a:solidFill>
                  <a:srgbClr val="333399"/>
                </a:solidFill>
              </a:rPr>
              <a:t>WHO European Region, 2019 (N = 39 496)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936071-283E-4F52-904B-D6AE29A54D5F}"/>
              </a:ext>
            </a:extLst>
          </p:cNvPr>
          <p:cNvGrpSpPr/>
          <p:nvPr/>
        </p:nvGrpSpPr>
        <p:grpSpPr>
          <a:xfrm>
            <a:off x="1095578" y="2612571"/>
            <a:ext cx="8124622" cy="3519052"/>
            <a:chOff x="1095578" y="2612571"/>
            <a:chExt cx="8124622" cy="35190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59DDD6-3447-4049-8944-FF4C2967BEE8}"/>
                </a:ext>
              </a:extLst>
            </p:cNvPr>
            <p:cNvSpPr/>
            <p:nvPr/>
          </p:nvSpPr>
          <p:spPr>
            <a:xfrm rot="5400000">
              <a:off x="5684747" y="795863"/>
              <a:ext cx="131764" cy="401496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725A2A2-2C4E-4CFF-9B8A-0E658E2911DE}"/>
                </a:ext>
              </a:extLst>
            </p:cNvPr>
            <p:cNvSpPr txBox="1"/>
            <p:nvPr/>
          </p:nvSpPr>
          <p:spPr>
            <a:xfrm>
              <a:off x="3297907" y="2612571"/>
              <a:ext cx="486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Total</a:t>
              </a: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092C8C8-89DB-421A-9B8F-EAF827236C03}"/>
                </a:ext>
              </a:extLst>
            </p:cNvPr>
            <p:cNvSpPr/>
            <p:nvPr/>
          </p:nvSpPr>
          <p:spPr>
            <a:xfrm>
              <a:off x="3743145" y="2612571"/>
              <a:ext cx="5296352" cy="2885984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rgbClr val="59085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615326C-F528-4DA4-B508-74FC6224CD6A}"/>
                </a:ext>
              </a:extLst>
            </p:cNvPr>
            <p:cNvSpPr txBox="1"/>
            <p:nvPr/>
          </p:nvSpPr>
          <p:spPr>
            <a:xfrm>
              <a:off x="3598714" y="5511665"/>
              <a:ext cx="288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0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895E52C-3B3A-4A38-9F59-FB7C8E97E589}"/>
                </a:ext>
              </a:extLst>
            </p:cNvPr>
            <p:cNvSpPr txBox="1"/>
            <p:nvPr/>
          </p:nvSpPr>
          <p:spPr>
            <a:xfrm>
              <a:off x="4312971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10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FC50338-8832-4BF6-BD20-B197B4A9B585}"/>
                </a:ext>
              </a:extLst>
            </p:cNvPr>
            <p:cNvSpPr txBox="1"/>
            <p:nvPr/>
          </p:nvSpPr>
          <p:spPr>
            <a:xfrm>
              <a:off x="5055921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20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73F1474-3896-4F25-A995-3E77234266A4}"/>
                </a:ext>
              </a:extLst>
            </p:cNvPr>
            <p:cNvSpPr txBox="1"/>
            <p:nvPr/>
          </p:nvSpPr>
          <p:spPr>
            <a:xfrm>
              <a:off x="5821096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30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F72C198-643C-431E-BA62-87D54F2F51EF}"/>
                </a:ext>
              </a:extLst>
            </p:cNvPr>
            <p:cNvSpPr txBox="1"/>
            <p:nvPr/>
          </p:nvSpPr>
          <p:spPr>
            <a:xfrm>
              <a:off x="6568539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40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E3BFAB4C-5D8B-4875-8A83-ED67153079E0}"/>
                </a:ext>
              </a:extLst>
            </p:cNvPr>
            <p:cNvSpPr txBox="1"/>
            <p:nvPr/>
          </p:nvSpPr>
          <p:spPr>
            <a:xfrm>
              <a:off x="7314526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50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6D34582-E4A0-490E-ACAC-1768E559205D}"/>
                </a:ext>
              </a:extLst>
            </p:cNvPr>
            <p:cNvSpPr txBox="1"/>
            <p:nvPr/>
          </p:nvSpPr>
          <p:spPr>
            <a:xfrm>
              <a:off x="8079701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60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F1C8FFE-4C74-45C3-AAF4-B6E0CFA1731B}"/>
                </a:ext>
              </a:extLst>
            </p:cNvPr>
            <p:cNvSpPr txBox="1"/>
            <p:nvPr/>
          </p:nvSpPr>
          <p:spPr>
            <a:xfrm>
              <a:off x="8827144" y="5511665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70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EC80683-B4D4-43E5-988C-C28CB84E8899}"/>
                </a:ext>
              </a:extLst>
            </p:cNvPr>
            <p:cNvSpPr txBox="1"/>
            <p:nvPr/>
          </p:nvSpPr>
          <p:spPr>
            <a:xfrm>
              <a:off x="5821096" y="5793069"/>
              <a:ext cx="11661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Percentage 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0641270-EF37-4FEC-94EF-DE501D2380F1}"/>
                </a:ext>
              </a:extLst>
            </p:cNvPr>
            <p:cNvSpPr txBox="1"/>
            <p:nvPr/>
          </p:nvSpPr>
          <p:spPr>
            <a:xfrm>
              <a:off x="3107727" y="2960234"/>
              <a:ext cx="6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Men</a:t>
              </a:r>
            </a:p>
            <a:p>
              <a:pPr algn="r"/>
              <a:r>
                <a:rPr lang="fr-FR" sz="1200" dirty="0" err="1"/>
                <a:t>Women</a:t>
              </a:r>
              <a:endParaRPr lang="fr-FR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5C57DEB-7B4B-45B2-B12B-AD2C20255CA9}"/>
                </a:ext>
              </a:extLst>
            </p:cNvPr>
            <p:cNvSpPr txBox="1"/>
            <p:nvPr/>
          </p:nvSpPr>
          <p:spPr>
            <a:xfrm>
              <a:off x="3239045" y="3498396"/>
              <a:ext cx="54540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15-19</a:t>
              </a:r>
            </a:p>
            <a:p>
              <a:pPr algn="r"/>
              <a:r>
                <a:rPr lang="fr-FR" sz="1200" dirty="0"/>
                <a:t>20-24</a:t>
              </a:r>
            </a:p>
            <a:p>
              <a:pPr algn="r"/>
              <a:r>
                <a:rPr lang="fr-FR" sz="1200" dirty="0"/>
                <a:t>25-29</a:t>
              </a:r>
            </a:p>
            <a:p>
              <a:pPr algn="r"/>
              <a:r>
                <a:rPr lang="fr-FR" sz="1200" dirty="0"/>
                <a:t>30-39</a:t>
              </a:r>
            </a:p>
            <a:p>
              <a:pPr algn="r"/>
              <a:r>
                <a:rPr lang="fr-FR" sz="1200" dirty="0"/>
                <a:t>40-49</a:t>
              </a:r>
            </a:p>
            <a:p>
              <a:pPr algn="r"/>
              <a:r>
                <a:rPr lang="fr-FR" sz="1200" dirty="0"/>
                <a:t>50+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340E93-5AD1-447E-AA11-CEA037079E3E}"/>
                </a:ext>
              </a:extLst>
            </p:cNvPr>
            <p:cNvSpPr txBox="1"/>
            <p:nvPr/>
          </p:nvSpPr>
          <p:spPr>
            <a:xfrm>
              <a:off x="1349617" y="4724961"/>
              <a:ext cx="24348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 err="1"/>
                <a:t>Heterosexual</a:t>
              </a:r>
              <a:r>
                <a:rPr lang="fr-FR" sz="1200" dirty="0"/>
                <a:t> transmission (men)</a:t>
              </a:r>
            </a:p>
            <a:p>
              <a:pPr algn="r"/>
              <a:r>
                <a:rPr lang="fr-FR" sz="1200" dirty="0" err="1"/>
                <a:t>Heterosexual</a:t>
              </a:r>
              <a:r>
                <a:rPr lang="fr-FR" sz="1200" dirty="0"/>
                <a:t> transmission (</a:t>
              </a:r>
              <a:r>
                <a:rPr lang="fr-FR" sz="1200" dirty="0" err="1"/>
                <a:t>women</a:t>
              </a:r>
              <a:r>
                <a:rPr lang="fr-FR" sz="1200" dirty="0"/>
                <a:t>)</a:t>
              </a:r>
            </a:p>
            <a:p>
              <a:pPr algn="r"/>
              <a:r>
                <a:rPr lang="fr-FR" sz="1200" dirty="0" err="1"/>
                <a:t>Ijecting</a:t>
              </a:r>
              <a:r>
                <a:rPr lang="fr-FR" sz="1200" dirty="0"/>
                <a:t> </a:t>
              </a:r>
              <a:r>
                <a:rPr lang="fr-FR" sz="1200" dirty="0" err="1"/>
                <a:t>drug</a:t>
              </a:r>
              <a:r>
                <a:rPr lang="fr-FR" sz="1200" dirty="0"/>
                <a:t> use</a:t>
              </a:r>
            </a:p>
            <a:p>
              <a:pPr algn="r"/>
              <a:r>
                <a:rPr lang="fr-FR" sz="1200" dirty="0" err="1"/>
                <a:t>Sex</a:t>
              </a:r>
              <a:r>
                <a:rPr lang="fr-FR" sz="1200" dirty="0"/>
                <a:t> </a:t>
              </a:r>
              <a:r>
                <a:rPr lang="fr-FR" sz="1200" dirty="0" err="1"/>
                <a:t>between</a:t>
              </a:r>
              <a:r>
                <a:rPr lang="fr-FR" sz="1200" dirty="0"/>
                <a:t> men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580CC40-8FC1-4321-BF6A-4040AE8D2CD1}"/>
                </a:ext>
              </a:extLst>
            </p:cNvPr>
            <p:cNvSpPr txBox="1"/>
            <p:nvPr/>
          </p:nvSpPr>
          <p:spPr>
            <a:xfrm rot="16200000">
              <a:off x="887669" y="3093472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b="1" dirty="0" err="1"/>
                <a:t>Gender</a:t>
              </a:r>
              <a:r>
                <a:rPr lang="fr-FR" sz="1200" b="1" dirty="0"/>
                <a:t> 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342A764-B560-464B-BC7C-0DC0FEE5624E}"/>
                </a:ext>
              </a:extLst>
            </p:cNvPr>
            <p:cNvSpPr txBox="1"/>
            <p:nvPr/>
          </p:nvSpPr>
          <p:spPr>
            <a:xfrm rot="16200000">
              <a:off x="929103" y="3946539"/>
              <a:ext cx="8383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Age group</a:t>
              </a:r>
            </a:p>
            <a:p>
              <a:pPr algn="ctr"/>
              <a:r>
                <a:rPr lang="fr-FR" sz="1200" b="1" dirty="0"/>
                <a:t>(</a:t>
              </a:r>
              <a:r>
                <a:rPr lang="fr-FR" sz="1200" b="1" dirty="0" err="1"/>
                <a:t>years</a:t>
              </a:r>
              <a:r>
                <a:rPr lang="fr-FR" sz="1200" b="1" dirty="0"/>
                <a:t>)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0A8D262-F52A-4A84-A2C7-85F7E822688A}"/>
                </a:ext>
              </a:extLst>
            </p:cNvPr>
            <p:cNvSpPr txBox="1"/>
            <p:nvPr/>
          </p:nvSpPr>
          <p:spPr>
            <a:xfrm rot="16200000">
              <a:off x="708969" y="5022669"/>
              <a:ext cx="10502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b="1" dirty="0"/>
                <a:t>Transmission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59406D-5B08-40CD-B99A-0F3CA75FB34A}"/>
                </a:ext>
              </a:extLst>
            </p:cNvPr>
            <p:cNvSpPr/>
            <p:nvPr/>
          </p:nvSpPr>
          <p:spPr>
            <a:xfrm rot="5400000">
              <a:off x="5675222" y="1167338"/>
              <a:ext cx="131764" cy="39959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D8B2AA-D608-45E5-8DB8-FE4BCB94058A}"/>
                </a:ext>
              </a:extLst>
            </p:cNvPr>
            <p:cNvSpPr/>
            <p:nvPr/>
          </p:nvSpPr>
          <p:spPr>
            <a:xfrm rot="5400000">
              <a:off x="5722847" y="1310433"/>
              <a:ext cx="131764" cy="40911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A1E39C-6011-494C-BCEA-6A7C1FA5E11F}"/>
                </a:ext>
              </a:extLst>
            </p:cNvPr>
            <p:cNvSpPr/>
            <p:nvPr/>
          </p:nvSpPr>
          <p:spPr>
            <a:xfrm rot="5400000">
              <a:off x="5001328" y="2376350"/>
              <a:ext cx="131764" cy="2648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CDA0FFD-417A-4D24-AF78-65FDF37265D6}"/>
                </a:ext>
              </a:extLst>
            </p:cNvPr>
            <p:cNvSpPr/>
            <p:nvPr/>
          </p:nvSpPr>
          <p:spPr>
            <a:xfrm rot="5400000">
              <a:off x="5001328" y="2545419"/>
              <a:ext cx="131764" cy="2648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106369-7D67-48FC-9107-80A9D15A1C72}"/>
                </a:ext>
              </a:extLst>
            </p:cNvPr>
            <p:cNvSpPr/>
            <p:nvPr/>
          </p:nvSpPr>
          <p:spPr>
            <a:xfrm rot="5400000">
              <a:off x="5213259" y="2500174"/>
              <a:ext cx="131764" cy="307199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6C36AD-56E7-48E8-BB08-7936CF9B1EE7}"/>
                </a:ext>
              </a:extLst>
            </p:cNvPr>
            <p:cNvSpPr/>
            <p:nvPr/>
          </p:nvSpPr>
          <p:spPr>
            <a:xfrm rot="5400000">
              <a:off x="5576400" y="2313246"/>
              <a:ext cx="131764" cy="379827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D10082-7F11-4A8A-B76F-7DFAC63962BA}"/>
                </a:ext>
              </a:extLst>
            </p:cNvPr>
            <p:cNvSpPr/>
            <p:nvPr/>
          </p:nvSpPr>
          <p:spPr>
            <a:xfrm rot="5400000">
              <a:off x="5913347" y="2150130"/>
              <a:ext cx="131764" cy="447216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6891B9-96B4-4AA4-AD25-7E6C3B1A6CB7}"/>
                </a:ext>
              </a:extLst>
            </p:cNvPr>
            <p:cNvSpPr/>
            <p:nvPr/>
          </p:nvSpPr>
          <p:spPr>
            <a:xfrm rot="5400000">
              <a:off x="6219262" y="2013283"/>
              <a:ext cx="131764" cy="508399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FFBC88C-2BE1-4783-B99F-742B0AEDCE79}"/>
                </a:ext>
              </a:extLst>
            </p:cNvPr>
            <p:cNvSpPr/>
            <p:nvPr/>
          </p:nvSpPr>
          <p:spPr>
            <a:xfrm rot="5400000">
              <a:off x="5935968" y="2641860"/>
              <a:ext cx="131764" cy="45174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A07815-3A26-4DDE-864F-CEAB5B204BBF}"/>
                </a:ext>
              </a:extLst>
            </p:cNvPr>
            <p:cNvSpPr/>
            <p:nvPr/>
          </p:nvSpPr>
          <p:spPr>
            <a:xfrm rot="5400000">
              <a:off x="5935968" y="2810930"/>
              <a:ext cx="131764" cy="451741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04F139-C2DD-4C65-BB12-F61A391E4C99}"/>
                </a:ext>
              </a:extLst>
            </p:cNvPr>
            <p:cNvSpPr/>
            <p:nvPr/>
          </p:nvSpPr>
          <p:spPr>
            <a:xfrm rot="5400000">
              <a:off x="5632359" y="3300279"/>
              <a:ext cx="131764" cy="391019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5EE321F-06AE-489B-AC4F-F343612ACEB8}"/>
                </a:ext>
              </a:extLst>
            </p:cNvPr>
            <p:cNvSpPr/>
            <p:nvPr/>
          </p:nvSpPr>
          <p:spPr>
            <a:xfrm rot="5400000">
              <a:off x="5265647" y="3844290"/>
              <a:ext cx="131764" cy="317676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1F80085E-6C28-41E0-9DAA-F3A27F499CCC}"/>
              </a:ext>
            </a:extLst>
          </p:cNvPr>
          <p:cNvSpPr txBox="1"/>
          <p:nvPr/>
        </p:nvSpPr>
        <p:spPr>
          <a:xfrm>
            <a:off x="9061835" y="6490002"/>
            <a:ext cx="3153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i="1" dirty="0">
                <a:solidFill>
                  <a:srgbClr val="0070C0"/>
                </a:solidFill>
              </a:rPr>
              <a:t>HIV/AIDS surveillance in Europe 2019 data 2020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7F17F0-04FF-4397-9BD8-539F589F8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2156" y="4698725"/>
            <a:ext cx="2489844" cy="11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241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A5CBAE4-5564-0849-8BB9-FD999B9BD4BF}"/>
              </a:ext>
            </a:extLst>
          </p:cNvPr>
          <p:cNvSpPr txBox="1">
            <a:spLocks noChangeArrowheads="1"/>
          </p:cNvSpPr>
          <p:nvPr/>
        </p:nvSpPr>
        <p:spPr>
          <a:xfrm>
            <a:off x="615950" y="295583"/>
            <a:ext cx="8610600" cy="1607358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100"/>
              <a:t>HIV multiresistance in Europe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35FBCDF-78C1-BE4C-9632-9CA0DF45A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Rossetti B, EACS 2021, Abs. BPD1/1 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90E7A9A-4E78-6242-B4AE-FB2E197A3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587348"/>
              </p:ext>
            </p:extLst>
          </p:nvPr>
        </p:nvGraphicFramePr>
        <p:xfrm>
          <a:off x="6096000" y="2851300"/>
          <a:ext cx="5480050" cy="2524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148">
                  <a:extLst>
                    <a:ext uri="{9D8B030D-6E8A-4147-A177-3AD203B41FA5}">
                      <a16:colId xmlns:a16="http://schemas.microsoft.com/office/drawing/2014/main" val="1728879334"/>
                    </a:ext>
                  </a:extLst>
                </a:gridCol>
                <a:gridCol w="2043225">
                  <a:extLst>
                    <a:ext uri="{9D8B030D-6E8A-4147-A177-3AD203B41FA5}">
                      <a16:colId xmlns:a16="http://schemas.microsoft.com/office/drawing/2014/main" val="74224150"/>
                    </a:ext>
                  </a:extLst>
                </a:gridCol>
                <a:gridCol w="800677">
                  <a:extLst>
                    <a:ext uri="{9D8B030D-6E8A-4147-A177-3AD203B41FA5}">
                      <a16:colId xmlns:a16="http://schemas.microsoft.com/office/drawing/2014/main" val="2439472605"/>
                    </a:ext>
                  </a:extLst>
                </a:gridCol>
              </a:tblGrid>
              <a:tr h="390425">
                <a:tc>
                  <a:txBody>
                    <a:bodyPr/>
                    <a:lstStyle/>
                    <a:p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Adjusted OR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261092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Subtype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2.18 (1.06 – 4.74)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92397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Zenith HIV-1 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1.12 (1.03 – 1.23)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507281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Nadir CD4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1.00 (1.00 – 1.00)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80534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Number of virologic failures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1.23 (1.11 – 1.36)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&lt; 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617043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N of ARV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1.01 (1.01 – 1.01)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/>
                        <a:t>&lt; 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393030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Years since first 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1.06 (1.00 – 1.13)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0.042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120242"/>
                  </a:ext>
                </a:extLst>
              </a:tr>
              <a:tr h="250009">
                <a:tc>
                  <a:txBody>
                    <a:bodyPr/>
                    <a:lstStyle/>
                    <a:p>
                      <a:r>
                        <a:rPr lang="en-US" sz="1400" noProof="0"/>
                        <a:t>Years since HIV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1.05 (1.02 – 1.09)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31681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B9EF804-E05E-8341-A5E8-2960D95EE782}"/>
              </a:ext>
            </a:extLst>
          </p:cNvPr>
          <p:cNvSpPr txBox="1"/>
          <p:nvPr/>
        </p:nvSpPr>
        <p:spPr>
          <a:xfrm>
            <a:off x="6331324" y="2484007"/>
            <a:ext cx="49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Factors associated with 4CR (multivariate analysis)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D8D1557-7C4A-1741-93DF-3AB65DFD1A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250" y="986534"/>
            <a:ext cx="8488795" cy="1400034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Drug class resistance = at least 1 drug in the class is resistant (</a:t>
            </a:r>
            <a:r>
              <a:rPr lang="en-US" sz="1800" dirty="0" err="1"/>
              <a:t>Standford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EuResist</a:t>
            </a:r>
            <a:r>
              <a:rPr lang="en-US" sz="1800" dirty="0"/>
              <a:t> database (Belgium, Germany, Italy, Luxembourg, Portugal, Spain, Sweden)</a:t>
            </a:r>
          </a:p>
          <a:p>
            <a:r>
              <a:rPr lang="en-US" sz="1800" dirty="0"/>
              <a:t>Period 1996-2019: analysis of 39,956 PLWH: 2,768 (6.9%) developed 3-classes resistant</a:t>
            </a:r>
          </a:p>
          <a:p>
            <a:r>
              <a:rPr lang="en-US" sz="1800" dirty="0"/>
              <a:t>Period 2008-2019: analysis of 16,019 PLWH: 291 (1.8%) developed 4-classes resistant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4E6BA5B-D639-7042-AA67-03A3F35D36B4}"/>
              </a:ext>
            </a:extLst>
          </p:cNvPr>
          <p:cNvSpPr txBox="1"/>
          <p:nvPr/>
        </p:nvSpPr>
        <p:spPr>
          <a:xfrm>
            <a:off x="6386138" y="5599724"/>
            <a:ext cx="4401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Limit : no distinction betweeen lilmited resistance</a:t>
            </a:r>
          </a:p>
          <a:p>
            <a:r>
              <a:rPr lang="en-US" sz="1600"/>
              <a:t>within a drug class and complete class resistance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39883F-4BCE-4E8F-BEF6-1843B71D344F}"/>
              </a:ext>
            </a:extLst>
          </p:cNvPr>
          <p:cNvSpPr txBox="1"/>
          <p:nvPr/>
        </p:nvSpPr>
        <p:spPr>
          <a:xfrm>
            <a:off x="1419415" y="2560951"/>
            <a:ext cx="275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33399"/>
                </a:solidFill>
              </a:rPr>
              <a:t>Incidence proportion</a:t>
            </a:r>
          </a:p>
          <a:p>
            <a:pPr algn="ctr"/>
            <a:r>
              <a:rPr lang="en-US" b="1" dirty="0">
                <a:solidFill>
                  <a:srgbClr val="333399"/>
                </a:solidFill>
              </a:rPr>
              <a:t>(on attack rate or risk) in %</a:t>
            </a:r>
            <a:endParaRPr lang="en-US" dirty="0">
              <a:solidFill>
                <a:srgbClr val="333399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93A2A3-F3C6-414A-BB0E-05C923E5EB41}"/>
              </a:ext>
            </a:extLst>
          </p:cNvPr>
          <p:cNvGrpSpPr/>
          <p:nvPr/>
        </p:nvGrpSpPr>
        <p:grpSpPr>
          <a:xfrm>
            <a:off x="753774" y="3229232"/>
            <a:ext cx="4750117" cy="2955757"/>
            <a:chOff x="753774" y="3229232"/>
            <a:chExt cx="4750117" cy="295575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CA56ABC-84D3-C142-B133-54BEB0E64E97}"/>
                </a:ext>
              </a:extLst>
            </p:cNvPr>
            <p:cNvGrpSpPr/>
            <p:nvPr/>
          </p:nvGrpSpPr>
          <p:grpSpPr>
            <a:xfrm>
              <a:off x="4416136" y="5438197"/>
              <a:ext cx="1087755" cy="523220"/>
              <a:chOff x="4416136" y="5531716"/>
              <a:chExt cx="1087755" cy="523220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570F44-5DA6-694B-9C9E-69145AD099DB}"/>
                  </a:ext>
                </a:extLst>
              </p:cNvPr>
              <p:cNvSpPr txBox="1"/>
              <p:nvPr/>
            </p:nvSpPr>
            <p:spPr>
              <a:xfrm>
                <a:off x="4644360" y="5531716"/>
                <a:ext cx="859531" cy="52322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3CR &lt; 1%</a:t>
                </a:r>
              </a:p>
              <a:p>
                <a:r>
                  <a:rPr lang="fr-FR" sz="1400" dirty="0"/>
                  <a:t>4CR &lt; 1%</a:t>
                </a:r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9DEE37A7-0856-6C42-8750-1E7FD46803F2}"/>
                  </a:ext>
                </a:extLst>
              </p:cNvPr>
              <p:cNvCxnSpPr>
                <a:stCxn id="9" idx="1"/>
              </p:cNvCxnSpPr>
              <p:nvPr/>
            </p:nvCxnSpPr>
            <p:spPr>
              <a:xfrm flipH="1">
                <a:off x="4416136" y="5793326"/>
                <a:ext cx="22822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73C777A-DFEC-4F78-9BA2-D63DEB66E05E}"/>
                </a:ext>
              </a:extLst>
            </p:cNvPr>
            <p:cNvSpPr txBox="1"/>
            <p:nvPr/>
          </p:nvSpPr>
          <p:spPr>
            <a:xfrm>
              <a:off x="832322" y="5561307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0 -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CF0422C-4BE9-43C5-979A-669971837AA5}"/>
                </a:ext>
              </a:extLst>
            </p:cNvPr>
            <p:cNvSpPr txBox="1"/>
            <p:nvPr/>
          </p:nvSpPr>
          <p:spPr>
            <a:xfrm>
              <a:off x="965166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1990</a:t>
              </a: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D51F72DD-44D9-424C-A254-B29C816F3F1C}"/>
                </a:ext>
              </a:extLst>
            </p:cNvPr>
            <p:cNvSpPr/>
            <p:nvPr/>
          </p:nvSpPr>
          <p:spPr>
            <a:xfrm>
              <a:off x="1075384" y="3229232"/>
              <a:ext cx="4056789" cy="2662880"/>
            </a:xfrm>
            <a:custGeom>
              <a:avLst/>
              <a:gdLst>
                <a:gd name="connsiteX0" fmla="*/ 0 w 4222750"/>
                <a:gd name="connsiteY0" fmla="*/ 0 h 2578100"/>
                <a:gd name="connsiteX1" fmla="*/ 0 w 4222750"/>
                <a:gd name="connsiteY1" fmla="*/ 2578100 h 2578100"/>
                <a:gd name="connsiteX2" fmla="*/ 4222750 w 4222750"/>
                <a:gd name="connsiteY2" fmla="*/ 2578100 h 257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2750" h="2578100">
                  <a:moveTo>
                    <a:pt x="0" y="0"/>
                  </a:moveTo>
                  <a:lnTo>
                    <a:pt x="0" y="2578100"/>
                  </a:lnTo>
                  <a:lnTo>
                    <a:pt x="4222750" y="257810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4CF0DB5-57FA-4C59-A1DC-ADBA6B81D6F6}"/>
                </a:ext>
              </a:extLst>
            </p:cNvPr>
            <p:cNvSpPr txBox="1"/>
            <p:nvPr/>
          </p:nvSpPr>
          <p:spPr>
            <a:xfrm>
              <a:off x="2063716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2000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960454D-EDB3-4702-BD5F-0C0DF94F5AC9}"/>
                </a:ext>
              </a:extLst>
            </p:cNvPr>
            <p:cNvSpPr txBox="1"/>
            <p:nvPr/>
          </p:nvSpPr>
          <p:spPr>
            <a:xfrm>
              <a:off x="3165441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2010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6293D5A-793C-4737-9330-95E18899797D}"/>
                </a:ext>
              </a:extLst>
            </p:cNvPr>
            <p:cNvSpPr txBox="1"/>
            <p:nvPr/>
          </p:nvSpPr>
          <p:spPr>
            <a:xfrm>
              <a:off x="4270341" y="5782699"/>
              <a:ext cx="498856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fr-FR" sz="600" dirty="0"/>
                <a:t>I</a:t>
              </a:r>
            </a:p>
            <a:p>
              <a:pPr algn="r">
                <a:lnSpc>
                  <a:spcPts val="1200"/>
                </a:lnSpc>
              </a:pPr>
              <a:r>
                <a:rPr lang="fr-FR" sz="1200" dirty="0"/>
                <a:t>2020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60D994F-1A76-4F8F-8661-D46446275128}"/>
                </a:ext>
              </a:extLst>
            </p:cNvPr>
            <p:cNvSpPr txBox="1"/>
            <p:nvPr/>
          </p:nvSpPr>
          <p:spPr>
            <a:xfrm>
              <a:off x="832322" y="4780257"/>
              <a:ext cx="3449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5 -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9148958-D91D-43D2-B84E-F053E35CAA26}"/>
                </a:ext>
              </a:extLst>
            </p:cNvPr>
            <p:cNvSpPr txBox="1"/>
            <p:nvPr/>
          </p:nvSpPr>
          <p:spPr>
            <a:xfrm>
              <a:off x="753774" y="400873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10 -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FA46A11-B7E7-4D96-856C-9EB1567A249F}"/>
                </a:ext>
              </a:extLst>
            </p:cNvPr>
            <p:cNvSpPr txBox="1"/>
            <p:nvPr/>
          </p:nvSpPr>
          <p:spPr>
            <a:xfrm>
              <a:off x="753774" y="3229232"/>
              <a:ext cx="423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200" dirty="0"/>
                <a:t>15 -</a:t>
              </a: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A42AA051-883E-4D1D-9A73-6BEB535CC644}"/>
                </a:ext>
              </a:extLst>
            </p:cNvPr>
            <p:cNvSpPr/>
            <p:nvPr/>
          </p:nvSpPr>
          <p:spPr>
            <a:xfrm>
              <a:off x="1320800" y="3387725"/>
              <a:ext cx="3111500" cy="2317750"/>
            </a:xfrm>
            <a:custGeom>
              <a:avLst/>
              <a:gdLst>
                <a:gd name="connsiteX0" fmla="*/ 0 w 3111500"/>
                <a:gd name="connsiteY0" fmla="*/ 2317750 h 2317750"/>
                <a:gd name="connsiteX1" fmla="*/ 457200 w 3111500"/>
                <a:gd name="connsiteY1" fmla="*/ 2305050 h 2317750"/>
                <a:gd name="connsiteX2" fmla="*/ 558800 w 3111500"/>
                <a:gd name="connsiteY2" fmla="*/ 2120900 h 2317750"/>
                <a:gd name="connsiteX3" fmla="*/ 669925 w 3111500"/>
                <a:gd name="connsiteY3" fmla="*/ 2098675 h 2317750"/>
                <a:gd name="connsiteX4" fmla="*/ 781050 w 3111500"/>
                <a:gd name="connsiteY4" fmla="*/ 2076450 h 2317750"/>
                <a:gd name="connsiteX5" fmla="*/ 866775 w 3111500"/>
                <a:gd name="connsiteY5" fmla="*/ 1743075 h 2317750"/>
                <a:gd name="connsiteX6" fmla="*/ 987425 w 3111500"/>
                <a:gd name="connsiteY6" fmla="*/ 1597025 h 2317750"/>
                <a:gd name="connsiteX7" fmla="*/ 1098550 w 3111500"/>
                <a:gd name="connsiteY7" fmla="*/ 1054100 h 2317750"/>
                <a:gd name="connsiteX8" fmla="*/ 1225550 w 3111500"/>
                <a:gd name="connsiteY8" fmla="*/ 1060450 h 2317750"/>
                <a:gd name="connsiteX9" fmla="*/ 1317625 w 3111500"/>
                <a:gd name="connsiteY9" fmla="*/ 222250 h 2317750"/>
                <a:gd name="connsiteX10" fmla="*/ 1447800 w 3111500"/>
                <a:gd name="connsiteY10" fmla="*/ 0 h 2317750"/>
                <a:gd name="connsiteX11" fmla="*/ 1555750 w 3111500"/>
                <a:gd name="connsiteY11" fmla="*/ 349250 h 2317750"/>
                <a:gd name="connsiteX12" fmla="*/ 1651000 w 3111500"/>
                <a:gd name="connsiteY12" fmla="*/ 1330325 h 2317750"/>
                <a:gd name="connsiteX13" fmla="*/ 1765300 w 3111500"/>
                <a:gd name="connsiteY13" fmla="*/ 1463675 h 2317750"/>
                <a:gd name="connsiteX14" fmla="*/ 1889125 w 3111500"/>
                <a:gd name="connsiteY14" fmla="*/ 1676400 h 2317750"/>
                <a:gd name="connsiteX15" fmla="*/ 2003425 w 3111500"/>
                <a:gd name="connsiteY15" fmla="*/ 1879600 h 2317750"/>
                <a:gd name="connsiteX16" fmla="*/ 2108200 w 3111500"/>
                <a:gd name="connsiteY16" fmla="*/ 1978025 h 2317750"/>
                <a:gd name="connsiteX17" fmla="*/ 2216150 w 3111500"/>
                <a:gd name="connsiteY17" fmla="*/ 2044700 h 2317750"/>
                <a:gd name="connsiteX18" fmla="*/ 2447925 w 3111500"/>
                <a:gd name="connsiteY18" fmla="*/ 2162175 h 2317750"/>
                <a:gd name="connsiteX19" fmla="*/ 2536825 w 3111500"/>
                <a:gd name="connsiteY19" fmla="*/ 2171700 h 2317750"/>
                <a:gd name="connsiteX20" fmla="*/ 2654300 w 3111500"/>
                <a:gd name="connsiteY20" fmla="*/ 2203450 h 2317750"/>
                <a:gd name="connsiteX21" fmla="*/ 2778125 w 3111500"/>
                <a:gd name="connsiteY21" fmla="*/ 2190750 h 2317750"/>
                <a:gd name="connsiteX22" fmla="*/ 2867025 w 3111500"/>
                <a:gd name="connsiteY22" fmla="*/ 2190750 h 2317750"/>
                <a:gd name="connsiteX23" fmla="*/ 3111500 w 3111500"/>
                <a:gd name="connsiteY23" fmla="*/ 226060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11500" h="2317750">
                  <a:moveTo>
                    <a:pt x="0" y="2317750"/>
                  </a:moveTo>
                  <a:lnTo>
                    <a:pt x="457200" y="2305050"/>
                  </a:lnTo>
                  <a:lnTo>
                    <a:pt x="558800" y="2120900"/>
                  </a:lnTo>
                  <a:lnTo>
                    <a:pt x="669925" y="2098675"/>
                  </a:lnTo>
                  <a:lnTo>
                    <a:pt x="781050" y="2076450"/>
                  </a:lnTo>
                  <a:lnTo>
                    <a:pt x="866775" y="1743075"/>
                  </a:lnTo>
                  <a:lnTo>
                    <a:pt x="987425" y="1597025"/>
                  </a:lnTo>
                  <a:lnTo>
                    <a:pt x="1098550" y="1054100"/>
                  </a:lnTo>
                  <a:lnTo>
                    <a:pt x="1225550" y="1060450"/>
                  </a:lnTo>
                  <a:lnTo>
                    <a:pt x="1317625" y="222250"/>
                  </a:lnTo>
                  <a:lnTo>
                    <a:pt x="1447800" y="0"/>
                  </a:lnTo>
                  <a:lnTo>
                    <a:pt x="1555750" y="349250"/>
                  </a:lnTo>
                  <a:lnTo>
                    <a:pt x="1651000" y="1330325"/>
                  </a:lnTo>
                  <a:lnTo>
                    <a:pt x="1765300" y="1463675"/>
                  </a:lnTo>
                  <a:lnTo>
                    <a:pt x="1889125" y="1676400"/>
                  </a:lnTo>
                  <a:lnTo>
                    <a:pt x="2003425" y="1879600"/>
                  </a:lnTo>
                  <a:lnTo>
                    <a:pt x="2108200" y="1978025"/>
                  </a:lnTo>
                  <a:lnTo>
                    <a:pt x="2216150" y="2044700"/>
                  </a:lnTo>
                  <a:lnTo>
                    <a:pt x="2447925" y="2162175"/>
                  </a:lnTo>
                  <a:lnTo>
                    <a:pt x="2536825" y="2171700"/>
                  </a:lnTo>
                  <a:lnTo>
                    <a:pt x="2654300" y="2203450"/>
                  </a:lnTo>
                  <a:lnTo>
                    <a:pt x="2778125" y="2190750"/>
                  </a:lnTo>
                  <a:lnTo>
                    <a:pt x="2867025" y="2190750"/>
                  </a:lnTo>
                  <a:lnTo>
                    <a:pt x="3111500" y="226060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E512CBE6-80A3-47DA-AD1F-2DB0655E6960}"/>
                </a:ext>
              </a:extLst>
            </p:cNvPr>
            <p:cNvCxnSpPr/>
            <p:nvPr/>
          </p:nvCxnSpPr>
          <p:spPr>
            <a:xfrm>
              <a:off x="4642197" y="5184775"/>
              <a:ext cx="127000" cy="0"/>
            </a:xfrm>
            <a:prstGeom prst="line">
              <a:avLst/>
            </a:prstGeom>
            <a:ln w="28575">
              <a:solidFill>
                <a:srgbClr val="CF3EC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A2D99D58-7BA2-4179-870A-EFAF0B62BD3D}"/>
                </a:ext>
              </a:extLst>
            </p:cNvPr>
            <p:cNvCxnSpPr/>
            <p:nvPr/>
          </p:nvCxnSpPr>
          <p:spPr>
            <a:xfrm>
              <a:off x="4642197" y="4841875"/>
              <a:ext cx="127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53A90EB-D605-4ECB-A0B6-94BD2647F38C}"/>
                </a:ext>
              </a:extLst>
            </p:cNvPr>
            <p:cNvCxnSpPr/>
            <p:nvPr/>
          </p:nvCxnSpPr>
          <p:spPr>
            <a:xfrm>
              <a:off x="4642197" y="4514850"/>
              <a:ext cx="127000" cy="0"/>
            </a:xfrm>
            <a:prstGeom prst="line">
              <a:avLst/>
            </a:prstGeom>
            <a:ln w="28575">
              <a:solidFill>
                <a:srgbClr val="00FF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A70AA9F2-46FC-4AC6-B9C3-ACE6AF2973F8}"/>
                </a:ext>
              </a:extLst>
            </p:cNvPr>
            <p:cNvCxnSpPr/>
            <p:nvPr/>
          </p:nvCxnSpPr>
          <p:spPr>
            <a:xfrm>
              <a:off x="4642197" y="4181475"/>
              <a:ext cx="127000" cy="0"/>
            </a:xfrm>
            <a:prstGeom prst="line">
              <a:avLst/>
            </a:prstGeom>
            <a:ln w="28575">
              <a:solidFill>
                <a:srgbClr val="00B83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09E20772-5388-4EC4-9589-749B6DE676DD}"/>
                </a:ext>
              </a:extLst>
            </p:cNvPr>
            <p:cNvCxnSpPr>
              <a:cxnSpLocks/>
            </p:cNvCxnSpPr>
            <p:nvPr/>
          </p:nvCxnSpPr>
          <p:spPr>
            <a:xfrm>
              <a:off x="4642197" y="3838575"/>
              <a:ext cx="1270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E7CA73F9-F3C5-44CB-884A-70F0DD1099B2}"/>
                </a:ext>
              </a:extLst>
            </p:cNvPr>
            <p:cNvCxnSpPr>
              <a:cxnSpLocks/>
            </p:cNvCxnSpPr>
            <p:nvPr/>
          </p:nvCxnSpPr>
          <p:spPr>
            <a:xfrm>
              <a:off x="4642197" y="3506231"/>
              <a:ext cx="127000" cy="0"/>
            </a:xfrm>
            <a:prstGeom prst="line">
              <a:avLst/>
            </a:prstGeom>
            <a:ln w="28575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DDE2C881-4ACA-4A59-93DA-D2D13C4E2904}"/>
                </a:ext>
              </a:extLst>
            </p:cNvPr>
            <p:cNvSpPr/>
            <p:nvPr/>
          </p:nvSpPr>
          <p:spPr>
            <a:xfrm>
              <a:off x="1320511" y="5038725"/>
              <a:ext cx="3095625" cy="666750"/>
            </a:xfrm>
            <a:custGeom>
              <a:avLst/>
              <a:gdLst>
                <a:gd name="connsiteX0" fmla="*/ 0 w 3095625"/>
                <a:gd name="connsiteY0" fmla="*/ 666750 h 666750"/>
                <a:gd name="connsiteX1" fmla="*/ 473075 w 3095625"/>
                <a:gd name="connsiteY1" fmla="*/ 666750 h 666750"/>
                <a:gd name="connsiteX2" fmla="*/ 571500 w 3095625"/>
                <a:gd name="connsiteY2" fmla="*/ 641350 h 666750"/>
                <a:gd name="connsiteX3" fmla="*/ 695325 w 3095625"/>
                <a:gd name="connsiteY3" fmla="*/ 619125 h 666750"/>
                <a:gd name="connsiteX4" fmla="*/ 790575 w 3095625"/>
                <a:gd name="connsiteY4" fmla="*/ 536575 h 666750"/>
                <a:gd name="connsiteX5" fmla="*/ 885825 w 3095625"/>
                <a:gd name="connsiteY5" fmla="*/ 349250 h 666750"/>
                <a:gd name="connsiteX6" fmla="*/ 996950 w 3095625"/>
                <a:gd name="connsiteY6" fmla="*/ 311150 h 666750"/>
                <a:gd name="connsiteX7" fmla="*/ 1098550 w 3095625"/>
                <a:gd name="connsiteY7" fmla="*/ 174625 h 666750"/>
                <a:gd name="connsiteX8" fmla="*/ 1222375 w 3095625"/>
                <a:gd name="connsiteY8" fmla="*/ 206375 h 666750"/>
                <a:gd name="connsiteX9" fmla="*/ 1308100 w 3095625"/>
                <a:gd name="connsiteY9" fmla="*/ 53975 h 666750"/>
                <a:gd name="connsiteX10" fmla="*/ 1431925 w 3095625"/>
                <a:gd name="connsiteY10" fmla="*/ 0 h 666750"/>
                <a:gd name="connsiteX11" fmla="*/ 1555750 w 3095625"/>
                <a:gd name="connsiteY11" fmla="*/ 171450 h 666750"/>
                <a:gd name="connsiteX12" fmla="*/ 1663700 w 3095625"/>
                <a:gd name="connsiteY12" fmla="*/ 415925 h 666750"/>
                <a:gd name="connsiteX13" fmla="*/ 1758950 w 3095625"/>
                <a:gd name="connsiteY13" fmla="*/ 387350 h 666750"/>
                <a:gd name="connsiteX14" fmla="*/ 1889125 w 3095625"/>
                <a:gd name="connsiteY14" fmla="*/ 488950 h 666750"/>
                <a:gd name="connsiteX15" fmla="*/ 2000250 w 3095625"/>
                <a:gd name="connsiteY15" fmla="*/ 574675 h 666750"/>
                <a:gd name="connsiteX16" fmla="*/ 2092325 w 3095625"/>
                <a:gd name="connsiteY16" fmla="*/ 577850 h 666750"/>
                <a:gd name="connsiteX17" fmla="*/ 2228850 w 3095625"/>
                <a:gd name="connsiteY17" fmla="*/ 600075 h 666750"/>
                <a:gd name="connsiteX18" fmla="*/ 2336800 w 3095625"/>
                <a:gd name="connsiteY18" fmla="*/ 609600 h 666750"/>
                <a:gd name="connsiteX19" fmla="*/ 2428875 w 3095625"/>
                <a:gd name="connsiteY19" fmla="*/ 641350 h 666750"/>
                <a:gd name="connsiteX20" fmla="*/ 3095625 w 3095625"/>
                <a:gd name="connsiteY20" fmla="*/ 638175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95625" h="666750">
                  <a:moveTo>
                    <a:pt x="0" y="666750"/>
                  </a:moveTo>
                  <a:lnTo>
                    <a:pt x="473075" y="666750"/>
                  </a:lnTo>
                  <a:lnTo>
                    <a:pt x="571500" y="641350"/>
                  </a:lnTo>
                  <a:lnTo>
                    <a:pt x="695325" y="619125"/>
                  </a:lnTo>
                  <a:lnTo>
                    <a:pt x="790575" y="536575"/>
                  </a:lnTo>
                  <a:lnTo>
                    <a:pt x="885825" y="349250"/>
                  </a:lnTo>
                  <a:lnTo>
                    <a:pt x="996950" y="311150"/>
                  </a:lnTo>
                  <a:lnTo>
                    <a:pt x="1098550" y="174625"/>
                  </a:lnTo>
                  <a:lnTo>
                    <a:pt x="1222375" y="206375"/>
                  </a:lnTo>
                  <a:lnTo>
                    <a:pt x="1308100" y="53975"/>
                  </a:lnTo>
                  <a:lnTo>
                    <a:pt x="1431925" y="0"/>
                  </a:lnTo>
                  <a:lnTo>
                    <a:pt x="1555750" y="171450"/>
                  </a:lnTo>
                  <a:lnTo>
                    <a:pt x="1663700" y="415925"/>
                  </a:lnTo>
                  <a:lnTo>
                    <a:pt x="1758950" y="387350"/>
                  </a:lnTo>
                  <a:lnTo>
                    <a:pt x="1889125" y="488950"/>
                  </a:lnTo>
                  <a:lnTo>
                    <a:pt x="2000250" y="574675"/>
                  </a:lnTo>
                  <a:lnTo>
                    <a:pt x="2092325" y="577850"/>
                  </a:lnTo>
                  <a:lnTo>
                    <a:pt x="2228850" y="600075"/>
                  </a:lnTo>
                  <a:lnTo>
                    <a:pt x="2336800" y="609600"/>
                  </a:lnTo>
                  <a:lnTo>
                    <a:pt x="2428875" y="641350"/>
                  </a:lnTo>
                  <a:lnTo>
                    <a:pt x="3095625" y="638175"/>
                  </a:lnTo>
                </a:path>
              </a:pathLst>
            </a:custGeom>
            <a:ln w="28575">
              <a:solidFill>
                <a:srgbClr val="CF3E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ADF196D0-82D9-4EFF-95C2-5020E69550F5}"/>
                </a:ext>
              </a:extLst>
            </p:cNvPr>
            <p:cNvSpPr/>
            <p:nvPr/>
          </p:nvSpPr>
          <p:spPr>
            <a:xfrm>
              <a:off x="1320800" y="4244456"/>
              <a:ext cx="3098800" cy="1476375"/>
            </a:xfrm>
            <a:custGeom>
              <a:avLst/>
              <a:gdLst>
                <a:gd name="connsiteX0" fmla="*/ 0 w 3098800"/>
                <a:gd name="connsiteY0" fmla="*/ 1470025 h 1476375"/>
                <a:gd name="connsiteX1" fmla="*/ 466725 w 3098800"/>
                <a:gd name="connsiteY1" fmla="*/ 1476375 h 1476375"/>
                <a:gd name="connsiteX2" fmla="*/ 558800 w 3098800"/>
                <a:gd name="connsiteY2" fmla="*/ 1447800 h 1476375"/>
                <a:gd name="connsiteX3" fmla="*/ 688975 w 3098800"/>
                <a:gd name="connsiteY3" fmla="*/ 1419225 h 1476375"/>
                <a:gd name="connsiteX4" fmla="*/ 796925 w 3098800"/>
                <a:gd name="connsiteY4" fmla="*/ 1330325 h 1476375"/>
                <a:gd name="connsiteX5" fmla="*/ 895350 w 3098800"/>
                <a:gd name="connsiteY5" fmla="*/ 1152525 h 1476375"/>
                <a:gd name="connsiteX6" fmla="*/ 1000125 w 3098800"/>
                <a:gd name="connsiteY6" fmla="*/ 946150 h 1476375"/>
                <a:gd name="connsiteX7" fmla="*/ 1095375 w 3098800"/>
                <a:gd name="connsiteY7" fmla="*/ 631825 h 1476375"/>
                <a:gd name="connsiteX8" fmla="*/ 1216025 w 3098800"/>
                <a:gd name="connsiteY8" fmla="*/ 742950 h 1476375"/>
                <a:gd name="connsiteX9" fmla="*/ 1323975 w 3098800"/>
                <a:gd name="connsiteY9" fmla="*/ 187325 h 1476375"/>
                <a:gd name="connsiteX10" fmla="*/ 1431925 w 3098800"/>
                <a:gd name="connsiteY10" fmla="*/ 0 h 1476375"/>
                <a:gd name="connsiteX11" fmla="*/ 1552575 w 3098800"/>
                <a:gd name="connsiteY11" fmla="*/ 190500 h 1476375"/>
                <a:gd name="connsiteX12" fmla="*/ 1647825 w 3098800"/>
                <a:gd name="connsiteY12" fmla="*/ 841375 h 1476375"/>
                <a:gd name="connsiteX13" fmla="*/ 1765300 w 3098800"/>
                <a:gd name="connsiteY13" fmla="*/ 879475 h 1476375"/>
                <a:gd name="connsiteX14" fmla="*/ 1866900 w 3098800"/>
                <a:gd name="connsiteY14" fmla="*/ 965200 h 1476375"/>
                <a:gd name="connsiteX15" fmla="*/ 1971675 w 3098800"/>
                <a:gd name="connsiteY15" fmla="*/ 1139825 h 1476375"/>
                <a:gd name="connsiteX16" fmla="*/ 2098675 w 3098800"/>
                <a:gd name="connsiteY16" fmla="*/ 1181100 h 1476375"/>
                <a:gd name="connsiteX17" fmla="*/ 2212975 w 3098800"/>
                <a:gd name="connsiteY17" fmla="*/ 1254125 h 1476375"/>
                <a:gd name="connsiteX18" fmla="*/ 2413000 w 3098800"/>
                <a:gd name="connsiteY18" fmla="*/ 1308100 h 1476375"/>
                <a:gd name="connsiteX19" fmla="*/ 2562225 w 3098800"/>
                <a:gd name="connsiteY19" fmla="*/ 1336675 h 1476375"/>
                <a:gd name="connsiteX20" fmla="*/ 2654300 w 3098800"/>
                <a:gd name="connsiteY20" fmla="*/ 1362075 h 1476375"/>
                <a:gd name="connsiteX21" fmla="*/ 2803525 w 3098800"/>
                <a:gd name="connsiteY21" fmla="*/ 1355725 h 1476375"/>
                <a:gd name="connsiteX22" fmla="*/ 2882900 w 3098800"/>
                <a:gd name="connsiteY22" fmla="*/ 1352550 h 1476375"/>
                <a:gd name="connsiteX23" fmla="*/ 3098800 w 3098800"/>
                <a:gd name="connsiteY23" fmla="*/ 1419225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98800" h="1476375">
                  <a:moveTo>
                    <a:pt x="0" y="1470025"/>
                  </a:moveTo>
                  <a:lnTo>
                    <a:pt x="466725" y="1476375"/>
                  </a:lnTo>
                  <a:lnTo>
                    <a:pt x="558800" y="1447800"/>
                  </a:lnTo>
                  <a:lnTo>
                    <a:pt x="688975" y="1419225"/>
                  </a:lnTo>
                  <a:lnTo>
                    <a:pt x="796925" y="1330325"/>
                  </a:lnTo>
                  <a:lnTo>
                    <a:pt x="895350" y="1152525"/>
                  </a:lnTo>
                  <a:lnTo>
                    <a:pt x="1000125" y="946150"/>
                  </a:lnTo>
                  <a:lnTo>
                    <a:pt x="1095375" y="631825"/>
                  </a:lnTo>
                  <a:lnTo>
                    <a:pt x="1216025" y="742950"/>
                  </a:lnTo>
                  <a:lnTo>
                    <a:pt x="1323975" y="187325"/>
                  </a:lnTo>
                  <a:lnTo>
                    <a:pt x="1431925" y="0"/>
                  </a:lnTo>
                  <a:lnTo>
                    <a:pt x="1552575" y="190500"/>
                  </a:lnTo>
                  <a:lnTo>
                    <a:pt x="1647825" y="841375"/>
                  </a:lnTo>
                  <a:lnTo>
                    <a:pt x="1765300" y="879475"/>
                  </a:lnTo>
                  <a:lnTo>
                    <a:pt x="1866900" y="965200"/>
                  </a:lnTo>
                  <a:lnTo>
                    <a:pt x="1971675" y="1139825"/>
                  </a:lnTo>
                  <a:lnTo>
                    <a:pt x="2098675" y="1181100"/>
                  </a:lnTo>
                  <a:lnTo>
                    <a:pt x="2212975" y="1254125"/>
                  </a:lnTo>
                  <a:lnTo>
                    <a:pt x="2413000" y="1308100"/>
                  </a:lnTo>
                  <a:lnTo>
                    <a:pt x="2562225" y="1336675"/>
                  </a:lnTo>
                  <a:lnTo>
                    <a:pt x="2654300" y="1362075"/>
                  </a:lnTo>
                  <a:lnTo>
                    <a:pt x="2803525" y="1355725"/>
                  </a:lnTo>
                  <a:lnTo>
                    <a:pt x="2882900" y="1352550"/>
                  </a:lnTo>
                  <a:lnTo>
                    <a:pt x="3098800" y="1419225"/>
                  </a:lnTo>
                </a:path>
              </a:pathLst>
            </a:custGeom>
            <a:ln w="28575">
              <a:solidFill>
                <a:srgbClr val="00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FE35F85A-F88B-4B7F-AAFE-FF34F1956832}"/>
                </a:ext>
              </a:extLst>
            </p:cNvPr>
            <p:cNvSpPr/>
            <p:nvPr/>
          </p:nvSpPr>
          <p:spPr>
            <a:xfrm>
              <a:off x="1323975" y="5276331"/>
              <a:ext cx="3095625" cy="444500"/>
            </a:xfrm>
            <a:custGeom>
              <a:avLst/>
              <a:gdLst>
                <a:gd name="connsiteX0" fmla="*/ 0 w 3095625"/>
                <a:gd name="connsiteY0" fmla="*/ 444500 h 444500"/>
                <a:gd name="connsiteX1" fmla="*/ 723900 w 3095625"/>
                <a:gd name="connsiteY1" fmla="*/ 434975 h 444500"/>
                <a:gd name="connsiteX2" fmla="*/ 984250 w 3095625"/>
                <a:gd name="connsiteY2" fmla="*/ 158750 h 444500"/>
                <a:gd name="connsiteX3" fmla="*/ 1101725 w 3095625"/>
                <a:gd name="connsiteY3" fmla="*/ 158750 h 444500"/>
                <a:gd name="connsiteX4" fmla="*/ 1209675 w 3095625"/>
                <a:gd name="connsiteY4" fmla="*/ 196850 h 444500"/>
                <a:gd name="connsiteX5" fmla="*/ 1317625 w 3095625"/>
                <a:gd name="connsiteY5" fmla="*/ 60325 h 444500"/>
                <a:gd name="connsiteX6" fmla="*/ 1444625 w 3095625"/>
                <a:gd name="connsiteY6" fmla="*/ 0 h 444500"/>
                <a:gd name="connsiteX7" fmla="*/ 1555750 w 3095625"/>
                <a:gd name="connsiteY7" fmla="*/ 104775 h 444500"/>
                <a:gd name="connsiteX8" fmla="*/ 1654175 w 3095625"/>
                <a:gd name="connsiteY8" fmla="*/ 279400 h 444500"/>
                <a:gd name="connsiteX9" fmla="*/ 1768475 w 3095625"/>
                <a:gd name="connsiteY9" fmla="*/ 250825 h 444500"/>
                <a:gd name="connsiteX10" fmla="*/ 1879600 w 3095625"/>
                <a:gd name="connsiteY10" fmla="*/ 336550 h 444500"/>
                <a:gd name="connsiteX11" fmla="*/ 2000250 w 3095625"/>
                <a:gd name="connsiteY11" fmla="*/ 352425 h 444500"/>
                <a:gd name="connsiteX12" fmla="*/ 2365375 w 3095625"/>
                <a:gd name="connsiteY12" fmla="*/ 381000 h 444500"/>
                <a:gd name="connsiteX13" fmla="*/ 2555875 w 3095625"/>
                <a:gd name="connsiteY13" fmla="*/ 361950 h 444500"/>
                <a:gd name="connsiteX14" fmla="*/ 2889250 w 3095625"/>
                <a:gd name="connsiteY14" fmla="*/ 339725 h 444500"/>
                <a:gd name="connsiteX15" fmla="*/ 3095625 w 3095625"/>
                <a:gd name="connsiteY15" fmla="*/ 384175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5625" h="444500">
                  <a:moveTo>
                    <a:pt x="0" y="444500"/>
                  </a:moveTo>
                  <a:lnTo>
                    <a:pt x="723900" y="434975"/>
                  </a:lnTo>
                  <a:lnTo>
                    <a:pt x="984250" y="158750"/>
                  </a:lnTo>
                  <a:lnTo>
                    <a:pt x="1101725" y="158750"/>
                  </a:lnTo>
                  <a:lnTo>
                    <a:pt x="1209675" y="196850"/>
                  </a:lnTo>
                  <a:lnTo>
                    <a:pt x="1317625" y="60325"/>
                  </a:lnTo>
                  <a:lnTo>
                    <a:pt x="1444625" y="0"/>
                  </a:lnTo>
                  <a:lnTo>
                    <a:pt x="1555750" y="104775"/>
                  </a:lnTo>
                  <a:lnTo>
                    <a:pt x="1654175" y="279400"/>
                  </a:lnTo>
                  <a:lnTo>
                    <a:pt x="1768475" y="250825"/>
                  </a:lnTo>
                  <a:lnTo>
                    <a:pt x="1879600" y="336550"/>
                  </a:lnTo>
                  <a:lnTo>
                    <a:pt x="2000250" y="352425"/>
                  </a:lnTo>
                  <a:lnTo>
                    <a:pt x="2365375" y="381000"/>
                  </a:lnTo>
                  <a:lnTo>
                    <a:pt x="2555875" y="361950"/>
                  </a:lnTo>
                  <a:lnTo>
                    <a:pt x="2889250" y="339725"/>
                  </a:lnTo>
                  <a:lnTo>
                    <a:pt x="3095625" y="384175"/>
                  </a:lnTo>
                </a:path>
              </a:pathLst>
            </a:custGeom>
            <a:ln w="28575">
              <a:solidFill>
                <a:srgbClr val="FF66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E2A60C16-9E58-4123-9372-459B3B2CBE65}"/>
                </a:ext>
              </a:extLst>
            </p:cNvPr>
            <p:cNvSpPr/>
            <p:nvPr/>
          </p:nvSpPr>
          <p:spPr>
            <a:xfrm>
              <a:off x="1330325" y="5619750"/>
              <a:ext cx="3082925" cy="107950"/>
            </a:xfrm>
            <a:custGeom>
              <a:avLst/>
              <a:gdLst>
                <a:gd name="connsiteX0" fmla="*/ 0 w 3082925"/>
                <a:gd name="connsiteY0" fmla="*/ 107950 h 107950"/>
                <a:gd name="connsiteX1" fmla="*/ 784225 w 3082925"/>
                <a:gd name="connsiteY1" fmla="*/ 85725 h 107950"/>
                <a:gd name="connsiteX2" fmla="*/ 1644650 w 3082925"/>
                <a:gd name="connsiteY2" fmla="*/ 98425 h 107950"/>
                <a:gd name="connsiteX3" fmla="*/ 1873250 w 3082925"/>
                <a:gd name="connsiteY3" fmla="*/ 63500 h 107950"/>
                <a:gd name="connsiteX4" fmla="*/ 2139950 w 3082925"/>
                <a:gd name="connsiteY4" fmla="*/ 76200 h 107950"/>
                <a:gd name="connsiteX5" fmla="*/ 2343150 w 3082925"/>
                <a:gd name="connsiteY5" fmla="*/ 76200 h 107950"/>
                <a:gd name="connsiteX6" fmla="*/ 2447925 w 3082925"/>
                <a:gd name="connsiteY6" fmla="*/ 31750 h 107950"/>
                <a:gd name="connsiteX7" fmla="*/ 2628900 w 3082925"/>
                <a:gd name="connsiteY7" fmla="*/ 12700 h 107950"/>
                <a:gd name="connsiteX8" fmla="*/ 2870200 w 3082925"/>
                <a:gd name="connsiteY8" fmla="*/ 0 h 107950"/>
                <a:gd name="connsiteX9" fmla="*/ 3082925 w 3082925"/>
                <a:gd name="connsiteY9" fmla="*/ 41275 h 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82925" h="107950">
                  <a:moveTo>
                    <a:pt x="0" y="107950"/>
                  </a:moveTo>
                  <a:lnTo>
                    <a:pt x="784225" y="85725"/>
                  </a:lnTo>
                  <a:lnTo>
                    <a:pt x="1644650" y="98425"/>
                  </a:lnTo>
                  <a:lnTo>
                    <a:pt x="1873250" y="63500"/>
                  </a:lnTo>
                  <a:lnTo>
                    <a:pt x="2139950" y="76200"/>
                  </a:lnTo>
                  <a:lnTo>
                    <a:pt x="2343150" y="76200"/>
                  </a:lnTo>
                  <a:lnTo>
                    <a:pt x="2447925" y="31750"/>
                  </a:lnTo>
                  <a:lnTo>
                    <a:pt x="2628900" y="12700"/>
                  </a:lnTo>
                  <a:lnTo>
                    <a:pt x="2870200" y="0"/>
                  </a:lnTo>
                  <a:lnTo>
                    <a:pt x="3082925" y="41275"/>
                  </a:lnTo>
                </a:path>
              </a:pathLst>
            </a:custGeom>
            <a:ln w="28575">
              <a:solidFill>
                <a:srgbClr val="00B8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714B361-E573-4375-AA3F-D716A15498BE}"/>
                </a:ext>
              </a:extLst>
            </p:cNvPr>
            <p:cNvSpPr txBox="1"/>
            <p:nvPr/>
          </p:nvSpPr>
          <p:spPr>
            <a:xfrm>
              <a:off x="4769197" y="3352342"/>
              <a:ext cx="470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3CR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C1704A7-8300-4CED-85B5-B50D11527C6F}"/>
                </a:ext>
              </a:extLst>
            </p:cNvPr>
            <p:cNvSpPr txBox="1"/>
            <p:nvPr/>
          </p:nvSpPr>
          <p:spPr>
            <a:xfrm>
              <a:off x="4769197" y="3685498"/>
              <a:ext cx="4700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4CR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6368A50-8DEF-4B23-A9CB-EEF0D9CA2ADC}"/>
                </a:ext>
              </a:extLst>
            </p:cNvPr>
            <p:cNvSpPr txBox="1"/>
            <p:nvPr/>
          </p:nvSpPr>
          <p:spPr>
            <a:xfrm>
              <a:off x="4769197" y="4008829"/>
              <a:ext cx="570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INSTI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5D3B60E-415D-4033-B6D1-AE5D57FFADF2}"/>
                </a:ext>
              </a:extLst>
            </p:cNvPr>
            <p:cNvSpPr txBox="1"/>
            <p:nvPr/>
          </p:nvSpPr>
          <p:spPr>
            <a:xfrm>
              <a:off x="4769197" y="4360961"/>
              <a:ext cx="6574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NNRTI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C1F214D-FCC9-4B5F-AA37-60F6D34D7699}"/>
                </a:ext>
              </a:extLst>
            </p:cNvPr>
            <p:cNvSpPr txBox="1"/>
            <p:nvPr/>
          </p:nvSpPr>
          <p:spPr>
            <a:xfrm>
              <a:off x="4769197" y="4668738"/>
              <a:ext cx="53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NRTI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F60A8248-6A57-4E09-A266-81B22CBBECA6}"/>
                </a:ext>
              </a:extLst>
            </p:cNvPr>
            <p:cNvSpPr txBox="1"/>
            <p:nvPr/>
          </p:nvSpPr>
          <p:spPr>
            <a:xfrm>
              <a:off x="4769197" y="5030886"/>
              <a:ext cx="3289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020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8D7C55E0-A42A-1440-B84F-EC6B0BDFE965}"/>
              </a:ext>
            </a:extLst>
          </p:cNvPr>
          <p:cNvSpPr>
            <a:spLocks/>
          </p:cNvSpPr>
          <p:nvPr/>
        </p:nvSpPr>
        <p:spPr bwMode="auto">
          <a:xfrm rot="10463221">
            <a:off x="1732628" y="2940718"/>
            <a:ext cx="2944749" cy="2143754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5B47653-14DB-6E42-81FB-1FF7EC827E76}"/>
              </a:ext>
            </a:extLst>
          </p:cNvPr>
          <p:cNvSpPr>
            <a:spLocks/>
          </p:cNvSpPr>
          <p:nvPr/>
        </p:nvSpPr>
        <p:spPr bwMode="auto">
          <a:xfrm rot="7056800">
            <a:off x="2944761" y="3727447"/>
            <a:ext cx="3076547" cy="2557037"/>
          </a:xfrm>
          <a:custGeom>
            <a:avLst/>
            <a:gdLst>
              <a:gd name="T0" fmla="*/ 939 w 939"/>
              <a:gd name="T1" fmla="*/ 370 h 681"/>
              <a:gd name="T2" fmla="*/ 918 w 939"/>
              <a:gd name="T3" fmla="*/ 496 h 681"/>
              <a:gd name="T4" fmla="*/ 715 w 939"/>
              <a:gd name="T5" fmla="*/ 666 h 681"/>
              <a:gd name="T6" fmla="*/ 104 w 939"/>
              <a:gd name="T7" fmla="*/ 487 h 681"/>
              <a:gd name="T8" fmla="*/ 90 w 939"/>
              <a:gd name="T9" fmla="*/ 283 h 681"/>
              <a:gd name="T10" fmla="*/ 552 w 939"/>
              <a:gd name="T11" fmla="*/ 19 h 681"/>
              <a:gd name="T12" fmla="*/ 738 w 939"/>
              <a:gd name="T13" fmla="*/ 16 h 681"/>
              <a:gd name="T14" fmla="*/ 862 w 939"/>
              <a:gd name="T15" fmla="*/ 114 h 681"/>
              <a:gd name="T16" fmla="*/ 939 w 939"/>
              <a:gd name="T17" fmla="*/ 370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39" h="681">
                <a:moveTo>
                  <a:pt x="939" y="370"/>
                </a:moveTo>
                <a:cubicBezTo>
                  <a:pt x="939" y="433"/>
                  <a:pt x="928" y="455"/>
                  <a:pt x="918" y="496"/>
                </a:cubicBezTo>
                <a:cubicBezTo>
                  <a:pt x="888" y="609"/>
                  <a:pt x="831" y="658"/>
                  <a:pt x="715" y="666"/>
                </a:cubicBezTo>
                <a:cubicBezTo>
                  <a:pt x="490" y="681"/>
                  <a:pt x="284" y="617"/>
                  <a:pt x="104" y="487"/>
                </a:cubicBezTo>
                <a:cubicBezTo>
                  <a:pt x="0" y="411"/>
                  <a:pt x="10" y="364"/>
                  <a:pt x="90" y="283"/>
                </a:cubicBezTo>
                <a:cubicBezTo>
                  <a:pt x="219" y="152"/>
                  <a:pt x="375" y="64"/>
                  <a:pt x="552" y="19"/>
                </a:cubicBezTo>
                <a:cubicBezTo>
                  <a:pt x="611" y="4"/>
                  <a:pt x="680" y="0"/>
                  <a:pt x="738" y="16"/>
                </a:cubicBezTo>
                <a:cubicBezTo>
                  <a:pt x="786" y="29"/>
                  <a:pt x="839" y="71"/>
                  <a:pt x="862" y="114"/>
                </a:cubicBezTo>
                <a:cubicBezTo>
                  <a:pt x="902" y="191"/>
                  <a:pt x="939" y="294"/>
                  <a:pt x="939" y="370"/>
                </a:cubicBezTo>
                <a:close/>
              </a:path>
            </a:pathLst>
          </a:custGeom>
          <a:gradFill>
            <a:gsLst>
              <a:gs pos="100000">
                <a:schemeClr val="tx2">
                  <a:lumMod val="20000"/>
                  <a:lumOff val="8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1859846" y="241901"/>
            <a:ext cx="6551750" cy="6178106"/>
            <a:chOff x="1859846" y="65941"/>
            <a:chExt cx="6551750" cy="6178106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3903248">
              <a:off x="4665426" y="3427255"/>
              <a:ext cx="3076547" cy="2557037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2170162">
              <a:off x="1859846" y="1417824"/>
              <a:ext cx="2944749" cy="2143754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6760881">
              <a:off x="3360783" y="-1284"/>
              <a:ext cx="3451939" cy="358638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54291" y="442736"/>
              <a:ext cx="3579698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Initial ART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General recommendations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Pregnant women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 err="1">
                  <a:solidFill>
                    <a:srgbClr val="FF6600"/>
                  </a:solidFill>
                </a:rPr>
                <a:t>Chidren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878" y="2128398"/>
              <a:ext cx="3456718" cy="2183342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2271806" y="1882995"/>
              <a:ext cx="1404294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Frailty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screening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263932" y="2843996"/>
              <a:ext cx="1760417" cy="1174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EACS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Guidelines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11.0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075312" y="2558021"/>
              <a:ext cx="2042226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Switch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Indications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Dual therapies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82158" y="4498269"/>
              <a:ext cx="1371914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Virologic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failure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CDB7644-7561-9241-852B-7FB48E5D2067}"/>
              </a:ext>
            </a:extLst>
          </p:cNvPr>
          <p:cNvSpPr/>
          <p:nvPr/>
        </p:nvSpPr>
        <p:spPr>
          <a:xfrm>
            <a:off x="3315923" y="4732798"/>
            <a:ext cx="1750800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Weight gain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and Obesity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A78575-244A-9242-9D19-41F5E51768A3}"/>
              </a:ext>
            </a:extLst>
          </p:cNvPr>
          <p:cNvSpPr/>
          <p:nvPr/>
        </p:nvSpPr>
        <p:spPr>
          <a:xfrm>
            <a:off x="1990072" y="3572369"/>
            <a:ext cx="1404294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Cancer </a:t>
            </a:r>
          </a:p>
          <a:p>
            <a:pPr algn="ctr">
              <a:lnSpc>
                <a:spcPts val="2800"/>
              </a:lnSpc>
            </a:pPr>
            <a:r>
              <a:rPr lang="en-US" sz="2400" b="1" dirty="0">
                <a:solidFill>
                  <a:srgbClr val="002060"/>
                </a:solidFill>
              </a:rPr>
              <a:t>screening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97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4480AB-7EFF-4741-90DC-B0BB88C8B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88" y="315604"/>
            <a:ext cx="5513668" cy="6226792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E7C5C59-9532-4CD6-86A6-619A7907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059779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A1995-20DD-1644-98EC-4146CFAFF6EC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56FFEB-4263-AC46-8602-D53E4A6A6F29}"/>
              </a:ext>
            </a:extLst>
          </p:cNvPr>
          <p:cNvSpPr txBox="1"/>
          <p:nvPr/>
        </p:nvSpPr>
        <p:spPr>
          <a:xfrm>
            <a:off x="609600" y="1096652"/>
            <a:ext cx="7802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Recommended Initial Antiretroviral Regimens for ART-naïve</a:t>
            </a:r>
            <a:br>
              <a:rPr lang="en-US" sz="2400" b="1" dirty="0">
                <a:solidFill>
                  <a:srgbClr val="333399"/>
                </a:solidFill>
              </a:rPr>
            </a:br>
            <a:r>
              <a:rPr lang="en-US" sz="2400" b="1" dirty="0">
                <a:solidFill>
                  <a:srgbClr val="333399"/>
                </a:solidFill>
              </a:rPr>
              <a:t>Adults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3CD972-4721-CB4F-A18D-EBAE42CFD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18" y="1957889"/>
            <a:ext cx="9804400" cy="4737100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DD11744-EB4B-4F35-B58A-2A26F6FF9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2747685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C76FAC-5782-6D4B-A747-73F00617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34771"/>
            <a:ext cx="11116610" cy="408671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8D12F7E-96B9-3840-9CC4-F7059CE5B97C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2AB262-D4A5-4B47-A397-C7192319DE9C}"/>
              </a:ext>
            </a:extLst>
          </p:cNvPr>
          <p:cNvSpPr txBox="1"/>
          <p:nvPr/>
        </p:nvSpPr>
        <p:spPr>
          <a:xfrm>
            <a:off x="618931" y="1081880"/>
            <a:ext cx="7070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Recommended Antiretroviral Regimens for ART-naïve </a:t>
            </a:r>
            <a:br>
              <a:rPr lang="en-US" sz="2400" b="1" dirty="0">
                <a:solidFill>
                  <a:srgbClr val="333399"/>
                </a:solidFill>
              </a:rPr>
            </a:br>
            <a:r>
              <a:rPr lang="en-US" sz="2400" b="1" dirty="0">
                <a:solidFill>
                  <a:srgbClr val="333399"/>
                </a:solidFill>
              </a:rPr>
              <a:t>pregnant women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0AD84A2-AB83-47D8-9C6B-8BDB1ABA8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977587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1C71B49-9A2C-4620-86C5-E100DA0A8852}"/>
              </a:ext>
            </a:extLst>
          </p:cNvPr>
          <p:cNvGrpSpPr/>
          <p:nvPr/>
        </p:nvGrpSpPr>
        <p:grpSpPr>
          <a:xfrm>
            <a:off x="2360688" y="552552"/>
            <a:ext cx="6349428" cy="5897081"/>
            <a:chOff x="2360688" y="538863"/>
            <a:chExt cx="6349428" cy="589708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 rot="5566771">
              <a:off x="3473897" y="3200994"/>
              <a:ext cx="3309224" cy="3160675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3523747">
              <a:off x="2147506" y="752045"/>
              <a:ext cx="3340844" cy="2914479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49224" y="1401515"/>
              <a:ext cx="1906611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BIC/FTC/TAF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Test and start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FAST</a:t>
              </a: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B18667D-AB7E-4695-B3C4-7E6877348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421" y="1617815"/>
              <a:ext cx="4028695" cy="2610327"/>
            </a:xfrm>
            <a:custGeom>
              <a:avLst/>
              <a:gdLst>
                <a:gd name="T0" fmla="*/ 939 w 939"/>
                <a:gd name="T1" fmla="*/ 370 h 681"/>
                <a:gd name="T2" fmla="*/ 918 w 939"/>
                <a:gd name="T3" fmla="*/ 496 h 681"/>
                <a:gd name="T4" fmla="*/ 715 w 939"/>
                <a:gd name="T5" fmla="*/ 666 h 681"/>
                <a:gd name="T6" fmla="*/ 104 w 939"/>
                <a:gd name="T7" fmla="*/ 487 h 681"/>
                <a:gd name="T8" fmla="*/ 90 w 939"/>
                <a:gd name="T9" fmla="*/ 283 h 681"/>
                <a:gd name="T10" fmla="*/ 552 w 939"/>
                <a:gd name="T11" fmla="*/ 19 h 681"/>
                <a:gd name="T12" fmla="*/ 738 w 939"/>
                <a:gd name="T13" fmla="*/ 16 h 681"/>
                <a:gd name="T14" fmla="*/ 862 w 939"/>
                <a:gd name="T15" fmla="*/ 114 h 681"/>
                <a:gd name="T16" fmla="*/ 939 w 939"/>
                <a:gd name="T17" fmla="*/ 37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681">
                  <a:moveTo>
                    <a:pt x="939" y="370"/>
                  </a:moveTo>
                  <a:cubicBezTo>
                    <a:pt x="939" y="433"/>
                    <a:pt x="928" y="455"/>
                    <a:pt x="918" y="496"/>
                  </a:cubicBezTo>
                  <a:cubicBezTo>
                    <a:pt x="888" y="609"/>
                    <a:pt x="831" y="658"/>
                    <a:pt x="715" y="666"/>
                  </a:cubicBezTo>
                  <a:cubicBezTo>
                    <a:pt x="490" y="681"/>
                    <a:pt x="284" y="617"/>
                    <a:pt x="104" y="487"/>
                  </a:cubicBezTo>
                  <a:cubicBezTo>
                    <a:pt x="0" y="411"/>
                    <a:pt x="10" y="364"/>
                    <a:pt x="90" y="283"/>
                  </a:cubicBezTo>
                  <a:cubicBezTo>
                    <a:pt x="219" y="152"/>
                    <a:pt x="375" y="64"/>
                    <a:pt x="552" y="19"/>
                  </a:cubicBezTo>
                  <a:cubicBezTo>
                    <a:pt x="611" y="4"/>
                    <a:pt x="680" y="0"/>
                    <a:pt x="738" y="16"/>
                  </a:cubicBezTo>
                  <a:cubicBezTo>
                    <a:pt x="786" y="29"/>
                    <a:pt x="839" y="71"/>
                    <a:pt x="862" y="114"/>
                  </a:cubicBezTo>
                  <a:cubicBezTo>
                    <a:pt x="902" y="191"/>
                    <a:pt x="939" y="294"/>
                    <a:pt x="939" y="370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117581" y="2325730"/>
              <a:ext cx="2021856" cy="20390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4467575" y="2843996"/>
              <a:ext cx="1353127" cy="815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ARV 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in naïve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A9C96C-C8A5-41F5-A475-3397B9580B98}"/>
                </a:ext>
              </a:extLst>
            </p:cNvPr>
            <p:cNvSpPr/>
            <p:nvPr/>
          </p:nvSpPr>
          <p:spPr>
            <a:xfrm>
              <a:off x="6041216" y="2339658"/>
              <a:ext cx="2554545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Adherence and 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Outcome DTG/3TC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GEMINI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52063" y="4418359"/>
              <a:ext cx="2279149" cy="15286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DOR/3TC/TDF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002060"/>
                  </a:solidFill>
                </a:rPr>
                <a:t>4 years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DRIVE FORXARD</a:t>
              </a:r>
            </a:p>
            <a:p>
              <a:pPr algn="ctr">
                <a:lnSpc>
                  <a:spcPts val="2800"/>
                </a:lnSpc>
              </a:pPr>
              <a:r>
                <a:rPr lang="en-US" sz="2400" b="1" dirty="0">
                  <a:solidFill>
                    <a:srgbClr val="FF6600"/>
                  </a:solidFill>
                </a:rPr>
                <a:t>DRIVE AHEAD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566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F7C13A5-0A39-7C44-815A-D3B121F20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4"/>
          <a:stretch/>
        </p:blipFill>
        <p:spPr>
          <a:xfrm>
            <a:off x="793375" y="2248744"/>
            <a:ext cx="10673313" cy="435376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4A6A7C1-7843-0B41-ACA7-239226133F2E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9447FA-1B4E-43F3-A40C-82262E8C1129}"/>
              </a:ext>
            </a:extLst>
          </p:cNvPr>
          <p:cNvSpPr txBox="1"/>
          <p:nvPr/>
        </p:nvSpPr>
        <p:spPr>
          <a:xfrm>
            <a:off x="618236" y="1085391"/>
            <a:ext cx="7243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Preferred and Alternative First Line Options in Children </a:t>
            </a:r>
            <a:br>
              <a:rPr lang="en-US" sz="2400" b="1" dirty="0">
                <a:solidFill>
                  <a:srgbClr val="333399"/>
                </a:solidFill>
              </a:rPr>
            </a:br>
            <a:r>
              <a:rPr lang="en-US" sz="2400" b="1" dirty="0">
                <a:solidFill>
                  <a:srgbClr val="333399"/>
                </a:solidFill>
              </a:rPr>
              <a:t>and Adolescents Living with HIV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EBB6F65-9C3C-4483-9748-4266DAD25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499451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A4AC51-67EE-C443-A579-D6FAD7B6B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72" y="1999274"/>
            <a:ext cx="5804396" cy="4368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C5B81B-1CB0-A64E-BBB3-21D10958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716" y="2859432"/>
            <a:ext cx="5627284" cy="363549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D44D340-4C65-0E4A-A937-D8F90D8C8701}"/>
              </a:ext>
            </a:extLst>
          </p:cNvPr>
          <p:cNvSpPr txBox="1">
            <a:spLocks/>
          </p:cNvSpPr>
          <p:nvPr/>
        </p:nvSpPr>
        <p:spPr>
          <a:xfrm>
            <a:off x="609600" y="23918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F1405D-6B00-684C-9164-A29DE53CA6D3}"/>
              </a:ext>
            </a:extLst>
          </p:cNvPr>
          <p:cNvSpPr txBox="1"/>
          <p:nvPr/>
        </p:nvSpPr>
        <p:spPr>
          <a:xfrm>
            <a:off x="609600" y="1089142"/>
            <a:ext cx="695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Switch strategies for virologically suppressed persons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872E12E-DB19-444E-9160-0C258A53D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986899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474024B-F2DC-D049-9F11-F4BB45592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1" y="1694329"/>
            <a:ext cx="4259572" cy="13902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4B9656-4F50-964F-A758-CDA58EB31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39" y="3429000"/>
            <a:ext cx="4210943" cy="29605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810C16-E793-5743-AC54-3F4A59EEC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40" y="4654924"/>
            <a:ext cx="3629960" cy="173467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39D8AAC-E828-E642-A86B-8B1B64AADDD2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248BB1-B667-B044-A9E2-D96739D6F005}"/>
              </a:ext>
            </a:extLst>
          </p:cNvPr>
          <p:cNvSpPr txBox="1"/>
          <p:nvPr/>
        </p:nvSpPr>
        <p:spPr>
          <a:xfrm>
            <a:off x="609600" y="1090577"/>
            <a:ext cx="2193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Virologic failure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806846-C2BF-3D49-BDCB-8356B47A0C35}"/>
              </a:ext>
            </a:extLst>
          </p:cNvPr>
          <p:cNvSpPr txBox="1"/>
          <p:nvPr/>
        </p:nvSpPr>
        <p:spPr>
          <a:xfrm>
            <a:off x="4578725" y="1387294"/>
            <a:ext cx="405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3399"/>
                </a:solidFill>
              </a:rPr>
              <a:t>In case of demonstrated resistance mutations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68D8A40-2211-3B46-B740-2690E9E5D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702" y="1698956"/>
            <a:ext cx="3681879" cy="5048515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EB8A7CD7-0922-419D-9377-D7EC0CB8E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4529238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54ED60-1D8A-A945-80A6-1DE195417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11" y="2056373"/>
            <a:ext cx="10185698" cy="461271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EA7B6B9-B8DA-1E46-9DAE-658BFE5691AE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B5DFC6-932F-9A45-9D83-114548603FA2}"/>
              </a:ext>
            </a:extLst>
          </p:cNvPr>
          <p:cNvSpPr txBox="1"/>
          <p:nvPr/>
        </p:nvSpPr>
        <p:spPr>
          <a:xfrm>
            <a:off x="637593" y="1087243"/>
            <a:ext cx="330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Weight gain and Obesity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20CB6E7-F0E6-495A-8BF5-59B16BD74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899215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9606E8E-B194-9044-B0AE-8A99E2FF7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96" y="1761779"/>
            <a:ext cx="9369943" cy="490730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A3C979D-C91D-6343-811C-9CAD08A34FB7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AE0560-9154-4996-BB4D-9F664738244A}"/>
              </a:ext>
            </a:extLst>
          </p:cNvPr>
          <p:cNvSpPr txBox="1"/>
          <p:nvPr/>
        </p:nvSpPr>
        <p:spPr>
          <a:xfrm>
            <a:off x="637593" y="1087243"/>
            <a:ext cx="330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Weight gain and Obesity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D8F9C54-FF9C-4821-B38F-00E06CDC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876189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93CFEF2-67C2-B64F-9F2E-D5E819005D3B}"/>
              </a:ext>
            </a:extLst>
          </p:cNvPr>
          <p:cNvGrpSpPr/>
          <p:nvPr/>
        </p:nvGrpSpPr>
        <p:grpSpPr>
          <a:xfrm>
            <a:off x="1438836" y="1949823"/>
            <a:ext cx="8538882" cy="4693024"/>
            <a:chOff x="2430930" y="2464173"/>
            <a:chExt cx="7518400" cy="376293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1ACBE30-2AB8-1E45-ACC8-AEF24551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930" y="4207809"/>
              <a:ext cx="7518400" cy="20193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4F31025-F934-FC45-BF29-F79BA82D0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0930" y="2464173"/>
              <a:ext cx="7518400" cy="1714500"/>
            </a:xfrm>
            <a:prstGeom prst="rect">
              <a:avLst/>
            </a:prstGeom>
          </p:spPr>
        </p:pic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6190C6AF-8A80-C04F-AC5A-017D4B86FA6F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190A66-6541-494C-95AD-CD30607DC627}"/>
              </a:ext>
            </a:extLst>
          </p:cNvPr>
          <p:cNvSpPr txBox="1"/>
          <p:nvPr/>
        </p:nvSpPr>
        <p:spPr>
          <a:xfrm>
            <a:off x="626742" y="1084779"/>
            <a:ext cx="5120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Cancer screening – changes from v10.0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EDBE832-F626-4F63-A16D-69CF185F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847119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4EFAE3-2F6F-8747-8638-9ACF7862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56" y="3173506"/>
            <a:ext cx="11699755" cy="260872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2F006F0-BDE6-0B49-8FFF-33758E36134B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C0F04E-A0BF-5C4A-9AB0-09C3E6C289D2}"/>
              </a:ext>
            </a:extLst>
          </p:cNvPr>
          <p:cNvSpPr txBox="1"/>
          <p:nvPr/>
        </p:nvSpPr>
        <p:spPr>
          <a:xfrm>
            <a:off x="628262" y="1085995"/>
            <a:ext cx="2688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Screening for frailty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13934F-FD02-6941-9B8D-986BC61D2B0C}"/>
              </a:ext>
            </a:extLst>
          </p:cNvPr>
          <p:cNvSpPr txBox="1"/>
          <p:nvPr/>
        </p:nvSpPr>
        <p:spPr>
          <a:xfrm>
            <a:off x="628648" y="1686343"/>
            <a:ext cx="10569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Consider in PLWH &gt; 50 years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Tools: FRAIL Scale (easier one), Walking Speed measurement, Short Physical Performance Battery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9F1128C-CEA6-4C4F-AABC-4DBEA0F0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2603230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410E45-FFA7-214D-89A7-745BB62B5013}"/>
              </a:ext>
            </a:extLst>
          </p:cNvPr>
          <p:cNvSpPr txBox="1">
            <a:spLocks/>
          </p:cNvSpPr>
          <p:nvPr/>
        </p:nvSpPr>
        <p:spPr>
          <a:xfrm>
            <a:off x="609600" y="10471"/>
            <a:ext cx="8610600" cy="742564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3300" b="1" kern="1200">
                <a:solidFill>
                  <a:srgbClr val="33339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EACS HIV Guidelines – V11.0 October 2021</a:t>
            </a:r>
            <a:endParaRPr lang="en-US">
              <a:solidFill>
                <a:srgbClr val="FFC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A0A4E63-5FD4-45BD-B203-23B69FE8D027}"/>
              </a:ext>
            </a:extLst>
          </p:cNvPr>
          <p:cNvGrpSpPr/>
          <p:nvPr/>
        </p:nvGrpSpPr>
        <p:grpSpPr>
          <a:xfrm>
            <a:off x="508746" y="583080"/>
            <a:ext cx="10121717" cy="6100108"/>
            <a:chOff x="508746" y="583080"/>
            <a:chExt cx="10121717" cy="610010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F787775-FDB2-AA40-9FD0-1A03A7F2D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746" y="1946088"/>
              <a:ext cx="10121717" cy="47371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05DFA85-E69F-B141-84CF-D58382310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294" y="583080"/>
              <a:ext cx="6096000" cy="1371600"/>
            </a:xfrm>
            <a:prstGeom prst="rect">
              <a:avLst/>
            </a:prstGeom>
          </p:spPr>
        </p:pic>
      </p:grpSp>
      <p:sp>
        <p:nvSpPr>
          <p:cNvPr id="6" name="Text Box 3">
            <a:extLst>
              <a:ext uri="{FF2B5EF4-FFF2-40B4-BE49-F238E27FC236}">
                <a16:creationId xmlns:a16="http://schemas.microsoft.com/office/drawing/2014/main" id="{D95176CF-E7F2-4344-93D0-5347BDE72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EACS 2021 </a:t>
            </a:r>
          </a:p>
        </p:txBody>
      </p:sp>
    </p:spTree>
    <p:extLst>
      <p:ext uri="{BB962C8B-B14F-4D97-AF65-F5344CB8AC3E}">
        <p14:creationId xmlns:p14="http://schemas.microsoft.com/office/powerpoint/2010/main" val="3953126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D979B62A-0DBD-4B35-BA82-E20CAF20B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215" y="224721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1E3C91"/>
                </a:solidFill>
              </a:rPr>
              <a:t>18</a:t>
            </a:r>
            <a:r>
              <a:rPr lang="en-US" baseline="30000" dirty="0">
                <a:solidFill>
                  <a:srgbClr val="1E3C91"/>
                </a:solidFill>
              </a:rPr>
              <a:t>th</a:t>
            </a:r>
            <a:r>
              <a:rPr lang="en-US" dirty="0">
                <a:solidFill>
                  <a:srgbClr val="1E3C91"/>
                </a:solidFill>
              </a:rPr>
              <a:t> European AIDS Conference </a:t>
            </a:r>
            <a:endParaRPr lang="fr-FR" dirty="0">
              <a:solidFill>
                <a:srgbClr val="1E3C9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59700EE-9D57-4BA6-B4A4-0FC26F380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7015" y="4166130"/>
            <a:ext cx="6400800" cy="2099202"/>
          </a:xfrm>
        </p:spPr>
        <p:txBody>
          <a:bodyPr>
            <a:normAutofit fontScale="77500" lnSpcReduction="20000"/>
          </a:bodyPr>
          <a:lstStyle/>
          <a:p>
            <a:r>
              <a:rPr lang="es-ES" sz="3200" b="1">
                <a:solidFill>
                  <a:srgbClr val="FF6600"/>
                </a:solidFill>
              </a:rPr>
              <a:t>LONDON &amp; VIRTUAL</a:t>
            </a:r>
            <a:r>
              <a:rPr lang="es-ES" sz="3200" b="1" dirty="0">
                <a:solidFill>
                  <a:srgbClr val="FF6600"/>
                </a:solidFill>
              </a:rPr>
              <a:t>| </a:t>
            </a:r>
            <a:r>
              <a:rPr lang="es-ES" sz="3200" b="1" dirty="0" err="1">
                <a:solidFill>
                  <a:srgbClr val="FF6600"/>
                </a:solidFill>
              </a:rPr>
              <a:t>October</a:t>
            </a:r>
            <a:r>
              <a:rPr lang="es-ES" sz="3200" b="1" dirty="0">
                <a:solidFill>
                  <a:srgbClr val="FF6600"/>
                </a:solidFill>
              </a:rPr>
              <a:t> 27-30, 2021</a:t>
            </a:r>
            <a:endParaRPr lang="en-US" sz="3200" b="1" dirty="0">
              <a:solidFill>
                <a:srgbClr val="FF6600"/>
              </a:solidFill>
            </a:endParaRPr>
          </a:p>
          <a:p>
            <a:endParaRPr lang="fr-FR" sz="2900" b="1" dirty="0">
              <a:solidFill>
                <a:schemeClr val="tx1"/>
              </a:solidFill>
            </a:endParaRPr>
          </a:p>
          <a:p>
            <a:r>
              <a:rPr lang="fr-FR" sz="2900" b="1" dirty="0" err="1">
                <a:solidFill>
                  <a:schemeClr val="tx1"/>
                </a:solidFill>
              </a:rPr>
              <a:t>Faculty</a:t>
            </a:r>
            <a:endParaRPr lang="fr-FR" sz="2900" b="1" dirty="0">
              <a:solidFill>
                <a:schemeClr val="tx1"/>
              </a:solidFill>
            </a:endParaRP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Pedro </a:t>
            </a:r>
            <a:r>
              <a:rPr lang="fr-FR" sz="2500" dirty="0" err="1">
                <a:solidFill>
                  <a:schemeClr val="tx1"/>
                </a:solidFill>
              </a:rPr>
              <a:t>Cahn</a:t>
            </a:r>
            <a:r>
              <a:rPr lang="fr-FR" sz="2500" dirty="0">
                <a:solidFill>
                  <a:schemeClr val="tx1"/>
                </a:solidFill>
              </a:rPr>
              <a:t>, Buenos-Aires, Argentina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Anton </a:t>
            </a:r>
            <a:r>
              <a:rPr lang="fr-FR" sz="2500" dirty="0" err="1">
                <a:solidFill>
                  <a:schemeClr val="tx1"/>
                </a:solidFill>
              </a:rPr>
              <a:t>Pozniak</a:t>
            </a:r>
            <a:r>
              <a:rPr lang="fr-FR" sz="2500" dirty="0">
                <a:solidFill>
                  <a:schemeClr val="tx1"/>
                </a:solidFill>
              </a:rPr>
              <a:t>, London, UK</a:t>
            </a:r>
          </a:p>
          <a:p>
            <a:pPr marL="0" lvl="1"/>
            <a:r>
              <a:rPr lang="fr-FR" sz="2500" dirty="0">
                <a:solidFill>
                  <a:schemeClr val="tx1"/>
                </a:solidFill>
              </a:rPr>
              <a:t>François </a:t>
            </a:r>
            <a:r>
              <a:rPr lang="fr-FR" sz="2500" dirty="0" err="1">
                <a:solidFill>
                  <a:schemeClr val="tx1"/>
                </a:solidFill>
              </a:rPr>
              <a:t>Raffi</a:t>
            </a:r>
            <a:r>
              <a:rPr lang="fr-FR" sz="2500" dirty="0">
                <a:solidFill>
                  <a:schemeClr val="tx1"/>
                </a:solidFill>
              </a:rPr>
              <a:t>, Nantes, France</a:t>
            </a:r>
          </a:p>
        </p:txBody>
      </p:sp>
    </p:spTree>
    <p:extLst>
      <p:ext uri="{BB962C8B-B14F-4D97-AF65-F5344CB8AC3E}">
        <p14:creationId xmlns:p14="http://schemas.microsoft.com/office/powerpoint/2010/main" val="152869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8F43E-8811-7A40-9425-5E9ED1FE0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Study: Test and Treat with BIC/FTC/TAF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D720F46-D837-1F42-B8BF-165616E671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352476"/>
            <a:ext cx="10972800" cy="13089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Open-label study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Inclusion: ART-Naïve, 1</a:t>
            </a:r>
            <a:r>
              <a:rPr lang="en-US" sz="1800" baseline="30000" dirty="0"/>
              <a:t>st</a:t>
            </a:r>
            <a:r>
              <a:rPr lang="en-US" sz="1800" dirty="0"/>
              <a:t> appointment in hospital, enrolment before any lab results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Time between inclusion and start of ART: same day = 98.2%, 1 day 1.8 %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 = 112, baseline HIV-RNA 100 000 – 500 000 c/mL = 21 (18%) ; &gt; 500 000 c/mL = 29 (26%)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5A2895-86AF-4F4F-810B-936582E5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3044" y="6490295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Bachelard A, EACS 2021, Abs. PE2/7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F6450F7-E2E8-4898-86AE-E9A8B59A0036}"/>
              </a:ext>
            </a:extLst>
          </p:cNvPr>
          <p:cNvSpPr txBox="1"/>
          <p:nvPr/>
        </p:nvSpPr>
        <p:spPr>
          <a:xfrm>
            <a:off x="1301267" y="2602768"/>
            <a:ext cx="448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99"/>
                </a:solidFill>
              </a:rPr>
              <a:t>Primary endpoint : Virologic Outcomes at Week 24</a:t>
            </a:r>
            <a:br>
              <a:rPr lang="en-US" sz="1600" b="1" dirty="0">
                <a:solidFill>
                  <a:srgbClr val="333399"/>
                </a:solidFill>
              </a:rPr>
            </a:br>
            <a:r>
              <a:rPr lang="en-US" sz="1600" b="1" dirty="0">
                <a:solidFill>
                  <a:srgbClr val="333399"/>
                </a:solidFill>
              </a:rPr>
              <a:t>(ITT FDA SNAPSHOT/&lt;50 c/mL)</a:t>
            </a:r>
          </a:p>
        </p:txBody>
      </p:sp>
      <p:sp>
        <p:nvSpPr>
          <p:cNvPr id="47" name="Rectangle 48">
            <a:extLst>
              <a:ext uri="{FF2B5EF4-FFF2-40B4-BE49-F238E27FC236}">
                <a16:creationId xmlns:a16="http://schemas.microsoft.com/office/drawing/2014/main" id="{6DD0226D-7BC3-44AD-8E89-67FB1D86A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255089"/>
            <a:ext cx="5428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Other: resistance at baseline (N = 3, 2.7%) ; lost to follow-up (N = 4, 3.6%) 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missing value (N = 2, 1.8%)</a:t>
            </a:r>
            <a:r>
              <a:rPr kumimoji="0" lang="en-US" altLang="fr-FR" sz="1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fr-FR" altLang="fr-FR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1 </a:t>
            </a:r>
            <a:r>
              <a:rPr kumimoji="0" lang="en-US" altLang="fr-FR" sz="14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suicidal death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559A0C8-DD75-46DF-96ED-A7D080089778}"/>
              </a:ext>
            </a:extLst>
          </p:cNvPr>
          <p:cNvSpPr txBox="1"/>
          <p:nvPr/>
        </p:nvSpPr>
        <p:spPr>
          <a:xfrm>
            <a:off x="6689066" y="2602768"/>
            <a:ext cx="4471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333399"/>
                </a:solidFill>
              </a:rPr>
              <a:t>pVL</a:t>
            </a:r>
            <a:r>
              <a:rPr lang="en-US" sz="1600" b="1" dirty="0">
                <a:solidFill>
                  <a:srgbClr val="333399"/>
                </a:solidFill>
              </a:rPr>
              <a:t> &lt; 50 c/mL at W24 according to </a:t>
            </a:r>
            <a:r>
              <a:rPr lang="en-US" sz="1600" b="1" dirty="0" err="1">
                <a:solidFill>
                  <a:srgbClr val="333399"/>
                </a:solidFill>
              </a:rPr>
              <a:t>pVL</a:t>
            </a:r>
            <a:r>
              <a:rPr lang="en-US" sz="1600" b="1" dirty="0">
                <a:solidFill>
                  <a:srgbClr val="333399"/>
                </a:solidFill>
              </a:rPr>
              <a:t> at baseline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45B853-AD68-46B7-9598-0910CB853332}"/>
              </a:ext>
            </a:extLst>
          </p:cNvPr>
          <p:cNvGrpSpPr/>
          <p:nvPr/>
        </p:nvGrpSpPr>
        <p:grpSpPr>
          <a:xfrm>
            <a:off x="1073747" y="3198969"/>
            <a:ext cx="4341934" cy="2925625"/>
            <a:chOff x="1073747" y="2814554"/>
            <a:chExt cx="4341934" cy="2925625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4DCF48C4-8E13-4BA6-8C1A-6143FCAF6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6632" y="5129475"/>
              <a:ext cx="381589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0" name="Line 21">
              <a:extLst>
                <a:ext uri="{FF2B5EF4-FFF2-40B4-BE49-F238E27FC236}">
                  <a16:creationId xmlns:a16="http://schemas.microsoft.com/office/drawing/2014/main" id="{D48338B6-955D-4C9C-843F-E4B2D27890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3946997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100B3129-D274-40BF-97FD-ACE449FDC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632" y="3159177"/>
              <a:ext cx="0" cy="1970298"/>
            </a:xfrm>
            <a:custGeom>
              <a:avLst/>
              <a:gdLst>
                <a:gd name="T0" fmla="*/ 1318 h 1318"/>
                <a:gd name="T1" fmla="*/ 1055 h 1318"/>
                <a:gd name="T2" fmla="*/ 791 h 1318"/>
                <a:gd name="T3" fmla="*/ 527 h 1318"/>
                <a:gd name="T4" fmla="*/ 264 h 1318"/>
                <a:gd name="T5" fmla="*/ 0 h 13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18">
                  <a:moveTo>
                    <a:pt x="0" y="1318"/>
                  </a:moveTo>
                  <a:lnTo>
                    <a:pt x="0" y="1055"/>
                  </a:lnTo>
                  <a:lnTo>
                    <a:pt x="0" y="791"/>
                  </a:lnTo>
                  <a:lnTo>
                    <a:pt x="0" y="527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2" name="Line 23">
              <a:extLst>
                <a:ext uri="{FF2B5EF4-FFF2-40B4-BE49-F238E27FC236}">
                  <a16:creationId xmlns:a16="http://schemas.microsoft.com/office/drawing/2014/main" id="{50E917A4-1161-4ADC-B8F0-B7ABE2CD7B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3553835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3" name="Line 24">
              <a:extLst>
                <a:ext uri="{FF2B5EF4-FFF2-40B4-BE49-F238E27FC236}">
                  <a16:creationId xmlns:a16="http://schemas.microsoft.com/office/drawing/2014/main" id="{82E5AD44-9B5A-4FAA-AB4B-BE8D1F87D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4341654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4" name="Line 25">
              <a:extLst>
                <a:ext uri="{FF2B5EF4-FFF2-40B4-BE49-F238E27FC236}">
                  <a16:creationId xmlns:a16="http://schemas.microsoft.com/office/drawing/2014/main" id="{0C23AE0F-D188-4ACE-A5DA-F41CA66441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5129475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5" name="Line 26">
              <a:extLst>
                <a:ext uri="{FF2B5EF4-FFF2-40B4-BE49-F238E27FC236}">
                  <a16:creationId xmlns:a16="http://schemas.microsoft.com/office/drawing/2014/main" id="{64865E5F-7032-4BEA-98DE-5352B9B47E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4736312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6" name="Line 28">
              <a:extLst>
                <a:ext uri="{FF2B5EF4-FFF2-40B4-BE49-F238E27FC236}">
                  <a16:creationId xmlns:a16="http://schemas.microsoft.com/office/drawing/2014/main" id="{C59540B5-CEF7-4584-AB6F-930720A32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8625" y="3159177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F9775914-C654-4F94-9CEA-981CFFDEE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870" y="3068927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18" name="Rectangle 30">
              <a:extLst>
                <a:ext uri="{FF2B5EF4-FFF2-40B4-BE49-F238E27FC236}">
                  <a16:creationId xmlns:a16="http://schemas.microsoft.com/office/drawing/2014/main" id="{9AC75140-EACF-4637-93C1-DC5F5182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346209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</a:t>
              </a:r>
            </a:p>
          </p:txBody>
        </p:sp>
        <p:sp>
          <p:nvSpPr>
            <p:cNvPr id="19" name="Rectangle 31">
              <a:extLst>
                <a:ext uri="{FF2B5EF4-FFF2-40B4-BE49-F238E27FC236}">
                  <a16:creationId xmlns:a16="http://schemas.microsoft.com/office/drawing/2014/main" id="{B5066613-86FF-4538-9646-8EAD123FC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3856748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60</a:t>
              </a:r>
            </a:p>
          </p:txBody>
        </p:sp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C8118E9B-1458-47B5-B1A3-E0185C5A9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424991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21" name="Rectangle 33">
              <a:extLst>
                <a:ext uri="{FF2B5EF4-FFF2-40B4-BE49-F238E27FC236}">
                  <a16:creationId xmlns:a16="http://schemas.microsoft.com/office/drawing/2014/main" id="{45756C3E-683D-4C90-8393-9CBA8A7E5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419" y="4644567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22" name="Rectangle 34">
              <a:extLst>
                <a:ext uri="{FF2B5EF4-FFF2-40B4-BE49-F238E27FC236}">
                  <a16:creationId xmlns:a16="http://schemas.microsoft.com/office/drawing/2014/main" id="{9BE937C5-93FE-4D6A-A7D4-1599DC126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469" y="5039225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F580E4EC-A16B-4A11-9424-DA7955AF0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527" y="3553818"/>
              <a:ext cx="370897" cy="158263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26" name="Rectangle 51">
              <a:extLst>
                <a:ext uri="{FF2B5EF4-FFF2-40B4-BE49-F238E27FC236}">
                  <a16:creationId xmlns:a16="http://schemas.microsoft.com/office/drawing/2014/main" id="{BB0C0D16-4B9F-45E7-B9A7-32EB2D015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17" y="3377795"/>
              <a:ext cx="2757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80,4</a:t>
              </a:r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FF47380-DDFC-4186-B2E4-7D5F09BF7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490" y="3227333"/>
              <a:ext cx="118782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71,8-87,3)</a:t>
              </a:r>
            </a:p>
          </p:txBody>
        </p:sp>
        <p:sp>
          <p:nvSpPr>
            <p:cNvPr id="28" name="Rectangle 48">
              <a:extLst>
                <a:ext uri="{FF2B5EF4-FFF2-40B4-BE49-F238E27FC236}">
                  <a16:creationId xmlns:a16="http://schemas.microsoft.com/office/drawing/2014/main" id="{AED440EE-775F-4C23-BCD9-FB2243201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154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29" name="Rectangle 48">
              <a:extLst>
                <a:ext uri="{FF2B5EF4-FFF2-40B4-BE49-F238E27FC236}">
                  <a16:creationId xmlns:a16="http://schemas.microsoft.com/office/drawing/2014/main" id="{A9D73143-F800-4541-A2E7-8203C8A5E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747" y="5555513"/>
              <a:ext cx="55483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N at </a:t>
              </a:r>
              <a:r>
                <a:rPr kumimoji="0" lang="fr-FR" altLang="fr-FR" sz="12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risk</a:t>
              </a:r>
              <a:r>
                <a:rPr lang="fr-FR" altLang="fr-FR" sz="1200" dirty="0">
                  <a:latin typeface="+mn-lt"/>
                  <a:cs typeface="Arial" charset="0"/>
                </a:rPr>
                <a:t>:</a:t>
              </a:r>
              <a:endParaRPr kumimoji="0" lang="fr-FR" altLang="fr-FR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8B762019-DBF1-42A3-84B8-4565C2D25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685" y="4953993"/>
              <a:ext cx="370897" cy="1824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31" name="Rectangle 51">
              <a:extLst>
                <a:ext uri="{FF2B5EF4-FFF2-40B4-BE49-F238E27FC236}">
                  <a16:creationId xmlns:a16="http://schemas.microsoft.com/office/drawing/2014/main" id="{DE96B2A2-B66F-4134-9407-656CD46F3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548" y="4768502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9,8</a:t>
              </a:r>
            </a:p>
          </p:txBody>
        </p:sp>
        <p:sp>
          <p:nvSpPr>
            <p:cNvPr id="32" name="Rectangle 51">
              <a:extLst>
                <a:ext uri="{FF2B5EF4-FFF2-40B4-BE49-F238E27FC236}">
                  <a16:creationId xmlns:a16="http://schemas.microsoft.com/office/drawing/2014/main" id="{856ECA4E-47E2-40DC-A5C5-9F39CD972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494" y="4631252"/>
              <a:ext cx="110927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5,0-16,9)</a:t>
              </a:r>
            </a:p>
          </p:txBody>
        </p:sp>
        <p:sp>
          <p:nvSpPr>
            <p:cNvPr id="33" name="Rectangle 48">
              <a:extLst>
                <a:ext uri="{FF2B5EF4-FFF2-40B4-BE49-F238E27FC236}">
                  <a16:creationId xmlns:a16="http://schemas.microsoft.com/office/drawing/2014/main" id="{F17A87D1-572B-442A-9796-FC563B0CF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312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34" name="Rectangle 48">
              <a:extLst>
                <a:ext uri="{FF2B5EF4-FFF2-40B4-BE49-F238E27FC236}">
                  <a16:creationId xmlns:a16="http://schemas.microsoft.com/office/drawing/2014/main" id="{295888B4-AB80-4DE5-86D5-66AB727DD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548" y="5194450"/>
              <a:ext cx="62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HIV-RNA</a:t>
              </a:r>
              <a:b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≥ 50 c/mL</a:t>
              </a:r>
            </a:p>
          </p:txBody>
        </p:sp>
        <p:sp>
          <p:nvSpPr>
            <p:cNvPr id="35" name="Rectangle 20">
              <a:extLst>
                <a:ext uri="{FF2B5EF4-FFF2-40B4-BE49-F238E27FC236}">
                  <a16:creationId xmlns:a16="http://schemas.microsoft.com/office/drawing/2014/main" id="{6DDADCA1-D11F-4A74-9FA8-64B6BD94F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2602" y="5112990"/>
              <a:ext cx="370897" cy="2346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36" name="Rectangle 51">
              <a:extLst>
                <a:ext uri="{FF2B5EF4-FFF2-40B4-BE49-F238E27FC236}">
                  <a16:creationId xmlns:a16="http://schemas.microsoft.com/office/drawing/2014/main" id="{02A65F7C-D735-48F9-B15C-DC90913EA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465" y="4949488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1,8</a:t>
              </a:r>
            </a:p>
          </p:txBody>
        </p:sp>
        <p:sp>
          <p:nvSpPr>
            <p:cNvPr id="37" name="Rectangle 51">
              <a:extLst>
                <a:ext uri="{FF2B5EF4-FFF2-40B4-BE49-F238E27FC236}">
                  <a16:creationId xmlns:a16="http://schemas.microsoft.com/office/drawing/2014/main" id="{F8FF936F-BC0E-4ABD-B7E5-1EA5A9B73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685" y="4812142"/>
              <a:ext cx="10307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0,2-6,3)</a:t>
              </a:r>
            </a:p>
          </p:txBody>
        </p:sp>
        <p:sp>
          <p:nvSpPr>
            <p:cNvPr id="38" name="Rectangle 48">
              <a:extLst>
                <a:ext uri="{FF2B5EF4-FFF2-40B4-BE49-F238E27FC236}">
                  <a16:creationId xmlns:a16="http://schemas.microsoft.com/office/drawing/2014/main" id="{5A79AF87-AAF1-454C-A0A0-D77D498D5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229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39" name="Rectangle 48">
              <a:extLst>
                <a:ext uri="{FF2B5EF4-FFF2-40B4-BE49-F238E27FC236}">
                  <a16:creationId xmlns:a16="http://schemas.microsoft.com/office/drawing/2014/main" id="{FBA318B8-51EC-49EF-9579-3EFEDF08C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455" y="5194450"/>
              <a:ext cx="74719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AE or death</a:t>
              </a:r>
            </a:p>
          </p:txBody>
        </p: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573BCDF8-1332-4AE8-A06F-58435F646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593" y="4987329"/>
              <a:ext cx="370897" cy="14912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41" name="Rectangle 51">
              <a:extLst>
                <a:ext uri="{FF2B5EF4-FFF2-40B4-BE49-F238E27FC236}">
                  <a16:creationId xmlns:a16="http://schemas.microsoft.com/office/drawing/2014/main" id="{BD34A1A3-46BA-422F-B876-5BA561191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456" y="4804221"/>
              <a:ext cx="19717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8,0</a:t>
              </a:r>
            </a:p>
          </p:txBody>
        </p:sp>
        <p:sp>
          <p:nvSpPr>
            <p:cNvPr id="42" name="Rectangle 51">
              <a:extLst>
                <a:ext uri="{FF2B5EF4-FFF2-40B4-BE49-F238E27FC236}">
                  <a16:creationId xmlns:a16="http://schemas.microsoft.com/office/drawing/2014/main" id="{6C3D5B59-CE2E-49C3-9389-1B837A82C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402" y="4631252"/>
              <a:ext cx="110927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(95% CI: 3,7-14,7)</a:t>
              </a:r>
            </a:p>
          </p:txBody>
        </p:sp>
        <p:sp>
          <p:nvSpPr>
            <p:cNvPr id="43" name="Rectangle 48">
              <a:extLst>
                <a:ext uri="{FF2B5EF4-FFF2-40B4-BE49-F238E27FC236}">
                  <a16:creationId xmlns:a16="http://schemas.microsoft.com/office/drawing/2014/main" id="{C3E54EDE-957F-4D63-8F7E-52FE6E36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220" y="5555513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112</a:t>
              </a:r>
            </a:p>
          </p:txBody>
        </p:sp>
        <p:sp>
          <p:nvSpPr>
            <p:cNvPr id="44" name="Rectangle 48">
              <a:extLst>
                <a:ext uri="{FF2B5EF4-FFF2-40B4-BE49-F238E27FC236}">
                  <a16:creationId xmlns:a16="http://schemas.microsoft.com/office/drawing/2014/main" id="{CAEF3B86-2C20-41D8-917D-D7DC6C5C9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092" y="5194450"/>
              <a:ext cx="3718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Other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31DB76D-A9F0-4458-91B4-E885A2772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376" y="5194450"/>
              <a:ext cx="62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HIV-RNA</a:t>
              </a:r>
              <a:b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</a:b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&lt; 50 c/mL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5172A01-E6A2-CD4E-B0CB-9A52A48EFACF}"/>
                </a:ext>
              </a:extLst>
            </p:cNvPr>
            <p:cNvSpPr txBox="1"/>
            <p:nvPr/>
          </p:nvSpPr>
          <p:spPr>
            <a:xfrm>
              <a:off x="1356565" y="2814554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%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384B6B6-61FB-45A5-9919-857EBEDD5825}"/>
              </a:ext>
            </a:extLst>
          </p:cNvPr>
          <p:cNvGrpSpPr/>
          <p:nvPr/>
        </p:nvGrpSpPr>
        <p:grpSpPr>
          <a:xfrm>
            <a:off x="6142601" y="2838329"/>
            <a:ext cx="5013270" cy="3635443"/>
            <a:chOff x="6142601" y="2838329"/>
            <a:chExt cx="5013270" cy="3635443"/>
          </a:xfrm>
        </p:grpSpPr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9381D58F-47BE-4428-8D50-38ABD84FD379}"/>
                </a:ext>
              </a:extLst>
            </p:cNvPr>
            <p:cNvSpPr/>
            <p:nvPr/>
          </p:nvSpPr>
          <p:spPr>
            <a:xfrm>
              <a:off x="6781800" y="3434768"/>
              <a:ext cx="4149725" cy="1631950"/>
            </a:xfrm>
            <a:custGeom>
              <a:avLst/>
              <a:gdLst>
                <a:gd name="connsiteX0" fmla="*/ 0 w 4149725"/>
                <a:gd name="connsiteY0" fmla="*/ 1631950 h 1631950"/>
                <a:gd name="connsiteX1" fmla="*/ 708025 w 4149725"/>
                <a:gd name="connsiteY1" fmla="*/ 238125 h 1631950"/>
                <a:gd name="connsiteX2" fmla="*/ 2073275 w 4149725"/>
                <a:gd name="connsiteY2" fmla="*/ 92075 h 1631950"/>
                <a:gd name="connsiteX3" fmla="*/ 4149725 w 4149725"/>
                <a:gd name="connsiteY3" fmla="*/ 0 h 163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9725" h="1631950">
                  <a:moveTo>
                    <a:pt x="0" y="1631950"/>
                  </a:moveTo>
                  <a:lnTo>
                    <a:pt x="708025" y="238125"/>
                  </a:lnTo>
                  <a:lnTo>
                    <a:pt x="2073275" y="92075"/>
                  </a:lnTo>
                  <a:lnTo>
                    <a:pt x="4149725" y="0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6510E0E5-5339-48EA-911A-85B8403CC660}"/>
                </a:ext>
              </a:extLst>
            </p:cNvPr>
            <p:cNvSpPr/>
            <p:nvPr/>
          </p:nvSpPr>
          <p:spPr>
            <a:xfrm>
              <a:off x="6823075" y="3644318"/>
              <a:ext cx="4140200" cy="1422400"/>
            </a:xfrm>
            <a:custGeom>
              <a:avLst/>
              <a:gdLst>
                <a:gd name="connsiteX0" fmla="*/ 0 w 4149725"/>
                <a:gd name="connsiteY0" fmla="*/ 1631950 h 1631950"/>
                <a:gd name="connsiteX1" fmla="*/ 708025 w 4149725"/>
                <a:gd name="connsiteY1" fmla="*/ 238125 h 1631950"/>
                <a:gd name="connsiteX2" fmla="*/ 2073275 w 4149725"/>
                <a:gd name="connsiteY2" fmla="*/ 92075 h 1631950"/>
                <a:gd name="connsiteX3" fmla="*/ 4149725 w 4149725"/>
                <a:gd name="connsiteY3" fmla="*/ 0 h 1631950"/>
                <a:gd name="connsiteX0" fmla="*/ 0 w 4260850"/>
                <a:gd name="connsiteY0" fmla="*/ 1479550 h 1479550"/>
                <a:gd name="connsiteX1" fmla="*/ 819150 w 4260850"/>
                <a:gd name="connsiteY1" fmla="*/ 238125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063750 w 4260850"/>
                <a:gd name="connsiteY2" fmla="*/ 193675 h 1479550"/>
                <a:gd name="connsiteX3" fmla="*/ 4260850 w 4260850"/>
                <a:gd name="connsiteY3" fmla="*/ 0 h 1479550"/>
                <a:gd name="connsiteX0" fmla="*/ 0 w 4140200"/>
                <a:gd name="connsiteY0" fmla="*/ 1422400 h 1422400"/>
                <a:gd name="connsiteX1" fmla="*/ 698500 w 4140200"/>
                <a:gd name="connsiteY1" fmla="*/ 908050 h 1422400"/>
                <a:gd name="connsiteX2" fmla="*/ 2063750 w 4140200"/>
                <a:gd name="connsiteY2" fmla="*/ 136525 h 1422400"/>
                <a:gd name="connsiteX3" fmla="*/ 4140200 w 4140200"/>
                <a:gd name="connsiteY3" fmla="*/ 0 h 142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0200" h="1422400">
                  <a:moveTo>
                    <a:pt x="0" y="1422400"/>
                  </a:moveTo>
                  <a:lnTo>
                    <a:pt x="698500" y="908050"/>
                  </a:lnTo>
                  <a:lnTo>
                    <a:pt x="2063750" y="136525"/>
                  </a:lnTo>
                  <a:lnTo>
                    <a:pt x="4140200" y="0"/>
                  </a:ln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E9D59D77-0E4E-4661-9CA8-72CF69E447F0}"/>
                </a:ext>
              </a:extLst>
            </p:cNvPr>
            <p:cNvSpPr/>
            <p:nvPr/>
          </p:nvSpPr>
          <p:spPr>
            <a:xfrm>
              <a:off x="6886575" y="3917368"/>
              <a:ext cx="4089400" cy="1149350"/>
            </a:xfrm>
            <a:custGeom>
              <a:avLst/>
              <a:gdLst>
                <a:gd name="connsiteX0" fmla="*/ 0 w 4149725"/>
                <a:gd name="connsiteY0" fmla="*/ 1631950 h 1631950"/>
                <a:gd name="connsiteX1" fmla="*/ 708025 w 4149725"/>
                <a:gd name="connsiteY1" fmla="*/ 238125 h 1631950"/>
                <a:gd name="connsiteX2" fmla="*/ 2073275 w 4149725"/>
                <a:gd name="connsiteY2" fmla="*/ 92075 h 1631950"/>
                <a:gd name="connsiteX3" fmla="*/ 4149725 w 4149725"/>
                <a:gd name="connsiteY3" fmla="*/ 0 h 1631950"/>
                <a:gd name="connsiteX0" fmla="*/ 0 w 4260850"/>
                <a:gd name="connsiteY0" fmla="*/ 1479550 h 1479550"/>
                <a:gd name="connsiteX1" fmla="*/ 819150 w 4260850"/>
                <a:gd name="connsiteY1" fmla="*/ 238125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184400 w 4260850"/>
                <a:gd name="connsiteY2" fmla="*/ 92075 h 1479550"/>
                <a:gd name="connsiteX3" fmla="*/ 4260850 w 4260850"/>
                <a:gd name="connsiteY3" fmla="*/ 0 h 1479550"/>
                <a:gd name="connsiteX0" fmla="*/ 0 w 4260850"/>
                <a:gd name="connsiteY0" fmla="*/ 1479550 h 1479550"/>
                <a:gd name="connsiteX1" fmla="*/ 698500 w 4260850"/>
                <a:gd name="connsiteY1" fmla="*/ 965200 h 1479550"/>
                <a:gd name="connsiteX2" fmla="*/ 2063750 w 4260850"/>
                <a:gd name="connsiteY2" fmla="*/ 193675 h 1479550"/>
                <a:gd name="connsiteX3" fmla="*/ 4260850 w 4260850"/>
                <a:gd name="connsiteY3" fmla="*/ 0 h 1479550"/>
                <a:gd name="connsiteX0" fmla="*/ 0 w 4140200"/>
                <a:gd name="connsiteY0" fmla="*/ 1422400 h 1422400"/>
                <a:gd name="connsiteX1" fmla="*/ 698500 w 4140200"/>
                <a:gd name="connsiteY1" fmla="*/ 908050 h 1422400"/>
                <a:gd name="connsiteX2" fmla="*/ 2063750 w 4140200"/>
                <a:gd name="connsiteY2" fmla="*/ 136525 h 1422400"/>
                <a:gd name="connsiteX3" fmla="*/ 4140200 w 4140200"/>
                <a:gd name="connsiteY3" fmla="*/ 0 h 1422400"/>
                <a:gd name="connsiteX0" fmla="*/ 0 w 4117975"/>
                <a:gd name="connsiteY0" fmla="*/ 1212850 h 1212850"/>
                <a:gd name="connsiteX1" fmla="*/ 676275 w 4117975"/>
                <a:gd name="connsiteY1" fmla="*/ 908050 h 1212850"/>
                <a:gd name="connsiteX2" fmla="*/ 2041525 w 4117975"/>
                <a:gd name="connsiteY2" fmla="*/ 136525 h 1212850"/>
                <a:gd name="connsiteX3" fmla="*/ 4117975 w 4117975"/>
                <a:gd name="connsiteY3" fmla="*/ 0 h 1212850"/>
                <a:gd name="connsiteX0" fmla="*/ 0 w 4117975"/>
                <a:gd name="connsiteY0" fmla="*/ 1212850 h 1212850"/>
                <a:gd name="connsiteX1" fmla="*/ 676275 w 4117975"/>
                <a:gd name="connsiteY1" fmla="*/ 942975 h 1212850"/>
                <a:gd name="connsiteX2" fmla="*/ 2041525 w 4117975"/>
                <a:gd name="connsiteY2" fmla="*/ 136525 h 1212850"/>
                <a:gd name="connsiteX3" fmla="*/ 4117975 w 4117975"/>
                <a:gd name="connsiteY3" fmla="*/ 0 h 1212850"/>
                <a:gd name="connsiteX0" fmla="*/ 0 w 4117975"/>
                <a:gd name="connsiteY0" fmla="*/ 1212850 h 1212850"/>
                <a:gd name="connsiteX1" fmla="*/ 676275 w 4117975"/>
                <a:gd name="connsiteY1" fmla="*/ 942975 h 1212850"/>
                <a:gd name="connsiteX2" fmla="*/ 2044700 w 4117975"/>
                <a:gd name="connsiteY2" fmla="*/ 231775 h 1212850"/>
                <a:gd name="connsiteX3" fmla="*/ 4117975 w 4117975"/>
                <a:gd name="connsiteY3" fmla="*/ 0 h 1212850"/>
                <a:gd name="connsiteX0" fmla="*/ 0 w 4089400"/>
                <a:gd name="connsiteY0" fmla="*/ 1149350 h 1149350"/>
                <a:gd name="connsiteX1" fmla="*/ 676275 w 4089400"/>
                <a:gd name="connsiteY1" fmla="*/ 879475 h 1149350"/>
                <a:gd name="connsiteX2" fmla="*/ 2044700 w 4089400"/>
                <a:gd name="connsiteY2" fmla="*/ 168275 h 1149350"/>
                <a:gd name="connsiteX3" fmla="*/ 4089400 w 4089400"/>
                <a:gd name="connsiteY3" fmla="*/ 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400" h="1149350">
                  <a:moveTo>
                    <a:pt x="0" y="1149350"/>
                  </a:moveTo>
                  <a:lnTo>
                    <a:pt x="676275" y="879475"/>
                  </a:lnTo>
                  <a:lnTo>
                    <a:pt x="2044700" y="168275"/>
                  </a:lnTo>
                  <a:lnTo>
                    <a:pt x="4089400" y="0"/>
                  </a:lnTo>
                </a:path>
              </a:pathLst>
            </a:cu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1" name="Line 27">
              <a:extLst>
                <a:ext uri="{FF2B5EF4-FFF2-40B4-BE49-F238E27FC236}">
                  <a16:creationId xmlns:a16="http://schemas.microsoft.com/office/drawing/2014/main" id="{F0E46932-BD29-4852-9D98-3EF14B9F04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5764" y="5157468"/>
              <a:ext cx="4387686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2" name="Line 21">
              <a:extLst>
                <a:ext uri="{FF2B5EF4-FFF2-40B4-BE49-F238E27FC236}">
                  <a16:creationId xmlns:a16="http://schemas.microsoft.com/office/drawing/2014/main" id="{1159A810-8A25-4D94-A283-3AD21A4735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3936890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52C38770-53D1-4BFB-B7D6-0CD57C384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764" y="3187170"/>
              <a:ext cx="0" cy="1970298"/>
            </a:xfrm>
            <a:custGeom>
              <a:avLst/>
              <a:gdLst>
                <a:gd name="T0" fmla="*/ 1318 h 1318"/>
                <a:gd name="T1" fmla="*/ 1055 h 1318"/>
                <a:gd name="T2" fmla="*/ 791 h 1318"/>
                <a:gd name="T3" fmla="*/ 527 h 1318"/>
                <a:gd name="T4" fmla="*/ 264 h 1318"/>
                <a:gd name="T5" fmla="*/ 0 h 131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</a:cxnLst>
              <a:rect l="0" t="0" r="r" b="b"/>
              <a:pathLst>
                <a:path h="1318">
                  <a:moveTo>
                    <a:pt x="0" y="1318"/>
                  </a:moveTo>
                  <a:lnTo>
                    <a:pt x="0" y="1055"/>
                  </a:lnTo>
                  <a:lnTo>
                    <a:pt x="0" y="791"/>
                  </a:lnTo>
                  <a:lnTo>
                    <a:pt x="0" y="527"/>
                  </a:lnTo>
                  <a:lnTo>
                    <a:pt x="0" y="264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4" name="Line 23">
              <a:extLst>
                <a:ext uri="{FF2B5EF4-FFF2-40B4-BE49-F238E27FC236}">
                  <a16:creationId xmlns:a16="http://schemas.microsoft.com/office/drawing/2014/main" id="{5FECB107-73FE-4AEE-94AB-4A92FDF94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3562778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5" name="Line 24">
              <a:extLst>
                <a:ext uri="{FF2B5EF4-FFF2-40B4-BE49-F238E27FC236}">
                  <a16:creationId xmlns:a16="http://schemas.microsoft.com/office/drawing/2014/main" id="{44B82915-3BE5-4068-85DA-EB618744B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4318847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6" name="Line 25">
              <a:extLst>
                <a:ext uri="{FF2B5EF4-FFF2-40B4-BE49-F238E27FC236}">
                  <a16:creationId xmlns:a16="http://schemas.microsoft.com/office/drawing/2014/main" id="{712B5DB6-05EB-42E3-BDDD-99AFA9EEA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5062218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7" name="Line 26">
              <a:extLst>
                <a:ext uri="{FF2B5EF4-FFF2-40B4-BE49-F238E27FC236}">
                  <a16:creationId xmlns:a16="http://schemas.microsoft.com/office/drawing/2014/main" id="{6690DCCB-2BBA-4372-9E85-41A5CDD540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4700805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8" name="Line 28">
              <a:extLst>
                <a:ext uri="{FF2B5EF4-FFF2-40B4-BE49-F238E27FC236}">
                  <a16:creationId xmlns:a16="http://schemas.microsoft.com/office/drawing/2014/main" id="{C85A122D-3AD0-415F-AFEE-29D6E4B50D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7757" y="3187170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982CC7E6-F365-4C37-8BEA-D15EAE4A4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0002" y="3096920"/>
              <a:ext cx="23564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100</a:t>
              </a:r>
            </a:p>
          </p:txBody>
        </p:sp>
        <p:sp>
          <p:nvSpPr>
            <p:cNvPr id="60" name="Rectangle 30">
              <a:extLst>
                <a:ext uri="{FF2B5EF4-FFF2-40B4-BE49-F238E27FC236}">
                  <a16:creationId xmlns:a16="http://schemas.microsoft.com/office/drawing/2014/main" id="{D4672729-EC8E-42C5-BB2C-7566F5A0B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3471033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80</a:t>
              </a:r>
            </a:p>
          </p:txBody>
        </p:sp>
        <p:sp>
          <p:nvSpPr>
            <p:cNvPr id="61" name="Rectangle 31">
              <a:extLst>
                <a:ext uri="{FF2B5EF4-FFF2-40B4-BE49-F238E27FC236}">
                  <a16:creationId xmlns:a16="http://schemas.microsoft.com/office/drawing/2014/main" id="{2AEFCD59-8283-451B-BC42-D161F961A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3846641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60</a:t>
              </a:r>
            </a:p>
          </p:txBody>
        </p:sp>
        <p:sp>
          <p:nvSpPr>
            <p:cNvPr id="62" name="Rectangle 32">
              <a:extLst>
                <a:ext uri="{FF2B5EF4-FFF2-40B4-BE49-F238E27FC236}">
                  <a16:creationId xmlns:a16="http://schemas.microsoft.com/office/drawing/2014/main" id="{64E9DFB9-B654-4133-9DF8-4E62C57ED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4227103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40</a:t>
              </a:r>
            </a:p>
          </p:txBody>
        </p:sp>
        <p:sp>
          <p:nvSpPr>
            <p:cNvPr id="63" name="Rectangle 33">
              <a:extLst>
                <a:ext uri="{FF2B5EF4-FFF2-40B4-BE49-F238E27FC236}">
                  <a16:creationId xmlns:a16="http://schemas.microsoft.com/office/drawing/2014/main" id="{170A491D-E1EC-453A-A1B7-CD528743B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551" y="4609060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20</a:t>
              </a:r>
            </a:p>
          </p:txBody>
        </p:sp>
        <p:sp>
          <p:nvSpPr>
            <p:cNvPr id="64" name="Rectangle 34">
              <a:extLst>
                <a:ext uri="{FF2B5EF4-FFF2-40B4-BE49-F238E27FC236}">
                  <a16:creationId xmlns:a16="http://schemas.microsoft.com/office/drawing/2014/main" id="{1AC7B556-479C-49EA-B201-EA5C1A819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601" y="4971968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66" name="Line 25">
              <a:extLst>
                <a:ext uri="{FF2B5EF4-FFF2-40B4-BE49-F238E27FC236}">
                  <a16:creationId xmlns:a16="http://schemas.microsoft.com/office/drawing/2014/main" id="{850D9A39-2ECE-446D-BF87-C397AA308E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6751107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67" name="Rectangle 34">
              <a:extLst>
                <a:ext uri="{FF2B5EF4-FFF2-40B4-BE49-F238E27FC236}">
                  <a16:creationId xmlns:a16="http://schemas.microsoft.com/office/drawing/2014/main" id="{8D610881-D3B7-47C0-9F91-FDAD8321A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5837" y="5251981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  <p:sp>
          <p:nvSpPr>
            <p:cNvPr id="70" name="Line 25">
              <a:extLst>
                <a:ext uri="{FF2B5EF4-FFF2-40B4-BE49-F238E27FC236}">
                  <a16:creationId xmlns:a16="http://schemas.microsoft.com/office/drawing/2014/main" id="{8BDEB007-B47F-4AF8-B6D3-C6EB40BBB42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7438949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1" name="Rectangle 34">
              <a:extLst>
                <a:ext uri="{FF2B5EF4-FFF2-40B4-BE49-F238E27FC236}">
                  <a16:creationId xmlns:a16="http://schemas.microsoft.com/office/drawing/2014/main" id="{DD9D2213-E4BB-40BF-877D-3EECEE9FF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679" y="5251981"/>
              <a:ext cx="7854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4</a:t>
              </a:r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A6393D99-45BD-4B6B-99FF-99578C49BE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8822025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4" name="Rectangle 34">
              <a:extLst>
                <a:ext uri="{FF2B5EF4-FFF2-40B4-BE49-F238E27FC236}">
                  <a16:creationId xmlns:a16="http://schemas.microsoft.com/office/drawing/2014/main" id="{D346E3A1-188F-43AE-8DF7-6E1D6D59E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482" y="5251981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12</a:t>
              </a:r>
            </a:p>
          </p:txBody>
        </p:sp>
        <p:sp>
          <p:nvSpPr>
            <p:cNvPr id="76" name="Line 25">
              <a:extLst>
                <a:ext uri="{FF2B5EF4-FFF2-40B4-BE49-F238E27FC236}">
                  <a16:creationId xmlns:a16="http://schemas.microsoft.com/office/drawing/2014/main" id="{8BA973D0-6577-4DDC-A5D8-E9DC4E35A9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0879431" y="5205093"/>
              <a:ext cx="88007" cy="0"/>
            </a:xfrm>
            <a:prstGeom prst="line">
              <a:avLst/>
            </a:prstGeom>
            <a:noFill/>
            <a:ln w="11113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ea typeface="+mn-ea"/>
                <a:cs typeface="Arial" charset="0"/>
              </a:endParaRPr>
            </a:p>
          </p:txBody>
        </p:sp>
        <p:sp>
          <p:nvSpPr>
            <p:cNvPr id="77" name="Rectangle 34">
              <a:extLst>
                <a:ext uri="{FF2B5EF4-FFF2-40B4-BE49-F238E27FC236}">
                  <a16:creationId xmlns:a16="http://schemas.microsoft.com/office/drawing/2014/main" id="{E717EA9E-28AC-40B4-A295-E1027E2C7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4888" y="5251981"/>
              <a:ext cx="15709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24</a:t>
              </a:r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64A42FCF-E35A-4018-8014-30CC7D76D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518" y="5411722"/>
              <a:ext cx="4648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&lt; 0,001</a:t>
              </a:r>
            </a:p>
          </p:txBody>
        </p:sp>
        <p:sp>
          <p:nvSpPr>
            <p:cNvPr id="79" name="Rectangle 34">
              <a:extLst>
                <a:ext uri="{FF2B5EF4-FFF2-40B4-BE49-F238E27FC236}">
                  <a16:creationId xmlns:a16="http://schemas.microsoft.com/office/drawing/2014/main" id="{818EF3CB-DEDE-4C9F-B55F-874750E99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9699" y="5411722"/>
              <a:ext cx="35266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0,006</a:t>
              </a:r>
            </a:p>
          </p:txBody>
        </p:sp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DA5871A3-589A-4157-A8A6-82DBF299F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1000" y="5411722"/>
              <a:ext cx="46487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&lt; 0,001</a:t>
              </a:r>
            </a:p>
          </p:txBody>
        </p:sp>
        <p:sp>
          <p:nvSpPr>
            <p:cNvPr id="81" name="Rectangle 34">
              <a:extLst>
                <a:ext uri="{FF2B5EF4-FFF2-40B4-BE49-F238E27FC236}">
                  <a16:creationId xmlns:a16="http://schemas.microsoft.com/office/drawing/2014/main" id="{F2099B1A-34FE-46C7-83ED-2D03DCB7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601" y="5411722"/>
              <a:ext cx="4594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P-value</a:t>
              </a:r>
            </a:p>
          </p:txBody>
        </p:sp>
        <p:sp>
          <p:nvSpPr>
            <p:cNvPr id="82" name="Rectangle 34">
              <a:extLst>
                <a:ext uri="{FF2B5EF4-FFF2-40B4-BE49-F238E27FC236}">
                  <a16:creationId xmlns:a16="http://schemas.microsoft.com/office/drawing/2014/main" id="{701F1FEF-786F-4F84-95FE-7C8BA3AA6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4061" y="5671198"/>
              <a:ext cx="4212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Weeks</a:t>
              </a:r>
            </a:p>
          </p:txBody>
        </p:sp>
        <p:sp>
          <p:nvSpPr>
            <p:cNvPr id="83" name="Rectangle 34">
              <a:extLst>
                <a:ext uri="{FF2B5EF4-FFF2-40B4-BE49-F238E27FC236}">
                  <a16:creationId xmlns:a16="http://schemas.microsoft.com/office/drawing/2014/main" id="{E17175CC-D62F-43C7-9BD2-8533F4469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9416" y="5919773"/>
              <a:ext cx="40556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N = 62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200" b="1" dirty="0">
                  <a:latin typeface="+mn-lt"/>
                  <a:cs typeface="Arial" charset="0"/>
                </a:rPr>
                <a:t>N = 29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N = 21</a:t>
              </a:r>
            </a:p>
          </p:txBody>
        </p:sp>
        <p:sp>
          <p:nvSpPr>
            <p:cNvPr id="84" name="Rectangle 34">
              <a:extLst>
                <a:ext uri="{FF2B5EF4-FFF2-40B4-BE49-F238E27FC236}">
                  <a16:creationId xmlns:a16="http://schemas.microsoft.com/office/drawing/2014/main" id="{78204BC9-2FC8-477E-9E05-20ED2ECCA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3407" y="5919774"/>
              <a:ext cx="15260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&lt; 100,000 c/mL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100,000 – 500,000 c/mL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fr-FR" sz="1200" b="1" i="0" u="none" strike="noStrike" kern="1200" cap="none" spc="0" normalizeH="0" baseline="0" dirty="0">
                  <a:ln>
                    <a:noFill/>
                  </a:ln>
                  <a:effectLst/>
                  <a:uLnTx/>
                  <a:uFillTx/>
                  <a:latin typeface="+mn-lt"/>
                  <a:cs typeface="Arial" charset="0"/>
                </a:rPr>
                <a:t>&gt; 500,000 c/mL</a:t>
              </a:r>
            </a:p>
          </p:txBody>
        </p:sp>
        <p:sp>
          <p:nvSpPr>
            <p:cNvPr id="85" name="Rectangle 34">
              <a:extLst>
                <a:ext uri="{FF2B5EF4-FFF2-40B4-BE49-F238E27FC236}">
                  <a16:creationId xmlns:a16="http://schemas.microsoft.com/office/drawing/2014/main" id="{EF494301-8E42-4D0B-A1A2-14BF2D6CE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9071" y="3430548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74.2</a:t>
              </a:r>
            </a:p>
          </p:txBody>
        </p:sp>
        <p:sp>
          <p:nvSpPr>
            <p:cNvPr id="86" name="Rectangle 34">
              <a:extLst>
                <a:ext uri="{FF2B5EF4-FFF2-40B4-BE49-F238E27FC236}">
                  <a16:creationId xmlns:a16="http://schemas.microsoft.com/office/drawing/2014/main" id="{23FB208B-15CC-4A2C-9A82-936D2FA05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805" y="3305446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82.3</a:t>
              </a:r>
            </a:p>
          </p:txBody>
        </p:sp>
        <p:sp>
          <p:nvSpPr>
            <p:cNvPr id="87" name="Rectangle 34">
              <a:extLst>
                <a:ext uri="{FF2B5EF4-FFF2-40B4-BE49-F238E27FC236}">
                  <a16:creationId xmlns:a16="http://schemas.microsoft.com/office/drawing/2014/main" id="{27A20403-E71B-425B-BE7B-1AF714CCC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1596" y="3227272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88.7</a:t>
              </a:r>
            </a:p>
          </p:txBody>
        </p:sp>
        <p:sp>
          <p:nvSpPr>
            <p:cNvPr id="88" name="Rectangle 34">
              <a:extLst>
                <a:ext uri="{FF2B5EF4-FFF2-40B4-BE49-F238E27FC236}">
                  <a16:creationId xmlns:a16="http://schemas.microsoft.com/office/drawing/2014/main" id="{B6E0F4FA-EB52-4D8F-B0C0-406F666B1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9071" y="4188883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27.6</a:t>
              </a:r>
            </a:p>
          </p:txBody>
        </p:sp>
        <p:sp>
          <p:nvSpPr>
            <p:cNvPr id="89" name="Rectangle 34">
              <a:extLst>
                <a:ext uri="{FF2B5EF4-FFF2-40B4-BE49-F238E27FC236}">
                  <a16:creationId xmlns:a16="http://schemas.microsoft.com/office/drawing/2014/main" id="{7A92509B-A5AC-46F1-A59B-E6DBC0891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6805" y="3571410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69.0</a:t>
              </a:r>
            </a:p>
          </p:txBody>
        </p:sp>
        <p:sp>
          <p:nvSpPr>
            <p:cNvPr id="90" name="Rectangle 34">
              <a:extLst>
                <a:ext uri="{FF2B5EF4-FFF2-40B4-BE49-F238E27FC236}">
                  <a16:creationId xmlns:a16="http://schemas.microsoft.com/office/drawing/2014/main" id="{20F76335-165B-4BD7-95DC-34D1A34E8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1596" y="3487812"/>
              <a:ext cx="2773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75.9</a:t>
              </a:r>
            </a:p>
          </p:txBody>
        </p:sp>
        <p:sp>
          <p:nvSpPr>
            <p:cNvPr id="91" name="Rectangle 34">
              <a:extLst>
                <a:ext uri="{FF2B5EF4-FFF2-40B4-BE49-F238E27FC236}">
                  <a16:creationId xmlns:a16="http://schemas.microsoft.com/office/drawing/2014/main" id="{0AA17C51-BA2C-408D-B218-E36F0CE1A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0674" y="4758542"/>
              <a:ext cx="2741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14,3</a:t>
              </a:r>
            </a:p>
          </p:txBody>
        </p:sp>
        <p:sp>
          <p:nvSpPr>
            <p:cNvPr id="92" name="Rectangle 34">
              <a:extLst>
                <a:ext uri="{FF2B5EF4-FFF2-40B4-BE49-F238E27FC236}">
                  <a16:creationId xmlns:a16="http://schemas.microsoft.com/office/drawing/2014/main" id="{6B66D881-950A-4526-9D8C-8276E96C4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8408" y="4099538"/>
              <a:ext cx="2741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52,4</a:t>
              </a:r>
            </a:p>
          </p:txBody>
        </p:sp>
        <p:sp>
          <p:nvSpPr>
            <p:cNvPr id="93" name="Rectangle 34">
              <a:extLst>
                <a:ext uri="{FF2B5EF4-FFF2-40B4-BE49-F238E27FC236}">
                  <a16:creationId xmlns:a16="http://schemas.microsoft.com/office/drawing/2014/main" id="{2B0F4227-593E-41AB-B7FF-961F51157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3199" y="3968474"/>
              <a:ext cx="2741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61,9</a:t>
              </a:r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74B7EDE6-5759-4BFC-9749-FA1576B00668}"/>
                </a:ext>
              </a:extLst>
            </p:cNvPr>
            <p:cNvSpPr/>
            <p:nvPr/>
          </p:nvSpPr>
          <p:spPr>
            <a:xfrm>
              <a:off x="7446163" y="3641682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4AF597E8-A7BB-4FB5-B81A-B916B900C2C4}"/>
                </a:ext>
              </a:extLst>
            </p:cNvPr>
            <p:cNvGrpSpPr/>
            <p:nvPr/>
          </p:nvGrpSpPr>
          <p:grpSpPr>
            <a:xfrm>
              <a:off x="7449156" y="3487097"/>
              <a:ext cx="62636" cy="431859"/>
              <a:chOff x="2084388" y="2281238"/>
              <a:chExt cx="127000" cy="720725"/>
            </a:xfrm>
          </p:grpSpPr>
          <p:sp>
            <p:nvSpPr>
              <p:cNvPr id="96" name="Line 113">
                <a:extLst>
                  <a:ext uri="{FF2B5EF4-FFF2-40B4-BE49-F238E27FC236}">
                    <a16:creationId xmlns:a16="http://schemas.microsoft.com/office/drawing/2014/main" id="{C09270AC-3630-43A1-B9C1-3AEA9FF3FD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97" name="Line 120">
                <a:extLst>
                  <a:ext uri="{FF2B5EF4-FFF2-40B4-BE49-F238E27FC236}">
                    <a16:creationId xmlns:a16="http://schemas.microsoft.com/office/drawing/2014/main" id="{B1CF167A-1E44-4390-8DF2-9FCD89C6D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98" name="Line 113">
                <a:extLst>
                  <a:ext uri="{FF2B5EF4-FFF2-40B4-BE49-F238E27FC236}">
                    <a16:creationId xmlns:a16="http://schemas.microsoft.com/office/drawing/2014/main" id="{14643391-FCB1-4441-A19F-76A241581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AB54461-3364-4E00-B864-D29262C97B13}"/>
                </a:ext>
              </a:extLst>
            </p:cNvPr>
            <p:cNvSpPr/>
            <p:nvPr/>
          </p:nvSpPr>
          <p:spPr>
            <a:xfrm>
              <a:off x="8823855" y="3494874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83E8A600-31AC-4619-A149-C243E57A1787}"/>
                </a:ext>
              </a:extLst>
            </p:cNvPr>
            <p:cNvGrpSpPr/>
            <p:nvPr/>
          </p:nvGrpSpPr>
          <p:grpSpPr>
            <a:xfrm>
              <a:off x="8826848" y="3371268"/>
              <a:ext cx="62636" cy="378619"/>
              <a:chOff x="2084388" y="2281238"/>
              <a:chExt cx="127000" cy="720725"/>
            </a:xfrm>
          </p:grpSpPr>
          <p:sp>
            <p:nvSpPr>
              <p:cNvPr id="101" name="Line 113">
                <a:extLst>
                  <a:ext uri="{FF2B5EF4-FFF2-40B4-BE49-F238E27FC236}">
                    <a16:creationId xmlns:a16="http://schemas.microsoft.com/office/drawing/2014/main" id="{DA6BF93D-240A-4422-990F-141B14AA5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2" name="Line 120">
                <a:extLst>
                  <a:ext uri="{FF2B5EF4-FFF2-40B4-BE49-F238E27FC236}">
                    <a16:creationId xmlns:a16="http://schemas.microsoft.com/office/drawing/2014/main" id="{E4FC9030-6FA8-4184-A1B6-D2B18EE5D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3" name="Line 113">
                <a:extLst>
                  <a:ext uri="{FF2B5EF4-FFF2-40B4-BE49-F238E27FC236}">
                    <a16:creationId xmlns:a16="http://schemas.microsoft.com/office/drawing/2014/main" id="{514DE44D-A009-4F19-8DAE-7B81F3815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6CBD69A0-AA93-4951-8EB6-4F1E0A79919C}"/>
                </a:ext>
              </a:extLst>
            </p:cNvPr>
            <p:cNvSpPr/>
            <p:nvPr/>
          </p:nvSpPr>
          <p:spPr>
            <a:xfrm>
              <a:off x="10889122" y="3403930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E6A7DB0C-3AF6-437A-9E5A-BC3114CB9B85}"/>
                </a:ext>
              </a:extLst>
            </p:cNvPr>
            <p:cNvGrpSpPr/>
            <p:nvPr/>
          </p:nvGrpSpPr>
          <p:grpSpPr>
            <a:xfrm>
              <a:off x="10892115" y="3299831"/>
              <a:ext cx="62636" cy="344826"/>
              <a:chOff x="2084388" y="2281238"/>
              <a:chExt cx="127000" cy="720725"/>
            </a:xfrm>
          </p:grpSpPr>
          <p:sp>
            <p:nvSpPr>
              <p:cNvPr id="106" name="Line 113">
                <a:extLst>
                  <a:ext uri="{FF2B5EF4-FFF2-40B4-BE49-F238E27FC236}">
                    <a16:creationId xmlns:a16="http://schemas.microsoft.com/office/drawing/2014/main" id="{036C696F-BBD0-4021-9B08-1F6E571FD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7" name="Line 120">
                <a:extLst>
                  <a:ext uri="{FF2B5EF4-FFF2-40B4-BE49-F238E27FC236}">
                    <a16:creationId xmlns:a16="http://schemas.microsoft.com/office/drawing/2014/main" id="{B7E5B06A-7E3A-47BF-8579-3C7AC0231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08" name="Line 113">
                <a:extLst>
                  <a:ext uri="{FF2B5EF4-FFF2-40B4-BE49-F238E27FC236}">
                    <a16:creationId xmlns:a16="http://schemas.microsoft.com/office/drawing/2014/main" id="{2B6F9B91-6072-4589-B988-77CAB0B35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B2508DD6-CDC2-417C-808B-854B56C78FC6}"/>
                </a:ext>
              </a:extLst>
            </p:cNvPr>
            <p:cNvSpPr/>
            <p:nvPr/>
          </p:nvSpPr>
          <p:spPr>
            <a:xfrm>
              <a:off x="10923942" y="3610345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570ABDEF-22C2-453A-9B00-3C498E053E8F}"/>
                </a:ext>
              </a:extLst>
            </p:cNvPr>
            <p:cNvGrpSpPr/>
            <p:nvPr/>
          </p:nvGrpSpPr>
          <p:grpSpPr>
            <a:xfrm>
              <a:off x="10926935" y="3378411"/>
              <a:ext cx="62636" cy="626269"/>
              <a:chOff x="2084388" y="2281238"/>
              <a:chExt cx="127000" cy="720725"/>
            </a:xfrm>
          </p:grpSpPr>
          <p:sp>
            <p:nvSpPr>
              <p:cNvPr id="111" name="Line 113">
                <a:extLst>
                  <a:ext uri="{FF2B5EF4-FFF2-40B4-BE49-F238E27FC236}">
                    <a16:creationId xmlns:a16="http://schemas.microsoft.com/office/drawing/2014/main" id="{AA45D765-E3CF-45F2-ACEA-F1EB67C1B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2" name="Line 120">
                <a:extLst>
                  <a:ext uri="{FF2B5EF4-FFF2-40B4-BE49-F238E27FC236}">
                    <a16:creationId xmlns:a16="http://schemas.microsoft.com/office/drawing/2014/main" id="{470E67AC-98FF-4526-ACDB-4DFE32123B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3" name="Line 113">
                <a:extLst>
                  <a:ext uri="{FF2B5EF4-FFF2-40B4-BE49-F238E27FC236}">
                    <a16:creationId xmlns:a16="http://schemas.microsoft.com/office/drawing/2014/main" id="{F8B68AA0-8FFB-47DE-A083-FB134FC05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370CA3E9-0228-426D-AF95-996D4E7D0D70}"/>
                </a:ext>
              </a:extLst>
            </p:cNvPr>
            <p:cNvSpPr/>
            <p:nvPr/>
          </p:nvSpPr>
          <p:spPr>
            <a:xfrm>
              <a:off x="8854664" y="3742293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8B053DAF-7D5B-4F1A-A01F-02F116A37DBE}"/>
                </a:ext>
              </a:extLst>
            </p:cNvPr>
            <p:cNvGrpSpPr/>
            <p:nvPr/>
          </p:nvGrpSpPr>
          <p:grpSpPr>
            <a:xfrm>
              <a:off x="8857657" y="3480806"/>
              <a:ext cx="62636" cy="667727"/>
              <a:chOff x="2084388" y="2281238"/>
              <a:chExt cx="127000" cy="720725"/>
            </a:xfrm>
          </p:grpSpPr>
          <p:sp>
            <p:nvSpPr>
              <p:cNvPr id="116" name="Line 113">
                <a:extLst>
                  <a:ext uri="{FF2B5EF4-FFF2-40B4-BE49-F238E27FC236}">
                    <a16:creationId xmlns:a16="http://schemas.microsoft.com/office/drawing/2014/main" id="{1800C198-7193-45A0-8D39-446D86F60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7" name="Line 120">
                <a:extLst>
                  <a:ext uri="{FF2B5EF4-FFF2-40B4-BE49-F238E27FC236}">
                    <a16:creationId xmlns:a16="http://schemas.microsoft.com/office/drawing/2014/main" id="{930C6124-92A3-4E43-A4CA-0CF90ACDC8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18" name="Line 113">
                <a:extLst>
                  <a:ext uri="{FF2B5EF4-FFF2-40B4-BE49-F238E27FC236}">
                    <a16:creationId xmlns:a16="http://schemas.microsoft.com/office/drawing/2014/main" id="{B3821B0C-500A-42BD-965A-F69B818CC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1C9F1185-69F0-4A62-8B6A-E27C298F9B51}"/>
                </a:ext>
              </a:extLst>
            </p:cNvPr>
            <p:cNvSpPr/>
            <p:nvPr/>
          </p:nvSpPr>
          <p:spPr>
            <a:xfrm>
              <a:off x="7482993" y="4516336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1614F73B-2A97-4A26-AECF-37E24108B74E}"/>
                </a:ext>
              </a:extLst>
            </p:cNvPr>
            <p:cNvGrpSpPr/>
            <p:nvPr/>
          </p:nvGrpSpPr>
          <p:grpSpPr>
            <a:xfrm>
              <a:off x="7485986" y="4183275"/>
              <a:ext cx="62636" cy="650082"/>
              <a:chOff x="2084388" y="2281238"/>
              <a:chExt cx="127000" cy="720725"/>
            </a:xfrm>
          </p:grpSpPr>
          <p:sp>
            <p:nvSpPr>
              <p:cNvPr id="121" name="Line 113">
                <a:extLst>
                  <a:ext uri="{FF2B5EF4-FFF2-40B4-BE49-F238E27FC236}">
                    <a16:creationId xmlns:a16="http://schemas.microsoft.com/office/drawing/2014/main" id="{739FA7D2-ED57-4B22-ACC6-8733E8CB0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2" name="Line 120">
                <a:extLst>
                  <a:ext uri="{FF2B5EF4-FFF2-40B4-BE49-F238E27FC236}">
                    <a16:creationId xmlns:a16="http://schemas.microsoft.com/office/drawing/2014/main" id="{2C9453B9-D574-4078-8DEC-FA3780793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3" name="Line 113">
                <a:extLst>
                  <a:ext uri="{FF2B5EF4-FFF2-40B4-BE49-F238E27FC236}">
                    <a16:creationId xmlns:a16="http://schemas.microsoft.com/office/drawing/2014/main" id="{D6F95006-FDF2-4165-BE4B-B0E2C2AC20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7A1A6F09-9B11-4285-9F67-719DE5979EB1}"/>
                </a:ext>
              </a:extLst>
            </p:cNvPr>
            <p:cNvSpPr/>
            <p:nvPr/>
          </p:nvSpPr>
          <p:spPr>
            <a:xfrm>
              <a:off x="7519020" y="4767831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463927F2-3D5D-4B91-B8A0-E23BEBCB5908}"/>
                </a:ext>
              </a:extLst>
            </p:cNvPr>
            <p:cNvGrpSpPr/>
            <p:nvPr/>
          </p:nvGrpSpPr>
          <p:grpSpPr>
            <a:xfrm>
              <a:off x="7522013" y="4389526"/>
              <a:ext cx="62636" cy="622423"/>
              <a:chOff x="2084388" y="2281238"/>
              <a:chExt cx="127000" cy="720725"/>
            </a:xfrm>
          </p:grpSpPr>
          <p:sp>
            <p:nvSpPr>
              <p:cNvPr id="126" name="Line 113">
                <a:extLst>
                  <a:ext uri="{FF2B5EF4-FFF2-40B4-BE49-F238E27FC236}">
                    <a16:creationId xmlns:a16="http://schemas.microsoft.com/office/drawing/2014/main" id="{CFDDFF6B-772B-4525-B011-D2F7FECE6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7" name="Line 120">
                <a:extLst>
                  <a:ext uri="{FF2B5EF4-FFF2-40B4-BE49-F238E27FC236}">
                    <a16:creationId xmlns:a16="http://schemas.microsoft.com/office/drawing/2014/main" id="{E973086B-3DF3-433C-8884-2604E7147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28" name="Line 113">
                <a:extLst>
                  <a:ext uri="{FF2B5EF4-FFF2-40B4-BE49-F238E27FC236}">
                    <a16:creationId xmlns:a16="http://schemas.microsoft.com/office/drawing/2014/main" id="{71E84036-4313-4508-AB41-EBD29B8C8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2308D12F-A581-4FFF-977E-3B27EE0C1CFB}"/>
                </a:ext>
              </a:extLst>
            </p:cNvPr>
            <p:cNvSpPr/>
            <p:nvPr/>
          </p:nvSpPr>
          <p:spPr>
            <a:xfrm>
              <a:off x="8897764" y="4046312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76B3E4C7-44D2-4C2D-8869-C14998F5F1BE}"/>
                </a:ext>
              </a:extLst>
            </p:cNvPr>
            <p:cNvGrpSpPr/>
            <p:nvPr/>
          </p:nvGrpSpPr>
          <p:grpSpPr>
            <a:xfrm>
              <a:off x="8900757" y="3675150"/>
              <a:ext cx="62636" cy="841499"/>
              <a:chOff x="2084388" y="2281238"/>
              <a:chExt cx="127000" cy="720725"/>
            </a:xfrm>
          </p:grpSpPr>
          <p:sp>
            <p:nvSpPr>
              <p:cNvPr id="131" name="Line 113">
                <a:extLst>
                  <a:ext uri="{FF2B5EF4-FFF2-40B4-BE49-F238E27FC236}">
                    <a16:creationId xmlns:a16="http://schemas.microsoft.com/office/drawing/2014/main" id="{DC673052-2114-46D4-B75C-D4B7F70A9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2" name="Line 120">
                <a:extLst>
                  <a:ext uri="{FF2B5EF4-FFF2-40B4-BE49-F238E27FC236}">
                    <a16:creationId xmlns:a16="http://schemas.microsoft.com/office/drawing/2014/main" id="{7067B0AD-D04D-44CE-A46A-7F03D1983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3" name="Line 113">
                <a:extLst>
                  <a:ext uri="{FF2B5EF4-FFF2-40B4-BE49-F238E27FC236}">
                    <a16:creationId xmlns:a16="http://schemas.microsoft.com/office/drawing/2014/main" id="{F0192372-F872-4A49-B5CB-C55D2C74C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3BA9E92A-601D-4326-BBA2-DC481A671F07}"/>
                </a:ext>
              </a:extLst>
            </p:cNvPr>
            <p:cNvSpPr/>
            <p:nvPr/>
          </p:nvSpPr>
          <p:spPr>
            <a:xfrm>
              <a:off x="10955259" y="3881455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1"/>
            </a:p>
          </p:txBody>
        </p:sp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DAB7FB37-A1CC-45C8-9A8C-2990B7E9F876}"/>
                </a:ext>
              </a:extLst>
            </p:cNvPr>
            <p:cNvGrpSpPr/>
            <p:nvPr/>
          </p:nvGrpSpPr>
          <p:grpSpPr>
            <a:xfrm>
              <a:off x="10958252" y="3534104"/>
              <a:ext cx="62636" cy="811096"/>
              <a:chOff x="2084388" y="2281238"/>
              <a:chExt cx="127000" cy="720725"/>
            </a:xfrm>
          </p:grpSpPr>
          <p:sp>
            <p:nvSpPr>
              <p:cNvPr id="136" name="Line 113">
                <a:extLst>
                  <a:ext uri="{FF2B5EF4-FFF2-40B4-BE49-F238E27FC236}">
                    <a16:creationId xmlns:a16="http://schemas.microsoft.com/office/drawing/2014/main" id="{703C0B61-F8B7-4A90-8265-495DF78A6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7" name="Line 120">
                <a:extLst>
                  <a:ext uri="{FF2B5EF4-FFF2-40B4-BE49-F238E27FC236}">
                    <a16:creationId xmlns:a16="http://schemas.microsoft.com/office/drawing/2014/main" id="{2F4B983D-443E-43AD-980D-0F832E18E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  <p:sp>
            <p:nvSpPr>
              <p:cNvPr id="138" name="Line 113">
                <a:extLst>
                  <a:ext uri="{FF2B5EF4-FFF2-40B4-BE49-F238E27FC236}">
                    <a16:creationId xmlns:a16="http://schemas.microsoft.com/office/drawing/2014/main" id="{EE07346B-200D-4AF0-A41A-01C34C661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3001963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 b="1"/>
              </a:p>
            </p:txBody>
          </p:sp>
        </p:grp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8FB4D322-A594-4893-A227-3743C0CD2D20}"/>
                </a:ext>
              </a:extLst>
            </p:cNvPr>
            <p:cNvSpPr/>
            <p:nvPr/>
          </p:nvSpPr>
          <p:spPr>
            <a:xfrm>
              <a:off x="6758316" y="5034082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8B3D15F8-687C-497D-A6C6-963489D83D9E}"/>
                </a:ext>
              </a:extLst>
            </p:cNvPr>
            <p:cNvSpPr/>
            <p:nvPr/>
          </p:nvSpPr>
          <p:spPr>
            <a:xfrm>
              <a:off x="6791571" y="5034082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32ECEAC2-5624-47C2-ABA8-5EA624404C56}"/>
                </a:ext>
              </a:extLst>
            </p:cNvPr>
            <p:cNvSpPr/>
            <p:nvPr/>
          </p:nvSpPr>
          <p:spPr>
            <a:xfrm>
              <a:off x="6822661" y="5034082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grpSp>
          <p:nvGrpSpPr>
            <p:cNvPr id="142" name="Groupe 141">
              <a:extLst>
                <a:ext uri="{FF2B5EF4-FFF2-40B4-BE49-F238E27FC236}">
                  <a16:creationId xmlns:a16="http://schemas.microsoft.com/office/drawing/2014/main" id="{A5AD33E6-B9FA-42E8-9A70-70427833FAA6}"/>
                </a:ext>
              </a:extLst>
            </p:cNvPr>
            <p:cNvGrpSpPr/>
            <p:nvPr/>
          </p:nvGrpSpPr>
          <p:grpSpPr>
            <a:xfrm>
              <a:off x="6798002" y="4847643"/>
              <a:ext cx="62636" cy="209852"/>
              <a:chOff x="2084388" y="2281238"/>
              <a:chExt cx="127000" cy="719941"/>
            </a:xfrm>
          </p:grpSpPr>
          <p:sp>
            <p:nvSpPr>
              <p:cNvPr id="143" name="Line 113">
                <a:extLst>
                  <a:ext uri="{FF2B5EF4-FFF2-40B4-BE49-F238E27FC236}">
                    <a16:creationId xmlns:a16="http://schemas.microsoft.com/office/drawing/2014/main" id="{054A4728-6789-42FC-B583-330F450B8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4" name="Line 120">
                <a:extLst>
                  <a:ext uri="{FF2B5EF4-FFF2-40B4-BE49-F238E27FC236}">
                    <a16:creationId xmlns:a16="http://schemas.microsoft.com/office/drawing/2014/main" id="{E8FAD390-9AF3-49CB-A5B3-204DDDE56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grpSp>
          <p:nvGrpSpPr>
            <p:cNvPr id="146" name="Groupe 145">
              <a:extLst>
                <a:ext uri="{FF2B5EF4-FFF2-40B4-BE49-F238E27FC236}">
                  <a16:creationId xmlns:a16="http://schemas.microsoft.com/office/drawing/2014/main" id="{C3353E00-0394-4058-8CFA-B742100D691A}"/>
                </a:ext>
              </a:extLst>
            </p:cNvPr>
            <p:cNvGrpSpPr/>
            <p:nvPr/>
          </p:nvGrpSpPr>
          <p:grpSpPr>
            <a:xfrm>
              <a:off x="6762630" y="4961943"/>
              <a:ext cx="62636" cy="95552"/>
              <a:chOff x="2084388" y="2281238"/>
              <a:chExt cx="127000" cy="719941"/>
            </a:xfrm>
          </p:grpSpPr>
          <p:sp>
            <p:nvSpPr>
              <p:cNvPr id="147" name="Line 113">
                <a:extLst>
                  <a:ext uri="{FF2B5EF4-FFF2-40B4-BE49-F238E27FC236}">
                    <a16:creationId xmlns:a16="http://schemas.microsoft.com/office/drawing/2014/main" id="{6006100E-7F94-4E66-AFCF-50446FE7A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48" name="Line 120">
                <a:extLst>
                  <a:ext uri="{FF2B5EF4-FFF2-40B4-BE49-F238E27FC236}">
                    <a16:creationId xmlns:a16="http://schemas.microsoft.com/office/drawing/2014/main" id="{DE9EB625-4B09-4F74-8450-92F5F8B19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grpSp>
          <p:nvGrpSpPr>
            <p:cNvPr id="149" name="Groupe 148">
              <a:extLst>
                <a:ext uri="{FF2B5EF4-FFF2-40B4-BE49-F238E27FC236}">
                  <a16:creationId xmlns:a16="http://schemas.microsoft.com/office/drawing/2014/main" id="{699F4C45-0E9C-41E7-9910-E3DBD6801EFA}"/>
                </a:ext>
              </a:extLst>
            </p:cNvPr>
            <p:cNvGrpSpPr/>
            <p:nvPr/>
          </p:nvGrpSpPr>
          <p:grpSpPr>
            <a:xfrm>
              <a:off x="6829320" y="4766681"/>
              <a:ext cx="62636" cy="290814"/>
              <a:chOff x="2084388" y="2281238"/>
              <a:chExt cx="127000" cy="719941"/>
            </a:xfrm>
          </p:grpSpPr>
          <p:sp>
            <p:nvSpPr>
              <p:cNvPr id="150" name="Line 113">
                <a:extLst>
                  <a:ext uri="{FF2B5EF4-FFF2-40B4-BE49-F238E27FC236}">
                    <a16:creationId xmlns:a16="http://schemas.microsoft.com/office/drawing/2014/main" id="{0EF74321-DB7E-421F-9B8A-8BEC1DF68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4388" y="2281238"/>
                <a:ext cx="127000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51" name="Line 120">
                <a:extLst>
                  <a:ext uri="{FF2B5EF4-FFF2-40B4-BE49-F238E27FC236}">
                    <a16:creationId xmlns:a16="http://schemas.microsoft.com/office/drawing/2014/main" id="{2367C493-88CC-484B-819B-EB3818E85F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7888" y="2282022"/>
                <a:ext cx="0" cy="719157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z="1200"/>
              </a:p>
            </p:txBody>
          </p:sp>
        </p:grp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578D0C64-A072-4B3E-8615-5F509E9E4BC7}"/>
                </a:ext>
              </a:extLst>
            </p:cNvPr>
            <p:cNvSpPr/>
            <p:nvPr/>
          </p:nvSpPr>
          <p:spPr>
            <a:xfrm>
              <a:off x="7329461" y="5980434"/>
              <a:ext cx="68623" cy="68623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95E2B11D-862D-4C1E-99EA-AFAFAD042E77}"/>
                </a:ext>
              </a:extLst>
            </p:cNvPr>
            <p:cNvSpPr/>
            <p:nvPr/>
          </p:nvSpPr>
          <p:spPr>
            <a:xfrm>
              <a:off x="7329461" y="6162839"/>
              <a:ext cx="68623" cy="6862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C88B1B30-7AF1-4643-AD0D-5DD9D6FF609A}"/>
                </a:ext>
              </a:extLst>
            </p:cNvPr>
            <p:cNvSpPr/>
            <p:nvPr/>
          </p:nvSpPr>
          <p:spPr>
            <a:xfrm>
              <a:off x="7329461" y="6376408"/>
              <a:ext cx="68623" cy="6862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cxnSp>
          <p:nvCxnSpPr>
            <p:cNvPr id="159" name="Connecteur droit 158">
              <a:extLst>
                <a:ext uri="{FF2B5EF4-FFF2-40B4-BE49-F238E27FC236}">
                  <a16:creationId xmlns:a16="http://schemas.microsoft.com/office/drawing/2014/main" id="{77E165D8-FDA6-4F42-A6AA-692425E0CE1A}"/>
                </a:ext>
              </a:extLst>
            </p:cNvPr>
            <p:cNvCxnSpPr/>
            <p:nvPr/>
          </p:nvCxnSpPr>
          <p:spPr>
            <a:xfrm>
              <a:off x="7122662" y="6011162"/>
              <a:ext cx="49407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>
              <a:extLst>
                <a:ext uri="{FF2B5EF4-FFF2-40B4-BE49-F238E27FC236}">
                  <a16:creationId xmlns:a16="http://schemas.microsoft.com/office/drawing/2014/main" id="{343A8D73-B232-458E-9AF2-E0D20A23F1E6}"/>
                </a:ext>
              </a:extLst>
            </p:cNvPr>
            <p:cNvCxnSpPr/>
            <p:nvPr/>
          </p:nvCxnSpPr>
          <p:spPr>
            <a:xfrm>
              <a:off x="7122662" y="6201142"/>
              <a:ext cx="494075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>
              <a:extLst>
                <a:ext uri="{FF2B5EF4-FFF2-40B4-BE49-F238E27FC236}">
                  <a16:creationId xmlns:a16="http://schemas.microsoft.com/office/drawing/2014/main" id="{568CE25B-4941-409F-B473-215B065D54AE}"/>
                </a:ext>
              </a:extLst>
            </p:cNvPr>
            <p:cNvCxnSpPr/>
            <p:nvPr/>
          </p:nvCxnSpPr>
          <p:spPr>
            <a:xfrm>
              <a:off x="7122662" y="6411690"/>
              <a:ext cx="49407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C515527F-02B3-D34B-84A8-B15E49E70DE3}"/>
                </a:ext>
              </a:extLst>
            </p:cNvPr>
            <p:cNvSpPr txBox="1"/>
            <p:nvPr/>
          </p:nvSpPr>
          <p:spPr>
            <a:xfrm>
              <a:off x="6486872" y="2838329"/>
              <a:ext cx="295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464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1B11410-9FBE-0D4E-9D6B-F70B98C66856}"/>
              </a:ext>
            </a:extLst>
          </p:cNvPr>
          <p:cNvSpPr txBox="1"/>
          <p:nvPr/>
        </p:nvSpPr>
        <p:spPr>
          <a:xfrm>
            <a:off x="6233994" y="5718443"/>
            <a:ext cx="500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Lost to follow-up, withdrawal of consent, investigator discretion, </a:t>
            </a:r>
          </a:p>
          <a:p>
            <a:r>
              <a:rPr lang="en-US" sz="1400" dirty="0"/>
              <a:t>protocol deviations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8EA24F87-64FA-2F43-A159-66DA4EFFE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762946"/>
              </p:ext>
            </p:extLst>
          </p:nvPr>
        </p:nvGraphicFramePr>
        <p:xfrm>
          <a:off x="6163092" y="3170635"/>
          <a:ext cx="533649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>
                  <a:extLst>
                    <a:ext uri="{9D8B030D-6E8A-4147-A177-3AD203B41FA5}">
                      <a16:colId xmlns:a16="http://schemas.microsoft.com/office/drawing/2014/main" val="225565639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1475699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0070C0"/>
                          </a:highlight>
                        </a:rPr>
                        <a:t>DTG + 3TC</a:t>
                      </a:r>
                    </a:p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0070C0"/>
                          </a:highlight>
                        </a:rPr>
                        <a:t>N = 35</a:t>
                      </a:r>
                    </a:p>
                  </a:txBody>
                  <a:tcPr>
                    <a:pattFill prst="wdDnDiag">
                      <a:fgClr>
                        <a:srgbClr val="00206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FF6600"/>
                          </a:highlight>
                        </a:rPr>
                        <a:t>DTG + TDF/FTC</a:t>
                      </a:r>
                    </a:p>
                    <a:p>
                      <a:pPr algn="ctr"/>
                      <a:r>
                        <a:rPr lang="en-US" sz="1600" noProof="0" dirty="0">
                          <a:solidFill>
                            <a:schemeClr val="bg1"/>
                          </a:solidFill>
                          <a:highlight>
                            <a:srgbClr val="FF6600"/>
                          </a:highlight>
                        </a:rPr>
                        <a:t>N = 34</a:t>
                      </a:r>
                    </a:p>
                  </a:txBody>
                  <a:tcPr>
                    <a:pattFill prst="wdDnDiag">
                      <a:fgClr>
                        <a:srgbClr val="FF6600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8655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HIV RNA &lt; 50 c/ml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/>
                        <a:t>HIV RNA ≥ 50 c/ml</a:t>
                      </a:r>
                    </a:p>
                    <a:p>
                      <a:r>
                        <a:rPr lang="en-US" sz="1400" noProof="0"/>
                        <a:t>   Lack of 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17%</a:t>
                      </a:r>
                    </a:p>
                    <a:p>
                      <a:pPr algn="ctr"/>
                      <a:r>
                        <a:rPr lang="en-US" sz="1400" noProof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9%</a:t>
                      </a:r>
                    </a:p>
                    <a:p>
                      <a:pPr algn="ctr"/>
                      <a:r>
                        <a:rPr lang="en-US" sz="1400" noProof="0"/>
                        <a:t>0</a:t>
                      </a:r>
                      <a:endParaRPr lang="en-US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No virologic data</a:t>
                      </a:r>
                    </a:p>
                    <a:p>
                      <a:r>
                        <a:rPr lang="en-US" noProof="0" dirty="0"/>
                        <a:t>   </a:t>
                      </a:r>
                      <a:r>
                        <a:rPr lang="en-US" sz="1400" noProof="0" dirty="0"/>
                        <a:t>Discontinuation for AE or death</a:t>
                      </a:r>
                    </a:p>
                    <a:p>
                      <a:r>
                        <a:rPr lang="en-US" sz="1400" noProof="0" dirty="0"/>
                        <a:t>   Discontinued for other reason *</a:t>
                      </a:r>
                    </a:p>
                    <a:p>
                      <a:r>
                        <a:rPr lang="en-US" sz="1400" noProof="0" dirty="0"/>
                        <a:t>   Missing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43%</a:t>
                      </a:r>
                    </a:p>
                    <a:p>
                      <a:pPr algn="ctr"/>
                      <a:r>
                        <a:rPr lang="en-US" sz="1400" noProof="0"/>
                        <a:t>3%</a:t>
                      </a:r>
                    </a:p>
                    <a:p>
                      <a:pPr algn="ctr"/>
                      <a:r>
                        <a:rPr lang="en-US" sz="1400" noProof="0"/>
                        <a:t>37%</a:t>
                      </a:r>
                    </a:p>
                    <a:p>
                      <a:pPr algn="ctr"/>
                      <a:r>
                        <a:rPr lang="en-US" sz="1400" noProof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53%</a:t>
                      </a:r>
                    </a:p>
                    <a:p>
                      <a:pPr algn="ctr"/>
                      <a:r>
                        <a:rPr lang="en-US" sz="1400" noProof="0" dirty="0"/>
                        <a:t>15%</a:t>
                      </a:r>
                    </a:p>
                    <a:p>
                      <a:pPr algn="ctr"/>
                      <a:r>
                        <a:rPr lang="en-US" sz="1400" noProof="0" dirty="0"/>
                        <a:t>35%</a:t>
                      </a:r>
                    </a:p>
                    <a:p>
                      <a:pPr algn="ctr"/>
                      <a:r>
                        <a:rPr lang="en-US" sz="1400" noProof="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083024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A98335AA-15C4-204F-9933-C353EBF6F204}"/>
              </a:ext>
            </a:extLst>
          </p:cNvPr>
          <p:cNvSpPr txBox="1"/>
          <p:nvPr/>
        </p:nvSpPr>
        <p:spPr>
          <a:xfrm>
            <a:off x="5893532" y="2683328"/>
            <a:ext cx="609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333399"/>
                </a:solidFill>
              </a:rPr>
              <a:t>Snapshot outcomes at W144 in patients with adherence &lt; 90%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C21DD47-D3C6-634E-9E0B-C107A3EE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471"/>
            <a:ext cx="8610600" cy="1481068"/>
          </a:xfrm>
        </p:spPr>
        <p:txBody>
          <a:bodyPr/>
          <a:lstStyle/>
          <a:p>
            <a:r>
              <a:rPr lang="en-US" dirty="0"/>
              <a:t>GEMINI Study: impact of adherence </a:t>
            </a:r>
            <a:br>
              <a:rPr lang="en-US" dirty="0"/>
            </a:br>
            <a:r>
              <a:rPr lang="en-US" dirty="0"/>
              <a:t>on virologic outcome at W144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8CA0D4B9-948E-BC45-B3B6-29F09B60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 err="1">
                <a:solidFill>
                  <a:srgbClr val="0070C0"/>
                </a:solidFill>
              </a:rPr>
              <a:t>Fernvik</a:t>
            </a:r>
            <a:r>
              <a:rPr lang="en-GB" sz="1200" i="1" dirty="0">
                <a:solidFill>
                  <a:srgbClr val="0070C0"/>
                </a:solidFill>
              </a:rPr>
              <a:t> E, EACS 2021, Abs. PE2/63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5ADD1C-1282-4472-842D-1EEFAF48A5BF}"/>
              </a:ext>
            </a:extLst>
          </p:cNvPr>
          <p:cNvSpPr txBox="1"/>
          <p:nvPr/>
        </p:nvSpPr>
        <p:spPr>
          <a:xfrm>
            <a:off x="311528" y="1348437"/>
            <a:ext cx="294343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sv-SE" b="1" dirty="0">
                <a:solidFill>
                  <a:srgbClr val="333399"/>
                </a:solidFill>
              </a:rPr>
              <a:t>HIV-1 RNA &lt; 50 c/ml</a:t>
            </a:r>
            <a:br>
              <a:rPr lang="sv-SE" b="1" dirty="0">
                <a:solidFill>
                  <a:srgbClr val="333399"/>
                </a:solidFill>
              </a:rPr>
            </a:br>
            <a:r>
              <a:rPr lang="sv-SE" b="1" dirty="0">
                <a:solidFill>
                  <a:srgbClr val="333399"/>
                </a:solidFill>
              </a:rPr>
              <a:t>(last on-treatment viral load)</a:t>
            </a:r>
            <a:endParaRPr lang="fr-FR" b="1" dirty="0">
              <a:solidFill>
                <a:srgbClr val="333399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8F9EC8B-D077-43A5-B043-1CBF9C3B40A8}"/>
              </a:ext>
            </a:extLst>
          </p:cNvPr>
          <p:cNvSpPr txBox="1"/>
          <p:nvPr/>
        </p:nvSpPr>
        <p:spPr>
          <a:xfrm>
            <a:off x="3357714" y="1348437"/>
            <a:ext cx="213712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sv-SE" b="1" dirty="0">
                <a:solidFill>
                  <a:srgbClr val="333399"/>
                </a:solidFill>
              </a:rPr>
              <a:t>HIV-1 RNA &lt; 50 c/ml</a:t>
            </a:r>
            <a:br>
              <a:rPr lang="sv-SE" b="1" dirty="0">
                <a:solidFill>
                  <a:srgbClr val="333399"/>
                </a:solidFill>
              </a:rPr>
            </a:br>
            <a:r>
              <a:rPr lang="sv-SE" b="1" dirty="0">
                <a:solidFill>
                  <a:srgbClr val="333399"/>
                </a:solidFill>
              </a:rPr>
              <a:t>(Snapshot)</a:t>
            </a:r>
            <a:endParaRPr lang="fr-FR" b="1" dirty="0">
              <a:solidFill>
                <a:srgbClr val="333399"/>
              </a:solidFill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C16D59D-46EC-AC44-8FED-4DCF7CF074A9}"/>
              </a:ext>
            </a:extLst>
          </p:cNvPr>
          <p:cNvCxnSpPr>
            <a:cxnSpLocks/>
          </p:cNvCxnSpPr>
          <p:nvPr/>
        </p:nvCxnSpPr>
        <p:spPr>
          <a:xfrm>
            <a:off x="4052047" y="3875442"/>
            <a:ext cx="212446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5DCC45F6-29EB-461C-A7DA-0F82E16ADD81}"/>
              </a:ext>
            </a:extLst>
          </p:cNvPr>
          <p:cNvGrpSpPr/>
          <p:nvPr/>
        </p:nvGrpSpPr>
        <p:grpSpPr>
          <a:xfrm>
            <a:off x="220310" y="2431628"/>
            <a:ext cx="5594171" cy="3286816"/>
            <a:chOff x="220310" y="2431628"/>
            <a:chExt cx="5594171" cy="3286816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7DCEB7E-C30B-C74D-86E1-2D812ADC76B1}"/>
                </a:ext>
              </a:extLst>
            </p:cNvPr>
            <p:cNvCxnSpPr/>
            <p:nvPr/>
          </p:nvCxnSpPr>
          <p:spPr>
            <a:xfrm flipV="1">
              <a:off x="4052047" y="3875442"/>
              <a:ext cx="0" cy="3917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F3F62CB-A8E3-5F4B-81B1-DB9A760ECD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4706" y="3875442"/>
              <a:ext cx="0" cy="54415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2E0B0F1-81F6-4830-9685-B8E229D2AFB1}"/>
                </a:ext>
              </a:extLst>
            </p:cNvPr>
            <p:cNvSpPr txBox="1"/>
            <p:nvPr/>
          </p:nvSpPr>
          <p:spPr>
            <a:xfrm>
              <a:off x="712468" y="3052233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97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D28F9E-3B53-42B8-AD16-2CF5F81D0F76}"/>
                </a:ext>
              </a:extLst>
            </p:cNvPr>
            <p:cNvSpPr/>
            <p:nvPr/>
          </p:nvSpPr>
          <p:spPr>
            <a:xfrm>
              <a:off x="675111" y="3394710"/>
              <a:ext cx="540354" cy="23237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CF9048-1869-49F4-8EC7-7897843DFD3E}"/>
                </a:ext>
              </a:extLst>
            </p:cNvPr>
            <p:cNvSpPr/>
            <p:nvPr/>
          </p:nvSpPr>
          <p:spPr>
            <a:xfrm>
              <a:off x="1218444" y="3661410"/>
              <a:ext cx="540354" cy="2057033"/>
            </a:xfrm>
            <a:prstGeom prst="rect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F613BC2-022D-4D17-9291-738EA2DE27A2}"/>
                </a:ext>
              </a:extLst>
            </p:cNvPr>
            <p:cNvSpPr txBox="1"/>
            <p:nvPr/>
          </p:nvSpPr>
          <p:spPr>
            <a:xfrm>
              <a:off x="1202674" y="3320838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86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190B1BF-AF10-4B3E-8163-6748170402C8}"/>
                </a:ext>
              </a:extLst>
            </p:cNvPr>
            <p:cNvSpPr txBox="1"/>
            <p:nvPr/>
          </p:nvSpPr>
          <p:spPr>
            <a:xfrm>
              <a:off x="442317" y="2431628"/>
              <a:ext cx="2268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+ 3TC ≥ 90% adherence</a:t>
              </a:r>
              <a:endParaRPr lang="fr-FR" sz="1400" b="1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8CAE33C-1346-431B-BB17-B5C46823A534}"/>
                </a:ext>
              </a:extLst>
            </p:cNvPr>
            <p:cNvSpPr txBox="1"/>
            <p:nvPr/>
          </p:nvSpPr>
          <p:spPr>
            <a:xfrm>
              <a:off x="453820" y="2699662"/>
              <a:ext cx="2602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TDF/FTC ≥ 90% adherence</a:t>
              </a:r>
              <a:endParaRPr lang="fr-FR" sz="1400" b="1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A6B32A-750E-4B54-B7A8-12DBA33BD9C8}"/>
                </a:ext>
              </a:extLst>
            </p:cNvPr>
            <p:cNvSpPr/>
            <p:nvPr/>
          </p:nvSpPr>
          <p:spPr bwMode="auto">
            <a:xfrm>
              <a:off x="321337" y="2514894"/>
              <a:ext cx="158400" cy="158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9D8803-6367-4A9E-8899-AC4CA5C57DB3}"/>
                </a:ext>
              </a:extLst>
            </p:cNvPr>
            <p:cNvSpPr/>
            <p:nvPr/>
          </p:nvSpPr>
          <p:spPr bwMode="auto">
            <a:xfrm>
              <a:off x="322237" y="2773963"/>
              <a:ext cx="158400" cy="1584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lt1"/>
                </a:solidFill>
              </a:endParaRPr>
            </a:p>
          </p:txBody>
        </p:sp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F8DEBC37-2F44-4DDA-AB03-4752EACAB3F1}"/>
                </a:ext>
              </a:extLst>
            </p:cNvPr>
            <p:cNvCxnSpPr>
              <a:cxnSpLocks/>
            </p:cNvCxnSpPr>
            <p:nvPr/>
          </p:nvCxnSpPr>
          <p:spPr>
            <a:xfrm>
              <a:off x="220310" y="5718443"/>
              <a:ext cx="5372357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0BF2337-D31D-4084-9AC0-19FE5E9E717C}"/>
                </a:ext>
              </a:extLst>
            </p:cNvPr>
            <p:cNvSpPr txBox="1"/>
            <p:nvPr/>
          </p:nvSpPr>
          <p:spPr>
            <a:xfrm>
              <a:off x="1759453" y="3052233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97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D9EDB0-1D42-40FA-8F85-80D377ADD652}"/>
                </a:ext>
              </a:extLst>
            </p:cNvPr>
            <p:cNvSpPr/>
            <p:nvPr/>
          </p:nvSpPr>
          <p:spPr>
            <a:xfrm>
              <a:off x="1743644" y="3394710"/>
              <a:ext cx="540354" cy="232373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DF40EF5-3549-44F7-9121-B95BCB64BFA7}"/>
                </a:ext>
              </a:extLst>
            </p:cNvPr>
            <p:cNvSpPr/>
            <p:nvPr/>
          </p:nvSpPr>
          <p:spPr>
            <a:xfrm>
              <a:off x="2286977" y="3619500"/>
              <a:ext cx="540354" cy="2098943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DB50BED-907D-476C-BF8D-A3BD8D673346}"/>
                </a:ext>
              </a:extLst>
            </p:cNvPr>
            <p:cNvSpPr txBox="1"/>
            <p:nvPr/>
          </p:nvSpPr>
          <p:spPr>
            <a:xfrm>
              <a:off x="2357394" y="3263688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88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4B61E287-2238-4D10-AB26-A2FC9F360FEE}"/>
                </a:ext>
              </a:extLst>
            </p:cNvPr>
            <p:cNvSpPr txBox="1"/>
            <p:nvPr/>
          </p:nvSpPr>
          <p:spPr>
            <a:xfrm>
              <a:off x="670172" y="5147585"/>
              <a:ext cx="535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659/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679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BDAB8E5-37B1-40BC-A21E-567B44995907}"/>
                </a:ext>
              </a:extLst>
            </p:cNvPr>
            <p:cNvSpPr txBox="1"/>
            <p:nvPr/>
          </p:nvSpPr>
          <p:spPr>
            <a:xfrm>
              <a:off x="1268658" y="5147585"/>
              <a:ext cx="4443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70C0"/>
                  </a:solidFill>
                </a:rPr>
                <a:t>30/</a:t>
              </a:r>
              <a:br>
                <a:rPr lang="fr-FR" sz="1400" b="1" dirty="0">
                  <a:solidFill>
                    <a:srgbClr val="0070C0"/>
                  </a:solidFill>
                </a:rPr>
              </a:br>
              <a:r>
                <a:rPr lang="fr-FR" sz="1400" b="1" dirty="0">
                  <a:solidFill>
                    <a:srgbClr val="0070C0"/>
                  </a:solidFill>
                </a:rPr>
                <a:t>35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1EB7997-1EB0-430A-A6CC-CAFBAEACD16E}"/>
                </a:ext>
              </a:extLst>
            </p:cNvPr>
            <p:cNvSpPr txBox="1"/>
            <p:nvPr/>
          </p:nvSpPr>
          <p:spPr>
            <a:xfrm>
              <a:off x="1755704" y="5147585"/>
              <a:ext cx="535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659/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677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E8FAD99-C975-43DB-AB28-E7FD617E7EBA}"/>
                </a:ext>
              </a:extLst>
            </p:cNvPr>
            <p:cNvSpPr txBox="1"/>
            <p:nvPr/>
          </p:nvSpPr>
          <p:spPr>
            <a:xfrm>
              <a:off x="2335140" y="5147585"/>
              <a:ext cx="4443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6600"/>
                  </a:solidFill>
                </a:rPr>
                <a:t>30/</a:t>
              </a:r>
              <a:br>
                <a:rPr lang="fr-FR" sz="1400" b="1" dirty="0">
                  <a:solidFill>
                    <a:srgbClr val="FF6600"/>
                  </a:solidFill>
                </a:rPr>
              </a:br>
              <a:r>
                <a:rPr lang="fr-FR" sz="1400" b="1" dirty="0">
                  <a:solidFill>
                    <a:srgbClr val="FF6600"/>
                  </a:solidFill>
                </a:rPr>
                <a:t>34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B8F17DC-7AC4-466E-AA0B-7164AF6CF8EE}"/>
                </a:ext>
              </a:extLst>
            </p:cNvPr>
            <p:cNvSpPr txBox="1"/>
            <p:nvPr/>
          </p:nvSpPr>
          <p:spPr>
            <a:xfrm>
              <a:off x="3200663" y="2431628"/>
              <a:ext cx="2268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+ 3TC &lt; 90% adherence</a:t>
              </a:r>
              <a:endParaRPr lang="fr-FR" sz="1400" b="1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97FF8DD6-609B-4CBF-93A3-AE4DB15497FE}"/>
                </a:ext>
              </a:extLst>
            </p:cNvPr>
            <p:cNvSpPr txBox="1"/>
            <p:nvPr/>
          </p:nvSpPr>
          <p:spPr>
            <a:xfrm>
              <a:off x="3212166" y="2699662"/>
              <a:ext cx="2602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DTG + TDF/FTC &lt; 90% adherence</a:t>
              </a:r>
              <a:endParaRPr lang="fr-FR" sz="1400" b="1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FA90485-5644-4513-853E-6B5BCE91F441}"/>
                </a:ext>
              </a:extLst>
            </p:cNvPr>
            <p:cNvSpPr/>
            <p:nvPr/>
          </p:nvSpPr>
          <p:spPr bwMode="auto">
            <a:xfrm>
              <a:off x="3079683" y="2514894"/>
              <a:ext cx="158400" cy="158400"/>
            </a:xfrm>
            <a:prstGeom prst="rect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466563B-2FE6-437B-9CEC-8598B3787B7C}"/>
                </a:ext>
              </a:extLst>
            </p:cNvPr>
            <p:cNvSpPr/>
            <p:nvPr/>
          </p:nvSpPr>
          <p:spPr bwMode="auto">
            <a:xfrm>
              <a:off x="3080583" y="2773963"/>
              <a:ext cx="158400" cy="158400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79746FE-6D22-4D7A-9473-598D931CD581}"/>
                </a:ext>
              </a:extLst>
            </p:cNvPr>
            <p:cNvSpPr txBox="1"/>
            <p:nvPr/>
          </p:nvSpPr>
          <p:spPr>
            <a:xfrm>
              <a:off x="3382928" y="3364262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188847-778B-40F2-8A14-4882E8F573C1}"/>
                </a:ext>
              </a:extLst>
            </p:cNvPr>
            <p:cNvSpPr/>
            <p:nvPr/>
          </p:nvSpPr>
          <p:spPr>
            <a:xfrm>
              <a:off x="3316534" y="3724910"/>
              <a:ext cx="540354" cy="19935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B1C49C7-1F3C-4FEB-9C4A-FB9E9E58B0A7}"/>
                </a:ext>
              </a:extLst>
            </p:cNvPr>
            <p:cNvSpPr/>
            <p:nvPr/>
          </p:nvSpPr>
          <p:spPr>
            <a:xfrm>
              <a:off x="3859867" y="4766310"/>
              <a:ext cx="540354" cy="952133"/>
            </a:xfrm>
            <a:prstGeom prst="rect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A127E9FC-B69E-459F-B284-B06573E19BFA}"/>
                </a:ext>
              </a:extLst>
            </p:cNvPr>
            <p:cNvSpPr txBox="1"/>
            <p:nvPr/>
          </p:nvSpPr>
          <p:spPr>
            <a:xfrm>
              <a:off x="3898534" y="4412138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/>
                <a:t>40</a:t>
              </a:r>
              <a:endParaRPr lang="fr-FR" sz="1600" b="1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967DAB9E-A263-4C3A-9861-AA3892322ACA}"/>
                </a:ext>
              </a:extLst>
            </p:cNvPr>
            <p:cNvSpPr txBox="1"/>
            <p:nvPr/>
          </p:nvSpPr>
          <p:spPr>
            <a:xfrm>
              <a:off x="4426276" y="3299550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87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DFEE38-700C-437D-8381-5DAFDCFA7107}"/>
                </a:ext>
              </a:extLst>
            </p:cNvPr>
            <p:cNvSpPr/>
            <p:nvPr/>
          </p:nvSpPr>
          <p:spPr>
            <a:xfrm>
              <a:off x="4385067" y="3642360"/>
              <a:ext cx="540354" cy="207608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C6A33A5-1963-44F5-A5D5-14066076ED4A}"/>
                </a:ext>
              </a:extLst>
            </p:cNvPr>
            <p:cNvSpPr/>
            <p:nvPr/>
          </p:nvSpPr>
          <p:spPr>
            <a:xfrm>
              <a:off x="4928400" y="4810760"/>
              <a:ext cx="540354" cy="907683"/>
            </a:xfrm>
            <a:prstGeom prst="rect">
              <a:avLst/>
            </a:prstGeom>
            <a:pattFill prst="wdUpDiag">
              <a:fgClr>
                <a:srgbClr val="FF66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pattFill prst="pct5">
                  <a:fgClr>
                    <a:schemeClr val="l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3FBEF8A0-840F-42CB-BCEC-30FCBE51B4F1}"/>
                </a:ext>
              </a:extLst>
            </p:cNvPr>
            <p:cNvSpPr txBox="1"/>
            <p:nvPr/>
          </p:nvSpPr>
          <p:spPr>
            <a:xfrm>
              <a:off x="4998817" y="4466260"/>
              <a:ext cx="39305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600" b="1" dirty="0"/>
                <a:t>38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A960D6E-482A-4939-A886-73B1B7F1C4B9}"/>
                </a:ext>
              </a:extLst>
            </p:cNvPr>
            <p:cNvSpPr txBox="1"/>
            <p:nvPr/>
          </p:nvSpPr>
          <p:spPr>
            <a:xfrm>
              <a:off x="3311595" y="5147585"/>
              <a:ext cx="535723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570/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679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10F6BED-1D37-4D02-8A7C-2B0C299B0E92}"/>
                </a:ext>
              </a:extLst>
            </p:cNvPr>
            <p:cNvSpPr txBox="1"/>
            <p:nvPr/>
          </p:nvSpPr>
          <p:spPr>
            <a:xfrm>
              <a:off x="3902867" y="5147585"/>
              <a:ext cx="4587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70C0"/>
                  </a:solidFill>
                </a:rPr>
                <a:t>14/</a:t>
              </a:r>
              <a:br>
                <a:rPr lang="fr-FR" sz="1400" b="1" dirty="0">
                  <a:solidFill>
                    <a:srgbClr val="0070C0"/>
                  </a:solidFill>
                </a:rPr>
              </a:br>
              <a:r>
                <a:rPr lang="fr-FR" sz="1400" b="1" dirty="0">
                  <a:solidFill>
                    <a:srgbClr val="0070C0"/>
                  </a:solidFill>
                </a:rPr>
                <a:t>35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4F96F41E-FB6B-4746-93D4-0E18B5B06F75}"/>
                </a:ext>
              </a:extLst>
            </p:cNvPr>
            <p:cNvSpPr txBox="1"/>
            <p:nvPr/>
          </p:nvSpPr>
          <p:spPr>
            <a:xfrm>
              <a:off x="4397127" y="5147585"/>
              <a:ext cx="535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</a:rPr>
                <a:t>586/</a:t>
              </a:r>
              <a:br>
                <a:rPr lang="fr-FR" sz="1400" b="1" dirty="0">
                  <a:solidFill>
                    <a:schemeClr val="bg1"/>
                  </a:solidFill>
                </a:rPr>
              </a:br>
              <a:r>
                <a:rPr lang="fr-FR" sz="1400" b="1" dirty="0">
                  <a:solidFill>
                    <a:schemeClr val="bg1"/>
                  </a:solidFill>
                </a:rPr>
                <a:t>677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24A6C1B-E414-444F-BED7-8551DBA65524}"/>
                </a:ext>
              </a:extLst>
            </p:cNvPr>
            <p:cNvSpPr txBox="1"/>
            <p:nvPr/>
          </p:nvSpPr>
          <p:spPr>
            <a:xfrm>
              <a:off x="4969349" y="5147585"/>
              <a:ext cx="45878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FF6600"/>
                  </a:solidFill>
                </a:rPr>
                <a:t>13/</a:t>
              </a:r>
              <a:br>
                <a:rPr lang="fr-FR" sz="1400" b="1" dirty="0">
                  <a:solidFill>
                    <a:srgbClr val="FF6600"/>
                  </a:solidFill>
                </a:rPr>
              </a:br>
              <a:r>
                <a:rPr lang="fr-FR" sz="1400" b="1" dirty="0">
                  <a:solidFill>
                    <a:srgbClr val="FF6600"/>
                  </a:solidFill>
                </a:rPr>
                <a:t>34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4257D6B-17C6-4455-B92A-A9002B67FCC4}"/>
                </a:ext>
              </a:extLst>
            </p:cNvPr>
            <p:cNvCxnSpPr>
              <a:cxnSpLocks/>
            </p:cNvCxnSpPr>
            <p:nvPr/>
          </p:nvCxnSpPr>
          <p:spPr>
            <a:xfrm>
              <a:off x="220310" y="5718443"/>
              <a:ext cx="537404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06AD553-AB05-7246-96B3-3DF778C42B61}"/>
              </a:ext>
            </a:extLst>
          </p:cNvPr>
          <p:cNvSpPr txBox="1"/>
          <p:nvPr/>
        </p:nvSpPr>
        <p:spPr>
          <a:xfrm>
            <a:off x="881597" y="2018939"/>
            <a:ext cx="183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« High adherence »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7B9289D-344D-6242-B1D4-19FA53450B64}"/>
              </a:ext>
            </a:extLst>
          </p:cNvPr>
          <p:cNvSpPr txBox="1"/>
          <p:nvPr/>
        </p:nvSpPr>
        <p:spPr>
          <a:xfrm>
            <a:off x="3288655" y="2018939"/>
            <a:ext cx="179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« Low adherence »</a:t>
            </a:r>
          </a:p>
        </p:txBody>
      </p:sp>
    </p:spTree>
    <p:extLst>
      <p:ext uri="{BB962C8B-B14F-4D97-AF65-F5344CB8AC3E}">
        <p14:creationId xmlns:p14="http://schemas.microsoft.com/office/powerpoint/2010/main" val="120585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7A5BE71-2EF6-2343-A8F7-62FA7003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DRIVE-FORWARD and DRIVE-AHEAD: </a:t>
            </a:r>
            <a:br>
              <a:rPr lang="en-US" dirty="0"/>
            </a:br>
            <a:r>
              <a:rPr lang="en-US" dirty="0" err="1"/>
              <a:t>randomised</a:t>
            </a:r>
            <a:r>
              <a:rPr lang="en-US" dirty="0"/>
              <a:t>, double-blind, phase 3 trials </a:t>
            </a:r>
            <a:br>
              <a:rPr lang="en-US" dirty="0"/>
            </a:br>
            <a:r>
              <a:rPr lang="en-US" dirty="0"/>
              <a:t>in treatment-naïve adults W192 results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6F6776F-A124-5A44-B67C-A09D48569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3593FDE-8465-41BE-B8AE-1E936534FC63}"/>
              </a:ext>
            </a:extLst>
          </p:cNvPr>
          <p:cNvGrpSpPr/>
          <p:nvPr/>
        </p:nvGrpSpPr>
        <p:grpSpPr>
          <a:xfrm>
            <a:off x="3993922" y="1940385"/>
            <a:ext cx="8122309" cy="1191943"/>
            <a:chOff x="3993922" y="1940385"/>
            <a:chExt cx="8122309" cy="1191943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272D591C-1E75-422C-9FB6-277CEFCF6E9B}"/>
                </a:ext>
              </a:extLst>
            </p:cNvPr>
            <p:cNvGrpSpPr/>
            <p:nvPr/>
          </p:nvGrpSpPr>
          <p:grpSpPr>
            <a:xfrm>
              <a:off x="4321519" y="2731024"/>
              <a:ext cx="7289321" cy="129396"/>
              <a:chOff x="3881887" y="2846717"/>
              <a:chExt cx="7289321" cy="129396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23511F09-E93E-4F07-9E05-68DE192C7476}"/>
                  </a:ext>
                </a:extLst>
              </p:cNvPr>
              <p:cNvCxnSpPr/>
              <p:nvPr/>
            </p:nvCxnSpPr>
            <p:spPr>
              <a:xfrm>
                <a:off x="3881887" y="2846717"/>
                <a:ext cx="7289321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EC3C87B7-F511-4F9D-9582-7580C0E1AF7A}"/>
                  </a:ext>
                </a:extLst>
              </p:cNvPr>
              <p:cNvCxnSpPr/>
              <p:nvPr/>
            </p:nvCxnSpPr>
            <p:spPr>
              <a:xfrm>
                <a:off x="3881887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6C92E2A-212E-4E7E-929C-C20AF1521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0408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F76D5989-C46C-475D-8E51-F15BB60F0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303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758C0049-CBAE-4F86-99E4-FB51016603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2840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AA66AC56-70F7-4B12-B2A5-01A73A331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3955" y="2846717"/>
                <a:ext cx="0" cy="12939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3724B00-53E1-4F2B-B423-1810F86BD887}"/>
                </a:ext>
              </a:extLst>
            </p:cNvPr>
            <p:cNvSpPr txBox="1"/>
            <p:nvPr/>
          </p:nvSpPr>
          <p:spPr>
            <a:xfrm>
              <a:off x="3993922" y="2793774"/>
              <a:ext cx="648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Day 1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D5CCA27-98C1-4740-99CF-D36B1DEC9BEB}"/>
                </a:ext>
              </a:extLst>
            </p:cNvPr>
            <p:cNvSpPr txBox="1"/>
            <p:nvPr/>
          </p:nvSpPr>
          <p:spPr>
            <a:xfrm>
              <a:off x="4764695" y="2793774"/>
              <a:ext cx="91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Week 24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7B2FA8F-44D1-47A9-8806-610838D48765}"/>
                </a:ext>
              </a:extLst>
            </p:cNvPr>
            <p:cNvSpPr txBox="1"/>
            <p:nvPr/>
          </p:nvSpPr>
          <p:spPr>
            <a:xfrm>
              <a:off x="5646468" y="2793774"/>
              <a:ext cx="91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Week 48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DA78D71-F65A-4EE7-B1B9-ECEF97308C10}"/>
                </a:ext>
              </a:extLst>
            </p:cNvPr>
            <p:cNvSpPr txBox="1"/>
            <p:nvPr/>
          </p:nvSpPr>
          <p:spPr>
            <a:xfrm>
              <a:off x="7366410" y="2793774"/>
              <a:ext cx="9129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Week 96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6BE0E1A9-5A38-4CE1-9711-81EE60D8795B}"/>
                </a:ext>
              </a:extLst>
            </p:cNvPr>
            <p:cNvSpPr txBox="1"/>
            <p:nvPr/>
          </p:nvSpPr>
          <p:spPr>
            <a:xfrm>
              <a:off x="11085994" y="2793774"/>
              <a:ext cx="10171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Week 192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FBC45B3-5429-4F74-A676-086C441D751C}"/>
                </a:ext>
              </a:extLst>
            </p:cNvPr>
            <p:cNvSpPr txBox="1"/>
            <p:nvPr/>
          </p:nvSpPr>
          <p:spPr>
            <a:xfrm>
              <a:off x="5672407" y="1940389"/>
              <a:ext cx="8610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Primary </a:t>
              </a:r>
              <a:br>
                <a:rPr lang="en-US" sz="1400" b="1" dirty="0"/>
              </a:br>
              <a:r>
                <a:rPr lang="en-US" sz="1400" b="1" dirty="0"/>
                <a:t>endpoint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01BE6F9-680E-4135-A180-CE19C27AC7DF}"/>
                </a:ext>
              </a:extLst>
            </p:cNvPr>
            <p:cNvSpPr txBox="1"/>
            <p:nvPr/>
          </p:nvSpPr>
          <p:spPr>
            <a:xfrm>
              <a:off x="11070945" y="1940385"/>
              <a:ext cx="10452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</a:rPr>
                <a:t>Exploratory</a:t>
              </a:r>
              <a:br>
                <a:rPr lang="en-US" sz="1400" b="1">
                  <a:solidFill>
                    <a:srgbClr val="C00000"/>
                  </a:solidFill>
                </a:rPr>
              </a:br>
              <a:r>
                <a:rPr lang="en-US" sz="1400" b="1">
                  <a:solidFill>
                    <a:srgbClr val="C00000"/>
                  </a:solidFill>
                </a:rPr>
                <a:t>endpoint</a:t>
              </a:r>
            </a:p>
          </p:txBody>
        </p:sp>
        <p:sp>
          <p:nvSpPr>
            <p:cNvPr id="37" name="Triangle isocèle 36">
              <a:extLst>
                <a:ext uri="{FF2B5EF4-FFF2-40B4-BE49-F238E27FC236}">
                  <a16:creationId xmlns:a16="http://schemas.microsoft.com/office/drawing/2014/main" id="{14EA4E3E-D69B-458F-8786-6EB2BB1B1F25}"/>
                </a:ext>
              </a:extLst>
            </p:cNvPr>
            <p:cNvSpPr/>
            <p:nvPr/>
          </p:nvSpPr>
          <p:spPr>
            <a:xfrm flipV="1">
              <a:off x="11484118" y="2521777"/>
              <a:ext cx="218938" cy="188740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DC20D97A-2B9D-4B55-9E15-E8CC0D0BDAA1}"/>
                </a:ext>
              </a:extLst>
            </p:cNvPr>
            <p:cNvSpPr/>
            <p:nvPr/>
          </p:nvSpPr>
          <p:spPr>
            <a:xfrm flipV="1">
              <a:off x="5980466" y="2521777"/>
              <a:ext cx="218938" cy="18874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Triangle isocèle 38">
              <a:extLst>
                <a:ext uri="{FF2B5EF4-FFF2-40B4-BE49-F238E27FC236}">
                  <a16:creationId xmlns:a16="http://schemas.microsoft.com/office/drawing/2014/main" id="{5B2EF46F-F510-43E0-A164-B74E6B57BDAC}"/>
                </a:ext>
              </a:extLst>
            </p:cNvPr>
            <p:cNvSpPr/>
            <p:nvPr/>
          </p:nvSpPr>
          <p:spPr>
            <a:xfrm flipV="1">
              <a:off x="7713411" y="2521777"/>
              <a:ext cx="218938" cy="18874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D323CA9-CA11-416D-A805-F517EB3DE251}"/>
                </a:ext>
              </a:extLst>
            </p:cNvPr>
            <p:cNvSpPr txBox="1"/>
            <p:nvPr/>
          </p:nvSpPr>
          <p:spPr>
            <a:xfrm>
              <a:off x="7343887" y="1940389"/>
              <a:ext cx="1000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/>
                <a:t>Secondary </a:t>
              </a:r>
              <a:br>
                <a:rPr lang="en-US" sz="1400" b="1"/>
              </a:br>
              <a:r>
                <a:rPr lang="en-US" sz="1400" b="1"/>
                <a:t>endpoint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AE29646-3E49-4248-B8A1-0AE6022603FC}"/>
              </a:ext>
            </a:extLst>
          </p:cNvPr>
          <p:cNvGrpSpPr/>
          <p:nvPr/>
        </p:nvGrpSpPr>
        <p:grpSpPr>
          <a:xfrm>
            <a:off x="120772" y="1668350"/>
            <a:ext cx="11757608" cy="4783797"/>
            <a:chOff x="120772" y="1668350"/>
            <a:chExt cx="11757608" cy="4783797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6D6F058-831E-4225-A82F-514F19F61226}"/>
                </a:ext>
              </a:extLst>
            </p:cNvPr>
            <p:cNvSpPr/>
            <p:nvPr/>
          </p:nvSpPr>
          <p:spPr>
            <a:xfrm>
              <a:off x="120772" y="1668350"/>
              <a:ext cx="3887982" cy="171258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Key inclusion criteria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u="sng" dirty="0">
                  <a:solidFill>
                    <a:schemeClr val="tx1"/>
                  </a:solidFill>
                </a:rPr>
                <a:t>&gt;</a:t>
              </a:r>
              <a:r>
                <a:rPr lang="en-US" sz="1400" dirty="0">
                  <a:solidFill>
                    <a:schemeClr val="tx1"/>
                  </a:solidFill>
                </a:rPr>
                <a:t> 18 years of 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HIV-1 RNA </a:t>
              </a:r>
              <a:r>
                <a:rPr lang="en-US" sz="1400" u="sng" dirty="0">
                  <a:solidFill>
                    <a:schemeClr val="tx1"/>
                  </a:solidFill>
                </a:rPr>
                <a:t>&gt;</a:t>
              </a:r>
              <a:r>
                <a:rPr lang="en-US" sz="1400" dirty="0">
                  <a:solidFill>
                    <a:schemeClr val="tx1"/>
                  </a:solidFill>
                </a:rPr>
                <a:t> 1000 copies/mL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No prior antiretroviral treatment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No known resistance to any of the trial drugs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Creatinine clearance </a:t>
              </a:r>
              <a:r>
                <a:rPr lang="en-US" sz="1400" u="sng" dirty="0">
                  <a:solidFill>
                    <a:schemeClr val="tx1"/>
                  </a:solidFill>
                </a:rPr>
                <a:t>&gt;</a:t>
              </a:r>
              <a:r>
                <a:rPr lang="en-US" sz="1400" dirty="0">
                  <a:solidFill>
                    <a:schemeClr val="tx1"/>
                  </a:solidFill>
                </a:rPr>
                <a:t> 50 mL/min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646F284D-A127-4FBE-9D56-DC199D4942EA}"/>
                </a:ext>
              </a:extLst>
            </p:cNvPr>
            <p:cNvSpPr/>
            <p:nvPr/>
          </p:nvSpPr>
          <p:spPr>
            <a:xfrm>
              <a:off x="120772" y="3598029"/>
              <a:ext cx="3887982" cy="7160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DRIVE-FORWARD </a:t>
              </a:r>
              <a:r>
                <a:rPr lang="en-US" sz="1400">
                  <a:solidFill>
                    <a:schemeClr val="tx1"/>
                  </a:solidFill>
                </a:rPr>
                <a:t>stratified by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HIV-1 RNA (&lt; 100,000 or &gt; 100,000 c/mL)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NRTI backbone therapy (TDF/FTC or ABC/3TC)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BE8AB54-7919-48DD-AEA7-A2314385FEBD}"/>
                </a:ext>
              </a:extLst>
            </p:cNvPr>
            <p:cNvSpPr/>
            <p:nvPr/>
          </p:nvSpPr>
          <p:spPr>
            <a:xfrm>
              <a:off x="120772" y="4532933"/>
              <a:ext cx="3887982" cy="71604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>
                  <a:solidFill>
                    <a:schemeClr val="tx1"/>
                  </a:solidFill>
                </a:rPr>
                <a:t>DRIVE-AHEAD </a:t>
              </a:r>
              <a:r>
                <a:rPr lang="en-US" sz="1400">
                  <a:solidFill>
                    <a:schemeClr val="tx1"/>
                  </a:solidFill>
                </a:rPr>
                <a:t>stratified by</a:t>
              </a:r>
              <a:endParaRPr lang="en-US" sz="1400" b="1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HIV-1 RNA (&lt; 100,000 or &gt; 100,000 c/mL)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tx1"/>
                  </a:solidFill>
                </a:rPr>
                <a:t>Chronic HBV and/or HCV status (yes or no)</a:t>
              </a:r>
            </a:p>
          </p:txBody>
        </p:sp>
        <p:sp>
          <p:nvSpPr>
            <p:cNvPr id="3" name="Flèche : pentagone 2">
              <a:extLst>
                <a:ext uri="{FF2B5EF4-FFF2-40B4-BE49-F238E27FC236}">
                  <a16:creationId xmlns:a16="http://schemas.microsoft.com/office/drawing/2014/main" id="{B801CA7C-8DAD-4DC8-816C-2842C0E69BD8}"/>
                </a:ext>
              </a:extLst>
            </p:cNvPr>
            <p:cNvSpPr/>
            <p:nvPr/>
          </p:nvSpPr>
          <p:spPr>
            <a:xfrm>
              <a:off x="4166243" y="3616193"/>
              <a:ext cx="3786997" cy="293298"/>
            </a:xfrm>
            <a:prstGeom prst="homePlate">
              <a:avLst/>
            </a:prstGeom>
            <a:solidFill>
              <a:srgbClr val="00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DOR QD + 2 NRTIs</a:t>
              </a:r>
              <a:r>
                <a:rPr lang="en-US" sz="1400" baseline="30000"/>
                <a:t> </a:t>
              </a:r>
              <a:r>
                <a:rPr lang="en-US" sz="1400"/>
                <a:t>(TDF/FTC or ABC/3TC)</a:t>
              </a:r>
            </a:p>
          </p:txBody>
        </p:sp>
        <p:sp>
          <p:nvSpPr>
            <p:cNvPr id="10" name="Flèche : pentagone 9">
              <a:extLst>
                <a:ext uri="{FF2B5EF4-FFF2-40B4-BE49-F238E27FC236}">
                  <a16:creationId xmlns:a16="http://schemas.microsoft.com/office/drawing/2014/main" id="{FD5D4465-E723-4FFC-B796-A582A340F9E5}"/>
                </a:ext>
              </a:extLst>
            </p:cNvPr>
            <p:cNvSpPr/>
            <p:nvPr/>
          </p:nvSpPr>
          <p:spPr>
            <a:xfrm>
              <a:off x="4166243" y="4513081"/>
              <a:ext cx="3786997" cy="293298"/>
            </a:xfrm>
            <a:prstGeom prst="homePlate">
              <a:avLst/>
            </a:prstGeom>
            <a:solidFill>
              <a:srgbClr val="A9D18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DOR/3TC//TDF QD</a:t>
              </a:r>
            </a:p>
          </p:txBody>
        </p:sp>
        <p:sp>
          <p:nvSpPr>
            <p:cNvPr id="11" name="Flèche : pentagone 10">
              <a:extLst>
                <a:ext uri="{FF2B5EF4-FFF2-40B4-BE49-F238E27FC236}">
                  <a16:creationId xmlns:a16="http://schemas.microsoft.com/office/drawing/2014/main" id="{48B4B3C1-F7C7-4307-8604-DFC264810A3D}"/>
                </a:ext>
              </a:extLst>
            </p:cNvPr>
            <p:cNvSpPr/>
            <p:nvPr/>
          </p:nvSpPr>
          <p:spPr>
            <a:xfrm>
              <a:off x="4166243" y="3956052"/>
              <a:ext cx="3786997" cy="293298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DRV/r QD + 2 NRTIs (TDF/FTC or ABC/3TC)</a:t>
              </a:r>
            </a:p>
          </p:txBody>
        </p:sp>
        <p:sp>
          <p:nvSpPr>
            <p:cNvPr id="12" name="Flèche : pentagone 11">
              <a:extLst>
                <a:ext uri="{FF2B5EF4-FFF2-40B4-BE49-F238E27FC236}">
                  <a16:creationId xmlns:a16="http://schemas.microsoft.com/office/drawing/2014/main" id="{DD01DC8C-5A91-4048-B1CD-818EBA073EB1}"/>
                </a:ext>
              </a:extLst>
            </p:cNvPr>
            <p:cNvSpPr/>
            <p:nvPr/>
          </p:nvSpPr>
          <p:spPr>
            <a:xfrm>
              <a:off x="4166243" y="4852941"/>
              <a:ext cx="3786997" cy="293298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EFV/FTC//TDF QD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F674F2D-2306-4D83-B25D-89EEC9C2768B}"/>
                </a:ext>
              </a:extLst>
            </p:cNvPr>
            <p:cNvSpPr/>
            <p:nvPr/>
          </p:nvSpPr>
          <p:spPr>
            <a:xfrm>
              <a:off x="8091383" y="3603255"/>
              <a:ext cx="3786997" cy="634042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DOR QD + 2 </a:t>
              </a:r>
              <a:r>
                <a:rPr lang="en-US" sz="1600" b="1" dirty="0" err="1">
                  <a:solidFill>
                    <a:srgbClr val="C00000"/>
                  </a:solidFill>
                </a:rPr>
                <a:t>NRTIs</a:t>
              </a:r>
              <a:r>
                <a:rPr lang="en-US" sz="1600" b="1" baseline="30000" dirty="0" err="1">
                  <a:solidFill>
                    <a:srgbClr val="C00000"/>
                  </a:solidFill>
                </a:rPr>
                <a:t>a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C5C76C7-2872-410E-98D6-CB9B8CA8454A}"/>
                </a:ext>
              </a:extLst>
            </p:cNvPr>
            <p:cNvSpPr/>
            <p:nvPr/>
          </p:nvSpPr>
          <p:spPr>
            <a:xfrm>
              <a:off x="8091383" y="4532933"/>
              <a:ext cx="3786997" cy="634042"/>
            </a:xfrm>
            <a:prstGeom prst="roundRect">
              <a:avLst/>
            </a:prstGeom>
            <a:solidFill>
              <a:srgbClr val="A9D18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C00000"/>
                  </a:solidFill>
                </a:rPr>
                <a:t>DOR/3TC/TDF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E4FA4C4F-E99F-4811-A7F5-0D67E89CE96D}"/>
                </a:ext>
              </a:extLst>
            </p:cNvPr>
            <p:cNvSpPr/>
            <p:nvPr/>
          </p:nvSpPr>
          <p:spPr>
            <a:xfrm>
              <a:off x="8091383" y="5226449"/>
              <a:ext cx="3786997" cy="12256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Inclusion criteria for extension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Completed week 96 visit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Provided informed consent and is a clinically appropriate candidate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</a:rPr>
                <a:t>Derived benefit from the base study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5F3A56B-5D99-4C93-95A5-B95C64CDC5F9}"/>
                </a:ext>
              </a:extLst>
            </p:cNvPr>
            <p:cNvSpPr txBox="1"/>
            <p:nvPr/>
          </p:nvSpPr>
          <p:spPr>
            <a:xfrm>
              <a:off x="4691338" y="3187846"/>
              <a:ext cx="2823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/>
                <a:t>Randomised</a:t>
              </a:r>
              <a:r>
                <a:rPr lang="en-US" sz="1600" b="1" dirty="0"/>
                <a:t>, double-blind trial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A475812-C83A-4F88-98CC-0C0DA9304205}"/>
                </a:ext>
              </a:extLst>
            </p:cNvPr>
            <p:cNvSpPr txBox="1"/>
            <p:nvPr/>
          </p:nvSpPr>
          <p:spPr>
            <a:xfrm>
              <a:off x="8790136" y="3187846"/>
              <a:ext cx="23895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C00000"/>
                  </a:solidFill>
                </a:rPr>
                <a:t>Open-label trial extension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717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3134E-C7E6-5C48-8758-F60DD2E8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DRIVE-FORWARD and DRIVE-AHEAD: </a:t>
            </a:r>
            <a:br>
              <a:rPr lang="en-US" sz="3200" dirty="0"/>
            </a:br>
            <a:r>
              <a:rPr lang="en-US" sz="3200" dirty="0"/>
              <a:t>Efficacy outcomes through week 192</a:t>
            </a:r>
          </a:p>
        </p:txBody>
      </p:sp>
      <p:sp>
        <p:nvSpPr>
          <p:cNvPr id="85" name="Espace réservé du contenu 84">
            <a:extLst>
              <a:ext uri="{FF2B5EF4-FFF2-40B4-BE49-F238E27FC236}">
                <a16:creationId xmlns:a16="http://schemas.microsoft.com/office/drawing/2014/main" id="{60C29E0C-714C-4C3F-8D1F-49BD749D6D6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3740" y="5890426"/>
            <a:ext cx="10972800" cy="850900"/>
          </a:xfrm>
        </p:spPr>
        <p:txBody>
          <a:bodyPr>
            <a:normAutofit/>
          </a:bodyPr>
          <a:lstStyle/>
          <a:p>
            <a:r>
              <a:rPr lang="en-US" dirty="0"/>
              <a:t>Mean increase from baseline in CD4: 236 cells/mm</a:t>
            </a:r>
            <a:r>
              <a:rPr lang="en-US" baseline="30000" dirty="0"/>
              <a:t>3</a:t>
            </a:r>
            <a:r>
              <a:rPr lang="en-US" dirty="0"/>
              <a:t> (95% CI : 217-256)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652CB5C9-9ACC-488C-ACF8-4A9F48ACA349}"/>
              </a:ext>
            </a:extLst>
          </p:cNvPr>
          <p:cNvSpPr txBox="1"/>
          <p:nvPr/>
        </p:nvSpPr>
        <p:spPr>
          <a:xfrm>
            <a:off x="3320549" y="1320957"/>
            <a:ext cx="552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3399"/>
                </a:solidFill>
              </a:rPr>
              <a:t>HIV-1 RNA &lt; 50 copies/mL - combined studies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9E9CB56-C58F-4CBE-BB8E-5594E048B141}"/>
              </a:ext>
            </a:extLst>
          </p:cNvPr>
          <p:cNvGrpSpPr/>
          <p:nvPr/>
        </p:nvGrpSpPr>
        <p:grpSpPr>
          <a:xfrm>
            <a:off x="104530" y="1382043"/>
            <a:ext cx="9141273" cy="4204295"/>
            <a:chOff x="104530" y="1382043"/>
            <a:chExt cx="9141273" cy="4204295"/>
          </a:xfrm>
        </p:grpSpPr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E28B936-46CA-47F1-8EC7-7C8516DDB548}"/>
                </a:ext>
              </a:extLst>
            </p:cNvPr>
            <p:cNvSpPr txBox="1"/>
            <p:nvPr/>
          </p:nvSpPr>
          <p:spPr>
            <a:xfrm>
              <a:off x="104530" y="5063118"/>
              <a:ext cx="25682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999999"/>
                  </a:solidFill>
                </a:rPr>
                <a:t>Observed failure approach, n/N</a:t>
              </a:r>
            </a:p>
            <a:p>
              <a:pPr algn="r"/>
              <a:r>
                <a:rPr lang="en-US" sz="1400" b="1" dirty="0">
                  <a:solidFill>
                    <a:srgbClr val="0099FF"/>
                  </a:solidFill>
                </a:rPr>
                <a:t>FDA </a:t>
              </a:r>
              <a:r>
                <a:rPr lang="en-US" sz="1400" b="1" dirty="0" err="1">
                  <a:solidFill>
                    <a:srgbClr val="0099FF"/>
                  </a:solidFill>
                </a:rPr>
                <a:t>snaphot</a:t>
              </a:r>
              <a:r>
                <a:rPr lang="en-US" sz="1400" b="1" dirty="0">
                  <a:solidFill>
                    <a:srgbClr val="0099FF"/>
                  </a:solidFill>
                </a:rPr>
                <a:t> approach, n/N</a:t>
              </a: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CFA0526-1604-4FDC-9C12-E5ED2A233D4C}"/>
                </a:ext>
              </a:extLst>
            </p:cNvPr>
            <p:cNvGrpSpPr/>
            <p:nvPr/>
          </p:nvGrpSpPr>
          <p:grpSpPr>
            <a:xfrm>
              <a:off x="1873913" y="1382043"/>
              <a:ext cx="7371890" cy="4204295"/>
              <a:chOff x="1873913" y="1382043"/>
              <a:chExt cx="7371890" cy="4204295"/>
            </a:xfrm>
          </p:grpSpPr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1D6F0691-A546-43C0-912A-18CA0901F46A}"/>
                  </a:ext>
                </a:extLst>
              </p:cNvPr>
              <p:cNvGrpSpPr/>
              <p:nvPr/>
            </p:nvGrpSpPr>
            <p:grpSpPr>
              <a:xfrm>
                <a:off x="2280488" y="1810748"/>
                <a:ext cx="6489420" cy="2705100"/>
                <a:chOff x="2124075" y="2171700"/>
                <a:chExt cx="6577013" cy="2741613"/>
              </a:xfrm>
            </p:grpSpPr>
            <p:sp>
              <p:nvSpPr>
                <p:cNvPr id="7" name="Freeform 5">
                  <a:extLst>
                    <a:ext uri="{FF2B5EF4-FFF2-40B4-BE49-F238E27FC236}">
                      <a16:creationId xmlns:a16="http://schemas.microsoft.com/office/drawing/2014/main" id="{9AF1B662-885D-4D37-95E6-C010C5D64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088" y="2171700"/>
                  <a:ext cx="6440488" cy="2644775"/>
                </a:xfrm>
                <a:custGeom>
                  <a:avLst/>
                  <a:gdLst>
                    <a:gd name="T0" fmla="*/ 4057 w 4057"/>
                    <a:gd name="T1" fmla="*/ 1666 h 1666"/>
                    <a:gd name="T2" fmla="*/ 0 w 4057"/>
                    <a:gd name="T3" fmla="*/ 1666 h 1666"/>
                    <a:gd name="T4" fmla="*/ 0 w 4057"/>
                    <a:gd name="T5" fmla="*/ 0 h 1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57" h="1666">
                      <a:moveTo>
                        <a:pt x="4057" y="1666"/>
                      </a:moveTo>
                      <a:lnTo>
                        <a:pt x="0" y="16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" name="Line 6">
                  <a:extLst>
                    <a:ext uri="{FF2B5EF4-FFF2-40B4-BE49-F238E27FC236}">
                      <a16:creationId xmlns:a16="http://schemas.microsoft.com/office/drawing/2014/main" id="{F02C17C6-F0E6-4FE9-8D0F-8C25DC05AF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29250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" name="Line 7">
                  <a:extLst>
                    <a:ext uri="{FF2B5EF4-FFF2-40B4-BE49-F238E27FC236}">
                      <a16:creationId xmlns:a16="http://schemas.microsoft.com/office/drawing/2014/main" id="{F7C8AB3C-FFB7-4EB6-92E9-52B350AD4A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43938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" name="Line 8">
                  <a:extLst>
                    <a:ext uri="{FF2B5EF4-FFF2-40B4-BE49-F238E27FC236}">
                      <a16:creationId xmlns:a16="http://schemas.microsoft.com/office/drawing/2014/main" id="{2BD6CB48-B843-44A8-8F10-4A16F82C9C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24088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Line 9">
                  <a:extLst>
                    <a:ext uri="{FF2B5EF4-FFF2-40B4-BE49-F238E27FC236}">
                      <a16:creationId xmlns:a16="http://schemas.microsoft.com/office/drawing/2014/main" id="{6AC1E9CD-CE19-4F4D-8C3F-8002942C5F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32325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Line 10">
                  <a:extLst>
                    <a:ext uri="{FF2B5EF4-FFF2-40B4-BE49-F238E27FC236}">
                      <a16:creationId xmlns:a16="http://schemas.microsoft.com/office/drawing/2014/main" id="{7E7BE243-07B2-47E8-B83D-250175AD5B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35300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11">
                  <a:extLst>
                    <a:ext uri="{FF2B5EF4-FFF2-40B4-BE49-F238E27FC236}">
                      <a16:creationId xmlns:a16="http://schemas.microsoft.com/office/drawing/2014/main" id="{07D5B957-63BD-48D7-8EC0-D187579DF9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35400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12">
                  <a:extLst>
                    <a:ext uri="{FF2B5EF4-FFF2-40B4-BE49-F238E27FC236}">
                      <a16:creationId xmlns:a16="http://schemas.microsoft.com/office/drawing/2014/main" id="{C925C961-5BA3-4306-B677-F0254B7290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70738" y="4816475"/>
                  <a:ext cx="0" cy="96838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Line 13">
                  <a:extLst>
                    <a:ext uri="{FF2B5EF4-FFF2-40B4-BE49-F238E27FC236}">
                      <a16:creationId xmlns:a16="http://schemas.microsoft.com/office/drawing/2014/main" id="{32EB28C2-752D-4BCE-9802-7AB41B0CC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2720975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14">
                  <a:extLst>
                    <a:ext uri="{FF2B5EF4-FFF2-40B4-BE49-F238E27FC236}">
                      <a16:creationId xmlns:a16="http://schemas.microsoft.com/office/drawing/2014/main" id="{D6A801EB-1127-4104-83CD-EAA0DD310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3244850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15">
                  <a:extLst>
                    <a:ext uri="{FF2B5EF4-FFF2-40B4-BE49-F238E27FC236}">
                      <a16:creationId xmlns:a16="http://schemas.microsoft.com/office/drawing/2014/main" id="{137CC8FB-E7EA-4755-B7AB-58B06F89D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3767138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" name="Line 16">
                  <a:extLst>
                    <a:ext uri="{FF2B5EF4-FFF2-40B4-BE49-F238E27FC236}">
                      <a16:creationId xmlns:a16="http://schemas.microsoft.com/office/drawing/2014/main" id="{382E401A-66AC-4153-B2E1-EE3A21C3C2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4291013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Line 17">
                  <a:extLst>
                    <a:ext uri="{FF2B5EF4-FFF2-40B4-BE49-F238E27FC236}">
                      <a16:creationId xmlns:a16="http://schemas.microsoft.com/office/drawing/2014/main" id="{E2EACBAD-DE1E-4D27-A6DC-71EA8B57C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4816475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Line 18">
                  <a:extLst>
                    <a:ext uri="{FF2B5EF4-FFF2-40B4-BE49-F238E27FC236}">
                      <a16:creationId xmlns:a16="http://schemas.microsoft.com/office/drawing/2014/main" id="{93F55B62-2850-4853-9425-FC7FFCDC59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24075" y="2198688"/>
                  <a:ext cx="100013" cy="0"/>
                </a:xfrm>
                <a:prstGeom prst="line">
                  <a:avLst/>
                </a:prstGeom>
                <a:noFill/>
                <a:ln w="1428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" name="Line 19">
                  <a:extLst>
                    <a:ext uri="{FF2B5EF4-FFF2-40B4-BE49-F238E27FC236}">
                      <a16:creationId xmlns:a16="http://schemas.microsoft.com/office/drawing/2014/main" id="{65B54B09-90CA-4A46-967C-5BFCDCCFCB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26150" y="4375150"/>
                  <a:ext cx="293688" cy="0"/>
                </a:xfrm>
                <a:prstGeom prst="line">
                  <a:avLst/>
                </a:prstGeom>
                <a:noFill/>
                <a:ln w="41275" cap="rnd">
                  <a:solidFill>
                    <a:srgbClr val="0099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Line 20">
                  <a:extLst>
                    <a:ext uri="{FF2B5EF4-FFF2-40B4-BE49-F238E27FC236}">
                      <a16:creationId xmlns:a16="http://schemas.microsoft.com/office/drawing/2014/main" id="{D6D741DF-CDAF-4790-AC0F-7230A6EEC0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026150" y="4006850"/>
                  <a:ext cx="293688" cy="0"/>
                </a:xfrm>
                <a:prstGeom prst="line">
                  <a:avLst/>
                </a:prstGeom>
                <a:noFill/>
                <a:ln w="41275" cap="rnd">
                  <a:solidFill>
                    <a:srgbClr val="99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Freeform 21">
                  <a:extLst>
                    <a:ext uri="{FF2B5EF4-FFF2-40B4-BE49-F238E27FC236}">
                      <a16:creationId xmlns:a16="http://schemas.microsoft.com/office/drawing/2014/main" id="{6FBF96B8-CFD1-4212-A3B1-1653007D94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088" y="2543175"/>
                  <a:ext cx="6413500" cy="2273300"/>
                </a:xfrm>
                <a:custGeom>
                  <a:avLst/>
                  <a:gdLst>
                    <a:gd name="T0" fmla="*/ 4040 w 4040"/>
                    <a:gd name="T1" fmla="*/ 438 h 1432"/>
                    <a:gd name="T2" fmla="*/ 3792 w 4040"/>
                    <a:gd name="T3" fmla="*/ 404 h 1432"/>
                    <a:gd name="T4" fmla="*/ 3452 w 4040"/>
                    <a:gd name="T5" fmla="*/ 377 h 1432"/>
                    <a:gd name="T6" fmla="*/ 2433 w 4040"/>
                    <a:gd name="T7" fmla="*/ 284 h 1432"/>
                    <a:gd name="T8" fmla="*/ 2097 w 4040"/>
                    <a:gd name="T9" fmla="*/ 278 h 1432"/>
                    <a:gd name="T10" fmla="*/ 2027 w 4040"/>
                    <a:gd name="T11" fmla="*/ 200 h 1432"/>
                    <a:gd name="T12" fmla="*/ 1761 w 4040"/>
                    <a:gd name="T13" fmla="*/ 135 h 1432"/>
                    <a:gd name="T14" fmla="*/ 1509 w 4040"/>
                    <a:gd name="T15" fmla="*/ 150 h 1432"/>
                    <a:gd name="T16" fmla="*/ 1269 w 4040"/>
                    <a:gd name="T17" fmla="*/ 107 h 1432"/>
                    <a:gd name="T18" fmla="*/ 1009 w 4040"/>
                    <a:gd name="T19" fmla="*/ 55 h 1432"/>
                    <a:gd name="T20" fmla="*/ 765 w 4040"/>
                    <a:gd name="T21" fmla="*/ 0 h 1432"/>
                    <a:gd name="T22" fmla="*/ 504 w 4040"/>
                    <a:gd name="T23" fmla="*/ 36 h 1432"/>
                    <a:gd name="T24" fmla="*/ 338 w 4040"/>
                    <a:gd name="T25" fmla="*/ 190 h 1432"/>
                    <a:gd name="T26" fmla="*/ 177 w 4040"/>
                    <a:gd name="T27" fmla="*/ 686 h 1432"/>
                    <a:gd name="T28" fmla="*/ 78 w 4040"/>
                    <a:gd name="T29" fmla="*/ 1072 h 1432"/>
                    <a:gd name="T30" fmla="*/ 0 w 4040"/>
                    <a:gd name="T31" fmla="*/ 1432 h 1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040" h="1432">
                      <a:moveTo>
                        <a:pt x="4040" y="438"/>
                      </a:moveTo>
                      <a:lnTo>
                        <a:pt x="3792" y="404"/>
                      </a:lnTo>
                      <a:lnTo>
                        <a:pt x="3452" y="377"/>
                      </a:lnTo>
                      <a:lnTo>
                        <a:pt x="2433" y="284"/>
                      </a:lnTo>
                      <a:lnTo>
                        <a:pt x="2097" y="278"/>
                      </a:lnTo>
                      <a:lnTo>
                        <a:pt x="2027" y="200"/>
                      </a:lnTo>
                      <a:lnTo>
                        <a:pt x="1761" y="135"/>
                      </a:lnTo>
                      <a:lnTo>
                        <a:pt x="1509" y="150"/>
                      </a:lnTo>
                      <a:lnTo>
                        <a:pt x="1269" y="107"/>
                      </a:lnTo>
                      <a:lnTo>
                        <a:pt x="1009" y="55"/>
                      </a:lnTo>
                      <a:lnTo>
                        <a:pt x="765" y="0"/>
                      </a:lnTo>
                      <a:lnTo>
                        <a:pt x="504" y="36"/>
                      </a:lnTo>
                      <a:lnTo>
                        <a:pt x="338" y="190"/>
                      </a:lnTo>
                      <a:lnTo>
                        <a:pt x="177" y="686"/>
                      </a:lnTo>
                      <a:lnTo>
                        <a:pt x="78" y="1072"/>
                      </a:lnTo>
                      <a:lnTo>
                        <a:pt x="0" y="1432"/>
                      </a:lnTo>
                    </a:path>
                  </a:pathLst>
                </a:custGeom>
                <a:noFill/>
                <a:ln w="41275" cap="rnd">
                  <a:solidFill>
                    <a:srgbClr val="0099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" name="Freeform 22">
                  <a:extLst>
                    <a:ext uri="{FF2B5EF4-FFF2-40B4-BE49-F238E27FC236}">
                      <a16:creationId xmlns:a16="http://schemas.microsoft.com/office/drawing/2014/main" id="{99F00863-2394-4BC2-9EF2-6B22A0AEF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763" y="4752975"/>
                  <a:ext cx="120650" cy="123825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" name="Freeform 23">
                  <a:extLst>
                    <a:ext uri="{FF2B5EF4-FFF2-40B4-BE49-F238E27FC236}">
                      <a16:creationId xmlns:a16="http://schemas.microsoft.com/office/drawing/2014/main" id="{49F91FB2-254F-4B25-AEE5-501D8D78D9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7588" y="4184650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 24">
                  <a:extLst>
                    <a:ext uri="{FF2B5EF4-FFF2-40B4-BE49-F238E27FC236}">
                      <a16:creationId xmlns:a16="http://schemas.microsoft.com/office/drawing/2014/main" id="{0B8A3032-FCCA-4ACF-898D-1C160FD16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0" y="3573463"/>
                  <a:ext cx="119063" cy="122238"/>
                </a:xfrm>
                <a:custGeom>
                  <a:avLst/>
                  <a:gdLst>
                    <a:gd name="T0" fmla="*/ 5 w 36"/>
                    <a:gd name="T1" fmla="*/ 5 h 37"/>
                    <a:gd name="T2" fmla="*/ 0 w 36"/>
                    <a:gd name="T3" fmla="*/ 18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8 h 37"/>
                    <a:gd name="T12" fmla="*/ 31 w 36"/>
                    <a:gd name="T13" fmla="*/ 5 h 37"/>
                    <a:gd name="T14" fmla="*/ 18 w 36"/>
                    <a:gd name="T15" fmla="*/ 0 h 37"/>
                    <a:gd name="T16" fmla="*/ 5 w 36"/>
                    <a:gd name="T17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25">
                  <a:extLst>
                    <a:ext uri="{FF2B5EF4-FFF2-40B4-BE49-F238E27FC236}">
                      <a16:creationId xmlns:a16="http://schemas.microsoft.com/office/drawing/2014/main" id="{371B794F-56BE-4E4B-8418-49C9FEAE5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8750" y="2784475"/>
                  <a:ext cx="122238" cy="119063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26">
                  <a:extLst>
                    <a:ext uri="{FF2B5EF4-FFF2-40B4-BE49-F238E27FC236}">
                      <a16:creationId xmlns:a16="http://schemas.microsoft.com/office/drawing/2014/main" id="{C85E0EEF-98C4-43B0-BA59-0E60408F1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0" y="2540000"/>
                  <a:ext cx="119063" cy="123825"/>
                </a:xfrm>
                <a:custGeom>
                  <a:avLst/>
                  <a:gdLst>
                    <a:gd name="T0" fmla="*/ 5 w 36"/>
                    <a:gd name="T1" fmla="*/ 5 h 37"/>
                    <a:gd name="T2" fmla="*/ 0 w 36"/>
                    <a:gd name="T3" fmla="*/ 18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8 h 37"/>
                    <a:gd name="T12" fmla="*/ 31 w 36"/>
                    <a:gd name="T13" fmla="*/ 5 h 37"/>
                    <a:gd name="T14" fmla="*/ 18 w 36"/>
                    <a:gd name="T15" fmla="*/ 0 h 37"/>
                    <a:gd name="T16" fmla="*/ 5 w 36"/>
                    <a:gd name="T17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ubicBezTo>
                        <a:pt x="35" y="28"/>
                        <a:pt x="36" y="23"/>
                        <a:pt x="36" y="18"/>
                      </a:cubicBezTo>
                      <a:cubicBezTo>
                        <a:pt x="36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7">
                  <a:extLst>
                    <a:ext uri="{FF2B5EF4-FFF2-40B4-BE49-F238E27FC236}">
                      <a16:creationId xmlns:a16="http://schemas.microsoft.com/office/drawing/2014/main" id="{11749A0A-4332-4B09-9D93-D2734E82D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8200" y="2482850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8"/>
                        <a:pt x="0" y="13"/>
                        <a:pt x="0" y="18"/>
                      </a:cubicBezTo>
                      <a:cubicBezTo>
                        <a:pt x="0" y="23"/>
                        <a:pt x="1" y="27"/>
                        <a:pt x="5" y="31"/>
                      </a:cubicBezTo>
                      <a:cubicBezTo>
                        <a:pt x="8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8"/>
                        <a:pt x="31" y="5"/>
                      </a:cubicBezTo>
                      <a:cubicBezTo>
                        <a:pt x="27" y="1"/>
                        <a:pt x="23" y="0"/>
                        <a:pt x="18" y="0"/>
                      </a:cubicBezTo>
                      <a:cubicBezTo>
                        <a:pt x="13" y="0"/>
                        <a:pt x="8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28">
                  <a:extLst>
                    <a:ext uri="{FF2B5EF4-FFF2-40B4-BE49-F238E27FC236}">
                      <a16:creationId xmlns:a16="http://schemas.microsoft.com/office/drawing/2014/main" id="{300F8E79-82AA-40A1-8DF1-9A65ED1A54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375" y="2570163"/>
                  <a:ext cx="122238" cy="123825"/>
                </a:xfrm>
                <a:custGeom>
                  <a:avLst/>
                  <a:gdLst>
                    <a:gd name="T0" fmla="*/ 6 w 37"/>
                    <a:gd name="T1" fmla="*/ 5 h 37"/>
                    <a:gd name="T2" fmla="*/ 0 w 37"/>
                    <a:gd name="T3" fmla="*/ 18 h 37"/>
                    <a:gd name="T4" fmla="*/ 6 w 37"/>
                    <a:gd name="T5" fmla="*/ 31 h 37"/>
                    <a:gd name="T6" fmla="*/ 19 w 37"/>
                    <a:gd name="T7" fmla="*/ 37 h 37"/>
                    <a:gd name="T8" fmla="*/ 31 w 37"/>
                    <a:gd name="T9" fmla="*/ 31 h 37"/>
                    <a:gd name="T10" fmla="*/ 37 w 37"/>
                    <a:gd name="T11" fmla="*/ 18 h 37"/>
                    <a:gd name="T12" fmla="*/ 31 w 37"/>
                    <a:gd name="T13" fmla="*/ 5 h 37"/>
                    <a:gd name="T14" fmla="*/ 19 w 37"/>
                    <a:gd name="T15" fmla="*/ 0 h 37"/>
                    <a:gd name="T16" fmla="*/ 6 w 37"/>
                    <a:gd name="T17" fmla="*/ 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6" y="31"/>
                      </a:cubicBezTo>
                      <a:cubicBezTo>
                        <a:pt x="9" y="35"/>
                        <a:pt x="14" y="37"/>
                        <a:pt x="19" y="37"/>
                      </a:cubicBezTo>
                      <a:cubicBezTo>
                        <a:pt x="24" y="37"/>
                        <a:pt x="28" y="35"/>
                        <a:pt x="31" y="31"/>
                      </a:cubicBez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B6F641CD-AC40-43C4-A507-E5E2546CC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300" y="2654300"/>
                  <a:ext cx="120650" cy="119063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6" y="23"/>
                        <a:pt x="36" y="18"/>
                      </a:cubicBezTo>
                      <a:cubicBezTo>
                        <a:pt x="36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30">
                  <a:extLst>
                    <a:ext uri="{FF2B5EF4-FFF2-40B4-BE49-F238E27FC236}">
                      <a16:creationId xmlns:a16="http://schemas.microsoft.com/office/drawing/2014/main" id="{5AD38F22-18FB-4A06-9B74-8F2948B99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9300" y="2717800"/>
                  <a:ext cx="119063" cy="122238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E9D5BDF8-FAFB-448F-8F95-8E961A3BF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9350" y="2693988"/>
                  <a:ext cx="119063" cy="123825"/>
                </a:xfrm>
                <a:custGeom>
                  <a:avLst/>
                  <a:gdLst>
                    <a:gd name="T0" fmla="*/ 5 w 36"/>
                    <a:gd name="T1" fmla="*/ 6 h 37"/>
                    <a:gd name="T2" fmla="*/ 0 w 36"/>
                    <a:gd name="T3" fmla="*/ 19 h 37"/>
                    <a:gd name="T4" fmla="*/ 5 w 36"/>
                    <a:gd name="T5" fmla="*/ 31 h 37"/>
                    <a:gd name="T6" fmla="*/ 18 w 36"/>
                    <a:gd name="T7" fmla="*/ 37 h 37"/>
                    <a:gd name="T8" fmla="*/ 31 w 36"/>
                    <a:gd name="T9" fmla="*/ 31 h 37"/>
                    <a:gd name="T10" fmla="*/ 36 w 36"/>
                    <a:gd name="T11" fmla="*/ 19 h 37"/>
                    <a:gd name="T12" fmla="*/ 31 w 36"/>
                    <a:gd name="T13" fmla="*/ 6 h 37"/>
                    <a:gd name="T14" fmla="*/ 18 w 36"/>
                    <a:gd name="T15" fmla="*/ 0 h 37"/>
                    <a:gd name="T16" fmla="*/ 5 w 36"/>
                    <a:gd name="T17" fmla="*/ 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5" y="6"/>
                      </a:move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id="{99C6FD1C-816D-4CDF-BCB6-96FCD3365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3213" y="2800350"/>
                  <a:ext cx="122238" cy="120650"/>
                </a:xfrm>
                <a:custGeom>
                  <a:avLst/>
                  <a:gdLst>
                    <a:gd name="T0" fmla="*/ 5 w 37"/>
                    <a:gd name="T1" fmla="*/ 5 h 36"/>
                    <a:gd name="T2" fmla="*/ 0 w 37"/>
                    <a:gd name="T3" fmla="*/ 18 h 36"/>
                    <a:gd name="T4" fmla="*/ 5 w 37"/>
                    <a:gd name="T5" fmla="*/ 31 h 36"/>
                    <a:gd name="T6" fmla="*/ 18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8 w 37"/>
                    <a:gd name="T15" fmla="*/ 0 h 36"/>
                    <a:gd name="T16" fmla="*/ 5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id="{46F9B481-810F-4380-9435-F6B0795F8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2750" y="2924175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34">
                  <a:extLst>
                    <a:ext uri="{FF2B5EF4-FFF2-40B4-BE49-F238E27FC236}">
                      <a16:creationId xmlns:a16="http://schemas.microsoft.com/office/drawing/2014/main" id="{BE2A7544-CF36-4CC5-811C-6C76774CFA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6150" y="2933700"/>
                  <a:ext cx="120650" cy="120650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35">
                  <a:extLst>
                    <a:ext uri="{FF2B5EF4-FFF2-40B4-BE49-F238E27FC236}">
                      <a16:creationId xmlns:a16="http://schemas.microsoft.com/office/drawing/2014/main" id="{C9C05FA6-D7F1-431A-94E4-2DB3398E1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5900" y="2997200"/>
                  <a:ext cx="123825" cy="12065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4" y="0"/>
                        <a:pt x="19" y="0"/>
                      </a:cubicBezTo>
                      <a:cubicBezTo>
                        <a:pt x="14" y="0"/>
                        <a:pt x="9" y="1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36">
                  <a:extLst>
                    <a:ext uri="{FF2B5EF4-FFF2-40B4-BE49-F238E27FC236}">
                      <a16:creationId xmlns:a16="http://schemas.microsoft.com/office/drawing/2014/main" id="{1E7B425F-846A-49CA-8C90-5E90BE917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7238" y="3035300"/>
                  <a:ext cx="119063" cy="119063"/>
                </a:xfrm>
                <a:custGeom>
                  <a:avLst/>
                  <a:gdLst>
                    <a:gd name="T0" fmla="*/ 5 w 36"/>
                    <a:gd name="T1" fmla="*/ 5 h 36"/>
                    <a:gd name="T2" fmla="*/ 0 w 36"/>
                    <a:gd name="T3" fmla="*/ 18 h 36"/>
                    <a:gd name="T4" fmla="*/ 5 w 36"/>
                    <a:gd name="T5" fmla="*/ 31 h 36"/>
                    <a:gd name="T6" fmla="*/ 18 w 36"/>
                    <a:gd name="T7" fmla="*/ 36 h 36"/>
                    <a:gd name="T8" fmla="*/ 31 w 36"/>
                    <a:gd name="T9" fmla="*/ 31 h 36"/>
                    <a:gd name="T10" fmla="*/ 36 w 36"/>
                    <a:gd name="T11" fmla="*/ 18 h 36"/>
                    <a:gd name="T12" fmla="*/ 31 w 36"/>
                    <a:gd name="T13" fmla="*/ 5 h 36"/>
                    <a:gd name="T14" fmla="*/ 18 w 36"/>
                    <a:gd name="T15" fmla="*/ 0 h 36"/>
                    <a:gd name="T16" fmla="*/ 5 w 36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5" y="5"/>
                      </a:move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7"/>
                        <a:pt x="5" y="31"/>
                      </a:cubicBezTo>
                      <a:cubicBezTo>
                        <a:pt x="8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37">
                  <a:extLst>
                    <a:ext uri="{FF2B5EF4-FFF2-40B4-BE49-F238E27FC236}">
                      <a16:creationId xmlns:a16="http://schemas.microsoft.com/office/drawing/2014/main" id="{74C4ED1C-7E2D-4F93-A897-DA06D0D682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0638" y="3081338"/>
                  <a:ext cx="123825" cy="12065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6" y="31"/>
                      </a:cubicBezTo>
                      <a:cubicBezTo>
                        <a:pt x="9" y="35"/>
                        <a:pt x="14" y="36"/>
                        <a:pt x="19" y="36"/>
                      </a:cubicBezTo>
                      <a:cubicBezTo>
                        <a:pt x="24" y="36"/>
                        <a:pt x="28" y="35"/>
                        <a:pt x="31" y="31"/>
                      </a:cubicBez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Freeform 38">
                  <a:extLst>
                    <a:ext uri="{FF2B5EF4-FFF2-40B4-BE49-F238E27FC236}">
                      <a16:creationId xmlns:a16="http://schemas.microsoft.com/office/drawing/2014/main" id="{35D37D85-166A-43FE-99BC-42738CFDD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80388" y="3124200"/>
                  <a:ext cx="123825" cy="120650"/>
                </a:xfrm>
                <a:custGeom>
                  <a:avLst/>
                  <a:gdLst>
                    <a:gd name="T0" fmla="*/ 6 w 37"/>
                    <a:gd name="T1" fmla="*/ 5 h 36"/>
                    <a:gd name="T2" fmla="*/ 0 w 37"/>
                    <a:gd name="T3" fmla="*/ 18 h 36"/>
                    <a:gd name="T4" fmla="*/ 6 w 37"/>
                    <a:gd name="T5" fmla="*/ 31 h 36"/>
                    <a:gd name="T6" fmla="*/ 19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9 w 37"/>
                    <a:gd name="T15" fmla="*/ 0 h 36"/>
                    <a:gd name="T16" fmla="*/ 6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6" y="5"/>
                      </a:move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Freeform 39">
                  <a:extLst>
                    <a:ext uri="{FF2B5EF4-FFF2-40B4-BE49-F238E27FC236}">
                      <a16:creationId xmlns:a16="http://schemas.microsoft.com/office/drawing/2014/main" id="{DD48CACA-E09F-4C12-953B-B4463BDE8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7263" y="3178175"/>
                  <a:ext cx="123825" cy="120650"/>
                </a:xfrm>
                <a:custGeom>
                  <a:avLst/>
                  <a:gdLst>
                    <a:gd name="T0" fmla="*/ 5 w 37"/>
                    <a:gd name="T1" fmla="*/ 5 h 36"/>
                    <a:gd name="T2" fmla="*/ 0 w 37"/>
                    <a:gd name="T3" fmla="*/ 18 h 36"/>
                    <a:gd name="T4" fmla="*/ 5 w 37"/>
                    <a:gd name="T5" fmla="*/ 31 h 36"/>
                    <a:gd name="T6" fmla="*/ 18 w 37"/>
                    <a:gd name="T7" fmla="*/ 36 h 36"/>
                    <a:gd name="T8" fmla="*/ 31 w 37"/>
                    <a:gd name="T9" fmla="*/ 31 h 36"/>
                    <a:gd name="T10" fmla="*/ 37 w 37"/>
                    <a:gd name="T11" fmla="*/ 18 h 36"/>
                    <a:gd name="T12" fmla="*/ 31 w 37"/>
                    <a:gd name="T13" fmla="*/ 5 h 36"/>
                    <a:gd name="T14" fmla="*/ 18 w 37"/>
                    <a:gd name="T15" fmla="*/ 0 h 36"/>
                    <a:gd name="T16" fmla="*/ 5 w 37"/>
                    <a:gd name="T17" fmla="*/ 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5" y="5"/>
                      </a:move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lose/>
                    </a:path>
                  </a:pathLst>
                </a:custGeom>
                <a:solidFill>
                  <a:srgbClr val="00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40">
                  <a:extLst>
                    <a:ext uri="{FF2B5EF4-FFF2-40B4-BE49-F238E27FC236}">
                      <a16:creationId xmlns:a16="http://schemas.microsoft.com/office/drawing/2014/main" id="{5CAB73F0-C659-4237-8917-666641A4F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4088" y="2470150"/>
                  <a:ext cx="6389688" cy="2346325"/>
                </a:xfrm>
                <a:custGeom>
                  <a:avLst/>
                  <a:gdLst>
                    <a:gd name="T0" fmla="*/ 4025 w 4025"/>
                    <a:gd name="T1" fmla="*/ 185 h 1478"/>
                    <a:gd name="T2" fmla="*/ 3798 w 4025"/>
                    <a:gd name="T3" fmla="*/ 168 h 1478"/>
                    <a:gd name="T4" fmla="*/ 3126 w 4025"/>
                    <a:gd name="T5" fmla="*/ 153 h 1478"/>
                    <a:gd name="T6" fmla="*/ 2780 w 4025"/>
                    <a:gd name="T7" fmla="*/ 130 h 1478"/>
                    <a:gd name="T8" fmla="*/ 2439 w 4025"/>
                    <a:gd name="T9" fmla="*/ 139 h 1478"/>
                    <a:gd name="T10" fmla="*/ 2111 w 4025"/>
                    <a:gd name="T11" fmla="*/ 113 h 1478"/>
                    <a:gd name="T12" fmla="*/ 2011 w 4025"/>
                    <a:gd name="T13" fmla="*/ 139 h 1478"/>
                    <a:gd name="T14" fmla="*/ 1761 w 4025"/>
                    <a:gd name="T15" fmla="*/ 76 h 1478"/>
                    <a:gd name="T16" fmla="*/ 1517 w 4025"/>
                    <a:gd name="T17" fmla="*/ 90 h 1478"/>
                    <a:gd name="T18" fmla="*/ 1263 w 4025"/>
                    <a:gd name="T19" fmla="*/ 48 h 1478"/>
                    <a:gd name="T20" fmla="*/ 1004 w 4025"/>
                    <a:gd name="T21" fmla="*/ 29 h 1478"/>
                    <a:gd name="T22" fmla="*/ 761 w 4025"/>
                    <a:gd name="T23" fmla="*/ 0 h 1478"/>
                    <a:gd name="T24" fmla="*/ 500 w 4025"/>
                    <a:gd name="T25" fmla="*/ 59 h 1478"/>
                    <a:gd name="T26" fmla="*/ 336 w 4025"/>
                    <a:gd name="T27" fmla="*/ 181 h 1478"/>
                    <a:gd name="T28" fmla="*/ 162 w 4025"/>
                    <a:gd name="T29" fmla="*/ 730 h 1478"/>
                    <a:gd name="T30" fmla="*/ 0 w 4025"/>
                    <a:gd name="T31" fmla="*/ 1478 h 1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025" h="1478">
                      <a:moveTo>
                        <a:pt x="4025" y="185"/>
                      </a:moveTo>
                      <a:lnTo>
                        <a:pt x="3798" y="168"/>
                      </a:lnTo>
                      <a:lnTo>
                        <a:pt x="3126" y="153"/>
                      </a:lnTo>
                      <a:lnTo>
                        <a:pt x="2780" y="130"/>
                      </a:lnTo>
                      <a:lnTo>
                        <a:pt x="2439" y="139"/>
                      </a:lnTo>
                      <a:lnTo>
                        <a:pt x="2111" y="113"/>
                      </a:lnTo>
                      <a:lnTo>
                        <a:pt x="2011" y="139"/>
                      </a:lnTo>
                      <a:lnTo>
                        <a:pt x="1761" y="76"/>
                      </a:lnTo>
                      <a:lnTo>
                        <a:pt x="1517" y="90"/>
                      </a:lnTo>
                      <a:lnTo>
                        <a:pt x="1263" y="48"/>
                      </a:lnTo>
                      <a:lnTo>
                        <a:pt x="1004" y="29"/>
                      </a:lnTo>
                      <a:lnTo>
                        <a:pt x="761" y="0"/>
                      </a:lnTo>
                      <a:lnTo>
                        <a:pt x="500" y="59"/>
                      </a:lnTo>
                      <a:lnTo>
                        <a:pt x="336" y="181"/>
                      </a:lnTo>
                      <a:lnTo>
                        <a:pt x="162" y="730"/>
                      </a:lnTo>
                      <a:lnTo>
                        <a:pt x="0" y="1478"/>
                      </a:lnTo>
                    </a:path>
                  </a:pathLst>
                </a:custGeom>
                <a:noFill/>
                <a:ln w="41275" cap="rnd">
                  <a:solidFill>
                    <a:srgbClr val="99999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41">
                  <a:extLst>
                    <a:ext uri="{FF2B5EF4-FFF2-40B4-BE49-F238E27FC236}">
                      <a16:creationId xmlns:a16="http://schemas.microsoft.com/office/drawing/2014/main" id="{CA0584B7-976B-46BD-8E32-F2F4D8D11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3763" y="4752975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42">
                  <a:extLst>
                    <a:ext uri="{FF2B5EF4-FFF2-40B4-BE49-F238E27FC236}">
                      <a16:creationId xmlns:a16="http://schemas.microsoft.com/office/drawing/2014/main" id="{CF459D56-D0B8-43DB-B09F-35463E02A9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0763" y="4160838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5" y="28"/>
                        <a:pt x="36" y="24"/>
                        <a:pt x="36" y="19"/>
                      </a:cubicBezTo>
                      <a:cubicBezTo>
                        <a:pt x="36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43">
                  <a:extLst>
                    <a:ext uri="{FF2B5EF4-FFF2-40B4-BE49-F238E27FC236}">
                      <a16:creationId xmlns:a16="http://schemas.microsoft.com/office/drawing/2014/main" id="{9F9A7A58-C2DB-41E1-8211-EC6C1930C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0938" y="3568700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8 h 37"/>
                    <a:gd name="T4" fmla="*/ 31 w 36"/>
                    <a:gd name="T5" fmla="*/ 5 h 37"/>
                    <a:gd name="T6" fmla="*/ 18 w 36"/>
                    <a:gd name="T7" fmla="*/ 0 h 37"/>
                    <a:gd name="T8" fmla="*/ 5 w 36"/>
                    <a:gd name="T9" fmla="*/ 5 h 37"/>
                    <a:gd name="T10" fmla="*/ 0 w 36"/>
                    <a:gd name="T11" fmla="*/ 18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 44">
                  <a:extLst>
                    <a:ext uri="{FF2B5EF4-FFF2-40B4-BE49-F238E27FC236}">
                      <a16:creationId xmlns:a16="http://schemas.microsoft.com/office/drawing/2014/main" id="{074542DF-3E61-4C4F-A0F5-5A38230EA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8750" y="2697163"/>
                  <a:ext cx="119063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Freeform 45">
                  <a:extLst>
                    <a:ext uri="{FF2B5EF4-FFF2-40B4-BE49-F238E27FC236}">
                      <a16:creationId xmlns:a16="http://schemas.microsoft.com/office/drawing/2014/main" id="{D5AA1B3C-8E08-4524-9898-A10744710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7513" y="2500313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46">
                  <a:extLst>
                    <a:ext uri="{FF2B5EF4-FFF2-40B4-BE49-F238E27FC236}">
                      <a16:creationId xmlns:a16="http://schemas.microsoft.com/office/drawing/2014/main" id="{6E90AD0D-D407-4B3C-909A-D4C99FA1C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1850" y="2409825"/>
                  <a:ext cx="123825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8 w 37"/>
                    <a:gd name="T7" fmla="*/ 0 h 36"/>
                    <a:gd name="T8" fmla="*/ 5 w 37"/>
                    <a:gd name="T9" fmla="*/ 5 h 36"/>
                    <a:gd name="T10" fmla="*/ 0 w 37"/>
                    <a:gd name="T11" fmla="*/ 18 h 36"/>
                    <a:gd name="T12" fmla="*/ 5 w 37"/>
                    <a:gd name="T13" fmla="*/ 31 h 36"/>
                    <a:gd name="T14" fmla="*/ 18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 47">
                  <a:extLst>
                    <a:ext uri="{FF2B5EF4-FFF2-40B4-BE49-F238E27FC236}">
                      <a16:creationId xmlns:a16="http://schemas.microsoft.com/office/drawing/2014/main" id="{76D27673-9912-48DF-BFBD-0705F31FD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0" y="2455863"/>
                  <a:ext cx="119063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5" y="27"/>
                        <a:pt x="36" y="23"/>
                        <a:pt x="36" y="18"/>
                      </a:cubicBezTo>
                      <a:cubicBezTo>
                        <a:pt x="36" y="13"/>
                        <a:pt x="35" y="8"/>
                        <a:pt x="31" y="5"/>
                      </a:cubicBezTo>
                      <a:cubicBezTo>
                        <a:pt x="28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48">
                  <a:extLst>
                    <a:ext uri="{FF2B5EF4-FFF2-40B4-BE49-F238E27FC236}">
                      <a16:creationId xmlns:a16="http://schemas.microsoft.com/office/drawing/2014/main" id="{EA251CA6-191A-4CE7-BDA2-6DC45C6048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8775" y="2482850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49">
                  <a:extLst>
                    <a:ext uri="{FF2B5EF4-FFF2-40B4-BE49-F238E27FC236}">
                      <a16:creationId xmlns:a16="http://schemas.microsoft.com/office/drawing/2014/main" id="{685DB08B-9FE8-4DA6-9940-F3F847FB2D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000" y="2552700"/>
                  <a:ext cx="120650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6"/>
                        <a:pt x="18" y="36"/>
                      </a:cubicBezTo>
                      <a:cubicBezTo>
                        <a:pt x="23" y="36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Freeform 50">
                  <a:extLst>
                    <a:ext uri="{FF2B5EF4-FFF2-40B4-BE49-F238E27FC236}">
                      <a16:creationId xmlns:a16="http://schemas.microsoft.com/office/drawing/2014/main" id="{B7931AC1-0088-4DF4-9985-7B42D7C64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9350" y="2530475"/>
                  <a:ext cx="119063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8 h 37"/>
                    <a:gd name="T4" fmla="*/ 31 w 36"/>
                    <a:gd name="T5" fmla="*/ 5 h 37"/>
                    <a:gd name="T6" fmla="*/ 18 w 36"/>
                    <a:gd name="T7" fmla="*/ 0 h 37"/>
                    <a:gd name="T8" fmla="*/ 5 w 36"/>
                    <a:gd name="T9" fmla="*/ 5 h 37"/>
                    <a:gd name="T10" fmla="*/ 0 w 36"/>
                    <a:gd name="T11" fmla="*/ 18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51">
                  <a:extLst>
                    <a:ext uri="{FF2B5EF4-FFF2-40B4-BE49-F238E27FC236}">
                      <a16:creationId xmlns:a16="http://schemas.microsoft.com/office/drawing/2014/main" id="{A8B9DE8C-2A01-4C82-BA77-F707DDFA5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56225" y="2630488"/>
                  <a:ext cx="119063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8"/>
                        <a:pt x="31" y="5"/>
                      </a:cubicBezTo>
                      <a:cubicBezTo>
                        <a:pt x="27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Freeform 52">
                  <a:extLst>
                    <a:ext uri="{FF2B5EF4-FFF2-40B4-BE49-F238E27FC236}">
                      <a16:creationId xmlns:a16="http://schemas.microsoft.com/office/drawing/2014/main" id="{DA47EEEB-AA07-444C-BB13-734A8989B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6563" y="2586038"/>
                  <a:ext cx="122238" cy="123825"/>
                </a:xfrm>
                <a:custGeom>
                  <a:avLst/>
                  <a:gdLst>
                    <a:gd name="T0" fmla="*/ 31 w 37"/>
                    <a:gd name="T1" fmla="*/ 31 h 37"/>
                    <a:gd name="T2" fmla="*/ 37 w 37"/>
                    <a:gd name="T3" fmla="*/ 19 h 37"/>
                    <a:gd name="T4" fmla="*/ 31 w 37"/>
                    <a:gd name="T5" fmla="*/ 6 h 37"/>
                    <a:gd name="T6" fmla="*/ 18 w 37"/>
                    <a:gd name="T7" fmla="*/ 0 h 37"/>
                    <a:gd name="T8" fmla="*/ 5 w 37"/>
                    <a:gd name="T9" fmla="*/ 6 h 37"/>
                    <a:gd name="T10" fmla="*/ 0 w 37"/>
                    <a:gd name="T11" fmla="*/ 19 h 37"/>
                    <a:gd name="T12" fmla="*/ 5 w 37"/>
                    <a:gd name="T13" fmla="*/ 31 h 37"/>
                    <a:gd name="T14" fmla="*/ 18 w 37"/>
                    <a:gd name="T15" fmla="*/ 37 h 37"/>
                    <a:gd name="T16" fmla="*/ 31 w 37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31" y="31"/>
                      </a:moveTo>
                      <a:cubicBezTo>
                        <a:pt x="35" y="28"/>
                        <a:pt x="37" y="24"/>
                        <a:pt x="37" y="19"/>
                      </a:cubicBezTo>
                      <a:cubicBezTo>
                        <a:pt x="37" y="14"/>
                        <a:pt x="35" y="9"/>
                        <a:pt x="31" y="6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6"/>
                      </a:cubicBezTo>
                      <a:cubicBezTo>
                        <a:pt x="2" y="9"/>
                        <a:pt x="0" y="14"/>
                        <a:pt x="0" y="19"/>
                      </a:cubicBezTo>
                      <a:cubicBezTo>
                        <a:pt x="0" y="24"/>
                        <a:pt x="2" y="28"/>
                        <a:pt x="5" y="31"/>
                      </a:cubicBezTo>
                      <a:cubicBezTo>
                        <a:pt x="9" y="35"/>
                        <a:pt x="13" y="37"/>
                        <a:pt x="18" y="37"/>
                      </a:cubicBezTo>
                      <a:cubicBezTo>
                        <a:pt x="23" y="37"/>
                        <a:pt x="28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53">
                  <a:extLst>
                    <a:ext uri="{FF2B5EF4-FFF2-40B4-BE49-F238E27FC236}">
                      <a16:creationId xmlns:a16="http://schemas.microsoft.com/office/drawing/2014/main" id="{53D7F31F-6752-4233-99F2-826594628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5675" y="2630488"/>
                  <a:ext cx="120650" cy="120650"/>
                </a:xfrm>
                <a:custGeom>
                  <a:avLst/>
                  <a:gdLst>
                    <a:gd name="T0" fmla="*/ 31 w 36"/>
                    <a:gd name="T1" fmla="*/ 31 h 36"/>
                    <a:gd name="T2" fmla="*/ 36 w 36"/>
                    <a:gd name="T3" fmla="*/ 18 h 36"/>
                    <a:gd name="T4" fmla="*/ 31 w 36"/>
                    <a:gd name="T5" fmla="*/ 5 h 36"/>
                    <a:gd name="T6" fmla="*/ 18 w 36"/>
                    <a:gd name="T7" fmla="*/ 0 h 36"/>
                    <a:gd name="T8" fmla="*/ 5 w 36"/>
                    <a:gd name="T9" fmla="*/ 5 h 36"/>
                    <a:gd name="T10" fmla="*/ 0 w 36"/>
                    <a:gd name="T11" fmla="*/ 18 h 36"/>
                    <a:gd name="T12" fmla="*/ 5 w 36"/>
                    <a:gd name="T13" fmla="*/ 31 h 36"/>
                    <a:gd name="T14" fmla="*/ 18 w 36"/>
                    <a:gd name="T15" fmla="*/ 36 h 36"/>
                    <a:gd name="T16" fmla="*/ 31 w 36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6">
                      <a:moveTo>
                        <a:pt x="31" y="31"/>
                      </a:moveTo>
                      <a:cubicBezTo>
                        <a:pt x="34" y="27"/>
                        <a:pt x="36" y="23"/>
                        <a:pt x="36" y="18"/>
                      </a:cubicBezTo>
                      <a:cubicBezTo>
                        <a:pt x="36" y="13"/>
                        <a:pt x="34" y="8"/>
                        <a:pt x="31" y="5"/>
                      </a:cubicBezTo>
                      <a:cubicBezTo>
                        <a:pt x="27" y="1"/>
                        <a:pt x="23" y="0"/>
                        <a:pt x="18" y="0"/>
                      </a:cubicBezTo>
                      <a:cubicBezTo>
                        <a:pt x="13" y="0"/>
                        <a:pt x="9" y="1"/>
                        <a:pt x="5" y="5"/>
                      </a:cubicBezTo>
                      <a:cubicBezTo>
                        <a:pt x="2" y="8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7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54">
                  <a:extLst>
                    <a:ext uri="{FF2B5EF4-FFF2-40B4-BE49-F238E27FC236}">
                      <a16:creationId xmlns:a16="http://schemas.microsoft.com/office/drawing/2014/main" id="{6CDE6114-9A7C-4F53-B558-6CF73B1AC6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7013" y="2616200"/>
                  <a:ext cx="122238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8 w 37"/>
                    <a:gd name="T7" fmla="*/ 0 h 36"/>
                    <a:gd name="T8" fmla="*/ 5 w 37"/>
                    <a:gd name="T9" fmla="*/ 5 h 36"/>
                    <a:gd name="T10" fmla="*/ 0 w 37"/>
                    <a:gd name="T11" fmla="*/ 18 h 36"/>
                    <a:gd name="T12" fmla="*/ 5 w 37"/>
                    <a:gd name="T13" fmla="*/ 31 h 36"/>
                    <a:gd name="T14" fmla="*/ 18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5"/>
                        <a:pt x="13" y="36"/>
                        <a:pt x="18" y="36"/>
                      </a:cubicBezTo>
                      <a:cubicBezTo>
                        <a:pt x="23" y="36"/>
                        <a:pt x="28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Freeform 55">
                  <a:extLst>
                    <a:ext uri="{FF2B5EF4-FFF2-40B4-BE49-F238E27FC236}">
                      <a16:creationId xmlns:a16="http://schemas.microsoft.com/office/drawing/2014/main" id="{944AAAD2-F1EA-4508-A714-54CCC1F3A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6288" y="2649538"/>
                  <a:ext cx="120650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9 h 37"/>
                    <a:gd name="T4" fmla="*/ 31 w 36"/>
                    <a:gd name="T5" fmla="*/ 6 h 37"/>
                    <a:gd name="T6" fmla="*/ 18 w 36"/>
                    <a:gd name="T7" fmla="*/ 0 h 37"/>
                    <a:gd name="T8" fmla="*/ 5 w 36"/>
                    <a:gd name="T9" fmla="*/ 6 h 37"/>
                    <a:gd name="T10" fmla="*/ 0 w 36"/>
                    <a:gd name="T11" fmla="*/ 19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4"/>
                        <a:pt x="36" y="19"/>
                      </a:cubicBezTo>
                      <a:cubicBezTo>
                        <a:pt x="36" y="14"/>
                        <a:pt x="34" y="9"/>
                        <a:pt x="31" y="6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6"/>
                      </a:cubicBezTo>
                      <a:cubicBezTo>
                        <a:pt x="1" y="9"/>
                        <a:pt x="0" y="14"/>
                        <a:pt x="0" y="19"/>
                      </a:cubicBezTo>
                      <a:cubicBezTo>
                        <a:pt x="0" y="24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56">
                  <a:extLst>
                    <a:ext uri="{FF2B5EF4-FFF2-40B4-BE49-F238E27FC236}">
                      <a16:creationId xmlns:a16="http://schemas.microsoft.com/office/drawing/2014/main" id="{EA1C9E4B-9577-48A4-B90A-CCB0538FA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6513" y="2663825"/>
                  <a:ext cx="123825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9 w 37"/>
                    <a:gd name="T7" fmla="*/ 0 h 36"/>
                    <a:gd name="T8" fmla="*/ 6 w 37"/>
                    <a:gd name="T9" fmla="*/ 5 h 36"/>
                    <a:gd name="T10" fmla="*/ 0 w 37"/>
                    <a:gd name="T11" fmla="*/ 18 h 36"/>
                    <a:gd name="T12" fmla="*/ 6 w 37"/>
                    <a:gd name="T13" fmla="*/ 31 h 36"/>
                    <a:gd name="T14" fmla="*/ 19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7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4" y="0"/>
                        <a:pt x="9" y="2"/>
                        <a:pt x="6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7"/>
                        <a:pt x="6" y="31"/>
                      </a:cubicBezTo>
                      <a:cubicBezTo>
                        <a:pt x="9" y="34"/>
                        <a:pt x="14" y="36"/>
                        <a:pt x="19" y="36"/>
                      </a:cubicBezTo>
                      <a:cubicBezTo>
                        <a:pt x="24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Freeform 57">
                  <a:extLst>
                    <a:ext uri="{FF2B5EF4-FFF2-40B4-BE49-F238E27FC236}">
                      <a16:creationId xmlns:a16="http://schemas.microsoft.com/office/drawing/2014/main" id="{60DB9765-C489-41A3-9D76-672325E7C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67688" y="2673350"/>
                  <a:ext cx="119063" cy="123825"/>
                </a:xfrm>
                <a:custGeom>
                  <a:avLst/>
                  <a:gdLst>
                    <a:gd name="T0" fmla="*/ 31 w 36"/>
                    <a:gd name="T1" fmla="*/ 31 h 37"/>
                    <a:gd name="T2" fmla="*/ 36 w 36"/>
                    <a:gd name="T3" fmla="*/ 18 h 37"/>
                    <a:gd name="T4" fmla="*/ 31 w 36"/>
                    <a:gd name="T5" fmla="*/ 5 h 37"/>
                    <a:gd name="T6" fmla="*/ 18 w 36"/>
                    <a:gd name="T7" fmla="*/ 0 h 37"/>
                    <a:gd name="T8" fmla="*/ 5 w 36"/>
                    <a:gd name="T9" fmla="*/ 5 h 37"/>
                    <a:gd name="T10" fmla="*/ 0 w 36"/>
                    <a:gd name="T11" fmla="*/ 18 h 37"/>
                    <a:gd name="T12" fmla="*/ 5 w 36"/>
                    <a:gd name="T13" fmla="*/ 31 h 37"/>
                    <a:gd name="T14" fmla="*/ 18 w 36"/>
                    <a:gd name="T15" fmla="*/ 37 h 37"/>
                    <a:gd name="T16" fmla="*/ 31 w 36"/>
                    <a:gd name="T17" fmla="*/ 3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31" y="31"/>
                      </a:moveTo>
                      <a:cubicBezTo>
                        <a:pt x="34" y="28"/>
                        <a:pt x="36" y="23"/>
                        <a:pt x="36" y="18"/>
                      </a:cubicBezTo>
                      <a:cubicBezTo>
                        <a:pt x="36" y="13"/>
                        <a:pt x="34" y="9"/>
                        <a:pt x="31" y="5"/>
                      </a:cubicBezTo>
                      <a:cubicBezTo>
                        <a:pt x="27" y="2"/>
                        <a:pt x="23" y="0"/>
                        <a:pt x="18" y="0"/>
                      </a:cubicBezTo>
                      <a:cubicBezTo>
                        <a:pt x="13" y="0"/>
                        <a:pt x="8" y="2"/>
                        <a:pt x="5" y="5"/>
                      </a:cubicBezTo>
                      <a:cubicBezTo>
                        <a:pt x="1" y="9"/>
                        <a:pt x="0" y="13"/>
                        <a:pt x="0" y="18"/>
                      </a:cubicBezTo>
                      <a:cubicBezTo>
                        <a:pt x="0" y="23"/>
                        <a:pt x="1" y="28"/>
                        <a:pt x="5" y="31"/>
                      </a:cubicBezTo>
                      <a:cubicBezTo>
                        <a:pt x="8" y="35"/>
                        <a:pt x="13" y="37"/>
                        <a:pt x="18" y="37"/>
                      </a:cubicBezTo>
                      <a:cubicBezTo>
                        <a:pt x="23" y="37"/>
                        <a:pt x="27" y="35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" name="Freeform 58">
                  <a:extLst>
                    <a:ext uri="{FF2B5EF4-FFF2-40B4-BE49-F238E27FC236}">
                      <a16:creationId xmlns:a16="http://schemas.microsoft.com/office/drawing/2014/main" id="{A86A6D27-D48D-4BE9-9BF7-96F3E2C8D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3450" y="2703513"/>
                  <a:ext cx="123825" cy="120650"/>
                </a:xfrm>
                <a:custGeom>
                  <a:avLst/>
                  <a:gdLst>
                    <a:gd name="T0" fmla="*/ 31 w 37"/>
                    <a:gd name="T1" fmla="*/ 31 h 36"/>
                    <a:gd name="T2" fmla="*/ 37 w 37"/>
                    <a:gd name="T3" fmla="*/ 18 h 36"/>
                    <a:gd name="T4" fmla="*/ 31 w 37"/>
                    <a:gd name="T5" fmla="*/ 5 h 36"/>
                    <a:gd name="T6" fmla="*/ 18 w 37"/>
                    <a:gd name="T7" fmla="*/ 0 h 36"/>
                    <a:gd name="T8" fmla="*/ 5 w 37"/>
                    <a:gd name="T9" fmla="*/ 5 h 36"/>
                    <a:gd name="T10" fmla="*/ 0 w 37"/>
                    <a:gd name="T11" fmla="*/ 18 h 36"/>
                    <a:gd name="T12" fmla="*/ 5 w 37"/>
                    <a:gd name="T13" fmla="*/ 31 h 36"/>
                    <a:gd name="T14" fmla="*/ 18 w 37"/>
                    <a:gd name="T15" fmla="*/ 36 h 36"/>
                    <a:gd name="T16" fmla="*/ 31 w 37"/>
                    <a:gd name="T1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6">
                      <a:moveTo>
                        <a:pt x="31" y="31"/>
                      </a:moveTo>
                      <a:cubicBezTo>
                        <a:pt x="35" y="28"/>
                        <a:pt x="37" y="23"/>
                        <a:pt x="37" y="18"/>
                      </a:cubicBezTo>
                      <a:cubicBezTo>
                        <a:pt x="37" y="13"/>
                        <a:pt x="35" y="9"/>
                        <a:pt x="31" y="5"/>
                      </a:cubicBezTo>
                      <a:cubicBezTo>
                        <a:pt x="28" y="2"/>
                        <a:pt x="23" y="0"/>
                        <a:pt x="18" y="0"/>
                      </a:cubicBezTo>
                      <a:cubicBezTo>
                        <a:pt x="13" y="0"/>
                        <a:pt x="9" y="2"/>
                        <a:pt x="5" y="5"/>
                      </a:cubicBezTo>
                      <a:cubicBezTo>
                        <a:pt x="2" y="9"/>
                        <a:pt x="0" y="13"/>
                        <a:pt x="0" y="18"/>
                      </a:cubicBezTo>
                      <a:cubicBezTo>
                        <a:pt x="0" y="23"/>
                        <a:pt x="2" y="28"/>
                        <a:pt x="5" y="31"/>
                      </a:cubicBezTo>
                      <a:cubicBezTo>
                        <a:pt x="9" y="34"/>
                        <a:pt x="13" y="36"/>
                        <a:pt x="18" y="36"/>
                      </a:cubicBezTo>
                      <a:cubicBezTo>
                        <a:pt x="23" y="36"/>
                        <a:pt x="28" y="34"/>
                        <a:pt x="31" y="3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155CB0B1-F2D5-44D9-B57C-7FF6998CB22B}"/>
                  </a:ext>
                </a:extLst>
              </p:cNvPr>
              <p:cNvSpPr txBox="1"/>
              <p:nvPr/>
            </p:nvSpPr>
            <p:spPr>
              <a:xfrm>
                <a:off x="2249231" y="4473642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0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E11EE2AB-6881-4D3C-81BA-19F9900BC0E4}"/>
                  </a:ext>
                </a:extLst>
              </p:cNvPr>
              <p:cNvSpPr txBox="1"/>
              <p:nvPr/>
            </p:nvSpPr>
            <p:spPr>
              <a:xfrm>
                <a:off x="2994040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24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9BDBE41-D106-4CE4-A84A-23DF5C66375D}"/>
                  </a:ext>
                </a:extLst>
              </p:cNvPr>
              <p:cNvSpPr txBox="1"/>
              <p:nvPr/>
            </p:nvSpPr>
            <p:spPr>
              <a:xfrm>
                <a:off x="3784534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48</a:t>
                </a: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A6273C58-D6D4-4915-8E47-B433D7E3FDDB}"/>
                  </a:ext>
                </a:extLst>
              </p:cNvPr>
              <p:cNvSpPr txBox="1"/>
              <p:nvPr/>
            </p:nvSpPr>
            <p:spPr>
              <a:xfrm>
                <a:off x="4575028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72</a:t>
                </a:r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E502898C-64D5-470B-A183-69C400D498AF}"/>
                  </a:ext>
                </a:extLst>
              </p:cNvPr>
              <p:cNvSpPr txBox="1"/>
              <p:nvPr/>
            </p:nvSpPr>
            <p:spPr>
              <a:xfrm>
                <a:off x="5365523" y="4473642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96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7512BEE2-EE75-4EBB-9CD9-2FCF36DDBAEE}"/>
                  </a:ext>
                </a:extLst>
              </p:cNvPr>
              <p:cNvSpPr txBox="1"/>
              <p:nvPr/>
            </p:nvSpPr>
            <p:spPr>
              <a:xfrm>
                <a:off x="7034706" y="4473642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148</a:t>
                </a:r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AC0FACD7-198D-41A1-B0F5-F691FBF94120}"/>
                  </a:ext>
                </a:extLst>
              </p:cNvPr>
              <p:cNvSpPr txBox="1"/>
              <p:nvPr/>
            </p:nvSpPr>
            <p:spPr>
              <a:xfrm>
                <a:off x="8484877" y="4473642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192</a:t>
                </a:r>
              </a:p>
            </p:txBody>
          </p: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A6F5834E-4E08-4A4F-8686-2AD0DB76D70E}"/>
                  </a:ext>
                </a:extLst>
              </p:cNvPr>
              <p:cNvSpPr txBox="1"/>
              <p:nvPr/>
            </p:nvSpPr>
            <p:spPr>
              <a:xfrm>
                <a:off x="6429363" y="3442787"/>
                <a:ext cx="2445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Observed failure approach</a:t>
                </a: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7A9915E6-AD5D-4402-A99E-12C129196AD9}"/>
                  </a:ext>
                </a:extLst>
              </p:cNvPr>
              <p:cNvSpPr txBox="1"/>
              <p:nvPr/>
            </p:nvSpPr>
            <p:spPr>
              <a:xfrm>
                <a:off x="6429363" y="3813362"/>
                <a:ext cx="21201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FDA </a:t>
                </a:r>
                <a:r>
                  <a:rPr lang="en-US" sz="1600" b="1" dirty="0" err="1"/>
                  <a:t>snaphot</a:t>
                </a:r>
                <a:r>
                  <a:rPr lang="en-US" sz="1600" b="1" dirty="0"/>
                  <a:t> approach</a:t>
                </a: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56FBD383-A897-447B-A824-BA4B7FB6F02B}"/>
                  </a:ext>
                </a:extLst>
              </p:cNvPr>
              <p:cNvSpPr txBox="1"/>
              <p:nvPr/>
            </p:nvSpPr>
            <p:spPr>
              <a:xfrm>
                <a:off x="2056655" y="4264844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0</a:t>
                </a:r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56663F11-365F-42F3-BB00-2747F753B5DE}"/>
                  </a:ext>
                </a:extLst>
              </p:cNvPr>
              <p:cNvSpPr txBox="1"/>
              <p:nvPr/>
            </p:nvSpPr>
            <p:spPr>
              <a:xfrm>
                <a:off x="1965285" y="3748059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20</a:t>
                </a:r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E3004D19-C789-464C-8542-FC6E82FE58AD}"/>
                  </a:ext>
                </a:extLst>
              </p:cNvPr>
              <p:cNvSpPr txBox="1"/>
              <p:nvPr/>
            </p:nvSpPr>
            <p:spPr>
              <a:xfrm>
                <a:off x="1965285" y="3231275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40</a:t>
                </a:r>
              </a:p>
            </p:txBody>
          </p:sp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71A58D44-898F-4AF6-8E7E-1246E3C72894}"/>
                  </a:ext>
                </a:extLst>
              </p:cNvPr>
              <p:cNvSpPr txBox="1"/>
              <p:nvPr/>
            </p:nvSpPr>
            <p:spPr>
              <a:xfrm>
                <a:off x="1965285" y="2714491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60</a:t>
                </a:r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9DE23E35-685F-43E3-967D-077025DE2AF6}"/>
                  </a:ext>
                </a:extLst>
              </p:cNvPr>
              <p:cNvSpPr txBox="1"/>
              <p:nvPr/>
            </p:nvSpPr>
            <p:spPr>
              <a:xfrm>
                <a:off x="1965285" y="2197707"/>
                <a:ext cx="3674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80</a:t>
                </a:r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id="{66655A30-32A4-4F64-8C1F-64CA34F47A15}"/>
                  </a:ext>
                </a:extLst>
              </p:cNvPr>
              <p:cNvSpPr txBox="1"/>
              <p:nvPr/>
            </p:nvSpPr>
            <p:spPr>
              <a:xfrm>
                <a:off x="1873913" y="168092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/>
                  <a:t>100</a:t>
                </a:r>
              </a:p>
            </p:txBody>
          </p: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747B608F-4D7A-4FDE-B8FA-12C5DCC1DE2E}"/>
                  </a:ext>
                </a:extLst>
              </p:cNvPr>
              <p:cNvSpPr txBox="1"/>
              <p:nvPr/>
            </p:nvSpPr>
            <p:spPr>
              <a:xfrm>
                <a:off x="2776834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638/734</a:t>
                </a:r>
              </a:p>
              <a:p>
                <a:pPr algn="ctr"/>
                <a:r>
                  <a:rPr lang="en-US" sz="1400" dirty="0"/>
                  <a:t>638/747</a:t>
                </a:r>
              </a:p>
            </p:txBody>
          </p:sp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01CC72BA-5B31-4F5F-9AD3-BBC0BAC2218D}"/>
                  </a:ext>
                </a:extLst>
              </p:cNvPr>
              <p:cNvSpPr txBox="1"/>
              <p:nvPr/>
            </p:nvSpPr>
            <p:spPr>
              <a:xfrm>
                <a:off x="3567328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628/710</a:t>
                </a:r>
              </a:p>
              <a:p>
                <a:pPr algn="ctr"/>
                <a:r>
                  <a:rPr lang="en-US" sz="1400" dirty="0"/>
                  <a:t>628/747</a:t>
                </a:r>
              </a:p>
            </p:txBody>
          </p: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46BF22CF-ED6E-4F2C-A947-08097F890FD4}"/>
                  </a:ext>
                </a:extLst>
              </p:cNvPr>
              <p:cNvSpPr txBox="1"/>
              <p:nvPr/>
            </p:nvSpPr>
            <p:spPr>
              <a:xfrm>
                <a:off x="4357822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578/686</a:t>
                </a:r>
              </a:p>
              <a:p>
                <a:pPr algn="ctr"/>
                <a:r>
                  <a:rPr lang="en-US" sz="1400" dirty="0"/>
                  <a:t>578/741</a:t>
                </a:r>
              </a:p>
            </p:txBody>
          </p:sp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A33F1003-8ACB-4384-AF72-43D7AB29F9F1}"/>
                  </a:ext>
                </a:extLst>
              </p:cNvPr>
              <p:cNvSpPr txBox="1"/>
              <p:nvPr/>
            </p:nvSpPr>
            <p:spPr>
              <a:xfrm>
                <a:off x="5148317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559/679</a:t>
                </a:r>
              </a:p>
              <a:p>
                <a:pPr algn="ctr"/>
                <a:r>
                  <a:rPr lang="en-US" sz="1400" dirty="0"/>
                  <a:t>559/743</a:t>
                </a:r>
              </a:p>
            </p:txBody>
          </p:sp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F6984063-A8AD-4911-A0C5-1656919BD8A5}"/>
                  </a:ext>
                </a:extLst>
              </p:cNvPr>
              <p:cNvSpPr txBox="1"/>
              <p:nvPr/>
            </p:nvSpPr>
            <p:spPr>
              <a:xfrm>
                <a:off x="6863186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490/608</a:t>
                </a:r>
              </a:p>
              <a:p>
                <a:pPr algn="ctr"/>
                <a:r>
                  <a:rPr lang="en-US" sz="1400" dirty="0"/>
                  <a:t>490/747</a:t>
                </a:r>
              </a:p>
            </p:txBody>
          </p: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919A03B5-A595-47D4-91EA-60AD6CCB3DA7}"/>
                  </a:ext>
                </a:extLst>
              </p:cNvPr>
              <p:cNvSpPr txBox="1"/>
              <p:nvPr/>
            </p:nvSpPr>
            <p:spPr>
              <a:xfrm>
                <a:off x="8313357" y="5063118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457/578</a:t>
                </a:r>
              </a:p>
              <a:p>
                <a:pPr algn="ctr"/>
                <a:r>
                  <a:rPr lang="en-US" sz="1400" dirty="0"/>
                  <a:t>457/747</a:t>
                </a:r>
              </a:p>
            </p:txBody>
          </p:sp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9E2F4530-B5D7-43A8-A5A7-F5119E393C1D}"/>
                  </a:ext>
                </a:extLst>
              </p:cNvPr>
              <p:cNvSpPr txBox="1"/>
              <p:nvPr/>
            </p:nvSpPr>
            <p:spPr>
              <a:xfrm>
                <a:off x="4982430" y="4749419"/>
                <a:ext cx="13949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/>
                  <a:t>Treatment week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B6CD0F0-094A-EF4D-9956-6EE22631D68E}"/>
                  </a:ext>
                </a:extLst>
              </p:cNvPr>
              <p:cNvSpPr txBox="1"/>
              <p:nvPr/>
            </p:nvSpPr>
            <p:spPr>
              <a:xfrm>
                <a:off x="2170530" y="1382043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%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A3A639ED-49D6-F04E-9AAA-A6D0491317F9}"/>
                  </a:ext>
                </a:extLst>
              </p:cNvPr>
              <p:cNvSpPr txBox="1"/>
              <p:nvPr/>
            </p:nvSpPr>
            <p:spPr>
              <a:xfrm>
                <a:off x="8691320" y="2210333"/>
                <a:ext cx="5517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79.1</a:t>
                </a:r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E4395B3F-9449-F745-8A66-4A733EF559DE}"/>
                  </a:ext>
                </a:extLst>
              </p:cNvPr>
              <p:cNvSpPr txBox="1"/>
              <p:nvPr/>
            </p:nvSpPr>
            <p:spPr>
              <a:xfrm>
                <a:off x="8694049" y="2672134"/>
                <a:ext cx="5517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61.2</a:t>
                </a:r>
              </a:p>
            </p:txBody>
          </p:sp>
        </p:grpSp>
      </p:grpSp>
      <p:sp>
        <p:nvSpPr>
          <p:cNvPr id="90" name="Text Box 3">
            <a:extLst>
              <a:ext uri="{FF2B5EF4-FFF2-40B4-BE49-F238E27FC236}">
                <a16:creationId xmlns:a16="http://schemas.microsoft.com/office/drawing/2014/main" id="{8D63E85E-B9EA-B04E-AFBD-56E82B02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</p:spTree>
    <p:extLst>
      <p:ext uri="{BB962C8B-B14F-4D97-AF65-F5344CB8AC3E}">
        <p14:creationId xmlns:p14="http://schemas.microsoft.com/office/powerpoint/2010/main" val="3749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3CDB2-6A74-6548-987F-1A5C0294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DRIVE-FORWARD and DRIVE-AHEAD: </a:t>
            </a:r>
            <a:br>
              <a:rPr lang="en-US" sz="3200" dirty="0"/>
            </a:br>
            <a:r>
              <a:rPr lang="en-US" sz="3200" dirty="0"/>
              <a:t>Resistance analysis through week 192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62936C-7033-4BE7-801C-8DB63A177D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4739" y="6233175"/>
            <a:ext cx="11562349" cy="409686"/>
          </a:xfrm>
        </p:spPr>
        <p:txBody>
          <a:bodyPr>
            <a:normAutofit/>
          </a:bodyPr>
          <a:lstStyle/>
          <a:p>
            <a:r>
              <a:rPr lang="en-US" sz="2000" dirty="0"/>
              <a:t>Development of resistance was low (1,6%) and observed primarily during the initial 96 weeks of the study</a:t>
            </a:r>
          </a:p>
        </p:txBody>
      </p:sp>
      <p:graphicFrame>
        <p:nvGraphicFramePr>
          <p:cNvPr id="4" name="Tableau 8">
            <a:extLst>
              <a:ext uri="{FF2B5EF4-FFF2-40B4-BE49-F238E27FC236}">
                <a16:creationId xmlns:a16="http://schemas.microsoft.com/office/drawing/2014/main" id="{DB4A2CDE-E289-4906-AD0D-884E39191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901602"/>
              </p:ext>
            </p:extLst>
          </p:nvPr>
        </p:nvGraphicFramePr>
        <p:xfrm>
          <a:off x="381001" y="2083129"/>
          <a:ext cx="11562349" cy="415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2927">
                  <a:extLst>
                    <a:ext uri="{9D8B030D-6E8A-4147-A177-3AD203B41FA5}">
                      <a16:colId xmlns:a16="http://schemas.microsoft.com/office/drawing/2014/main" val="2255656391"/>
                    </a:ext>
                  </a:extLst>
                </a:gridCol>
                <a:gridCol w="3345366">
                  <a:extLst>
                    <a:ext uri="{9D8B030D-6E8A-4147-A177-3AD203B41FA5}">
                      <a16:colId xmlns:a16="http://schemas.microsoft.com/office/drawing/2014/main" val="2019752300"/>
                    </a:ext>
                  </a:extLst>
                </a:gridCol>
                <a:gridCol w="2252546">
                  <a:extLst>
                    <a:ext uri="{9D8B030D-6E8A-4147-A177-3AD203B41FA5}">
                      <a16:colId xmlns:a16="http://schemas.microsoft.com/office/drawing/2014/main" val="1055933512"/>
                    </a:ext>
                  </a:extLst>
                </a:gridCol>
                <a:gridCol w="1182029">
                  <a:extLst>
                    <a:ext uri="{9D8B030D-6E8A-4147-A177-3AD203B41FA5}">
                      <a16:colId xmlns:a16="http://schemas.microsoft.com/office/drawing/2014/main" val="1064172110"/>
                    </a:ext>
                  </a:extLst>
                </a:gridCol>
                <a:gridCol w="1139481">
                  <a:extLst>
                    <a:ext uri="{9D8B030D-6E8A-4147-A177-3AD203B41FA5}">
                      <a16:colId xmlns:a16="http://schemas.microsoft.com/office/drawing/2014/main" val="1725799869"/>
                    </a:ext>
                  </a:extLst>
                </a:gridCol>
              </a:tblGrid>
              <a:tr h="403920">
                <a:tc rowSpan="2">
                  <a:txBody>
                    <a:bodyPr/>
                    <a:lstStyle/>
                    <a:p>
                      <a:endParaRPr lang="en-US" sz="1600" noProof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noProof="0" dirty="0">
                          <a:solidFill>
                            <a:schemeClr val="bg1"/>
                          </a:solidFill>
                        </a:rPr>
                        <a:t>DRIVE-FORWARD (DOR + 2 NRTIs) and DRIVE-AHEAD (DOR/3TC/TDF) (N = 747)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1200" b="1" dirty="0" err="1">
                          <a:solidFill>
                            <a:schemeClr val="bg1"/>
                          </a:solidFill>
                        </a:rPr>
                        <a:t>Early</a:t>
                      </a:r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 discontinuation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69488"/>
                  </a:ext>
                </a:extLst>
              </a:tr>
              <a:tr h="297697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Protocol-defined Virologic failure (PDVF)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Early discontinuation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6636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Participants in analysis population, N (%)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83 (11,1)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191 (25,6)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2489851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/>
                        <a:t>With resistance testing available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34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6414411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/>
                        <a:t>No genotypic resistance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293749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W0-W96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W96-W192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W0-W96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>
                          <a:solidFill>
                            <a:schemeClr val="bg1"/>
                          </a:solidFill>
                        </a:rPr>
                        <a:t>W96-W192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42604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Genotypic resistance to DOR,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317066"/>
                  </a:ext>
                </a:extLst>
              </a:tr>
              <a:tr h="730711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Mutation detected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V106I/A/M (6) ; V108I (1) ; F227C (4) ; H221Y (2) ; P225H (2) ;  Y318Y/F (2) ; A98G (1) ; V75I (1) ; Y188L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/>
                        <a:t>V106I/M (2) ; Y318F (1) ; </a:t>
                      </a:r>
                      <a:br>
                        <a:rPr lang="en-US" sz="1600" noProof="0"/>
                      </a:br>
                      <a:r>
                        <a:rPr lang="en-US" sz="1600" noProof="0"/>
                        <a:t>A98G (1)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V106I (2) ; </a:t>
                      </a:r>
                      <a:br>
                        <a:rPr lang="en-US" sz="1600" noProof="0"/>
                      </a:br>
                      <a:r>
                        <a:rPr lang="en-US" sz="1600" noProof="0"/>
                        <a:t>H221Y (1) ;</a:t>
                      </a:r>
                      <a:br>
                        <a:rPr lang="en-US" sz="1600" noProof="0"/>
                      </a:br>
                      <a:r>
                        <a:rPr lang="en-US" sz="1600" noProof="0"/>
                        <a:t>F227C (1) ;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012543"/>
                  </a:ext>
                </a:extLst>
              </a:tr>
              <a:tr h="297697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Genotypic resistance to NRTI, 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1695181"/>
                  </a:ext>
                </a:extLst>
              </a:tr>
              <a:tr h="514204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Mutation detected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M184V (5) ; M184I (1) ; K65R (2) ; M41L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M184V (1)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4083024"/>
                  </a:ext>
                </a:extLst>
              </a:tr>
            </a:tbl>
          </a:graphicData>
        </a:graphic>
      </p:graphicFrame>
      <p:sp>
        <p:nvSpPr>
          <p:cNvPr id="5" name="Text Box 3">
            <a:extLst>
              <a:ext uri="{FF2B5EF4-FFF2-40B4-BE49-F238E27FC236}">
                <a16:creationId xmlns:a16="http://schemas.microsoft.com/office/drawing/2014/main" id="{BF8DA12D-3D7D-654C-9D08-DA9B1F675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13" y="6495011"/>
            <a:ext cx="2808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200" i="1" dirty="0">
                <a:solidFill>
                  <a:srgbClr val="0070C0"/>
                </a:solidFill>
              </a:rPr>
              <a:t>Molina JM, EACS 2021, Abs. BPD1/5</a:t>
            </a:r>
          </a:p>
        </p:txBody>
      </p:sp>
    </p:spTree>
    <p:extLst>
      <p:ext uri="{BB962C8B-B14F-4D97-AF65-F5344CB8AC3E}">
        <p14:creationId xmlns:p14="http://schemas.microsoft.com/office/powerpoint/2010/main" val="4213562371"/>
      </p:ext>
    </p:extLst>
  </p:cSld>
  <p:clrMapOvr>
    <a:masterClrMapping/>
  </p:clrMapOvr>
</p:sld>
</file>

<file path=ppt/theme/theme1.xml><?xml version="1.0" encoding="utf-8"?>
<a:theme xmlns:a="http://schemas.openxmlformats.org/drawingml/2006/main" name="ARV-trials - EACS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rgbClr val="000000"/>
    </a:dk1>
    <a:lt1>
      <a:srgbClr val="FFFFFF"/>
    </a:lt1>
    <a:dk2>
      <a:srgbClr val="CEC3B1"/>
    </a:dk2>
    <a:lt2>
      <a:srgbClr val="D5E8FA"/>
    </a:lt2>
    <a:accent1>
      <a:srgbClr val="7278B4"/>
    </a:accent1>
    <a:accent2>
      <a:srgbClr val="88AAD3"/>
    </a:accent2>
    <a:accent3>
      <a:srgbClr val="79A67F"/>
    </a:accent3>
    <a:accent4>
      <a:srgbClr val="306B7A"/>
    </a:accent4>
    <a:accent5>
      <a:srgbClr val="FFA004"/>
    </a:accent5>
    <a:accent6>
      <a:srgbClr val="DC460B"/>
    </a:accent6>
    <a:hlink>
      <a:srgbClr val="56C7AA"/>
    </a:hlink>
    <a:folHlink>
      <a:srgbClr val="59A8D1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5667</Words>
  <Application>Microsoft Office PowerPoint</Application>
  <PresentationFormat>Grand écran</PresentationFormat>
  <Paragraphs>1413</Paragraphs>
  <Slides>48</Slides>
  <Notes>48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2" baseType="lpstr">
      <vt:lpstr>Arial</vt:lpstr>
      <vt:lpstr>Calibri</vt:lpstr>
      <vt:lpstr>Police système Courant</vt:lpstr>
      <vt:lpstr>ARV-trials - EACS 2021</vt:lpstr>
      <vt:lpstr>18th European AIDS Conference </vt:lpstr>
      <vt:lpstr>Présentation PowerPoint</vt:lpstr>
      <vt:lpstr>Disclosure </vt:lpstr>
      <vt:lpstr>Présentation PowerPoint</vt:lpstr>
      <vt:lpstr>FAST Study: Test and Treat with BIC/FTC/TAF</vt:lpstr>
      <vt:lpstr>GEMINI Study: impact of adherence  on virologic outcome at W144</vt:lpstr>
      <vt:lpstr>DRIVE-FORWARD and DRIVE-AHEAD:  randomised, double-blind, phase 3 trials  in treatment-naïve adults W192 results</vt:lpstr>
      <vt:lpstr>DRIVE-FORWARD and DRIVE-AHEAD:  Efficacy outcomes through week 192</vt:lpstr>
      <vt:lpstr>DRIVE-FORWARD and DRIVE-AHEAD:  Resistance analysis through week 192</vt:lpstr>
      <vt:lpstr>Présentation PowerPoint</vt:lpstr>
      <vt:lpstr>Présentation PowerPoint</vt:lpstr>
      <vt:lpstr>Présentation PowerPoint</vt:lpstr>
      <vt:lpstr>DTG + 3TC switch as maintenance:  impact of past M184I/V mutation ?</vt:lpstr>
      <vt:lpstr>CAB + RPV LA IM in patients with high BMI</vt:lpstr>
      <vt:lpstr>Présentation PowerPoint</vt:lpstr>
      <vt:lpstr>CAB + RPV oral lead-in before Long-Acting Therapy</vt:lpstr>
      <vt:lpstr>CARISEL: CAB + RPV LA implementation study</vt:lpstr>
      <vt:lpstr>CARISEL: CAB + RPV LA implementation study</vt:lpstr>
      <vt:lpstr>Présentation PowerPoint</vt:lpstr>
      <vt:lpstr>Présentation PowerPoint</vt:lpstr>
      <vt:lpstr>TANGO study: relationship between IL-6  and residual viremia</vt:lpstr>
      <vt:lpstr>DRIVE-FORWARD and DRIVE-AHEAD :  Change in weight from baseline</vt:lpstr>
      <vt:lpstr>Changes in BMI and association with clinical outcomes after initiation of ART: EuroSIDA</vt:lpstr>
      <vt:lpstr>Présentation PowerPoint</vt:lpstr>
      <vt:lpstr>ISL/DOR Phase 2b: W144 results</vt:lpstr>
      <vt:lpstr>ISL/DOR Phase 2b: W144 results</vt:lpstr>
      <vt:lpstr>CAPELLA Study: lenacapavir in HTE patients</vt:lpstr>
      <vt:lpstr>CAPELLA Study: lenacapavir in HTE patients</vt:lpstr>
      <vt:lpstr>CAPELLA Study: lenacapavir in HTE patients</vt:lpstr>
      <vt:lpstr>CAPELLA Study: lenacapavir in HTE patients</vt:lpstr>
      <vt:lpstr>Présentation PowerPoint</vt:lpstr>
      <vt:lpstr>Dissolve or crush BIC/F/TAF  if patient cannot swallow ?</vt:lpstr>
      <vt:lpstr>3rd 90-90-90-Europe</vt:lpstr>
      <vt:lpstr>Late presenters -Europe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18th European AIDS Conference </vt:lpstr>
    </vt:vector>
  </TitlesOfParts>
  <Company>AEI - www.aei.fr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Webinar EACS 2021</dc:title>
  <dc:creator>Pedro Cahn, Anton Pozniak, François Raffi</dc:creator>
  <cp:lastModifiedBy>Ludovic Brunet</cp:lastModifiedBy>
  <cp:revision>1040</cp:revision>
  <cp:lastPrinted>2021-10-30T19:29:52Z</cp:lastPrinted>
  <dcterms:created xsi:type="dcterms:W3CDTF">2018-10-26T15:18:15Z</dcterms:created>
  <dcterms:modified xsi:type="dcterms:W3CDTF">2025-02-28T18:30:35Z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