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146847739" r:id="rId2"/>
    <p:sldId id="2146847732" r:id="rId3"/>
    <p:sldId id="2146847918" r:id="rId4"/>
    <p:sldId id="2146847913" r:id="rId5"/>
    <p:sldId id="2146847904" r:id="rId6"/>
    <p:sldId id="2146847899" r:id="rId7"/>
    <p:sldId id="2146847903" r:id="rId8"/>
    <p:sldId id="2146847883" r:id="rId9"/>
    <p:sldId id="2146847688" r:id="rId10"/>
    <p:sldId id="2146847893" r:id="rId11"/>
    <p:sldId id="2146847892" r:id="rId12"/>
    <p:sldId id="2146847895" r:id="rId13"/>
    <p:sldId id="2146847905" r:id="rId14"/>
    <p:sldId id="2146847908" r:id="rId15"/>
    <p:sldId id="2146847669" r:id="rId16"/>
    <p:sldId id="2146847891" r:id="rId17"/>
    <p:sldId id="2146847919" r:id="rId18"/>
    <p:sldId id="2146847894" r:id="rId19"/>
    <p:sldId id="2146847681" r:id="rId20"/>
    <p:sldId id="2146847682" r:id="rId21"/>
    <p:sldId id="2146847683" r:id="rId22"/>
    <p:sldId id="2146847911" r:id="rId23"/>
    <p:sldId id="2146847671" r:id="rId24"/>
    <p:sldId id="2146847902" r:id="rId25"/>
    <p:sldId id="2146847912" r:id="rId26"/>
    <p:sldId id="2146847889" r:id="rId27"/>
    <p:sldId id="2146847890" r:id="rId28"/>
    <p:sldId id="2146847907" r:id="rId29"/>
    <p:sldId id="2146847920" r:id="rId30"/>
    <p:sldId id="2146847886" r:id="rId31"/>
    <p:sldId id="2146847887" r:id="rId32"/>
    <p:sldId id="2146847909" r:id="rId33"/>
    <p:sldId id="2146847896" r:id="rId34"/>
    <p:sldId id="2146847898" r:id="rId35"/>
    <p:sldId id="2146847897" r:id="rId36"/>
    <p:sldId id="2146847914" r:id="rId37"/>
    <p:sldId id="2146847675" r:id="rId38"/>
    <p:sldId id="2146847686" r:id="rId39"/>
    <p:sldId id="2146847910" r:id="rId40"/>
    <p:sldId id="2146847921" r:id="rId41"/>
    <p:sldId id="2146847906" r:id="rId42"/>
    <p:sldId id="2146847843" r:id="rId43"/>
    <p:sldId id="269" r:id="rId44"/>
    <p:sldId id="270" r:id="rId45"/>
    <p:sldId id="2146847916" r:id="rId46"/>
    <p:sldId id="2146847680" r:id="rId47"/>
    <p:sldId id="2146847917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DD1"/>
    <a:srgbClr val="000000"/>
    <a:srgbClr val="0000CC"/>
    <a:srgbClr val="006600"/>
    <a:srgbClr val="00B0F0"/>
    <a:srgbClr val="00B050"/>
    <a:srgbClr val="FF6600"/>
    <a:srgbClr val="FF66FF"/>
    <a:srgbClr val="FFFFFF"/>
    <a:srgbClr val="A06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6405"/>
  </p:normalViewPr>
  <p:slideViewPr>
    <p:cSldViewPr snapToGrid="0" snapToObjects="1">
      <p:cViewPr varScale="1">
        <p:scale>
          <a:sx n="110" d="100"/>
          <a:sy n="110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spc="0" normalizeH="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pPr>
            <a:r>
              <a:rPr lang="es-AR" b="1"/>
              <a:t>HIV-1 RNA &lt;50 copies/mL</a:t>
            </a:r>
          </a:p>
        </c:rich>
      </c:tx>
      <c:layout>
        <c:manualLayout>
          <c:xMode val="edge"/>
          <c:yMode val="edge"/>
          <c:x val="0.270360918450215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spc="0" normalizeH="0" baseline="0">
              <a:solidFill>
                <a:srgbClr val="0070C0"/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8182025796586266E-2"/>
          <c:y val="0.14078000413448977"/>
          <c:w val="0.85010179762591831"/>
          <c:h val="0.68548710399078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'[graficos andes global aids 2022.xlsx]Hoja1'!$B$1</c:f>
              <c:strCache>
                <c:ptCount val="1"/>
                <c:pt idx="0">
                  <c:v>DT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'[graficos andes global aids 2022.xlsx]Hoja1'!$A$2:$A$5</c:f>
              <c:strCache>
                <c:ptCount val="3"/>
                <c:pt idx="0">
                  <c:v>ITTe- Population (n229)</c:v>
                </c:pt>
                <c:pt idx="1">
                  <c:v>Per protocol population    (n204)</c:v>
                </c:pt>
                <c:pt idx="2">
                  <c:v>ITTe population &gt;100 .000 (n141)</c:v>
                </c:pt>
              </c:strCache>
            </c:strRef>
          </c:cat>
          <c:val>
            <c:numRef>
              <c:f>'[graficos andes global aids 2022.xlsx]Hoja1'!$B$2:$B$5</c:f>
              <c:numCache>
                <c:formatCode>0%</c:formatCode>
                <c:ptCount val="4"/>
                <c:pt idx="0">
                  <c:v>0.82199999999999995</c:v>
                </c:pt>
                <c:pt idx="1">
                  <c:v>0.92</c:v>
                </c:pt>
                <c:pt idx="2">
                  <c:v>0.80900000000000005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6-0D49-B4EA-ED3B6C12931D}"/>
            </c:ext>
          </c:extLst>
        </c:ser>
        <c:ser>
          <c:idx val="1"/>
          <c:order val="1"/>
          <c:tx>
            <c:strRef>
              <c:f>'[graficos andes global aids 2022.xlsx]Hoja1'!$C$1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9332966402659897E-3"/>
                  <c:y val="4.8705084211759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B6-0D49-B4EA-ED3B6C1293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'[graficos andes global aids 2022.xlsx]Hoja1'!$A$2:$A$5</c:f>
              <c:strCache>
                <c:ptCount val="3"/>
                <c:pt idx="0">
                  <c:v>ITTe- Population (n229)</c:v>
                </c:pt>
                <c:pt idx="1">
                  <c:v>Per protocol population    (n204)</c:v>
                </c:pt>
                <c:pt idx="2">
                  <c:v>ITTe population &gt;100 .000 (n141)</c:v>
                </c:pt>
              </c:strCache>
            </c:strRef>
          </c:cat>
          <c:val>
            <c:numRef>
              <c:f>'[graficos andes global aids 2022.xlsx]Hoja1'!$C$2:$C$5</c:f>
              <c:numCache>
                <c:formatCode>0%</c:formatCode>
                <c:ptCount val="4"/>
                <c:pt idx="0">
                  <c:v>0.80500000000000005</c:v>
                </c:pt>
                <c:pt idx="1">
                  <c:v>0.91200000000000003</c:v>
                </c:pt>
                <c:pt idx="2">
                  <c:v>0.76600000000000001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B6-0D49-B4EA-ED3B6C129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2"/>
        <c:axId val="271708015"/>
        <c:axId val="271710095"/>
      </c:barChart>
      <c:catAx>
        <c:axId val="27170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1710095"/>
        <c:crossesAt val="0"/>
        <c:auto val="1"/>
        <c:lblAlgn val="ctr"/>
        <c:lblOffset val="100"/>
        <c:noMultiLvlLbl val="0"/>
      </c:catAx>
      <c:valAx>
        <c:axId val="271710095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cmpd="sng"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170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795954444419928"/>
          <c:y val="6.2869925970759327E-2"/>
          <c:w val="0.13359139441867884"/>
          <c:h val="8.5878463665324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70C0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8D-F84B-BA81-9826BB2FA3BC}"/>
                </c:ext>
              </c:extLst>
            </c:dLbl>
            <c:dLbl>
              <c:idx val="1"/>
              <c:layout>
                <c:manualLayout>
                  <c:x val="-7.9054963274456571E-3"/>
                  <c:y val="1.6651258701947799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90.1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04294816499887E-2"/>
                      <c:h val="7.64892219732673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58D-F84B-BA81-9826BB2FA3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8D-F84B-BA81-9826BB2FA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 </c:v>
                </c:pt>
                <c:pt idx="1">
                  <c:v> </c:v>
                </c:pt>
                <c:pt idx="2">
                  <c:v>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3.3</c:v>
                </c:pt>
                <c:pt idx="1">
                  <c:v>90.1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8D-F84B-BA81-9826BB2FA3B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629DD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96.3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58D-F84B-BA81-9826BB2FA3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58D-F84B-BA81-9826BB2FA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 </c:v>
                </c:pt>
                <c:pt idx="1">
                  <c:v> </c:v>
                </c:pt>
                <c:pt idx="2">
                  <c:v> 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0</c:v>
                </c:pt>
                <c:pt idx="1">
                  <c:v>96.3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8D-F84B-BA81-9826BB2FA3B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923A6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58D-F84B-BA81-9826BB2FA3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86.8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58D-F84B-BA81-9826BB2FA3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58D-F84B-BA81-9826BB2FA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 </c:v>
                </c:pt>
                <c:pt idx="1">
                  <c:v> </c:v>
                </c:pt>
                <c:pt idx="2">
                  <c:v> 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3.3</c:v>
                </c:pt>
                <c:pt idx="1">
                  <c:v>86.8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8D-F84B-BA81-9826BB2FA3B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rgbClr val="A06B8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83.3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58D-F84B-BA81-9826BB2FA3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58D-F84B-BA81-9826BB2FA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 </c:v>
                </c:pt>
                <c:pt idx="1">
                  <c:v> </c:v>
                </c:pt>
                <c:pt idx="2">
                  <c:v> 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0</c:v>
                </c:pt>
                <c:pt idx="1">
                  <c:v>83.3</c:v>
                </c:pt>
                <c:pt idx="2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58D-F84B-BA81-9826BB2FA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15163312"/>
        <c:axId val="16243296"/>
      </c:barChart>
      <c:catAx>
        <c:axId val="141516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43296"/>
        <c:crosses val="autoZero"/>
        <c:auto val="1"/>
        <c:lblAlgn val="ctr"/>
        <c:lblOffset val="100"/>
        <c:noMultiLvlLbl val="0"/>
      </c:catAx>
      <c:valAx>
        <c:axId val="1624329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51633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4681549985151"/>
          <c:y val="4.0112879971328598E-2"/>
          <c:w val="0.8722851300773703"/>
          <c:h val="0.90587626976288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LEN (N = 112)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8-4644-8BDD-0938B255C20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8C8-4644-8BDD-0938B255C20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Oral F/TAF or F/TDF (N = 153)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C8-4644-8BDD-0938B255C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0004112"/>
        <c:axId val="1119998832"/>
      </c:barChart>
      <c:catAx>
        <c:axId val="112000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9998832"/>
        <c:crosses val="autoZero"/>
        <c:auto val="1"/>
        <c:lblAlgn val="ctr"/>
        <c:lblOffset val="100"/>
        <c:noMultiLvlLbl val="0"/>
      </c:catAx>
      <c:valAx>
        <c:axId val="11199988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00041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8309A-AEF9-9445-9F42-5CC26D31B636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6E2C2-55EE-C343-970B-6D395BD53F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4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4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14537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7896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3371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44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8549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501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4528" y="6161088"/>
            <a:ext cx="11362944" cy="69691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4048"/>
            <a:ext cx="11362944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13808" y="1609344"/>
            <a:ext cx="11364384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rgbClr val="067A80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4048"/>
            <a:ext cx="11362944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14528" y="6161088"/>
            <a:ext cx="11362944" cy="69691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14529" y="1609344"/>
            <a:ext cx="5579872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7"/>
          </p:nvPr>
        </p:nvSpPr>
        <p:spPr>
          <a:xfrm>
            <a:off x="6239227" y="1609344"/>
            <a:ext cx="5579872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4420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68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804967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B0F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90495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150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221006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159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8" r:id="rId7"/>
    <p:sldLayoutId id="2147483679" r:id="rId8"/>
    <p:sldLayoutId id="2147483670" r:id="rId9"/>
    <p:sldLayoutId id="2147483673" r:id="rId10"/>
    <p:sldLayoutId id="2147483676" r:id="rId11"/>
    <p:sldLayoutId id="2147483677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89CED5E4-A08F-5916-5A68-83AC3209F0E3}"/>
              </a:ext>
            </a:extLst>
          </p:cNvPr>
          <p:cNvSpPr txBox="1"/>
          <p:nvPr/>
        </p:nvSpPr>
        <p:spPr>
          <a:xfrm>
            <a:off x="214709" y="5047340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0A84EE0-ED38-39D8-8A11-3FE117F789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81" t="10824" r="16962"/>
          <a:stretch/>
        </p:blipFill>
        <p:spPr>
          <a:xfrm>
            <a:off x="755517" y="5601338"/>
            <a:ext cx="853401" cy="8017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7319DCB0-0ED1-1FC2-8D98-487416AB8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188" y="192367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HIV Glasgow 2024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2B524AAB-4324-0146-018F-BDA018945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88" y="3001815"/>
            <a:ext cx="6400800" cy="69930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6600"/>
                </a:solidFill>
              </a:rPr>
              <a:t>Glasgow | 10-13 </a:t>
            </a:r>
            <a:r>
              <a:rPr lang="es-ES" sz="2800" b="1" dirty="0" err="1">
                <a:solidFill>
                  <a:srgbClr val="FF6600"/>
                </a:solidFill>
              </a:rPr>
              <a:t>November</a:t>
            </a:r>
            <a:r>
              <a:rPr lang="es-ES" sz="2800" b="1" dirty="0">
                <a:solidFill>
                  <a:srgbClr val="FF6600"/>
                </a:solidFill>
              </a:rPr>
              <a:t> 2024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06CC41E-10AB-6606-288D-61B5D9150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257" y="4049919"/>
            <a:ext cx="1513114" cy="151311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741216E-276C-DD0D-7AE8-2A9F56065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378" y="4049919"/>
            <a:ext cx="1513114" cy="151311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0A08AFF-7E66-BDAD-3FF4-28392F291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136" y="4049919"/>
            <a:ext cx="1513114" cy="151311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EAE25E4-DA52-88C1-B393-7780C2E0C116}"/>
              </a:ext>
            </a:extLst>
          </p:cNvPr>
          <p:cNvSpPr txBox="1"/>
          <p:nvPr/>
        </p:nvSpPr>
        <p:spPr>
          <a:xfrm>
            <a:off x="2980387" y="5601338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(Argentina)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0DE61B2-AF19-0566-6689-D143EAC92297}"/>
              </a:ext>
            </a:extLst>
          </p:cNvPr>
          <p:cNvSpPr txBox="1"/>
          <p:nvPr/>
        </p:nvSpPr>
        <p:spPr>
          <a:xfrm>
            <a:off x="5332053" y="5601338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(UK)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5F408CA-BFC4-1FE1-510D-D4A9C66FBF9F}"/>
              </a:ext>
            </a:extLst>
          </p:cNvPr>
          <p:cNvSpPr txBox="1"/>
          <p:nvPr/>
        </p:nvSpPr>
        <p:spPr>
          <a:xfrm>
            <a:off x="7678629" y="5601338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(France)</a:t>
            </a:r>
          </a:p>
        </p:txBody>
      </p:sp>
    </p:spTree>
    <p:extLst>
      <p:ext uri="{BB962C8B-B14F-4D97-AF65-F5344CB8AC3E}">
        <p14:creationId xmlns:p14="http://schemas.microsoft.com/office/powerpoint/2010/main" val="5289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FB19A-D363-E536-AED6-36B0639D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50" y="42460"/>
            <a:ext cx="11247040" cy="1143000"/>
          </a:xfrm>
        </p:spPr>
        <p:txBody>
          <a:bodyPr>
            <a:normAutofit/>
          </a:bodyPr>
          <a:lstStyle/>
          <a:p>
            <a:r>
              <a:rPr lang="en-US" dirty="0"/>
              <a:t>DTG/3TC as 1</a:t>
            </a:r>
            <a:r>
              <a:rPr lang="en-US" baseline="30000" dirty="0"/>
              <a:t>st</a:t>
            </a:r>
            <a:r>
              <a:rPr lang="en-US" dirty="0"/>
              <a:t> line ART without available genotype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9395E18-236F-A43B-202E-75D6B78BA542}"/>
              </a:ext>
            </a:extLst>
          </p:cNvPr>
          <p:cNvSpPr txBox="1">
            <a:spLocks/>
          </p:cNvSpPr>
          <p:nvPr/>
        </p:nvSpPr>
        <p:spPr>
          <a:xfrm>
            <a:off x="491010" y="1191662"/>
            <a:ext cx="9364190" cy="1760940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D2ARLING Study: </a:t>
            </a:r>
            <a:r>
              <a:rPr lang="en-US" sz="1800" dirty="0" err="1">
                <a:cs typeface="Arial" panose="020B0604020202020204" pitchFamily="34" charset="0"/>
              </a:rPr>
              <a:t>randomised</a:t>
            </a:r>
            <a:r>
              <a:rPr lang="en-US" sz="1800" dirty="0">
                <a:cs typeface="Arial" panose="020B0604020202020204" pitchFamily="34" charset="0"/>
              </a:rPr>
              <a:t>, open-label, monocentric trial, Argentina</a:t>
            </a:r>
          </a:p>
          <a:p>
            <a:pPr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Inclusion criteria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cs typeface="Arial" panose="020B0604020202020204" pitchFamily="34" charset="0"/>
              </a:rPr>
              <a:t>214 adults with HIV-1 infection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cs typeface="Arial" panose="020B0604020202020204" pitchFamily="34" charset="0"/>
              </a:rPr>
              <a:t>ART naïve and no available baseline resistance testing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cs typeface="Arial" panose="020B0604020202020204" pitchFamily="34" charset="0"/>
              </a:rPr>
              <a:t>No HBV co-infection</a:t>
            </a:r>
          </a:p>
          <a:p>
            <a:pPr>
              <a:spcBef>
                <a:spcPts val="0"/>
              </a:spcBef>
            </a:pPr>
            <a:r>
              <a:rPr lang="en-US" sz="1900" dirty="0" err="1">
                <a:cs typeface="Arial" panose="020B0604020202020204" pitchFamily="34" charset="0"/>
              </a:rPr>
              <a:t>Randomisation</a:t>
            </a:r>
            <a:r>
              <a:rPr lang="en-US" sz="1900" dirty="0">
                <a:cs typeface="Arial" panose="020B0604020202020204" pitchFamily="34" charset="0"/>
              </a:rPr>
              <a:t> 1:1 DTG/3TC vs DTG+TDF+XTC</a:t>
            </a:r>
          </a:p>
          <a:p>
            <a:pPr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Sampling for genotypic testing at D1 (remained blinded until the end of the study)</a:t>
            </a:r>
            <a:br>
              <a:rPr lang="en-US" sz="1800" dirty="0">
                <a:cs typeface="Arial" panose="020B0604020202020204" pitchFamily="34" charset="0"/>
              </a:rPr>
            </a:br>
            <a:endParaRPr lang="en-US" sz="1800" dirty="0">
              <a:cs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12F9D29-E619-0AC7-B53B-61639B3E9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36173"/>
              </p:ext>
            </p:extLst>
          </p:nvPr>
        </p:nvGraphicFramePr>
        <p:xfrm>
          <a:off x="6726882" y="3631003"/>
          <a:ext cx="5169873" cy="163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41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6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DTG/3TC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DTG+TDF+XTC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Baseline HIV-1 RNA &gt; 100 000 c/</a:t>
                      </a:r>
                      <a:r>
                        <a:rPr kumimoji="0" lang="fr-FR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mL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31/33 (94%)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28/33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(85%)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Baseline CD4 &lt; 200/mm</a:t>
                      </a:r>
                      <a:r>
                        <a:rPr kumimoji="0" lang="fr-FR" sz="1400" b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fr-FR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17/21 (81%)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22/23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(96%)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FEFA64C-57B5-A3B8-C49B-4F1B54EEE051}"/>
              </a:ext>
            </a:extLst>
          </p:cNvPr>
          <p:cNvSpPr txBox="1"/>
          <p:nvPr/>
        </p:nvSpPr>
        <p:spPr>
          <a:xfrm>
            <a:off x="6756729" y="3111055"/>
            <a:ext cx="511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HIV-1 RNA &lt; 50 c/mL at W48 by BL VL and CD4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EAE06C-ED74-3A34-7D73-888DC992BA8F}"/>
              </a:ext>
            </a:extLst>
          </p:cNvPr>
          <p:cNvSpPr txBox="1"/>
          <p:nvPr/>
        </p:nvSpPr>
        <p:spPr>
          <a:xfrm>
            <a:off x="6725298" y="5239866"/>
            <a:ext cx="49237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cs typeface="Arial" panose="020B0604020202020204" pitchFamily="34" charset="0"/>
              </a:rPr>
              <a:t>Unblinding of baseline genotype testing at the end of the study: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cs typeface="Arial" panose="020B0604020202020204" pitchFamily="34" charset="0"/>
              </a:rPr>
              <a:t>no baseline R to 3TC, FTC or TDF 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B54018C0-E1C7-2C04-B334-71889DA62B77}"/>
              </a:ext>
            </a:extLst>
          </p:cNvPr>
          <p:cNvSpPr txBox="1"/>
          <p:nvPr/>
        </p:nvSpPr>
        <p:spPr>
          <a:xfrm>
            <a:off x="6377395" y="6497308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Cordova E, HIV Drug Therapy Glasgow 2024, Abs. P044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7C6F08-82ED-FF9E-BA6C-6C632CAABB0A}"/>
              </a:ext>
            </a:extLst>
          </p:cNvPr>
          <p:cNvSpPr txBox="1"/>
          <p:nvPr/>
        </p:nvSpPr>
        <p:spPr>
          <a:xfrm>
            <a:off x="1230979" y="3111055"/>
            <a:ext cx="4722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Virological results at W48 (ITT-e, snapshot)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4B28D46-3E02-895B-DCD8-1D4E2BD8D80F}"/>
              </a:ext>
            </a:extLst>
          </p:cNvPr>
          <p:cNvGrpSpPr/>
          <p:nvPr/>
        </p:nvGrpSpPr>
        <p:grpSpPr>
          <a:xfrm>
            <a:off x="379855" y="3402330"/>
            <a:ext cx="5716145" cy="3263268"/>
            <a:chOff x="2424555" y="2152400"/>
            <a:chExt cx="7306764" cy="3263268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E6584AF-3CCB-2D5C-2FB3-36254948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66" y="2460298"/>
              <a:ext cx="6683730" cy="2295512"/>
            </a:xfrm>
            <a:custGeom>
              <a:avLst/>
              <a:gdLst>
                <a:gd name="T0" fmla="*/ 0 w 5309"/>
                <a:gd name="T1" fmla="*/ 0 h 3323"/>
                <a:gd name="T2" fmla="*/ 0 w 5309"/>
                <a:gd name="T3" fmla="*/ 3323 h 3323"/>
                <a:gd name="T4" fmla="*/ 5309 w 5309"/>
                <a:gd name="T5" fmla="*/ 3323 h 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09" h="3323">
                  <a:moveTo>
                    <a:pt x="0" y="0"/>
                  </a:moveTo>
                  <a:lnTo>
                    <a:pt x="0" y="3323"/>
                  </a:lnTo>
                  <a:lnTo>
                    <a:pt x="5309" y="3323"/>
                  </a:lnTo>
                </a:path>
              </a:pathLst>
            </a:cu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8FD6DC7F-3098-CEB3-2BCA-0D93D52F2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467" y="2477225"/>
              <a:ext cx="88501" cy="0"/>
            </a:xfrm>
            <a:custGeom>
              <a:avLst/>
              <a:gdLst>
                <a:gd name="T0" fmla="*/ 0 w 93"/>
                <a:gd name="T1" fmla="*/ 23 h 23"/>
                <a:gd name="T2" fmla="*/ 93 w 93"/>
                <a:gd name="T3" fmla="*/ 23 h 23"/>
                <a:gd name="T4" fmla="*/ 93 w 93"/>
                <a:gd name="T5" fmla="*/ 0 h 23"/>
                <a:gd name="connsiteX0" fmla="*/ 0 w 10000"/>
                <a:gd name="connsiteY0" fmla="*/ 0 h 0"/>
                <a:gd name="connsiteX1" fmla="*/ 10000 w 10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>
                  <a:moveTo>
                    <a:pt x="0" y="0"/>
                  </a:moveTo>
                  <a:lnTo>
                    <a:pt x="10000" y="0"/>
                  </a:lnTo>
                </a:path>
              </a:pathLst>
            </a:cu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1A4F903F-4ACA-AF84-72CD-C44A6BD4D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467" y="2926985"/>
              <a:ext cx="8850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23AF8A3C-BDF2-8604-F00F-17620B0F8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467" y="3397671"/>
              <a:ext cx="8850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5" name="Line 25">
              <a:extLst>
                <a:ext uri="{FF2B5EF4-FFF2-40B4-BE49-F238E27FC236}">
                  <a16:creationId xmlns:a16="http://schemas.microsoft.com/office/drawing/2014/main" id="{10385FFD-AFC6-80A9-6360-D60A99C77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467" y="4307773"/>
              <a:ext cx="8850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6" name="Line 26">
              <a:extLst>
                <a:ext uri="{FF2B5EF4-FFF2-40B4-BE49-F238E27FC236}">
                  <a16:creationId xmlns:a16="http://schemas.microsoft.com/office/drawing/2014/main" id="{97A05D57-DF38-04B3-9EEE-E4D6A868C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467" y="3845983"/>
              <a:ext cx="8850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3000F2C7-A213-0B63-B1C0-AB2EA7E76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7514" y="4755810"/>
              <a:ext cx="0" cy="10277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FCF21BF-570F-0B70-038F-6F3422D4EBE7}"/>
                </a:ext>
              </a:extLst>
            </p:cNvPr>
            <p:cNvSpPr txBox="1"/>
            <p:nvPr/>
          </p:nvSpPr>
          <p:spPr>
            <a:xfrm>
              <a:off x="3094628" y="4830893"/>
              <a:ext cx="2059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latin typeface="+mj-lt"/>
                </a:rPr>
                <a:t>HIV-1 RNA &lt; 50 cp/mL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1C9C9F0-7E7E-8AFD-3D9E-CB7061748093}"/>
                </a:ext>
              </a:extLst>
            </p:cNvPr>
            <p:cNvSpPr txBox="1"/>
            <p:nvPr/>
          </p:nvSpPr>
          <p:spPr>
            <a:xfrm>
              <a:off x="2424555" y="234006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latin typeface="+mj-lt"/>
                </a:rPr>
                <a:t>100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A8A7045-75BB-7833-6099-C88051253171}"/>
                </a:ext>
              </a:extLst>
            </p:cNvPr>
            <p:cNvSpPr txBox="1"/>
            <p:nvPr/>
          </p:nvSpPr>
          <p:spPr>
            <a:xfrm>
              <a:off x="2528751" y="278562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latin typeface="+mj-lt"/>
                </a:rPr>
                <a:t>80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665FAB6-E3A8-169C-FCC4-32FED5846740}"/>
                </a:ext>
              </a:extLst>
            </p:cNvPr>
            <p:cNvSpPr txBox="1"/>
            <p:nvPr/>
          </p:nvSpPr>
          <p:spPr>
            <a:xfrm>
              <a:off x="2528751" y="325917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latin typeface="+mj-lt"/>
                </a:rPr>
                <a:t>60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981E6D2-0E45-5277-E2A4-0B1420883045}"/>
                </a:ext>
              </a:extLst>
            </p:cNvPr>
            <p:cNvSpPr txBox="1"/>
            <p:nvPr/>
          </p:nvSpPr>
          <p:spPr>
            <a:xfrm>
              <a:off x="2528751" y="37176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latin typeface="+mj-lt"/>
                </a:rPr>
                <a:t>40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01E15BD-FBA4-4CA8-F84F-10A5BBADF40A}"/>
                </a:ext>
              </a:extLst>
            </p:cNvPr>
            <p:cNvSpPr txBox="1"/>
            <p:nvPr/>
          </p:nvSpPr>
          <p:spPr>
            <a:xfrm>
              <a:off x="2528751" y="418102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latin typeface="+mj-lt"/>
                </a:rPr>
                <a:t>20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8389785-A25D-5374-199D-42C5C6077958}"/>
                </a:ext>
              </a:extLst>
            </p:cNvPr>
            <p:cNvSpPr txBox="1"/>
            <p:nvPr/>
          </p:nvSpPr>
          <p:spPr>
            <a:xfrm>
              <a:off x="2632945" y="46173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dirty="0">
                  <a:latin typeface="+mj-lt"/>
                </a:rPr>
                <a:t>0</a:t>
              </a: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4D8105E8-EF8A-1A9F-1C3A-65D4ABF5F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467" y="4755810"/>
              <a:ext cx="8850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>
                <a:latin typeface="+mj-lt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BE04293-3483-FE19-91D4-6CB15BA3A024}"/>
                </a:ext>
              </a:extLst>
            </p:cNvPr>
            <p:cNvSpPr txBox="1"/>
            <p:nvPr/>
          </p:nvSpPr>
          <p:spPr>
            <a:xfrm>
              <a:off x="2787343" y="2152400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latin typeface="+mj-lt"/>
                </a:rPr>
                <a:t>%</a:t>
              </a: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6671D63B-1853-FB34-5822-6F07732311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90628" y="2669529"/>
              <a:ext cx="642084" cy="20891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32181394-72C6-FFA9-722F-72609B8EFB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66871" y="2726680"/>
              <a:ext cx="642084" cy="203064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07D424D2-63B1-02A0-02FE-61E4809092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838999" y="4658667"/>
              <a:ext cx="642084" cy="999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09DE29D5-2AAC-6961-5D22-1C32556F92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242" y="4682479"/>
              <a:ext cx="642084" cy="7484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9852E697-FF18-3832-5D04-F35A9B10D9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201619" y="4682480"/>
              <a:ext cx="642084" cy="7616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BC5D9DF3-9A3A-4E74-CF92-CCA1C168DD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877862" y="4601518"/>
              <a:ext cx="642084" cy="15580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2C59ED57-FDFE-BA65-9921-42AD653E1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4136" y="4755810"/>
              <a:ext cx="0" cy="10277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58DA879-13A4-65EC-3F45-EE64635B5D80}"/>
                </a:ext>
              </a:extLst>
            </p:cNvPr>
            <p:cNvSpPr txBox="1"/>
            <p:nvPr/>
          </p:nvSpPr>
          <p:spPr>
            <a:xfrm>
              <a:off x="5669898" y="4830893"/>
              <a:ext cx="162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 err="1">
                  <a:latin typeface="+mj-lt"/>
                </a:rPr>
                <a:t>Virological</a:t>
              </a:r>
              <a:r>
                <a:rPr lang="pt-BR" sz="1600" b="1" dirty="0">
                  <a:latin typeface="+mj-lt"/>
                </a:rPr>
                <a:t> </a:t>
              </a:r>
            </a:p>
            <a:p>
              <a:pPr algn="ctr"/>
              <a:r>
                <a:rPr lang="pt-BR" sz="1600" b="1" dirty="0">
                  <a:latin typeface="+mj-lt"/>
                </a:rPr>
                <a:t>non-</a:t>
              </a:r>
              <a:r>
                <a:rPr lang="pt-BR" sz="1600" b="1" dirty="0" err="1">
                  <a:latin typeface="+mj-lt"/>
                </a:rPr>
                <a:t>reponse</a:t>
              </a:r>
              <a:endParaRPr lang="pt-BR" sz="1600" b="1" dirty="0">
                <a:latin typeface="+mj-lt"/>
              </a:endParaRPr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C7056091-9F7F-62B3-542D-0B5C2B94B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56756" y="4755810"/>
              <a:ext cx="0" cy="10277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D7B598F4-F2A9-13AC-CFB2-1D2374E047F6}"/>
                </a:ext>
              </a:extLst>
            </p:cNvPr>
            <p:cNvSpPr txBox="1"/>
            <p:nvPr/>
          </p:nvSpPr>
          <p:spPr>
            <a:xfrm>
              <a:off x="7956089" y="4830893"/>
              <a:ext cx="1775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latin typeface="+mj-lt"/>
                </a:rPr>
                <a:t>No virological data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48CDCDF-5B48-9CE7-2A34-33FA30E3A258}"/>
                </a:ext>
              </a:extLst>
            </p:cNvPr>
            <p:cNvSpPr txBox="1"/>
            <p:nvPr/>
          </p:nvSpPr>
          <p:spPr>
            <a:xfrm>
              <a:off x="3494324" y="2331975"/>
              <a:ext cx="6323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latin typeface="+mj-lt"/>
                </a:rPr>
                <a:t>91.5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50D66869-B9C6-1B5A-E761-FE35ADF8067A}"/>
                </a:ext>
              </a:extLst>
            </p:cNvPr>
            <p:cNvSpPr txBox="1"/>
            <p:nvPr/>
          </p:nvSpPr>
          <p:spPr>
            <a:xfrm>
              <a:off x="5903922" y="4290018"/>
              <a:ext cx="512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latin typeface="+mj-lt"/>
                </a:rPr>
                <a:t>4.7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72C2C570-80DA-1388-39C2-0D6D999A1C85}"/>
                </a:ext>
              </a:extLst>
            </p:cNvPr>
            <p:cNvSpPr txBox="1"/>
            <p:nvPr/>
          </p:nvSpPr>
          <p:spPr>
            <a:xfrm>
              <a:off x="8221346" y="4368158"/>
              <a:ext cx="512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latin typeface="+mj-lt"/>
                </a:rPr>
                <a:t>3.8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98D5492-6010-7A42-C9B0-00EF825AC552}"/>
                </a:ext>
              </a:extLst>
            </p:cNvPr>
            <p:cNvSpPr txBox="1"/>
            <p:nvPr/>
          </p:nvSpPr>
          <p:spPr>
            <a:xfrm>
              <a:off x="5590842" y="3121794"/>
              <a:ext cx="9106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latin typeface="+mj-lt"/>
                </a:rPr>
                <a:t>DTG-3TC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C8B372A-B8DD-A6A0-44C2-F968A7725DE4}"/>
                </a:ext>
              </a:extLst>
            </p:cNvPr>
            <p:cNvSpPr txBox="1"/>
            <p:nvPr/>
          </p:nvSpPr>
          <p:spPr>
            <a:xfrm>
              <a:off x="4139791" y="2360119"/>
              <a:ext cx="6323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latin typeface="+mj-lt"/>
                </a:rPr>
                <a:t>88.9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D8ADE26E-890A-F766-2215-3FDEC2FB520B}"/>
                </a:ext>
              </a:extLst>
            </p:cNvPr>
            <p:cNvSpPr txBox="1"/>
            <p:nvPr/>
          </p:nvSpPr>
          <p:spPr>
            <a:xfrm>
              <a:off x="6542829" y="4366700"/>
              <a:ext cx="512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latin typeface="+mj-lt"/>
                </a:rPr>
                <a:t>3.7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2AABBF81-F9C4-9AF7-63BA-584FEA1E3BF3}"/>
                </a:ext>
              </a:extLst>
            </p:cNvPr>
            <p:cNvSpPr txBox="1"/>
            <p:nvPr/>
          </p:nvSpPr>
          <p:spPr>
            <a:xfrm>
              <a:off x="8933196" y="4274108"/>
              <a:ext cx="512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latin typeface="+mj-lt"/>
                </a:rPr>
                <a:t>7.4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9E08DFD-9703-EF11-CC4D-E691676ACEF0}"/>
                </a:ext>
              </a:extLst>
            </p:cNvPr>
            <p:cNvSpPr txBox="1"/>
            <p:nvPr/>
          </p:nvSpPr>
          <p:spPr>
            <a:xfrm>
              <a:off x="7011302" y="3121794"/>
              <a:ext cx="1328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latin typeface="+mj-lt"/>
                </a:rPr>
                <a:t>DTG-TDF/XTC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167F4BA-9C81-A9E5-A7AB-BA0F1C820009}"/>
                </a:ext>
              </a:extLst>
            </p:cNvPr>
            <p:cNvSpPr/>
            <p:nvPr/>
          </p:nvSpPr>
          <p:spPr bwMode="auto">
            <a:xfrm>
              <a:off x="5426321" y="3213067"/>
              <a:ext cx="156009" cy="15600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2305C7E-298F-A5AC-0076-2854A350E031}"/>
                </a:ext>
              </a:extLst>
            </p:cNvPr>
            <p:cNvSpPr/>
            <p:nvPr/>
          </p:nvSpPr>
          <p:spPr bwMode="auto">
            <a:xfrm>
              <a:off x="6846780" y="3213067"/>
              <a:ext cx="156009" cy="156009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79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0">
            <a:extLst>
              <a:ext uri="{FF2B5EF4-FFF2-40B4-BE49-F238E27FC236}">
                <a16:creationId xmlns:a16="http://schemas.microsoft.com/office/drawing/2014/main" id="{F4EF755D-3EC1-1EED-D7A8-BF540EFCC708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Lagarde M, HIV Drug Therapy Glasgow 2024, Abs. P043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29B92B1-AF59-58E9-4A57-88729D58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50" y="42460"/>
            <a:ext cx="8325467" cy="1143000"/>
          </a:xfrm>
        </p:spPr>
        <p:txBody>
          <a:bodyPr>
            <a:normAutofit/>
          </a:bodyPr>
          <a:lstStyle/>
          <a:p>
            <a:r>
              <a:rPr lang="en-US" dirty="0"/>
              <a:t>DTG/3TC in virologically suppressed persons with history of Resistance to 3TC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20ED8F9-B9A8-D4B9-9952-2A4746D9CBDB}"/>
              </a:ext>
            </a:extLst>
          </p:cNvPr>
          <p:cNvSpPr txBox="1">
            <a:spLocks/>
          </p:cNvSpPr>
          <p:nvPr/>
        </p:nvSpPr>
        <p:spPr>
          <a:xfrm>
            <a:off x="517450" y="1519468"/>
            <a:ext cx="4854649" cy="481783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900" dirty="0"/>
              <a:t>VOLVER trial: open-label, multicentric, single arm study</a:t>
            </a:r>
            <a:br>
              <a:rPr lang="en-US" sz="1900" dirty="0"/>
            </a:br>
            <a:endParaRPr lang="en-US" sz="1900" dirty="0"/>
          </a:p>
          <a:p>
            <a:pPr>
              <a:spcBef>
                <a:spcPts val="600"/>
              </a:spcBef>
            </a:pPr>
            <a:r>
              <a:rPr lang="en-US" sz="1900" dirty="0"/>
              <a:t>Inclusion criteria</a:t>
            </a:r>
          </a:p>
          <a:p>
            <a:pPr lvl="1">
              <a:spcBef>
                <a:spcPts val="600"/>
              </a:spcBef>
            </a:pPr>
            <a:r>
              <a:rPr lang="en-US" sz="1700" dirty="0"/>
              <a:t>121 virologically suppressed PWH</a:t>
            </a:r>
          </a:p>
          <a:p>
            <a:pPr lvl="1">
              <a:spcBef>
                <a:spcPts val="600"/>
              </a:spcBef>
            </a:pPr>
            <a:r>
              <a:rPr lang="en-US" sz="1700" dirty="0"/>
              <a:t>Past 3TC resistance confirmed by genotypic testing (n = 114) or suspected (n = 7) based on prior virological failure while receiving 3TC or FTC</a:t>
            </a:r>
          </a:p>
          <a:p>
            <a:pPr lvl="1">
              <a:spcBef>
                <a:spcPts val="600"/>
              </a:spcBef>
            </a:pPr>
            <a:r>
              <a:rPr lang="en-US" sz="1700" dirty="0"/>
              <a:t>No prior integrase resistance or virological failure under INSTI</a:t>
            </a:r>
          </a:p>
          <a:p>
            <a:pPr lvl="1">
              <a:spcBef>
                <a:spcPts val="600"/>
              </a:spcBef>
            </a:pPr>
            <a:r>
              <a:rPr lang="en-US" sz="1700" dirty="0"/>
              <a:t>CD4+ &gt;200 cells/mm</a:t>
            </a:r>
            <a:r>
              <a:rPr lang="en-US" sz="1700" baseline="30000" dirty="0"/>
              <a:t>3</a:t>
            </a:r>
          </a:p>
          <a:p>
            <a:pPr lvl="1">
              <a:spcBef>
                <a:spcPts val="600"/>
              </a:spcBef>
            </a:pPr>
            <a:r>
              <a:rPr lang="en-US" sz="1700" dirty="0"/>
              <a:t>Sanger proviral DNA sequencing at screening without 3TC resistance mutations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1900" dirty="0"/>
              <a:t>Proviral DNA by NGS retrospectively performed on baseline sample</a:t>
            </a:r>
          </a:p>
          <a:p>
            <a:pPr lvl="1">
              <a:spcBef>
                <a:spcPts val="600"/>
              </a:spcBef>
            </a:pPr>
            <a:r>
              <a:rPr lang="en-US" sz="1700" dirty="0"/>
              <a:t>M184V/I &gt; 5% = 24 (20%)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53B899-504A-9DD1-2B62-942F4925CF28}"/>
              </a:ext>
            </a:extLst>
          </p:cNvPr>
          <p:cNvSpPr txBox="1"/>
          <p:nvPr/>
        </p:nvSpPr>
        <p:spPr>
          <a:xfrm>
            <a:off x="6819903" y="1747804"/>
            <a:ext cx="368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F0"/>
                </a:solidFill>
              </a:rPr>
              <a:t>Virological results (ITT, snapshot)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0C5DBC-19FE-F037-B9FA-F42DB0DFB437}"/>
              </a:ext>
            </a:extLst>
          </p:cNvPr>
          <p:cNvSpPr txBox="1"/>
          <p:nvPr/>
        </p:nvSpPr>
        <p:spPr>
          <a:xfrm>
            <a:off x="7020350" y="5386094"/>
            <a:ext cx="5074618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Discontinuation for AE: 2.5%</a:t>
            </a:r>
          </a:p>
          <a:p>
            <a:r>
              <a:rPr lang="en-US" sz="1600" dirty="0">
                <a:cs typeface="Arial" panose="020B0604020202020204" pitchFamily="34" charset="0"/>
              </a:rPr>
              <a:t>Discontinuation for other reason and VL &lt; 50 c/mL: 7.4%</a:t>
            </a:r>
          </a:p>
          <a:p>
            <a:r>
              <a:rPr lang="en-US" sz="1600" dirty="0">
                <a:cs typeface="Arial" panose="020B0604020202020204" pitchFamily="34" charset="0"/>
              </a:rPr>
              <a:t>(2 lost to follow-up, 2 protocol deviations, 2 consent withdrawal, 2 investigator decision, 1 death)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B58CEF1-9655-86C0-C68D-1E937CD89260}"/>
              </a:ext>
            </a:extLst>
          </p:cNvPr>
          <p:cNvCxnSpPr>
            <a:cxnSpLocks/>
          </p:cNvCxnSpPr>
          <p:nvPr/>
        </p:nvCxnSpPr>
        <p:spPr>
          <a:xfrm>
            <a:off x="11009131" y="4927884"/>
            <a:ext cx="0" cy="44421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268C4E0-F3FB-5F11-5232-A477A473B7F7}"/>
              </a:ext>
            </a:extLst>
          </p:cNvPr>
          <p:cNvGrpSpPr/>
          <p:nvPr/>
        </p:nvGrpSpPr>
        <p:grpSpPr>
          <a:xfrm>
            <a:off x="5489058" y="2147914"/>
            <a:ext cx="6425909" cy="3140633"/>
            <a:chOff x="4765162" y="2924752"/>
            <a:chExt cx="7327900" cy="3373001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79EB2453-8DF8-0ADD-26AF-1CB953C3CD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92453623"/>
                </p:ext>
              </p:extLst>
            </p:nvPr>
          </p:nvGraphicFramePr>
          <p:xfrm>
            <a:off x="4765162" y="3072809"/>
            <a:ext cx="7327900" cy="3224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90D2630-30E3-2ED5-73A3-41FB3C544B02}"/>
                </a:ext>
              </a:extLst>
            </p:cNvPr>
            <p:cNvSpPr txBox="1"/>
            <p:nvPr/>
          </p:nvSpPr>
          <p:spPr>
            <a:xfrm>
              <a:off x="5528583" y="5937090"/>
              <a:ext cx="1725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>
                  <a:latin typeface="+mj-lt"/>
                </a:rPr>
                <a:t>HIV-1 RNA </a:t>
              </a:r>
              <a:r>
                <a:rPr lang="pt-BR" sz="1400" b="1" u="sng" dirty="0">
                  <a:latin typeface="+mj-lt"/>
                </a:rPr>
                <a:t>&gt;</a:t>
              </a:r>
              <a:r>
                <a:rPr lang="pt-BR" sz="1400" b="1" dirty="0">
                  <a:latin typeface="+mj-lt"/>
                </a:rPr>
                <a:t> 50 </a:t>
              </a:r>
              <a:r>
                <a:rPr lang="pt-BR" sz="1400" b="1" dirty="0" err="1">
                  <a:latin typeface="+mj-lt"/>
                </a:rPr>
                <a:t>c</a:t>
              </a:r>
              <a:r>
                <a:rPr lang="pt-BR" sz="1400" b="1" dirty="0">
                  <a:latin typeface="+mj-lt"/>
                </a:rPr>
                <a:t>/mL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6CC5938-49EA-54EA-9AC0-1DA654C422CF}"/>
                </a:ext>
              </a:extLst>
            </p:cNvPr>
            <p:cNvSpPr txBox="1"/>
            <p:nvPr/>
          </p:nvSpPr>
          <p:spPr>
            <a:xfrm>
              <a:off x="7751176" y="5937090"/>
              <a:ext cx="1725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>
                  <a:latin typeface="+mj-lt"/>
                </a:rPr>
                <a:t>HIV-1 RNA &lt; 50 </a:t>
              </a:r>
              <a:r>
                <a:rPr lang="pt-BR" sz="1400" b="1" dirty="0" err="1">
                  <a:latin typeface="+mj-lt"/>
                </a:rPr>
                <a:t>c</a:t>
              </a:r>
              <a:r>
                <a:rPr lang="pt-BR" sz="1400" b="1" dirty="0">
                  <a:latin typeface="+mj-lt"/>
                </a:rPr>
                <a:t>/mL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F8CC082-9140-890E-9965-B5C776016A26}"/>
                </a:ext>
              </a:extLst>
            </p:cNvPr>
            <p:cNvSpPr txBox="1"/>
            <p:nvPr/>
          </p:nvSpPr>
          <p:spPr>
            <a:xfrm>
              <a:off x="10031824" y="5958356"/>
              <a:ext cx="1577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>
                  <a:latin typeface="+mj-lt"/>
                </a:rPr>
                <a:t>No virological data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2AD172D-5ACA-627B-A28B-7EE329F871E4}"/>
                </a:ext>
              </a:extLst>
            </p:cNvPr>
            <p:cNvSpPr txBox="1"/>
            <p:nvPr/>
          </p:nvSpPr>
          <p:spPr>
            <a:xfrm>
              <a:off x="5115074" y="2924752"/>
              <a:ext cx="316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latin typeface="+mj-lt"/>
                </a:rPr>
                <a:t>%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95E71CD-609D-715D-962B-B05FCB407D7B}"/>
              </a:ext>
            </a:extLst>
          </p:cNvPr>
          <p:cNvGrpSpPr/>
          <p:nvPr/>
        </p:nvGrpSpPr>
        <p:grpSpPr>
          <a:xfrm>
            <a:off x="6132152" y="2285771"/>
            <a:ext cx="1975373" cy="1487503"/>
            <a:chOff x="460493" y="3258233"/>
            <a:chExt cx="1975373" cy="1487503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BA19D13-268F-5EAA-32A1-2747495AF2D2}"/>
                </a:ext>
              </a:extLst>
            </p:cNvPr>
            <p:cNvSpPr txBox="1"/>
            <p:nvPr/>
          </p:nvSpPr>
          <p:spPr>
            <a:xfrm>
              <a:off x="609759" y="3258233"/>
              <a:ext cx="1245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W48 (N = 121)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3B3A68-A755-7DDE-69CF-830D6ECE009C}"/>
                </a:ext>
              </a:extLst>
            </p:cNvPr>
            <p:cNvSpPr/>
            <p:nvPr/>
          </p:nvSpPr>
          <p:spPr bwMode="auto">
            <a:xfrm>
              <a:off x="460493" y="3343894"/>
              <a:ext cx="156009" cy="156009"/>
            </a:xfrm>
            <a:prstGeom prst="rect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F48F266-AE87-19F9-FB55-F79568B9F9EA}"/>
                </a:ext>
              </a:extLst>
            </p:cNvPr>
            <p:cNvSpPr txBox="1"/>
            <p:nvPr/>
          </p:nvSpPr>
          <p:spPr>
            <a:xfrm>
              <a:off x="609759" y="3494154"/>
              <a:ext cx="1483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W48-96 (N = 109)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CE553B-41D2-C37D-320E-588FB69905F4}"/>
                </a:ext>
              </a:extLst>
            </p:cNvPr>
            <p:cNvSpPr/>
            <p:nvPr/>
          </p:nvSpPr>
          <p:spPr bwMode="auto">
            <a:xfrm>
              <a:off x="460493" y="3579815"/>
              <a:ext cx="156009" cy="156009"/>
            </a:xfrm>
            <a:prstGeom prst="rect">
              <a:avLst/>
            </a:prstGeom>
            <a:solidFill>
              <a:srgbClr val="629DD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DFA1900-47A3-21F4-F98D-2209B1691C35}"/>
                </a:ext>
              </a:extLst>
            </p:cNvPr>
            <p:cNvSpPr txBox="1"/>
            <p:nvPr/>
          </p:nvSpPr>
          <p:spPr>
            <a:xfrm>
              <a:off x="609759" y="3754525"/>
              <a:ext cx="1245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W96 (N = 121)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8533FA-93C8-A582-F03F-A8CB2711BF21}"/>
                </a:ext>
              </a:extLst>
            </p:cNvPr>
            <p:cNvSpPr/>
            <p:nvPr/>
          </p:nvSpPr>
          <p:spPr bwMode="auto">
            <a:xfrm>
              <a:off x="460493" y="3840186"/>
              <a:ext cx="156009" cy="156009"/>
            </a:xfrm>
            <a:prstGeom prst="rect">
              <a:avLst/>
            </a:prstGeom>
            <a:solidFill>
              <a:srgbClr val="923A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A2BFD8C-1DFF-1E4B-081F-4B045E6A8549}"/>
                </a:ext>
              </a:extLst>
            </p:cNvPr>
            <p:cNvSpPr txBox="1"/>
            <p:nvPr/>
          </p:nvSpPr>
          <p:spPr>
            <a:xfrm>
              <a:off x="609760" y="4007072"/>
              <a:ext cx="18261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+mj-lt"/>
                </a:rPr>
                <a:t>W96 (only participants </a:t>
              </a:r>
            </a:p>
            <a:p>
              <a:r>
                <a:rPr lang="en-US" sz="1400">
                  <a:latin typeface="+mj-lt"/>
                </a:rPr>
                <a:t>with 184V &gt; 5 % by NGS (N = 24)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D7E519-014E-4AE1-70A2-46F8C3F0FB22}"/>
                </a:ext>
              </a:extLst>
            </p:cNvPr>
            <p:cNvSpPr/>
            <p:nvPr/>
          </p:nvSpPr>
          <p:spPr bwMode="auto">
            <a:xfrm>
              <a:off x="460493" y="4092733"/>
              <a:ext cx="156009" cy="156009"/>
            </a:xfrm>
            <a:prstGeom prst="rect">
              <a:avLst/>
            </a:prstGeom>
            <a:solidFill>
              <a:srgbClr val="A06B8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113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04994-EAA3-4580-B97D-87E8B265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DTG/3TC: Real-world experience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2042948-F435-050D-925F-ECEEEF0BCE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399" y="2455910"/>
            <a:ext cx="5619330" cy="354484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Dat’AIDS</a:t>
            </a:r>
            <a:r>
              <a:rPr lang="en-US" dirty="0"/>
              <a:t> Cohort, France (88 619 PWH)</a:t>
            </a:r>
            <a:br>
              <a:rPr lang="en-US" dirty="0"/>
            </a:br>
            <a:endParaRPr lang="en-US" dirty="0"/>
          </a:p>
          <a:p>
            <a:r>
              <a:rPr lang="en-US" dirty="0"/>
              <a:t>7 278 patients started DTG+3TC between 2015 and 2022 </a:t>
            </a:r>
            <a:br>
              <a:rPr lang="en-US" dirty="0"/>
            </a:br>
            <a:r>
              <a:rPr lang="en-US" dirty="0"/>
              <a:t>(252 1</a:t>
            </a:r>
            <a:r>
              <a:rPr lang="en-US" baseline="30000" dirty="0"/>
              <a:t>st </a:t>
            </a:r>
            <a:r>
              <a:rPr lang="en-US" dirty="0"/>
              <a:t>line, 6 770 switch for maintenance)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Median follow-up: 1.4 years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Discontinuation for AE: 5.1% </a:t>
            </a:r>
            <a:br>
              <a:rPr lang="en-US" dirty="0"/>
            </a:br>
            <a:r>
              <a:rPr lang="en-US" dirty="0"/>
              <a:t>(39% for neuro-psychiatric AE)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26F6294-B60F-7CB5-B886-10AA96F2D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5472"/>
              </p:ext>
            </p:extLst>
          </p:nvPr>
        </p:nvGraphicFramePr>
        <p:xfrm>
          <a:off x="5915026" y="2434586"/>
          <a:ext cx="6165850" cy="207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417"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ART-naïve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252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Switch </a:t>
                      </a:r>
                      <a:b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for maintenance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6 770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HIV-1 RNA ≤ 50 c/mL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HIV-1 RNA &gt; 50 c/mL</a:t>
                      </a:r>
                      <a:endParaRPr kumimoji="0" lang="en-US" sz="1400" b="1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Discontinuation with VL &gt; 50 c/mL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3.6%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1.3%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8827531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Confirmed VF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1.6%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0.4%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45516273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CD8C491-204C-3ECA-70AE-0484299689F9}"/>
              </a:ext>
            </a:extLst>
          </p:cNvPr>
          <p:cNvSpPr txBox="1"/>
          <p:nvPr/>
        </p:nvSpPr>
        <p:spPr>
          <a:xfrm>
            <a:off x="6349473" y="2086578"/>
            <a:ext cx="511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HIV-1 RNA &lt; 50 c/mL at W48 by BL VL and CD4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68E9EF-AD26-9BB7-E4AC-20FFED0646A1}"/>
              </a:ext>
            </a:extLst>
          </p:cNvPr>
          <p:cNvSpPr txBox="1"/>
          <p:nvPr/>
        </p:nvSpPr>
        <p:spPr>
          <a:xfrm>
            <a:off x="5963070" y="4560514"/>
            <a:ext cx="616584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Among 32 VF, genotype available at failure in 26/32:</a:t>
            </a:r>
          </a:p>
          <a:p>
            <a:pPr>
              <a:spcBef>
                <a:spcPts val="600"/>
              </a:spcBef>
            </a:pPr>
            <a:r>
              <a:rPr lang="en-US" dirty="0">
                <a:cs typeface="Arial" panose="020B0604020202020204" pitchFamily="34" charset="0"/>
              </a:rPr>
              <a:t>4/26 harbored RAMS (1 ART-naïve (M184V + N155H) + 3 switch (M184V, no INSTI RAM)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0CB8CF0E-BB0E-3A25-86DB-96596446129F}"/>
              </a:ext>
            </a:extLst>
          </p:cNvPr>
          <p:cNvSpPr txBox="1"/>
          <p:nvPr/>
        </p:nvSpPr>
        <p:spPr>
          <a:xfrm>
            <a:off x="6357262" y="6501770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Allavena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C, HIV Drug Therapy Glasgow 2024, Abs. P059</a:t>
            </a:r>
          </a:p>
        </p:txBody>
      </p:sp>
    </p:spTree>
    <p:extLst>
      <p:ext uri="{BB962C8B-B14F-4D97-AF65-F5344CB8AC3E}">
        <p14:creationId xmlns:p14="http://schemas.microsoft.com/office/powerpoint/2010/main" val="200229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4455C-C1E9-ED03-F600-0F78BBA8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987084" cy="1143000"/>
          </a:xfrm>
        </p:spPr>
        <p:txBody>
          <a:bodyPr/>
          <a:lstStyle/>
          <a:p>
            <a:r>
              <a:rPr lang="en-US" dirty="0"/>
              <a:t>INSTI-R emergence on DTG/3TC with pre-existing M184V/I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069F5D-DE46-99A8-A422-FC65A28A5C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970" y="1673001"/>
            <a:ext cx="4523230" cy="4888747"/>
          </a:xfrm>
        </p:spPr>
        <p:txBody>
          <a:bodyPr>
            <a:noAutofit/>
          </a:bodyPr>
          <a:lstStyle/>
          <a:p>
            <a:r>
              <a:rPr lang="en-US" sz="1800" dirty="0"/>
              <a:t>Systematic literature review for RWE </a:t>
            </a:r>
            <a:br>
              <a:rPr lang="en-US" sz="1800" dirty="0"/>
            </a:br>
            <a:r>
              <a:rPr lang="en-US" sz="1800" dirty="0"/>
              <a:t>and interventional studies of </a:t>
            </a:r>
            <a:br>
              <a:rPr lang="en-US" sz="1800" dirty="0"/>
            </a:br>
            <a:r>
              <a:rPr lang="en-US" sz="1800" dirty="0"/>
              <a:t>DTG + 3TC PWH (January 2013-March 2024)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108 studies (47 350 patients) with </a:t>
            </a:r>
            <a:br>
              <a:rPr lang="en-US" sz="1800" dirty="0"/>
            </a:br>
            <a:r>
              <a:rPr lang="en-US" sz="1800" dirty="0"/>
              <a:t>30 studies reporting pre-existing baseline M184V/I (10 382 patients)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000" b="1" dirty="0">
                <a:solidFill>
                  <a:srgbClr val="0070C0"/>
                </a:solidFill>
              </a:rPr>
              <a:t>Conclusion: </a:t>
            </a:r>
            <a:r>
              <a:rPr lang="en-US" sz="1800" dirty="0">
                <a:effectLst/>
              </a:rPr>
              <a:t>No people with HIV-1 with known pre-existing M184V/I experienced treatment-emergent INSTI resistance development at VF (M184V/I may have a protective effect against the development of INSTI resistance with DTG + 3TC)</a:t>
            </a:r>
            <a:br>
              <a:rPr lang="en-US" sz="1800" dirty="0">
                <a:effectLst/>
              </a:rPr>
            </a:br>
            <a:endParaRPr lang="en-US" sz="1800" dirty="0">
              <a:effectLst/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698EA628-EB6C-04E5-F989-41D55E404016}"/>
              </a:ext>
            </a:extLst>
          </p:cNvPr>
          <p:cNvSpPr txBox="1"/>
          <p:nvPr/>
        </p:nvSpPr>
        <p:spPr>
          <a:xfrm>
            <a:off x="8019208" y="6492240"/>
            <a:ext cx="416735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Fox D, HIV Drug Therapy Glasgow 2024, Abs. P330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6B0F82-1DC9-9E6A-42BA-A8AA015CECF9}"/>
              </a:ext>
            </a:extLst>
          </p:cNvPr>
          <p:cNvSpPr txBox="1"/>
          <p:nvPr/>
        </p:nvSpPr>
        <p:spPr>
          <a:xfrm>
            <a:off x="6290039" y="1883526"/>
            <a:ext cx="4655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Treatment-Emergent INSTI Resistance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Reported at VF With DTG + 3TC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AFDB94-F0B4-A47A-A9EA-CBB725E6569F}"/>
              </a:ext>
            </a:extLst>
          </p:cNvPr>
          <p:cNvSpPr txBox="1"/>
          <p:nvPr/>
        </p:nvSpPr>
        <p:spPr>
          <a:xfrm>
            <a:off x="5605465" y="2546688"/>
            <a:ext cx="2413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70C0"/>
                </a:solidFill>
                <a:effectLst/>
              </a:rPr>
              <a:t>Studies Evaluating </a:t>
            </a:r>
          </a:p>
          <a:p>
            <a:r>
              <a:rPr lang="en-US" b="1">
                <a:solidFill>
                  <a:srgbClr val="0070C0"/>
                </a:solidFill>
                <a:effectLst/>
              </a:rPr>
              <a:t>M184V/I at Baseline  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A36CBD-8F9A-88CC-CC9E-056C7B4D5DC1}"/>
              </a:ext>
            </a:extLst>
          </p:cNvPr>
          <p:cNvSpPr txBox="1"/>
          <p:nvPr/>
        </p:nvSpPr>
        <p:spPr>
          <a:xfrm>
            <a:off x="9257808" y="2654485"/>
            <a:ext cx="187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effectLst/>
              </a:rPr>
              <a:t>Overall Studies</a:t>
            </a:r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4D2C19B-B938-B58C-9BB1-0FD42E08C5BD}"/>
              </a:ext>
            </a:extLst>
          </p:cNvPr>
          <p:cNvGrpSpPr/>
          <p:nvPr/>
        </p:nvGrpSpPr>
        <p:grpSpPr>
          <a:xfrm>
            <a:off x="4880610" y="3335052"/>
            <a:ext cx="3384123" cy="2385975"/>
            <a:chOff x="915428" y="2359468"/>
            <a:chExt cx="5041354" cy="3497472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797417A-C6B9-BF94-CB2F-6C421F17C689}"/>
                </a:ext>
              </a:extLst>
            </p:cNvPr>
            <p:cNvGrpSpPr/>
            <p:nvPr/>
          </p:nvGrpSpPr>
          <p:grpSpPr>
            <a:xfrm>
              <a:off x="915428" y="2462865"/>
              <a:ext cx="4464050" cy="3394075"/>
              <a:chOff x="906463" y="2438400"/>
              <a:chExt cx="4464050" cy="3394075"/>
            </a:xfrm>
          </p:grpSpPr>
          <p:sp>
            <p:nvSpPr>
              <p:cNvPr id="16" name="Line 7">
                <a:extLst>
                  <a:ext uri="{FF2B5EF4-FFF2-40B4-BE49-F238E27FC236}">
                    <a16:creationId xmlns:a16="http://schemas.microsoft.com/office/drawing/2014/main" id="{84CE440B-6A33-68E2-6BF5-CFD06EBAF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6463" y="5832475"/>
                <a:ext cx="44640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63C05AA2-0763-5E07-9369-1CB17944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575" y="2533650"/>
                <a:ext cx="579438" cy="329882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2F85FB3A-6C00-8C18-7212-D02C5FB6A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800" y="5468938"/>
                <a:ext cx="579438" cy="363537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9E825BB2-44AC-95F2-9992-5CA0AAEB2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488" y="2438400"/>
                <a:ext cx="134938" cy="13335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73923FD6-C452-D41A-7947-8F918627F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488" y="2658627"/>
                <a:ext cx="134938" cy="133350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2694EFA-F680-35C3-A6E9-FCA65BA74F6C}"/>
                </a:ext>
              </a:extLst>
            </p:cNvPr>
            <p:cNvSpPr txBox="1"/>
            <p:nvPr/>
          </p:nvSpPr>
          <p:spPr>
            <a:xfrm>
              <a:off x="1720390" y="5136776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1 096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8C9EE7A-71FD-2669-F518-CA57E1C083D7}"/>
                </a:ext>
              </a:extLst>
            </p:cNvPr>
            <p:cNvSpPr txBox="1"/>
            <p:nvPr/>
          </p:nvSpPr>
          <p:spPr>
            <a:xfrm>
              <a:off x="2910355" y="2359468"/>
              <a:ext cx="1840771" cy="456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RWE studies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C58CC969-80EC-6651-CE71-EA125A59D8F4}"/>
                </a:ext>
              </a:extLst>
            </p:cNvPr>
            <p:cNvSpPr txBox="1"/>
            <p:nvPr/>
          </p:nvSpPr>
          <p:spPr>
            <a:xfrm>
              <a:off x="2910355" y="2590249"/>
              <a:ext cx="3046427" cy="456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Interventional studies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DE13E1E4-6A75-E05C-C04E-1498486ABA00}"/>
                </a:ext>
              </a:extLst>
            </p:cNvPr>
            <p:cNvSpPr txBox="1"/>
            <p:nvPr/>
          </p:nvSpPr>
          <p:spPr>
            <a:xfrm>
              <a:off x="2379294" y="5168744"/>
              <a:ext cx="780984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2</a:t>
              </a:r>
            </a:p>
            <a:p>
              <a:pPr algn="ctr"/>
              <a:r>
                <a:rPr lang="en-US" sz="1400" dirty="0"/>
                <a:t>(0.02 %)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5C16109-2A72-C489-3D85-DDA8FDF513AE}"/>
                </a:ext>
              </a:extLst>
            </p:cNvPr>
            <p:cNvSpPr txBox="1"/>
            <p:nvPr/>
          </p:nvSpPr>
          <p:spPr>
            <a:xfrm>
              <a:off x="3304118" y="546761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08FCC03-FC0E-50BF-F512-3E10451DE39C}"/>
                </a:ext>
              </a:extLst>
            </p:cNvPr>
            <p:cNvSpPr txBox="1"/>
            <p:nvPr/>
          </p:nvSpPr>
          <p:spPr>
            <a:xfrm>
              <a:off x="4066409" y="5467615"/>
              <a:ext cx="263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C7629E5-31AF-6D53-AF94-15F13E98FC7F}"/>
                </a:ext>
              </a:extLst>
            </p:cNvPr>
            <p:cNvSpPr txBox="1"/>
            <p:nvPr/>
          </p:nvSpPr>
          <p:spPr>
            <a:xfrm>
              <a:off x="4882198" y="5467615"/>
              <a:ext cx="263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45" name="Bulle narrative : rectangle 39">
              <a:extLst>
                <a:ext uri="{FF2B5EF4-FFF2-40B4-BE49-F238E27FC236}">
                  <a16:creationId xmlns:a16="http://schemas.microsoft.com/office/drawing/2014/main" id="{BBD190C9-B4CB-D91C-3532-E5EFD2AB77A9}"/>
                </a:ext>
              </a:extLst>
            </p:cNvPr>
            <p:cNvSpPr/>
            <p:nvPr/>
          </p:nvSpPr>
          <p:spPr>
            <a:xfrm>
              <a:off x="2052011" y="4080528"/>
              <a:ext cx="2005739" cy="654423"/>
            </a:xfrm>
            <a:prstGeom prst="wedgeRectCallout">
              <a:avLst>
                <a:gd name="adj1" fmla="val -15848"/>
                <a:gd name="adj2" fmla="val 111815"/>
              </a:avLst>
            </a:prstGeom>
            <a:noFill/>
            <a:ln>
              <a:solidFill>
                <a:srgbClr val="0000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2/2 (100 %)</a:t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>
                  <a:solidFill>
                    <a:schemeClr val="tx1"/>
                  </a:solidFill>
                </a:rPr>
                <a:t>prior ART use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3D95898-D076-9A05-0A5F-AF24F0DE130A}"/>
              </a:ext>
            </a:extLst>
          </p:cNvPr>
          <p:cNvGrpSpPr/>
          <p:nvPr/>
        </p:nvGrpSpPr>
        <p:grpSpPr>
          <a:xfrm>
            <a:off x="8617689" y="2970315"/>
            <a:ext cx="3324080" cy="2744463"/>
            <a:chOff x="6131953" y="2116719"/>
            <a:chExt cx="4576763" cy="3743332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CE3A0C10-ABCC-A442-0528-A1B8B05171B5}"/>
                </a:ext>
              </a:extLst>
            </p:cNvPr>
            <p:cNvGrpSpPr/>
            <p:nvPr/>
          </p:nvGrpSpPr>
          <p:grpSpPr>
            <a:xfrm>
              <a:off x="6131953" y="2462865"/>
              <a:ext cx="4576763" cy="3394075"/>
              <a:chOff x="6122988" y="2498725"/>
              <a:chExt cx="4576763" cy="3394075"/>
            </a:xfrm>
          </p:grpSpPr>
          <p:sp>
            <p:nvSpPr>
              <p:cNvPr id="22" name="Line 6">
                <a:extLst>
                  <a:ext uri="{FF2B5EF4-FFF2-40B4-BE49-F238E27FC236}">
                    <a16:creationId xmlns:a16="http://schemas.microsoft.com/office/drawing/2014/main" id="{0380A9FF-7C06-B507-7BEE-EA42F39FF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22988" y="5892800"/>
                <a:ext cx="45767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3" name="Rectangle 10">
                <a:extLst>
                  <a:ext uri="{FF2B5EF4-FFF2-40B4-BE49-F238E27FC236}">
                    <a16:creationId xmlns:a16="http://schemas.microsoft.com/office/drawing/2014/main" id="{339DE273-D5B8-7FB5-06A9-E7DAC12E4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0063" y="5641975"/>
                <a:ext cx="579438" cy="250825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4" name="Rectangle 11">
                <a:extLst>
                  <a:ext uri="{FF2B5EF4-FFF2-40B4-BE49-F238E27FC236}">
                    <a16:creationId xmlns:a16="http://schemas.microsoft.com/office/drawing/2014/main" id="{0C7A2A4E-A317-5972-19C6-FB1EE66C1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838" y="2516188"/>
                <a:ext cx="579438" cy="3376612"/>
              </a:xfrm>
              <a:prstGeom prst="rect">
                <a:avLst/>
              </a:prstGeom>
              <a:solidFill>
                <a:srgbClr val="FF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9726501E-7661-B104-7014-466D4D7CB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7563" y="5875338"/>
                <a:ext cx="579438" cy="174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6" name="Rectangle 13">
                <a:extLst>
                  <a:ext uri="{FF2B5EF4-FFF2-40B4-BE49-F238E27FC236}">
                    <a16:creationId xmlns:a16="http://schemas.microsoft.com/office/drawing/2014/main" id="{CA226534-91FE-F30B-6747-4BBD0F733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0338" y="5875338"/>
                <a:ext cx="579438" cy="17462"/>
              </a:xfrm>
              <a:prstGeom prst="rect">
                <a:avLst/>
              </a:prstGeom>
              <a:solidFill>
                <a:srgbClr val="FF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E5A16641-9688-6AA0-8205-ADF6FC973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5750" y="2498725"/>
                <a:ext cx="134938" cy="133350"/>
              </a:xfrm>
              <a:prstGeom prst="rect">
                <a:avLst/>
              </a:prstGeom>
              <a:solidFill>
                <a:srgbClr val="FF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8" name="Rectangle 17">
                <a:extLst>
                  <a:ext uri="{FF2B5EF4-FFF2-40B4-BE49-F238E27FC236}">
                    <a16:creationId xmlns:a16="http://schemas.microsoft.com/office/drawing/2014/main" id="{6C855819-31B6-01DC-1286-57882A9C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5750" y="2702329"/>
                <a:ext cx="134938" cy="133350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903C4AB-F228-F702-B91F-366DCF7DE7B6}"/>
                </a:ext>
              </a:extLst>
            </p:cNvPr>
            <p:cNvSpPr txBox="1"/>
            <p:nvPr/>
          </p:nvSpPr>
          <p:spPr>
            <a:xfrm>
              <a:off x="8049653" y="2359468"/>
              <a:ext cx="1462726" cy="40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RWE studies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9C2AC61-E257-469F-0CFF-6C90685DDB7D}"/>
                </a:ext>
              </a:extLst>
            </p:cNvPr>
            <p:cNvSpPr txBox="1"/>
            <p:nvPr/>
          </p:nvSpPr>
          <p:spPr>
            <a:xfrm>
              <a:off x="8049652" y="2573625"/>
              <a:ext cx="2420773" cy="400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Interventional studies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40E31293-944B-7DA4-F519-EF4EADBF0B45}"/>
                </a:ext>
              </a:extLst>
            </p:cNvPr>
            <p:cNvSpPr txBox="1"/>
            <p:nvPr/>
          </p:nvSpPr>
          <p:spPr>
            <a:xfrm>
              <a:off x="6162892" y="2116719"/>
              <a:ext cx="681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44 436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34CB881-4500-BC74-A712-9981D9FDC4FA}"/>
                </a:ext>
              </a:extLst>
            </p:cNvPr>
            <p:cNvSpPr txBox="1"/>
            <p:nvPr/>
          </p:nvSpPr>
          <p:spPr>
            <a:xfrm>
              <a:off x="6893925" y="5275275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2 914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C9E824D-07F7-391D-C467-E714712FD11C}"/>
                </a:ext>
              </a:extLst>
            </p:cNvPr>
            <p:cNvSpPr txBox="1"/>
            <p:nvPr/>
          </p:nvSpPr>
          <p:spPr>
            <a:xfrm>
              <a:off x="7648241" y="5159699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3</a:t>
              </a:r>
            </a:p>
            <a:p>
              <a:pPr algn="ctr"/>
              <a:r>
                <a:rPr lang="en-US" sz="1400" dirty="0"/>
                <a:t>(0.01 %)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7E462294-6A56-3801-235C-35F159E9B53D}"/>
                </a:ext>
              </a:extLst>
            </p:cNvPr>
            <p:cNvSpPr txBox="1"/>
            <p:nvPr/>
          </p:nvSpPr>
          <p:spPr>
            <a:xfrm>
              <a:off x="8525506" y="5159699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3</a:t>
              </a:r>
            </a:p>
            <a:p>
              <a:pPr algn="ctr"/>
              <a:r>
                <a:rPr lang="en-US" sz="1400" dirty="0"/>
                <a:t>(0.10 %)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E5FD5FB-6373-2F5C-6C7E-C2BD2920C430}"/>
                </a:ext>
              </a:extLst>
            </p:cNvPr>
            <p:cNvSpPr txBox="1"/>
            <p:nvPr/>
          </p:nvSpPr>
          <p:spPr>
            <a:xfrm>
              <a:off x="9641914" y="555227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19DA51A-3F42-CD60-10EA-B8E0C96F0293}"/>
                </a:ext>
              </a:extLst>
            </p:cNvPr>
            <p:cNvSpPr txBox="1"/>
            <p:nvPr/>
          </p:nvSpPr>
          <p:spPr>
            <a:xfrm>
              <a:off x="10233585" y="555227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46" name="Bulle narrative : rectangle 40">
              <a:extLst>
                <a:ext uri="{FF2B5EF4-FFF2-40B4-BE49-F238E27FC236}">
                  <a16:creationId xmlns:a16="http://schemas.microsoft.com/office/drawing/2014/main" id="{C524D555-440A-EE90-4A60-C2C4DF60EA9A}"/>
                </a:ext>
              </a:extLst>
            </p:cNvPr>
            <p:cNvSpPr/>
            <p:nvPr/>
          </p:nvSpPr>
          <p:spPr>
            <a:xfrm>
              <a:off x="6754038" y="3539881"/>
              <a:ext cx="1652177" cy="811306"/>
            </a:xfrm>
            <a:prstGeom prst="wedgeRectCallout">
              <a:avLst>
                <a:gd name="adj1" fmla="val 30681"/>
                <a:gd name="adj2" fmla="val 151541"/>
              </a:avLst>
            </a:prstGeom>
            <a:noFill/>
            <a:ln>
              <a:solidFill>
                <a:srgbClr val="FF00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</a:rPr>
                <a:t>3/3 (100 %)</a:t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>
                  <a:solidFill>
                    <a:schemeClr val="tx1"/>
                  </a:solidFill>
                </a:rPr>
                <a:t>prior ART use</a:t>
              </a:r>
            </a:p>
          </p:txBody>
        </p:sp>
        <p:sp>
          <p:nvSpPr>
            <p:cNvPr id="47" name="Bulle narrative : rectangle 41">
              <a:extLst>
                <a:ext uri="{FF2B5EF4-FFF2-40B4-BE49-F238E27FC236}">
                  <a16:creationId xmlns:a16="http://schemas.microsoft.com/office/drawing/2014/main" id="{C204F1A3-39AA-5026-2761-7394053AC50C}"/>
                </a:ext>
              </a:extLst>
            </p:cNvPr>
            <p:cNvSpPr/>
            <p:nvPr/>
          </p:nvSpPr>
          <p:spPr>
            <a:xfrm>
              <a:off x="8569389" y="4244273"/>
              <a:ext cx="2046153" cy="654423"/>
            </a:xfrm>
            <a:prstGeom prst="wedgeRectCallout">
              <a:avLst>
                <a:gd name="adj1" fmla="val -35790"/>
                <a:gd name="adj2" fmla="val 102226"/>
              </a:avLst>
            </a:prstGeom>
            <a:noFill/>
            <a:ln>
              <a:solidFill>
                <a:srgbClr val="FF99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1/3 (33 %)</a:t>
              </a:r>
              <a:br>
                <a:rPr lang="en-US" sz="1400" b="1" dirty="0">
                  <a:solidFill>
                    <a:schemeClr val="tx1"/>
                  </a:solidFill>
                </a:rPr>
              </a:br>
              <a:r>
                <a:rPr lang="en-US" sz="1400" b="1" dirty="0">
                  <a:solidFill>
                    <a:schemeClr val="tx1"/>
                  </a:solidFill>
                </a:rPr>
                <a:t>prior ART use</a:t>
              </a:r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1E061731-2D21-5DA5-068A-44739F9F8D4A}"/>
              </a:ext>
            </a:extLst>
          </p:cNvPr>
          <p:cNvSpPr txBox="1"/>
          <p:nvPr/>
        </p:nvSpPr>
        <p:spPr>
          <a:xfrm>
            <a:off x="4884696" y="314707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9 287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1B72AAF-AD57-4155-101F-3B4D9D43EA1F}"/>
              </a:ext>
            </a:extLst>
          </p:cNvPr>
          <p:cNvSpPr txBox="1"/>
          <p:nvPr/>
        </p:nvSpPr>
        <p:spPr>
          <a:xfrm>
            <a:off x="4976794" y="5708786"/>
            <a:ext cx="782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Total (n)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32101EE-976A-B8A4-E864-22E72BC6DFA7}"/>
              </a:ext>
            </a:extLst>
          </p:cNvPr>
          <p:cNvSpPr txBox="1"/>
          <p:nvPr/>
        </p:nvSpPr>
        <p:spPr>
          <a:xfrm>
            <a:off x="5987870" y="5708786"/>
            <a:ext cx="710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INSTI-R</a:t>
            </a:r>
          </a:p>
          <a:p>
            <a:pPr algn="ctr"/>
            <a:r>
              <a:rPr lang="fr-FR" sz="1400" dirty="0"/>
              <a:t>at VF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6F0F640-B52E-52EB-7227-828865098BEA}"/>
              </a:ext>
            </a:extLst>
          </p:cNvPr>
          <p:cNvSpPr txBox="1"/>
          <p:nvPr/>
        </p:nvSpPr>
        <p:spPr>
          <a:xfrm>
            <a:off x="6777251" y="5708786"/>
            <a:ext cx="1121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M184V/I </a:t>
            </a:r>
          </a:p>
          <a:p>
            <a:pPr algn="ctr"/>
            <a:r>
              <a:rPr lang="fr-FR" sz="1400" dirty="0"/>
              <a:t>at BL and </a:t>
            </a:r>
          </a:p>
          <a:p>
            <a:pPr algn="ctr"/>
            <a:r>
              <a:rPr lang="fr-FR" sz="1400" dirty="0"/>
              <a:t>INSTI-R at VF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941E4BB-2205-2CD5-2252-55BE8F2FFEE0}"/>
              </a:ext>
            </a:extLst>
          </p:cNvPr>
          <p:cNvSpPr txBox="1"/>
          <p:nvPr/>
        </p:nvSpPr>
        <p:spPr>
          <a:xfrm>
            <a:off x="8784763" y="5708786"/>
            <a:ext cx="782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Total (n)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E8FAE912-8895-E49C-746A-BF46AF124BA2}"/>
              </a:ext>
            </a:extLst>
          </p:cNvPr>
          <p:cNvSpPr txBox="1"/>
          <p:nvPr/>
        </p:nvSpPr>
        <p:spPr>
          <a:xfrm>
            <a:off x="9960939" y="5708786"/>
            <a:ext cx="710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INSTI-R</a:t>
            </a:r>
          </a:p>
          <a:p>
            <a:pPr algn="ctr"/>
            <a:r>
              <a:rPr lang="fr-FR" sz="1400" dirty="0"/>
              <a:t>at VF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46DE23D-13EA-9A9E-DF76-5FA023FCDC0A}"/>
              </a:ext>
            </a:extLst>
          </p:cNvPr>
          <p:cNvSpPr txBox="1"/>
          <p:nvPr/>
        </p:nvSpPr>
        <p:spPr>
          <a:xfrm>
            <a:off x="10928120" y="5708786"/>
            <a:ext cx="1121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M184V/I </a:t>
            </a:r>
          </a:p>
          <a:p>
            <a:pPr algn="ctr"/>
            <a:r>
              <a:rPr lang="fr-FR" sz="1400" dirty="0"/>
              <a:t>at BL and </a:t>
            </a:r>
          </a:p>
          <a:p>
            <a:pPr algn="ctr"/>
            <a:r>
              <a:rPr lang="fr-FR" sz="1400" dirty="0"/>
              <a:t>INSTI-R at VF</a:t>
            </a:r>
          </a:p>
        </p:txBody>
      </p:sp>
    </p:spTree>
    <p:extLst>
      <p:ext uri="{BB962C8B-B14F-4D97-AF65-F5344CB8AC3E}">
        <p14:creationId xmlns:p14="http://schemas.microsoft.com/office/powerpoint/2010/main" val="230214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CBE34-603E-0BE8-9A0B-3F45E1F3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Resistance at failure of 2</a:t>
            </a:r>
            <a:r>
              <a:rPr lang="en-US" baseline="30000"/>
              <a:t>nd </a:t>
            </a:r>
            <a:r>
              <a:rPr lang="en-US"/>
              <a:t>generation INSTI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792DD2-B5AE-F32A-83A6-A07D0EAA84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99200"/>
            <a:ext cx="10237694" cy="261499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ROSETTA Registry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Inclusion criteria: On continuous ART ≥ 6 months and VF on 2</a:t>
            </a:r>
            <a:r>
              <a:rPr lang="en-US" sz="2000" baseline="30000" dirty="0"/>
              <a:t>nd</a:t>
            </a:r>
            <a:r>
              <a:rPr lang="en-US" sz="2000" dirty="0"/>
              <a:t> generation INSTI-based ART </a:t>
            </a:r>
            <a:br>
              <a:rPr lang="en-US" sz="2000" dirty="0"/>
            </a:br>
            <a:r>
              <a:rPr lang="en-US" sz="2000" dirty="0"/>
              <a:t>in Europe, Africa or America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First 125 cases</a:t>
            </a:r>
          </a:p>
          <a:p>
            <a:pPr lvl="1"/>
            <a:r>
              <a:rPr lang="en-US" sz="2000" dirty="0"/>
              <a:t>Median duration on ART at time of VF of 2</a:t>
            </a:r>
            <a:r>
              <a:rPr lang="en-US" sz="2000" baseline="30000" dirty="0"/>
              <a:t>nd</a:t>
            </a:r>
            <a:r>
              <a:rPr lang="en-US" sz="2000" dirty="0"/>
              <a:t> generation INSTI-based ART: 23 months</a:t>
            </a:r>
          </a:p>
          <a:p>
            <a:pPr lvl="1"/>
            <a:r>
              <a:rPr lang="en-US" sz="2000" dirty="0"/>
              <a:t>Median duration on 2</a:t>
            </a:r>
            <a:r>
              <a:rPr lang="en-US" sz="2000" baseline="30000" dirty="0"/>
              <a:t>nd</a:t>
            </a:r>
            <a:r>
              <a:rPr lang="en-US" sz="2000" dirty="0"/>
              <a:t> generation INSTI-based ART at time of VF: 8 months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9BBE00E-F650-68E3-268F-12092D19D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07160"/>
              </p:ext>
            </p:extLst>
          </p:nvPr>
        </p:nvGraphicFramePr>
        <p:xfrm>
          <a:off x="1017397" y="4781897"/>
          <a:ext cx="4566249" cy="130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06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VF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R at VF (%)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 (25%)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434331944"/>
                  </a:ext>
                </a:extLst>
              </a:tr>
              <a:tr h="27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BIC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(30%)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CAB</a:t>
                      </a:r>
                      <a:endParaRPr kumimoji="0" lang="fr-FR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(50%)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9DAF5DD-9718-0998-C645-484843AEF69B}"/>
              </a:ext>
            </a:extLst>
          </p:cNvPr>
          <p:cNvSpPr txBox="1"/>
          <p:nvPr/>
        </p:nvSpPr>
        <p:spPr>
          <a:xfrm>
            <a:off x="1133453" y="4232519"/>
            <a:ext cx="445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Virological failures and Resistance detection at VF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(N = 125)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3E3384-6FBD-8CAD-04E7-B93EBB1E8F7E}"/>
              </a:ext>
            </a:extLst>
          </p:cNvPr>
          <p:cNvSpPr txBox="1"/>
          <p:nvPr/>
        </p:nvSpPr>
        <p:spPr>
          <a:xfrm>
            <a:off x="5838511" y="4524906"/>
            <a:ext cx="6169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Viral load at failure not difference whether R detected or not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Previous exposure to ART and previous exposure to 1</a:t>
            </a:r>
            <a:r>
              <a:rPr lang="en-US" baseline="30000" dirty="0"/>
              <a:t>st</a:t>
            </a:r>
            <a:r>
              <a:rPr lang="en-US" dirty="0"/>
              <a:t> generation INSTI associated with increased rate of resistance at failure 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A13AD338-2F16-B1E9-8E5C-D29A8AE4F041}"/>
              </a:ext>
            </a:extLst>
          </p:cNvPr>
          <p:cNvSpPr txBox="1"/>
          <p:nvPr/>
        </p:nvSpPr>
        <p:spPr>
          <a:xfrm>
            <a:off x="7539487" y="6492240"/>
            <a:ext cx="464707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Miranda MNS, HIV Drug Therapy Glasgow 2024, Abs. O31</a:t>
            </a:r>
          </a:p>
        </p:txBody>
      </p:sp>
    </p:spTree>
    <p:extLst>
      <p:ext uri="{BB962C8B-B14F-4D97-AF65-F5344CB8AC3E}">
        <p14:creationId xmlns:p14="http://schemas.microsoft.com/office/powerpoint/2010/main" val="168797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A4853-3B14-5933-0E8A-918AE9F5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20" y="144206"/>
            <a:ext cx="10798629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Clearance of archived NNRTI- resistance mutations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149FD2-9BBB-0FEA-86CE-0D8726BADE46}"/>
              </a:ext>
            </a:extLst>
          </p:cNvPr>
          <p:cNvSpPr txBox="1"/>
          <p:nvPr/>
        </p:nvSpPr>
        <p:spPr>
          <a:xfrm>
            <a:off x="1863638" y="4835384"/>
            <a:ext cx="144004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VS2 (32/39)</a:t>
            </a:r>
            <a:endParaRPr lang="fr-FR" b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3178F4D-0308-3055-F962-1FBBCBBF2D3A}"/>
              </a:ext>
            </a:extLst>
          </p:cNvPr>
          <p:cNvSpPr txBox="1"/>
          <p:nvPr/>
        </p:nvSpPr>
        <p:spPr>
          <a:xfrm>
            <a:off x="4451862" y="2693185"/>
            <a:ext cx="785459" cy="4086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VS1</a:t>
            </a:r>
            <a:endParaRPr lang="en-US" b="1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29CE93B-848A-C016-18C2-704B30334572}"/>
              </a:ext>
            </a:extLst>
          </p:cNvPr>
          <p:cNvSpPr txBox="1"/>
          <p:nvPr/>
        </p:nvSpPr>
        <p:spPr>
          <a:xfrm>
            <a:off x="563065" y="3677754"/>
            <a:ext cx="4023896" cy="71508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No NNRTI resistance mutation detected </a:t>
            </a:r>
          </a:p>
          <a:p>
            <a:pPr algn="ctr"/>
            <a:r>
              <a:rPr lang="en-US" b="1" dirty="0"/>
              <a:t>N = 39/79 (49%)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79592D1-0B4C-0998-E211-6C034A55F283}"/>
              </a:ext>
            </a:extLst>
          </p:cNvPr>
          <p:cNvSpPr txBox="1"/>
          <p:nvPr/>
        </p:nvSpPr>
        <p:spPr>
          <a:xfrm>
            <a:off x="5270535" y="3688436"/>
            <a:ext cx="2961075" cy="71508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≥ 1NNRTI mutation detected</a:t>
            </a:r>
          </a:p>
          <a:p>
            <a:pPr algn="ctr"/>
            <a:r>
              <a:rPr lang="en-US" b="1" dirty="0"/>
              <a:t>N = 40/79 (51%)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430B7B9-0A69-A07E-F9B9-AC6111B42102}"/>
              </a:ext>
            </a:extLst>
          </p:cNvPr>
          <p:cNvSpPr txBox="1"/>
          <p:nvPr/>
        </p:nvSpPr>
        <p:spPr>
          <a:xfrm>
            <a:off x="2199738" y="1079708"/>
            <a:ext cx="5289708" cy="102155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Patients with VF on NNRTI-containing regimen and NNRTI-RAM detected by plasma Sanger sequencing</a:t>
            </a:r>
          </a:p>
          <a:p>
            <a:pPr algn="ctr"/>
            <a:r>
              <a:rPr lang="en-US" b="1" dirty="0"/>
              <a:t>N = 79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C0DDB58-E293-FA70-B27F-E950371E0C5B}"/>
              </a:ext>
            </a:extLst>
          </p:cNvPr>
          <p:cNvSpPr txBox="1"/>
          <p:nvPr/>
        </p:nvSpPr>
        <p:spPr>
          <a:xfrm>
            <a:off x="5504710" y="5822421"/>
            <a:ext cx="2507995" cy="71508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≥ 1 </a:t>
            </a:r>
            <a:r>
              <a:rPr lang="en-US" sz="1600" dirty="0"/>
              <a:t>NNRTI-RAM  detected </a:t>
            </a:r>
          </a:p>
          <a:p>
            <a:pPr algn="ctr"/>
            <a:r>
              <a:rPr lang="en-US" b="1" dirty="0"/>
              <a:t>N = 30/30 (100%)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F937F06-CD6F-9ACA-F9B2-74809FECDF06}"/>
              </a:ext>
            </a:extLst>
          </p:cNvPr>
          <p:cNvSpPr txBox="1"/>
          <p:nvPr/>
        </p:nvSpPr>
        <p:spPr>
          <a:xfrm>
            <a:off x="387012" y="5856472"/>
            <a:ext cx="2310492" cy="68103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NNRTI-RAM detected </a:t>
            </a:r>
          </a:p>
          <a:p>
            <a:pPr algn="ctr"/>
            <a:r>
              <a:rPr lang="en-US" b="1" dirty="0"/>
              <a:t>N = 25/32 (78%)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36DF76-FB61-F6D0-ACBE-69C6CA4F0FA6}"/>
              </a:ext>
            </a:extLst>
          </p:cNvPr>
          <p:cNvSpPr txBox="1"/>
          <p:nvPr/>
        </p:nvSpPr>
        <p:spPr>
          <a:xfrm>
            <a:off x="289128" y="2672535"/>
            <a:ext cx="1424512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 79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2079D7-D008-AEB3-5E09-53D128B25A23}"/>
              </a:ext>
            </a:extLst>
          </p:cNvPr>
          <p:cNvSpPr txBox="1"/>
          <p:nvPr/>
        </p:nvSpPr>
        <p:spPr>
          <a:xfrm>
            <a:off x="6029373" y="4795021"/>
            <a:ext cx="1440046" cy="4086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VS2 (30/40)</a:t>
            </a:r>
            <a:endParaRPr lang="en-US" b="1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215D3A-3163-4FDC-A97A-C8549EACC028}"/>
              </a:ext>
            </a:extLst>
          </p:cNvPr>
          <p:cNvSpPr txBox="1"/>
          <p:nvPr/>
        </p:nvSpPr>
        <p:spPr>
          <a:xfrm>
            <a:off x="352678" y="4795021"/>
            <a:ext cx="1440046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 62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A233C5-A8E5-49E4-26F5-17FF310F3C19}"/>
              </a:ext>
            </a:extLst>
          </p:cNvPr>
          <p:cNvSpPr txBox="1"/>
          <p:nvPr/>
        </p:nvSpPr>
        <p:spPr>
          <a:xfrm>
            <a:off x="2849783" y="5856472"/>
            <a:ext cx="2416897" cy="681038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≥ 1 NNRTI-RAM detected</a:t>
            </a:r>
          </a:p>
          <a:p>
            <a:pPr algn="ctr"/>
            <a:r>
              <a:rPr lang="en-US" b="1" dirty="0"/>
              <a:t>N = 7/32 (22%)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FD0B51-A51B-6439-7C79-F5CE53AEE0C2}"/>
              </a:ext>
            </a:extLst>
          </p:cNvPr>
          <p:cNvSpPr txBox="1"/>
          <p:nvPr/>
        </p:nvSpPr>
        <p:spPr>
          <a:xfrm>
            <a:off x="6357262" y="6509527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Drumel</a:t>
            </a:r>
            <a:r>
              <a:rPr lang="en-US" sz="12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T, HIV Drug Therapy Glasgow 2024, Abs. P123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7ED9F3B-C16F-AB73-B415-8419BB4C4675}"/>
              </a:ext>
            </a:extLst>
          </p:cNvPr>
          <p:cNvSpPr txBox="1"/>
          <p:nvPr/>
        </p:nvSpPr>
        <p:spPr>
          <a:xfrm>
            <a:off x="5229444" y="2699715"/>
            <a:ext cx="2407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Median delay VF-S1 = 16 years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2974ABB-E93F-6568-DA44-15CFA8E3C6EB}"/>
              </a:ext>
            </a:extLst>
          </p:cNvPr>
          <p:cNvSpPr txBox="1"/>
          <p:nvPr/>
        </p:nvSpPr>
        <p:spPr>
          <a:xfrm>
            <a:off x="3474431" y="4812904"/>
            <a:ext cx="2507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Median delay VS1-VS2 = 3 years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6191279-3EB7-9C87-0988-53B6B6959F51}"/>
              </a:ext>
            </a:extLst>
          </p:cNvPr>
          <p:cNvSpPr txBox="1"/>
          <p:nvPr/>
        </p:nvSpPr>
        <p:spPr>
          <a:xfrm>
            <a:off x="8278558" y="3608012"/>
            <a:ext cx="3780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Persistence of NNRTI mutations associated with :</a:t>
            </a: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high zenith viral load at VF (p = 0.014)</a:t>
            </a: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high DNA viral load (p = 0.075)</a:t>
            </a:r>
          </a:p>
          <a:p>
            <a:pPr marL="285750" indent="-28575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long duration of viral replication on NNRTI (p = 0.091)</a:t>
            </a:r>
          </a:p>
        </p:txBody>
      </p: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D0E9DB3F-2D19-B283-0EBF-EEBB9EA64F00}"/>
              </a:ext>
            </a:extLst>
          </p:cNvPr>
          <p:cNvCxnSpPr>
            <a:stCxn id="23" idx="2"/>
            <a:endCxn id="26" idx="0"/>
          </p:cNvCxnSpPr>
          <p:nvPr/>
        </p:nvCxnSpPr>
        <p:spPr>
          <a:xfrm rot="5400000">
            <a:off x="3421830" y="2254992"/>
            <a:ext cx="575946" cy="2269579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FA75A796-4B2F-2BAE-9640-7DF58160E79B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 rot="16200000" flipH="1">
            <a:off x="5504518" y="2441881"/>
            <a:ext cx="586628" cy="1906481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007A2EA-4ABD-5437-C92C-B22BAB701961}"/>
              </a:ext>
            </a:extLst>
          </p:cNvPr>
          <p:cNvCxnSpPr>
            <a:cxnSpLocks/>
            <a:stCxn id="29" idx="2"/>
            <a:endCxn id="23" idx="0"/>
          </p:cNvCxnSpPr>
          <p:nvPr/>
        </p:nvCxnSpPr>
        <p:spPr>
          <a:xfrm>
            <a:off x="4844592" y="2101265"/>
            <a:ext cx="0" cy="59192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BF7119F-DC31-0204-AF91-0929DE96ADC3}"/>
              </a:ext>
            </a:extLst>
          </p:cNvPr>
          <p:cNvCxnSpPr>
            <a:stCxn id="26" idx="2"/>
            <a:endCxn id="11" idx="0"/>
          </p:cNvCxnSpPr>
          <p:nvPr/>
        </p:nvCxnSpPr>
        <p:spPr>
          <a:xfrm>
            <a:off x="2575013" y="4392842"/>
            <a:ext cx="8648" cy="4425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9F13444F-9CEA-0ED3-72B6-76C861F1EFA5}"/>
              </a:ext>
            </a:extLst>
          </p:cNvPr>
          <p:cNvCxnSpPr>
            <a:stCxn id="28" idx="2"/>
            <a:endCxn id="16" idx="0"/>
          </p:cNvCxnSpPr>
          <p:nvPr/>
        </p:nvCxnSpPr>
        <p:spPr>
          <a:xfrm flipH="1">
            <a:off x="6749396" y="4403524"/>
            <a:ext cx="1677" cy="3914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4C0CF26D-25EA-C98E-E4C0-99E7246FEE89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6749396" y="5203644"/>
            <a:ext cx="9312" cy="61877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F163DB32-4712-7A71-C5D0-90FA01725D54}"/>
              </a:ext>
            </a:extLst>
          </p:cNvPr>
          <p:cNvCxnSpPr>
            <a:stCxn id="11" idx="2"/>
            <a:endCxn id="20" idx="0"/>
          </p:cNvCxnSpPr>
          <p:nvPr/>
        </p:nvCxnSpPr>
        <p:spPr>
          <a:xfrm rot="5400000">
            <a:off x="1737082" y="5009893"/>
            <a:ext cx="651756" cy="1041403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 : en angle 48">
            <a:extLst>
              <a:ext uri="{FF2B5EF4-FFF2-40B4-BE49-F238E27FC236}">
                <a16:creationId xmlns:a16="http://schemas.microsoft.com/office/drawing/2014/main" id="{0579CA53-4F5F-015A-176D-61F1FDABECCC}"/>
              </a:ext>
            </a:extLst>
          </p:cNvPr>
          <p:cNvCxnSpPr>
            <a:stCxn id="11" idx="2"/>
            <a:endCxn id="6" idx="0"/>
          </p:cNvCxnSpPr>
          <p:nvPr/>
        </p:nvCxnSpPr>
        <p:spPr>
          <a:xfrm rot="16200000" flipH="1">
            <a:off x="2995068" y="4793308"/>
            <a:ext cx="651756" cy="1474571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ABB06A3-516D-03C4-467C-24C622FE902A}"/>
              </a:ext>
            </a:extLst>
          </p:cNvPr>
          <p:cNvSpPr txBox="1"/>
          <p:nvPr/>
        </p:nvSpPr>
        <p:spPr>
          <a:xfrm>
            <a:off x="3969959" y="2208179"/>
            <a:ext cx="1827873" cy="369332"/>
          </a:xfrm>
          <a:prstGeom prst="rect">
            <a:avLst/>
          </a:prstGeom>
          <a:solidFill>
            <a:srgbClr val="629DD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Proviral DNA NGS</a:t>
            </a:r>
          </a:p>
        </p:txBody>
      </p:sp>
    </p:spTree>
    <p:extLst>
      <p:ext uri="{BB962C8B-B14F-4D97-AF65-F5344CB8AC3E}">
        <p14:creationId xmlns:p14="http://schemas.microsoft.com/office/powerpoint/2010/main" val="85436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9F1CCA1-CEAB-CB83-1B71-2B14BDE7EAFE}"/>
              </a:ext>
            </a:extLst>
          </p:cNvPr>
          <p:cNvSpPr txBox="1">
            <a:spLocks/>
          </p:cNvSpPr>
          <p:nvPr/>
        </p:nvSpPr>
        <p:spPr>
          <a:xfrm>
            <a:off x="609600" y="166255"/>
            <a:ext cx="8466034" cy="820469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DOR + RAL as maintenance ART</a:t>
            </a: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083EE6FF-ACB3-76B9-77CB-4D695461B28B}"/>
              </a:ext>
            </a:extLst>
          </p:cNvPr>
          <p:cNvSpPr txBox="1"/>
          <p:nvPr/>
        </p:nvSpPr>
        <p:spPr>
          <a:xfrm>
            <a:off x="6357262" y="6501770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Palich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R, HIV Drug Therapy Glasgow 2024, Abs. P041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7DCC94-66C6-4706-FC1A-E7C0641D7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09130"/>
            <a:ext cx="4726874" cy="4572000"/>
          </a:xfrm>
        </p:spPr>
        <p:txBody>
          <a:bodyPr>
            <a:normAutofit/>
          </a:bodyPr>
          <a:lstStyle/>
          <a:p>
            <a:r>
              <a:rPr lang="en-US" sz="2000" dirty="0" err="1">
                <a:cs typeface="Arial" panose="020B0604020202020204" pitchFamily="34" charset="0"/>
              </a:rPr>
              <a:t>Randomised</a:t>
            </a:r>
            <a:r>
              <a:rPr lang="en-US" sz="2000" dirty="0">
                <a:cs typeface="Arial" panose="020B0604020202020204" pitchFamily="34" charset="0"/>
              </a:rPr>
              <a:t> clinical trial, France, Italy, Spain</a:t>
            </a:r>
          </a:p>
          <a:p>
            <a:r>
              <a:rPr lang="en-US" sz="2000" dirty="0">
                <a:cs typeface="Arial" panose="020B0604020202020204" pitchFamily="34" charset="0"/>
              </a:rPr>
              <a:t>114 PWH ≥ 18 years, on a stable ART regimen (2 or 3 DR) &gt; 6 months</a:t>
            </a:r>
          </a:p>
          <a:p>
            <a:r>
              <a:rPr lang="en-US" sz="2000" dirty="0">
                <a:cs typeface="Arial" panose="020B0604020202020204" pitchFamily="34" charset="0"/>
              </a:rPr>
              <a:t>HIV-1 RNA &lt; 50 c/mL &gt; 12 months</a:t>
            </a:r>
          </a:p>
          <a:p>
            <a:r>
              <a:rPr lang="en-US" sz="2000" dirty="0">
                <a:cs typeface="Arial" panose="020B0604020202020204" pitchFamily="34" charset="0"/>
              </a:rPr>
              <a:t>CD4 ≥ 200/mm</a:t>
            </a:r>
            <a:r>
              <a:rPr lang="en-US" sz="2000" baseline="30000" dirty="0">
                <a:cs typeface="Arial" panose="020B0604020202020204" pitchFamily="34" charset="0"/>
              </a:rPr>
              <a:t>3</a:t>
            </a:r>
          </a:p>
          <a:p>
            <a:r>
              <a:rPr lang="en-US" sz="2000" dirty="0">
                <a:cs typeface="Arial" panose="020B0604020202020204" pitchFamily="34" charset="0"/>
              </a:rPr>
              <a:t>Naïve to DOR</a:t>
            </a:r>
          </a:p>
          <a:p>
            <a:r>
              <a:rPr lang="en-US" sz="2000" dirty="0">
                <a:cs typeface="Arial" panose="020B0604020202020204" pitchFamily="34" charset="0"/>
              </a:rPr>
              <a:t>No prior R to DOR or RAL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 err="1">
                <a:cs typeface="Arial" panose="020B0604020202020204" pitchFamily="34" charset="0"/>
              </a:rPr>
              <a:t>Randomisation</a:t>
            </a:r>
            <a:r>
              <a:rPr lang="en-US" sz="2000" dirty="0">
                <a:cs typeface="Arial" panose="020B0604020202020204" pitchFamily="34" charset="0"/>
              </a:rPr>
              <a:t> 2:1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DOR 100 mg </a:t>
            </a:r>
            <a:r>
              <a:rPr lang="en-US" sz="1800" dirty="0" err="1">
                <a:cs typeface="Arial" panose="020B0604020202020204" pitchFamily="34" charset="0"/>
              </a:rPr>
              <a:t>qd</a:t>
            </a:r>
            <a:r>
              <a:rPr lang="en-US" sz="1800" dirty="0">
                <a:cs typeface="Arial" panose="020B0604020202020204" pitchFamily="34" charset="0"/>
              </a:rPr>
              <a:t> + RAL 1200 mg </a:t>
            </a:r>
            <a:r>
              <a:rPr lang="en-US" sz="1800" dirty="0" err="1">
                <a:cs typeface="Arial" panose="020B0604020202020204" pitchFamily="34" charset="0"/>
              </a:rPr>
              <a:t>qd</a:t>
            </a:r>
            <a:r>
              <a:rPr lang="en-US" sz="1800" dirty="0">
                <a:cs typeface="Arial" panose="020B0604020202020204" pitchFamily="34" charset="0"/>
              </a:rPr>
              <a:t> (N = 79)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Continuation of ART (N = 35)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74AF284-53E2-0451-E3CE-CEF407B71E9E}"/>
              </a:ext>
            </a:extLst>
          </p:cNvPr>
          <p:cNvGrpSpPr/>
          <p:nvPr/>
        </p:nvGrpSpPr>
        <p:grpSpPr>
          <a:xfrm>
            <a:off x="5336474" y="2529427"/>
            <a:ext cx="6416213" cy="3872152"/>
            <a:chOff x="5514478" y="2265930"/>
            <a:chExt cx="6416213" cy="387215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FC6FB4A-FB78-2146-88B1-8F2006BBC839}"/>
                </a:ext>
              </a:extLst>
            </p:cNvPr>
            <p:cNvSpPr txBox="1"/>
            <p:nvPr/>
          </p:nvSpPr>
          <p:spPr>
            <a:xfrm>
              <a:off x="6356415" y="5057270"/>
              <a:ext cx="476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1.3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27EC342-13B8-52E9-99EE-7AD56EEB4C92}"/>
                </a:ext>
              </a:extLst>
            </p:cNvPr>
            <p:cNvSpPr txBox="1"/>
            <p:nvPr/>
          </p:nvSpPr>
          <p:spPr>
            <a:xfrm>
              <a:off x="6790437" y="5155970"/>
              <a:ext cx="301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002447F-5AD4-2A9D-62EB-B9C858BE8009}"/>
                </a:ext>
              </a:extLst>
            </p:cNvPr>
            <p:cNvSpPr txBox="1"/>
            <p:nvPr/>
          </p:nvSpPr>
          <p:spPr>
            <a:xfrm>
              <a:off x="7717236" y="2582061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92.4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E8EB467-DB43-4DD4-3387-44C0D168EA3A}"/>
                </a:ext>
              </a:extLst>
            </p:cNvPr>
            <p:cNvSpPr txBox="1"/>
            <p:nvPr/>
          </p:nvSpPr>
          <p:spPr>
            <a:xfrm>
              <a:off x="8158858" y="2677507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88.6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CB5438D-9062-B977-7EA2-7298587CA337}"/>
                </a:ext>
              </a:extLst>
            </p:cNvPr>
            <p:cNvSpPr txBox="1"/>
            <p:nvPr/>
          </p:nvSpPr>
          <p:spPr>
            <a:xfrm>
              <a:off x="8998650" y="4987264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3.8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F2C5A94-839B-DAF4-9AE0-5DC83C6106AB}"/>
                </a:ext>
              </a:extLst>
            </p:cNvPr>
            <p:cNvSpPr txBox="1"/>
            <p:nvPr/>
          </p:nvSpPr>
          <p:spPr>
            <a:xfrm>
              <a:off x="9537235" y="511553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D7325DD-4D2C-8119-4067-68CA37769630}"/>
                </a:ext>
              </a:extLst>
            </p:cNvPr>
            <p:cNvSpPr txBox="1"/>
            <p:nvPr/>
          </p:nvSpPr>
          <p:spPr>
            <a:xfrm>
              <a:off x="10678291" y="5028187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2.5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B18E526-8CD9-6E05-364E-D3AC5C049987}"/>
                </a:ext>
              </a:extLst>
            </p:cNvPr>
            <p:cNvSpPr txBox="1"/>
            <p:nvPr/>
          </p:nvSpPr>
          <p:spPr>
            <a:xfrm>
              <a:off x="11019110" y="4790435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11.4</a:t>
              </a:r>
            </a:p>
          </p:txBody>
        </p: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A8ED7124-FD1A-7CA6-772F-A55960402CC7}"/>
                </a:ext>
              </a:extLst>
            </p:cNvPr>
            <p:cNvGrpSpPr/>
            <p:nvPr/>
          </p:nvGrpSpPr>
          <p:grpSpPr>
            <a:xfrm>
              <a:off x="5514478" y="2459774"/>
              <a:ext cx="6416213" cy="3678308"/>
              <a:chOff x="2469731" y="1782297"/>
              <a:chExt cx="7425950" cy="3678308"/>
            </a:xfrm>
          </p:grpSpPr>
          <p:sp>
            <p:nvSpPr>
              <p:cNvPr id="2" name="Freeform 6">
                <a:extLst>
                  <a:ext uri="{FF2B5EF4-FFF2-40B4-BE49-F238E27FC236}">
                    <a16:creationId xmlns:a16="http://schemas.microsoft.com/office/drawing/2014/main" id="{B5B2AC32-4F53-E706-2FE2-D242ECBCA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395" y="2066925"/>
                <a:ext cx="6683730" cy="2700024"/>
              </a:xfrm>
              <a:custGeom>
                <a:avLst/>
                <a:gdLst>
                  <a:gd name="T0" fmla="*/ 0 w 5309"/>
                  <a:gd name="T1" fmla="*/ 0 h 3323"/>
                  <a:gd name="T2" fmla="*/ 0 w 5309"/>
                  <a:gd name="T3" fmla="*/ 3323 h 3323"/>
                  <a:gd name="T4" fmla="*/ 5309 w 5309"/>
                  <a:gd name="T5" fmla="*/ 3323 h 3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09" h="3323">
                    <a:moveTo>
                      <a:pt x="0" y="0"/>
                    </a:moveTo>
                    <a:lnTo>
                      <a:pt x="0" y="3323"/>
                    </a:lnTo>
                    <a:lnTo>
                      <a:pt x="5309" y="3323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396EF555-F020-3476-918B-358B2903A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896" y="2107122"/>
                <a:ext cx="88501" cy="0"/>
              </a:xfrm>
              <a:custGeom>
                <a:avLst/>
                <a:gdLst>
                  <a:gd name="T0" fmla="*/ 0 w 93"/>
                  <a:gd name="T1" fmla="*/ 23 h 23"/>
                  <a:gd name="T2" fmla="*/ 93 w 93"/>
                  <a:gd name="T3" fmla="*/ 23 h 23"/>
                  <a:gd name="T4" fmla="*/ 93 w 93"/>
                  <a:gd name="T5" fmla="*/ 0 h 23"/>
                  <a:gd name="connsiteX0" fmla="*/ 0 w 10000"/>
                  <a:gd name="connsiteY0" fmla="*/ 0 h 0"/>
                  <a:gd name="connsiteX1" fmla="*/ 10000 w 100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>
                    <a:moveTo>
                      <a:pt x="0" y="0"/>
                    </a:moveTo>
                    <a:lnTo>
                      <a:pt x="1000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16" name="Line 18">
                <a:extLst>
                  <a:ext uri="{FF2B5EF4-FFF2-40B4-BE49-F238E27FC236}">
                    <a16:creationId xmlns:a16="http://schemas.microsoft.com/office/drawing/2014/main" id="{0597D875-323C-9599-88DA-68021953D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896" y="2633750"/>
                <a:ext cx="88501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17" name="Line 19">
                <a:extLst>
                  <a:ext uri="{FF2B5EF4-FFF2-40B4-BE49-F238E27FC236}">
                    <a16:creationId xmlns:a16="http://schemas.microsoft.com/office/drawing/2014/main" id="{CC176B3F-54C0-1449-B9BA-58EDEDF93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896" y="3172781"/>
                <a:ext cx="88501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18" name="Line 25">
                <a:extLst>
                  <a:ext uri="{FF2B5EF4-FFF2-40B4-BE49-F238E27FC236}">
                    <a16:creationId xmlns:a16="http://schemas.microsoft.com/office/drawing/2014/main" id="{C814D035-B798-BB31-67F8-BFFFDC082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896" y="4219852"/>
                <a:ext cx="88501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19" name="Line 26">
                <a:extLst>
                  <a:ext uri="{FF2B5EF4-FFF2-40B4-BE49-F238E27FC236}">
                    <a16:creationId xmlns:a16="http://schemas.microsoft.com/office/drawing/2014/main" id="{FFBDD3FD-00E7-BC73-DE5B-D0899E225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896" y="3694562"/>
                <a:ext cx="88501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20" name="Line 28">
                <a:extLst>
                  <a:ext uri="{FF2B5EF4-FFF2-40B4-BE49-F238E27FC236}">
                    <a16:creationId xmlns:a16="http://schemas.microsoft.com/office/drawing/2014/main" id="{D99C388B-C22D-944B-10EE-FEB765AAE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1193" y="4766949"/>
                <a:ext cx="0" cy="10277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71358F4-442B-AE12-BD90-19543ADFE6EE}"/>
                  </a:ext>
                </a:extLst>
              </p:cNvPr>
              <p:cNvSpPr txBox="1"/>
              <p:nvPr/>
            </p:nvSpPr>
            <p:spPr>
              <a:xfrm>
                <a:off x="2920390" y="4875830"/>
                <a:ext cx="1575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+mj-lt"/>
                  </a:rPr>
                  <a:t>pVL</a:t>
                </a:r>
                <a:r>
                  <a:rPr lang="en-US" sz="1600" dirty="0">
                    <a:latin typeface="+mj-lt"/>
                  </a:rPr>
                  <a:t> </a:t>
                </a:r>
                <a:r>
                  <a:rPr lang="en-US" sz="1600" u="sng" dirty="0">
                    <a:latin typeface="+mj-lt"/>
                  </a:rPr>
                  <a:t>&gt;</a:t>
                </a:r>
                <a:r>
                  <a:rPr lang="en-US" sz="1600" dirty="0">
                    <a:latin typeface="+mj-lt"/>
                  </a:rPr>
                  <a:t> 50 c/mL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CEDAB73-5AA9-A7CB-0ECC-EDF4985EC831}"/>
                  </a:ext>
                </a:extLst>
              </p:cNvPr>
              <p:cNvSpPr txBox="1"/>
              <p:nvPr/>
            </p:nvSpPr>
            <p:spPr>
              <a:xfrm>
                <a:off x="2469731" y="1969961"/>
                <a:ext cx="575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latin typeface="+mj-lt"/>
                  </a:rPr>
                  <a:t>100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7B7576AF-7360-191A-11FE-7DFC6C3D470D}"/>
                  </a:ext>
                </a:extLst>
              </p:cNvPr>
              <p:cNvSpPr txBox="1"/>
              <p:nvPr/>
            </p:nvSpPr>
            <p:spPr>
              <a:xfrm>
                <a:off x="2590325" y="2492394"/>
                <a:ext cx="454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latin typeface="+mj-lt"/>
                  </a:rPr>
                  <a:t>80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9A4B691-EEF4-E23D-CA3F-6051D10D9505}"/>
                  </a:ext>
                </a:extLst>
              </p:cNvPr>
              <p:cNvSpPr txBox="1"/>
              <p:nvPr/>
            </p:nvSpPr>
            <p:spPr>
              <a:xfrm>
                <a:off x="2590325" y="3034281"/>
                <a:ext cx="454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latin typeface="+mj-lt"/>
                  </a:rPr>
                  <a:t>60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1530112-7906-ABEB-5217-67CEB6A523B2}"/>
                  </a:ext>
                </a:extLst>
              </p:cNvPr>
              <p:cNvSpPr txBox="1"/>
              <p:nvPr/>
            </p:nvSpPr>
            <p:spPr>
              <a:xfrm>
                <a:off x="2590325" y="3566221"/>
                <a:ext cx="454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latin typeface="+mj-lt"/>
                  </a:rPr>
                  <a:t>40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79D606D2-2DF6-6FA5-C0FF-471B32014817}"/>
                  </a:ext>
                </a:extLst>
              </p:cNvPr>
              <p:cNvSpPr txBox="1"/>
              <p:nvPr/>
            </p:nvSpPr>
            <p:spPr>
              <a:xfrm>
                <a:off x="2590325" y="4093105"/>
                <a:ext cx="454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latin typeface="+mj-lt"/>
                  </a:rPr>
                  <a:t>20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53CB8454-04F7-B72A-64BD-51E69BC72997}"/>
                  </a:ext>
                </a:extLst>
              </p:cNvPr>
              <p:cNvSpPr txBox="1"/>
              <p:nvPr/>
            </p:nvSpPr>
            <p:spPr>
              <a:xfrm>
                <a:off x="2710915" y="4628449"/>
                <a:ext cx="3343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>
                    <a:latin typeface="+mj-lt"/>
                  </a:rPr>
                  <a:t>0</a:t>
                </a:r>
              </a:p>
            </p:txBody>
          </p:sp>
          <p:sp>
            <p:nvSpPr>
              <p:cNvPr id="28" name="Line 28">
                <a:extLst>
                  <a:ext uri="{FF2B5EF4-FFF2-40B4-BE49-F238E27FC236}">
                    <a16:creationId xmlns:a16="http://schemas.microsoft.com/office/drawing/2014/main" id="{5332ED46-107F-B994-2CA2-C59AC5AB5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10953" y="4766949"/>
                <a:ext cx="0" cy="10277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F21E946A-9667-4D9B-EEDA-38902669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43513" y="4766949"/>
                <a:ext cx="0" cy="10277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0532A97B-5C36-8F39-A8A1-4256DD43B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56133" y="4766949"/>
                <a:ext cx="0" cy="10277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31" name="Line 25">
                <a:extLst>
                  <a:ext uri="{FF2B5EF4-FFF2-40B4-BE49-F238E27FC236}">
                    <a16:creationId xmlns:a16="http://schemas.microsoft.com/office/drawing/2014/main" id="{08196101-BC04-0DCF-99D0-14CA8955A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896" y="4766949"/>
                <a:ext cx="88501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latin typeface="+mj-lt"/>
                </a:endParaRP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F8B75FF8-E2C7-BB7F-83F3-BEF3CB076719}"/>
                  </a:ext>
                </a:extLst>
              </p:cNvPr>
              <p:cNvSpPr txBox="1"/>
              <p:nvPr/>
            </p:nvSpPr>
            <p:spPr>
              <a:xfrm>
                <a:off x="2885438" y="1782297"/>
                <a:ext cx="3844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%</a:t>
                </a:r>
              </a:p>
            </p:txBody>
          </p:sp>
          <p:sp>
            <p:nvSpPr>
              <p:cNvPr id="33" name="Rectangle 16">
                <a:extLst>
                  <a:ext uri="{FF2B5EF4-FFF2-40B4-BE49-F238E27FC236}">
                    <a16:creationId xmlns:a16="http://schemas.microsoft.com/office/drawing/2014/main" id="{93D674A4-1733-2C15-5C8D-B402CB77F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402" y="4723306"/>
                <a:ext cx="398684" cy="415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en-US" altLang="fr-FR" sz="16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34" name="Rectangle 16">
                <a:extLst>
                  <a:ext uri="{FF2B5EF4-FFF2-40B4-BE49-F238E27FC236}">
                    <a16:creationId xmlns:a16="http://schemas.microsoft.com/office/drawing/2014/main" id="{4DFD7363-7AF3-3970-4582-B18C9AA64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9310" y="2324100"/>
                <a:ext cx="398684" cy="244077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en-US" altLang="fr-FR" sz="16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35" name="Rectangle 16">
                <a:extLst>
                  <a:ext uri="{FF2B5EF4-FFF2-40B4-BE49-F238E27FC236}">
                    <a16:creationId xmlns:a16="http://schemas.microsoft.com/office/drawing/2014/main" id="{00B72646-4D14-19C4-4FF9-582ED167C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4229" y="2419350"/>
                <a:ext cx="398684" cy="234552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en-US" altLang="fr-FR" sz="16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6B643C71-211E-06D5-E92E-18B4D8660458}"/>
                  </a:ext>
                </a:extLst>
              </p:cNvPr>
              <p:cNvGrpSpPr/>
              <p:nvPr/>
            </p:nvGrpSpPr>
            <p:grpSpPr>
              <a:xfrm>
                <a:off x="5338732" y="2197895"/>
                <a:ext cx="83369" cy="240506"/>
                <a:chOff x="2084388" y="2281238"/>
                <a:chExt cx="127000" cy="720725"/>
              </a:xfrm>
            </p:grpSpPr>
            <p:sp>
              <p:nvSpPr>
                <p:cNvPr id="37" name="Line 113">
                  <a:extLst>
                    <a:ext uri="{FF2B5EF4-FFF2-40B4-BE49-F238E27FC236}">
                      <a16:creationId xmlns:a16="http://schemas.microsoft.com/office/drawing/2014/main" id="{7D756EB0-0F58-2118-C5BA-90FAFFB16D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38" name="Line 120">
                  <a:extLst>
                    <a:ext uri="{FF2B5EF4-FFF2-40B4-BE49-F238E27FC236}">
                      <a16:creationId xmlns:a16="http://schemas.microsoft.com/office/drawing/2014/main" id="{60F1E9EB-1AC3-7C88-E187-6B44BA0385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39" name="Line 113">
                  <a:extLst>
                    <a:ext uri="{FF2B5EF4-FFF2-40B4-BE49-F238E27FC236}">
                      <a16:creationId xmlns:a16="http://schemas.microsoft.com/office/drawing/2014/main" id="{ABA343F0-61A4-79EB-CE37-A2D3850C6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95948869-230A-AC7C-33B3-AA5CC5B94334}"/>
                  </a:ext>
                </a:extLst>
              </p:cNvPr>
              <p:cNvGrpSpPr/>
              <p:nvPr/>
            </p:nvGrpSpPr>
            <p:grpSpPr>
              <a:xfrm>
                <a:off x="5811807" y="2309020"/>
                <a:ext cx="83369" cy="224630"/>
                <a:chOff x="2084388" y="2281238"/>
                <a:chExt cx="127000" cy="720725"/>
              </a:xfrm>
            </p:grpSpPr>
            <p:sp>
              <p:nvSpPr>
                <p:cNvPr id="41" name="Line 113">
                  <a:extLst>
                    <a:ext uri="{FF2B5EF4-FFF2-40B4-BE49-F238E27FC236}">
                      <a16:creationId xmlns:a16="http://schemas.microsoft.com/office/drawing/2014/main" id="{C5004C09-6C53-2821-CF37-069CA4349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42" name="Line 120">
                  <a:extLst>
                    <a:ext uri="{FF2B5EF4-FFF2-40B4-BE49-F238E27FC236}">
                      <a16:creationId xmlns:a16="http://schemas.microsoft.com/office/drawing/2014/main" id="{F14157D4-0AFB-7E27-FA61-A56E53F03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43" name="Line 113">
                  <a:extLst>
                    <a:ext uri="{FF2B5EF4-FFF2-40B4-BE49-F238E27FC236}">
                      <a16:creationId xmlns:a16="http://schemas.microsoft.com/office/drawing/2014/main" id="{BD965768-CD77-E739-5017-2C8E320914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3001963"/>
                  <a:ext cx="1270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5DCA7B57-F671-7C8F-573B-866E6B58E59D}"/>
                  </a:ext>
                </a:extLst>
              </p:cNvPr>
              <p:cNvGrpSpPr/>
              <p:nvPr/>
            </p:nvGrpSpPr>
            <p:grpSpPr>
              <a:xfrm>
                <a:off x="7014119" y="4649296"/>
                <a:ext cx="83369" cy="45719"/>
                <a:chOff x="2084388" y="2281238"/>
                <a:chExt cx="127000" cy="719941"/>
              </a:xfrm>
            </p:grpSpPr>
            <p:sp>
              <p:nvSpPr>
                <p:cNvPr id="45" name="Line 113">
                  <a:extLst>
                    <a:ext uri="{FF2B5EF4-FFF2-40B4-BE49-F238E27FC236}">
                      <a16:creationId xmlns:a16="http://schemas.microsoft.com/office/drawing/2014/main" id="{D4C28E4F-6F7B-FF7A-4712-6B0CBFFFB4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46" name="Line 120">
                  <a:extLst>
                    <a:ext uri="{FF2B5EF4-FFF2-40B4-BE49-F238E27FC236}">
                      <a16:creationId xmlns:a16="http://schemas.microsoft.com/office/drawing/2014/main" id="{941EB42A-A9DF-E1F0-04A3-284D60CCE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47" name="Line 113">
                <a:extLst>
                  <a:ext uri="{FF2B5EF4-FFF2-40B4-BE49-F238E27FC236}">
                    <a16:creationId xmlns:a16="http://schemas.microsoft.com/office/drawing/2014/main" id="{2425DFE7-E010-BE71-2CE5-AACF8765C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7194" y="4716059"/>
                <a:ext cx="83369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48" name="Rectangle 16">
                <a:extLst>
                  <a:ext uri="{FF2B5EF4-FFF2-40B4-BE49-F238E27FC236}">
                    <a16:creationId xmlns:a16="http://schemas.microsoft.com/office/drawing/2014/main" id="{6EAEE009-2F05-1F50-5DE0-4B38D9DE6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3471" y="4660900"/>
                <a:ext cx="398684" cy="10396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en-US" altLang="fr-FR" sz="16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49" name="Line 113">
                <a:extLst>
                  <a:ext uri="{FF2B5EF4-FFF2-40B4-BE49-F238E27FC236}">
                    <a16:creationId xmlns:a16="http://schemas.microsoft.com/office/drawing/2014/main" id="{31AB7A1D-758E-5375-EBA3-DA893D5D3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74417" y="4687396"/>
                <a:ext cx="83369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50" name="Rectangle 16">
                <a:extLst>
                  <a:ext uri="{FF2B5EF4-FFF2-40B4-BE49-F238E27FC236}">
                    <a16:creationId xmlns:a16="http://schemas.microsoft.com/office/drawing/2014/main" id="{99B87F6B-1771-4F59-7F5A-63F581506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6760" y="4692650"/>
                <a:ext cx="398684" cy="722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en-US" altLang="fr-FR" sz="16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C55B1434-180F-E16A-76A3-E908027B0FD0}"/>
                  </a:ext>
                </a:extLst>
              </p:cNvPr>
              <p:cNvGrpSpPr/>
              <p:nvPr/>
            </p:nvGrpSpPr>
            <p:grpSpPr>
              <a:xfrm>
                <a:off x="9154069" y="4436571"/>
                <a:ext cx="83369" cy="45719"/>
                <a:chOff x="2084388" y="2281238"/>
                <a:chExt cx="127000" cy="719941"/>
              </a:xfrm>
            </p:grpSpPr>
            <p:sp>
              <p:nvSpPr>
                <p:cNvPr id="52" name="Line 113">
                  <a:extLst>
                    <a:ext uri="{FF2B5EF4-FFF2-40B4-BE49-F238E27FC236}">
                      <a16:creationId xmlns:a16="http://schemas.microsoft.com/office/drawing/2014/main" id="{E3B4EF02-F841-578F-9756-01C4BA93A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4388" y="2281238"/>
                  <a:ext cx="127000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53" name="Line 120">
                  <a:extLst>
                    <a:ext uri="{FF2B5EF4-FFF2-40B4-BE49-F238E27FC236}">
                      <a16:creationId xmlns:a16="http://schemas.microsoft.com/office/drawing/2014/main" id="{2E891B5E-BA4A-CA3C-2458-3D49D737F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7888" y="2282022"/>
                  <a:ext cx="0" cy="719157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 dirty="0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54" name="Rectangle 16">
                <a:extLst>
                  <a:ext uri="{FF2B5EF4-FFF2-40B4-BE49-F238E27FC236}">
                    <a16:creationId xmlns:a16="http://schemas.microsoft.com/office/drawing/2014/main" id="{52401ECE-5E70-123C-111A-9FF1CC617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97" y="4454526"/>
                <a:ext cx="398684" cy="3103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en-US" altLang="fr-FR" sz="1600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FB8754F3-0F61-F1FF-0447-C1160DC86D65}"/>
                  </a:ext>
                </a:extLst>
              </p:cNvPr>
              <p:cNvSpPr txBox="1"/>
              <p:nvPr/>
            </p:nvSpPr>
            <p:spPr>
              <a:xfrm>
                <a:off x="4790246" y="4875830"/>
                <a:ext cx="1575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+mj-lt"/>
                  </a:rPr>
                  <a:t>pVL</a:t>
                </a:r>
                <a:r>
                  <a:rPr lang="en-US" sz="1600" dirty="0">
                    <a:latin typeface="+mj-lt"/>
                  </a:rPr>
                  <a:t> &lt; 50 c/mL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FBB88AD4-2385-8EA3-587F-93B1A716F607}"/>
                  </a:ext>
                </a:extLst>
              </p:cNvPr>
              <p:cNvSpPr txBox="1"/>
              <p:nvPr/>
            </p:nvSpPr>
            <p:spPr>
              <a:xfrm>
                <a:off x="6267233" y="4875830"/>
                <a:ext cx="1730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Discontinuation</a:t>
                </a:r>
                <a:br>
                  <a:rPr lang="en-US" sz="1600" dirty="0">
                    <a:latin typeface="+mj-lt"/>
                  </a:rPr>
                </a:br>
                <a:r>
                  <a:rPr lang="en-US" sz="1600" dirty="0">
                    <a:latin typeface="+mj-lt"/>
                  </a:rPr>
                  <a:t>due to AE</a:t>
                </a:r>
                <a:endParaRPr lang="en-US" sz="1600" dirty="0">
                  <a:solidFill>
                    <a:srgbClr val="00B0F0"/>
                  </a:solidFill>
                  <a:latin typeface="+mj-lt"/>
                </a:endParaRP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F1773D0B-3DFD-8609-D612-3E32D0842426}"/>
                  </a:ext>
                </a:extLst>
              </p:cNvPr>
              <p:cNvSpPr txBox="1"/>
              <p:nvPr/>
            </p:nvSpPr>
            <p:spPr>
              <a:xfrm>
                <a:off x="8016587" y="4875830"/>
                <a:ext cx="18790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Discontinuation</a:t>
                </a:r>
                <a:br>
                  <a:rPr lang="en-US" sz="1600" dirty="0">
                    <a:latin typeface="+mj-lt"/>
                  </a:rPr>
                </a:br>
                <a:r>
                  <a:rPr lang="en-US" sz="1600" dirty="0">
                    <a:latin typeface="+mj-lt"/>
                  </a:rPr>
                  <a:t>for other reasons</a:t>
                </a:r>
                <a:endParaRPr lang="en-US" sz="1600" dirty="0">
                  <a:solidFill>
                    <a:srgbClr val="00B0F0"/>
                  </a:solidFill>
                  <a:latin typeface="+mj-lt"/>
                </a:endParaRPr>
              </a:p>
            </p:txBody>
          </p:sp>
        </p:grp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A9CC4FA9-FC94-8216-FD2A-7871A8779B3F}"/>
                </a:ext>
              </a:extLst>
            </p:cNvPr>
            <p:cNvSpPr txBox="1"/>
            <p:nvPr/>
          </p:nvSpPr>
          <p:spPr>
            <a:xfrm>
              <a:off x="7572564" y="2265930"/>
              <a:ext cx="13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DOR/RAL arm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75204C9-2191-EF7A-108D-CDB2712F1D92}"/>
                </a:ext>
              </a:extLst>
            </p:cNvPr>
            <p:cNvSpPr/>
            <p:nvPr/>
          </p:nvSpPr>
          <p:spPr bwMode="auto">
            <a:xfrm>
              <a:off x="7456191" y="2346461"/>
              <a:ext cx="156009" cy="15600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4A63395-A858-5837-1365-462305A9B667}"/>
                </a:ext>
              </a:extLst>
            </p:cNvPr>
            <p:cNvSpPr txBox="1"/>
            <p:nvPr/>
          </p:nvSpPr>
          <p:spPr>
            <a:xfrm>
              <a:off x="9164303" y="2265930"/>
              <a:ext cx="18863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Continuing ART arm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CA7453B-8CDC-FF50-4331-633E799C94D7}"/>
                </a:ext>
              </a:extLst>
            </p:cNvPr>
            <p:cNvSpPr/>
            <p:nvPr/>
          </p:nvSpPr>
          <p:spPr bwMode="auto">
            <a:xfrm>
              <a:off x="9047930" y="2384561"/>
              <a:ext cx="156009" cy="156009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3DDC256B-01B8-B960-ACBD-D97108B82AE2}"/>
              </a:ext>
            </a:extLst>
          </p:cNvPr>
          <p:cNvSpPr txBox="1"/>
          <p:nvPr/>
        </p:nvSpPr>
        <p:spPr>
          <a:xfrm>
            <a:off x="6855528" y="2010859"/>
            <a:ext cx="3392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W48 outcomes (ITT, snapshot)</a:t>
            </a:r>
          </a:p>
        </p:txBody>
      </p:sp>
    </p:spTree>
    <p:extLst>
      <p:ext uri="{BB962C8B-B14F-4D97-AF65-F5344CB8AC3E}">
        <p14:creationId xmlns:p14="http://schemas.microsoft.com/office/powerpoint/2010/main" val="383719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4FD9220-C111-143E-AD19-ACDCB00B4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Antiretroviral therapy – New combinations</a:t>
            </a:r>
          </a:p>
        </p:txBody>
      </p:sp>
    </p:spTree>
    <p:extLst>
      <p:ext uri="{BB962C8B-B14F-4D97-AF65-F5344CB8AC3E}">
        <p14:creationId xmlns:p14="http://schemas.microsoft.com/office/powerpoint/2010/main" val="4758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9A3C462-7896-EB1D-25EA-E2ED69A09B81}"/>
              </a:ext>
            </a:extLst>
          </p:cNvPr>
          <p:cNvSpPr txBox="1"/>
          <p:nvPr/>
        </p:nvSpPr>
        <p:spPr>
          <a:xfrm>
            <a:off x="547519" y="6318113"/>
            <a:ext cx="743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Conclusion: </a:t>
            </a:r>
            <a:r>
              <a:rPr lang="fr-FR" dirty="0"/>
              <a:t>LEN 50 mg </a:t>
            </a:r>
            <a:r>
              <a:rPr lang="fr-FR" dirty="0" err="1"/>
              <a:t>selected</a:t>
            </a:r>
            <a:r>
              <a:rPr lang="fr-FR" dirty="0"/>
              <a:t> for Phase 3 of QD oral BIC/LEN 75/50 mg STR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A2672-707F-EC88-6C21-BF080394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4" y="57151"/>
            <a:ext cx="1124704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Oral BIC + LEN </a:t>
            </a:r>
            <a:r>
              <a:rPr lang="en-US" sz="3100" dirty="0" err="1"/>
              <a:t>qd</a:t>
            </a:r>
            <a:r>
              <a:rPr lang="en-US" sz="3100" dirty="0"/>
              <a:t>: PK analysis for LEN dose selection</a:t>
            </a: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6D779CD1-51E3-6AA1-CA06-0A045585AF81}"/>
              </a:ext>
            </a:extLst>
          </p:cNvPr>
          <p:cNvSpPr txBox="1"/>
          <p:nvPr/>
        </p:nvSpPr>
        <p:spPr>
          <a:xfrm>
            <a:off x="6357262" y="6501770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Arora P, HIV Drug Therapy Glasgow 2024, Abs. P049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B94829-4C76-560A-5C55-DF7EAF0454FC}"/>
              </a:ext>
            </a:extLst>
          </p:cNvPr>
          <p:cNvSpPr txBox="1"/>
          <p:nvPr/>
        </p:nvSpPr>
        <p:spPr>
          <a:xfrm>
            <a:off x="1112334" y="1036076"/>
            <a:ext cx="8014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 </a:t>
            </a:r>
            <a:r>
              <a:rPr lang="en-US" sz="2000" b="1" dirty="0" err="1">
                <a:solidFill>
                  <a:srgbClr val="0070C0"/>
                </a:solidFill>
              </a:rPr>
              <a:t>PopPK</a:t>
            </a:r>
            <a:r>
              <a:rPr lang="en-US" sz="2000" b="1" dirty="0">
                <a:solidFill>
                  <a:srgbClr val="0070C0"/>
                </a:solidFill>
              </a:rPr>
              <a:t>-Generated Simulation of LEN Exposures at Steady State Following Once-Daily Administration of LEN 25 or 50 mg Combined with BIC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EB2A33B-2E73-47D0-78D2-3D2297069DEF}"/>
              </a:ext>
            </a:extLst>
          </p:cNvPr>
          <p:cNvGrpSpPr/>
          <p:nvPr/>
        </p:nvGrpSpPr>
        <p:grpSpPr>
          <a:xfrm>
            <a:off x="223103" y="2418766"/>
            <a:ext cx="5494435" cy="3522465"/>
            <a:chOff x="603888" y="2533067"/>
            <a:chExt cx="4585758" cy="2870546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DA6B1224-649C-C941-7E52-F1411E2926F3}"/>
                </a:ext>
              </a:extLst>
            </p:cNvPr>
            <p:cNvGrpSpPr/>
            <p:nvPr/>
          </p:nvGrpSpPr>
          <p:grpSpPr>
            <a:xfrm>
              <a:off x="1052035" y="2533067"/>
              <a:ext cx="4025900" cy="2190750"/>
              <a:chOff x="1041402" y="2533067"/>
              <a:chExt cx="4025900" cy="2190750"/>
            </a:xfrm>
          </p:grpSpPr>
          <p:sp>
            <p:nvSpPr>
              <p:cNvPr id="149" name="Freeform 6">
                <a:extLst>
                  <a:ext uri="{FF2B5EF4-FFF2-40B4-BE49-F238E27FC236}">
                    <a16:creationId xmlns:a16="http://schemas.microsoft.com/office/drawing/2014/main" id="{BA4E8E75-8929-E0EA-BBE7-C011559BF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952" y="2533067"/>
                <a:ext cx="3943350" cy="2101850"/>
              </a:xfrm>
              <a:custGeom>
                <a:avLst/>
                <a:gdLst>
                  <a:gd name="T0" fmla="*/ 12422 w 12422"/>
                  <a:gd name="T1" fmla="*/ 6620 h 6620"/>
                  <a:gd name="T2" fmla="*/ 0 w 12422"/>
                  <a:gd name="T3" fmla="*/ 6620 h 6620"/>
                  <a:gd name="T4" fmla="*/ 0 w 12422"/>
                  <a:gd name="T5" fmla="*/ 0 h 6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422" h="6620">
                    <a:moveTo>
                      <a:pt x="12422" y="6620"/>
                    </a:moveTo>
                    <a:lnTo>
                      <a:pt x="0" y="662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0" name="Line 12">
                <a:extLst>
                  <a:ext uri="{FF2B5EF4-FFF2-40B4-BE49-F238E27FC236}">
                    <a16:creationId xmlns:a16="http://schemas.microsoft.com/office/drawing/2014/main" id="{5FFB1B11-0573-81DA-6695-84B64013E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8215" y="4634917"/>
                <a:ext cx="0" cy="889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1" name="Line 13">
                <a:extLst>
                  <a:ext uri="{FF2B5EF4-FFF2-40B4-BE49-F238E27FC236}">
                    <a16:creationId xmlns:a16="http://schemas.microsoft.com/office/drawing/2014/main" id="{55A10719-E4B6-4521-1473-F0599D9CB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4177" y="4634917"/>
                <a:ext cx="0" cy="889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2" name="Line 15">
                <a:extLst>
                  <a:ext uri="{FF2B5EF4-FFF2-40B4-BE49-F238E27FC236}">
                    <a16:creationId xmlns:a16="http://schemas.microsoft.com/office/drawing/2014/main" id="{A616E533-BADD-3733-F783-BD7D0C9D1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6352" y="4634917"/>
                <a:ext cx="0" cy="889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3" name="Line 16">
                <a:extLst>
                  <a:ext uri="{FF2B5EF4-FFF2-40B4-BE49-F238E27FC236}">
                    <a16:creationId xmlns:a16="http://schemas.microsoft.com/office/drawing/2014/main" id="{BF501212-BFAC-DD8F-B122-B8D10A2E3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1202" y="4634917"/>
                <a:ext cx="0" cy="889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4" name="Line 17">
                <a:extLst>
                  <a:ext uri="{FF2B5EF4-FFF2-40B4-BE49-F238E27FC236}">
                    <a16:creationId xmlns:a16="http://schemas.microsoft.com/office/drawing/2014/main" id="{AB006656-5E18-4DB6-CAC4-8909BA160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9190" y="4634917"/>
                <a:ext cx="0" cy="889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5" name="Line 18">
                <a:extLst>
                  <a:ext uri="{FF2B5EF4-FFF2-40B4-BE49-F238E27FC236}">
                    <a16:creationId xmlns:a16="http://schemas.microsoft.com/office/drawing/2014/main" id="{9DE5CF51-E646-8760-85F1-4631D1804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2452" y="4634917"/>
                <a:ext cx="0" cy="889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6" name="Line 19">
                <a:extLst>
                  <a:ext uri="{FF2B5EF4-FFF2-40B4-BE49-F238E27FC236}">
                    <a16:creationId xmlns:a16="http://schemas.microsoft.com/office/drawing/2014/main" id="{3CE979D4-15B8-7EE2-5246-498A6811A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5102" y="4634917"/>
                <a:ext cx="0" cy="889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7" name="Line 28">
                <a:extLst>
                  <a:ext uri="{FF2B5EF4-FFF2-40B4-BE49-F238E27FC236}">
                    <a16:creationId xmlns:a16="http://schemas.microsoft.com/office/drawing/2014/main" id="{1FAE9F93-314B-6DF2-31C9-6F518C0F8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1402" y="2653717"/>
                <a:ext cx="825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8" name="Line 29">
                <a:extLst>
                  <a:ext uri="{FF2B5EF4-FFF2-40B4-BE49-F238E27FC236}">
                    <a16:creationId xmlns:a16="http://schemas.microsoft.com/office/drawing/2014/main" id="{0D1196EE-5B40-1859-CC4A-9547FD91A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1402" y="3126792"/>
                <a:ext cx="825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59" name="Line 30">
                <a:extLst>
                  <a:ext uri="{FF2B5EF4-FFF2-40B4-BE49-F238E27FC236}">
                    <a16:creationId xmlns:a16="http://schemas.microsoft.com/office/drawing/2014/main" id="{050DA81C-21DD-3573-721D-4445EB891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1402" y="3598279"/>
                <a:ext cx="825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0" name="Line 31">
                <a:extLst>
                  <a:ext uri="{FF2B5EF4-FFF2-40B4-BE49-F238E27FC236}">
                    <a16:creationId xmlns:a16="http://schemas.microsoft.com/office/drawing/2014/main" id="{748789AC-34DD-CAEF-A897-3D43E9421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1402" y="4071354"/>
                <a:ext cx="825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1" name="Line 32">
                <a:extLst>
                  <a:ext uri="{FF2B5EF4-FFF2-40B4-BE49-F238E27FC236}">
                    <a16:creationId xmlns:a16="http://schemas.microsoft.com/office/drawing/2014/main" id="{5B00DFD7-825E-B3C8-CA2D-EDD32FA84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1402" y="4544429"/>
                <a:ext cx="825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2" name="Rectangle 33">
                <a:extLst>
                  <a:ext uri="{FF2B5EF4-FFF2-40B4-BE49-F238E27FC236}">
                    <a16:creationId xmlns:a16="http://schemas.microsoft.com/office/drawing/2014/main" id="{F9DE1B03-3F64-BFAC-5F10-680A15F8C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015" y="4342817"/>
                <a:ext cx="188913" cy="12065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3" name="Rectangle 34">
                <a:extLst>
                  <a:ext uri="{FF2B5EF4-FFF2-40B4-BE49-F238E27FC236}">
                    <a16:creationId xmlns:a16="http://schemas.microsoft.com/office/drawing/2014/main" id="{015ADBEF-0617-6D8E-C950-9EB88283E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2" y="4331704"/>
                <a:ext cx="177800" cy="130175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4" name="Rectangle 35">
                <a:extLst>
                  <a:ext uri="{FF2B5EF4-FFF2-40B4-BE49-F238E27FC236}">
                    <a16:creationId xmlns:a16="http://schemas.microsoft.com/office/drawing/2014/main" id="{5EAC8867-D676-7B91-294D-4FFCF2BCE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1815" y="4182479"/>
                <a:ext cx="177800" cy="22860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5" name="Rectangle 36">
                <a:extLst>
                  <a:ext uri="{FF2B5EF4-FFF2-40B4-BE49-F238E27FC236}">
                    <a16:creationId xmlns:a16="http://schemas.microsoft.com/office/drawing/2014/main" id="{63389ED7-0C15-D0B4-6F00-27D4BEC63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5015" y="4163429"/>
                <a:ext cx="173038" cy="246063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6" name="Rectangle 37">
                <a:extLst>
                  <a:ext uri="{FF2B5EF4-FFF2-40B4-BE49-F238E27FC236}">
                    <a16:creationId xmlns:a16="http://schemas.microsoft.com/office/drawing/2014/main" id="{AD089A4A-AD59-C49E-BD84-1AEA7B68F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090" y="4223754"/>
                <a:ext cx="177800" cy="20478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7" name="Rectangle 38">
                <a:extLst>
                  <a:ext uri="{FF2B5EF4-FFF2-40B4-BE49-F238E27FC236}">
                    <a16:creationId xmlns:a16="http://schemas.microsoft.com/office/drawing/2014/main" id="{349C0E33-AE05-90ED-D194-8D051FAF4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115" y="3920542"/>
                <a:ext cx="179388" cy="382588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8" name="Rectangle 39">
                <a:extLst>
                  <a:ext uri="{FF2B5EF4-FFF2-40B4-BE49-F238E27FC236}">
                    <a16:creationId xmlns:a16="http://schemas.microsoft.com/office/drawing/2014/main" id="{93F7F250-2D12-D49F-2C97-C54237965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777" y="4209467"/>
                <a:ext cx="179388" cy="198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69" name="Rectangle 40">
                <a:extLst>
                  <a:ext uri="{FF2B5EF4-FFF2-40B4-BE49-F238E27FC236}">
                    <a16:creationId xmlns:a16="http://schemas.microsoft.com/office/drawing/2014/main" id="{DDB69EA8-D278-BB07-472A-AE12DEBBB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390" y="3895142"/>
                <a:ext cx="180975" cy="401638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0" name="Rectangle 41">
                <a:extLst>
                  <a:ext uri="{FF2B5EF4-FFF2-40B4-BE49-F238E27FC236}">
                    <a16:creationId xmlns:a16="http://schemas.microsoft.com/office/drawing/2014/main" id="{1EA95B3B-A10A-6254-508E-AE39F8AFA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9165" y="4255504"/>
                <a:ext cx="184150" cy="18415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1" name="Rectangle 42">
                <a:extLst>
                  <a:ext uri="{FF2B5EF4-FFF2-40B4-BE49-F238E27FC236}">
                    <a16:creationId xmlns:a16="http://schemas.microsoft.com/office/drawing/2014/main" id="{8BC5DFA1-2AB9-1FB9-46D1-0C710A0D8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0777" y="3968167"/>
                <a:ext cx="179388" cy="374650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2" name="Rectangle 43">
                <a:extLst>
                  <a:ext uri="{FF2B5EF4-FFF2-40B4-BE49-F238E27FC236}">
                    <a16:creationId xmlns:a16="http://schemas.microsoft.com/office/drawing/2014/main" id="{D76E53F3-41E1-2C03-A7F3-3CC6F8D22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5" y="4280904"/>
                <a:ext cx="184150" cy="16668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3" name="Rectangle 44">
                <a:extLst>
                  <a:ext uri="{FF2B5EF4-FFF2-40B4-BE49-F238E27FC236}">
                    <a16:creationId xmlns:a16="http://schemas.microsoft.com/office/drawing/2014/main" id="{2906DBF5-AA6D-9A35-6BD6-B24A1B8CD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115" y="4014204"/>
                <a:ext cx="180975" cy="357188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4" name="Rectangle 45">
                <a:extLst>
                  <a:ext uri="{FF2B5EF4-FFF2-40B4-BE49-F238E27FC236}">
                    <a16:creationId xmlns:a16="http://schemas.microsoft.com/office/drawing/2014/main" id="{B1653F65-5EC9-B9CC-5493-0AD0FB4F1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3427" y="4314242"/>
                <a:ext cx="180975" cy="15875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5" name="Rectangle 46">
                <a:extLst>
                  <a:ext uri="{FF2B5EF4-FFF2-40B4-BE49-F238E27FC236}">
                    <a16:creationId xmlns:a16="http://schemas.microsoft.com/office/drawing/2014/main" id="{ABF9B311-3F4B-E706-C27D-136D54DB1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6627" y="4088817"/>
                <a:ext cx="179388" cy="309563"/>
              </a:xfrm>
              <a:prstGeom prst="rect">
                <a:avLst/>
              </a:pr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6" name="Rectangle 72">
                <a:extLst>
                  <a:ext uri="{FF2B5EF4-FFF2-40B4-BE49-F238E27FC236}">
                    <a16:creationId xmlns:a16="http://schemas.microsoft.com/office/drawing/2014/main" id="{38C82580-C403-3B45-3B35-056B65F6B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802" y="4091992"/>
                <a:ext cx="173038" cy="30321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7" name="Rectangle 73">
                <a:extLst>
                  <a:ext uri="{FF2B5EF4-FFF2-40B4-BE49-F238E27FC236}">
                    <a16:creationId xmlns:a16="http://schemas.microsoft.com/office/drawing/2014/main" id="{4C04ED9B-C434-C25F-31AB-29134296D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6602" y="4317417"/>
                <a:ext cx="174625" cy="15240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8" name="Rectangle 74">
                <a:extLst>
                  <a:ext uri="{FF2B5EF4-FFF2-40B4-BE49-F238E27FC236}">
                    <a16:creationId xmlns:a16="http://schemas.microsoft.com/office/drawing/2014/main" id="{70ED06BB-1D6E-509F-B085-236AC40A9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290" y="4017379"/>
                <a:ext cx="174625" cy="35083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79" name="Rectangle 75">
                <a:extLst>
                  <a:ext uri="{FF2B5EF4-FFF2-40B4-BE49-F238E27FC236}">
                    <a16:creationId xmlns:a16="http://schemas.microsoft.com/office/drawing/2014/main" id="{4F7463E2-AA28-6F36-A175-7407FDE59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5740" y="4284079"/>
                <a:ext cx="177800" cy="16033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0" name="Rectangle 76">
                <a:extLst>
                  <a:ext uri="{FF2B5EF4-FFF2-40B4-BE49-F238E27FC236}">
                    <a16:creationId xmlns:a16="http://schemas.microsoft.com/office/drawing/2014/main" id="{2EF97744-4629-182B-AAE6-FFA5E3DE9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3565" y="3898317"/>
                <a:ext cx="174625" cy="39528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1" name="Rectangle 77">
                <a:extLst>
                  <a:ext uri="{FF2B5EF4-FFF2-40B4-BE49-F238E27FC236}">
                    <a16:creationId xmlns:a16="http://schemas.microsoft.com/office/drawing/2014/main" id="{34FAE083-A446-3C8D-C541-921CA31B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290" y="3923717"/>
                <a:ext cx="173038" cy="37623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2" name="Rectangle 78">
                <a:extLst>
                  <a:ext uri="{FF2B5EF4-FFF2-40B4-BE49-F238E27FC236}">
                    <a16:creationId xmlns:a16="http://schemas.microsoft.com/office/drawing/2014/main" id="{43577439-A3FB-98CF-D1DF-D8A3E7882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4265" y="4226929"/>
                <a:ext cx="171450" cy="19843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3" name="Rectangle 79">
                <a:extLst>
                  <a:ext uri="{FF2B5EF4-FFF2-40B4-BE49-F238E27FC236}">
                    <a16:creationId xmlns:a16="http://schemas.microsoft.com/office/drawing/2014/main" id="{856E1CFA-5B9F-2DA7-19F5-DEB8EFDCB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952" y="4212642"/>
                <a:ext cx="173038" cy="192088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4" name="Rectangle 80">
                <a:extLst>
                  <a:ext uri="{FF2B5EF4-FFF2-40B4-BE49-F238E27FC236}">
                    <a16:creationId xmlns:a16="http://schemas.microsoft.com/office/drawing/2014/main" id="{EC98D804-53DB-4680-3968-68A7F5E3F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990" y="4185654"/>
                <a:ext cx="171450" cy="22225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5" name="Rectangle 81">
                <a:extLst>
                  <a:ext uri="{FF2B5EF4-FFF2-40B4-BE49-F238E27FC236}">
                    <a16:creationId xmlns:a16="http://schemas.microsoft.com/office/drawing/2014/main" id="{97484EBF-1CB2-A173-A452-41FA5A4B0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190" y="4166604"/>
                <a:ext cx="166688" cy="239713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6" name="Rectangle 82">
                <a:extLst>
                  <a:ext uri="{FF2B5EF4-FFF2-40B4-BE49-F238E27FC236}">
                    <a16:creationId xmlns:a16="http://schemas.microsoft.com/office/drawing/2014/main" id="{92C0EF28-CF66-AF4D-4C21-FE257158D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3952" y="3971342"/>
                <a:ext cx="173038" cy="36830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7" name="Rectangle 83">
                <a:extLst>
                  <a:ext uri="{FF2B5EF4-FFF2-40B4-BE49-F238E27FC236}">
                    <a16:creationId xmlns:a16="http://schemas.microsoft.com/office/drawing/2014/main" id="{7D1478CE-924B-09AB-232E-68375FBA5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2340" y="4258679"/>
                <a:ext cx="177800" cy="17780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8" name="Rectangle 84">
                <a:extLst>
                  <a:ext uri="{FF2B5EF4-FFF2-40B4-BE49-F238E27FC236}">
                    <a16:creationId xmlns:a16="http://schemas.microsoft.com/office/drawing/2014/main" id="{449EAE95-A707-B306-7D07-44C8B7BC2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190" y="4345992"/>
                <a:ext cx="182563" cy="114300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89" name="Rectangle 85">
                <a:extLst>
                  <a:ext uri="{FF2B5EF4-FFF2-40B4-BE49-F238E27FC236}">
                    <a16:creationId xmlns:a16="http://schemas.microsoft.com/office/drawing/2014/main" id="{04D345E1-B71E-F9D0-4C56-B8458E6D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77" y="4334879"/>
                <a:ext cx="171450" cy="12382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0" name="Line 104">
                <a:extLst>
                  <a:ext uri="{FF2B5EF4-FFF2-40B4-BE49-F238E27FC236}">
                    <a16:creationId xmlns:a16="http://schemas.microsoft.com/office/drawing/2014/main" id="{A828AEA9-14E5-0757-F915-4D004758B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6677" y="4177717"/>
                <a:ext cx="0" cy="1651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1" name="Line 105">
                <a:extLst>
                  <a:ext uri="{FF2B5EF4-FFF2-40B4-BE49-F238E27FC236}">
                    <a16:creationId xmlns:a16="http://schemas.microsoft.com/office/drawing/2014/main" id="{47DFA409-44BC-E68D-C453-DDACCED77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702" y="4153904"/>
                <a:ext cx="0" cy="1778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2" name="Line 108">
                <a:extLst>
                  <a:ext uri="{FF2B5EF4-FFF2-40B4-BE49-F238E27FC236}">
                    <a16:creationId xmlns:a16="http://schemas.microsoft.com/office/drawing/2014/main" id="{720AD1CB-E20E-3974-AEDC-99E855151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702" y="4461879"/>
                <a:ext cx="0" cy="63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3" name="Line 113">
                <a:extLst>
                  <a:ext uri="{FF2B5EF4-FFF2-40B4-BE49-F238E27FC236}">
                    <a16:creationId xmlns:a16="http://schemas.microsoft.com/office/drawing/2014/main" id="{59C959ED-F7BD-EFDC-0278-8B8E586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6677" y="4463467"/>
                <a:ext cx="0" cy="730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4" name="Line 116">
                <a:extLst>
                  <a:ext uri="{FF2B5EF4-FFF2-40B4-BE49-F238E27FC236}">
                    <a16:creationId xmlns:a16="http://schemas.microsoft.com/office/drawing/2014/main" id="{999B3835-332E-4ECA-0E80-EDBEB0956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5527" y="4398379"/>
                <a:ext cx="0" cy="1127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5" name="Line 117">
                <a:extLst>
                  <a:ext uri="{FF2B5EF4-FFF2-40B4-BE49-F238E27FC236}">
                    <a16:creationId xmlns:a16="http://schemas.microsoft.com/office/drawing/2014/main" id="{32A551AB-51DE-7A18-FDA8-90E5CB80D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3915" y="4096754"/>
                <a:ext cx="0" cy="2174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6" name="Line 118">
                <a:extLst>
                  <a:ext uri="{FF2B5EF4-FFF2-40B4-BE49-F238E27FC236}">
                    <a16:creationId xmlns:a16="http://schemas.microsoft.com/office/drawing/2014/main" id="{50EF7C0A-76F8-BC6F-2685-21AD0515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715" y="3831642"/>
                <a:ext cx="0" cy="350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7" name="Line 119">
                <a:extLst>
                  <a:ext uri="{FF2B5EF4-FFF2-40B4-BE49-F238E27FC236}">
                    <a16:creationId xmlns:a16="http://schemas.microsoft.com/office/drawing/2014/main" id="{E8F6AE5E-E907-CC48-CC86-DB7320A73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2602" y="4371392"/>
                <a:ext cx="0" cy="1397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8" name="Line 120">
                <a:extLst>
                  <a:ext uri="{FF2B5EF4-FFF2-40B4-BE49-F238E27FC236}">
                    <a16:creationId xmlns:a16="http://schemas.microsoft.com/office/drawing/2014/main" id="{1A5A6192-D619-A0D7-E6C8-630EDA95D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2327" y="3826879"/>
                <a:ext cx="0" cy="3365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199" name="Line 121">
                <a:extLst>
                  <a:ext uri="{FF2B5EF4-FFF2-40B4-BE49-F238E27FC236}">
                    <a16:creationId xmlns:a16="http://schemas.microsoft.com/office/drawing/2014/main" id="{4E90D8E7-7260-2F39-7E74-586F41FA6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33915" y="4472992"/>
                <a:ext cx="0" cy="63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0" name="Line 122">
                <a:extLst>
                  <a:ext uri="{FF2B5EF4-FFF2-40B4-BE49-F238E27FC236}">
                    <a16:creationId xmlns:a16="http://schemas.microsoft.com/office/drawing/2014/main" id="{12FE23F5-9C47-E26A-AE2E-00F21D7E9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7677" y="3915779"/>
                <a:ext cx="0" cy="2936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1" name="Line 123">
                <a:extLst>
                  <a:ext uri="{FF2B5EF4-FFF2-40B4-BE49-F238E27FC236}">
                    <a16:creationId xmlns:a16="http://schemas.microsoft.com/office/drawing/2014/main" id="{26FDFF5D-0AF3-C93F-8912-6DE2D09DB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5527" y="3644317"/>
                <a:ext cx="0" cy="4445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2" name="Line 124">
                <a:extLst>
                  <a:ext uri="{FF2B5EF4-FFF2-40B4-BE49-F238E27FC236}">
                    <a16:creationId xmlns:a16="http://schemas.microsoft.com/office/drawing/2014/main" id="{9B3AF175-31C2-D65B-1B41-A4CE6AC99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2602" y="3526842"/>
                <a:ext cx="0" cy="4873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3" name="Line 125">
                <a:extLst>
                  <a:ext uri="{FF2B5EF4-FFF2-40B4-BE49-F238E27FC236}">
                    <a16:creationId xmlns:a16="http://schemas.microsoft.com/office/drawing/2014/main" id="{DF9E772D-9F64-4EEB-12B2-C00649357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1265" y="3434767"/>
                <a:ext cx="0" cy="5334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4" name="Line 126">
                <a:extLst>
                  <a:ext uri="{FF2B5EF4-FFF2-40B4-BE49-F238E27FC236}">
                    <a16:creationId xmlns:a16="http://schemas.microsoft.com/office/drawing/2014/main" id="{AC6908C1-621F-CFF1-EC6B-56375DAD1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0877" y="3441117"/>
                <a:ext cx="0" cy="4540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5" name="Line 127">
                <a:extLst>
                  <a:ext uri="{FF2B5EF4-FFF2-40B4-BE49-F238E27FC236}">
                    <a16:creationId xmlns:a16="http://schemas.microsoft.com/office/drawing/2014/main" id="{9DC838D0-FCCB-1FAC-0375-31503402D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015" y="3364917"/>
                <a:ext cx="0" cy="5556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6" name="Line 128">
                <a:extLst>
                  <a:ext uri="{FF2B5EF4-FFF2-40B4-BE49-F238E27FC236}">
                    <a16:creationId xmlns:a16="http://schemas.microsoft.com/office/drawing/2014/main" id="{DEA9B1E6-BC2D-B81B-DBC5-718498880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9990" y="3949117"/>
                <a:ext cx="0" cy="2746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7" name="Line 129">
                <a:extLst>
                  <a:ext uri="{FF2B5EF4-FFF2-40B4-BE49-F238E27FC236}">
                    <a16:creationId xmlns:a16="http://schemas.microsoft.com/office/drawing/2014/main" id="{97962027-A404-E13A-514E-A62726DD7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0877" y="4296779"/>
                <a:ext cx="0" cy="2174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8" name="Line 130">
                <a:extLst>
                  <a:ext uri="{FF2B5EF4-FFF2-40B4-BE49-F238E27FC236}">
                    <a16:creationId xmlns:a16="http://schemas.microsoft.com/office/drawing/2014/main" id="{50405DC5-2E9F-3E9D-1279-09CB66C6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9990" y="4428542"/>
                <a:ext cx="0" cy="1063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09" name="Line 131">
                <a:extLst>
                  <a:ext uri="{FF2B5EF4-FFF2-40B4-BE49-F238E27FC236}">
                    <a16:creationId xmlns:a16="http://schemas.microsoft.com/office/drawing/2014/main" id="{83A30C74-902E-DB4A-966A-7B18D6853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7677" y="4407904"/>
                <a:ext cx="0" cy="1301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0" name="Line 132">
                <a:extLst>
                  <a:ext uri="{FF2B5EF4-FFF2-40B4-BE49-F238E27FC236}">
                    <a16:creationId xmlns:a16="http://schemas.microsoft.com/office/drawing/2014/main" id="{D22B8696-D64C-5EAA-C290-0E67A927E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015" y="4303129"/>
                <a:ext cx="0" cy="2127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1" name="Line 133">
                <a:extLst>
                  <a:ext uri="{FF2B5EF4-FFF2-40B4-BE49-F238E27FC236}">
                    <a16:creationId xmlns:a16="http://schemas.microsoft.com/office/drawing/2014/main" id="{612EFD7D-6047-1137-8D67-04DFADBE6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4640" y="4447592"/>
                <a:ext cx="0" cy="825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2" name="Line 134">
                <a:extLst>
                  <a:ext uri="{FF2B5EF4-FFF2-40B4-BE49-F238E27FC236}">
                    <a16:creationId xmlns:a16="http://schemas.microsoft.com/office/drawing/2014/main" id="{13744057-356C-5EAD-88BB-E6B5654E4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0715" y="4411079"/>
                <a:ext cx="0" cy="1254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3" name="Line 135">
                <a:extLst>
                  <a:ext uri="{FF2B5EF4-FFF2-40B4-BE49-F238E27FC236}">
                    <a16:creationId xmlns:a16="http://schemas.microsoft.com/office/drawing/2014/main" id="{99A2EBF8-6425-5333-1728-5632E5905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2327" y="4409492"/>
                <a:ext cx="0" cy="1143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4" name="Line 136">
                <a:extLst>
                  <a:ext uri="{FF2B5EF4-FFF2-40B4-BE49-F238E27FC236}">
                    <a16:creationId xmlns:a16="http://schemas.microsoft.com/office/drawing/2014/main" id="{AF9714FC-6F70-0930-86A9-A686A9796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1240" y="4439654"/>
                <a:ext cx="0" cy="904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5" name="Line 137">
                <a:extLst>
                  <a:ext uri="{FF2B5EF4-FFF2-40B4-BE49-F238E27FC236}">
                    <a16:creationId xmlns:a16="http://schemas.microsoft.com/office/drawing/2014/main" id="{8727CDA9-E91F-8400-E102-27BDE974E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4640" y="4038017"/>
                <a:ext cx="0" cy="242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6" name="Line 138">
                <a:extLst>
                  <a:ext uri="{FF2B5EF4-FFF2-40B4-BE49-F238E27FC236}">
                    <a16:creationId xmlns:a16="http://schemas.microsoft.com/office/drawing/2014/main" id="{240D469E-DA65-7BBF-1722-DA29A4081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1265" y="4342817"/>
                <a:ext cx="0" cy="1682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7" name="Line 139">
                <a:extLst>
                  <a:ext uri="{FF2B5EF4-FFF2-40B4-BE49-F238E27FC236}">
                    <a16:creationId xmlns:a16="http://schemas.microsoft.com/office/drawing/2014/main" id="{F2FB7D1D-7F6A-4600-4A97-FE2E9BF93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1240" y="3974517"/>
                <a:ext cx="0" cy="280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8" name="Line 141">
                <a:extLst>
                  <a:ext uri="{FF2B5EF4-FFF2-40B4-BE49-F238E27FC236}">
                    <a16:creationId xmlns:a16="http://schemas.microsoft.com/office/drawing/2014/main" id="{A67F81FE-3FB9-BF31-3475-6500838B9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5015" y="4301542"/>
                <a:ext cx="17303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19" name="Line 142">
                <a:extLst>
                  <a:ext uri="{FF2B5EF4-FFF2-40B4-BE49-F238E27FC236}">
                    <a16:creationId xmlns:a16="http://schemas.microsoft.com/office/drawing/2014/main" id="{42971D8B-ED7F-C8F7-B667-235F6B6C5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1815" y="4304717"/>
                <a:ext cx="17780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0" name="Line 143">
                <a:extLst>
                  <a:ext uri="{FF2B5EF4-FFF2-40B4-BE49-F238E27FC236}">
                    <a16:creationId xmlns:a16="http://schemas.microsoft.com/office/drawing/2014/main" id="{CF7FE2D7-5DC1-C92A-AAEE-D8C649FA8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1115" y="4150729"/>
                <a:ext cx="1793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1" name="Line 144">
                <a:extLst>
                  <a:ext uri="{FF2B5EF4-FFF2-40B4-BE49-F238E27FC236}">
                    <a16:creationId xmlns:a16="http://schemas.microsoft.com/office/drawing/2014/main" id="{CCBB367E-8268-5DE4-7C0C-337763BFE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0390" y="4138029"/>
                <a:ext cx="180975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2" name="Line 145">
                <a:extLst>
                  <a:ext uri="{FF2B5EF4-FFF2-40B4-BE49-F238E27FC236}">
                    <a16:creationId xmlns:a16="http://schemas.microsoft.com/office/drawing/2014/main" id="{0248B271-A49C-2E27-9D43-198F5E798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1090" y="4355517"/>
                <a:ext cx="17780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3" name="Line 146">
                <a:extLst>
                  <a:ext uri="{FF2B5EF4-FFF2-40B4-BE49-F238E27FC236}">
                    <a16:creationId xmlns:a16="http://schemas.microsoft.com/office/drawing/2014/main" id="{1263267C-AFA5-645E-10A3-CAF9CE9EA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9165" y="4368217"/>
                <a:ext cx="18415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4" name="Line 147">
                <a:extLst>
                  <a:ext uri="{FF2B5EF4-FFF2-40B4-BE49-F238E27FC236}">
                    <a16:creationId xmlns:a16="http://schemas.microsoft.com/office/drawing/2014/main" id="{E8849358-82AF-104C-27D1-E4930C866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98777" y="4342817"/>
                <a:ext cx="1793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5" name="Line 149">
                <a:extLst>
                  <a:ext uri="{FF2B5EF4-FFF2-40B4-BE49-F238E27FC236}">
                    <a16:creationId xmlns:a16="http://schemas.microsoft.com/office/drawing/2014/main" id="{87DA7B1D-B349-33ED-12F4-5A862A0E5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6627" y="4272967"/>
                <a:ext cx="1793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6" name="Line 150">
                <a:extLst>
                  <a:ext uri="{FF2B5EF4-FFF2-40B4-BE49-F238E27FC236}">
                    <a16:creationId xmlns:a16="http://schemas.microsoft.com/office/drawing/2014/main" id="{FFA9A35F-F7B5-5CA4-828B-86E98270E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3427" y="4407904"/>
                <a:ext cx="180975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7" name="Line 151">
                <a:extLst>
                  <a:ext uri="{FF2B5EF4-FFF2-40B4-BE49-F238E27FC236}">
                    <a16:creationId xmlns:a16="http://schemas.microsoft.com/office/drawing/2014/main" id="{62BA1E7C-FC0E-DCE1-8444-36758CCC4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02115" y="4228517"/>
                <a:ext cx="180975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8" name="Line 152">
                <a:extLst>
                  <a:ext uri="{FF2B5EF4-FFF2-40B4-BE49-F238E27FC236}">
                    <a16:creationId xmlns:a16="http://schemas.microsoft.com/office/drawing/2014/main" id="{335788D9-055C-A1FC-B5B0-6A53BB142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3015" y="4403142"/>
                <a:ext cx="188913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29" name="Line 154">
                <a:extLst>
                  <a:ext uri="{FF2B5EF4-FFF2-40B4-BE49-F238E27FC236}">
                    <a16:creationId xmlns:a16="http://schemas.microsoft.com/office/drawing/2014/main" id="{F974FC05-36CB-A78E-E9F8-0BD47A9F4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2" y="4401554"/>
                <a:ext cx="17780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30" name="Line 158">
                <a:extLst>
                  <a:ext uri="{FF2B5EF4-FFF2-40B4-BE49-F238E27FC236}">
                    <a16:creationId xmlns:a16="http://schemas.microsoft.com/office/drawing/2014/main" id="{E8C6D093-DB44-0036-6E7D-F0C27DA60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2565" y="4385679"/>
                <a:ext cx="184150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31" name="Line 167">
                <a:extLst>
                  <a:ext uri="{FF2B5EF4-FFF2-40B4-BE49-F238E27FC236}">
                    <a16:creationId xmlns:a16="http://schemas.microsoft.com/office/drawing/2014/main" id="{B813CC5D-F6EC-E9B7-46E3-9F87A9389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0777" y="4193592"/>
                <a:ext cx="1793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</p:grp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9EE211D0-5DEF-974F-54F3-01EC0FCF6D53}"/>
                </a:ext>
              </a:extLst>
            </p:cNvPr>
            <p:cNvSpPr txBox="1"/>
            <p:nvPr/>
          </p:nvSpPr>
          <p:spPr>
            <a:xfrm rot="18900000">
              <a:off x="689016" y="4960792"/>
              <a:ext cx="1101000" cy="42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err="1"/>
                <a:t>C</a:t>
              </a:r>
              <a:r>
                <a:rPr lang="en-US" sz="1400" b="1" baseline="-25000" dirty="0" err="1"/>
                <a:t>trough</a:t>
              </a:r>
              <a:r>
                <a:rPr lang="en-US" sz="1400" b="1" dirty="0"/>
                <a:t>, after 1st</a:t>
              </a:r>
              <a:br>
                <a:rPr lang="en-US" sz="1400" b="1" dirty="0"/>
              </a:br>
              <a:r>
                <a:rPr lang="en-US" sz="1400" b="1" dirty="0"/>
                <a:t>loading dose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D13D800F-D703-9D12-E839-63A937AF5535}"/>
                </a:ext>
              </a:extLst>
            </p:cNvPr>
            <p:cNvSpPr txBox="1"/>
            <p:nvPr/>
          </p:nvSpPr>
          <p:spPr>
            <a:xfrm rot="18900000">
              <a:off x="1176568" y="4975529"/>
              <a:ext cx="1150814" cy="42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err="1"/>
                <a:t>C</a:t>
              </a:r>
              <a:r>
                <a:rPr lang="en-US" sz="1400" b="1" baseline="-25000" dirty="0" err="1"/>
                <a:t>trough</a:t>
              </a:r>
              <a:r>
                <a:rPr lang="en-US" sz="1400" b="1" dirty="0"/>
                <a:t>, after 2nd</a:t>
              </a:r>
              <a:br>
                <a:rPr lang="en-US" sz="1400" b="1" dirty="0"/>
              </a:br>
              <a:r>
                <a:rPr lang="en-US" sz="1400" b="1" dirty="0"/>
                <a:t>loading dose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B4421576-8204-AC6C-078F-23A01A5A484D}"/>
                </a:ext>
              </a:extLst>
            </p:cNvPr>
            <p:cNvSpPr txBox="1"/>
            <p:nvPr/>
          </p:nvSpPr>
          <p:spPr>
            <a:xfrm rot="18900000">
              <a:off x="2033456" y="4880821"/>
              <a:ext cx="724048" cy="250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err="1"/>
                <a:t>C</a:t>
              </a:r>
              <a:r>
                <a:rPr lang="en-US" sz="1400" b="1" baseline="-25000" dirty="0" err="1"/>
                <a:t>trough</a:t>
              </a:r>
              <a:r>
                <a:rPr lang="en-US" sz="1400" b="1" dirty="0"/>
                <a:t>, SS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9E4B9817-CC80-55F4-908E-DC73FF759445}"/>
                </a:ext>
              </a:extLst>
            </p:cNvPr>
            <p:cNvSpPr txBox="1"/>
            <p:nvPr/>
          </p:nvSpPr>
          <p:spPr>
            <a:xfrm rot="18900000">
              <a:off x="2791173" y="4817912"/>
              <a:ext cx="512591" cy="250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C</a:t>
              </a:r>
              <a:r>
                <a:rPr lang="en-US" sz="1400" b="1" baseline="-25000" dirty="0"/>
                <a:t>8h</a:t>
              </a:r>
              <a:r>
                <a:rPr lang="en-US" sz="1400" b="1" dirty="0"/>
                <a:t> SS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6972CA7A-15CB-B8EC-89DD-09B86481B874}"/>
                </a:ext>
              </a:extLst>
            </p:cNvPr>
            <p:cNvSpPr txBox="1"/>
            <p:nvPr/>
          </p:nvSpPr>
          <p:spPr>
            <a:xfrm rot="18900000">
              <a:off x="2837148" y="4977228"/>
              <a:ext cx="1161730" cy="42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2 missed doses</a:t>
              </a:r>
              <a:br>
                <a:rPr lang="en-US" sz="1400" b="1" dirty="0"/>
              </a:br>
              <a:r>
                <a:rPr lang="en-US" sz="1400" b="1" dirty="0"/>
                <a:t>(3 days after LD)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AE52317C-F470-9C35-3C59-1556C3B15B20}"/>
                </a:ext>
              </a:extLst>
            </p:cNvPr>
            <p:cNvSpPr txBox="1"/>
            <p:nvPr/>
          </p:nvSpPr>
          <p:spPr>
            <a:xfrm rot="18900000">
              <a:off x="3413451" y="4977228"/>
              <a:ext cx="1161730" cy="42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4 missed doses</a:t>
              </a:r>
              <a:br>
                <a:rPr lang="en-US" sz="1400" b="1" dirty="0"/>
              </a:br>
              <a:r>
                <a:rPr lang="en-US" sz="1400" b="1" dirty="0"/>
                <a:t>(5 days after LD)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CC937CB3-776E-6B2B-FDA0-7B82BC24F0DB}"/>
                </a:ext>
              </a:extLst>
            </p:cNvPr>
            <p:cNvSpPr txBox="1"/>
            <p:nvPr/>
          </p:nvSpPr>
          <p:spPr>
            <a:xfrm rot="18900000">
              <a:off x="3966713" y="4977228"/>
              <a:ext cx="1161730" cy="42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7 missed doses</a:t>
              </a:r>
              <a:br>
                <a:rPr lang="en-US" sz="1400" b="1" dirty="0"/>
              </a:br>
              <a:r>
                <a:rPr lang="en-US" sz="1400" b="1" dirty="0"/>
                <a:t>(8 days after LD)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B46BE1F7-14C4-4234-F9DF-8FA1D86AA4FE}"/>
                </a:ext>
              </a:extLst>
            </p:cNvPr>
            <p:cNvSpPr txBox="1"/>
            <p:nvPr/>
          </p:nvSpPr>
          <p:spPr>
            <a:xfrm>
              <a:off x="786630" y="44231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C683D742-878A-159D-7DF8-316127EE11D0}"/>
                </a:ext>
              </a:extLst>
            </p:cNvPr>
            <p:cNvSpPr txBox="1"/>
            <p:nvPr/>
          </p:nvSpPr>
          <p:spPr>
            <a:xfrm>
              <a:off x="603888" y="395190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100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0AC55B4A-73D0-1494-09CE-57BB8E58E4A4}"/>
                </a:ext>
              </a:extLst>
            </p:cNvPr>
            <p:cNvSpPr txBox="1"/>
            <p:nvPr/>
          </p:nvSpPr>
          <p:spPr>
            <a:xfrm>
              <a:off x="603888" y="348060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200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E1D577D3-06E5-B7F1-9FD9-9B3820594561}"/>
                </a:ext>
              </a:extLst>
            </p:cNvPr>
            <p:cNvSpPr txBox="1"/>
            <p:nvPr/>
          </p:nvSpPr>
          <p:spPr>
            <a:xfrm>
              <a:off x="603888" y="300930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300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3A6AF09A-D92D-6A24-4613-B52C335DD832}"/>
                </a:ext>
              </a:extLst>
            </p:cNvPr>
            <p:cNvSpPr txBox="1"/>
            <p:nvPr/>
          </p:nvSpPr>
          <p:spPr>
            <a:xfrm>
              <a:off x="603888" y="25380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400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6618DFD9-97AB-5B9F-5FD9-B05B1979C39D}"/>
                </a:ext>
              </a:extLst>
            </p:cNvPr>
            <p:cNvSpPr txBox="1"/>
            <p:nvPr/>
          </p:nvSpPr>
          <p:spPr>
            <a:xfrm>
              <a:off x="1025686" y="3822026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32 g/mL</a:t>
              </a:r>
              <a:br>
                <a:rPr lang="en-US" sz="1100" dirty="0"/>
              </a:br>
              <a:r>
                <a:rPr lang="en-US" sz="1100" dirty="0"/>
                <a:t>(74 %)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8B65CFC3-61AD-C612-BE2E-551992EB419A}"/>
                </a:ext>
              </a:extLst>
            </p:cNvPr>
            <p:cNvSpPr txBox="1"/>
            <p:nvPr/>
          </p:nvSpPr>
          <p:spPr>
            <a:xfrm>
              <a:off x="1194451" y="3440497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33 g/mL</a:t>
              </a:r>
              <a:br>
                <a:rPr lang="en-US" sz="1100" dirty="0"/>
              </a:br>
              <a:r>
                <a:rPr lang="en-US" sz="1100" dirty="0"/>
                <a:t>(76 %)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27F177C7-10E5-BC6D-781C-35A6D68B2816}"/>
                </a:ext>
              </a:extLst>
            </p:cNvPr>
            <p:cNvSpPr txBox="1"/>
            <p:nvPr/>
          </p:nvSpPr>
          <p:spPr>
            <a:xfrm>
              <a:off x="1574234" y="3188288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60 g/mL</a:t>
              </a:r>
              <a:br>
                <a:rPr lang="en-US" sz="1100" dirty="0"/>
              </a:br>
              <a:r>
                <a:rPr lang="en-US" sz="1100" dirty="0"/>
                <a:t>(74 %)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85EE70CE-B97E-6993-3E4E-8E9DFBB53DCB}"/>
                </a:ext>
              </a:extLst>
            </p:cNvPr>
            <p:cNvSpPr txBox="1"/>
            <p:nvPr/>
          </p:nvSpPr>
          <p:spPr>
            <a:xfrm>
              <a:off x="1776588" y="3475040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63 g/mL</a:t>
              </a:r>
              <a:br>
                <a:rPr lang="en-US" sz="1100" dirty="0"/>
              </a:br>
              <a:r>
                <a:rPr lang="en-US" sz="1100" dirty="0"/>
                <a:t>(76 %)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050284FD-9A43-D717-69F2-C173FD79EB85}"/>
                </a:ext>
              </a:extLst>
            </p:cNvPr>
            <p:cNvSpPr txBox="1"/>
            <p:nvPr/>
          </p:nvSpPr>
          <p:spPr>
            <a:xfrm>
              <a:off x="2050862" y="3077956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51 g/mL</a:t>
              </a:r>
              <a:br>
                <a:rPr lang="en-US" sz="1100" dirty="0"/>
              </a:br>
              <a:r>
                <a:rPr lang="en-US" sz="1100" dirty="0"/>
                <a:t>(77 %)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D11CDB3E-D479-E0A2-A756-CB9AADC17914}"/>
                </a:ext>
              </a:extLst>
            </p:cNvPr>
            <p:cNvSpPr txBox="1"/>
            <p:nvPr/>
          </p:nvSpPr>
          <p:spPr>
            <a:xfrm>
              <a:off x="2262306" y="2747380"/>
              <a:ext cx="7248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103 g/mL</a:t>
              </a:r>
              <a:br>
                <a:rPr lang="en-US" sz="1100" dirty="0"/>
              </a:br>
              <a:r>
                <a:rPr lang="en-US" sz="1100" dirty="0"/>
                <a:t>(78 %)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7C8FB75A-2BDF-A7E7-F01D-FFEBC9C90256}"/>
                </a:ext>
              </a:extLst>
            </p:cNvPr>
            <p:cNvSpPr txBox="1"/>
            <p:nvPr/>
          </p:nvSpPr>
          <p:spPr>
            <a:xfrm>
              <a:off x="2662791" y="3172321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53 g/mL</a:t>
              </a:r>
              <a:br>
                <a:rPr lang="en-US" sz="1100" dirty="0"/>
              </a:br>
              <a:r>
                <a:rPr lang="en-US" sz="1100" dirty="0"/>
                <a:t>(75 %)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26EF7333-7A61-D4F4-1B12-D657F9272699}"/>
                </a:ext>
              </a:extLst>
            </p:cNvPr>
            <p:cNvSpPr txBox="1"/>
            <p:nvPr/>
          </p:nvSpPr>
          <p:spPr>
            <a:xfrm>
              <a:off x="2821245" y="2821693"/>
              <a:ext cx="7248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107 g/mL</a:t>
              </a:r>
              <a:br>
                <a:rPr lang="en-US" sz="1100" dirty="0"/>
              </a:br>
              <a:r>
                <a:rPr lang="en-US" sz="1100" dirty="0"/>
                <a:t>(77 %)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47271FC7-2C73-DF2E-DFC1-D78ACC010249}"/>
                </a:ext>
              </a:extLst>
            </p:cNvPr>
            <p:cNvSpPr txBox="1"/>
            <p:nvPr/>
          </p:nvSpPr>
          <p:spPr>
            <a:xfrm>
              <a:off x="3211339" y="3318879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46 g/mL</a:t>
              </a:r>
              <a:br>
                <a:rPr lang="en-US" sz="1100" dirty="0"/>
              </a:br>
              <a:r>
                <a:rPr lang="en-US" sz="1100" dirty="0"/>
                <a:t>(79 %)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695233CA-DE05-B2D9-DBB5-A94C140912DB}"/>
                </a:ext>
              </a:extLst>
            </p:cNvPr>
            <p:cNvSpPr txBox="1"/>
            <p:nvPr/>
          </p:nvSpPr>
          <p:spPr>
            <a:xfrm>
              <a:off x="3445946" y="2914067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94 g/mL</a:t>
              </a:r>
              <a:br>
                <a:rPr lang="en-US" sz="1100" dirty="0"/>
              </a:br>
              <a:r>
                <a:rPr lang="en-US" sz="1100" dirty="0"/>
                <a:t>(81 %)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48F7AEC0-D966-059D-BC45-AE1DCE66D3F1}"/>
                </a:ext>
              </a:extLst>
            </p:cNvPr>
            <p:cNvSpPr txBox="1"/>
            <p:nvPr/>
          </p:nvSpPr>
          <p:spPr>
            <a:xfrm>
              <a:off x="3795525" y="3388272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42 g/mL</a:t>
              </a:r>
              <a:br>
                <a:rPr lang="en-US" sz="1100" dirty="0"/>
              </a:br>
              <a:r>
                <a:rPr lang="en-US" sz="1100" dirty="0"/>
                <a:t>(83 %)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F7721141-A106-55DA-61AC-5F11C225FDC5}"/>
                </a:ext>
              </a:extLst>
            </p:cNvPr>
            <p:cNvSpPr txBox="1"/>
            <p:nvPr/>
          </p:nvSpPr>
          <p:spPr>
            <a:xfrm>
              <a:off x="3988354" y="3058095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86 g/mL</a:t>
              </a:r>
              <a:br>
                <a:rPr lang="en-US" sz="1100" dirty="0"/>
              </a:br>
              <a:r>
                <a:rPr lang="en-US" sz="1100" dirty="0"/>
                <a:t>(83 %)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2EA21FE4-8D07-6C65-B470-57BA68EDD709}"/>
                </a:ext>
              </a:extLst>
            </p:cNvPr>
            <p:cNvSpPr txBox="1"/>
            <p:nvPr/>
          </p:nvSpPr>
          <p:spPr>
            <a:xfrm>
              <a:off x="4318176" y="3533661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37 g/mL</a:t>
              </a:r>
              <a:br>
                <a:rPr lang="en-US" sz="1100" dirty="0"/>
              </a:br>
              <a:r>
                <a:rPr lang="en-US" sz="1100" dirty="0"/>
                <a:t>(87 %)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6B45F58F-D980-DED5-3B97-7DC7144B2DDD}"/>
                </a:ext>
              </a:extLst>
            </p:cNvPr>
            <p:cNvSpPr txBox="1"/>
            <p:nvPr/>
          </p:nvSpPr>
          <p:spPr>
            <a:xfrm>
              <a:off x="4536902" y="3199600"/>
              <a:ext cx="6527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75 g/mL</a:t>
              </a:r>
              <a:br>
                <a:rPr lang="en-US" sz="1100" dirty="0"/>
              </a:br>
              <a:r>
                <a:rPr lang="en-US" sz="1100" dirty="0"/>
                <a:t>(88 %)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85F8CB1F-872C-C5F0-A614-33585CED4096}"/>
              </a:ext>
            </a:extLst>
          </p:cNvPr>
          <p:cNvSpPr txBox="1"/>
          <p:nvPr/>
        </p:nvSpPr>
        <p:spPr>
          <a:xfrm>
            <a:off x="852083" y="1900302"/>
            <a:ext cx="394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Mean LEN concentration (ng/mL, CV %)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52AD86-240C-507A-649D-125F73ED042E}"/>
              </a:ext>
            </a:extLst>
          </p:cNvPr>
          <p:cNvSpPr txBox="1"/>
          <p:nvPr/>
        </p:nvSpPr>
        <p:spPr>
          <a:xfrm>
            <a:off x="8133467" y="1900302"/>
            <a:ext cx="342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Median percentage above IQ4 (%)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9DBCC8B-B086-4AD7-13E6-62698907354E}"/>
              </a:ext>
            </a:extLst>
          </p:cNvPr>
          <p:cNvGrpSpPr/>
          <p:nvPr/>
        </p:nvGrpSpPr>
        <p:grpSpPr>
          <a:xfrm>
            <a:off x="7683700" y="2401641"/>
            <a:ext cx="4135220" cy="2684641"/>
            <a:chOff x="6024565" y="2533067"/>
            <a:chExt cx="4025900" cy="2190750"/>
          </a:xfrm>
        </p:grpSpPr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AFC1328-23F4-E302-75E1-CCB9F6A26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5" y="2533067"/>
              <a:ext cx="3943350" cy="2101850"/>
            </a:xfrm>
            <a:custGeom>
              <a:avLst/>
              <a:gdLst>
                <a:gd name="T0" fmla="*/ 12422 w 12422"/>
                <a:gd name="T1" fmla="*/ 6620 h 6620"/>
                <a:gd name="T2" fmla="*/ 0 w 12422"/>
                <a:gd name="T3" fmla="*/ 6620 h 6620"/>
                <a:gd name="T4" fmla="*/ 0 w 12422"/>
                <a:gd name="T5" fmla="*/ 0 h 6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22" h="6620">
                  <a:moveTo>
                    <a:pt x="12422" y="6620"/>
                  </a:moveTo>
                  <a:lnTo>
                    <a:pt x="0" y="662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41" name="Line 8">
              <a:extLst>
                <a:ext uri="{FF2B5EF4-FFF2-40B4-BE49-F238E27FC236}">
                  <a16:creationId xmlns:a16="http://schemas.microsoft.com/office/drawing/2014/main" id="{4839EF8B-E70F-6F60-0133-96B033CF6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64365" y="4634917"/>
              <a:ext cx="0" cy="88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42" name="Line 9">
              <a:extLst>
                <a:ext uri="{FF2B5EF4-FFF2-40B4-BE49-F238E27FC236}">
                  <a16:creationId xmlns:a16="http://schemas.microsoft.com/office/drawing/2014/main" id="{B925F395-5888-B447-DBCC-5B0CDF968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27927" y="4634917"/>
              <a:ext cx="0" cy="88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43" name="Line 10">
              <a:extLst>
                <a:ext uri="{FF2B5EF4-FFF2-40B4-BE49-F238E27FC236}">
                  <a16:creationId xmlns:a16="http://schemas.microsoft.com/office/drawing/2014/main" id="{A4FD9250-17D5-E675-944B-5F3EF6568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75615" y="4634917"/>
              <a:ext cx="0" cy="88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44" name="Line 11">
              <a:extLst>
                <a:ext uri="{FF2B5EF4-FFF2-40B4-BE49-F238E27FC236}">
                  <a16:creationId xmlns:a16="http://schemas.microsoft.com/office/drawing/2014/main" id="{E59C9165-6C21-4FB5-3007-47C449BCF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2352" y="4634917"/>
              <a:ext cx="0" cy="88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45" name="Line 14">
              <a:extLst>
                <a:ext uri="{FF2B5EF4-FFF2-40B4-BE49-F238E27FC236}">
                  <a16:creationId xmlns:a16="http://schemas.microsoft.com/office/drawing/2014/main" id="{0961B212-EC6A-76C3-3415-886099C104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8265" y="4634917"/>
              <a:ext cx="0" cy="88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81FC1DAA-AC0D-CEFD-690D-836821BAF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77340" y="4634917"/>
              <a:ext cx="0" cy="88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47" name="Line 21">
              <a:extLst>
                <a:ext uri="{FF2B5EF4-FFF2-40B4-BE49-F238E27FC236}">
                  <a16:creationId xmlns:a16="http://schemas.microsoft.com/office/drawing/2014/main" id="{7C92CEA3-460E-D1C5-77D7-113BA3227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1377" y="4634917"/>
              <a:ext cx="0" cy="88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48" name="Line 22">
              <a:extLst>
                <a:ext uri="{FF2B5EF4-FFF2-40B4-BE49-F238E27FC236}">
                  <a16:creationId xmlns:a16="http://schemas.microsoft.com/office/drawing/2014/main" id="{CA903FB9-A86A-DADC-DE44-164CDFBD2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565" y="2653717"/>
              <a:ext cx="825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49" name="Line 23">
              <a:extLst>
                <a:ext uri="{FF2B5EF4-FFF2-40B4-BE49-F238E27FC236}">
                  <a16:creationId xmlns:a16="http://schemas.microsoft.com/office/drawing/2014/main" id="{017B68BD-7635-006D-E522-6107A9144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565" y="3033129"/>
              <a:ext cx="825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0" name="Line 24">
              <a:extLst>
                <a:ext uri="{FF2B5EF4-FFF2-40B4-BE49-F238E27FC236}">
                  <a16:creationId xmlns:a16="http://schemas.microsoft.com/office/drawing/2014/main" id="{39BB8C54-C265-CD98-3A7F-6560F5BE1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565" y="3410954"/>
              <a:ext cx="825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1" name="Line 25">
              <a:extLst>
                <a:ext uri="{FF2B5EF4-FFF2-40B4-BE49-F238E27FC236}">
                  <a16:creationId xmlns:a16="http://schemas.microsoft.com/office/drawing/2014/main" id="{124B9114-B050-00B1-BCEF-59E23A4E8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565" y="3788779"/>
              <a:ext cx="825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2" name="Line 26">
              <a:extLst>
                <a:ext uri="{FF2B5EF4-FFF2-40B4-BE49-F238E27FC236}">
                  <a16:creationId xmlns:a16="http://schemas.microsoft.com/office/drawing/2014/main" id="{FBCA23C6-CD99-2AEC-BA98-ED4B482C2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565" y="4166604"/>
              <a:ext cx="825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3" name="Line 27">
              <a:extLst>
                <a:ext uri="{FF2B5EF4-FFF2-40B4-BE49-F238E27FC236}">
                  <a16:creationId xmlns:a16="http://schemas.microsoft.com/office/drawing/2014/main" id="{D15E98A3-D88C-36E5-0CC5-DCAABDE2B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565" y="4544429"/>
              <a:ext cx="825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ED0B4363-45A5-CC79-DA90-9F2CA80D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2" y="3050592"/>
              <a:ext cx="179388" cy="1238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B804AB4B-9FB8-44DE-1ACE-D80B047BC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027" y="3039479"/>
              <a:ext cx="180975" cy="10160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E61ECE30-9AF7-A2B0-6175-6C43ADC40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627" y="2741029"/>
              <a:ext cx="182563" cy="5873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905274E6-537C-61E2-55B4-A15D62B01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477" y="2729917"/>
              <a:ext cx="177800" cy="7302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7D2DFE96-C753-51EB-86AF-69A0AADDB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315" y="2823579"/>
              <a:ext cx="185738" cy="7461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BE8463DA-8154-F46A-8B79-9D2C1D569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927" y="2653717"/>
              <a:ext cx="182563" cy="55563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16726D83-41C9-32E4-A904-A63D093A2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002" y="2796592"/>
              <a:ext cx="182563" cy="5238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6859C75F-2001-327D-F323-2ECD91773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5615" y="2653717"/>
              <a:ext cx="182563" cy="61913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7E80FF0F-F3E2-D6EF-D5CC-99A31D3E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7565" y="2898192"/>
              <a:ext cx="182563" cy="698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EFD54ADF-5D5A-8CF1-C88B-1101E44E9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9177" y="2694992"/>
              <a:ext cx="179388" cy="52388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FAC176B0-7BA3-45AA-691C-4E549E94F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15" y="2721979"/>
              <a:ext cx="180975" cy="52388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0D79DD83-A602-6922-E1E4-A43010207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2552" y="2948992"/>
              <a:ext cx="182563" cy="1238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1FF5A673-D661-0C1F-89AC-B5417A980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5477" y="3063292"/>
              <a:ext cx="180975" cy="11588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12230BB2-B2E3-034A-343A-03E7BB01D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1852" y="2755317"/>
              <a:ext cx="180975" cy="96838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926D21D7-863B-5FE6-19F4-42C890B1A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2352" y="2698167"/>
              <a:ext cx="173038" cy="4603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CBA7916B-8D71-7C3E-5096-822746AA2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0740" y="2901367"/>
              <a:ext cx="176213" cy="6350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77DAA05E-5419-7962-FEF0-93BFFE4A2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5727" y="2952167"/>
              <a:ext cx="176213" cy="11747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14A8C1EF-CF71-1F9F-B810-C51F56CA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8790" y="2656892"/>
              <a:ext cx="176213" cy="5556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908588FF-F0C2-A79C-6709-E5475D8E5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7" y="2799767"/>
              <a:ext cx="176213" cy="4603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7B1A244C-1207-541A-24BC-51EBF947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2" y="2656892"/>
              <a:ext cx="176213" cy="4921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5A1AFCCB-D19E-5489-C658-2A62D0035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9490" y="2826754"/>
              <a:ext cx="179388" cy="6826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67A58BAE-D76A-3A98-89F6-5ABDA46A1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652" y="2733092"/>
              <a:ext cx="171450" cy="6667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F480ED5A-2AFB-421A-6321-83905637A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2" y="2744204"/>
              <a:ext cx="176213" cy="5238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1805B84B-3594-C82A-BB95-7954B5F69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6202" y="3042654"/>
              <a:ext cx="174625" cy="9525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7685E83B-BA6D-189B-9A93-16FB449D0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6177" y="3053767"/>
              <a:ext cx="173038" cy="11747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9" name="Rectangle 86">
              <a:extLst>
                <a:ext uri="{FF2B5EF4-FFF2-40B4-BE49-F238E27FC236}">
                  <a16:creationId xmlns:a16="http://schemas.microsoft.com/office/drawing/2014/main" id="{372F25F3-D999-4456-81AC-00D196B1A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8652" y="3066467"/>
              <a:ext cx="174625" cy="10953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0" name="Rectangle 87">
              <a:extLst>
                <a:ext uri="{FF2B5EF4-FFF2-40B4-BE49-F238E27FC236}">
                  <a16:creationId xmlns:a16="http://schemas.microsoft.com/office/drawing/2014/main" id="{D21470C1-C479-C3F4-0F57-8E91BDE63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027" y="2758492"/>
              <a:ext cx="174625" cy="9048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1" name="Rectangle 88">
              <a:extLst>
                <a:ext uri="{FF2B5EF4-FFF2-40B4-BE49-F238E27FC236}">
                  <a16:creationId xmlns:a16="http://schemas.microsoft.com/office/drawing/2014/main" id="{9F18FC3B-DAE6-9CFA-33B3-0FB075C89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690" y="2725154"/>
              <a:ext cx="174625" cy="4603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2" name="Line 89">
              <a:extLst>
                <a:ext uri="{FF2B5EF4-FFF2-40B4-BE49-F238E27FC236}">
                  <a16:creationId xmlns:a16="http://schemas.microsoft.com/office/drawing/2014/main" id="{4C84B162-66F4-AAA2-B00E-7ABE77334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28077" y="2747379"/>
              <a:ext cx="0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3" name="Line 90">
              <a:extLst>
                <a:ext uri="{FF2B5EF4-FFF2-40B4-BE49-F238E27FC236}">
                  <a16:creationId xmlns:a16="http://schemas.microsoft.com/office/drawing/2014/main" id="{00CCB391-50B0-C936-D6A6-48BA42DFB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8077" y="2660067"/>
              <a:ext cx="0" cy="349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4" name="Line 91">
              <a:extLst>
                <a:ext uri="{FF2B5EF4-FFF2-40B4-BE49-F238E27FC236}">
                  <a16:creationId xmlns:a16="http://schemas.microsoft.com/office/drawing/2014/main" id="{199B9603-A058-5544-604C-8D126D738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1002" y="2675942"/>
              <a:ext cx="0" cy="460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5" name="Line 92">
              <a:extLst>
                <a:ext uri="{FF2B5EF4-FFF2-40B4-BE49-F238E27FC236}">
                  <a16:creationId xmlns:a16="http://schemas.microsoft.com/office/drawing/2014/main" id="{CA07CC48-A772-D09F-59B9-3232F8537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28052" y="2968042"/>
              <a:ext cx="0" cy="984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6" name="Line 93">
              <a:extLst>
                <a:ext uri="{FF2B5EF4-FFF2-40B4-BE49-F238E27FC236}">
                  <a16:creationId xmlns:a16="http://schemas.microsoft.com/office/drawing/2014/main" id="{E20326EA-36EF-9F01-622C-35A004D9D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1002" y="2774367"/>
              <a:ext cx="0" cy="539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7" name="Line 94">
              <a:extLst>
                <a:ext uri="{FF2B5EF4-FFF2-40B4-BE49-F238E27FC236}">
                  <a16:creationId xmlns:a16="http://schemas.microsoft.com/office/drawing/2014/main" id="{826B7F92-D57A-E838-9AFD-0CBC9BB10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8052" y="2787067"/>
              <a:ext cx="0" cy="1111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8" name="Line 95">
              <a:extLst>
                <a:ext uri="{FF2B5EF4-FFF2-40B4-BE49-F238E27FC236}">
                  <a16:creationId xmlns:a16="http://schemas.microsoft.com/office/drawing/2014/main" id="{22740DF6-E9FE-191B-ECAC-433190D2E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5965" y="2914067"/>
              <a:ext cx="0" cy="1492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89" name="Line 96">
              <a:extLst>
                <a:ext uri="{FF2B5EF4-FFF2-40B4-BE49-F238E27FC236}">
                  <a16:creationId xmlns:a16="http://schemas.microsoft.com/office/drawing/2014/main" id="{99F0BBC4-5E1F-98D5-60AD-30E1CC92E5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6102" y="2715629"/>
              <a:ext cx="0" cy="174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0" name="Line 97">
              <a:extLst>
                <a:ext uri="{FF2B5EF4-FFF2-40B4-BE49-F238E27FC236}">
                  <a16:creationId xmlns:a16="http://schemas.microsoft.com/office/drawing/2014/main" id="{B2CDD2B2-628F-685F-65D2-36442CFBC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2340" y="2852154"/>
              <a:ext cx="0" cy="635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1" name="Line 98">
              <a:extLst>
                <a:ext uri="{FF2B5EF4-FFF2-40B4-BE49-F238E27FC236}">
                  <a16:creationId xmlns:a16="http://schemas.microsoft.com/office/drawing/2014/main" id="{5988C906-7EDD-C5DC-8AB6-6A18A9CA4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077" y="2712454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2" name="Line 99">
              <a:extLst>
                <a:ext uri="{FF2B5EF4-FFF2-40B4-BE49-F238E27FC236}">
                  <a16:creationId xmlns:a16="http://schemas.microsoft.com/office/drawing/2014/main" id="{26FCFBFA-5AE8-97FA-2DA2-E0AFD4DC9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66077" y="2848979"/>
              <a:ext cx="0" cy="793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3" name="Line 100">
              <a:extLst>
                <a:ext uri="{FF2B5EF4-FFF2-40B4-BE49-F238E27FC236}">
                  <a16:creationId xmlns:a16="http://schemas.microsoft.com/office/drawing/2014/main" id="{F2B86BA5-CC2C-E47C-371F-900C6AA66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12340" y="2675942"/>
              <a:ext cx="0" cy="793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4" name="Line 101">
              <a:extLst>
                <a:ext uri="{FF2B5EF4-FFF2-40B4-BE49-F238E27FC236}">
                  <a16:creationId xmlns:a16="http://schemas.microsoft.com/office/drawing/2014/main" id="{668A9855-834B-00D1-09A2-5CA6B39C9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8415" y="2709279"/>
              <a:ext cx="0" cy="254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5" name="Line 102">
              <a:extLst>
                <a:ext uri="{FF2B5EF4-FFF2-40B4-BE49-F238E27FC236}">
                  <a16:creationId xmlns:a16="http://schemas.microsoft.com/office/drawing/2014/main" id="{102EEAC8-9385-2388-FA16-62C33582F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9977" y="2701342"/>
              <a:ext cx="0" cy="122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6" name="Line 103">
              <a:extLst>
                <a:ext uri="{FF2B5EF4-FFF2-40B4-BE49-F238E27FC236}">
                  <a16:creationId xmlns:a16="http://schemas.microsoft.com/office/drawing/2014/main" id="{07D89E62-1A4B-BFB9-10FF-FA491787A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9977" y="2898192"/>
              <a:ext cx="0" cy="920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7" name="Line 106">
              <a:extLst>
                <a:ext uri="{FF2B5EF4-FFF2-40B4-BE49-F238E27FC236}">
                  <a16:creationId xmlns:a16="http://schemas.microsoft.com/office/drawing/2014/main" id="{9981F61B-7810-2AEF-0A64-E8FC7E958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4377" y="2677529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8" name="Line 107">
              <a:extLst>
                <a:ext uri="{FF2B5EF4-FFF2-40B4-BE49-F238E27FC236}">
                  <a16:creationId xmlns:a16="http://schemas.microsoft.com/office/drawing/2014/main" id="{F8003FC2-6A47-40A4-83F6-413146DAE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0702" y="2701342"/>
              <a:ext cx="0" cy="396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9" name="Line 109">
              <a:extLst>
                <a:ext uri="{FF2B5EF4-FFF2-40B4-BE49-F238E27FC236}">
                  <a16:creationId xmlns:a16="http://schemas.microsoft.com/office/drawing/2014/main" id="{1C5321CD-34AA-D88D-95A0-4B86B4E6C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64377" y="2802942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0" name="Line 110">
              <a:extLst>
                <a:ext uri="{FF2B5EF4-FFF2-40B4-BE49-F238E27FC236}">
                  <a16:creationId xmlns:a16="http://schemas.microsoft.com/office/drawing/2014/main" id="{AD6DB0FA-7B3B-5996-0631-1E4670347A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70702" y="2799767"/>
              <a:ext cx="0" cy="825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1" name="Line 111">
              <a:extLst>
                <a:ext uri="{FF2B5EF4-FFF2-40B4-BE49-F238E27FC236}">
                  <a16:creationId xmlns:a16="http://schemas.microsoft.com/office/drawing/2014/main" id="{3F02D871-5012-69BE-527F-16A7ABAAE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3515" y="2860092"/>
              <a:ext cx="0" cy="179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2" name="Line 112">
              <a:extLst>
                <a:ext uri="{FF2B5EF4-FFF2-40B4-BE49-F238E27FC236}">
                  <a16:creationId xmlns:a16="http://schemas.microsoft.com/office/drawing/2014/main" id="{A904D015-B781-91B5-8629-CF5BEDB73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3490" y="2882317"/>
              <a:ext cx="0" cy="168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3" name="Line 114">
              <a:extLst>
                <a:ext uri="{FF2B5EF4-FFF2-40B4-BE49-F238E27FC236}">
                  <a16:creationId xmlns:a16="http://schemas.microsoft.com/office/drawing/2014/main" id="{26F11D81-20D3-C9DD-17A0-54CFFAEC7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3515" y="3141079"/>
              <a:ext cx="0" cy="952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4" name="Line 115">
              <a:extLst>
                <a:ext uri="{FF2B5EF4-FFF2-40B4-BE49-F238E27FC236}">
                  <a16:creationId xmlns:a16="http://schemas.microsoft.com/office/drawing/2014/main" id="{03C4C38D-180E-A7F5-072A-074FDD372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3490" y="3174417"/>
              <a:ext cx="0" cy="666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5" name="Line 140">
              <a:extLst>
                <a:ext uri="{FF2B5EF4-FFF2-40B4-BE49-F238E27FC236}">
                  <a16:creationId xmlns:a16="http://schemas.microsoft.com/office/drawing/2014/main" id="{54666AE3-71FD-8CCD-0F8B-0E84135D6B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5965" y="3179179"/>
              <a:ext cx="0" cy="139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6" name="Line 148">
              <a:extLst>
                <a:ext uri="{FF2B5EF4-FFF2-40B4-BE49-F238E27FC236}">
                  <a16:creationId xmlns:a16="http://schemas.microsoft.com/office/drawing/2014/main" id="{0C52B3AB-97D0-EC4A-7315-73DD10380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3027" y="3090279"/>
              <a:ext cx="1809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7" name="Line 153">
              <a:extLst>
                <a:ext uri="{FF2B5EF4-FFF2-40B4-BE49-F238E27FC236}">
                  <a16:creationId xmlns:a16="http://schemas.microsoft.com/office/drawing/2014/main" id="{2953D7DE-A18A-010D-DD0A-082375FA4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23002" y="3112504"/>
              <a:ext cx="1793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8" name="Line 155">
              <a:extLst>
                <a:ext uri="{FF2B5EF4-FFF2-40B4-BE49-F238E27FC236}">
                  <a16:creationId xmlns:a16="http://schemas.microsoft.com/office/drawing/2014/main" id="{51B1B9B4-E380-572A-A345-996D75485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8627" y="2772779"/>
              <a:ext cx="1825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09" name="Line 156">
              <a:extLst>
                <a:ext uri="{FF2B5EF4-FFF2-40B4-BE49-F238E27FC236}">
                  <a16:creationId xmlns:a16="http://schemas.microsoft.com/office/drawing/2014/main" id="{0CDDC37D-364E-0C67-6681-6461E7CDA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5477" y="2766429"/>
              <a:ext cx="17780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0" name="Line 157">
              <a:extLst>
                <a:ext uri="{FF2B5EF4-FFF2-40B4-BE49-F238E27FC236}">
                  <a16:creationId xmlns:a16="http://schemas.microsoft.com/office/drawing/2014/main" id="{DC512F96-4758-DAEA-E96E-ABC106629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26315" y="2861679"/>
              <a:ext cx="1857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1" name="Line 159">
              <a:extLst>
                <a:ext uri="{FF2B5EF4-FFF2-40B4-BE49-F238E27FC236}">
                  <a16:creationId xmlns:a16="http://schemas.microsoft.com/office/drawing/2014/main" id="{6F001DB3-4980-03A3-9B43-87B9C3824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7927" y="2680704"/>
              <a:ext cx="1825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2" name="Line 160">
              <a:extLst>
                <a:ext uri="{FF2B5EF4-FFF2-40B4-BE49-F238E27FC236}">
                  <a16:creationId xmlns:a16="http://schemas.microsoft.com/office/drawing/2014/main" id="{2CC643A2-A4D2-C6C3-EFC6-840D149D1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74002" y="2826754"/>
              <a:ext cx="1825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3" name="Line 161">
              <a:extLst>
                <a:ext uri="{FF2B5EF4-FFF2-40B4-BE49-F238E27FC236}">
                  <a16:creationId xmlns:a16="http://schemas.microsoft.com/office/drawing/2014/main" id="{1FE134C7-A4A3-265B-42F9-296041720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5615" y="2690229"/>
              <a:ext cx="1825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4" name="Line 162">
              <a:extLst>
                <a:ext uri="{FF2B5EF4-FFF2-40B4-BE49-F238E27FC236}">
                  <a16:creationId xmlns:a16="http://schemas.microsoft.com/office/drawing/2014/main" id="{CA57AF9F-01DB-3FB8-86DE-10B1BB2C0B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21852" y="2796592"/>
              <a:ext cx="1809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5" name="Line 163">
              <a:extLst>
                <a:ext uri="{FF2B5EF4-FFF2-40B4-BE49-F238E27FC236}">
                  <a16:creationId xmlns:a16="http://schemas.microsoft.com/office/drawing/2014/main" id="{8C5E4DD5-8414-FDBF-9D67-E107D861E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9177" y="2720392"/>
              <a:ext cx="1793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6" name="Line 164">
              <a:extLst>
                <a:ext uri="{FF2B5EF4-FFF2-40B4-BE49-F238E27FC236}">
                  <a16:creationId xmlns:a16="http://schemas.microsoft.com/office/drawing/2014/main" id="{A9626E26-B174-74A6-E43B-024B70B5A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37565" y="2933117"/>
              <a:ext cx="1825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7" name="Line 165">
              <a:extLst>
                <a:ext uri="{FF2B5EF4-FFF2-40B4-BE49-F238E27FC236}">
                  <a16:creationId xmlns:a16="http://schemas.microsoft.com/office/drawing/2014/main" id="{7BE09162-8006-A93C-8DB1-99FBA6D9C4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80515" y="2747379"/>
              <a:ext cx="1809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8" name="Line 166">
              <a:extLst>
                <a:ext uri="{FF2B5EF4-FFF2-40B4-BE49-F238E27FC236}">
                  <a16:creationId xmlns:a16="http://schemas.microsoft.com/office/drawing/2014/main" id="{C30CE317-34C4-A729-9158-E79898F6D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15477" y="3125204"/>
              <a:ext cx="1809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9" name="Line 168">
              <a:extLst>
                <a:ext uri="{FF2B5EF4-FFF2-40B4-BE49-F238E27FC236}">
                  <a16:creationId xmlns:a16="http://schemas.microsoft.com/office/drawing/2014/main" id="{EA88526B-EAD3-4C12-6AAB-040134047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972552" y="3006142"/>
              <a:ext cx="1825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20" name="Line 95">
              <a:extLst>
                <a:ext uri="{FF2B5EF4-FFF2-40B4-BE49-F238E27FC236}">
                  <a16:creationId xmlns:a16="http://schemas.microsoft.com/office/drawing/2014/main" id="{42B97C40-696C-BC3D-7DF8-7A9796D51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4603" y="2861679"/>
              <a:ext cx="0" cy="952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21" name="Line 140">
              <a:extLst>
                <a:ext uri="{FF2B5EF4-FFF2-40B4-BE49-F238E27FC236}">
                  <a16:creationId xmlns:a16="http://schemas.microsoft.com/office/drawing/2014/main" id="{D0E51FC5-E587-C366-CFD9-52E4C24EF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4603" y="3072817"/>
              <a:ext cx="0" cy="1397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CC0FA5DE-80F8-43A7-D254-C9117E83953D}"/>
              </a:ext>
            </a:extLst>
          </p:cNvPr>
          <p:cNvSpPr txBox="1"/>
          <p:nvPr/>
        </p:nvSpPr>
        <p:spPr>
          <a:xfrm rot="18900000">
            <a:off x="7302057" y="5350635"/>
            <a:ext cx="1163009" cy="574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/>
              <a:t>C</a:t>
            </a:r>
            <a:r>
              <a:rPr lang="en-US" sz="1400" b="1" baseline="-25000" dirty="0" err="1"/>
              <a:t>trough</a:t>
            </a:r>
            <a:r>
              <a:rPr lang="en-US" sz="1400" b="1" dirty="0"/>
              <a:t>, after 1st</a:t>
            </a:r>
            <a:br>
              <a:rPr lang="en-US" sz="1400" b="1" dirty="0"/>
            </a:br>
            <a:r>
              <a:rPr lang="en-US" sz="1400" b="1" dirty="0"/>
              <a:t>loading dose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F3D61E4-2795-0AB1-46FD-28E1C667260B}"/>
              </a:ext>
            </a:extLst>
          </p:cNvPr>
          <p:cNvSpPr txBox="1"/>
          <p:nvPr/>
        </p:nvSpPr>
        <p:spPr>
          <a:xfrm rot="18900000">
            <a:off x="7802124" y="5368693"/>
            <a:ext cx="1215629" cy="574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/>
              <a:t>C</a:t>
            </a:r>
            <a:r>
              <a:rPr lang="en-US" sz="1400" b="1" baseline="-25000" dirty="0" err="1"/>
              <a:t>trough</a:t>
            </a:r>
            <a:r>
              <a:rPr lang="en-US" sz="1400" b="1" dirty="0"/>
              <a:t>, after 2nd</a:t>
            </a:r>
            <a:br>
              <a:rPr lang="en-US" sz="1400" b="1" dirty="0"/>
            </a:br>
            <a:r>
              <a:rPr lang="en-US" sz="1400" b="1" dirty="0"/>
              <a:t>loading dose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283B572-7E90-83F3-E80D-AD1A1FB4532A}"/>
              </a:ext>
            </a:extLst>
          </p:cNvPr>
          <p:cNvSpPr txBox="1"/>
          <p:nvPr/>
        </p:nvSpPr>
        <p:spPr>
          <a:xfrm rot="18900000">
            <a:off x="8688503" y="5263357"/>
            <a:ext cx="764826" cy="33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/>
              <a:t>C</a:t>
            </a:r>
            <a:r>
              <a:rPr lang="en-US" sz="1400" b="1" baseline="-25000" dirty="0" err="1"/>
              <a:t>trough</a:t>
            </a:r>
            <a:r>
              <a:rPr lang="en-US" sz="1400" b="1" dirty="0"/>
              <a:t>, SS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D2B090-2A7D-2A8C-E97B-33AC55D28903}"/>
              </a:ext>
            </a:extLst>
          </p:cNvPr>
          <p:cNvSpPr txBox="1"/>
          <p:nvPr/>
        </p:nvSpPr>
        <p:spPr>
          <a:xfrm rot="18900000">
            <a:off x="9469881" y="5186266"/>
            <a:ext cx="541460" cy="33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C</a:t>
            </a:r>
            <a:r>
              <a:rPr lang="en-US" sz="1400" b="1" baseline="-25000" dirty="0"/>
              <a:t>8h</a:t>
            </a:r>
            <a:r>
              <a:rPr lang="en-US" sz="1400" b="1" dirty="0"/>
              <a:t> SS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60DF06A-B813-A93E-109A-48CC271E69C3}"/>
              </a:ext>
            </a:extLst>
          </p:cNvPr>
          <p:cNvSpPr txBox="1"/>
          <p:nvPr/>
        </p:nvSpPr>
        <p:spPr>
          <a:xfrm rot="18900000">
            <a:off x="9507636" y="5370776"/>
            <a:ext cx="1227159" cy="574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2 missed doses</a:t>
            </a:r>
            <a:br>
              <a:rPr lang="en-US" sz="1400" b="1" dirty="0"/>
            </a:br>
            <a:r>
              <a:rPr lang="en-US" sz="1400" b="1" dirty="0"/>
              <a:t>(3 days after LD)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98E1C7B-452C-400F-4E48-1F87D85EB7AB}"/>
              </a:ext>
            </a:extLst>
          </p:cNvPr>
          <p:cNvSpPr txBox="1"/>
          <p:nvPr/>
        </p:nvSpPr>
        <p:spPr>
          <a:xfrm rot="18900000">
            <a:off x="10099588" y="5370776"/>
            <a:ext cx="1227159" cy="574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4 missed doses</a:t>
            </a:r>
            <a:br>
              <a:rPr lang="en-US" sz="1400" b="1" dirty="0"/>
            </a:br>
            <a:r>
              <a:rPr lang="en-US" sz="1400" b="1" dirty="0"/>
              <a:t>(5 days after LD)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C645B85-05EB-7BC4-F1CE-C0D4A008BAAB}"/>
              </a:ext>
            </a:extLst>
          </p:cNvPr>
          <p:cNvSpPr txBox="1"/>
          <p:nvPr/>
        </p:nvSpPr>
        <p:spPr>
          <a:xfrm rot="18900000">
            <a:off x="10667874" y="5370776"/>
            <a:ext cx="1227159" cy="574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7 missed doses</a:t>
            </a:r>
            <a:br>
              <a:rPr lang="en-US" sz="1400" b="1" dirty="0"/>
            </a:br>
            <a:r>
              <a:rPr lang="en-US" sz="1400" b="1" dirty="0"/>
              <a:t>(8 days after LD)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00BCA3D-9B97-AD5C-557E-55CA2ACAA3F5}"/>
              </a:ext>
            </a:extLst>
          </p:cNvPr>
          <p:cNvSpPr txBox="1"/>
          <p:nvPr/>
        </p:nvSpPr>
        <p:spPr>
          <a:xfrm>
            <a:off x="7418379" y="4717890"/>
            <a:ext cx="283534" cy="3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91BB357-CCA0-097E-A6B6-C3405BFE4EC4}"/>
              </a:ext>
            </a:extLst>
          </p:cNvPr>
          <p:cNvSpPr txBox="1"/>
          <p:nvPr/>
        </p:nvSpPr>
        <p:spPr>
          <a:xfrm>
            <a:off x="7324528" y="4255850"/>
            <a:ext cx="377385" cy="3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20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334E809-86D4-90DC-CBC8-C255CD378BE7}"/>
              </a:ext>
            </a:extLst>
          </p:cNvPr>
          <p:cNvSpPr txBox="1"/>
          <p:nvPr/>
        </p:nvSpPr>
        <p:spPr>
          <a:xfrm>
            <a:off x="7324528" y="3793812"/>
            <a:ext cx="377385" cy="3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40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9961B4-D3C8-A0DC-3DC1-15D507DDCCEE}"/>
              </a:ext>
            </a:extLst>
          </p:cNvPr>
          <p:cNvSpPr txBox="1"/>
          <p:nvPr/>
        </p:nvSpPr>
        <p:spPr>
          <a:xfrm>
            <a:off x="7324528" y="3331775"/>
            <a:ext cx="377385" cy="3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60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60A3DFB-A2B1-FCB0-C641-F49EA71A0E8A}"/>
              </a:ext>
            </a:extLst>
          </p:cNvPr>
          <p:cNvSpPr txBox="1"/>
          <p:nvPr/>
        </p:nvSpPr>
        <p:spPr>
          <a:xfrm>
            <a:off x="7230675" y="2407699"/>
            <a:ext cx="471238" cy="3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100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5CCD5F9-63FB-35FC-7565-E2CE45EE5303}"/>
              </a:ext>
            </a:extLst>
          </p:cNvPr>
          <p:cNvSpPr txBox="1"/>
          <p:nvPr/>
        </p:nvSpPr>
        <p:spPr>
          <a:xfrm>
            <a:off x="7711877" y="2600071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76 %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B700E2C-AFE4-6082-C0E6-5EDD45B358FB}"/>
              </a:ext>
            </a:extLst>
          </p:cNvPr>
          <p:cNvSpPr txBox="1"/>
          <p:nvPr/>
        </p:nvSpPr>
        <p:spPr>
          <a:xfrm>
            <a:off x="7324528" y="2869737"/>
            <a:ext cx="377385" cy="3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80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AD2B721-9B21-C7C0-A0EC-E300EE4F2E3B}"/>
              </a:ext>
            </a:extLst>
          </p:cNvPr>
          <p:cNvSpPr txBox="1"/>
          <p:nvPr/>
        </p:nvSpPr>
        <p:spPr>
          <a:xfrm>
            <a:off x="7933581" y="2481682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77 %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C0718F2-AFF3-CEBF-BE7D-22E4DB5C488F}"/>
              </a:ext>
            </a:extLst>
          </p:cNvPr>
          <p:cNvSpPr txBox="1"/>
          <p:nvPr/>
        </p:nvSpPr>
        <p:spPr>
          <a:xfrm>
            <a:off x="8231981" y="226963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94 %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F65C2B0-54A1-B019-539E-02ECBA31FFA6}"/>
              </a:ext>
            </a:extLst>
          </p:cNvPr>
          <p:cNvSpPr txBox="1"/>
          <p:nvPr/>
        </p:nvSpPr>
        <p:spPr>
          <a:xfrm>
            <a:off x="8525677" y="226963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95 %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003A455-AD93-F5E0-9DF1-C6DE599A107B}"/>
              </a:ext>
            </a:extLst>
          </p:cNvPr>
          <p:cNvSpPr txBox="1"/>
          <p:nvPr/>
        </p:nvSpPr>
        <p:spPr>
          <a:xfrm>
            <a:off x="8830833" y="229325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90 %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4C0E7DD-EBF4-3950-F293-271A2E1DD565}"/>
              </a:ext>
            </a:extLst>
          </p:cNvPr>
          <p:cNvSpPr txBox="1"/>
          <p:nvPr/>
        </p:nvSpPr>
        <p:spPr>
          <a:xfrm>
            <a:off x="9079443" y="221766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99 %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08DABAB-CFD4-DC8A-E1DA-9F0D8A17462C}"/>
              </a:ext>
            </a:extLst>
          </p:cNvPr>
          <p:cNvSpPr txBox="1"/>
          <p:nvPr/>
        </p:nvSpPr>
        <p:spPr>
          <a:xfrm>
            <a:off x="9407900" y="2361346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91 %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81A4734-6638-DFCE-D220-0B36A2783947}"/>
              </a:ext>
            </a:extLst>
          </p:cNvPr>
          <p:cNvSpPr txBox="1"/>
          <p:nvPr/>
        </p:nvSpPr>
        <p:spPr>
          <a:xfrm>
            <a:off x="9631042" y="221668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99 %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1A328B9-F7B9-94B4-7BD2-E971583DAF7B}"/>
              </a:ext>
            </a:extLst>
          </p:cNvPr>
          <p:cNvSpPr txBox="1"/>
          <p:nvPr/>
        </p:nvSpPr>
        <p:spPr>
          <a:xfrm>
            <a:off x="9968845" y="245055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86 %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F6F4430-7786-A734-EEE4-289E999F252E}"/>
              </a:ext>
            </a:extLst>
          </p:cNvPr>
          <p:cNvSpPr txBox="1"/>
          <p:nvPr/>
        </p:nvSpPr>
        <p:spPr>
          <a:xfrm>
            <a:off x="10201371" y="226963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97 %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59F270B-1F86-103F-C21E-6CD7C946914B}"/>
              </a:ext>
            </a:extLst>
          </p:cNvPr>
          <p:cNvSpPr txBox="1"/>
          <p:nvPr/>
        </p:nvSpPr>
        <p:spPr>
          <a:xfrm>
            <a:off x="10518397" y="2541988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82 %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138D2AE-45FF-D703-3919-CA42CFF90EC7}"/>
              </a:ext>
            </a:extLst>
          </p:cNvPr>
          <p:cNvSpPr txBox="1"/>
          <p:nvPr/>
        </p:nvSpPr>
        <p:spPr>
          <a:xfrm>
            <a:off x="10759398" y="227797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96 %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BB6FD39-9399-C2CC-E28F-D4E379695F92}"/>
              </a:ext>
            </a:extLst>
          </p:cNvPr>
          <p:cNvSpPr txBox="1"/>
          <p:nvPr/>
        </p:nvSpPr>
        <p:spPr>
          <a:xfrm>
            <a:off x="11064347" y="258895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75 %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89F1024-3909-D90F-F6D8-C3DAB0E3D645}"/>
              </a:ext>
            </a:extLst>
          </p:cNvPr>
          <p:cNvSpPr txBox="1"/>
          <p:nvPr/>
        </p:nvSpPr>
        <p:spPr>
          <a:xfrm>
            <a:off x="11315460" y="2314656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93 %</a:t>
            </a:r>
          </a:p>
        </p:txBody>
      </p:sp>
      <p:grpSp>
        <p:nvGrpSpPr>
          <p:cNvPr id="232" name="Groupe 231">
            <a:extLst>
              <a:ext uri="{FF2B5EF4-FFF2-40B4-BE49-F238E27FC236}">
                <a16:creationId xmlns:a16="http://schemas.microsoft.com/office/drawing/2014/main" id="{8E050564-6A57-1CC8-45DF-0917EB05F88E}"/>
              </a:ext>
            </a:extLst>
          </p:cNvPr>
          <p:cNvGrpSpPr/>
          <p:nvPr/>
        </p:nvGrpSpPr>
        <p:grpSpPr>
          <a:xfrm>
            <a:off x="5015001" y="2493229"/>
            <a:ext cx="2203528" cy="587161"/>
            <a:chOff x="5598973" y="1007092"/>
            <a:chExt cx="2203528" cy="587161"/>
          </a:xfrm>
        </p:grpSpPr>
        <p:sp>
          <p:nvSpPr>
            <p:cNvPr id="233" name="Rectangle 169">
              <a:extLst>
                <a:ext uri="{FF2B5EF4-FFF2-40B4-BE49-F238E27FC236}">
                  <a16:creationId xmlns:a16="http://schemas.microsoft.com/office/drawing/2014/main" id="{6E8B39B1-E22C-8F01-EDA7-2C7FD09B0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973" y="1115272"/>
              <a:ext cx="123825" cy="12223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4" name="Rectangle 170">
              <a:extLst>
                <a:ext uri="{FF2B5EF4-FFF2-40B4-BE49-F238E27FC236}">
                  <a16:creationId xmlns:a16="http://schemas.microsoft.com/office/drawing/2014/main" id="{C5468DDA-34CC-A6AD-3C97-FAF355E59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973" y="1387259"/>
              <a:ext cx="123825" cy="122238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235" name="ZoneTexte 234">
              <a:extLst>
                <a:ext uri="{FF2B5EF4-FFF2-40B4-BE49-F238E27FC236}">
                  <a16:creationId xmlns:a16="http://schemas.microsoft.com/office/drawing/2014/main" id="{5F9A117A-4793-F0A3-AD66-1C9BB6F78250}"/>
                </a:ext>
              </a:extLst>
            </p:cNvPr>
            <p:cNvSpPr txBox="1"/>
            <p:nvPr/>
          </p:nvSpPr>
          <p:spPr>
            <a:xfrm>
              <a:off x="5691026" y="1007092"/>
              <a:ext cx="2111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BIC 75 mg + LEN 25 mg</a:t>
              </a:r>
            </a:p>
          </p:txBody>
        </p:sp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E6D7418B-A87E-3E2F-9EAA-C3CE33BCF152}"/>
                </a:ext>
              </a:extLst>
            </p:cNvPr>
            <p:cNvSpPr txBox="1"/>
            <p:nvPr/>
          </p:nvSpPr>
          <p:spPr>
            <a:xfrm>
              <a:off x="5691026" y="1255699"/>
              <a:ext cx="21114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BIC 75 mg + LEN 50 mg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07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A4853-3B14-5933-0E8A-918AE9F5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ISL + LEN QW: Phase 2 (1)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8B87D0F-3E90-823D-F888-A4136C125997}"/>
              </a:ext>
            </a:extLst>
          </p:cNvPr>
          <p:cNvSpPr/>
          <p:nvPr/>
        </p:nvSpPr>
        <p:spPr bwMode="auto">
          <a:xfrm>
            <a:off x="4497625" y="2718804"/>
            <a:ext cx="3151831" cy="334233"/>
          </a:xfrm>
          <a:prstGeom prst="roundRect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QW oral ISL (2 mg) + LEN (300 mg)</a:t>
            </a:r>
            <a:r>
              <a:rPr lang="en-US" sz="1400" b="1" baseline="30000" dirty="0">
                <a:solidFill>
                  <a:schemeClr val="bg1"/>
                </a:solidFill>
                <a:cs typeface="Arial" charset="0"/>
              </a:rPr>
              <a:t> *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752E8D9-BC1A-0916-56DF-1269591AE053}"/>
              </a:ext>
            </a:extLst>
          </p:cNvPr>
          <p:cNvSpPr/>
          <p:nvPr/>
        </p:nvSpPr>
        <p:spPr bwMode="auto">
          <a:xfrm>
            <a:off x="7981534" y="3053037"/>
            <a:ext cx="3151831" cy="334233"/>
          </a:xfrm>
          <a:prstGeom prst="roundRect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QW oral ISL (2 mg) + LEN (300 mg)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850BC50-608B-4889-04D1-D60A28045EB0}"/>
              </a:ext>
            </a:extLst>
          </p:cNvPr>
          <p:cNvSpPr/>
          <p:nvPr/>
        </p:nvSpPr>
        <p:spPr bwMode="auto">
          <a:xfrm>
            <a:off x="4497625" y="3365945"/>
            <a:ext cx="3151831" cy="334233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rPr>
              <a:t>QD oral B/F/TAF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A1C7E4-E80F-FAAA-5191-3F63CBDCF5B5}"/>
              </a:ext>
            </a:extLst>
          </p:cNvPr>
          <p:cNvSpPr txBox="1"/>
          <p:nvPr/>
        </p:nvSpPr>
        <p:spPr>
          <a:xfrm>
            <a:off x="8615938" y="2231256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/>
              <a:t>Extension phase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0A8824-1285-2AA6-4514-C707E3409455}"/>
              </a:ext>
            </a:extLst>
          </p:cNvPr>
          <p:cNvSpPr txBox="1"/>
          <p:nvPr/>
        </p:nvSpPr>
        <p:spPr>
          <a:xfrm>
            <a:off x="8412388" y="3898950"/>
            <a:ext cx="2012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Visits</a:t>
            </a:r>
            <a:r>
              <a:rPr lang="fr-FR" sz="1400" b="1" dirty="0"/>
              <a:t> </a:t>
            </a:r>
            <a:r>
              <a:rPr lang="fr-FR" sz="1400" b="1" dirty="0" err="1"/>
              <a:t>every</a:t>
            </a:r>
            <a:r>
              <a:rPr lang="fr-FR" sz="1400" b="1" dirty="0"/>
              <a:t> 12 </a:t>
            </a:r>
            <a:r>
              <a:rPr lang="fr-FR" sz="1400" b="1" dirty="0" err="1"/>
              <a:t>weeks</a:t>
            </a:r>
            <a:endParaRPr lang="fr-FR" sz="14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CD4D54-8F76-8D17-4435-DF8621B4EA72}"/>
              </a:ext>
            </a:extLst>
          </p:cNvPr>
          <p:cNvSpPr txBox="1"/>
          <p:nvPr/>
        </p:nvSpPr>
        <p:spPr>
          <a:xfrm>
            <a:off x="4302700" y="3911966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D1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331228B-23BD-B199-0256-E62F3A8EC02B}"/>
              </a:ext>
            </a:extLst>
          </p:cNvPr>
          <p:cNvSpPr txBox="1"/>
          <p:nvPr/>
        </p:nvSpPr>
        <p:spPr>
          <a:xfrm>
            <a:off x="3455224" y="2953939"/>
            <a:ext cx="82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N = 106</a:t>
            </a:r>
            <a:br>
              <a:rPr lang="fr-FR" sz="1600" b="1" baseline="30000" dirty="0"/>
            </a:br>
            <a:r>
              <a:rPr lang="fr-FR" sz="1600" b="1" dirty="0"/>
              <a:t>1:1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76F1AC-B8D5-5B32-1348-A053F13F7C26}"/>
              </a:ext>
            </a:extLst>
          </p:cNvPr>
          <p:cNvSpPr txBox="1"/>
          <p:nvPr/>
        </p:nvSpPr>
        <p:spPr>
          <a:xfrm>
            <a:off x="4989156" y="3911966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W12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6EC7874-21C0-1186-F764-EBF943EA7756}"/>
              </a:ext>
            </a:extLst>
          </p:cNvPr>
          <p:cNvSpPr txBox="1"/>
          <p:nvPr/>
        </p:nvSpPr>
        <p:spPr>
          <a:xfrm>
            <a:off x="5736640" y="3911966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W24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E91473B-56AB-525F-FAEF-E781625CDFCA}"/>
              </a:ext>
            </a:extLst>
          </p:cNvPr>
          <p:cNvSpPr txBox="1"/>
          <p:nvPr/>
        </p:nvSpPr>
        <p:spPr>
          <a:xfrm>
            <a:off x="7382043" y="3911966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W48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BE81537-44A8-C01F-E72B-AA12AA57B8C5}"/>
              </a:ext>
            </a:extLst>
          </p:cNvPr>
          <p:cNvCxnSpPr/>
          <p:nvPr/>
        </p:nvCxnSpPr>
        <p:spPr bwMode="auto">
          <a:xfrm>
            <a:off x="4505245" y="3837233"/>
            <a:ext cx="662730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69B4D1C-B2E0-C474-DE0D-97EFA3B72B34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426716" y="4424460"/>
            <a:ext cx="4271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F58FC2D-60FD-0EFC-22D3-7405446809A1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5786363" y="4424460"/>
            <a:ext cx="4271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42B9573-32D7-EC82-505E-280F491DDC8F}"/>
              </a:ext>
            </a:extLst>
          </p:cNvPr>
          <p:cNvCxnSpPr/>
          <p:nvPr/>
        </p:nvCxnSpPr>
        <p:spPr bwMode="auto">
          <a:xfrm>
            <a:off x="5057090" y="4654550"/>
            <a:ext cx="18742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E1BF24B-AA92-BEEE-21A3-0B005A934E6A}"/>
              </a:ext>
            </a:extLst>
          </p:cNvPr>
          <p:cNvCxnSpPr>
            <a:cxnSpLocks/>
          </p:cNvCxnSpPr>
          <p:nvPr/>
        </p:nvCxnSpPr>
        <p:spPr bwMode="auto">
          <a:xfrm>
            <a:off x="7283113" y="4654550"/>
            <a:ext cx="38645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Parenthèse fermante 24">
            <a:extLst>
              <a:ext uri="{FF2B5EF4-FFF2-40B4-BE49-F238E27FC236}">
                <a16:creationId xmlns:a16="http://schemas.microsoft.com/office/drawing/2014/main" id="{5010730D-6975-E55E-2CC7-90B42167D631}"/>
              </a:ext>
            </a:extLst>
          </p:cNvPr>
          <p:cNvSpPr/>
          <p:nvPr/>
        </p:nvSpPr>
        <p:spPr bwMode="auto">
          <a:xfrm rot="16200000">
            <a:off x="9344030" y="957063"/>
            <a:ext cx="119372" cy="3306905"/>
          </a:xfrm>
          <a:prstGeom prst="rightBracket">
            <a:avLst>
              <a:gd name="adj" fmla="val 0"/>
            </a:avLst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4D8A9305-1655-EF3E-B706-19F999728AE7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 flipV="1">
            <a:off x="4282695" y="2885921"/>
            <a:ext cx="214930" cy="360406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F25845E7-FD9B-33F8-0520-EC0AE47D93FA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>
            <a:off x="4282695" y="3246327"/>
            <a:ext cx="214930" cy="286735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1091B359-FAAB-E5E9-0A81-160EC9642ABE}"/>
              </a:ext>
            </a:extLst>
          </p:cNvPr>
          <p:cNvCxnSpPr>
            <a:cxnSpLocks/>
          </p:cNvCxnSpPr>
          <p:nvPr/>
        </p:nvCxnSpPr>
        <p:spPr bwMode="auto">
          <a:xfrm flipV="1">
            <a:off x="7649456" y="3220154"/>
            <a:ext cx="332078" cy="312908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B0FC14E5-70D7-4338-BADD-1CA9C471B8B1}"/>
              </a:ext>
            </a:extLst>
          </p:cNvPr>
          <p:cNvCxnSpPr>
            <a:cxnSpLocks/>
          </p:cNvCxnSpPr>
          <p:nvPr/>
        </p:nvCxnSpPr>
        <p:spPr bwMode="auto">
          <a:xfrm>
            <a:off x="7649456" y="2885921"/>
            <a:ext cx="332078" cy="329628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6ED4BF45-243C-9FE8-4E96-5AEB3752EE16}"/>
              </a:ext>
            </a:extLst>
          </p:cNvPr>
          <p:cNvCxnSpPr/>
          <p:nvPr/>
        </p:nvCxnSpPr>
        <p:spPr bwMode="auto">
          <a:xfrm flipV="1">
            <a:off x="7641777" y="3837233"/>
            <a:ext cx="0" cy="74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9379276-2CAD-68A4-83B5-BB559EA3CEEE}"/>
              </a:ext>
            </a:extLst>
          </p:cNvPr>
          <p:cNvCxnSpPr/>
          <p:nvPr/>
        </p:nvCxnSpPr>
        <p:spPr bwMode="auto">
          <a:xfrm flipV="1">
            <a:off x="6003101" y="3837233"/>
            <a:ext cx="0" cy="74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AA375BEB-B913-35E3-BC1F-69D860F84A74}"/>
              </a:ext>
            </a:extLst>
          </p:cNvPr>
          <p:cNvCxnSpPr/>
          <p:nvPr/>
        </p:nvCxnSpPr>
        <p:spPr bwMode="auto">
          <a:xfrm flipV="1">
            <a:off x="5257358" y="3837233"/>
            <a:ext cx="0" cy="74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A6752F14-DDDD-DDBC-AFCC-2AC03BB85CFD}"/>
              </a:ext>
            </a:extLst>
          </p:cNvPr>
          <p:cNvCxnSpPr/>
          <p:nvPr/>
        </p:nvCxnSpPr>
        <p:spPr bwMode="auto">
          <a:xfrm flipV="1">
            <a:off x="4499813" y="3837233"/>
            <a:ext cx="0" cy="7473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611BED6A-0D50-74DC-D3C6-5CD78B703247}"/>
              </a:ext>
            </a:extLst>
          </p:cNvPr>
          <p:cNvSpPr txBox="1">
            <a:spLocks/>
          </p:cNvSpPr>
          <p:nvPr/>
        </p:nvSpPr>
        <p:spPr bwMode="auto">
          <a:xfrm>
            <a:off x="330993" y="2406916"/>
            <a:ext cx="3122675" cy="1734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 b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1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HIV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Adults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chemeClr val="tx1"/>
                </a:solidFill>
              </a:rPr>
              <a:t>On B/F/TAF &gt; 6 </a:t>
            </a:r>
            <a:r>
              <a:rPr lang="fr-FR" sz="1400" b="1" kern="0" dirty="0" err="1">
                <a:solidFill>
                  <a:schemeClr val="tx1"/>
                </a:solidFill>
              </a:rPr>
              <a:t>months</a:t>
            </a:r>
            <a:endParaRPr lang="fr-FR" sz="1400" b="1" kern="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HIV-1 RNA </a:t>
            </a:r>
            <a:r>
              <a:rPr lang="fr-FR" sz="1400" b="1" kern="0" dirty="0">
                <a:solidFill>
                  <a:schemeClr val="tx1"/>
                </a:solidFill>
              </a:rPr>
              <a:t>&lt; 50 c/</a:t>
            </a:r>
            <a:r>
              <a:rPr lang="fr-FR" sz="1400" b="1" kern="0" dirty="0" err="1">
                <a:solidFill>
                  <a:schemeClr val="tx1"/>
                </a:solidFill>
              </a:rPr>
              <a:t>mL</a:t>
            </a:r>
            <a:r>
              <a:rPr lang="fr-FR" sz="1400" b="1" kern="0" dirty="0">
                <a:solidFill>
                  <a:schemeClr val="tx1"/>
                </a:solidFill>
              </a:rPr>
              <a:t> ≥ 6 </a:t>
            </a:r>
            <a:r>
              <a:rPr lang="fr-FR" sz="1400" b="1" kern="0" dirty="0" err="1">
                <a:solidFill>
                  <a:schemeClr val="tx1"/>
                </a:solidFill>
              </a:rPr>
              <a:t>months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No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virologic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failure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schemeClr val="tx1"/>
                </a:solidFill>
              </a:rPr>
              <a:t>CD4 ≥ 350/mm</a:t>
            </a:r>
            <a:r>
              <a:rPr lang="fr-FR" sz="1400" b="1" kern="0" baseline="30000" dirty="0">
                <a:solidFill>
                  <a:schemeClr val="tx1"/>
                </a:solidFill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Lymphocytes ≥ 900/mm</a:t>
            </a:r>
            <a:r>
              <a:rPr kumimoji="0" lang="fr-FR" sz="1400" b="1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No HBV co-infection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D6E2D-28FD-E3F7-FD5B-1F91830CFDFB}"/>
              </a:ext>
            </a:extLst>
          </p:cNvPr>
          <p:cNvSpPr txBox="1"/>
          <p:nvPr/>
        </p:nvSpPr>
        <p:spPr>
          <a:xfrm>
            <a:off x="4620965" y="4818026"/>
            <a:ext cx="294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* </a:t>
            </a:r>
            <a:r>
              <a:rPr lang="fr-FR" sz="1400" dirty="0" err="1"/>
              <a:t>loading</a:t>
            </a:r>
            <a:r>
              <a:rPr lang="fr-FR" sz="1400" dirty="0"/>
              <a:t> dose of LEN 600 mg D1 + D2</a:t>
            </a: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DEACC62A-7BED-7C5C-E843-A138CDC4D94F}"/>
              </a:ext>
            </a:extLst>
          </p:cNvPr>
          <p:cNvSpPr txBox="1"/>
          <p:nvPr/>
        </p:nvSpPr>
        <p:spPr>
          <a:xfrm>
            <a:off x="6362700" y="6486467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Colson AE, HIV Drug Therapy Glasgow 2024, Abs. O21</a:t>
            </a:r>
          </a:p>
        </p:txBody>
      </p:sp>
    </p:spTree>
    <p:extLst>
      <p:ext uri="{BB962C8B-B14F-4D97-AF65-F5344CB8AC3E}">
        <p14:creationId xmlns:p14="http://schemas.microsoft.com/office/powerpoint/2010/main" val="420218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Faculty Disclosures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608512"/>
          </a:xfrm>
        </p:spPr>
        <p:txBody>
          <a:bodyPr>
            <a:norm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received research support for research grants: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Healthcare, Merck, CanSino and for ad boards: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Healthcare, Merck and Gilead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received research support and/or honoraria for consulting and/or advisory boards 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Healthcare, Merck, Gilead, Janssen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received research support and/or honoraria for consulting and/or advisory boards from Gilead Sciences, MSD,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31095127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13E9C10-0F3A-F8D8-78B1-B387A2E227F7}"/>
              </a:ext>
            </a:extLst>
          </p:cNvPr>
          <p:cNvGrpSpPr/>
          <p:nvPr/>
        </p:nvGrpSpPr>
        <p:grpSpPr>
          <a:xfrm>
            <a:off x="2772286" y="1962973"/>
            <a:ext cx="5483953" cy="4128243"/>
            <a:chOff x="2772286" y="1227206"/>
            <a:chExt cx="5483953" cy="4872485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244C520A-53B6-AE3E-1517-5AFCDEA61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606" y="2182841"/>
              <a:ext cx="5038633" cy="2792519"/>
            </a:xfrm>
            <a:custGeom>
              <a:avLst/>
              <a:gdLst>
                <a:gd name="T0" fmla="*/ 11781 w 11781"/>
                <a:gd name="T1" fmla="*/ 7103 h 7103"/>
                <a:gd name="T2" fmla="*/ 0 w 11781"/>
                <a:gd name="T3" fmla="*/ 7103 h 7103"/>
                <a:gd name="T4" fmla="*/ 0 w 11781"/>
                <a:gd name="T5" fmla="*/ 0 h 7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81" h="7103">
                  <a:moveTo>
                    <a:pt x="11781" y="7103"/>
                  </a:moveTo>
                  <a:lnTo>
                    <a:pt x="0" y="710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0979FAAE-A408-18F5-CAEF-5D942F641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2756673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B21431B9-3A64-D688-7295-BD349657A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3310853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C04C6C37-09E7-6522-1A42-FC53CA67D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3865034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95A53451-97FD-DD67-1D7F-AEC945E6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4419214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FE635222-25AA-361E-C0CA-6C0244D2E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4975359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9C03DD1B-385A-1878-DC73-6DF19C591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5640" y="2202493"/>
              <a:ext cx="7196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971DD385-1AC9-07DB-2BF6-6F5272F03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695" y="2357438"/>
              <a:ext cx="482777" cy="261792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073B5B19-8E61-6DC0-5F67-DEA61C9BF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998" y="2409825"/>
              <a:ext cx="481278" cy="256553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C3ADBEC5-7CED-36D2-999B-890B4659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6423" y="4826005"/>
              <a:ext cx="482777" cy="14935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31EE69E6-FA91-C5BA-4FBA-4EBE0A84D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743" y="4762500"/>
              <a:ext cx="481278" cy="2128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930CEB2-F2E4-6D42-BA19-AFCF75974F63}"/>
                </a:ext>
              </a:extLst>
            </p:cNvPr>
            <p:cNvSpPr txBox="1"/>
            <p:nvPr/>
          </p:nvSpPr>
          <p:spPr>
            <a:xfrm>
              <a:off x="2929382" y="4846781"/>
              <a:ext cx="263213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4C54EDB-3254-B130-C5FC-C9171EFC5ED4}"/>
                </a:ext>
              </a:extLst>
            </p:cNvPr>
            <p:cNvSpPr txBox="1"/>
            <p:nvPr/>
          </p:nvSpPr>
          <p:spPr>
            <a:xfrm>
              <a:off x="3510808" y="5061423"/>
              <a:ext cx="920445" cy="61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HIV-RNA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</a:t>
              </a:r>
              <a:r>
                <a:rPr kumimoji="0" lang="fr-FR" sz="14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&gt;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50 c/ml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9563DAE-5C42-4A86-4790-CCEE2945BD08}"/>
                </a:ext>
              </a:extLst>
            </p:cNvPr>
            <p:cNvSpPr txBox="1"/>
            <p:nvPr/>
          </p:nvSpPr>
          <p:spPr>
            <a:xfrm>
              <a:off x="5255546" y="5061423"/>
              <a:ext cx="920445" cy="617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HIV-RNA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&lt; 50 c/ml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3D311D1-7C30-D7C5-E545-76792B3278C3}"/>
                </a:ext>
              </a:extLst>
            </p:cNvPr>
            <p:cNvSpPr txBox="1"/>
            <p:nvPr/>
          </p:nvSpPr>
          <p:spPr>
            <a:xfrm>
              <a:off x="7020111" y="5061423"/>
              <a:ext cx="771172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No data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4B9B47B-E812-D2C5-B20D-4897F109B28C}"/>
                </a:ext>
              </a:extLst>
            </p:cNvPr>
            <p:cNvSpPr txBox="1"/>
            <p:nvPr/>
          </p:nvSpPr>
          <p:spPr>
            <a:xfrm>
              <a:off x="2850835" y="4291748"/>
              <a:ext cx="341760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8192029-73DF-264D-7289-436F0F0BBB50}"/>
                </a:ext>
              </a:extLst>
            </p:cNvPr>
            <p:cNvSpPr txBox="1"/>
            <p:nvPr/>
          </p:nvSpPr>
          <p:spPr>
            <a:xfrm>
              <a:off x="2850835" y="3736713"/>
              <a:ext cx="341760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C88C0FE-CF0A-DFDF-F8E3-FFBFC1A3E6E2}"/>
                </a:ext>
              </a:extLst>
            </p:cNvPr>
            <p:cNvSpPr txBox="1"/>
            <p:nvPr/>
          </p:nvSpPr>
          <p:spPr>
            <a:xfrm>
              <a:off x="2850835" y="3181678"/>
              <a:ext cx="341760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E98B384-AC68-8BEF-94A9-D482693D5350}"/>
                </a:ext>
              </a:extLst>
            </p:cNvPr>
            <p:cNvSpPr txBox="1"/>
            <p:nvPr/>
          </p:nvSpPr>
          <p:spPr>
            <a:xfrm>
              <a:off x="2850835" y="2626642"/>
              <a:ext cx="341760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54C8F08-B53E-6998-22D5-E36474318389}"/>
                </a:ext>
              </a:extLst>
            </p:cNvPr>
            <p:cNvSpPr txBox="1"/>
            <p:nvPr/>
          </p:nvSpPr>
          <p:spPr>
            <a:xfrm>
              <a:off x="2772286" y="2071606"/>
              <a:ext cx="420308" cy="326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D6C7A63-47B5-163B-6534-10CAD2006602}"/>
                </a:ext>
              </a:extLst>
            </p:cNvPr>
            <p:cNvSpPr txBox="1"/>
            <p:nvPr/>
          </p:nvSpPr>
          <p:spPr>
            <a:xfrm>
              <a:off x="3600388" y="4631219"/>
              <a:ext cx="276037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3007E86-25F9-0C76-8448-E467E2D7CBB0}"/>
                </a:ext>
              </a:extLst>
            </p:cNvPr>
            <p:cNvSpPr txBox="1"/>
            <p:nvPr/>
          </p:nvSpPr>
          <p:spPr>
            <a:xfrm>
              <a:off x="4160080" y="4631219"/>
              <a:ext cx="276037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E33A3E1-DB85-5DE3-108D-3E9E20721D2F}"/>
                </a:ext>
              </a:extLst>
            </p:cNvPr>
            <p:cNvSpPr txBox="1"/>
            <p:nvPr/>
          </p:nvSpPr>
          <p:spPr>
            <a:xfrm>
              <a:off x="5785203" y="2085337"/>
              <a:ext cx="506869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92.3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F3733FC-3977-0FE6-D26D-F45403009B67}"/>
                </a:ext>
              </a:extLst>
            </p:cNvPr>
            <p:cNvSpPr txBox="1"/>
            <p:nvPr/>
          </p:nvSpPr>
          <p:spPr>
            <a:xfrm>
              <a:off x="7522117" y="4337232"/>
              <a:ext cx="415498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7.7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BAC4A2E-8FAB-B0CD-9A1A-D1160EDACFDF}"/>
                </a:ext>
              </a:extLst>
            </p:cNvPr>
            <p:cNvSpPr txBox="1"/>
            <p:nvPr/>
          </p:nvSpPr>
          <p:spPr>
            <a:xfrm>
              <a:off x="5166587" y="2021824"/>
              <a:ext cx="506869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94.2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7DA6FF6-06CA-5D80-68E3-DFBF052E8BA8}"/>
                </a:ext>
              </a:extLst>
            </p:cNvPr>
            <p:cNvSpPr txBox="1"/>
            <p:nvPr/>
          </p:nvSpPr>
          <p:spPr>
            <a:xfrm>
              <a:off x="6892311" y="4437112"/>
              <a:ext cx="415498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5.8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2B1B001-091C-5FFC-C277-F0E3777EC279}"/>
                </a:ext>
              </a:extLst>
            </p:cNvPr>
            <p:cNvSpPr txBox="1"/>
            <p:nvPr/>
          </p:nvSpPr>
          <p:spPr>
            <a:xfrm>
              <a:off x="4746809" y="1227206"/>
              <a:ext cx="1462260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ISL + LEN </a:t>
              </a: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(N = 52)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55B19AD-2A34-37F8-A734-38E7CDA34AF7}"/>
                </a:ext>
              </a:extLst>
            </p:cNvPr>
            <p:cNvSpPr txBox="1"/>
            <p:nvPr/>
          </p:nvSpPr>
          <p:spPr>
            <a:xfrm>
              <a:off x="4746809" y="1524350"/>
              <a:ext cx="1398460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B/F/TAF </a:t>
              </a: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(N = 52)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653BEEF-2CA0-D5BE-C916-2549007BEB4D}"/>
                </a:ext>
              </a:extLst>
            </p:cNvPr>
            <p:cNvSpPr txBox="1"/>
            <p:nvPr/>
          </p:nvSpPr>
          <p:spPr>
            <a:xfrm>
              <a:off x="2810290" y="1755698"/>
              <a:ext cx="316112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%</a:t>
              </a:r>
              <a:endParaRPr kumimoji="0" lang="x-none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F587E5-F668-484B-1B27-166FA55971D2}"/>
                </a:ext>
              </a:extLst>
            </p:cNvPr>
            <p:cNvSpPr/>
            <p:nvPr/>
          </p:nvSpPr>
          <p:spPr bwMode="auto">
            <a:xfrm>
              <a:off x="4608399" y="1335094"/>
              <a:ext cx="153118" cy="153119"/>
            </a:xfrm>
            <a:prstGeom prst="rect">
              <a:avLst/>
            </a:prstGeom>
            <a:solidFill>
              <a:srgbClr val="00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49B38B0-F7EB-15C9-08CF-42C65EB77545}"/>
                </a:ext>
              </a:extLst>
            </p:cNvPr>
            <p:cNvSpPr/>
            <p:nvPr/>
          </p:nvSpPr>
          <p:spPr bwMode="auto">
            <a:xfrm>
              <a:off x="4608399" y="1617429"/>
              <a:ext cx="153118" cy="15311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826AC8C-3D3C-69FF-07A4-A457109EA2B5}"/>
                </a:ext>
              </a:extLst>
            </p:cNvPr>
            <p:cNvSpPr txBox="1"/>
            <p:nvPr/>
          </p:nvSpPr>
          <p:spPr>
            <a:xfrm>
              <a:off x="3600389" y="5736428"/>
              <a:ext cx="276037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64D0328-C9D6-36A5-551F-598BDAA7541F}"/>
                </a:ext>
              </a:extLst>
            </p:cNvPr>
            <p:cNvSpPr txBox="1"/>
            <p:nvPr/>
          </p:nvSpPr>
          <p:spPr>
            <a:xfrm>
              <a:off x="4160081" y="5736428"/>
              <a:ext cx="276037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8A73D7E9-528D-C62D-B7A6-00716CA361BC}"/>
                </a:ext>
              </a:extLst>
            </p:cNvPr>
            <p:cNvSpPr txBox="1"/>
            <p:nvPr/>
          </p:nvSpPr>
          <p:spPr>
            <a:xfrm>
              <a:off x="5854934" y="5736428"/>
              <a:ext cx="367408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48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6C179DF-31BC-612C-B457-C8C841B9B221}"/>
                </a:ext>
              </a:extLst>
            </p:cNvPr>
            <p:cNvSpPr txBox="1"/>
            <p:nvPr/>
          </p:nvSpPr>
          <p:spPr>
            <a:xfrm>
              <a:off x="7591847" y="5736428"/>
              <a:ext cx="276037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B125175-406D-F43D-84E4-B3CC4292514A}"/>
                </a:ext>
              </a:extLst>
            </p:cNvPr>
            <p:cNvSpPr txBox="1"/>
            <p:nvPr/>
          </p:nvSpPr>
          <p:spPr>
            <a:xfrm>
              <a:off x="5236318" y="5736428"/>
              <a:ext cx="367408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49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95CD7DE4-CED4-48D0-2D63-95A7A4EE5E96}"/>
                </a:ext>
              </a:extLst>
            </p:cNvPr>
            <p:cNvSpPr txBox="1"/>
            <p:nvPr/>
          </p:nvSpPr>
          <p:spPr>
            <a:xfrm>
              <a:off x="6962041" y="5736428"/>
              <a:ext cx="276037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C405D9C3-F631-3420-BA4C-1AC61E65D7B6}"/>
                </a:ext>
              </a:extLst>
            </p:cNvPr>
            <p:cNvSpPr txBox="1"/>
            <p:nvPr/>
          </p:nvSpPr>
          <p:spPr>
            <a:xfrm>
              <a:off x="2824717" y="5736428"/>
              <a:ext cx="409086" cy="363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 =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8473571-20C9-E679-A4F6-E16A3300455A}"/>
              </a:ext>
            </a:extLst>
          </p:cNvPr>
          <p:cNvSpPr txBox="1"/>
          <p:nvPr/>
        </p:nvSpPr>
        <p:spPr>
          <a:xfrm>
            <a:off x="3739049" y="1442424"/>
            <a:ext cx="297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W48 Results, ITT-snapshot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AA9C83FF-CB63-6C0B-0768-1C4AD0895B2C}"/>
              </a:ext>
            </a:extLst>
          </p:cNvPr>
          <p:cNvSpPr txBox="1"/>
          <p:nvPr/>
        </p:nvSpPr>
        <p:spPr>
          <a:xfrm>
            <a:off x="6362700" y="6486467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Colson AE, HIV Drug Therapy Glasgow 2024, Abs. O21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5BE076CB-CBA2-655B-C937-AB4B96AD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</p:spPr>
        <p:txBody>
          <a:bodyPr/>
          <a:lstStyle/>
          <a:p>
            <a:r>
              <a:rPr lang="fr-FR" dirty="0"/>
              <a:t>ISL + LEN QW: Phase 2 (2)</a:t>
            </a:r>
          </a:p>
        </p:txBody>
      </p:sp>
    </p:spTree>
    <p:extLst>
      <p:ext uri="{BB962C8B-B14F-4D97-AF65-F5344CB8AC3E}">
        <p14:creationId xmlns:p14="http://schemas.microsoft.com/office/powerpoint/2010/main" val="7388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FC712480-C910-1764-2433-650FE2337DB3}"/>
              </a:ext>
            </a:extLst>
          </p:cNvPr>
          <p:cNvSpPr/>
          <p:nvPr/>
        </p:nvSpPr>
        <p:spPr bwMode="auto">
          <a:xfrm>
            <a:off x="1519237" y="3940390"/>
            <a:ext cx="3107530" cy="202406"/>
          </a:xfrm>
          <a:custGeom>
            <a:avLst/>
            <a:gdLst>
              <a:gd name="connsiteX0" fmla="*/ 0 w 3112293"/>
              <a:gd name="connsiteY0" fmla="*/ 33338 h 116682"/>
              <a:gd name="connsiteX1" fmla="*/ 778668 w 3112293"/>
              <a:gd name="connsiteY1" fmla="*/ 116682 h 116682"/>
              <a:gd name="connsiteX2" fmla="*/ 1162050 w 3112293"/>
              <a:gd name="connsiteY2" fmla="*/ 0 h 116682"/>
              <a:gd name="connsiteX3" fmla="*/ 1554956 w 3112293"/>
              <a:gd name="connsiteY3" fmla="*/ 50007 h 116682"/>
              <a:gd name="connsiteX4" fmla="*/ 1947862 w 3112293"/>
              <a:gd name="connsiteY4" fmla="*/ 52388 h 116682"/>
              <a:gd name="connsiteX5" fmla="*/ 2326481 w 3112293"/>
              <a:gd name="connsiteY5" fmla="*/ 42863 h 116682"/>
              <a:gd name="connsiteX6" fmla="*/ 2712243 w 3112293"/>
              <a:gd name="connsiteY6" fmla="*/ 16669 h 116682"/>
              <a:gd name="connsiteX7" fmla="*/ 3112293 w 3112293"/>
              <a:gd name="connsiteY7" fmla="*/ 69057 h 116682"/>
              <a:gd name="connsiteX0" fmla="*/ 0 w 3112293"/>
              <a:gd name="connsiteY0" fmla="*/ 33338 h 209551"/>
              <a:gd name="connsiteX1" fmla="*/ 776287 w 3112293"/>
              <a:gd name="connsiteY1" fmla="*/ 209551 h 209551"/>
              <a:gd name="connsiteX2" fmla="*/ 1162050 w 3112293"/>
              <a:gd name="connsiteY2" fmla="*/ 0 h 209551"/>
              <a:gd name="connsiteX3" fmla="*/ 1554956 w 3112293"/>
              <a:gd name="connsiteY3" fmla="*/ 50007 h 209551"/>
              <a:gd name="connsiteX4" fmla="*/ 1947862 w 3112293"/>
              <a:gd name="connsiteY4" fmla="*/ 52388 h 209551"/>
              <a:gd name="connsiteX5" fmla="*/ 2326481 w 3112293"/>
              <a:gd name="connsiteY5" fmla="*/ 42863 h 209551"/>
              <a:gd name="connsiteX6" fmla="*/ 2712243 w 3112293"/>
              <a:gd name="connsiteY6" fmla="*/ 16669 h 209551"/>
              <a:gd name="connsiteX7" fmla="*/ 3112293 w 3112293"/>
              <a:gd name="connsiteY7" fmla="*/ 69057 h 209551"/>
              <a:gd name="connsiteX0" fmla="*/ 0 w 3112293"/>
              <a:gd name="connsiteY0" fmla="*/ 16669 h 197643"/>
              <a:gd name="connsiteX1" fmla="*/ 776287 w 3112293"/>
              <a:gd name="connsiteY1" fmla="*/ 192882 h 197643"/>
              <a:gd name="connsiteX2" fmla="*/ 1162050 w 3112293"/>
              <a:gd name="connsiteY2" fmla="*/ 197643 h 197643"/>
              <a:gd name="connsiteX3" fmla="*/ 1554956 w 3112293"/>
              <a:gd name="connsiteY3" fmla="*/ 33338 h 197643"/>
              <a:gd name="connsiteX4" fmla="*/ 1947862 w 3112293"/>
              <a:gd name="connsiteY4" fmla="*/ 35719 h 197643"/>
              <a:gd name="connsiteX5" fmla="*/ 2326481 w 3112293"/>
              <a:gd name="connsiteY5" fmla="*/ 26194 h 197643"/>
              <a:gd name="connsiteX6" fmla="*/ 2712243 w 3112293"/>
              <a:gd name="connsiteY6" fmla="*/ 0 h 197643"/>
              <a:gd name="connsiteX7" fmla="*/ 3112293 w 3112293"/>
              <a:gd name="connsiteY7" fmla="*/ 52388 h 197643"/>
              <a:gd name="connsiteX0" fmla="*/ 0 w 3112293"/>
              <a:gd name="connsiteY0" fmla="*/ 16669 h 219075"/>
              <a:gd name="connsiteX1" fmla="*/ 776287 w 3112293"/>
              <a:gd name="connsiteY1" fmla="*/ 192882 h 219075"/>
              <a:gd name="connsiteX2" fmla="*/ 1162050 w 3112293"/>
              <a:gd name="connsiteY2" fmla="*/ 197643 h 219075"/>
              <a:gd name="connsiteX3" fmla="*/ 1547812 w 3112293"/>
              <a:gd name="connsiteY3" fmla="*/ 219075 h 219075"/>
              <a:gd name="connsiteX4" fmla="*/ 1947862 w 3112293"/>
              <a:gd name="connsiteY4" fmla="*/ 35719 h 219075"/>
              <a:gd name="connsiteX5" fmla="*/ 2326481 w 3112293"/>
              <a:gd name="connsiteY5" fmla="*/ 26194 h 219075"/>
              <a:gd name="connsiteX6" fmla="*/ 2712243 w 3112293"/>
              <a:gd name="connsiteY6" fmla="*/ 0 h 219075"/>
              <a:gd name="connsiteX7" fmla="*/ 3112293 w 3112293"/>
              <a:gd name="connsiteY7" fmla="*/ 52388 h 219075"/>
              <a:gd name="connsiteX0" fmla="*/ 0 w 3112293"/>
              <a:gd name="connsiteY0" fmla="*/ 16669 h 219075"/>
              <a:gd name="connsiteX1" fmla="*/ 776287 w 3112293"/>
              <a:gd name="connsiteY1" fmla="*/ 192882 h 219075"/>
              <a:gd name="connsiteX2" fmla="*/ 1162050 w 3112293"/>
              <a:gd name="connsiteY2" fmla="*/ 197643 h 219075"/>
              <a:gd name="connsiteX3" fmla="*/ 1547812 w 3112293"/>
              <a:gd name="connsiteY3" fmla="*/ 219075 h 219075"/>
              <a:gd name="connsiteX4" fmla="*/ 1931193 w 3112293"/>
              <a:gd name="connsiteY4" fmla="*/ 133350 h 219075"/>
              <a:gd name="connsiteX5" fmla="*/ 2326481 w 3112293"/>
              <a:gd name="connsiteY5" fmla="*/ 26194 h 219075"/>
              <a:gd name="connsiteX6" fmla="*/ 2712243 w 3112293"/>
              <a:gd name="connsiteY6" fmla="*/ 0 h 219075"/>
              <a:gd name="connsiteX7" fmla="*/ 3112293 w 3112293"/>
              <a:gd name="connsiteY7" fmla="*/ 52388 h 219075"/>
              <a:gd name="connsiteX0" fmla="*/ 0 w 3112293"/>
              <a:gd name="connsiteY0" fmla="*/ 16669 h 219075"/>
              <a:gd name="connsiteX1" fmla="*/ 776287 w 3112293"/>
              <a:gd name="connsiteY1" fmla="*/ 192882 h 219075"/>
              <a:gd name="connsiteX2" fmla="*/ 1162050 w 3112293"/>
              <a:gd name="connsiteY2" fmla="*/ 197643 h 219075"/>
              <a:gd name="connsiteX3" fmla="*/ 1547812 w 3112293"/>
              <a:gd name="connsiteY3" fmla="*/ 219075 h 219075"/>
              <a:gd name="connsiteX4" fmla="*/ 1931193 w 3112293"/>
              <a:gd name="connsiteY4" fmla="*/ 133350 h 219075"/>
              <a:gd name="connsiteX5" fmla="*/ 2312193 w 3112293"/>
              <a:gd name="connsiteY5" fmla="*/ 130969 h 219075"/>
              <a:gd name="connsiteX6" fmla="*/ 2712243 w 3112293"/>
              <a:gd name="connsiteY6" fmla="*/ 0 h 219075"/>
              <a:gd name="connsiteX7" fmla="*/ 3112293 w 3112293"/>
              <a:gd name="connsiteY7" fmla="*/ 52388 h 219075"/>
              <a:gd name="connsiteX0" fmla="*/ 0 w 3112293"/>
              <a:gd name="connsiteY0" fmla="*/ 0 h 202406"/>
              <a:gd name="connsiteX1" fmla="*/ 776287 w 3112293"/>
              <a:gd name="connsiteY1" fmla="*/ 176213 h 202406"/>
              <a:gd name="connsiteX2" fmla="*/ 1162050 w 3112293"/>
              <a:gd name="connsiteY2" fmla="*/ 180974 h 202406"/>
              <a:gd name="connsiteX3" fmla="*/ 1547812 w 3112293"/>
              <a:gd name="connsiteY3" fmla="*/ 202406 h 202406"/>
              <a:gd name="connsiteX4" fmla="*/ 1931193 w 3112293"/>
              <a:gd name="connsiteY4" fmla="*/ 116681 h 202406"/>
              <a:gd name="connsiteX5" fmla="*/ 2312193 w 3112293"/>
              <a:gd name="connsiteY5" fmla="*/ 114300 h 202406"/>
              <a:gd name="connsiteX6" fmla="*/ 2714624 w 3112293"/>
              <a:gd name="connsiteY6" fmla="*/ 66675 h 202406"/>
              <a:gd name="connsiteX7" fmla="*/ 3112293 w 3112293"/>
              <a:gd name="connsiteY7" fmla="*/ 35719 h 202406"/>
              <a:gd name="connsiteX0" fmla="*/ 0 w 3107530"/>
              <a:gd name="connsiteY0" fmla="*/ 0 h 202406"/>
              <a:gd name="connsiteX1" fmla="*/ 776287 w 3107530"/>
              <a:gd name="connsiteY1" fmla="*/ 176213 h 202406"/>
              <a:gd name="connsiteX2" fmla="*/ 1162050 w 3107530"/>
              <a:gd name="connsiteY2" fmla="*/ 180974 h 202406"/>
              <a:gd name="connsiteX3" fmla="*/ 1547812 w 3107530"/>
              <a:gd name="connsiteY3" fmla="*/ 202406 h 202406"/>
              <a:gd name="connsiteX4" fmla="*/ 1931193 w 3107530"/>
              <a:gd name="connsiteY4" fmla="*/ 116681 h 202406"/>
              <a:gd name="connsiteX5" fmla="*/ 2312193 w 3107530"/>
              <a:gd name="connsiteY5" fmla="*/ 114300 h 202406"/>
              <a:gd name="connsiteX6" fmla="*/ 2714624 w 3107530"/>
              <a:gd name="connsiteY6" fmla="*/ 66675 h 202406"/>
              <a:gd name="connsiteX7" fmla="*/ 3107530 w 3107530"/>
              <a:gd name="connsiteY7" fmla="*/ 100013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7530" h="202406">
                <a:moveTo>
                  <a:pt x="0" y="0"/>
                </a:moveTo>
                <a:lnTo>
                  <a:pt x="776287" y="176213"/>
                </a:lnTo>
                <a:lnTo>
                  <a:pt x="1162050" y="180974"/>
                </a:lnTo>
                <a:lnTo>
                  <a:pt x="1547812" y="202406"/>
                </a:lnTo>
                <a:lnTo>
                  <a:pt x="1931193" y="116681"/>
                </a:lnTo>
                <a:lnTo>
                  <a:pt x="2312193" y="114300"/>
                </a:lnTo>
                <a:lnTo>
                  <a:pt x="2714624" y="66675"/>
                </a:lnTo>
                <a:lnTo>
                  <a:pt x="3107530" y="100013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F60BCBE8-AA75-93E0-347E-5810BBF42361}"/>
              </a:ext>
            </a:extLst>
          </p:cNvPr>
          <p:cNvGrpSpPr/>
          <p:nvPr/>
        </p:nvGrpSpPr>
        <p:grpSpPr>
          <a:xfrm>
            <a:off x="9581021" y="3773612"/>
            <a:ext cx="122062" cy="419288"/>
            <a:chOff x="2084388" y="2281238"/>
            <a:chExt cx="127000" cy="720725"/>
          </a:xfrm>
        </p:grpSpPr>
        <p:sp>
          <p:nvSpPr>
            <p:cNvPr id="151" name="Line 113">
              <a:extLst>
                <a:ext uri="{FF2B5EF4-FFF2-40B4-BE49-F238E27FC236}">
                  <a16:creationId xmlns:a16="http://schemas.microsoft.com/office/drawing/2014/main" id="{B7016B55-AFC2-F21C-E557-1985DCD77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120">
              <a:extLst>
                <a:ext uri="{FF2B5EF4-FFF2-40B4-BE49-F238E27FC236}">
                  <a16:creationId xmlns:a16="http://schemas.microsoft.com/office/drawing/2014/main" id="{638C5AEF-EB43-7F3A-BC2D-A938A4C46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Line 113">
              <a:extLst>
                <a:ext uri="{FF2B5EF4-FFF2-40B4-BE49-F238E27FC236}">
                  <a16:creationId xmlns:a16="http://schemas.microsoft.com/office/drawing/2014/main" id="{26BCCED1-0CE5-126A-2C05-A1E6325C2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A3F75B0C-A6A6-0E6A-5455-C1C0F8757523}"/>
              </a:ext>
            </a:extLst>
          </p:cNvPr>
          <p:cNvGrpSpPr/>
          <p:nvPr/>
        </p:nvGrpSpPr>
        <p:grpSpPr>
          <a:xfrm>
            <a:off x="9975156" y="3730939"/>
            <a:ext cx="122062" cy="464746"/>
            <a:chOff x="2084388" y="2281238"/>
            <a:chExt cx="127000" cy="720725"/>
          </a:xfrm>
        </p:grpSpPr>
        <p:sp>
          <p:nvSpPr>
            <p:cNvPr id="155" name="Line 113">
              <a:extLst>
                <a:ext uri="{FF2B5EF4-FFF2-40B4-BE49-F238E27FC236}">
                  <a16:creationId xmlns:a16="http://schemas.microsoft.com/office/drawing/2014/main" id="{2DC2BF4B-1918-5971-5280-B266130F9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Line 120">
              <a:extLst>
                <a:ext uri="{FF2B5EF4-FFF2-40B4-BE49-F238E27FC236}">
                  <a16:creationId xmlns:a16="http://schemas.microsoft.com/office/drawing/2014/main" id="{2DAF81AD-E477-F31C-4D75-6D348EF38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Line 113">
              <a:extLst>
                <a:ext uri="{FF2B5EF4-FFF2-40B4-BE49-F238E27FC236}">
                  <a16:creationId xmlns:a16="http://schemas.microsoft.com/office/drawing/2014/main" id="{2E3E538F-6259-B4D4-1674-F2A9EF1B5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D909B861-2288-5EA2-E454-73D06D923FE4}"/>
              </a:ext>
            </a:extLst>
          </p:cNvPr>
          <p:cNvGrpSpPr/>
          <p:nvPr/>
        </p:nvGrpSpPr>
        <p:grpSpPr>
          <a:xfrm>
            <a:off x="10359974" y="3961918"/>
            <a:ext cx="122062" cy="252413"/>
            <a:chOff x="2084388" y="2281238"/>
            <a:chExt cx="127000" cy="720725"/>
          </a:xfrm>
        </p:grpSpPr>
        <p:sp>
          <p:nvSpPr>
            <p:cNvPr id="159" name="Line 113">
              <a:extLst>
                <a:ext uri="{FF2B5EF4-FFF2-40B4-BE49-F238E27FC236}">
                  <a16:creationId xmlns:a16="http://schemas.microsoft.com/office/drawing/2014/main" id="{EC48093E-6338-05F2-0739-48545F978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Line 120">
              <a:extLst>
                <a:ext uri="{FF2B5EF4-FFF2-40B4-BE49-F238E27FC236}">
                  <a16:creationId xmlns:a16="http://schemas.microsoft.com/office/drawing/2014/main" id="{787C5E1F-11D6-FDB4-B899-A05C62F17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Line 113">
              <a:extLst>
                <a:ext uri="{FF2B5EF4-FFF2-40B4-BE49-F238E27FC236}">
                  <a16:creationId xmlns:a16="http://schemas.microsoft.com/office/drawing/2014/main" id="{6B1E4EDE-BE3E-3AD3-12D9-B7CC1BDD38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8" name="Line 113">
            <a:extLst>
              <a:ext uri="{FF2B5EF4-FFF2-40B4-BE49-F238E27FC236}">
                <a16:creationId xmlns:a16="http://schemas.microsoft.com/office/drawing/2014/main" id="{DE33DAD8-E6E4-3BD3-1C42-38D823C64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81021" y="3707393"/>
            <a:ext cx="122062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9" name="Line 120">
            <a:extLst>
              <a:ext uri="{FF2B5EF4-FFF2-40B4-BE49-F238E27FC236}">
                <a16:creationId xmlns:a16="http://schemas.microsoft.com/office/drawing/2014/main" id="{0203011F-138A-BE51-2877-16231C807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42052" y="3707947"/>
            <a:ext cx="0" cy="508211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0" name="Line 113">
            <a:extLst>
              <a:ext uri="{FF2B5EF4-FFF2-40B4-BE49-F238E27FC236}">
                <a16:creationId xmlns:a16="http://schemas.microsoft.com/office/drawing/2014/main" id="{2FC14656-A683-E783-A072-F49F98E8C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81021" y="4216712"/>
            <a:ext cx="122062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40C37EA3-F9EF-4EE6-91D8-C6AB85F11F80}"/>
              </a:ext>
            </a:extLst>
          </p:cNvPr>
          <p:cNvGrpSpPr/>
          <p:nvPr/>
        </p:nvGrpSpPr>
        <p:grpSpPr>
          <a:xfrm>
            <a:off x="9975156" y="3602618"/>
            <a:ext cx="122062" cy="509319"/>
            <a:chOff x="2084388" y="2281238"/>
            <a:chExt cx="127000" cy="720725"/>
          </a:xfrm>
        </p:grpSpPr>
        <p:sp>
          <p:nvSpPr>
            <p:cNvPr id="222" name="Line 113">
              <a:extLst>
                <a:ext uri="{FF2B5EF4-FFF2-40B4-BE49-F238E27FC236}">
                  <a16:creationId xmlns:a16="http://schemas.microsoft.com/office/drawing/2014/main" id="{6AF84767-FFEA-A26F-ACF4-889939DB8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3" name="Line 120">
              <a:extLst>
                <a:ext uri="{FF2B5EF4-FFF2-40B4-BE49-F238E27FC236}">
                  <a16:creationId xmlns:a16="http://schemas.microsoft.com/office/drawing/2014/main" id="{FE741A50-BB5B-4700-8D65-1A792FCF5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Line 113">
              <a:extLst>
                <a:ext uri="{FF2B5EF4-FFF2-40B4-BE49-F238E27FC236}">
                  <a16:creationId xmlns:a16="http://schemas.microsoft.com/office/drawing/2014/main" id="{593B64F9-67E1-EADD-AB0E-56CBDAA8D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5" name="Groupe 224">
            <a:extLst>
              <a:ext uri="{FF2B5EF4-FFF2-40B4-BE49-F238E27FC236}">
                <a16:creationId xmlns:a16="http://schemas.microsoft.com/office/drawing/2014/main" id="{65AEECED-6445-BEE3-A942-66C99D2D6CC2}"/>
              </a:ext>
            </a:extLst>
          </p:cNvPr>
          <p:cNvGrpSpPr/>
          <p:nvPr/>
        </p:nvGrpSpPr>
        <p:grpSpPr>
          <a:xfrm>
            <a:off x="10359974" y="3559755"/>
            <a:ext cx="122062" cy="568851"/>
            <a:chOff x="2084388" y="2281238"/>
            <a:chExt cx="127000" cy="720725"/>
          </a:xfrm>
        </p:grpSpPr>
        <p:sp>
          <p:nvSpPr>
            <p:cNvPr id="226" name="Line 113">
              <a:extLst>
                <a:ext uri="{FF2B5EF4-FFF2-40B4-BE49-F238E27FC236}">
                  <a16:creationId xmlns:a16="http://schemas.microsoft.com/office/drawing/2014/main" id="{F4D7F929-A489-6DF2-CB57-90EB8FB0A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7" name="Line 120">
              <a:extLst>
                <a:ext uri="{FF2B5EF4-FFF2-40B4-BE49-F238E27FC236}">
                  <a16:creationId xmlns:a16="http://schemas.microsoft.com/office/drawing/2014/main" id="{BA07ED67-0529-1858-4282-11808D622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" name="Line 113">
              <a:extLst>
                <a:ext uri="{FF2B5EF4-FFF2-40B4-BE49-F238E27FC236}">
                  <a16:creationId xmlns:a16="http://schemas.microsoft.com/office/drawing/2014/main" id="{3D19E808-7F46-6907-0B75-56383EBE5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9FA9D2F5-CF53-58E9-160A-B272B24BEFCF}"/>
              </a:ext>
            </a:extLst>
          </p:cNvPr>
          <p:cNvGrpSpPr/>
          <p:nvPr/>
        </p:nvGrpSpPr>
        <p:grpSpPr>
          <a:xfrm>
            <a:off x="8025885" y="3771419"/>
            <a:ext cx="122062" cy="396875"/>
            <a:chOff x="2084388" y="2281238"/>
            <a:chExt cx="127000" cy="720725"/>
          </a:xfrm>
        </p:grpSpPr>
        <p:sp>
          <p:nvSpPr>
            <p:cNvPr id="134" name="Line 113">
              <a:extLst>
                <a:ext uri="{FF2B5EF4-FFF2-40B4-BE49-F238E27FC236}">
                  <a16:creationId xmlns:a16="http://schemas.microsoft.com/office/drawing/2014/main" id="{C32D0EB8-32E2-6EB7-4256-44073E1B4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Line 120">
              <a:extLst>
                <a:ext uri="{FF2B5EF4-FFF2-40B4-BE49-F238E27FC236}">
                  <a16:creationId xmlns:a16="http://schemas.microsoft.com/office/drawing/2014/main" id="{6091B1A4-3B4B-7F41-08CB-1AF17F54E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Line 113">
              <a:extLst>
                <a:ext uri="{FF2B5EF4-FFF2-40B4-BE49-F238E27FC236}">
                  <a16:creationId xmlns:a16="http://schemas.microsoft.com/office/drawing/2014/main" id="{45262288-3D3C-9C5C-0B07-4321D727E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F1A7455D-6C56-99A8-ED24-04E2B51A4991}"/>
              </a:ext>
            </a:extLst>
          </p:cNvPr>
          <p:cNvGrpSpPr/>
          <p:nvPr/>
        </p:nvGrpSpPr>
        <p:grpSpPr>
          <a:xfrm>
            <a:off x="8804622" y="3771419"/>
            <a:ext cx="122062" cy="503175"/>
            <a:chOff x="2084388" y="2281238"/>
            <a:chExt cx="127000" cy="720725"/>
          </a:xfrm>
        </p:grpSpPr>
        <p:sp>
          <p:nvSpPr>
            <p:cNvPr id="142" name="Line 113">
              <a:extLst>
                <a:ext uri="{FF2B5EF4-FFF2-40B4-BE49-F238E27FC236}">
                  <a16:creationId xmlns:a16="http://schemas.microsoft.com/office/drawing/2014/main" id="{F37D9CEC-856C-A27A-2927-F137BD8E5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120">
              <a:extLst>
                <a:ext uri="{FF2B5EF4-FFF2-40B4-BE49-F238E27FC236}">
                  <a16:creationId xmlns:a16="http://schemas.microsoft.com/office/drawing/2014/main" id="{9B97ABB3-F1DC-35D9-6316-6F1407826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Line 113">
              <a:extLst>
                <a:ext uri="{FF2B5EF4-FFF2-40B4-BE49-F238E27FC236}">
                  <a16:creationId xmlns:a16="http://schemas.microsoft.com/office/drawing/2014/main" id="{C7CDAC62-33DA-7DB0-A2C8-FE65043FD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593B9E44-B288-35F0-E397-4788B4F726BE}"/>
              </a:ext>
            </a:extLst>
          </p:cNvPr>
          <p:cNvGrpSpPr/>
          <p:nvPr/>
        </p:nvGrpSpPr>
        <p:grpSpPr>
          <a:xfrm>
            <a:off x="9192697" y="3688653"/>
            <a:ext cx="122062" cy="218497"/>
            <a:chOff x="2084388" y="2281238"/>
            <a:chExt cx="127000" cy="720725"/>
          </a:xfrm>
        </p:grpSpPr>
        <p:sp>
          <p:nvSpPr>
            <p:cNvPr id="147" name="Line 113">
              <a:extLst>
                <a:ext uri="{FF2B5EF4-FFF2-40B4-BE49-F238E27FC236}">
                  <a16:creationId xmlns:a16="http://schemas.microsoft.com/office/drawing/2014/main" id="{0B877160-2DD1-B3B5-09BC-5DDFB4C6F8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Line 120">
              <a:extLst>
                <a:ext uri="{FF2B5EF4-FFF2-40B4-BE49-F238E27FC236}">
                  <a16:creationId xmlns:a16="http://schemas.microsoft.com/office/drawing/2014/main" id="{55B003BC-A5A6-3789-19AF-21ACE2720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113">
              <a:extLst>
                <a:ext uri="{FF2B5EF4-FFF2-40B4-BE49-F238E27FC236}">
                  <a16:creationId xmlns:a16="http://schemas.microsoft.com/office/drawing/2014/main" id="{83F492BB-AD60-4FB6-A8F2-0EB161291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55A4F242-F64E-13AA-AE1B-58EFFA68D2EE}"/>
              </a:ext>
            </a:extLst>
          </p:cNvPr>
          <p:cNvGrpSpPr/>
          <p:nvPr/>
        </p:nvGrpSpPr>
        <p:grpSpPr>
          <a:xfrm>
            <a:off x="8025885" y="3605000"/>
            <a:ext cx="122062" cy="478363"/>
            <a:chOff x="2084388" y="2281238"/>
            <a:chExt cx="127000" cy="720725"/>
          </a:xfrm>
        </p:grpSpPr>
        <p:sp>
          <p:nvSpPr>
            <p:cNvPr id="198" name="Line 113">
              <a:extLst>
                <a:ext uri="{FF2B5EF4-FFF2-40B4-BE49-F238E27FC236}">
                  <a16:creationId xmlns:a16="http://schemas.microsoft.com/office/drawing/2014/main" id="{70CB19AD-5C92-CB46-8417-27126E061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Line 120">
              <a:extLst>
                <a:ext uri="{FF2B5EF4-FFF2-40B4-BE49-F238E27FC236}">
                  <a16:creationId xmlns:a16="http://schemas.microsoft.com/office/drawing/2014/main" id="{9C33CB86-2285-5B6F-1956-EB4747DEA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Line 113">
              <a:extLst>
                <a:ext uri="{FF2B5EF4-FFF2-40B4-BE49-F238E27FC236}">
                  <a16:creationId xmlns:a16="http://schemas.microsoft.com/office/drawing/2014/main" id="{964F3C55-AD60-EDFB-EBC9-B64001291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1" name="Groupe 200">
            <a:extLst>
              <a:ext uri="{FF2B5EF4-FFF2-40B4-BE49-F238E27FC236}">
                <a16:creationId xmlns:a16="http://schemas.microsoft.com/office/drawing/2014/main" id="{3DE8C19C-95C0-5E0D-F2C7-53CF0F396DE1}"/>
              </a:ext>
            </a:extLst>
          </p:cNvPr>
          <p:cNvGrpSpPr/>
          <p:nvPr/>
        </p:nvGrpSpPr>
        <p:grpSpPr>
          <a:xfrm>
            <a:off x="8418791" y="3671675"/>
            <a:ext cx="122062" cy="523606"/>
            <a:chOff x="2084388" y="2281238"/>
            <a:chExt cx="127000" cy="720725"/>
          </a:xfrm>
        </p:grpSpPr>
        <p:sp>
          <p:nvSpPr>
            <p:cNvPr id="202" name="Line 113">
              <a:extLst>
                <a:ext uri="{FF2B5EF4-FFF2-40B4-BE49-F238E27FC236}">
                  <a16:creationId xmlns:a16="http://schemas.microsoft.com/office/drawing/2014/main" id="{84210299-B735-2FC3-405B-F41688227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Line 120">
              <a:extLst>
                <a:ext uri="{FF2B5EF4-FFF2-40B4-BE49-F238E27FC236}">
                  <a16:creationId xmlns:a16="http://schemas.microsoft.com/office/drawing/2014/main" id="{DE8B1631-267F-97A5-9024-4A005104C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Line 113">
              <a:extLst>
                <a:ext uri="{FF2B5EF4-FFF2-40B4-BE49-F238E27FC236}">
                  <a16:creationId xmlns:a16="http://schemas.microsoft.com/office/drawing/2014/main" id="{2DD96080-8103-7A16-2236-246FD6332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1EE1112F-E962-8D52-ADBE-A0BBE41C7181}"/>
              </a:ext>
            </a:extLst>
          </p:cNvPr>
          <p:cNvGrpSpPr/>
          <p:nvPr/>
        </p:nvGrpSpPr>
        <p:grpSpPr>
          <a:xfrm>
            <a:off x="8418791" y="3647594"/>
            <a:ext cx="122062" cy="457200"/>
            <a:chOff x="2084388" y="2281238"/>
            <a:chExt cx="127000" cy="720725"/>
          </a:xfrm>
        </p:grpSpPr>
        <p:sp>
          <p:nvSpPr>
            <p:cNvPr id="206" name="Line 113">
              <a:extLst>
                <a:ext uri="{FF2B5EF4-FFF2-40B4-BE49-F238E27FC236}">
                  <a16:creationId xmlns:a16="http://schemas.microsoft.com/office/drawing/2014/main" id="{7051D941-86D6-3EA4-FD98-47073BCDD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Line 120">
              <a:extLst>
                <a:ext uri="{FF2B5EF4-FFF2-40B4-BE49-F238E27FC236}">
                  <a16:creationId xmlns:a16="http://schemas.microsoft.com/office/drawing/2014/main" id="{2D0F8525-175D-A6AD-B5EE-D24528541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Line 113">
              <a:extLst>
                <a:ext uri="{FF2B5EF4-FFF2-40B4-BE49-F238E27FC236}">
                  <a16:creationId xmlns:a16="http://schemas.microsoft.com/office/drawing/2014/main" id="{88E71EF5-CC5D-7617-2B49-DC4A39E9B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FA07E295-F997-5010-ACDE-96217E9759C5}"/>
              </a:ext>
            </a:extLst>
          </p:cNvPr>
          <p:cNvGrpSpPr/>
          <p:nvPr/>
        </p:nvGrpSpPr>
        <p:grpSpPr>
          <a:xfrm>
            <a:off x="8804622" y="3709775"/>
            <a:ext cx="122062" cy="485506"/>
            <a:chOff x="2084388" y="2281238"/>
            <a:chExt cx="127000" cy="720725"/>
          </a:xfrm>
        </p:grpSpPr>
        <p:sp>
          <p:nvSpPr>
            <p:cNvPr id="210" name="Line 113">
              <a:extLst>
                <a:ext uri="{FF2B5EF4-FFF2-40B4-BE49-F238E27FC236}">
                  <a16:creationId xmlns:a16="http://schemas.microsoft.com/office/drawing/2014/main" id="{893A98C5-E7CA-F921-6112-5D509972D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Line 120">
              <a:extLst>
                <a:ext uri="{FF2B5EF4-FFF2-40B4-BE49-F238E27FC236}">
                  <a16:creationId xmlns:a16="http://schemas.microsoft.com/office/drawing/2014/main" id="{F636F846-CC16-B6E6-5235-D11A8C5B9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Line 113">
              <a:extLst>
                <a:ext uri="{FF2B5EF4-FFF2-40B4-BE49-F238E27FC236}">
                  <a16:creationId xmlns:a16="http://schemas.microsoft.com/office/drawing/2014/main" id="{2A39393C-FA49-BEFB-639B-D891583D0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4" name="Line 113">
            <a:extLst>
              <a:ext uri="{FF2B5EF4-FFF2-40B4-BE49-F238E27FC236}">
                <a16:creationId xmlns:a16="http://schemas.microsoft.com/office/drawing/2014/main" id="{9EB9A436-BED0-08BB-846A-95B14A930F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2697" y="3474030"/>
            <a:ext cx="122062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" name="Line 120">
            <a:extLst>
              <a:ext uri="{FF2B5EF4-FFF2-40B4-BE49-F238E27FC236}">
                <a16:creationId xmlns:a16="http://schemas.microsoft.com/office/drawing/2014/main" id="{44F41A97-9763-6806-7FF0-988E64C32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3728" y="3474721"/>
            <a:ext cx="0" cy="634142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6" name="Line 113">
            <a:extLst>
              <a:ext uri="{FF2B5EF4-FFF2-40B4-BE49-F238E27FC236}">
                <a16:creationId xmlns:a16="http://schemas.microsoft.com/office/drawing/2014/main" id="{3C3D33BA-D3E4-CD4D-15B5-AF56338000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2697" y="4109555"/>
            <a:ext cx="122062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A79BBDE-84D9-1498-AD8A-33495090AB22}"/>
              </a:ext>
            </a:extLst>
          </p:cNvPr>
          <p:cNvGrpSpPr/>
          <p:nvPr/>
        </p:nvGrpSpPr>
        <p:grpSpPr>
          <a:xfrm>
            <a:off x="2232345" y="3926199"/>
            <a:ext cx="122062" cy="369887"/>
            <a:chOff x="2084388" y="2281238"/>
            <a:chExt cx="127000" cy="720725"/>
          </a:xfrm>
        </p:grpSpPr>
        <p:sp>
          <p:nvSpPr>
            <p:cNvPr id="29" name="Line 113">
              <a:extLst>
                <a:ext uri="{FF2B5EF4-FFF2-40B4-BE49-F238E27FC236}">
                  <a16:creationId xmlns:a16="http://schemas.microsoft.com/office/drawing/2014/main" id="{F2CD4F0C-FD4B-A775-5135-061C85402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120">
              <a:extLst>
                <a:ext uri="{FF2B5EF4-FFF2-40B4-BE49-F238E27FC236}">
                  <a16:creationId xmlns:a16="http://schemas.microsoft.com/office/drawing/2014/main" id="{3A299C1B-6BBE-29AA-AA15-7824A41EE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113">
              <a:extLst>
                <a:ext uri="{FF2B5EF4-FFF2-40B4-BE49-F238E27FC236}">
                  <a16:creationId xmlns:a16="http://schemas.microsoft.com/office/drawing/2014/main" id="{E15BD17A-DD9C-D8E9-BFA4-8BB93B769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580B6C7F-475E-B6BE-E47D-DD93DA57161C}"/>
              </a:ext>
            </a:extLst>
          </p:cNvPr>
          <p:cNvGrpSpPr/>
          <p:nvPr/>
        </p:nvGrpSpPr>
        <p:grpSpPr>
          <a:xfrm>
            <a:off x="2627609" y="3942075"/>
            <a:ext cx="122062" cy="358712"/>
            <a:chOff x="2084388" y="2281238"/>
            <a:chExt cx="127000" cy="720725"/>
          </a:xfrm>
        </p:grpSpPr>
        <p:sp>
          <p:nvSpPr>
            <p:cNvPr id="33" name="Line 113">
              <a:extLst>
                <a:ext uri="{FF2B5EF4-FFF2-40B4-BE49-F238E27FC236}">
                  <a16:creationId xmlns:a16="http://schemas.microsoft.com/office/drawing/2014/main" id="{0D796709-FB06-373E-B4F7-A5F46F2DF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120">
              <a:extLst>
                <a:ext uri="{FF2B5EF4-FFF2-40B4-BE49-F238E27FC236}">
                  <a16:creationId xmlns:a16="http://schemas.microsoft.com/office/drawing/2014/main" id="{A224F362-2916-1A14-0F71-1F55DB2CA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113">
              <a:extLst>
                <a:ext uri="{FF2B5EF4-FFF2-40B4-BE49-F238E27FC236}">
                  <a16:creationId xmlns:a16="http://schemas.microsoft.com/office/drawing/2014/main" id="{85C34C8A-569D-DF69-07A8-1C2403165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7BA546E-F636-964B-6EB5-7592F357F5F0}"/>
              </a:ext>
            </a:extLst>
          </p:cNvPr>
          <p:cNvGrpSpPr/>
          <p:nvPr/>
        </p:nvGrpSpPr>
        <p:grpSpPr>
          <a:xfrm>
            <a:off x="3005434" y="3926199"/>
            <a:ext cx="122062" cy="412688"/>
            <a:chOff x="2084388" y="2281238"/>
            <a:chExt cx="127000" cy="720725"/>
          </a:xfrm>
        </p:grpSpPr>
        <p:sp>
          <p:nvSpPr>
            <p:cNvPr id="37" name="Line 113">
              <a:extLst>
                <a:ext uri="{FF2B5EF4-FFF2-40B4-BE49-F238E27FC236}">
                  <a16:creationId xmlns:a16="http://schemas.microsoft.com/office/drawing/2014/main" id="{5110FB5E-9613-5834-2C5D-1AD5D95627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120">
              <a:extLst>
                <a:ext uri="{FF2B5EF4-FFF2-40B4-BE49-F238E27FC236}">
                  <a16:creationId xmlns:a16="http://schemas.microsoft.com/office/drawing/2014/main" id="{4C2EA0C0-EEC8-2D0E-09D9-30DE5197B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113">
              <a:extLst>
                <a:ext uri="{FF2B5EF4-FFF2-40B4-BE49-F238E27FC236}">
                  <a16:creationId xmlns:a16="http://schemas.microsoft.com/office/drawing/2014/main" id="{24947F7D-C050-CF4D-A356-304BF5BA6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5352689-BDAB-483F-DF85-A26151337997}"/>
              </a:ext>
            </a:extLst>
          </p:cNvPr>
          <p:cNvGrpSpPr/>
          <p:nvPr/>
        </p:nvGrpSpPr>
        <p:grpSpPr>
          <a:xfrm>
            <a:off x="3396902" y="3881749"/>
            <a:ext cx="122062" cy="336487"/>
            <a:chOff x="2084388" y="2281238"/>
            <a:chExt cx="127000" cy="720725"/>
          </a:xfrm>
        </p:grpSpPr>
        <p:sp>
          <p:nvSpPr>
            <p:cNvPr id="42" name="Line 113">
              <a:extLst>
                <a:ext uri="{FF2B5EF4-FFF2-40B4-BE49-F238E27FC236}">
                  <a16:creationId xmlns:a16="http://schemas.microsoft.com/office/drawing/2014/main" id="{4774D8A8-72F1-7F76-C8D0-0D38C3D79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120">
              <a:extLst>
                <a:ext uri="{FF2B5EF4-FFF2-40B4-BE49-F238E27FC236}">
                  <a16:creationId xmlns:a16="http://schemas.microsoft.com/office/drawing/2014/main" id="{7A4EFDAA-258F-68E6-66BC-0F2969022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113">
              <a:extLst>
                <a:ext uri="{FF2B5EF4-FFF2-40B4-BE49-F238E27FC236}">
                  <a16:creationId xmlns:a16="http://schemas.microsoft.com/office/drawing/2014/main" id="{12DF2136-1BEA-4DAB-ACA2-497407993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13C5936-CDC8-71EC-2FEC-A8080ED51ED9}"/>
              </a:ext>
            </a:extLst>
          </p:cNvPr>
          <p:cNvGrpSpPr/>
          <p:nvPr/>
        </p:nvGrpSpPr>
        <p:grpSpPr>
          <a:xfrm>
            <a:off x="3783459" y="3869050"/>
            <a:ext cx="122062" cy="371411"/>
            <a:chOff x="2084388" y="2281238"/>
            <a:chExt cx="127000" cy="720725"/>
          </a:xfrm>
        </p:grpSpPr>
        <p:sp>
          <p:nvSpPr>
            <p:cNvPr id="46" name="Line 113">
              <a:extLst>
                <a:ext uri="{FF2B5EF4-FFF2-40B4-BE49-F238E27FC236}">
                  <a16:creationId xmlns:a16="http://schemas.microsoft.com/office/drawing/2014/main" id="{8A812AC1-63F2-4454-C8F5-A840329DC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120">
              <a:extLst>
                <a:ext uri="{FF2B5EF4-FFF2-40B4-BE49-F238E27FC236}">
                  <a16:creationId xmlns:a16="http://schemas.microsoft.com/office/drawing/2014/main" id="{44259EE6-880E-7775-C7F8-46CE54E35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113">
              <a:extLst>
                <a:ext uri="{FF2B5EF4-FFF2-40B4-BE49-F238E27FC236}">
                  <a16:creationId xmlns:a16="http://schemas.microsoft.com/office/drawing/2014/main" id="{166403DC-34FD-300E-31CC-EF0852BAC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08AA923E-F001-454B-C442-481266FF1B19}"/>
              </a:ext>
            </a:extLst>
          </p:cNvPr>
          <p:cNvGrpSpPr/>
          <p:nvPr/>
        </p:nvGrpSpPr>
        <p:grpSpPr>
          <a:xfrm>
            <a:off x="4170659" y="3827775"/>
            <a:ext cx="122062" cy="358775"/>
            <a:chOff x="2084388" y="2281238"/>
            <a:chExt cx="127000" cy="720725"/>
          </a:xfrm>
        </p:grpSpPr>
        <p:sp>
          <p:nvSpPr>
            <p:cNvPr id="50" name="Line 113">
              <a:extLst>
                <a:ext uri="{FF2B5EF4-FFF2-40B4-BE49-F238E27FC236}">
                  <a16:creationId xmlns:a16="http://schemas.microsoft.com/office/drawing/2014/main" id="{F3208950-8B48-9573-4362-A86A31AD7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120">
              <a:extLst>
                <a:ext uri="{FF2B5EF4-FFF2-40B4-BE49-F238E27FC236}">
                  <a16:creationId xmlns:a16="http://schemas.microsoft.com/office/drawing/2014/main" id="{036C142D-BD8F-41B9-2B8F-599D7377B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113">
              <a:extLst>
                <a:ext uri="{FF2B5EF4-FFF2-40B4-BE49-F238E27FC236}">
                  <a16:creationId xmlns:a16="http://schemas.microsoft.com/office/drawing/2014/main" id="{6E24A96D-D5F5-84C6-EC9E-69BC3390C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20C86CA9-3626-D4F6-7EE0-A245DAFCEB22}"/>
              </a:ext>
            </a:extLst>
          </p:cNvPr>
          <p:cNvGrpSpPr/>
          <p:nvPr/>
        </p:nvGrpSpPr>
        <p:grpSpPr>
          <a:xfrm>
            <a:off x="4561184" y="3853176"/>
            <a:ext cx="122062" cy="373328"/>
            <a:chOff x="2084388" y="2281238"/>
            <a:chExt cx="127000" cy="720725"/>
          </a:xfrm>
        </p:grpSpPr>
        <p:sp>
          <p:nvSpPr>
            <p:cNvPr id="54" name="Line 113">
              <a:extLst>
                <a:ext uri="{FF2B5EF4-FFF2-40B4-BE49-F238E27FC236}">
                  <a16:creationId xmlns:a16="http://schemas.microsoft.com/office/drawing/2014/main" id="{6F96E153-4F46-D370-2119-8585C7035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120">
              <a:extLst>
                <a:ext uri="{FF2B5EF4-FFF2-40B4-BE49-F238E27FC236}">
                  <a16:creationId xmlns:a16="http://schemas.microsoft.com/office/drawing/2014/main" id="{15865242-8E14-AD01-83B8-D9FE7BB48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113">
              <a:extLst>
                <a:ext uri="{FF2B5EF4-FFF2-40B4-BE49-F238E27FC236}">
                  <a16:creationId xmlns:a16="http://schemas.microsoft.com/office/drawing/2014/main" id="{CFB7C256-724A-4F27-4ADD-E1D7AB2E9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16EDA6A-2050-3C49-7224-D90F5CAD829D}"/>
              </a:ext>
            </a:extLst>
          </p:cNvPr>
          <p:cNvSpPr txBox="1"/>
          <p:nvPr/>
        </p:nvSpPr>
        <p:spPr>
          <a:xfrm>
            <a:off x="1929439" y="1803840"/>
            <a:ext cx="2883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(95% CI) 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CD4+ T-cell count/mm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E07595-C61D-365E-4375-3ADC03635310}"/>
              </a:ext>
            </a:extLst>
          </p:cNvPr>
          <p:cNvSpPr txBox="1"/>
          <p:nvPr/>
        </p:nvSpPr>
        <p:spPr>
          <a:xfrm>
            <a:off x="7431475" y="1803840"/>
            <a:ext cx="337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(95% CI) 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Lymphocyte count/10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cells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DF77DA6E-2F70-6C9E-EDC9-51BEA2F940F7}"/>
              </a:ext>
            </a:extLst>
          </p:cNvPr>
          <p:cNvSpPr/>
          <p:nvPr/>
        </p:nvSpPr>
        <p:spPr bwMode="auto">
          <a:xfrm>
            <a:off x="1519237" y="2878450"/>
            <a:ext cx="3500437" cy="2114550"/>
          </a:xfrm>
          <a:custGeom>
            <a:avLst/>
            <a:gdLst>
              <a:gd name="connsiteX0" fmla="*/ 0 w 3500437"/>
              <a:gd name="connsiteY0" fmla="*/ 0 h 2114550"/>
              <a:gd name="connsiteX1" fmla="*/ 0 w 3500437"/>
              <a:gd name="connsiteY1" fmla="*/ 2114550 h 2114550"/>
              <a:gd name="connsiteX2" fmla="*/ 3500437 w 3500437"/>
              <a:gd name="connsiteY2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0437" h="2114550">
                <a:moveTo>
                  <a:pt x="0" y="0"/>
                </a:moveTo>
                <a:lnTo>
                  <a:pt x="0" y="2114550"/>
                </a:lnTo>
                <a:lnTo>
                  <a:pt x="3500437" y="211455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7AD408B-544F-78BB-32BE-3A3E98F0CDD1}"/>
              </a:ext>
            </a:extLst>
          </p:cNvPr>
          <p:cNvSpPr/>
          <p:nvPr/>
        </p:nvSpPr>
        <p:spPr bwMode="auto">
          <a:xfrm>
            <a:off x="2240133" y="3972113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7795C8-7D27-8F56-B292-666736B17E8E}"/>
              </a:ext>
            </a:extLst>
          </p:cNvPr>
          <p:cNvSpPr/>
          <p:nvPr/>
        </p:nvSpPr>
        <p:spPr bwMode="auto">
          <a:xfrm>
            <a:off x="2635397" y="3857813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9F49E91-F0B6-4A1E-D353-7EA35B25080A}"/>
              </a:ext>
            </a:extLst>
          </p:cNvPr>
          <p:cNvSpPr/>
          <p:nvPr/>
        </p:nvSpPr>
        <p:spPr bwMode="auto">
          <a:xfrm>
            <a:off x="3404690" y="3905438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1F96514-C2FD-DE24-A6C0-FCEAA9163972}"/>
              </a:ext>
            </a:extLst>
          </p:cNvPr>
          <p:cNvSpPr/>
          <p:nvPr/>
        </p:nvSpPr>
        <p:spPr bwMode="auto">
          <a:xfrm>
            <a:off x="3791247" y="3900675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5CB099E-8223-42CE-D8FD-56A6836E94EA}"/>
              </a:ext>
            </a:extLst>
          </p:cNvPr>
          <p:cNvSpPr/>
          <p:nvPr/>
        </p:nvSpPr>
        <p:spPr bwMode="auto">
          <a:xfrm>
            <a:off x="4178447" y="3876863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67DD493-1031-9FCB-A03E-D5A77B22659E}"/>
              </a:ext>
            </a:extLst>
          </p:cNvPr>
          <p:cNvSpPr/>
          <p:nvPr/>
        </p:nvSpPr>
        <p:spPr bwMode="auto">
          <a:xfrm>
            <a:off x="4568972" y="3929250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D0FF998-C7DC-0DB0-16A0-DF8DA39A1F56}"/>
              </a:ext>
            </a:extLst>
          </p:cNvPr>
          <p:cNvSpPr/>
          <p:nvPr/>
        </p:nvSpPr>
        <p:spPr bwMode="auto">
          <a:xfrm>
            <a:off x="1465560" y="3886388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4E12147-84E4-D527-E38C-6166D950BC15}"/>
              </a:ext>
            </a:extLst>
          </p:cNvPr>
          <p:cNvSpPr/>
          <p:nvPr/>
        </p:nvSpPr>
        <p:spPr bwMode="auto">
          <a:xfrm>
            <a:off x="2240133" y="4062601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99B1CE0-F5B5-43AD-5B12-D3A4A624AA03}"/>
              </a:ext>
            </a:extLst>
          </p:cNvPr>
          <p:cNvSpPr/>
          <p:nvPr/>
        </p:nvSpPr>
        <p:spPr bwMode="auto">
          <a:xfrm>
            <a:off x="2635397" y="4067363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0231FEE-2192-A17A-0B6A-1922E1093F15}"/>
              </a:ext>
            </a:extLst>
          </p:cNvPr>
          <p:cNvSpPr/>
          <p:nvPr/>
        </p:nvSpPr>
        <p:spPr bwMode="auto">
          <a:xfrm>
            <a:off x="3013222" y="4091175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0800AE8-5B63-264E-77F7-59A8410239A8}"/>
              </a:ext>
            </a:extLst>
          </p:cNvPr>
          <p:cNvSpPr/>
          <p:nvPr/>
        </p:nvSpPr>
        <p:spPr bwMode="auto">
          <a:xfrm>
            <a:off x="3404690" y="4005450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13589B8-EEFE-02DB-7C09-746735C3BCEC}"/>
              </a:ext>
            </a:extLst>
          </p:cNvPr>
          <p:cNvSpPr/>
          <p:nvPr/>
        </p:nvSpPr>
        <p:spPr bwMode="auto">
          <a:xfrm>
            <a:off x="3791247" y="4000688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8B7F1B5-BC34-9B2E-7956-494798160897}"/>
              </a:ext>
            </a:extLst>
          </p:cNvPr>
          <p:cNvSpPr/>
          <p:nvPr/>
        </p:nvSpPr>
        <p:spPr bwMode="auto">
          <a:xfrm>
            <a:off x="4178447" y="3948300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4FB52F3-584E-AC33-990E-F8EFBEE42F1E}"/>
              </a:ext>
            </a:extLst>
          </p:cNvPr>
          <p:cNvSpPr/>
          <p:nvPr/>
        </p:nvSpPr>
        <p:spPr bwMode="auto">
          <a:xfrm>
            <a:off x="4568972" y="3986400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C1AC1733-751F-722B-4089-43CAF058788F}"/>
              </a:ext>
            </a:extLst>
          </p:cNvPr>
          <p:cNvSpPr/>
          <p:nvPr/>
        </p:nvSpPr>
        <p:spPr bwMode="auto">
          <a:xfrm>
            <a:off x="3013222" y="3900675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BDBA4CE-2BF0-C0C4-5AC4-C35915E0034B}"/>
              </a:ext>
            </a:extLst>
          </p:cNvPr>
          <p:cNvSpPr txBox="1"/>
          <p:nvPr/>
        </p:nvSpPr>
        <p:spPr>
          <a:xfrm>
            <a:off x="4414663" y="348517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0000CC"/>
                </a:solidFill>
              </a:rPr>
              <a:t>-12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FD0CAE9-8CDC-65F0-5A1F-D7AF779864AE}"/>
              </a:ext>
            </a:extLst>
          </p:cNvPr>
          <p:cNvSpPr txBox="1"/>
          <p:nvPr/>
        </p:nvSpPr>
        <p:spPr>
          <a:xfrm>
            <a:off x="4414663" y="4298113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00B0F0"/>
                </a:solidFill>
              </a:rPr>
              <a:t>-29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F1AA3C2-2E25-CCDE-3A82-5D17AEC172E2}"/>
              </a:ext>
            </a:extLst>
          </p:cNvPr>
          <p:cNvSpPr txBox="1"/>
          <p:nvPr/>
        </p:nvSpPr>
        <p:spPr>
          <a:xfrm>
            <a:off x="4954964" y="3846799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p = 0.88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27CBF20-6A71-0FE2-6F34-97182BC96C5C}"/>
              </a:ext>
            </a:extLst>
          </p:cNvPr>
          <p:cNvSpPr txBox="1"/>
          <p:nvPr/>
        </p:nvSpPr>
        <p:spPr>
          <a:xfrm>
            <a:off x="1074924" y="275142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300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37963FC-7682-A349-B376-5278229DA308}"/>
              </a:ext>
            </a:extLst>
          </p:cNvPr>
          <p:cNvSpPr txBox="1"/>
          <p:nvPr/>
        </p:nvSpPr>
        <p:spPr>
          <a:xfrm>
            <a:off x="1074924" y="310781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200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A1954A0-9949-8257-D53C-A9B86440911C}"/>
              </a:ext>
            </a:extLst>
          </p:cNvPr>
          <p:cNvSpPr txBox="1"/>
          <p:nvPr/>
        </p:nvSpPr>
        <p:spPr>
          <a:xfrm>
            <a:off x="1074924" y="345629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E9CAB53-8133-209C-DFF8-85706D562458}"/>
              </a:ext>
            </a:extLst>
          </p:cNvPr>
          <p:cNvSpPr txBox="1"/>
          <p:nvPr/>
        </p:nvSpPr>
        <p:spPr>
          <a:xfrm>
            <a:off x="1244842" y="381268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F0EF960D-FBFE-16D0-4291-4F8A9361A177}"/>
              </a:ext>
            </a:extLst>
          </p:cNvPr>
          <p:cNvSpPr txBox="1"/>
          <p:nvPr/>
        </p:nvSpPr>
        <p:spPr>
          <a:xfrm>
            <a:off x="1023628" y="415139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-100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DC7FF56-0B3E-F540-E3B3-AA511B499AB5}"/>
              </a:ext>
            </a:extLst>
          </p:cNvPr>
          <p:cNvSpPr txBox="1"/>
          <p:nvPr/>
        </p:nvSpPr>
        <p:spPr>
          <a:xfrm>
            <a:off x="1023628" y="450778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-200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96CCF8F-1138-A66F-AE8C-28C7EEE1AA91}"/>
              </a:ext>
            </a:extLst>
          </p:cNvPr>
          <p:cNvSpPr txBox="1"/>
          <p:nvPr/>
        </p:nvSpPr>
        <p:spPr>
          <a:xfrm>
            <a:off x="1023628" y="486102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-300</a:t>
            </a: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BDE4978A-A1B3-6AEF-4EAD-16EFBAD3153C}"/>
              </a:ext>
            </a:extLst>
          </p:cNvPr>
          <p:cNvSpPr/>
          <p:nvPr/>
        </p:nvSpPr>
        <p:spPr bwMode="auto">
          <a:xfrm>
            <a:off x="1519237" y="3907150"/>
            <a:ext cx="3112293" cy="116682"/>
          </a:xfrm>
          <a:custGeom>
            <a:avLst/>
            <a:gdLst>
              <a:gd name="connsiteX0" fmla="*/ 0 w 3112293"/>
              <a:gd name="connsiteY0" fmla="*/ 33338 h 116682"/>
              <a:gd name="connsiteX1" fmla="*/ 778668 w 3112293"/>
              <a:gd name="connsiteY1" fmla="*/ 116682 h 116682"/>
              <a:gd name="connsiteX2" fmla="*/ 1162050 w 3112293"/>
              <a:gd name="connsiteY2" fmla="*/ 0 h 116682"/>
              <a:gd name="connsiteX3" fmla="*/ 1554956 w 3112293"/>
              <a:gd name="connsiteY3" fmla="*/ 50007 h 116682"/>
              <a:gd name="connsiteX4" fmla="*/ 1947862 w 3112293"/>
              <a:gd name="connsiteY4" fmla="*/ 52388 h 116682"/>
              <a:gd name="connsiteX5" fmla="*/ 2326481 w 3112293"/>
              <a:gd name="connsiteY5" fmla="*/ 42863 h 116682"/>
              <a:gd name="connsiteX6" fmla="*/ 2712243 w 3112293"/>
              <a:gd name="connsiteY6" fmla="*/ 16669 h 116682"/>
              <a:gd name="connsiteX7" fmla="*/ 3112293 w 3112293"/>
              <a:gd name="connsiteY7" fmla="*/ 69057 h 11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2293" h="116682">
                <a:moveTo>
                  <a:pt x="0" y="33338"/>
                </a:moveTo>
                <a:lnTo>
                  <a:pt x="778668" y="116682"/>
                </a:lnTo>
                <a:lnTo>
                  <a:pt x="1162050" y="0"/>
                </a:lnTo>
                <a:lnTo>
                  <a:pt x="1554956" y="50007"/>
                </a:lnTo>
                <a:lnTo>
                  <a:pt x="1947862" y="52388"/>
                </a:lnTo>
                <a:lnTo>
                  <a:pt x="2326481" y="42863"/>
                </a:lnTo>
                <a:lnTo>
                  <a:pt x="2712243" y="16669"/>
                </a:lnTo>
                <a:lnTo>
                  <a:pt x="3112293" y="69057"/>
                </a:ln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Accolade fermante 69">
            <a:extLst>
              <a:ext uri="{FF2B5EF4-FFF2-40B4-BE49-F238E27FC236}">
                <a16:creationId xmlns:a16="http://schemas.microsoft.com/office/drawing/2014/main" id="{CB42B280-9031-9F9A-3ADA-3FDC2DD880CF}"/>
              </a:ext>
            </a:extLst>
          </p:cNvPr>
          <p:cNvSpPr/>
          <p:nvPr/>
        </p:nvSpPr>
        <p:spPr bwMode="auto">
          <a:xfrm>
            <a:off x="4857413" y="3639065"/>
            <a:ext cx="142340" cy="699822"/>
          </a:xfrm>
          <a:prstGeom prst="rightBrac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52B630D-C800-AC1D-0760-1633E6C9F211}"/>
              </a:ext>
            </a:extLst>
          </p:cNvPr>
          <p:cNvSpPr txBox="1"/>
          <p:nvPr/>
        </p:nvSpPr>
        <p:spPr>
          <a:xfrm>
            <a:off x="267602" y="5165730"/>
            <a:ext cx="995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Mean values</a:t>
            </a:r>
            <a:endParaRPr lang="en-US" sz="1200" b="1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45B0B7D-D3EA-E593-2360-918CA8DE2D61}"/>
              </a:ext>
            </a:extLst>
          </p:cNvPr>
          <p:cNvSpPr txBox="1"/>
          <p:nvPr/>
        </p:nvSpPr>
        <p:spPr>
          <a:xfrm>
            <a:off x="1384728" y="515811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BL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F99CE34-7DA9-A710-EC2B-8591512B2617}"/>
              </a:ext>
            </a:extLst>
          </p:cNvPr>
          <p:cNvSpPr txBox="1"/>
          <p:nvPr/>
        </p:nvSpPr>
        <p:spPr>
          <a:xfrm>
            <a:off x="2066156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W12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7524D07-EE7A-8593-17AD-C99234A3D020}"/>
              </a:ext>
            </a:extLst>
          </p:cNvPr>
          <p:cNvSpPr txBox="1"/>
          <p:nvPr/>
        </p:nvSpPr>
        <p:spPr>
          <a:xfrm>
            <a:off x="2458348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W18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5799BA9-FE6D-F934-6412-016EBF25AED6}"/>
              </a:ext>
            </a:extLst>
          </p:cNvPr>
          <p:cNvSpPr txBox="1"/>
          <p:nvPr/>
        </p:nvSpPr>
        <p:spPr>
          <a:xfrm>
            <a:off x="2850540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W24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15DA63A2-1CDB-3655-8628-039B80D94ED5}"/>
              </a:ext>
            </a:extLst>
          </p:cNvPr>
          <p:cNvSpPr txBox="1"/>
          <p:nvPr/>
        </p:nvSpPr>
        <p:spPr>
          <a:xfrm>
            <a:off x="3217982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W30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5C3E0439-9CDF-54EB-639D-280A9876EF22}"/>
              </a:ext>
            </a:extLst>
          </p:cNvPr>
          <p:cNvSpPr txBox="1"/>
          <p:nvPr/>
        </p:nvSpPr>
        <p:spPr>
          <a:xfrm>
            <a:off x="3651768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W36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76C3CF2-70D7-8C79-786A-5A1C079A6F15}"/>
              </a:ext>
            </a:extLst>
          </p:cNvPr>
          <p:cNvSpPr txBox="1"/>
          <p:nvPr/>
        </p:nvSpPr>
        <p:spPr>
          <a:xfrm>
            <a:off x="4053713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W42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D0BB811-593C-5CE3-D004-D3A5131907A2}"/>
              </a:ext>
            </a:extLst>
          </p:cNvPr>
          <p:cNvSpPr txBox="1"/>
          <p:nvPr/>
        </p:nvSpPr>
        <p:spPr>
          <a:xfrm>
            <a:off x="4406928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W48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14700CB-C4EF-813C-C8E9-F2EC70674997}"/>
              </a:ext>
            </a:extLst>
          </p:cNvPr>
          <p:cNvSpPr txBox="1"/>
          <p:nvPr/>
        </p:nvSpPr>
        <p:spPr>
          <a:xfrm>
            <a:off x="267602" y="5556931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00CC"/>
                </a:solidFill>
              </a:rPr>
              <a:t>ISL + LEN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496A8B55-347A-2D21-9617-56B3D0FCDA06}"/>
              </a:ext>
            </a:extLst>
          </p:cNvPr>
          <p:cNvSpPr txBox="1"/>
          <p:nvPr/>
        </p:nvSpPr>
        <p:spPr>
          <a:xfrm>
            <a:off x="1360683" y="5549311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755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16AD837-B67D-CFAD-363E-8DF6760CCB4B}"/>
              </a:ext>
            </a:extLst>
          </p:cNvPr>
          <p:cNvSpPr txBox="1"/>
          <p:nvPr/>
        </p:nvSpPr>
        <p:spPr>
          <a:xfrm>
            <a:off x="2095009" y="5549311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732</a:t>
            </a:r>
            <a:endParaRPr lang="fr-FR" sz="1100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24CA6D7-2B51-5DE9-4508-0B7392F2AC8D}"/>
              </a:ext>
            </a:extLst>
          </p:cNvPr>
          <p:cNvSpPr txBox="1"/>
          <p:nvPr/>
        </p:nvSpPr>
        <p:spPr>
          <a:xfrm>
            <a:off x="2487201" y="5549311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766</a:t>
            </a:r>
            <a:endParaRPr lang="fr-FR" sz="1100" dirty="0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5A2E916-C885-E721-A380-35C89F414E7C}"/>
              </a:ext>
            </a:extLst>
          </p:cNvPr>
          <p:cNvSpPr txBox="1"/>
          <p:nvPr/>
        </p:nvSpPr>
        <p:spPr>
          <a:xfrm>
            <a:off x="2879393" y="5549311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755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91148C6-758D-4210-6435-9F27A86D39F7}"/>
              </a:ext>
            </a:extLst>
          </p:cNvPr>
          <p:cNvSpPr txBox="1"/>
          <p:nvPr/>
        </p:nvSpPr>
        <p:spPr>
          <a:xfrm>
            <a:off x="3246835" y="5549311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754</a:t>
            </a:r>
            <a:endParaRPr lang="fr-FR" sz="1100" dirty="0"/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566852E0-EBEF-C09A-93D2-77AA7A171538}"/>
              </a:ext>
            </a:extLst>
          </p:cNvPr>
          <p:cNvSpPr txBox="1"/>
          <p:nvPr/>
        </p:nvSpPr>
        <p:spPr>
          <a:xfrm>
            <a:off x="3680621" y="5549311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756</a:t>
            </a:r>
            <a:endParaRPr lang="fr-FR" sz="1100" dirty="0"/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10866D9-43FA-4CE3-2DDA-B8D1518FEE28}"/>
              </a:ext>
            </a:extLst>
          </p:cNvPr>
          <p:cNvSpPr txBox="1"/>
          <p:nvPr/>
        </p:nvSpPr>
        <p:spPr>
          <a:xfrm>
            <a:off x="4082566" y="5549311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761</a:t>
            </a:r>
            <a:endParaRPr lang="fr-FR" sz="1100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3D0424F0-CCE4-8F0C-8F97-9B0F02C52FD7}"/>
              </a:ext>
            </a:extLst>
          </p:cNvPr>
          <p:cNvSpPr txBox="1"/>
          <p:nvPr/>
        </p:nvSpPr>
        <p:spPr>
          <a:xfrm>
            <a:off x="4435781" y="5549311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746</a:t>
            </a:r>
            <a:endParaRPr lang="fr-FR" sz="1100" dirty="0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68A4A2BF-B277-4A94-2B91-FB2C16956577}"/>
              </a:ext>
            </a:extLst>
          </p:cNvPr>
          <p:cNvSpPr txBox="1"/>
          <p:nvPr/>
        </p:nvSpPr>
        <p:spPr>
          <a:xfrm>
            <a:off x="267602" y="5771553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B0F0"/>
                </a:solidFill>
              </a:rPr>
              <a:t>B/F/TAF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BD63D42A-A372-E9F2-84EF-3D45435F1354}"/>
              </a:ext>
            </a:extLst>
          </p:cNvPr>
          <p:cNvSpPr txBox="1"/>
          <p:nvPr/>
        </p:nvSpPr>
        <p:spPr>
          <a:xfrm>
            <a:off x="1360683" y="5763933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818</a:t>
            </a:r>
            <a:endParaRPr lang="fr-FR" sz="1100" dirty="0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6AEA2F3A-5A6B-2AE8-D0C6-CAF53041D606}"/>
              </a:ext>
            </a:extLst>
          </p:cNvPr>
          <p:cNvSpPr txBox="1"/>
          <p:nvPr/>
        </p:nvSpPr>
        <p:spPr>
          <a:xfrm>
            <a:off x="2095009" y="5763933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758</a:t>
            </a:r>
            <a:endParaRPr lang="fr-FR" sz="1100" dirty="0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34B5DEA1-D614-4B07-A71D-B592A6FE5A79}"/>
              </a:ext>
            </a:extLst>
          </p:cNvPr>
          <p:cNvSpPr txBox="1"/>
          <p:nvPr/>
        </p:nvSpPr>
        <p:spPr>
          <a:xfrm>
            <a:off x="2487201" y="5763933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767</a:t>
            </a:r>
            <a:endParaRPr lang="fr-FR" sz="1100" dirty="0"/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36003F49-BB0B-568E-1128-2FABFA26B2B4}"/>
              </a:ext>
            </a:extLst>
          </p:cNvPr>
          <p:cNvSpPr txBox="1"/>
          <p:nvPr/>
        </p:nvSpPr>
        <p:spPr>
          <a:xfrm>
            <a:off x="2879393" y="5763933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761</a:t>
            </a:r>
            <a:endParaRPr lang="fr-FR" sz="1100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2B5DADCB-64C1-CB99-2E1B-EB33B61B0A54}"/>
              </a:ext>
            </a:extLst>
          </p:cNvPr>
          <p:cNvSpPr txBox="1"/>
          <p:nvPr/>
        </p:nvSpPr>
        <p:spPr>
          <a:xfrm>
            <a:off x="3246835" y="5763933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785</a:t>
            </a:r>
            <a:endParaRPr lang="fr-FR" sz="1100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2F665FBB-E741-A2B3-C2A7-FE15374222E0}"/>
              </a:ext>
            </a:extLst>
          </p:cNvPr>
          <p:cNvSpPr txBox="1"/>
          <p:nvPr/>
        </p:nvSpPr>
        <p:spPr>
          <a:xfrm>
            <a:off x="3680621" y="5763933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783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F8E665E-5158-B5ED-3A0D-694FB9809A0C}"/>
              </a:ext>
            </a:extLst>
          </p:cNvPr>
          <p:cNvSpPr txBox="1"/>
          <p:nvPr/>
        </p:nvSpPr>
        <p:spPr>
          <a:xfrm>
            <a:off x="4082566" y="5763933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797</a:t>
            </a:r>
            <a:endParaRPr lang="fr-FR" sz="1100" dirty="0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00D8EE50-BA12-A423-38C1-745D66FAA5D0}"/>
              </a:ext>
            </a:extLst>
          </p:cNvPr>
          <p:cNvSpPr txBox="1"/>
          <p:nvPr/>
        </p:nvSpPr>
        <p:spPr>
          <a:xfrm>
            <a:off x="4435781" y="5763933"/>
            <a:ext cx="420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787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B6A30489-0EE0-4E8B-8475-00E600F21CCA}"/>
              </a:ext>
            </a:extLst>
          </p:cNvPr>
          <p:cNvSpPr txBox="1"/>
          <p:nvPr/>
        </p:nvSpPr>
        <p:spPr>
          <a:xfrm>
            <a:off x="6032044" y="5556931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00CC"/>
                </a:solidFill>
              </a:rPr>
              <a:t>ISL + LEN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7389765-26B2-C41D-0539-1A33F35A1647}"/>
              </a:ext>
            </a:extLst>
          </p:cNvPr>
          <p:cNvSpPr txBox="1"/>
          <p:nvPr/>
        </p:nvSpPr>
        <p:spPr>
          <a:xfrm>
            <a:off x="7117109" y="554931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1.94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A797ECD0-C463-20C8-6175-12DCF6570ACA}"/>
              </a:ext>
            </a:extLst>
          </p:cNvPr>
          <p:cNvSpPr txBox="1"/>
          <p:nvPr/>
        </p:nvSpPr>
        <p:spPr>
          <a:xfrm>
            <a:off x="7851435" y="554931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1.94</a:t>
            </a:r>
            <a:endParaRPr lang="fr-FR" sz="1100" dirty="0"/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9C63E871-CA13-D63B-5734-72E1A05F85E7}"/>
              </a:ext>
            </a:extLst>
          </p:cNvPr>
          <p:cNvSpPr txBox="1"/>
          <p:nvPr/>
        </p:nvSpPr>
        <p:spPr>
          <a:xfrm>
            <a:off x="8243627" y="554931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1.98</a:t>
            </a:r>
            <a:endParaRPr lang="fr-FR" sz="1100" dirty="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F5B24032-BE9B-49EC-59FE-91A2CC82ABF1}"/>
              </a:ext>
            </a:extLst>
          </p:cNvPr>
          <p:cNvSpPr txBox="1"/>
          <p:nvPr/>
        </p:nvSpPr>
        <p:spPr>
          <a:xfrm>
            <a:off x="8635819" y="554931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1.92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9D96936A-6766-5FF5-D4E4-1E775FE68641}"/>
              </a:ext>
            </a:extLst>
          </p:cNvPr>
          <p:cNvSpPr txBox="1"/>
          <p:nvPr/>
        </p:nvSpPr>
        <p:spPr>
          <a:xfrm>
            <a:off x="9003261" y="554931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1.96</a:t>
            </a:r>
            <a:endParaRPr lang="fr-FR" sz="1100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2B6FAF12-BD64-CFB2-D503-241A57D33F97}"/>
              </a:ext>
            </a:extLst>
          </p:cNvPr>
          <p:cNvSpPr txBox="1"/>
          <p:nvPr/>
        </p:nvSpPr>
        <p:spPr>
          <a:xfrm>
            <a:off x="9437047" y="554931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1.94</a:t>
            </a:r>
            <a:endParaRPr lang="fr-FR" sz="1100" dirty="0"/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3C0AF7D-FEF1-D715-D343-AC4D34B75FB7}"/>
              </a:ext>
            </a:extLst>
          </p:cNvPr>
          <p:cNvSpPr txBox="1"/>
          <p:nvPr/>
        </p:nvSpPr>
        <p:spPr>
          <a:xfrm>
            <a:off x="9838992" y="554931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1.93</a:t>
            </a:r>
            <a:endParaRPr lang="fr-FR" sz="1100" dirty="0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E477D94A-6F42-C58C-75AE-CE573A15A8F0}"/>
              </a:ext>
            </a:extLst>
          </p:cNvPr>
          <p:cNvSpPr txBox="1"/>
          <p:nvPr/>
        </p:nvSpPr>
        <p:spPr>
          <a:xfrm>
            <a:off x="10192207" y="554931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1.88</a:t>
            </a:r>
            <a:endParaRPr lang="fr-FR" sz="1100" dirty="0"/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CB0DA8A2-72E0-1B6A-467B-0D0AFAFE2BE5}"/>
              </a:ext>
            </a:extLst>
          </p:cNvPr>
          <p:cNvSpPr txBox="1"/>
          <p:nvPr/>
        </p:nvSpPr>
        <p:spPr>
          <a:xfrm>
            <a:off x="6032044" y="5771553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B0F0"/>
                </a:solidFill>
              </a:rPr>
              <a:t>B/F/TAF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1B5E685A-E96F-CC0A-A4CE-3FF48B5639AE}"/>
              </a:ext>
            </a:extLst>
          </p:cNvPr>
          <p:cNvSpPr txBox="1"/>
          <p:nvPr/>
        </p:nvSpPr>
        <p:spPr>
          <a:xfrm>
            <a:off x="7117109" y="576393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1.95</a:t>
            </a:r>
            <a:endParaRPr lang="fr-FR" sz="1100" dirty="0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D34F9706-A57F-0648-9FB8-D801C19CB5C6}"/>
              </a:ext>
            </a:extLst>
          </p:cNvPr>
          <p:cNvSpPr txBox="1"/>
          <p:nvPr/>
        </p:nvSpPr>
        <p:spPr>
          <a:xfrm>
            <a:off x="7851437" y="576393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1.99</a:t>
            </a:r>
            <a:endParaRPr lang="fr-FR" sz="1100" dirty="0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8610385-80CB-9B4C-1245-8D976421950F}"/>
              </a:ext>
            </a:extLst>
          </p:cNvPr>
          <p:cNvSpPr txBox="1"/>
          <p:nvPr/>
        </p:nvSpPr>
        <p:spPr>
          <a:xfrm>
            <a:off x="8243627" y="576393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1.97</a:t>
            </a:r>
            <a:endParaRPr lang="fr-FR" sz="1100" dirty="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5A8040CB-D5F8-4C8F-965E-A7B532055EE5}"/>
              </a:ext>
            </a:extLst>
          </p:cNvPr>
          <p:cNvSpPr txBox="1"/>
          <p:nvPr/>
        </p:nvSpPr>
        <p:spPr>
          <a:xfrm>
            <a:off x="8635819" y="576393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1.96</a:t>
            </a:r>
            <a:endParaRPr lang="fr-FR" sz="1100" dirty="0"/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1627BDFE-0F3B-96CC-D440-19973B0253CC}"/>
              </a:ext>
            </a:extLst>
          </p:cNvPr>
          <p:cNvSpPr txBox="1"/>
          <p:nvPr/>
        </p:nvSpPr>
        <p:spPr>
          <a:xfrm>
            <a:off x="9003261" y="576393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2.03</a:t>
            </a:r>
            <a:endParaRPr lang="fr-FR" sz="1100" dirty="0"/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FF2C31FD-AFAD-B1C9-E2B0-210F27EFA69F}"/>
              </a:ext>
            </a:extLst>
          </p:cNvPr>
          <p:cNvSpPr txBox="1"/>
          <p:nvPr/>
        </p:nvSpPr>
        <p:spPr>
          <a:xfrm>
            <a:off x="9437047" y="576393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1.96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7C442B5F-BB35-2FDE-0819-AB74C56A6DBC}"/>
              </a:ext>
            </a:extLst>
          </p:cNvPr>
          <p:cNvSpPr txBox="1"/>
          <p:nvPr/>
        </p:nvSpPr>
        <p:spPr>
          <a:xfrm>
            <a:off x="9838992" y="576393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2.00</a:t>
            </a:r>
            <a:endParaRPr lang="fr-FR" sz="1100" dirty="0"/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43282DC2-B7E8-F86C-201F-A3AA0E7F6ECB}"/>
              </a:ext>
            </a:extLst>
          </p:cNvPr>
          <p:cNvSpPr txBox="1"/>
          <p:nvPr/>
        </p:nvSpPr>
        <p:spPr>
          <a:xfrm>
            <a:off x="10192207" y="576393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0" dirty="0"/>
              <a:t>1.99</a:t>
            </a: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E88FBF8D-371D-24C4-8658-6132111366D9}"/>
              </a:ext>
            </a:extLst>
          </p:cNvPr>
          <p:cNvSpPr/>
          <p:nvPr/>
        </p:nvSpPr>
        <p:spPr bwMode="auto">
          <a:xfrm>
            <a:off x="7304205" y="2878450"/>
            <a:ext cx="3500437" cy="2114550"/>
          </a:xfrm>
          <a:custGeom>
            <a:avLst/>
            <a:gdLst>
              <a:gd name="connsiteX0" fmla="*/ 0 w 3500437"/>
              <a:gd name="connsiteY0" fmla="*/ 0 h 2114550"/>
              <a:gd name="connsiteX1" fmla="*/ 0 w 3500437"/>
              <a:gd name="connsiteY1" fmla="*/ 2114550 h 2114550"/>
              <a:gd name="connsiteX2" fmla="*/ 3500437 w 3500437"/>
              <a:gd name="connsiteY2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0437" h="2114550">
                <a:moveTo>
                  <a:pt x="0" y="0"/>
                </a:moveTo>
                <a:lnTo>
                  <a:pt x="0" y="2114550"/>
                </a:lnTo>
                <a:lnTo>
                  <a:pt x="3500437" y="211455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2DEA5008-709B-B1FE-874A-7C21AFE94047}"/>
              </a:ext>
            </a:extLst>
          </p:cNvPr>
          <p:cNvSpPr/>
          <p:nvPr/>
        </p:nvSpPr>
        <p:spPr bwMode="auto">
          <a:xfrm>
            <a:off x="8033673" y="3803438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696356F6-501E-E713-8446-D769D6953883}"/>
              </a:ext>
            </a:extLst>
          </p:cNvPr>
          <p:cNvSpPr/>
          <p:nvPr/>
        </p:nvSpPr>
        <p:spPr bwMode="auto">
          <a:xfrm>
            <a:off x="8426579" y="3870527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C60977A8-3BEA-00CF-FBEA-636F1F663477}"/>
              </a:ext>
            </a:extLst>
          </p:cNvPr>
          <p:cNvSpPr/>
          <p:nvPr/>
        </p:nvSpPr>
        <p:spPr bwMode="auto">
          <a:xfrm>
            <a:off x="9200485" y="3738023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F3D4B6C5-6BAA-2FC0-C10D-43999E14A413}"/>
              </a:ext>
            </a:extLst>
          </p:cNvPr>
          <p:cNvSpPr/>
          <p:nvPr/>
        </p:nvSpPr>
        <p:spPr bwMode="auto">
          <a:xfrm>
            <a:off x="9588809" y="3900675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1E725AE1-FB9F-C17E-5C63-B9F8EAC250DF}"/>
              </a:ext>
            </a:extLst>
          </p:cNvPr>
          <p:cNvSpPr/>
          <p:nvPr/>
        </p:nvSpPr>
        <p:spPr bwMode="auto">
          <a:xfrm>
            <a:off x="9982944" y="3796914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F1CF1B85-E7D5-D4B6-8577-8F2A477DED21}"/>
              </a:ext>
            </a:extLst>
          </p:cNvPr>
          <p:cNvSpPr/>
          <p:nvPr/>
        </p:nvSpPr>
        <p:spPr bwMode="auto">
          <a:xfrm>
            <a:off x="10367762" y="3824415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36A752C9-8FCA-6891-98EB-F144F2D40008}"/>
              </a:ext>
            </a:extLst>
          </p:cNvPr>
          <p:cNvSpPr/>
          <p:nvPr/>
        </p:nvSpPr>
        <p:spPr bwMode="auto">
          <a:xfrm>
            <a:off x="7250528" y="3886388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37D41586-79D3-B51E-8372-6F57FD6769ED}"/>
              </a:ext>
            </a:extLst>
          </p:cNvPr>
          <p:cNvSpPr/>
          <p:nvPr/>
        </p:nvSpPr>
        <p:spPr bwMode="auto">
          <a:xfrm>
            <a:off x="8033673" y="3907407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47C28D60-2671-43F8-74AC-C171B270E0B1}"/>
              </a:ext>
            </a:extLst>
          </p:cNvPr>
          <p:cNvSpPr/>
          <p:nvPr/>
        </p:nvSpPr>
        <p:spPr bwMode="auto">
          <a:xfrm>
            <a:off x="8426579" y="3824288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7FD6D406-F1A1-B4BA-FFD7-C6618684072B}"/>
              </a:ext>
            </a:extLst>
          </p:cNvPr>
          <p:cNvSpPr/>
          <p:nvPr/>
        </p:nvSpPr>
        <p:spPr bwMode="auto">
          <a:xfrm>
            <a:off x="8812410" y="3979255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89289CFE-8470-D91F-7ACF-3E3F5D1C70DB}"/>
              </a:ext>
            </a:extLst>
          </p:cNvPr>
          <p:cNvSpPr/>
          <p:nvPr/>
        </p:nvSpPr>
        <p:spPr bwMode="auto">
          <a:xfrm>
            <a:off x="9200485" y="3841813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2CF8B22-0735-B05A-2B00-23385EB29FF7}"/>
              </a:ext>
            </a:extLst>
          </p:cNvPr>
          <p:cNvSpPr/>
          <p:nvPr/>
        </p:nvSpPr>
        <p:spPr bwMode="auto">
          <a:xfrm>
            <a:off x="9588809" y="3926199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11FF8B71-2E5B-C15E-51A1-113D30D4842D}"/>
              </a:ext>
            </a:extLst>
          </p:cNvPr>
          <p:cNvSpPr/>
          <p:nvPr/>
        </p:nvSpPr>
        <p:spPr bwMode="auto">
          <a:xfrm>
            <a:off x="9982944" y="3905438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086B8CBB-4F5A-4C7C-DBB3-F18253058C17}"/>
              </a:ext>
            </a:extLst>
          </p:cNvPr>
          <p:cNvSpPr/>
          <p:nvPr/>
        </p:nvSpPr>
        <p:spPr bwMode="auto">
          <a:xfrm>
            <a:off x="10367762" y="4039042"/>
            <a:ext cx="106487" cy="106487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3F6C80DC-3978-4796-D3E4-B9D50156C8B6}"/>
              </a:ext>
            </a:extLst>
          </p:cNvPr>
          <p:cNvSpPr/>
          <p:nvPr/>
        </p:nvSpPr>
        <p:spPr bwMode="auto">
          <a:xfrm>
            <a:off x="8812410" y="3905438"/>
            <a:ext cx="106487" cy="10648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19CE71AC-7089-26B2-BF2A-26787084145F}"/>
              </a:ext>
            </a:extLst>
          </p:cNvPr>
          <p:cNvSpPr txBox="1"/>
          <p:nvPr/>
        </p:nvSpPr>
        <p:spPr>
          <a:xfrm>
            <a:off x="10199631" y="4246233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0000CC"/>
                </a:solidFill>
              </a:rPr>
              <a:t>-0.07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38646ADB-B290-033E-C2EF-A3ACB6D6C78A}"/>
              </a:ext>
            </a:extLst>
          </p:cNvPr>
          <p:cNvSpPr txBox="1"/>
          <p:nvPr/>
        </p:nvSpPr>
        <p:spPr>
          <a:xfrm>
            <a:off x="10199631" y="3225466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1" dirty="0">
                <a:solidFill>
                  <a:srgbClr val="00B0F0"/>
                </a:solidFill>
              </a:rPr>
              <a:t>0.03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6A9D3B65-CA89-30A0-5CD9-0082869B3AB1}"/>
              </a:ext>
            </a:extLst>
          </p:cNvPr>
          <p:cNvSpPr txBox="1"/>
          <p:nvPr/>
        </p:nvSpPr>
        <p:spPr>
          <a:xfrm>
            <a:off x="10974984" y="3746786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p = 0.23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13EB1786-239E-C23C-3D8E-494BAE553EDD}"/>
              </a:ext>
            </a:extLst>
          </p:cNvPr>
          <p:cNvSpPr txBox="1"/>
          <p:nvPr/>
        </p:nvSpPr>
        <p:spPr>
          <a:xfrm>
            <a:off x="6912854" y="2756187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1F3564"/>
                </a:solidFill>
              </a:rPr>
              <a:t>0.5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1F3BBB8C-7F21-8D1F-F40F-C5194B52718F}"/>
              </a:ext>
            </a:extLst>
          </p:cNvPr>
          <p:cNvSpPr txBox="1"/>
          <p:nvPr/>
        </p:nvSpPr>
        <p:spPr>
          <a:xfrm>
            <a:off x="6834307" y="327565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1F3564"/>
                </a:solidFill>
              </a:rPr>
              <a:t>0.25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E8E016BA-1BE5-3FAC-E291-F00141D3F0F5}"/>
              </a:ext>
            </a:extLst>
          </p:cNvPr>
          <p:cNvSpPr txBox="1"/>
          <p:nvPr/>
        </p:nvSpPr>
        <p:spPr>
          <a:xfrm>
            <a:off x="7023460" y="381268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1F3564"/>
                </a:solidFill>
              </a:rPr>
              <a:t>0</a:t>
            </a: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337BFFAB-CDF8-0961-4549-1C8BCD487A8A}"/>
              </a:ext>
            </a:extLst>
          </p:cNvPr>
          <p:cNvSpPr txBox="1"/>
          <p:nvPr/>
        </p:nvSpPr>
        <p:spPr>
          <a:xfrm>
            <a:off x="6787819" y="4319173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1F3564"/>
                </a:solidFill>
              </a:rPr>
              <a:t>-0.25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65BDFE41-62EB-FF3D-FEC0-2D9932D2DCA9}"/>
              </a:ext>
            </a:extLst>
          </p:cNvPr>
          <p:cNvSpPr txBox="1"/>
          <p:nvPr/>
        </p:nvSpPr>
        <p:spPr>
          <a:xfrm>
            <a:off x="6866366" y="4846734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1F3564"/>
                </a:solidFill>
              </a:rPr>
              <a:t>-0.5</a:t>
            </a:r>
          </a:p>
        </p:txBody>
      </p:sp>
      <p:sp>
        <p:nvSpPr>
          <p:cNvPr id="173" name="Forme libre : forme 172">
            <a:extLst>
              <a:ext uri="{FF2B5EF4-FFF2-40B4-BE49-F238E27FC236}">
                <a16:creationId xmlns:a16="http://schemas.microsoft.com/office/drawing/2014/main" id="{9F05A1E5-E8C9-8332-830E-6F4D3A524C7D}"/>
              </a:ext>
            </a:extLst>
          </p:cNvPr>
          <p:cNvSpPr/>
          <p:nvPr/>
        </p:nvSpPr>
        <p:spPr bwMode="auto">
          <a:xfrm>
            <a:off x="7304205" y="3799993"/>
            <a:ext cx="3133725" cy="159544"/>
          </a:xfrm>
          <a:custGeom>
            <a:avLst/>
            <a:gdLst>
              <a:gd name="connsiteX0" fmla="*/ 0 w 3112293"/>
              <a:gd name="connsiteY0" fmla="*/ 33338 h 116682"/>
              <a:gd name="connsiteX1" fmla="*/ 778668 w 3112293"/>
              <a:gd name="connsiteY1" fmla="*/ 116682 h 116682"/>
              <a:gd name="connsiteX2" fmla="*/ 1162050 w 3112293"/>
              <a:gd name="connsiteY2" fmla="*/ 0 h 116682"/>
              <a:gd name="connsiteX3" fmla="*/ 1554956 w 3112293"/>
              <a:gd name="connsiteY3" fmla="*/ 50007 h 116682"/>
              <a:gd name="connsiteX4" fmla="*/ 1947862 w 3112293"/>
              <a:gd name="connsiteY4" fmla="*/ 52388 h 116682"/>
              <a:gd name="connsiteX5" fmla="*/ 2326481 w 3112293"/>
              <a:gd name="connsiteY5" fmla="*/ 42863 h 116682"/>
              <a:gd name="connsiteX6" fmla="*/ 2712243 w 3112293"/>
              <a:gd name="connsiteY6" fmla="*/ 16669 h 116682"/>
              <a:gd name="connsiteX7" fmla="*/ 3112293 w 3112293"/>
              <a:gd name="connsiteY7" fmla="*/ 69057 h 116682"/>
              <a:gd name="connsiteX0" fmla="*/ 0 w 3112293"/>
              <a:gd name="connsiteY0" fmla="*/ 80962 h 116681"/>
              <a:gd name="connsiteX1" fmla="*/ 776287 w 3112293"/>
              <a:gd name="connsiteY1" fmla="*/ 0 h 116681"/>
              <a:gd name="connsiteX2" fmla="*/ 1162050 w 3112293"/>
              <a:gd name="connsiteY2" fmla="*/ 47624 h 116681"/>
              <a:gd name="connsiteX3" fmla="*/ 1554956 w 3112293"/>
              <a:gd name="connsiteY3" fmla="*/ 97631 h 116681"/>
              <a:gd name="connsiteX4" fmla="*/ 1947862 w 3112293"/>
              <a:gd name="connsiteY4" fmla="*/ 100012 h 116681"/>
              <a:gd name="connsiteX5" fmla="*/ 2326481 w 3112293"/>
              <a:gd name="connsiteY5" fmla="*/ 90487 h 116681"/>
              <a:gd name="connsiteX6" fmla="*/ 2712243 w 3112293"/>
              <a:gd name="connsiteY6" fmla="*/ 64293 h 116681"/>
              <a:gd name="connsiteX7" fmla="*/ 3112293 w 3112293"/>
              <a:gd name="connsiteY7" fmla="*/ 116681 h 116681"/>
              <a:gd name="connsiteX0" fmla="*/ 0 w 3112293"/>
              <a:gd name="connsiteY0" fmla="*/ 80962 h 116681"/>
              <a:gd name="connsiteX1" fmla="*/ 776287 w 3112293"/>
              <a:gd name="connsiteY1" fmla="*/ 0 h 116681"/>
              <a:gd name="connsiteX2" fmla="*/ 1176337 w 3112293"/>
              <a:gd name="connsiteY2" fmla="*/ 71437 h 116681"/>
              <a:gd name="connsiteX3" fmla="*/ 1554956 w 3112293"/>
              <a:gd name="connsiteY3" fmla="*/ 97631 h 116681"/>
              <a:gd name="connsiteX4" fmla="*/ 1947862 w 3112293"/>
              <a:gd name="connsiteY4" fmla="*/ 100012 h 116681"/>
              <a:gd name="connsiteX5" fmla="*/ 2326481 w 3112293"/>
              <a:gd name="connsiteY5" fmla="*/ 90487 h 116681"/>
              <a:gd name="connsiteX6" fmla="*/ 2712243 w 3112293"/>
              <a:gd name="connsiteY6" fmla="*/ 64293 h 116681"/>
              <a:gd name="connsiteX7" fmla="*/ 3112293 w 3112293"/>
              <a:gd name="connsiteY7" fmla="*/ 116681 h 116681"/>
              <a:gd name="connsiteX0" fmla="*/ 0 w 3112293"/>
              <a:gd name="connsiteY0" fmla="*/ 140494 h 176213"/>
              <a:gd name="connsiteX1" fmla="*/ 776287 w 3112293"/>
              <a:gd name="connsiteY1" fmla="*/ 59532 h 176213"/>
              <a:gd name="connsiteX2" fmla="*/ 1176337 w 3112293"/>
              <a:gd name="connsiteY2" fmla="*/ 130969 h 176213"/>
              <a:gd name="connsiteX3" fmla="*/ 1554956 w 3112293"/>
              <a:gd name="connsiteY3" fmla="*/ 157163 h 176213"/>
              <a:gd name="connsiteX4" fmla="*/ 1950243 w 3112293"/>
              <a:gd name="connsiteY4" fmla="*/ 0 h 176213"/>
              <a:gd name="connsiteX5" fmla="*/ 2326481 w 3112293"/>
              <a:gd name="connsiteY5" fmla="*/ 150019 h 176213"/>
              <a:gd name="connsiteX6" fmla="*/ 2712243 w 3112293"/>
              <a:gd name="connsiteY6" fmla="*/ 123825 h 176213"/>
              <a:gd name="connsiteX7" fmla="*/ 3112293 w 3112293"/>
              <a:gd name="connsiteY7" fmla="*/ 176213 h 176213"/>
              <a:gd name="connsiteX0" fmla="*/ 0 w 3112293"/>
              <a:gd name="connsiteY0" fmla="*/ 140494 h 176213"/>
              <a:gd name="connsiteX1" fmla="*/ 776287 w 3112293"/>
              <a:gd name="connsiteY1" fmla="*/ 59532 h 176213"/>
              <a:gd name="connsiteX2" fmla="*/ 1176337 w 3112293"/>
              <a:gd name="connsiteY2" fmla="*/ 130969 h 176213"/>
              <a:gd name="connsiteX3" fmla="*/ 1554956 w 3112293"/>
              <a:gd name="connsiteY3" fmla="*/ 157163 h 176213"/>
              <a:gd name="connsiteX4" fmla="*/ 1950243 w 3112293"/>
              <a:gd name="connsiteY4" fmla="*/ 0 h 176213"/>
              <a:gd name="connsiteX5" fmla="*/ 2336006 w 3112293"/>
              <a:gd name="connsiteY5" fmla="*/ 159544 h 176213"/>
              <a:gd name="connsiteX6" fmla="*/ 2712243 w 3112293"/>
              <a:gd name="connsiteY6" fmla="*/ 123825 h 176213"/>
              <a:gd name="connsiteX7" fmla="*/ 3112293 w 3112293"/>
              <a:gd name="connsiteY7" fmla="*/ 176213 h 176213"/>
              <a:gd name="connsiteX0" fmla="*/ 0 w 3112293"/>
              <a:gd name="connsiteY0" fmla="*/ 140494 h 176213"/>
              <a:gd name="connsiteX1" fmla="*/ 776287 w 3112293"/>
              <a:gd name="connsiteY1" fmla="*/ 59532 h 176213"/>
              <a:gd name="connsiteX2" fmla="*/ 1176337 w 3112293"/>
              <a:gd name="connsiteY2" fmla="*/ 130969 h 176213"/>
              <a:gd name="connsiteX3" fmla="*/ 1554956 w 3112293"/>
              <a:gd name="connsiteY3" fmla="*/ 157163 h 176213"/>
              <a:gd name="connsiteX4" fmla="*/ 1950243 w 3112293"/>
              <a:gd name="connsiteY4" fmla="*/ 0 h 176213"/>
              <a:gd name="connsiteX5" fmla="*/ 2336006 w 3112293"/>
              <a:gd name="connsiteY5" fmla="*/ 159544 h 176213"/>
              <a:gd name="connsiteX6" fmla="*/ 2738437 w 3112293"/>
              <a:gd name="connsiteY6" fmla="*/ 47625 h 176213"/>
              <a:gd name="connsiteX7" fmla="*/ 3112293 w 3112293"/>
              <a:gd name="connsiteY7" fmla="*/ 176213 h 176213"/>
              <a:gd name="connsiteX0" fmla="*/ 0 w 3133725"/>
              <a:gd name="connsiteY0" fmla="*/ 140494 h 159544"/>
              <a:gd name="connsiteX1" fmla="*/ 776287 w 3133725"/>
              <a:gd name="connsiteY1" fmla="*/ 59532 h 159544"/>
              <a:gd name="connsiteX2" fmla="*/ 1176337 w 3133725"/>
              <a:gd name="connsiteY2" fmla="*/ 130969 h 159544"/>
              <a:gd name="connsiteX3" fmla="*/ 1554956 w 3133725"/>
              <a:gd name="connsiteY3" fmla="*/ 157163 h 159544"/>
              <a:gd name="connsiteX4" fmla="*/ 1950243 w 3133725"/>
              <a:gd name="connsiteY4" fmla="*/ 0 h 159544"/>
              <a:gd name="connsiteX5" fmla="*/ 2336006 w 3133725"/>
              <a:gd name="connsiteY5" fmla="*/ 159544 h 159544"/>
              <a:gd name="connsiteX6" fmla="*/ 2738437 w 3133725"/>
              <a:gd name="connsiteY6" fmla="*/ 47625 h 159544"/>
              <a:gd name="connsiteX7" fmla="*/ 3133725 w 3133725"/>
              <a:gd name="connsiteY7" fmla="*/ 80963 h 1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3725" h="159544">
                <a:moveTo>
                  <a:pt x="0" y="140494"/>
                </a:moveTo>
                <a:lnTo>
                  <a:pt x="776287" y="59532"/>
                </a:lnTo>
                <a:lnTo>
                  <a:pt x="1176337" y="130969"/>
                </a:lnTo>
                <a:lnTo>
                  <a:pt x="1554956" y="157163"/>
                </a:lnTo>
                <a:lnTo>
                  <a:pt x="1950243" y="0"/>
                </a:lnTo>
                <a:lnTo>
                  <a:pt x="2336006" y="159544"/>
                </a:lnTo>
                <a:lnTo>
                  <a:pt x="2738437" y="47625"/>
                </a:lnTo>
                <a:lnTo>
                  <a:pt x="3133725" y="80963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Forme libre : forme 173">
            <a:extLst>
              <a:ext uri="{FF2B5EF4-FFF2-40B4-BE49-F238E27FC236}">
                <a16:creationId xmlns:a16="http://schemas.microsoft.com/office/drawing/2014/main" id="{41D0DE21-E3F6-59CD-FB92-1153C0AC40FE}"/>
              </a:ext>
            </a:extLst>
          </p:cNvPr>
          <p:cNvSpPr/>
          <p:nvPr/>
        </p:nvSpPr>
        <p:spPr bwMode="auto">
          <a:xfrm>
            <a:off x="7304205" y="3876094"/>
            <a:ext cx="3112292" cy="216696"/>
          </a:xfrm>
          <a:custGeom>
            <a:avLst/>
            <a:gdLst>
              <a:gd name="connsiteX0" fmla="*/ 0 w 3112293"/>
              <a:gd name="connsiteY0" fmla="*/ 33338 h 116682"/>
              <a:gd name="connsiteX1" fmla="*/ 778668 w 3112293"/>
              <a:gd name="connsiteY1" fmla="*/ 116682 h 116682"/>
              <a:gd name="connsiteX2" fmla="*/ 1162050 w 3112293"/>
              <a:gd name="connsiteY2" fmla="*/ 0 h 116682"/>
              <a:gd name="connsiteX3" fmla="*/ 1554956 w 3112293"/>
              <a:gd name="connsiteY3" fmla="*/ 50007 h 116682"/>
              <a:gd name="connsiteX4" fmla="*/ 1947862 w 3112293"/>
              <a:gd name="connsiteY4" fmla="*/ 52388 h 116682"/>
              <a:gd name="connsiteX5" fmla="*/ 2326481 w 3112293"/>
              <a:gd name="connsiteY5" fmla="*/ 42863 h 116682"/>
              <a:gd name="connsiteX6" fmla="*/ 2712243 w 3112293"/>
              <a:gd name="connsiteY6" fmla="*/ 16669 h 116682"/>
              <a:gd name="connsiteX7" fmla="*/ 3112293 w 3112293"/>
              <a:gd name="connsiteY7" fmla="*/ 69057 h 116682"/>
              <a:gd name="connsiteX0" fmla="*/ 0 w 3112293"/>
              <a:gd name="connsiteY0" fmla="*/ 33338 h 209551"/>
              <a:gd name="connsiteX1" fmla="*/ 776287 w 3112293"/>
              <a:gd name="connsiteY1" fmla="*/ 209551 h 209551"/>
              <a:gd name="connsiteX2" fmla="*/ 1162050 w 3112293"/>
              <a:gd name="connsiteY2" fmla="*/ 0 h 209551"/>
              <a:gd name="connsiteX3" fmla="*/ 1554956 w 3112293"/>
              <a:gd name="connsiteY3" fmla="*/ 50007 h 209551"/>
              <a:gd name="connsiteX4" fmla="*/ 1947862 w 3112293"/>
              <a:gd name="connsiteY4" fmla="*/ 52388 h 209551"/>
              <a:gd name="connsiteX5" fmla="*/ 2326481 w 3112293"/>
              <a:gd name="connsiteY5" fmla="*/ 42863 h 209551"/>
              <a:gd name="connsiteX6" fmla="*/ 2712243 w 3112293"/>
              <a:gd name="connsiteY6" fmla="*/ 16669 h 209551"/>
              <a:gd name="connsiteX7" fmla="*/ 3112293 w 3112293"/>
              <a:gd name="connsiteY7" fmla="*/ 69057 h 209551"/>
              <a:gd name="connsiteX0" fmla="*/ 0 w 3112293"/>
              <a:gd name="connsiteY0" fmla="*/ 16669 h 197643"/>
              <a:gd name="connsiteX1" fmla="*/ 776287 w 3112293"/>
              <a:gd name="connsiteY1" fmla="*/ 192882 h 197643"/>
              <a:gd name="connsiteX2" fmla="*/ 1162050 w 3112293"/>
              <a:gd name="connsiteY2" fmla="*/ 197643 h 197643"/>
              <a:gd name="connsiteX3" fmla="*/ 1554956 w 3112293"/>
              <a:gd name="connsiteY3" fmla="*/ 33338 h 197643"/>
              <a:gd name="connsiteX4" fmla="*/ 1947862 w 3112293"/>
              <a:gd name="connsiteY4" fmla="*/ 35719 h 197643"/>
              <a:gd name="connsiteX5" fmla="*/ 2326481 w 3112293"/>
              <a:gd name="connsiteY5" fmla="*/ 26194 h 197643"/>
              <a:gd name="connsiteX6" fmla="*/ 2712243 w 3112293"/>
              <a:gd name="connsiteY6" fmla="*/ 0 h 197643"/>
              <a:gd name="connsiteX7" fmla="*/ 3112293 w 3112293"/>
              <a:gd name="connsiteY7" fmla="*/ 52388 h 197643"/>
              <a:gd name="connsiteX0" fmla="*/ 0 w 3112293"/>
              <a:gd name="connsiteY0" fmla="*/ 16669 h 219075"/>
              <a:gd name="connsiteX1" fmla="*/ 776287 w 3112293"/>
              <a:gd name="connsiteY1" fmla="*/ 192882 h 219075"/>
              <a:gd name="connsiteX2" fmla="*/ 1162050 w 3112293"/>
              <a:gd name="connsiteY2" fmla="*/ 197643 h 219075"/>
              <a:gd name="connsiteX3" fmla="*/ 1547812 w 3112293"/>
              <a:gd name="connsiteY3" fmla="*/ 219075 h 219075"/>
              <a:gd name="connsiteX4" fmla="*/ 1947862 w 3112293"/>
              <a:gd name="connsiteY4" fmla="*/ 35719 h 219075"/>
              <a:gd name="connsiteX5" fmla="*/ 2326481 w 3112293"/>
              <a:gd name="connsiteY5" fmla="*/ 26194 h 219075"/>
              <a:gd name="connsiteX6" fmla="*/ 2712243 w 3112293"/>
              <a:gd name="connsiteY6" fmla="*/ 0 h 219075"/>
              <a:gd name="connsiteX7" fmla="*/ 3112293 w 3112293"/>
              <a:gd name="connsiteY7" fmla="*/ 52388 h 219075"/>
              <a:gd name="connsiteX0" fmla="*/ 0 w 3112293"/>
              <a:gd name="connsiteY0" fmla="*/ 16669 h 219075"/>
              <a:gd name="connsiteX1" fmla="*/ 776287 w 3112293"/>
              <a:gd name="connsiteY1" fmla="*/ 192882 h 219075"/>
              <a:gd name="connsiteX2" fmla="*/ 1162050 w 3112293"/>
              <a:gd name="connsiteY2" fmla="*/ 197643 h 219075"/>
              <a:gd name="connsiteX3" fmla="*/ 1547812 w 3112293"/>
              <a:gd name="connsiteY3" fmla="*/ 219075 h 219075"/>
              <a:gd name="connsiteX4" fmla="*/ 1931193 w 3112293"/>
              <a:gd name="connsiteY4" fmla="*/ 133350 h 219075"/>
              <a:gd name="connsiteX5" fmla="*/ 2326481 w 3112293"/>
              <a:gd name="connsiteY5" fmla="*/ 26194 h 219075"/>
              <a:gd name="connsiteX6" fmla="*/ 2712243 w 3112293"/>
              <a:gd name="connsiteY6" fmla="*/ 0 h 219075"/>
              <a:gd name="connsiteX7" fmla="*/ 3112293 w 3112293"/>
              <a:gd name="connsiteY7" fmla="*/ 52388 h 219075"/>
              <a:gd name="connsiteX0" fmla="*/ 0 w 3112293"/>
              <a:gd name="connsiteY0" fmla="*/ 16669 h 219075"/>
              <a:gd name="connsiteX1" fmla="*/ 776287 w 3112293"/>
              <a:gd name="connsiteY1" fmla="*/ 192882 h 219075"/>
              <a:gd name="connsiteX2" fmla="*/ 1162050 w 3112293"/>
              <a:gd name="connsiteY2" fmla="*/ 197643 h 219075"/>
              <a:gd name="connsiteX3" fmla="*/ 1547812 w 3112293"/>
              <a:gd name="connsiteY3" fmla="*/ 219075 h 219075"/>
              <a:gd name="connsiteX4" fmla="*/ 1931193 w 3112293"/>
              <a:gd name="connsiteY4" fmla="*/ 133350 h 219075"/>
              <a:gd name="connsiteX5" fmla="*/ 2312193 w 3112293"/>
              <a:gd name="connsiteY5" fmla="*/ 130969 h 219075"/>
              <a:gd name="connsiteX6" fmla="*/ 2712243 w 3112293"/>
              <a:gd name="connsiteY6" fmla="*/ 0 h 219075"/>
              <a:gd name="connsiteX7" fmla="*/ 3112293 w 3112293"/>
              <a:gd name="connsiteY7" fmla="*/ 52388 h 219075"/>
              <a:gd name="connsiteX0" fmla="*/ 0 w 3112293"/>
              <a:gd name="connsiteY0" fmla="*/ 0 h 202406"/>
              <a:gd name="connsiteX1" fmla="*/ 776287 w 3112293"/>
              <a:gd name="connsiteY1" fmla="*/ 176213 h 202406"/>
              <a:gd name="connsiteX2" fmla="*/ 1162050 w 3112293"/>
              <a:gd name="connsiteY2" fmla="*/ 180974 h 202406"/>
              <a:gd name="connsiteX3" fmla="*/ 1547812 w 3112293"/>
              <a:gd name="connsiteY3" fmla="*/ 202406 h 202406"/>
              <a:gd name="connsiteX4" fmla="*/ 1931193 w 3112293"/>
              <a:gd name="connsiteY4" fmla="*/ 116681 h 202406"/>
              <a:gd name="connsiteX5" fmla="*/ 2312193 w 3112293"/>
              <a:gd name="connsiteY5" fmla="*/ 114300 h 202406"/>
              <a:gd name="connsiteX6" fmla="*/ 2714624 w 3112293"/>
              <a:gd name="connsiteY6" fmla="*/ 66675 h 202406"/>
              <a:gd name="connsiteX7" fmla="*/ 3112293 w 3112293"/>
              <a:gd name="connsiteY7" fmla="*/ 35719 h 202406"/>
              <a:gd name="connsiteX0" fmla="*/ 0 w 3107530"/>
              <a:gd name="connsiteY0" fmla="*/ 0 h 202406"/>
              <a:gd name="connsiteX1" fmla="*/ 776287 w 3107530"/>
              <a:gd name="connsiteY1" fmla="*/ 176213 h 202406"/>
              <a:gd name="connsiteX2" fmla="*/ 1162050 w 3107530"/>
              <a:gd name="connsiteY2" fmla="*/ 180974 h 202406"/>
              <a:gd name="connsiteX3" fmla="*/ 1547812 w 3107530"/>
              <a:gd name="connsiteY3" fmla="*/ 202406 h 202406"/>
              <a:gd name="connsiteX4" fmla="*/ 1931193 w 3107530"/>
              <a:gd name="connsiteY4" fmla="*/ 116681 h 202406"/>
              <a:gd name="connsiteX5" fmla="*/ 2312193 w 3107530"/>
              <a:gd name="connsiteY5" fmla="*/ 114300 h 202406"/>
              <a:gd name="connsiteX6" fmla="*/ 2714624 w 3107530"/>
              <a:gd name="connsiteY6" fmla="*/ 66675 h 202406"/>
              <a:gd name="connsiteX7" fmla="*/ 3107530 w 3107530"/>
              <a:gd name="connsiteY7" fmla="*/ 100013 h 202406"/>
              <a:gd name="connsiteX0" fmla="*/ 0 w 3112292"/>
              <a:gd name="connsiteY0" fmla="*/ 0 h 202406"/>
              <a:gd name="connsiteX1" fmla="*/ 776287 w 3112292"/>
              <a:gd name="connsiteY1" fmla="*/ 176213 h 202406"/>
              <a:gd name="connsiteX2" fmla="*/ 1162050 w 3112292"/>
              <a:gd name="connsiteY2" fmla="*/ 180974 h 202406"/>
              <a:gd name="connsiteX3" fmla="*/ 1547812 w 3112292"/>
              <a:gd name="connsiteY3" fmla="*/ 202406 h 202406"/>
              <a:gd name="connsiteX4" fmla="*/ 1931193 w 3112292"/>
              <a:gd name="connsiteY4" fmla="*/ 116681 h 202406"/>
              <a:gd name="connsiteX5" fmla="*/ 2312193 w 3112292"/>
              <a:gd name="connsiteY5" fmla="*/ 114300 h 202406"/>
              <a:gd name="connsiteX6" fmla="*/ 2714624 w 3112292"/>
              <a:gd name="connsiteY6" fmla="*/ 66675 h 202406"/>
              <a:gd name="connsiteX7" fmla="*/ 3112292 w 3112292"/>
              <a:gd name="connsiteY7" fmla="*/ 152401 h 202406"/>
              <a:gd name="connsiteX0" fmla="*/ 0 w 3112292"/>
              <a:gd name="connsiteY0" fmla="*/ 0 h 202406"/>
              <a:gd name="connsiteX1" fmla="*/ 776287 w 3112292"/>
              <a:gd name="connsiteY1" fmla="*/ 176213 h 202406"/>
              <a:gd name="connsiteX2" fmla="*/ 1162050 w 3112292"/>
              <a:gd name="connsiteY2" fmla="*/ 180974 h 202406"/>
              <a:gd name="connsiteX3" fmla="*/ 1547812 w 3112292"/>
              <a:gd name="connsiteY3" fmla="*/ 202406 h 202406"/>
              <a:gd name="connsiteX4" fmla="*/ 1931193 w 3112292"/>
              <a:gd name="connsiteY4" fmla="*/ 116681 h 202406"/>
              <a:gd name="connsiteX5" fmla="*/ 2312193 w 3112292"/>
              <a:gd name="connsiteY5" fmla="*/ 114300 h 202406"/>
              <a:gd name="connsiteX6" fmla="*/ 2740817 w 3112292"/>
              <a:gd name="connsiteY6" fmla="*/ 21431 h 202406"/>
              <a:gd name="connsiteX7" fmla="*/ 3112292 w 3112292"/>
              <a:gd name="connsiteY7" fmla="*/ 152401 h 202406"/>
              <a:gd name="connsiteX0" fmla="*/ 0 w 3112292"/>
              <a:gd name="connsiteY0" fmla="*/ 0 h 202406"/>
              <a:gd name="connsiteX1" fmla="*/ 776287 w 3112292"/>
              <a:gd name="connsiteY1" fmla="*/ 176213 h 202406"/>
              <a:gd name="connsiteX2" fmla="*/ 1162050 w 3112292"/>
              <a:gd name="connsiteY2" fmla="*/ 180974 h 202406"/>
              <a:gd name="connsiteX3" fmla="*/ 1547812 w 3112292"/>
              <a:gd name="connsiteY3" fmla="*/ 202406 h 202406"/>
              <a:gd name="connsiteX4" fmla="*/ 1931193 w 3112292"/>
              <a:gd name="connsiteY4" fmla="*/ 116681 h 202406"/>
              <a:gd name="connsiteX5" fmla="*/ 2333624 w 3112292"/>
              <a:gd name="connsiteY5" fmla="*/ 45244 h 202406"/>
              <a:gd name="connsiteX6" fmla="*/ 2740817 w 3112292"/>
              <a:gd name="connsiteY6" fmla="*/ 21431 h 202406"/>
              <a:gd name="connsiteX7" fmla="*/ 3112292 w 3112292"/>
              <a:gd name="connsiteY7" fmla="*/ 152401 h 202406"/>
              <a:gd name="connsiteX0" fmla="*/ 0 w 3112292"/>
              <a:gd name="connsiteY0" fmla="*/ 38101 h 240507"/>
              <a:gd name="connsiteX1" fmla="*/ 776287 w 3112292"/>
              <a:gd name="connsiteY1" fmla="*/ 214314 h 240507"/>
              <a:gd name="connsiteX2" fmla="*/ 1162050 w 3112292"/>
              <a:gd name="connsiteY2" fmla="*/ 219075 h 240507"/>
              <a:gd name="connsiteX3" fmla="*/ 1547812 w 3112292"/>
              <a:gd name="connsiteY3" fmla="*/ 240507 h 240507"/>
              <a:gd name="connsiteX4" fmla="*/ 1955006 w 3112292"/>
              <a:gd name="connsiteY4" fmla="*/ 0 h 240507"/>
              <a:gd name="connsiteX5" fmla="*/ 2333624 w 3112292"/>
              <a:gd name="connsiteY5" fmla="*/ 83345 h 240507"/>
              <a:gd name="connsiteX6" fmla="*/ 2740817 w 3112292"/>
              <a:gd name="connsiteY6" fmla="*/ 59532 h 240507"/>
              <a:gd name="connsiteX7" fmla="*/ 3112292 w 3112292"/>
              <a:gd name="connsiteY7" fmla="*/ 190502 h 240507"/>
              <a:gd name="connsiteX0" fmla="*/ 0 w 3112292"/>
              <a:gd name="connsiteY0" fmla="*/ 38101 h 219075"/>
              <a:gd name="connsiteX1" fmla="*/ 776287 w 3112292"/>
              <a:gd name="connsiteY1" fmla="*/ 214314 h 219075"/>
              <a:gd name="connsiteX2" fmla="*/ 1162050 w 3112292"/>
              <a:gd name="connsiteY2" fmla="*/ 219075 h 219075"/>
              <a:gd name="connsiteX3" fmla="*/ 1562099 w 3112292"/>
              <a:gd name="connsiteY3" fmla="*/ 121444 h 219075"/>
              <a:gd name="connsiteX4" fmla="*/ 1955006 w 3112292"/>
              <a:gd name="connsiteY4" fmla="*/ 0 h 219075"/>
              <a:gd name="connsiteX5" fmla="*/ 2333624 w 3112292"/>
              <a:gd name="connsiteY5" fmla="*/ 83345 h 219075"/>
              <a:gd name="connsiteX6" fmla="*/ 2740817 w 3112292"/>
              <a:gd name="connsiteY6" fmla="*/ 59532 h 219075"/>
              <a:gd name="connsiteX7" fmla="*/ 3112292 w 3112292"/>
              <a:gd name="connsiteY7" fmla="*/ 190502 h 219075"/>
              <a:gd name="connsiteX0" fmla="*/ 0 w 3112292"/>
              <a:gd name="connsiteY0" fmla="*/ 45245 h 226219"/>
              <a:gd name="connsiteX1" fmla="*/ 776287 w 3112292"/>
              <a:gd name="connsiteY1" fmla="*/ 221458 h 226219"/>
              <a:gd name="connsiteX2" fmla="*/ 1162050 w 3112292"/>
              <a:gd name="connsiteY2" fmla="*/ 226219 h 226219"/>
              <a:gd name="connsiteX3" fmla="*/ 1562099 w 3112292"/>
              <a:gd name="connsiteY3" fmla="*/ 128588 h 226219"/>
              <a:gd name="connsiteX4" fmla="*/ 1955006 w 3112292"/>
              <a:gd name="connsiteY4" fmla="*/ 0 h 226219"/>
              <a:gd name="connsiteX5" fmla="*/ 2333624 w 3112292"/>
              <a:gd name="connsiteY5" fmla="*/ 90489 h 226219"/>
              <a:gd name="connsiteX6" fmla="*/ 2740817 w 3112292"/>
              <a:gd name="connsiteY6" fmla="*/ 66676 h 226219"/>
              <a:gd name="connsiteX7" fmla="*/ 3112292 w 3112292"/>
              <a:gd name="connsiteY7" fmla="*/ 197646 h 226219"/>
              <a:gd name="connsiteX0" fmla="*/ 0 w 3112292"/>
              <a:gd name="connsiteY0" fmla="*/ 64295 h 240508"/>
              <a:gd name="connsiteX1" fmla="*/ 776287 w 3112292"/>
              <a:gd name="connsiteY1" fmla="*/ 240508 h 240508"/>
              <a:gd name="connsiteX2" fmla="*/ 1171575 w 3112292"/>
              <a:gd name="connsiteY2" fmla="*/ 0 h 240508"/>
              <a:gd name="connsiteX3" fmla="*/ 1562099 w 3112292"/>
              <a:gd name="connsiteY3" fmla="*/ 147638 h 240508"/>
              <a:gd name="connsiteX4" fmla="*/ 1955006 w 3112292"/>
              <a:gd name="connsiteY4" fmla="*/ 19050 h 240508"/>
              <a:gd name="connsiteX5" fmla="*/ 2333624 w 3112292"/>
              <a:gd name="connsiteY5" fmla="*/ 109539 h 240508"/>
              <a:gd name="connsiteX6" fmla="*/ 2740817 w 3112292"/>
              <a:gd name="connsiteY6" fmla="*/ 85726 h 240508"/>
              <a:gd name="connsiteX7" fmla="*/ 3112292 w 3112292"/>
              <a:gd name="connsiteY7" fmla="*/ 216696 h 240508"/>
              <a:gd name="connsiteX0" fmla="*/ 0 w 3112292"/>
              <a:gd name="connsiteY0" fmla="*/ 64295 h 216696"/>
              <a:gd name="connsiteX1" fmla="*/ 781050 w 3112292"/>
              <a:gd name="connsiteY1" fmla="*/ 85726 h 216696"/>
              <a:gd name="connsiteX2" fmla="*/ 1171575 w 3112292"/>
              <a:gd name="connsiteY2" fmla="*/ 0 h 216696"/>
              <a:gd name="connsiteX3" fmla="*/ 1562099 w 3112292"/>
              <a:gd name="connsiteY3" fmla="*/ 147638 h 216696"/>
              <a:gd name="connsiteX4" fmla="*/ 1955006 w 3112292"/>
              <a:gd name="connsiteY4" fmla="*/ 19050 h 216696"/>
              <a:gd name="connsiteX5" fmla="*/ 2333624 w 3112292"/>
              <a:gd name="connsiteY5" fmla="*/ 109539 h 216696"/>
              <a:gd name="connsiteX6" fmla="*/ 2740817 w 3112292"/>
              <a:gd name="connsiteY6" fmla="*/ 85726 h 216696"/>
              <a:gd name="connsiteX7" fmla="*/ 3112292 w 3112292"/>
              <a:gd name="connsiteY7" fmla="*/ 216696 h 21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2292" h="216696">
                <a:moveTo>
                  <a:pt x="0" y="64295"/>
                </a:moveTo>
                <a:lnTo>
                  <a:pt x="781050" y="85726"/>
                </a:lnTo>
                <a:lnTo>
                  <a:pt x="1171575" y="0"/>
                </a:lnTo>
                <a:lnTo>
                  <a:pt x="1562099" y="147638"/>
                </a:lnTo>
                <a:lnTo>
                  <a:pt x="1955006" y="19050"/>
                </a:lnTo>
                <a:lnTo>
                  <a:pt x="2333624" y="109539"/>
                </a:lnTo>
                <a:lnTo>
                  <a:pt x="2740817" y="85726"/>
                </a:lnTo>
                <a:lnTo>
                  <a:pt x="3112292" y="216696"/>
                </a:lnTo>
              </a:path>
            </a:pathLst>
          </a:cu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Accolade fermante 174">
            <a:extLst>
              <a:ext uri="{FF2B5EF4-FFF2-40B4-BE49-F238E27FC236}">
                <a16:creationId xmlns:a16="http://schemas.microsoft.com/office/drawing/2014/main" id="{2696BB80-56AB-C7DB-DD15-2579B36368AE}"/>
              </a:ext>
            </a:extLst>
          </p:cNvPr>
          <p:cNvSpPr/>
          <p:nvPr/>
        </p:nvSpPr>
        <p:spPr bwMode="auto">
          <a:xfrm>
            <a:off x="10848528" y="3379355"/>
            <a:ext cx="142340" cy="1024608"/>
          </a:xfrm>
          <a:prstGeom prst="rightBrac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1AB25C85-25FE-29B6-9CB1-A46648B59C22}"/>
              </a:ext>
            </a:extLst>
          </p:cNvPr>
          <p:cNvSpPr txBox="1"/>
          <p:nvPr/>
        </p:nvSpPr>
        <p:spPr>
          <a:xfrm>
            <a:off x="6052570" y="5165730"/>
            <a:ext cx="995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Mean values</a:t>
            </a:r>
            <a:endParaRPr lang="en-US" sz="1200" b="1" dirty="0"/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4CF50379-3CC8-AF51-0552-0FC39BD2BA79}"/>
              </a:ext>
            </a:extLst>
          </p:cNvPr>
          <p:cNvSpPr txBox="1"/>
          <p:nvPr/>
        </p:nvSpPr>
        <p:spPr>
          <a:xfrm>
            <a:off x="7169696" y="515811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BL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B728452F-7430-8A2C-8129-2184E1A02C91}"/>
              </a:ext>
            </a:extLst>
          </p:cNvPr>
          <p:cNvSpPr txBox="1"/>
          <p:nvPr/>
        </p:nvSpPr>
        <p:spPr>
          <a:xfrm>
            <a:off x="7851124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W12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84AE5340-9BB6-EC56-6ECA-18C0A6C43B0D}"/>
              </a:ext>
            </a:extLst>
          </p:cNvPr>
          <p:cNvSpPr txBox="1"/>
          <p:nvPr/>
        </p:nvSpPr>
        <p:spPr>
          <a:xfrm>
            <a:off x="8243316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W18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9454BD81-47E8-F51B-3C63-6986C340FA9F}"/>
              </a:ext>
            </a:extLst>
          </p:cNvPr>
          <p:cNvSpPr txBox="1"/>
          <p:nvPr/>
        </p:nvSpPr>
        <p:spPr>
          <a:xfrm>
            <a:off x="8635508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W24</a:t>
            </a:r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A515E99C-D0FE-8F8D-9965-46539D49116B}"/>
              </a:ext>
            </a:extLst>
          </p:cNvPr>
          <p:cNvSpPr txBox="1"/>
          <p:nvPr/>
        </p:nvSpPr>
        <p:spPr>
          <a:xfrm>
            <a:off x="9002950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W30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5B22505D-1CA7-D1CC-59B3-7C5241BD987A}"/>
              </a:ext>
            </a:extLst>
          </p:cNvPr>
          <p:cNvSpPr txBox="1"/>
          <p:nvPr/>
        </p:nvSpPr>
        <p:spPr>
          <a:xfrm>
            <a:off x="9436736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W36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3F030435-C919-6795-2845-148388034281}"/>
              </a:ext>
            </a:extLst>
          </p:cNvPr>
          <p:cNvSpPr txBox="1"/>
          <p:nvPr/>
        </p:nvSpPr>
        <p:spPr>
          <a:xfrm>
            <a:off x="9838681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W42</a:t>
            </a: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46EA6A5E-9E28-7092-BAF1-D136CEEDCFF4}"/>
              </a:ext>
            </a:extLst>
          </p:cNvPr>
          <p:cNvSpPr txBox="1"/>
          <p:nvPr/>
        </p:nvSpPr>
        <p:spPr>
          <a:xfrm>
            <a:off x="10191896" y="51581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W48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:a16="http://schemas.microsoft.com/office/drawing/2014/main" id="{5761A085-D23B-5825-7B92-6D187B35F34F}"/>
              </a:ext>
            </a:extLst>
          </p:cNvPr>
          <p:cNvSpPr txBox="1"/>
          <p:nvPr/>
        </p:nvSpPr>
        <p:spPr>
          <a:xfrm>
            <a:off x="5498925" y="2563523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ISL + LEN (N = 52)</a:t>
            </a: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54A9D181-ADC6-E5AE-5678-DEC57AB13968}"/>
              </a:ext>
            </a:extLst>
          </p:cNvPr>
          <p:cNvSpPr txBox="1"/>
          <p:nvPr/>
        </p:nvSpPr>
        <p:spPr>
          <a:xfrm>
            <a:off x="5510453" y="2823335"/>
            <a:ext cx="1404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B/F/TAF (N = 52)</a:t>
            </a:r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C2470283-73DE-5243-123F-B5628660C765}"/>
              </a:ext>
            </a:extLst>
          </p:cNvPr>
          <p:cNvSpPr/>
          <p:nvPr/>
        </p:nvSpPr>
        <p:spPr bwMode="auto">
          <a:xfrm>
            <a:off x="5312641" y="2647563"/>
            <a:ext cx="137663" cy="137663"/>
          </a:xfrm>
          <a:prstGeom prst="ellipse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23C05969-0D80-3756-0DF0-457EC9372573}"/>
              </a:ext>
            </a:extLst>
          </p:cNvPr>
          <p:cNvCxnSpPr/>
          <p:nvPr/>
        </p:nvCxnSpPr>
        <p:spPr bwMode="auto">
          <a:xfrm>
            <a:off x="5184603" y="2711098"/>
            <a:ext cx="3680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5" name="Ellipse 194">
            <a:extLst>
              <a:ext uri="{FF2B5EF4-FFF2-40B4-BE49-F238E27FC236}">
                <a16:creationId xmlns:a16="http://schemas.microsoft.com/office/drawing/2014/main" id="{BAC794CB-780D-F0DB-B3E7-56A62A48333C}"/>
              </a:ext>
            </a:extLst>
          </p:cNvPr>
          <p:cNvSpPr/>
          <p:nvPr/>
        </p:nvSpPr>
        <p:spPr bwMode="auto">
          <a:xfrm>
            <a:off x="5324169" y="2910642"/>
            <a:ext cx="137663" cy="137663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53B46730-EE75-7EE6-06CA-CA9BAD627F36}"/>
              </a:ext>
            </a:extLst>
          </p:cNvPr>
          <p:cNvCxnSpPr/>
          <p:nvPr/>
        </p:nvCxnSpPr>
        <p:spPr bwMode="auto">
          <a:xfrm>
            <a:off x="5196131" y="2978940"/>
            <a:ext cx="3680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9" name="Line 7">
            <a:extLst>
              <a:ext uri="{FF2B5EF4-FFF2-40B4-BE49-F238E27FC236}">
                <a16:creationId xmlns:a16="http://schemas.microsoft.com/office/drawing/2014/main" id="{7EF6CFDF-FA77-3989-6A9C-84765DD8B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216" y="3251835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0" name="Line 8">
            <a:extLst>
              <a:ext uri="{FF2B5EF4-FFF2-40B4-BE49-F238E27FC236}">
                <a16:creationId xmlns:a16="http://schemas.microsoft.com/office/drawing/2014/main" id="{B33D39B2-BC49-F1BE-17A1-9BE9FDBFD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216" y="3602910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1" name="Line 9">
            <a:extLst>
              <a:ext uri="{FF2B5EF4-FFF2-40B4-BE49-F238E27FC236}">
                <a16:creationId xmlns:a16="http://schemas.microsoft.com/office/drawing/2014/main" id="{F88005BF-236F-E206-A8BF-980F9E6E3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216" y="4295807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2" name="Line 10">
            <a:extLst>
              <a:ext uri="{FF2B5EF4-FFF2-40B4-BE49-F238E27FC236}">
                <a16:creationId xmlns:a16="http://schemas.microsoft.com/office/drawing/2014/main" id="{062F5BA6-58D8-BB4D-2799-8BD08E7A0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216" y="4655879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3" name="Line 12">
            <a:extLst>
              <a:ext uri="{FF2B5EF4-FFF2-40B4-BE49-F238E27FC236}">
                <a16:creationId xmlns:a16="http://schemas.microsoft.com/office/drawing/2014/main" id="{FEE69AEA-D5ED-08CE-5CEC-58A8258C5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216" y="2891795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4" name="Line 10">
            <a:extLst>
              <a:ext uri="{FF2B5EF4-FFF2-40B4-BE49-F238E27FC236}">
                <a16:creationId xmlns:a16="http://schemas.microsoft.com/office/drawing/2014/main" id="{C6C018EC-0EF9-1D2E-A078-C242CCF1D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216" y="4990757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6" name="Line 7">
            <a:extLst>
              <a:ext uri="{FF2B5EF4-FFF2-40B4-BE49-F238E27FC236}">
                <a16:creationId xmlns:a16="http://schemas.microsoft.com/office/drawing/2014/main" id="{2116E4EC-A029-7674-8B45-D41DA943A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1804" y="3414149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8" name="Line 9">
            <a:extLst>
              <a:ext uri="{FF2B5EF4-FFF2-40B4-BE49-F238E27FC236}">
                <a16:creationId xmlns:a16="http://schemas.microsoft.com/office/drawing/2014/main" id="{83DD9D54-1D9F-1DAF-7B12-25E1CAC31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1804" y="4452001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0" name="Line 12">
            <a:extLst>
              <a:ext uri="{FF2B5EF4-FFF2-40B4-BE49-F238E27FC236}">
                <a16:creationId xmlns:a16="http://schemas.microsoft.com/office/drawing/2014/main" id="{749D61F3-BF6E-EE69-E030-8C6CA1B50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1804" y="2891795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1" name="Line 10">
            <a:extLst>
              <a:ext uri="{FF2B5EF4-FFF2-40B4-BE49-F238E27FC236}">
                <a16:creationId xmlns:a16="http://schemas.microsoft.com/office/drawing/2014/main" id="{F344C18B-4B70-E7BF-862C-820F8FDE5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1804" y="4992429"/>
            <a:ext cx="7196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30">
            <a:extLst>
              <a:ext uri="{FF2B5EF4-FFF2-40B4-BE49-F238E27FC236}">
                <a16:creationId xmlns:a16="http://schemas.microsoft.com/office/drawing/2014/main" id="{6C3E0A06-A938-0592-254D-DEBAE7367B4D}"/>
              </a:ext>
            </a:extLst>
          </p:cNvPr>
          <p:cNvSpPr txBox="1"/>
          <p:nvPr/>
        </p:nvSpPr>
        <p:spPr>
          <a:xfrm>
            <a:off x="6362700" y="6486467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Colson AE, HIV Drug Therapy Glasgow 2024, Abs. O21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5EFE331-EA96-6868-E55F-4BB671AA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</p:spPr>
        <p:txBody>
          <a:bodyPr/>
          <a:lstStyle/>
          <a:p>
            <a:r>
              <a:rPr lang="fr-FR" dirty="0"/>
              <a:t>ISL + LEN QW: Phase 2 (3)</a:t>
            </a:r>
          </a:p>
        </p:txBody>
      </p:sp>
    </p:spTree>
    <p:extLst>
      <p:ext uri="{BB962C8B-B14F-4D97-AF65-F5344CB8AC3E}">
        <p14:creationId xmlns:p14="http://schemas.microsoft.com/office/powerpoint/2010/main" val="56270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6">
            <a:extLst>
              <a:ext uri="{FF2B5EF4-FFF2-40B4-BE49-F238E27FC236}">
                <a16:creationId xmlns:a16="http://schemas.microsoft.com/office/drawing/2014/main" id="{535F100F-7E8A-3543-C6FE-ED865D4B2C09}"/>
              </a:ext>
            </a:extLst>
          </p:cNvPr>
          <p:cNvSpPr>
            <a:spLocks/>
          </p:cNvSpPr>
          <p:nvPr/>
        </p:nvSpPr>
        <p:spPr bwMode="auto">
          <a:xfrm>
            <a:off x="5401625" y="2500327"/>
            <a:ext cx="131763" cy="130175"/>
          </a:xfrm>
          <a:custGeom>
            <a:avLst/>
            <a:gdLst>
              <a:gd name="T0" fmla="*/ 292 w 330"/>
              <a:gd name="T1" fmla="*/ 268 h 330"/>
              <a:gd name="T2" fmla="*/ 311 w 330"/>
              <a:gd name="T3" fmla="*/ 241 h 330"/>
              <a:gd name="T4" fmla="*/ 314 w 330"/>
              <a:gd name="T5" fmla="*/ 234 h 330"/>
              <a:gd name="T6" fmla="*/ 320 w 330"/>
              <a:gd name="T7" fmla="*/ 220 h 330"/>
              <a:gd name="T8" fmla="*/ 323 w 330"/>
              <a:gd name="T9" fmla="*/ 213 h 330"/>
              <a:gd name="T10" fmla="*/ 329 w 330"/>
              <a:gd name="T11" fmla="*/ 181 h 330"/>
              <a:gd name="T12" fmla="*/ 329 w 330"/>
              <a:gd name="T13" fmla="*/ 168 h 330"/>
              <a:gd name="T14" fmla="*/ 329 w 330"/>
              <a:gd name="T15" fmla="*/ 165 h 330"/>
              <a:gd name="T16" fmla="*/ 329 w 330"/>
              <a:gd name="T17" fmla="*/ 148 h 330"/>
              <a:gd name="T18" fmla="*/ 323 w 330"/>
              <a:gd name="T19" fmla="*/ 116 h 330"/>
              <a:gd name="T20" fmla="*/ 311 w 330"/>
              <a:gd name="T21" fmla="*/ 87 h 330"/>
              <a:gd name="T22" fmla="*/ 292 w 330"/>
              <a:gd name="T23" fmla="*/ 60 h 330"/>
              <a:gd name="T24" fmla="*/ 269 w 330"/>
              <a:gd name="T25" fmla="*/ 36 h 330"/>
              <a:gd name="T26" fmla="*/ 242 w 330"/>
              <a:gd name="T27" fmla="*/ 18 h 330"/>
              <a:gd name="T28" fmla="*/ 213 w 330"/>
              <a:gd name="T29" fmla="*/ 5 h 330"/>
              <a:gd name="T30" fmla="*/ 181 w 330"/>
              <a:gd name="T31" fmla="*/ 0 h 330"/>
              <a:gd name="T32" fmla="*/ 131 w 330"/>
              <a:gd name="T33" fmla="*/ 2 h 330"/>
              <a:gd name="T34" fmla="*/ 74 w 330"/>
              <a:gd name="T35" fmla="*/ 27 h 330"/>
              <a:gd name="T36" fmla="*/ 49 w 330"/>
              <a:gd name="T37" fmla="*/ 49 h 330"/>
              <a:gd name="T38" fmla="*/ 27 w 330"/>
              <a:gd name="T39" fmla="*/ 73 h 330"/>
              <a:gd name="T40" fmla="*/ 3 w 330"/>
              <a:gd name="T41" fmla="*/ 131 h 330"/>
              <a:gd name="T42" fmla="*/ 0 w 330"/>
              <a:gd name="T43" fmla="*/ 181 h 330"/>
              <a:gd name="T44" fmla="*/ 6 w 330"/>
              <a:gd name="T45" fmla="*/ 213 h 330"/>
              <a:gd name="T46" fmla="*/ 18 w 330"/>
              <a:gd name="T47" fmla="*/ 241 h 330"/>
              <a:gd name="T48" fmla="*/ 37 w 330"/>
              <a:gd name="T49" fmla="*/ 268 h 330"/>
              <a:gd name="T50" fmla="*/ 60 w 330"/>
              <a:gd name="T51" fmla="*/ 292 h 330"/>
              <a:gd name="T52" fmla="*/ 87 w 330"/>
              <a:gd name="T53" fmla="*/ 311 h 330"/>
              <a:gd name="T54" fmla="*/ 116 w 330"/>
              <a:gd name="T55" fmla="*/ 323 h 330"/>
              <a:gd name="T56" fmla="*/ 148 w 330"/>
              <a:gd name="T57" fmla="*/ 329 h 330"/>
              <a:gd name="T58" fmla="*/ 165 w 330"/>
              <a:gd name="T59" fmla="*/ 329 h 330"/>
              <a:gd name="T60" fmla="*/ 169 w 330"/>
              <a:gd name="T61" fmla="*/ 329 h 330"/>
              <a:gd name="T62" fmla="*/ 181 w 330"/>
              <a:gd name="T63" fmla="*/ 329 h 330"/>
              <a:gd name="T64" fmla="*/ 213 w 330"/>
              <a:gd name="T65" fmla="*/ 323 h 330"/>
              <a:gd name="T66" fmla="*/ 220 w 330"/>
              <a:gd name="T67" fmla="*/ 320 h 330"/>
              <a:gd name="T68" fmla="*/ 235 w 330"/>
              <a:gd name="T69" fmla="*/ 314 h 330"/>
              <a:gd name="T70" fmla="*/ 242 w 330"/>
              <a:gd name="T71" fmla="*/ 311 h 330"/>
              <a:gd name="T72" fmla="*/ 269 w 330"/>
              <a:gd name="T73" fmla="*/ 292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" h="330">
                <a:moveTo>
                  <a:pt x="282" y="282"/>
                </a:moveTo>
                <a:lnTo>
                  <a:pt x="292" y="268"/>
                </a:lnTo>
                <a:lnTo>
                  <a:pt x="303" y="256"/>
                </a:lnTo>
                <a:lnTo>
                  <a:pt x="311" y="241"/>
                </a:lnTo>
                <a:lnTo>
                  <a:pt x="312" y="237"/>
                </a:lnTo>
                <a:lnTo>
                  <a:pt x="314" y="234"/>
                </a:lnTo>
                <a:lnTo>
                  <a:pt x="318" y="228"/>
                </a:lnTo>
                <a:lnTo>
                  <a:pt x="320" y="220"/>
                </a:lnTo>
                <a:lnTo>
                  <a:pt x="321" y="216"/>
                </a:lnTo>
                <a:lnTo>
                  <a:pt x="323" y="213"/>
                </a:lnTo>
                <a:lnTo>
                  <a:pt x="327" y="197"/>
                </a:lnTo>
                <a:lnTo>
                  <a:pt x="329" y="181"/>
                </a:lnTo>
                <a:lnTo>
                  <a:pt x="329" y="172"/>
                </a:lnTo>
                <a:lnTo>
                  <a:pt x="329" y="168"/>
                </a:lnTo>
                <a:lnTo>
                  <a:pt x="329" y="166"/>
                </a:lnTo>
                <a:lnTo>
                  <a:pt x="329" y="165"/>
                </a:lnTo>
                <a:lnTo>
                  <a:pt x="330" y="165"/>
                </a:lnTo>
                <a:lnTo>
                  <a:pt x="329" y="148"/>
                </a:lnTo>
                <a:lnTo>
                  <a:pt x="327" y="131"/>
                </a:lnTo>
                <a:lnTo>
                  <a:pt x="323" y="116"/>
                </a:lnTo>
                <a:lnTo>
                  <a:pt x="318" y="101"/>
                </a:lnTo>
                <a:lnTo>
                  <a:pt x="311" y="87"/>
                </a:lnTo>
                <a:lnTo>
                  <a:pt x="303" y="73"/>
                </a:lnTo>
                <a:lnTo>
                  <a:pt x="292" y="60"/>
                </a:lnTo>
                <a:lnTo>
                  <a:pt x="282" y="49"/>
                </a:lnTo>
                <a:lnTo>
                  <a:pt x="269" y="36"/>
                </a:lnTo>
                <a:lnTo>
                  <a:pt x="256" y="27"/>
                </a:lnTo>
                <a:lnTo>
                  <a:pt x="242" y="18"/>
                </a:lnTo>
                <a:lnTo>
                  <a:pt x="228" y="11"/>
                </a:lnTo>
                <a:lnTo>
                  <a:pt x="213" y="5"/>
                </a:lnTo>
                <a:lnTo>
                  <a:pt x="197" y="2"/>
                </a:lnTo>
                <a:lnTo>
                  <a:pt x="181" y="0"/>
                </a:lnTo>
                <a:lnTo>
                  <a:pt x="165" y="0"/>
                </a:lnTo>
                <a:lnTo>
                  <a:pt x="131" y="2"/>
                </a:lnTo>
                <a:lnTo>
                  <a:pt x="102" y="11"/>
                </a:lnTo>
                <a:lnTo>
                  <a:pt x="74" y="27"/>
                </a:lnTo>
                <a:lnTo>
                  <a:pt x="60" y="36"/>
                </a:lnTo>
                <a:lnTo>
                  <a:pt x="49" y="49"/>
                </a:lnTo>
                <a:lnTo>
                  <a:pt x="37" y="60"/>
                </a:lnTo>
                <a:lnTo>
                  <a:pt x="27" y="73"/>
                </a:lnTo>
                <a:lnTo>
                  <a:pt x="12" y="101"/>
                </a:lnTo>
                <a:lnTo>
                  <a:pt x="3" y="131"/>
                </a:lnTo>
                <a:lnTo>
                  <a:pt x="0" y="165"/>
                </a:lnTo>
                <a:lnTo>
                  <a:pt x="0" y="181"/>
                </a:lnTo>
                <a:lnTo>
                  <a:pt x="3" y="197"/>
                </a:lnTo>
                <a:lnTo>
                  <a:pt x="6" y="213"/>
                </a:lnTo>
                <a:lnTo>
                  <a:pt x="12" y="228"/>
                </a:lnTo>
                <a:lnTo>
                  <a:pt x="18" y="241"/>
                </a:lnTo>
                <a:lnTo>
                  <a:pt x="27" y="256"/>
                </a:lnTo>
                <a:lnTo>
                  <a:pt x="37" y="268"/>
                </a:lnTo>
                <a:lnTo>
                  <a:pt x="49" y="282"/>
                </a:lnTo>
                <a:lnTo>
                  <a:pt x="60" y="292"/>
                </a:lnTo>
                <a:lnTo>
                  <a:pt x="74" y="302"/>
                </a:lnTo>
                <a:lnTo>
                  <a:pt x="87" y="311"/>
                </a:lnTo>
                <a:lnTo>
                  <a:pt x="102" y="318"/>
                </a:lnTo>
                <a:lnTo>
                  <a:pt x="116" y="323"/>
                </a:lnTo>
                <a:lnTo>
                  <a:pt x="131" y="327"/>
                </a:lnTo>
                <a:lnTo>
                  <a:pt x="148" y="329"/>
                </a:lnTo>
                <a:lnTo>
                  <a:pt x="165" y="330"/>
                </a:lnTo>
                <a:lnTo>
                  <a:pt x="165" y="329"/>
                </a:lnTo>
                <a:lnTo>
                  <a:pt x="166" y="329"/>
                </a:lnTo>
                <a:lnTo>
                  <a:pt x="169" y="329"/>
                </a:lnTo>
                <a:lnTo>
                  <a:pt x="173" y="329"/>
                </a:lnTo>
                <a:lnTo>
                  <a:pt x="181" y="329"/>
                </a:lnTo>
                <a:lnTo>
                  <a:pt x="197" y="327"/>
                </a:lnTo>
                <a:lnTo>
                  <a:pt x="213" y="323"/>
                </a:lnTo>
                <a:lnTo>
                  <a:pt x="216" y="321"/>
                </a:lnTo>
                <a:lnTo>
                  <a:pt x="220" y="320"/>
                </a:lnTo>
                <a:lnTo>
                  <a:pt x="228" y="318"/>
                </a:lnTo>
                <a:lnTo>
                  <a:pt x="235" y="314"/>
                </a:lnTo>
                <a:lnTo>
                  <a:pt x="238" y="312"/>
                </a:lnTo>
                <a:lnTo>
                  <a:pt x="242" y="311"/>
                </a:lnTo>
                <a:lnTo>
                  <a:pt x="256" y="302"/>
                </a:lnTo>
                <a:lnTo>
                  <a:pt x="269" y="292"/>
                </a:lnTo>
                <a:lnTo>
                  <a:pt x="282" y="282"/>
                </a:lnTo>
                <a:close/>
              </a:path>
            </a:pathLst>
          </a:custGeom>
          <a:solidFill>
            <a:srgbClr val="00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1ACA612C-BC23-BEBB-D5B3-B8BCEA728236}"/>
              </a:ext>
            </a:extLst>
          </p:cNvPr>
          <p:cNvSpPr>
            <a:spLocks/>
          </p:cNvSpPr>
          <p:nvPr/>
        </p:nvSpPr>
        <p:spPr bwMode="auto">
          <a:xfrm>
            <a:off x="5401625" y="2718703"/>
            <a:ext cx="131763" cy="130175"/>
          </a:xfrm>
          <a:custGeom>
            <a:avLst/>
            <a:gdLst>
              <a:gd name="T0" fmla="*/ 292 w 330"/>
              <a:gd name="T1" fmla="*/ 268 h 330"/>
              <a:gd name="T2" fmla="*/ 311 w 330"/>
              <a:gd name="T3" fmla="*/ 241 h 330"/>
              <a:gd name="T4" fmla="*/ 314 w 330"/>
              <a:gd name="T5" fmla="*/ 234 h 330"/>
              <a:gd name="T6" fmla="*/ 320 w 330"/>
              <a:gd name="T7" fmla="*/ 219 h 330"/>
              <a:gd name="T8" fmla="*/ 323 w 330"/>
              <a:gd name="T9" fmla="*/ 212 h 330"/>
              <a:gd name="T10" fmla="*/ 329 w 330"/>
              <a:gd name="T11" fmla="*/ 180 h 330"/>
              <a:gd name="T12" fmla="*/ 329 w 330"/>
              <a:gd name="T13" fmla="*/ 168 h 330"/>
              <a:gd name="T14" fmla="*/ 329 w 330"/>
              <a:gd name="T15" fmla="*/ 165 h 330"/>
              <a:gd name="T16" fmla="*/ 329 w 330"/>
              <a:gd name="T17" fmla="*/ 147 h 330"/>
              <a:gd name="T18" fmla="*/ 323 w 330"/>
              <a:gd name="T19" fmla="*/ 115 h 330"/>
              <a:gd name="T20" fmla="*/ 311 w 330"/>
              <a:gd name="T21" fmla="*/ 86 h 330"/>
              <a:gd name="T22" fmla="*/ 292 w 330"/>
              <a:gd name="T23" fmla="*/ 59 h 330"/>
              <a:gd name="T24" fmla="*/ 269 w 330"/>
              <a:gd name="T25" fmla="*/ 36 h 330"/>
              <a:gd name="T26" fmla="*/ 242 w 330"/>
              <a:gd name="T27" fmla="*/ 17 h 330"/>
              <a:gd name="T28" fmla="*/ 213 w 330"/>
              <a:gd name="T29" fmla="*/ 5 h 330"/>
              <a:gd name="T30" fmla="*/ 181 w 330"/>
              <a:gd name="T31" fmla="*/ 0 h 330"/>
              <a:gd name="T32" fmla="*/ 131 w 330"/>
              <a:gd name="T33" fmla="*/ 2 h 330"/>
              <a:gd name="T34" fmla="*/ 74 w 330"/>
              <a:gd name="T35" fmla="*/ 26 h 330"/>
              <a:gd name="T36" fmla="*/ 49 w 330"/>
              <a:gd name="T37" fmla="*/ 48 h 330"/>
              <a:gd name="T38" fmla="*/ 27 w 330"/>
              <a:gd name="T39" fmla="*/ 73 h 330"/>
              <a:gd name="T40" fmla="*/ 3 w 330"/>
              <a:gd name="T41" fmla="*/ 131 h 330"/>
              <a:gd name="T42" fmla="*/ 0 w 330"/>
              <a:gd name="T43" fmla="*/ 180 h 330"/>
              <a:gd name="T44" fmla="*/ 6 w 330"/>
              <a:gd name="T45" fmla="*/ 212 h 330"/>
              <a:gd name="T46" fmla="*/ 18 w 330"/>
              <a:gd name="T47" fmla="*/ 241 h 330"/>
              <a:gd name="T48" fmla="*/ 37 w 330"/>
              <a:gd name="T49" fmla="*/ 268 h 330"/>
              <a:gd name="T50" fmla="*/ 60 w 330"/>
              <a:gd name="T51" fmla="*/ 292 h 330"/>
              <a:gd name="T52" fmla="*/ 87 w 330"/>
              <a:gd name="T53" fmla="*/ 310 h 330"/>
              <a:gd name="T54" fmla="*/ 116 w 330"/>
              <a:gd name="T55" fmla="*/ 323 h 330"/>
              <a:gd name="T56" fmla="*/ 148 w 330"/>
              <a:gd name="T57" fmla="*/ 329 h 330"/>
              <a:gd name="T58" fmla="*/ 165 w 330"/>
              <a:gd name="T59" fmla="*/ 329 h 330"/>
              <a:gd name="T60" fmla="*/ 169 w 330"/>
              <a:gd name="T61" fmla="*/ 329 h 330"/>
              <a:gd name="T62" fmla="*/ 181 w 330"/>
              <a:gd name="T63" fmla="*/ 329 h 330"/>
              <a:gd name="T64" fmla="*/ 213 w 330"/>
              <a:gd name="T65" fmla="*/ 323 h 330"/>
              <a:gd name="T66" fmla="*/ 220 w 330"/>
              <a:gd name="T67" fmla="*/ 319 h 330"/>
              <a:gd name="T68" fmla="*/ 235 w 330"/>
              <a:gd name="T69" fmla="*/ 313 h 330"/>
              <a:gd name="T70" fmla="*/ 242 w 330"/>
              <a:gd name="T71" fmla="*/ 310 h 330"/>
              <a:gd name="T72" fmla="*/ 269 w 330"/>
              <a:gd name="T73" fmla="*/ 292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" h="330">
                <a:moveTo>
                  <a:pt x="282" y="281"/>
                </a:moveTo>
                <a:lnTo>
                  <a:pt x="292" y="268"/>
                </a:lnTo>
                <a:lnTo>
                  <a:pt x="303" y="255"/>
                </a:lnTo>
                <a:lnTo>
                  <a:pt x="311" y="241"/>
                </a:lnTo>
                <a:lnTo>
                  <a:pt x="312" y="237"/>
                </a:lnTo>
                <a:lnTo>
                  <a:pt x="314" y="234"/>
                </a:lnTo>
                <a:lnTo>
                  <a:pt x="318" y="228"/>
                </a:lnTo>
                <a:lnTo>
                  <a:pt x="320" y="219"/>
                </a:lnTo>
                <a:lnTo>
                  <a:pt x="321" y="215"/>
                </a:lnTo>
                <a:lnTo>
                  <a:pt x="323" y="212"/>
                </a:lnTo>
                <a:lnTo>
                  <a:pt x="327" y="197"/>
                </a:lnTo>
                <a:lnTo>
                  <a:pt x="329" y="180"/>
                </a:lnTo>
                <a:lnTo>
                  <a:pt x="329" y="172"/>
                </a:lnTo>
                <a:lnTo>
                  <a:pt x="329" y="168"/>
                </a:lnTo>
                <a:lnTo>
                  <a:pt x="329" y="166"/>
                </a:lnTo>
                <a:lnTo>
                  <a:pt x="329" y="165"/>
                </a:lnTo>
                <a:lnTo>
                  <a:pt x="330" y="165"/>
                </a:lnTo>
                <a:lnTo>
                  <a:pt x="329" y="147"/>
                </a:lnTo>
                <a:lnTo>
                  <a:pt x="327" y="131"/>
                </a:lnTo>
                <a:lnTo>
                  <a:pt x="323" y="115"/>
                </a:lnTo>
                <a:lnTo>
                  <a:pt x="318" y="101"/>
                </a:lnTo>
                <a:lnTo>
                  <a:pt x="311" y="86"/>
                </a:lnTo>
                <a:lnTo>
                  <a:pt x="303" y="73"/>
                </a:lnTo>
                <a:lnTo>
                  <a:pt x="292" y="59"/>
                </a:lnTo>
                <a:lnTo>
                  <a:pt x="282" y="48"/>
                </a:lnTo>
                <a:lnTo>
                  <a:pt x="269" y="36"/>
                </a:lnTo>
                <a:lnTo>
                  <a:pt x="256" y="26"/>
                </a:lnTo>
                <a:lnTo>
                  <a:pt x="242" y="17"/>
                </a:lnTo>
                <a:lnTo>
                  <a:pt x="228" y="11"/>
                </a:lnTo>
                <a:lnTo>
                  <a:pt x="213" y="5"/>
                </a:lnTo>
                <a:lnTo>
                  <a:pt x="197" y="2"/>
                </a:lnTo>
                <a:lnTo>
                  <a:pt x="181" y="0"/>
                </a:lnTo>
                <a:lnTo>
                  <a:pt x="165" y="0"/>
                </a:lnTo>
                <a:lnTo>
                  <a:pt x="131" y="2"/>
                </a:lnTo>
                <a:lnTo>
                  <a:pt x="102" y="11"/>
                </a:lnTo>
                <a:lnTo>
                  <a:pt x="74" y="26"/>
                </a:lnTo>
                <a:lnTo>
                  <a:pt x="60" y="36"/>
                </a:lnTo>
                <a:lnTo>
                  <a:pt x="49" y="48"/>
                </a:lnTo>
                <a:lnTo>
                  <a:pt x="37" y="59"/>
                </a:lnTo>
                <a:lnTo>
                  <a:pt x="27" y="73"/>
                </a:lnTo>
                <a:lnTo>
                  <a:pt x="12" y="101"/>
                </a:lnTo>
                <a:lnTo>
                  <a:pt x="3" y="131"/>
                </a:lnTo>
                <a:lnTo>
                  <a:pt x="0" y="165"/>
                </a:lnTo>
                <a:lnTo>
                  <a:pt x="0" y="180"/>
                </a:lnTo>
                <a:lnTo>
                  <a:pt x="3" y="197"/>
                </a:lnTo>
                <a:lnTo>
                  <a:pt x="6" y="212"/>
                </a:lnTo>
                <a:lnTo>
                  <a:pt x="12" y="228"/>
                </a:lnTo>
                <a:lnTo>
                  <a:pt x="18" y="241"/>
                </a:lnTo>
                <a:lnTo>
                  <a:pt x="27" y="255"/>
                </a:lnTo>
                <a:lnTo>
                  <a:pt x="37" y="268"/>
                </a:lnTo>
                <a:lnTo>
                  <a:pt x="49" y="281"/>
                </a:lnTo>
                <a:lnTo>
                  <a:pt x="60" y="292"/>
                </a:lnTo>
                <a:lnTo>
                  <a:pt x="74" y="302"/>
                </a:lnTo>
                <a:lnTo>
                  <a:pt x="87" y="310"/>
                </a:lnTo>
                <a:lnTo>
                  <a:pt x="102" y="317"/>
                </a:lnTo>
                <a:lnTo>
                  <a:pt x="116" y="323"/>
                </a:lnTo>
                <a:lnTo>
                  <a:pt x="131" y="327"/>
                </a:lnTo>
                <a:lnTo>
                  <a:pt x="148" y="329"/>
                </a:lnTo>
                <a:lnTo>
                  <a:pt x="165" y="330"/>
                </a:lnTo>
                <a:lnTo>
                  <a:pt x="165" y="329"/>
                </a:lnTo>
                <a:lnTo>
                  <a:pt x="166" y="329"/>
                </a:lnTo>
                <a:lnTo>
                  <a:pt x="169" y="329"/>
                </a:lnTo>
                <a:lnTo>
                  <a:pt x="173" y="329"/>
                </a:lnTo>
                <a:lnTo>
                  <a:pt x="181" y="329"/>
                </a:lnTo>
                <a:lnTo>
                  <a:pt x="197" y="327"/>
                </a:lnTo>
                <a:lnTo>
                  <a:pt x="213" y="323"/>
                </a:lnTo>
                <a:lnTo>
                  <a:pt x="216" y="320"/>
                </a:lnTo>
                <a:lnTo>
                  <a:pt x="220" y="319"/>
                </a:lnTo>
                <a:lnTo>
                  <a:pt x="228" y="317"/>
                </a:lnTo>
                <a:lnTo>
                  <a:pt x="235" y="313"/>
                </a:lnTo>
                <a:lnTo>
                  <a:pt x="238" y="311"/>
                </a:lnTo>
                <a:lnTo>
                  <a:pt x="242" y="310"/>
                </a:lnTo>
                <a:lnTo>
                  <a:pt x="256" y="302"/>
                </a:lnTo>
                <a:lnTo>
                  <a:pt x="269" y="292"/>
                </a:lnTo>
                <a:lnTo>
                  <a:pt x="282" y="281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93" name="Groupe 1092">
            <a:extLst>
              <a:ext uri="{FF2B5EF4-FFF2-40B4-BE49-F238E27FC236}">
                <a16:creationId xmlns:a16="http://schemas.microsoft.com/office/drawing/2014/main" id="{788E49AA-947C-77C7-5A63-E290906DD50C}"/>
              </a:ext>
            </a:extLst>
          </p:cNvPr>
          <p:cNvGrpSpPr/>
          <p:nvPr/>
        </p:nvGrpSpPr>
        <p:grpSpPr>
          <a:xfrm>
            <a:off x="7378141" y="2457543"/>
            <a:ext cx="3716337" cy="2419351"/>
            <a:chOff x="7077076" y="2827338"/>
            <a:chExt cx="3716337" cy="2419351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BC105F7-3636-60C5-049A-E20D295EF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2827338"/>
              <a:ext cx="3625850" cy="2328863"/>
            </a:xfrm>
            <a:custGeom>
              <a:avLst/>
              <a:gdLst>
                <a:gd name="T0" fmla="*/ 9136 w 9136"/>
                <a:gd name="T1" fmla="*/ 5868 h 5868"/>
                <a:gd name="T2" fmla="*/ 0 w 9136"/>
                <a:gd name="T3" fmla="*/ 5868 h 5868"/>
                <a:gd name="T4" fmla="*/ 0 w 9136"/>
                <a:gd name="T5" fmla="*/ 0 h 5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36" h="5868">
                  <a:moveTo>
                    <a:pt x="9136" y="5868"/>
                  </a:moveTo>
                  <a:lnTo>
                    <a:pt x="0" y="5868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D323C414-C005-D370-CB21-B20391440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80451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DC00C1A6-0715-6226-DD57-62802BC49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88513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EE0347FC-86E3-C643-FDA5-21144C3E7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5276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2884075E-075A-C633-1DC4-207C21B98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93338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81A303F1-24C2-CBD5-09BE-F9C9EF929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8163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AEEA1FBB-FBE2-2D1C-CB18-06E616528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2388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C276E207-F88E-A687-FFB9-BDF4C54A81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7563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8A250D5D-93AC-390D-91DE-CF7E575E2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5626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A3D17779-906B-6128-CD16-7F46F246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7076" y="2921001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E534F275-4CF8-1914-6834-1DC3EEEAF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7076" y="5156201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457083B1-F6C6-440F-5D73-60A6CD1F6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7076" y="4597401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2A802CA5-C0CE-EADD-AD6E-A90695AC5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7076" y="4038601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33CA55CA-E88A-FF37-EBE7-CDF82E963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7076" y="3479801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7B9E242-C154-D300-43A1-D450B47DB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3992563"/>
              <a:ext cx="3533775" cy="293688"/>
            </a:xfrm>
            <a:custGeom>
              <a:avLst/>
              <a:gdLst>
                <a:gd name="T0" fmla="*/ 8904 w 8904"/>
                <a:gd name="T1" fmla="*/ 276 h 739"/>
                <a:gd name="T2" fmla="*/ 7629 w 8904"/>
                <a:gd name="T3" fmla="*/ 447 h 739"/>
                <a:gd name="T4" fmla="*/ 6355 w 8904"/>
                <a:gd name="T5" fmla="*/ 0 h 739"/>
                <a:gd name="T6" fmla="*/ 5089 w 8904"/>
                <a:gd name="T7" fmla="*/ 739 h 739"/>
                <a:gd name="T8" fmla="*/ 3815 w 8904"/>
                <a:gd name="T9" fmla="*/ 642 h 739"/>
                <a:gd name="T10" fmla="*/ 2548 w 8904"/>
                <a:gd name="T11" fmla="*/ 503 h 739"/>
                <a:gd name="T12" fmla="*/ 1267 w 8904"/>
                <a:gd name="T13" fmla="*/ 0 h 739"/>
                <a:gd name="T14" fmla="*/ 0 w 8904"/>
                <a:gd name="T15" fmla="*/ 122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04" h="739">
                  <a:moveTo>
                    <a:pt x="8904" y="276"/>
                  </a:moveTo>
                  <a:lnTo>
                    <a:pt x="7629" y="447"/>
                  </a:lnTo>
                  <a:lnTo>
                    <a:pt x="6355" y="0"/>
                  </a:lnTo>
                  <a:lnTo>
                    <a:pt x="5089" y="739"/>
                  </a:lnTo>
                  <a:lnTo>
                    <a:pt x="3815" y="642"/>
                  </a:lnTo>
                  <a:lnTo>
                    <a:pt x="2548" y="503"/>
                  </a:lnTo>
                  <a:lnTo>
                    <a:pt x="1267" y="0"/>
                  </a:lnTo>
                  <a:lnTo>
                    <a:pt x="0" y="122"/>
                  </a:lnTo>
                </a:path>
              </a:pathLst>
            </a:custGeom>
            <a:noFill/>
            <a:ln w="23813">
              <a:solidFill>
                <a:srgbClr val="00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D001BC1-144A-546A-3E82-5A162975A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7563" y="3992563"/>
              <a:ext cx="503238" cy="4762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2939DEF4-1EAC-CF5F-69F0-DA26553ED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0801" y="3992563"/>
              <a:ext cx="508000" cy="20002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75395D66-D767-56ED-0A4A-F18B58027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8801" y="4192588"/>
              <a:ext cx="503238" cy="5397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B7F3D29F-F160-FA6E-3062-2E0048867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2038" y="4246563"/>
              <a:ext cx="504825" cy="396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036F225D-1AEB-3496-594B-E75422F96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6863" y="3992563"/>
              <a:ext cx="503238" cy="2936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9C0C60C1-21D9-111D-7C7E-0ECA48FA4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0101" y="3992563"/>
              <a:ext cx="504825" cy="17780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8DD3BC22-DDC4-A4C9-366F-8116AD595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94926" y="4102101"/>
              <a:ext cx="506413" cy="68263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BA9E0D4A-55D6-1795-0C86-9C47090A9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563" y="4040188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3C4A6402-CB3A-AF76-A117-4F568334F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3990976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E704EB2A-A70C-0C75-0F30-B204F909C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213" y="3990976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0C206D37-5389-048E-EAC7-4ECA1D713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801" y="419100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C7671A01-4E49-DDB8-AED3-4257BD426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801" y="419100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9BC7FEEA-8F81-5A5C-0ABA-19FBD28C8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0451" y="4246563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B5990B77-7724-5ECB-E337-7AD54074C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0451" y="4246563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FB8BF42E-E83A-3968-8462-E60B57A0F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863" y="4284663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7FDDBA22-19A6-F5B3-D2DB-5BFE93F4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863" y="4284663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9E4FF1B8-D947-C63C-6ACA-EEFA79A7C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0101" y="3990976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B08AAEF8-B1F3-9907-6E4D-BC3C98EA2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0101" y="3990976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D986860A-6648-9390-F6A9-029BC9E0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926" y="4168776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24" name="Oval 59">
              <a:extLst>
                <a:ext uri="{FF2B5EF4-FFF2-40B4-BE49-F238E27FC236}">
                  <a16:creationId xmlns:a16="http://schemas.microsoft.com/office/drawing/2014/main" id="{169CFD92-7A46-9F33-1CD8-7DFA3F10C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926" y="4168776"/>
              <a:ext cx="1588" cy="158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25" name="Oval 60">
              <a:extLst>
                <a:ext uri="{FF2B5EF4-FFF2-40B4-BE49-F238E27FC236}">
                  <a16:creationId xmlns:a16="http://schemas.microsoft.com/office/drawing/2014/main" id="{358F2B6B-64B0-4442-D288-29CAB2D06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1338" y="4102101"/>
              <a:ext cx="1588" cy="1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3" name="Freeform 67">
              <a:extLst>
                <a:ext uri="{FF2B5EF4-FFF2-40B4-BE49-F238E27FC236}">
                  <a16:creationId xmlns:a16="http://schemas.microsoft.com/office/drawing/2014/main" id="{6F80F31E-56D9-AA91-BA30-89CB6DD21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3929063"/>
              <a:ext cx="3527425" cy="428625"/>
            </a:xfrm>
            <a:custGeom>
              <a:avLst/>
              <a:gdLst>
                <a:gd name="T0" fmla="*/ 8889 w 8889"/>
                <a:gd name="T1" fmla="*/ 206 h 1078"/>
                <a:gd name="T2" fmla="*/ 7609 w 8889"/>
                <a:gd name="T3" fmla="*/ 0 h 1078"/>
                <a:gd name="T4" fmla="*/ 6353 w 8889"/>
                <a:gd name="T5" fmla="*/ 438 h 1078"/>
                <a:gd name="T6" fmla="*/ 5092 w 8889"/>
                <a:gd name="T7" fmla="*/ 487 h 1078"/>
                <a:gd name="T8" fmla="*/ 3812 w 8889"/>
                <a:gd name="T9" fmla="*/ 1078 h 1078"/>
                <a:gd name="T10" fmla="*/ 2546 w 8889"/>
                <a:gd name="T11" fmla="*/ 497 h 1078"/>
                <a:gd name="T12" fmla="*/ 1271 w 8889"/>
                <a:gd name="T13" fmla="*/ 659 h 1078"/>
                <a:gd name="T14" fmla="*/ 0 w 8889"/>
                <a:gd name="T15" fmla="*/ 274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89" h="1078">
                  <a:moveTo>
                    <a:pt x="8889" y="206"/>
                  </a:moveTo>
                  <a:lnTo>
                    <a:pt x="7609" y="0"/>
                  </a:lnTo>
                  <a:lnTo>
                    <a:pt x="6353" y="438"/>
                  </a:lnTo>
                  <a:lnTo>
                    <a:pt x="5092" y="487"/>
                  </a:lnTo>
                  <a:lnTo>
                    <a:pt x="3812" y="1078"/>
                  </a:lnTo>
                  <a:lnTo>
                    <a:pt x="2546" y="497"/>
                  </a:lnTo>
                  <a:lnTo>
                    <a:pt x="1271" y="659"/>
                  </a:lnTo>
                  <a:lnTo>
                    <a:pt x="0" y="274"/>
                  </a:lnTo>
                </a:path>
              </a:pathLst>
            </a:cu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4" name="Line 68">
              <a:extLst>
                <a:ext uri="{FF2B5EF4-FFF2-40B4-BE49-F238E27FC236}">
                  <a16:creationId xmlns:a16="http://schemas.microsoft.com/office/drawing/2014/main" id="{5572D9AD-4992-F5EE-80DF-2C534DDCD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7563" y="4038601"/>
              <a:ext cx="504825" cy="152400"/>
            </a:xfrm>
            <a:prstGeom prst="line">
              <a:avLst/>
            </a:prstGeom>
            <a:noFill/>
            <a:ln w="0">
              <a:solidFill>
                <a:srgbClr val="4F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5" name="Line 69">
              <a:extLst>
                <a:ext uri="{FF2B5EF4-FFF2-40B4-BE49-F238E27FC236}">
                  <a16:creationId xmlns:a16="http://schemas.microsoft.com/office/drawing/2014/main" id="{91728F26-7951-1258-1056-6CC92F892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2388" y="4127501"/>
              <a:ext cx="506413" cy="63500"/>
            </a:xfrm>
            <a:prstGeom prst="line">
              <a:avLst/>
            </a:prstGeom>
            <a:noFill/>
            <a:ln w="0">
              <a:solidFill>
                <a:srgbClr val="4F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6" name="Line 70">
              <a:extLst>
                <a:ext uri="{FF2B5EF4-FFF2-40B4-BE49-F238E27FC236}">
                  <a16:creationId xmlns:a16="http://schemas.microsoft.com/office/drawing/2014/main" id="{FBD4E71E-B8D5-DBCA-53C1-AEE66645A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8801" y="4127501"/>
              <a:ext cx="501650" cy="230188"/>
            </a:xfrm>
            <a:prstGeom prst="line">
              <a:avLst/>
            </a:prstGeom>
            <a:noFill/>
            <a:ln w="0">
              <a:solidFill>
                <a:srgbClr val="4F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7" name="Line 71">
              <a:extLst>
                <a:ext uri="{FF2B5EF4-FFF2-40B4-BE49-F238E27FC236}">
                  <a16:creationId xmlns:a16="http://schemas.microsoft.com/office/drawing/2014/main" id="{E8E8701E-33D8-8A5F-67B7-61F6F0A28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80451" y="4122738"/>
              <a:ext cx="508000" cy="234950"/>
            </a:xfrm>
            <a:prstGeom prst="line">
              <a:avLst/>
            </a:prstGeom>
            <a:noFill/>
            <a:ln w="0">
              <a:solidFill>
                <a:srgbClr val="4F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8" name="Line 72">
              <a:extLst>
                <a:ext uri="{FF2B5EF4-FFF2-40B4-BE49-F238E27FC236}">
                  <a16:creationId xmlns:a16="http://schemas.microsoft.com/office/drawing/2014/main" id="{23DD5A10-6DDE-8D36-22DD-FECCFC4E6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8451" y="4103688"/>
              <a:ext cx="500063" cy="19050"/>
            </a:xfrm>
            <a:prstGeom prst="line">
              <a:avLst/>
            </a:prstGeom>
            <a:noFill/>
            <a:ln w="0">
              <a:solidFill>
                <a:srgbClr val="4F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9" name="Line 73">
              <a:extLst>
                <a:ext uri="{FF2B5EF4-FFF2-40B4-BE49-F238E27FC236}">
                  <a16:creationId xmlns:a16="http://schemas.microsoft.com/office/drawing/2014/main" id="{3A5E4E1B-E6C1-0F44-2B51-8BC43B4BC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88513" y="3929063"/>
              <a:ext cx="498475" cy="174625"/>
            </a:xfrm>
            <a:prstGeom prst="line">
              <a:avLst/>
            </a:prstGeom>
            <a:noFill/>
            <a:ln w="0">
              <a:solidFill>
                <a:srgbClr val="4F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0" name="Line 74">
              <a:extLst>
                <a:ext uri="{FF2B5EF4-FFF2-40B4-BE49-F238E27FC236}">
                  <a16:creationId xmlns:a16="http://schemas.microsoft.com/office/drawing/2014/main" id="{8C27539E-C6E0-E93E-816B-8DA061A1E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6988" y="3929063"/>
              <a:ext cx="508000" cy="82550"/>
            </a:xfrm>
            <a:prstGeom prst="line">
              <a:avLst/>
            </a:prstGeom>
            <a:noFill/>
            <a:ln w="0">
              <a:solidFill>
                <a:srgbClr val="4F8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1" name="Rectangle 75">
              <a:extLst>
                <a:ext uri="{FF2B5EF4-FFF2-40B4-BE49-F238E27FC236}">
                  <a16:creationId xmlns:a16="http://schemas.microsoft.com/office/drawing/2014/main" id="{50F1DD78-49D1-2B0C-7C3A-041525B4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5976" y="4037013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2" name="Rectangle 76">
              <a:extLst>
                <a:ext uri="{FF2B5EF4-FFF2-40B4-BE49-F238E27FC236}">
                  <a16:creationId xmlns:a16="http://schemas.microsoft.com/office/drawing/2014/main" id="{DD51702F-E364-2809-F586-90D7E79E3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801" y="419100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3" name="Rectangle 77">
              <a:extLst>
                <a:ext uri="{FF2B5EF4-FFF2-40B4-BE49-F238E27FC236}">
                  <a16:creationId xmlns:a16="http://schemas.microsoft.com/office/drawing/2014/main" id="{B2384A0B-CEA1-CF7A-43A7-0ED99ED6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0801" y="419100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4" name="Rectangle 78">
              <a:extLst>
                <a:ext uri="{FF2B5EF4-FFF2-40B4-BE49-F238E27FC236}">
                  <a16:creationId xmlns:a16="http://schemas.microsoft.com/office/drawing/2014/main" id="{1F4AD173-A83B-6658-9854-0CDDFBB83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7213" y="4125913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5" name="Rectangle 79">
              <a:extLst>
                <a:ext uri="{FF2B5EF4-FFF2-40B4-BE49-F238E27FC236}">
                  <a16:creationId xmlns:a16="http://schemas.microsoft.com/office/drawing/2014/main" id="{8921F004-3D19-C947-0CB0-DA85440F1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7213" y="4125913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6" name="Rectangle 80">
              <a:extLst>
                <a:ext uri="{FF2B5EF4-FFF2-40B4-BE49-F238E27FC236}">
                  <a16:creationId xmlns:a16="http://schemas.microsoft.com/office/drawing/2014/main" id="{2343B0BF-3D7F-228E-24E6-0F8011158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8863" y="435610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7" name="Rectangle 81">
              <a:extLst>
                <a:ext uri="{FF2B5EF4-FFF2-40B4-BE49-F238E27FC236}">
                  <a16:creationId xmlns:a16="http://schemas.microsoft.com/office/drawing/2014/main" id="{3C1E2EE4-40AC-A0FE-A0DB-302D05AF7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8863" y="435610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8" name="Rectangle 82">
              <a:extLst>
                <a:ext uri="{FF2B5EF4-FFF2-40B4-BE49-F238E27FC236}">
                  <a16:creationId xmlns:a16="http://schemas.microsoft.com/office/drawing/2014/main" id="{B054F697-6215-803C-B6F1-F523D2FFD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863" y="4121151"/>
              <a:ext cx="1588" cy="31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49" name="Rectangle 83">
              <a:extLst>
                <a:ext uri="{FF2B5EF4-FFF2-40B4-BE49-F238E27FC236}">
                  <a16:creationId xmlns:a16="http://schemas.microsoft.com/office/drawing/2014/main" id="{93C20ADC-BD85-E197-6D89-BAF4C92EC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863" y="4121151"/>
              <a:ext cx="1588" cy="31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0" name="Rectangle 84">
              <a:extLst>
                <a:ext uri="{FF2B5EF4-FFF2-40B4-BE49-F238E27FC236}">
                  <a16:creationId xmlns:a16="http://schemas.microsoft.com/office/drawing/2014/main" id="{FC94A998-44F4-3134-93B4-610CFB439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8513" y="410210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1" name="Rectangle 85">
              <a:extLst>
                <a:ext uri="{FF2B5EF4-FFF2-40B4-BE49-F238E27FC236}">
                  <a16:creationId xmlns:a16="http://schemas.microsoft.com/office/drawing/2014/main" id="{A362FA1B-FA30-423E-AEBA-B5D00D6D5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8513" y="410210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2" name="Rectangle 86">
              <a:extLst>
                <a:ext uri="{FF2B5EF4-FFF2-40B4-BE49-F238E27FC236}">
                  <a16:creationId xmlns:a16="http://schemas.microsoft.com/office/drawing/2014/main" id="{E97C2B37-0972-57D2-4D34-8EF848BFF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6988" y="3929063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3" name="Oval 87">
              <a:extLst>
                <a:ext uri="{FF2B5EF4-FFF2-40B4-BE49-F238E27FC236}">
                  <a16:creationId xmlns:a16="http://schemas.microsoft.com/office/drawing/2014/main" id="{63C62183-AA03-58D9-AECD-3FFDE4D1E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6988" y="3929063"/>
              <a:ext cx="1588" cy="158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4" name="Oval 88">
              <a:extLst>
                <a:ext uri="{FF2B5EF4-FFF2-40B4-BE49-F238E27FC236}">
                  <a16:creationId xmlns:a16="http://schemas.microsoft.com/office/drawing/2014/main" id="{38B8AC0D-CD76-D95E-36A7-A9849BC33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4988" y="4010026"/>
              <a:ext cx="1588" cy="1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5" name="Line 89">
              <a:extLst>
                <a:ext uri="{FF2B5EF4-FFF2-40B4-BE49-F238E27FC236}">
                  <a16:creationId xmlns:a16="http://schemas.microsoft.com/office/drawing/2014/main" id="{5EA19EF4-C02D-03E2-0376-5BEBAA827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88451" y="3900488"/>
              <a:ext cx="0" cy="447675"/>
            </a:xfrm>
            <a:prstGeom prst="line">
              <a:avLst/>
            </a:prstGeom>
            <a:noFill/>
            <a:ln w="79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6" name="Line 90">
              <a:extLst>
                <a:ext uri="{FF2B5EF4-FFF2-40B4-BE49-F238E27FC236}">
                  <a16:creationId xmlns:a16="http://schemas.microsoft.com/office/drawing/2014/main" id="{9ABB678C-63B0-6A25-261F-CDB84D744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93276" y="3871913"/>
              <a:ext cx="0" cy="446088"/>
            </a:xfrm>
            <a:prstGeom prst="line">
              <a:avLst/>
            </a:prstGeom>
            <a:noFill/>
            <a:ln w="79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7" name="Line 91">
              <a:extLst>
                <a:ext uri="{FF2B5EF4-FFF2-40B4-BE49-F238E27FC236}">
                  <a16:creationId xmlns:a16="http://schemas.microsoft.com/office/drawing/2014/main" id="{573DF8E3-8147-1F06-D20A-2267825BD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94926" y="3709988"/>
              <a:ext cx="0" cy="403225"/>
            </a:xfrm>
            <a:prstGeom prst="line">
              <a:avLst/>
            </a:prstGeom>
            <a:noFill/>
            <a:ln w="79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8" name="Line 92">
              <a:extLst>
                <a:ext uri="{FF2B5EF4-FFF2-40B4-BE49-F238E27FC236}">
                  <a16:creationId xmlns:a16="http://schemas.microsoft.com/office/drawing/2014/main" id="{FB914856-EDB4-B516-5C58-FEFEC0E25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8163" y="3778251"/>
              <a:ext cx="0" cy="454025"/>
            </a:xfrm>
            <a:prstGeom prst="line">
              <a:avLst/>
            </a:prstGeom>
            <a:noFill/>
            <a:ln w="79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59" name="Line 93">
              <a:extLst>
                <a:ext uri="{FF2B5EF4-FFF2-40B4-BE49-F238E27FC236}">
                  <a16:creationId xmlns:a16="http://schemas.microsoft.com/office/drawing/2014/main" id="{3718F7F3-D246-8CB6-91A7-F49C0F3E9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9213" y="4014788"/>
              <a:ext cx="0" cy="401638"/>
            </a:xfrm>
            <a:prstGeom prst="line">
              <a:avLst/>
            </a:prstGeom>
            <a:noFill/>
            <a:ln w="79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0" name="Line 94">
              <a:extLst>
                <a:ext uri="{FF2B5EF4-FFF2-40B4-BE49-F238E27FC236}">
                  <a16:creationId xmlns:a16="http://schemas.microsoft.com/office/drawing/2014/main" id="{B1CEDB0D-D20D-C10F-E469-FA47CDC2D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7213" y="3914776"/>
              <a:ext cx="0" cy="441325"/>
            </a:xfrm>
            <a:prstGeom prst="line">
              <a:avLst/>
            </a:prstGeom>
            <a:noFill/>
            <a:ln w="79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1" name="Line 95">
              <a:extLst>
                <a:ext uri="{FF2B5EF4-FFF2-40B4-BE49-F238E27FC236}">
                  <a16:creationId xmlns:a16="http://schemas.microsoft.com/office/drawing/2014/main" id="{6595A96A-8585-A285-9DE5-4602DFEE1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82038" y="4132263"/>
              <a:ext cx="0" cy="452438"/>
            </a:xfrm>
            <a:prstGeom prst="line">
              <a:avLst/>
            </a:prstGeom>
            <a:noFill/>
            <a:ln w="79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0" name="Freeform 104">
              <a:extLst>
                <a:ext uri="{FF2B5EF4-FFF2-40B4-BE49-F238E27FC236}">
                  <a16:creationId xmlns:a16="http://schemas.microsoft.com/office/drawing/2014/main" id="{0E65ECFC-49EC-4EBA-9F11-BB5769AC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4000501"/>
              <a:ext cx="76200" cy="76200"/>
            </a:xfrm>
            <a:custGeom>
              <a:avLst/>
              <a:gdLst>
                <a:gd name="T0" fmla="*/ 164 w 192"/>
                <a:gd name="T1" fmla="*/ 165 h 192"/>
                <a:gd name="T2" fmla="*/ 169 w 192"/>
                <a:gd name="T3" fmla="*/ 156 h 192"/>
                <a:gd name="T4" fmla="*/ 175 w 192"/>
                <a:gd name="T5" fmla="*/ 149 h 192"/>
                <a:gd name="T6" fmla="*/ 185 w 192"/>
                <a:gd name="T7" fmla="*/ 133 h 192"/>
                <a:gd name="T8" fmla="*/ 187 w 192"/>
                <a:gd name="T9" fmla="*/ 123 h 192"/>
                <a:gd name="T10" fmla="*/ 190 w 192"/>
                <a:gd name="T11" fmla="*/ 115 h 192"/>
                <a:gd name="T12" fmla="*/ 192 w 192"/>
                <a:gd name="T13" fmla="*/ 96 h 192"/>
                <a:gd name="T14" fmla="*/ 190 w 192"/>
                <a:gd name="T15" fmla="*/ 76 h 192"/>
                <a:gd name="T16" fmla="*/ 185 w 192"/>
                <a:gd name="T17" fmla="*/ 58 h 192"/>
                <a:gd name="T18" fmla="*/ 175 w 192"/>
                <a:gd name="T19" fmla="*/ 42 h 192"/>
                <a:gd name="T20" fmla="*/ 164 w 192"/>
                <a:gd name="T21" fmla="*/ 28 h 192"/>
                <a:gd name="T22" fmla="*/ 149 w 192"/>
                <a:gd name="T23" fmla="*/ 15 h 192"/>
                <a:gd name="T24" fmla="*/ 132 w 192"/>
                <a:gd name="T25" fmla="*/ 7 h 192"/>
                <a:gd name="T26" fmla="*/ 115 w 192"/>
                <a:gd name="T27" fmla="*/ 2 h 192"/>
                <a:gd name="T28" fmla="*/ 96 w 192"/>
                <a:gd name="T29" fmla="*/ 0 h 192"/>
                <a:gd name="T30" fmla="*/ 75 w 192"/>
                <a:gd name="T31" fmla="*/ 2 h 192"/>
                <a:gd name="T32" fmla="*/ 58 w 192"/>
                <a:gd name="T33" fmla="*/ 7 h 192"/>
                <a:gd name="T34" fmla="*/ 41 w 192"/>
                <a:gd name="T35" fmla="*/ 15 h 192"/>
                <a:gd name="T36" fmla="*/ 28 w 192"/>
                <a:gd name="T37" fmla="*/ 28 h 192"/>
                <a:gd name="T38" fmla="*/ 15 w 192"/>
                <a:gd name="T39" fmla="*/ 42 h 192"/>
                <a:gd name="T40" fmla="*/ 6 w 192"/>
                <a:gd name="T41" fmla="*/ 58 h 192"/>
                <a:gd name="T42" fmla="*/ 1 w 192"/>
                <a:gd name="T43" fmla="*/ 76 h 192"/>
                <a:gd name="T44" fmla="*/ 0 w 192"/>
                <a:gd name="T45" fmla="*/ 96 h 192"/>
                <a:gd name="T46" fmla="*/ 1 w 192"/>
                <a:gd name="T47" fmla="*/ 115 h 192"/>
                <a:gd name="T48" fmla="*/ 6 w 192"/>
                <a:gd name="T49" fmla="*/ 133 h 192"/>
                <a:gd name="T50" fmla="*/ 15 w 192"/>
                <a:gd name="T51" fmla="*/ 149 h 192"/>
                <a:gd name="T52" fmla="*/ 28 w 192"/>
                <a:gd name="T53" fmla="*/ 165 h 192"/>
                <a:gd name="T54" fmla="*/ 41 w 192"/>
                <a:gd name="T55" fmla="*/ 176 h 192"/>
                <a:gd name="T56" fmla="*/ 58 w 192"/>
                <a:gd name="T57" fmla="*/ 185 h 192"/>
                <a:gd name="T58" fmla="*/ 75 w 192"/>
                <a:gd name="T59" fmla="*/ 190 h 192"/>
                <a:gd name="T60" fmla="*/ 96 w 192"/>
                <a:gd name="T61" fmla="*/ 192 h 192"/>
                <a:gd name="T62" fmla="*/ 115 w 192"/>
                <a:gd name="T63" fmla="*/ 190 h 192"/>
                <a:gd name="T64" fmla="*/ 123 w 192"/>
                <a:gd name="T65" fmla="*/ 187 h 192"/>
                <a:gd name="T66" fmla="*/ 132 w 192"/>
                <a:gd name="T67" fmla="*/ 185 h 192"/>
                <a:gd name="T68" fmla="*/ 149 w 192"/>
                <a:gd name="T69" fmla="*/ 176 h 192"/>
                <a:gd name="T70" fmla="*/ 156 w 192"/>
                <a:gd name="T71" fmla="*/ 170 h 192"/>
                <a:gd name="T72" fmla="*/ 164 w 192"/>
                <a:gd name="T73" fmla="*/ 16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5"/>
                  </a:moveTo>
                  <a:lnTo>
                    <a:pt x="169" y="156"/>
                  </a:lnTo>
                  <a:lnTo>
                    <a:pt x="175" y="149"/>
                  </a:lnTo>
                  <a:lnTo>
                    <a:pt x="185" y="133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6"/>
                  </a:lnTo>
                  <a:lnTo>
                    <a:pt x="185" y="58"/>
                  </a:lnTo>
                  <a:lnTo>
                    <a:pt x="175" y="42"/>
                  </a:lnTo>
                  <a:lnTo>
                    <a:pt x="164" y="28"/>
                  </a:lnTo>
                  <a:lnTo>
                    <a:pt x="149" y="15"/>
                  </a:lnTo>
                  <a:lnTo>
                    <a:pt x="132" y="7"/>
                  </a:lnTo>
                  <a:lnTo>
                    <a:pt x="115" y="2"/>
                  </a:lnTo>
                  <a:lnTo>
                    <a:pt x="96" y="0"/>
                  </a:lnTo>
                  <a:lnTo>
                    <a:pt x="75" y="2"/>
                  </a:lnTo>
                  <a:lnTo>
                    <a:pt x="58" y="7"/>
                  </a:lnTo>
                  <a:lnTo>
                    <a:pt x="41" y="15"/>
                  </a:lnTo>
                  <a:lnTo>
                    <a:pt x="28" y="28"/>
                  </a:lnTo>
                  <a:lnTo>
                    <a:pt x="15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lnTo>
                    <a:pt x="1" y="115"/>
                  </a:lnTo>
                  <a:lnTo>
                    <a:pt x="6" y="133"/>
                  </a:lnTo>
                  <a:lnTo>
                    <a:pt x="15" y="149"/>
                  </a:lnTo>
                  <a:lnTo>
                    <a:pt x="28" y="165"/>
                  </a:lnTo>
                  <a:lnTo>
                    <a:pt x="41" y="176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6"/>
                  </a:lnTo>
                  <a:lnTo>
                    <a:pt x="156" y="170"/>
                  </a:lnTo>
                  <a:lnTo>
                    <a:pt x="164" y="165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1" name="Freeform 105">
              <a:extLst>
                <a:ext uri="{FF2B5EF4-FFF2-40B4-BE49-F238E27FC236}">
                  <a16:creationId xmlns:a16="http://schemas.microsoft.com/office/drawing/2014/main" id="{F1B01389-0E6C-28B9-F964-1E4CE365E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701" y="3954463"/>
              <a:ext cx="76200" cy="76200"/>
            </a:xfrm>
            <a:custGeom>
              <a:avLst/>
              <a:gdLst>
                <a:gd name="T0" fmla="*/ 164 w 191"/>
                <a:gd name="T1" fmla="*/ 164 h 192"/>
                <a:gd name="T2" fmla="*/ 169 w 191"/>
                <a:gd name="T3" fmla="*/ 156 h 192"/>
                <a:gd name="T4" fmla="*/ 175 w 191"/>
                <a:gd name="T5" fmla="*/ 148 h 192"/>
                <a:gd name="T6" fmla="*/ 184 w 191"/>
                <a:gd name="T7" fmla="*/ 132 h 192"/>
                <a:gd name="T8" fmla="*/ 186 w 191"/>
                <a:gd name="T9" fmla="*/ 123 h 192"/>
                <a:gd name="T10" fmla="*/ 189 w 191"/>
                <a:gd name="T11" fmla="*/ 114 h 192"/>
                <a:gd name="T12" fmla="*/ 191 w 191"/>
                <a:gd name="T13" fmla="*/ 96 h 192"/>
                <a:gd name="T14" fmla="*/ 189 w 191"/>
                <a:gd name="T15" fmla="*/ 75 h 192"/>
                <a:gd name="T16" fmla="*/ 184 w 191"/>
                <a:gd name="T17" fmla="*/ 58 h 192"/>
                <a:gd name="T18" fmla="*/ 175 w 191"/>
                <a:gd name="T19" fmla="*/ 41 h 192"/>
                <a:gd name="T20" fmla="*/ 164 w 191"/>
                <a:gd name="T21" fmla="*/ 28 h 192"/>
                <a:gd name="T22" fmla="*/ 148 w 191"/>
                <a:gd name="T23" fmla="*/ 14 h 192"/>
                <a:gd name="T24" fmla="*/ 132 w 191"/>
                <a:gd name="T25" fmla="*/ 6 h 192"/>
                <a:gd name="T26" fmla="*/ 114 w 191"/>
                <a:gd name="T27" fmla="*/ 1 h 192"/>
                <a:gd name="T28" fmla="*/ 96 w 191"/>
                <a:gd name="T29" fmla="*/ 0 h 192"/>
                <a:gd name="T30" fmla="*/ 75 w 191"/>
                <a:gd name="T31" fmla="*/ 1 h 192"/>
                <a:gd name="T32" fmla="*/ 57 w 191"/>
                <a:gd name="T33" fmla="*/ 6 h 192"/>
                <a:gd name="T34" fmla="*/ 41 w 191"/>
                <a:gd name="T35" fmla="*/ 14 h 192"/>
                <a:gd name="T36" fmla="*/ 27 w 191"/>
                <a:gd name="T37" fmla="*/ 28 h 192"/>
                <a:gd name="T38" fmla="*/ 14 w 191"/>
                <a:gd name="T39" fmla="*/ 41 h 192"/>
                <a:gd name="T40" fmla="*/ 6 w 191"/>
                <a:gd name="T41" fmla="*/ 58 h 192"/>
                <a:gd name="T42" fmla="*/ 1 w 191"/>
                <a:gd name="T43" fmla="*/ 75 h 192"/>
                <a:gd name="T44" fmla="*/ 0 w 191"/>
                <a:gd name="T45" fmla="*/ 96 h 192"/>
                <a:gd name="T46" fmla="*/ 1 w 191"/>
                <a:gd name="T47" fmla="*/ 114 h 192"/>
                <a:gd name="T48" fmla="*/ 6 w 191"/>
                <a:gd name="T49" fmla="*/ 132 h 192"/>
                <a:gd name="T50" fmla="*/ 14 w 191"/>
                <a:gd name="T51" fmla="*/ 148 h 192"/>
                <a:gd name="T52" fmla="*/ 27 w 191"/>
                <a:gd name="T53" fmla="*/ 164 h 192"/>
                <a:gd name="T54" fmla="*/ 41 w 191"/>
                <a:gd name="T55" fmla="*/ 175 h 192"/>
                <a:gd name="T56" fmla="*/ 57 w 191"/>
                <a:gd name="T57" fmla="*/ 185 h 192"/>
                <a:gd name="T58" fmla="*/ 75 w 191"/>
                <a:gd name="T59" fmla="*/ 190 h 192"/>
                <a:gd name="T60" fmla="*/ 96 w 191"/>
                <a:gd name="T61" fmla="*/ 192 h 192"/>
                <a:gd name="T62" fmla="*/ 114 w 191"/>
                <a:gd name="T63" fmla="*/ 190 h 192"/>
                <a:gd name="T64" fmla="*/ 122 w 191"/>
                <a:gd name="T65" fmla="*/ 187 h 192"/>
                <a:gd name="T66" fmla="*/ 132 w 191"/>
                <a:gd name="T67" fmla="*/ 185 h 192"/>
                <a:gd name="T68" fmla="*/ 148 w 191"/>
                <a:gd name="T69" fmla="*/ 175 h 192"/>
                <a:gd name="T70" fmla="*/ 155 w 191"/>
                <a:gd name="T71" fmla="*/ 169 h 192"/>
                <a:gd name="T72" fmla="*/ 164 w 191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" h="192">
                  <a:moveTo>
                    <a:pt x="164" y="164"/>
                  </a:moveTo>
                  <a:lnTo>
                    <a:pt x="169" y="156"/>
                  </a:lnTo>
                  <a:lnTo>
                    <a:pt x="175" y="148"/>
                  </a:lnTo>
                  <a:lnTo>
                    <a:pt x="184" y="132"/>
                  </a:lnTo>
                  <a:lnTo>
                    <a:pt x="186" y="123"/>
                  </a:lnTo>
                  <a:lnTo>
                    <a:pt x="189" y="114"/>
                  </a:lnTo>
                  <a:lnTo>
                    <a:pt x="191" y="96"/>
                  </a:lnTo>
                  <a:lnTo>
                    <a:pt x="189" y="75"/>
                  </a:lnTo>
                  <a:lnTo>
                    <a:pt x="184" y="58"/>
                  </a:lnTo>
                  <a:lnTo>
                    <a:pt x="175" y="41"/>
                  </a:lnTo>
                  <a:lnTo>
                    <a:pt x="164" y="28"/>
                  </a:lnTo>
                  <a:lnTo>
                    <a:pt x="148" y="14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7" y="6"/>
                  </a:lnTo>
                  <a:lnTo>
                    <a:pt x="41" y="14"/>
                  </a:lnTo>
                  <a:lnTo>
                    <a:pt x="27" y="28"/>
                  </a:lnTo>
                  <a:lnTo>
                    <a:pt x="14" y="41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4"/>
                  </a:lnTo>
                  <a:lnTo>
                    <a:pt x="6" y="132"/>
                  </a:lnTo>
                  <a:lnTo>
                    <a:pt x="14" y="148"/>
                  </a:lnTo>
                  <a:lnTo>
                    <a:pt x="27" y="164"/>
                  </a:lnTo>
                  <a:lnTo>
                    <a:pt x="41" y="175"/>
                  </a:lnTo>
                  <a:lnTo>
                    <a:pt x="57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2" y="187"/>
                  </a:lnTo>
                  <a:lnTo>
                    <a:pt x="132" y="185"/>
                  </a:lnTo>
                  <a:lnTo>
                    <a:pt x="148" y="175"/>
                  </a:lnTo>
                  <a:lnTo>
                    <a:pt x="155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2" name="Freeform 106">
              <a:extLst>
                <a:ext uri="{FF2B5EF4-FFF2-40B4-BE49-F238E27FC236}">
                  <a16:creationId xmlns:a16="http://schemas.microsoft.com/office/drawing/2014/main" id="{F8CAC0F4-3BDF-52AC-7044-8223C0B55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1" y="4154488"/>
              <a:ext cx="76200" cy="76200"/>
            </a:xfrm>
            <a:custGeom>
              <a:avLst/>
              <a:gdLst>
                <a:gd name="T0" fmla="*/ 164 w 191"/>
                <a:gd name="T1" fmla="*/ 164 h 192"/>
                <a:gd name="T2" fmla="*/ 169 w 191"/>
                <a:gd name="T3" fmla="*/ 156 h 192"/>
                <a:gd name="T4" fmla="*/ 175 w 191"/>
                <a:gd name="T5" fmla="*/ 149 h 192"/>
                <a:gd name="T6" fmla="*/ 184 w 191"/>
                <a:gd name="T7" fmla="*/ 132 h 192"/>
                <a:gd name="T8" fmla="*/ 186 w 191"/>
                <a:gd name="T9" fmla="*/ 123 h 192"/>
                <a:gd name="T10" fmla="*/ 189 w 191"/>
                <a:gd name="T11" fmla="*/ 115 h 192"/>
                <a:gd name="T12" fmla="*/ 191 w 191"/>
                <a:gd name="T13" fmla="*/ 96 h 192"/>
                <a:gd name="T14" fmla="*/ 189 w 191"/>
                <a:gd name="T15" fmla="*/ 76 h 192"/>
                <a:gd name="T16" fmla="*/ 184 w 191"/>
                <a:gd name="T17" fmla="*/ 58 h 192"/>
                <a:gd name="T18" fmla="*/ 175 w 191"/>
                <a:gd name="T19" fmla="*/ 42 h 192"/>
                <a:gd name="T20" fmla="*/ 164 w 191"/>
                <a:gd name="T21" fmla="*/ 28 h 192"/>
                <a:gd name="T22" fmla="*/ 148 w 191"/>
                <a:gd name="T23" fmla="*/ 15 h 192"/>
                <a:gd name="T24" fmla="*/ 132 w 191"/>
                <a:gd name="T25" fmla="*/ 7 h 192"/>
                <a:gd name="T26" fmla="*/ 114 w 191"/>
                <a:gd name="T27" fmla="*/ 1 h 192"/>
                <a:gd name="T28" fmla="*/ 95 w 191"/>
                <a:gd name="T29" fmla="*/ 0 h 192"/>
                <a:gd name="T30" fmla="*/ 75 w 191"/>
                <a:gd name="T31" fmla="*/ 1 h 192"/>
                <a:gd name="T32" fmla="*/ 57 w 191"/>
                <a:gd name="T33" fmla="*/ 7 h 192"/>
                <a:gd name="T34" fmla="*/ 41 w 191"/>
                <a:gd name="T35" fmla="*/ 15 h 192"/>
                <a:gd name="T36" fmla="*/ 27 w 191"/>
                <a:gd name="T37" fmla="*/ 28 h 192"/>
                <a:gd name="T38" fmla="*/ 14 w 191"/>
                <a:gd name="T39" fmla="*/ 42 h 192"/>
                <a:gd name="T40" fmla="*/ 6 w 191"/>
                <a:gd name="T41" fmla="*/ 58 h 192"/>
                <a:gd name="T42" fmla="*/ 1 w 191"/>
                <a:gd name="T43" fmla="*/ 76 h 192"/>
                <a:gd name="T44" fmla="*/ 0 w 191"/>
                <a:gd name="T45" fmla="*/ 96 h 192"/>
                <a:gd name="T46" fmla="*/ 1 w 191"/>
                <a:gd name="T47" fmla="*/ 115 h 192"/>
                <a:gd name="T48" fmla="*/ 6 w 191"/>
                <a:gd name="T49" fmla="*/ 132 h 192"/>
                <a:gd name="T50" fmla="*/ 14 w 191"/>
                <a:gd name="T51" fmla="*/ 149 h 192"/>
                <a:gd name="T52" fmla="*/ 27 w 191"/>
                <a:gd name="T53" fmla="*/ 164 h 192"/>
                <a:gd name="T54" fmla="*/ 41 w 191"/>
                <a:gd name="T55" fmla="*/ 176 h 192"/>
                <a:gd name="T56" fmla="*/ 57 w 191"/>
                <a:gd name="T57" fmla="*/ 185 h 192"/>
                <a:gd name="T58" fmla="*/ 75 w 191"/>
                <a:gd name="T59" fmla="*/ 190 h 192"/>
                <a:gd name="T60" fmla="*/ 95 w 191"/>
                <a:gd name="T61" fmla="*/ 192 h 192"/>
                <a:gd name="T62" fmla="*/ 114 w 191"/>
                <a:gd name="T63" fmla="*/ 190 h 192"/>
                <a:gd name="T64" fmla="*/ 122 w 191"/>
                <a:gd name="T65" fmla="*/ 187 h 192"/>
                <a:gd name="T66" fmla="*/ 132 w 191"/>
                <a:gd name="T67" fmla="*/ 185 h 192"/>
                <a:gd name="T68" fmla="*/ 148 w 191"/>
                <a:gd name="T69" fmla="*/ 176 h 192"/>
                <a:gd name="T70" fmla="*/ 155 w 191"/>
                <a:gd name="T71" fmla="*/ 170 h 192"/>
                <a:gd name="T72" fmla="*/ 164 w 191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" h="192">
                  <a:moveTo>
                    <a:pt x="164" y="164"/>
                  </a:moveTo>
                  <a:lnTo>
                    <a:pt x="169" y="156"/>
                  </a:lnTo>
                  <a:lnTo>
                    <a:pt x="175" y="149"/>
                  </a:lnTo>
                  <a:lnTo>
                    <a:pt x="184" y="132"/>
                  </a:lnTo>
                  <a:lnTo>
                    <a:pt x="186" y="123"/>
                  </a:lnTo>
                  <a:lnTo>
                    <a:pt x="189" y="115"/>
                  </a:lnTo>
                  <a:lnTo>
                    <a:pt x="191" y="96"/>
                  </a:lnTo>
                  <a:lnTo>
                    <a:pt x="189" y="76"/>
                  </a:lnTo>
                  <a:lnTo>
                    <a:pt x="184" y="58"/>
                  </a:lnTo>
                  <a:lnTo>
                    <a:pt x="175" y="42"/>
                  </a:lnTo>
                  <a:lnTo>
                    <a:pt x="164" y="28"/>
                  </a:lnTo>
                  <a:lnTo>
                    <a:pt x="148" y="15"/>
                  </a:lnTo>
                  <a:lnTo>
                    <a:pt x="132" y="7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75" y="1"/>
                  </a:lnTo>
                  <a:lnTo>
                    <a:pt x="57" y="7"/>
                  </a:lnTo>
                  <a:lnTo>
                    <a:pt x="41" y="15"/>
                  </a:lnTo>
                  <a:lnTo>
                    <a:pt x="27" y="28"/>
                  </a:lnTo>
                  <a:lnTo>
                    <a:pt x="14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7" y="164"/>
                  </a:lnTo>
                  <a:lnTo>
                    <a:pt x="41" y="176"/>
                  </a:lnTo>
                  <a:lnTo>
                    <a:pt x="57" y="185"/>
                  </a:lnTo>
                  <a:lnTo>
                    <a:pt x="75" y="190"/>
                  </a:lnTo>
                  <a:lnTo>
                    <a:pt x="95" y="192"/>
                  </a:lnTo>
                  <a:lnTo>
                    <a:pt x="114" y="190"/>
                  </a:lnTo>
                  <a:lnTo>
                    <a:pt x="122" y="187"/>
                  </a:lnTo>
                  <a:lnTo>
                    <a:pt x="132" y="185"/>
                  </a:lnTo>
                  <a:lnTo>
                    <a:pt x="148" y="176"/>
                  </a:lnTo>
                  <a:lnTo>
                    <a:pt x="155" y="170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3" name="Freeform 107">
              <a:extLst>
                <a:ext uri="{FF2B5EF4-FFF2-40B4-BE49-F238E27FC236}">
                  <a16:creationId xmlns:a16="http://schemas.microsoft.com/office/drawing/2014/main" id="{E588A04D-865E-ECF9-2578-CB1EA95F5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4208463"/>
              <a:ext cx="76200" cy="76200"/>
            </a:xfrm>
            <a:custGeom>
              <a:avLst/>
              <a:gdLst>
                <a:gd name="T0" fmla="*/ 164 w 192"/>
                <a:gd name="T1" fmla="*/ 164 h 191"/>
                <a:gd name="T2" fmla="*/ 169 w 192"/>
                <a:gd name="T3" fmla="*/ 155 h 191"/>
                <a:gd name="T4" fmla="*/ 175 w 192"/>
                <a:gd name="T5" fmla="*/ 148 h 191"/>
                <a:gd name="T6" fmla="*/ 185 w 192"/>
                <a:gd name="T7" fmla="*/ 132 h 191"/>
                <a:gd name="T8" fmla="*/ 187 w 192"/>
                <a:gd name="T9" fmla="*/ 122 h 191"/>
                <a:gd name="T10" fmla="*/ 190 w 192"/>
                <a:gd name="T11" fmla="*/ 114 h 191"/>
                <a:gd name="T12" fmla="*/ 192 w 192"/>
                <a:gd name="T13" fmla="*/ 96 h 191"/>
                <a:gd name="T14" fmla="*/ 190 w 192"/>
                <a:gd name="T15" fmla="*/ 75 h 191"/>
                <a:gd name="T16" fmla="*/ 185 w 192"/>
                <a:gd name="T17" fmla="*/ 57 h 191"/>
                <a:gd name="T18" fmla="*/ 175 w 192"/>
                <a:gd name="T19" fmla="*/ 41 h 191"/>
                <a:gd name="T20" fmla="*/ 164 w 192"/>
                <a:gd name="T21" fmla="*/ 27 h 191"/>
                <a:gd name="T22" fmla="*/ 149 w 192"/>
                <a:gd name="T23" fmla="*/ 14 h 191"/>
                <a:gd name="T24" fmla="*/ 132 w 192"/>
                <a:gd name="T25" fmla="*/ 6 h 191"/>
                <a:gd name="T26" fmla="*/ 115 w 192"/>
                <a:gd name="T27" fmla="*/ 1 h 191"/>
                <a:gd name="T28" fmla="*/ 96 w 192"/>
                <a:gd name="T29" fmla="*/ 0 h 191"/>
                <a:gd name="T30" fmla="*/ 75 w 192"/>
                <a:gd name="T31" fmla="*/ 1 h 191"/>
                <a:gd name="T32" fmla="*/ 58 w 192"/>
                <a:gd name="T33" fmla="*/ 6 h 191"/>
                <a:gd name="T34" fmla="*/ 41 w 192"/>
                <a:gd name="T35" fmla="*/ 14 h 191"/>
                <a:gd name="T36" fmla="*/ 28 w 192"/>
                <a:gd name="T37" fmla="*/ 27 h 191"/>
                <a:gd name="T38" fmla="*/ 15 w 192"/>
                <a:gd name="T39" fmla="*/ 41 h 191"/>
                <a:gd name="T40" fmla="*/ 6 w 192"/>
                <a:gd name="T41" fmla="*/ 57 h 191"/>
                <a:gd name="T42" fmla="*/ 1 w 192"/>
                <a:gd name="T43" fmla="*/ 75 h 191"/>
                <a:gd name="T44" fmla="*/ 0 w 192"/>
                <a:gd name="T45" fmla="*/ 96 h 191"/>
                <a:gd name="T46" fmla="*/ 1 w 192"/>
                <a:gd name="T47" fmla="*/ 114 h 191"/>
                <a:gd name="T48" fmla="*/ 6 w 192"/>
                <a:gd name="T49" fmla="*/ 132 h 191"/>
                <a:gd name="T50" fmla="*/ 15 w 192"/>
                <a:gd name="T51" fmla="*/ 148 h 191"/>
                <a:gd name="T52" fmla="*/ 28 w 192"/>
                <a:gd name="T53" fmla="*/ 164 h 191"/>
                <a:gd name="T54" fmla="*/ 41 w 192"/>
                <a:gd name="T55" fmla="*/ 175 h 191"/>
                <a:gd name="T56" fmla="*/ 58 w 192"/>
                <a:gd name="T57" fmla="*/ 184 h 191"/>
                <a:gd name="T58" fmla="*/ 75 w 192"/>
                <a:gd name="T59" fmla="*/ 189 h 191"/>
                <a:gd name="T60" fmla="*/ 96 w 192"/>
                <a:gd name="T61" fmla="*/ 191 h 191"/>
                <a:gd name="T62" fmla="*/ 115 w 192"/>
                <a:gd name="T63" fmla="*/ 189 h 191"/>
                <a:gd name="T64" fmla="*/ 123 w 192"/>
                <a:gd name="T65" fmla="*/ 186 h 191"/>
                <a:gd name="T66" fmla="*/ 132 w 192"/>
                <a:gd name="T67" fmla="*/ 184 h 191"/>
                <a:gd name="T68" fmla="*/ 149 w 192"/>
                <a:gd name="T69" fmla="*/ 175 h 191"/>
                <a:gd name="T70" fmla="*/ 156 w 192"/>
                <a:gd name="T71" fmla="*/ 169 h 191"/>
                <a:gd name="T72" fmla="*/ 164 w 192"/>
                <a:gd name="T73" fmla="*/ 1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1">
                  <a:moveTo>
                    <a:pt x="164" y="164"/>
                  </a:moveTo>
                  <a:lnTo>
                    <a:pt x="169" y="155"/>
                  </a:lnTo>
                  <a:lnTo>
                    <a:pt x="175" y="148"/>
                  </a:lnTo>
                  <a:lnTo>
                    <a:pt x="185" y="132"/>
                  </a:lnTo>
                  <a:lnTo>
                    <a:pt x="187" y="122"/>
                  </a:lnTo>
                  <a:lnTo>
                    <a:pt x="190" y="114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7"/>
                  </a:lnTo>
                  <a:lnTo>
                    <a:pt x="175" y="41"/>
                  </a:lnTo>
                  <a:lnTo>
                    <a:pt x="164" y="27"/>
                  </a:lnTo>
                  <a:lnTo>
                    <a:pt x="149" y="14"/>
                  </a:lnTo>
                  <a:lnTo>
                    <a:pt x="132" y="6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4"/>
                  </a:lnTo>
                  <a:lnTo>
                    <a:pt x="28" y="27"/>
                  </a:lnTo>
                  <a:lnTo>
                    <a:pt x="15" y="41"/>
                  </a:lnTo>
                  <a:lnTo>
                    <a:pt x="6" y="57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4"/>
                  </a:lnTo>
                  <a:lnTo>
                    <a:pt x="6" y="132"/>
                  </a:lnTo>
                  <a:lnTo>
                    <a:pt x="15" y="148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8" y="184"/>
                  </a:lnTo>
                  <a:lnTo>
                    <a:pt x="75" y="189"/>
                  </a:lnTo>
                  <a:lnTo>
                    <a:pt x="96" y="191"/>
                  </a:lnTo>
                  <a:lnTo>
                    <a:pt x="115" y="189"/>
                  </a:lnTo>
                  <a:lnTo>
                    <a:pt x="123" y="186"/>
                  </a:lnTo>
                  <a:lnTo>
                    <a:pt x="132" y="184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4" name="Freeform 108">
              <a:extLst>
                <a:ext uri="{FF2B5EF4-FFF2-40B4-BE49-F238E27FC236}">
                  <a16:creationId xmlns:a16="http://schemas.microsoft.com/office/drawing/2014/main" id="{18F0B4C4-8689-1C52-8171-19EAF566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763" y="4248151"/>
              <a:ext cx="76200" cy="76200"/>
            </a:xfrm>
            <a:custGeom>
              <a:avLst/>
              <a:gdLst>
                <a:gd name="T0" fmla="*/ 164 w 192"/>
                <a:gd name="T1" fmla="*/ 164 h 191"/>
                <a:gd name="T2" fmla="*/ 169 w 192"/>
                <a:gd name="T3" fmla="*/ 155 h 191"/>
                <a:gd name="T4" fmla="*/ 175 w 192"/>
                <a:gd name="T5" fmla="*/ 148 h 191"/>
                <a:gd name="T6" fmla="*/ 184 w 192"/>
                <a:gd name="T7" fmla="*/ 132 h 191"/>
                <a:gd name="T8" fmla="*/ 186 w 192"/>
                <a:gd name="T9" fmla="*/ 122 h 191"/>
                <a:gd name="T10" fmla="*/ 190 w 192"/>
                <a:gd name="T11" fmla="*/ 114 h 191"/>
                <a:gd name="T12" fmla="*/ 192 w 192"/>
                <a:gd name="T13" fmla="*/ 96 h 191"/>
                <a:gd name="T14" fmla="*/ 190 w 192"/>
                <a:gd name="T15" fmla="*/ 75 h 191"/>
                <a:gd name="T16" fmla="*/ 184 w 192"/>
                <a:gd name="T17" fmla="*/ 57 h 191"/>
                <a:gd name="T18" fmla="*/ 175 w 192"/>
                <a:gd name="T19" fmla="*/ 41 h 191"/>
                <a:gd name="T20" fmla="*/ 164 w 192"/>
                <a:gd name="T21" fmla="*/ 27 h 191"/>
                <a:gd name="T22" fmla="*/ 148 w 192"/>
                <a:gd name="T23" fmla="*/ 14 h 191"/>
                <a:gd name="T24" fmla="*/ 132 w 192"/>
                <a:gd name="T25" fmla="*/ 6 h 191"/>
                <a:gd name="T26" fmla="*/ 114 w 192"/>
                <a:gd name="T27" fmla="*/ 1 h 191"/>
                <a:gd name="T28" fmla="*/ 96 w 192"/>
                <a:gd name="T29" fmla="*/ 0 h 191"/>
                <a:gd name="T30" fmla="*/ 75 w 192"/>
                <a:gd name="T31" fmla="*/ 1 h 191"/>
                <a:gd name="T32" fmla="*/ 58 w 192"/>
                <a:gd name="T33" fmla="*/ 6 h 191"/>
                <a:gd name="T34" fmla="*/ 41 w 192"/>
                <a:gd name="T35" fmla="*/ 14 h 191"/>
                <a:gd name="T36" fmla="*/ 28 w 192"/>
                <a:gd name="T37" fmla="*/ 27 h 191"/>
                <a:gd name="T38" fmla="*/ 14 w 192"/>
                <a:gd name="T39" fmla="*/ 41 h 191"/>
                <a:gd name="T40" fmla="*/ 6 w 192"/>
                <a:gd name="T41" fmla="*/ 57 h 191"/>
                <a:gd name="T42" fmla="*/ 1 w 192"/>
                <a:gd name="T43" fmla="*/ 75 h 191"/>
                <a:gd name="T44" fmla="*/ 0 w 192"/>
                <a:gd name="T45" fmla="*/ 96 h 191"/>
                <a:gd name="T46" fmla="*/ 1 w 192"/>
                <a:gd name="T47" fmla="*/ 114 h 191"/>
                <a:gd name="T48" fmla="*/ 6 w 192"/>
                <a:gd name="T49" fmla="*/ 132 h 191"/>
                <a:gd name="T50" fmla="*/ 14 w 192"/>
                <a:gd name="T51" fmla="*/ 148 h 191"/>
                <a:gd name="T52" fmla="*/ 28 w 192"/>
                <a:gd name="T53" fmla="*/ 164 h 191"/>
                <a:gd name="T54" fmla="*/ 41 w 192"/>
                <a:gd name="T55" fmla="*/ 175 h 191"/>
                <a:gd name="T56" fmla="*/ 58 w 192"/>
                <a:gd name="T57" fmla="*/ 184 h 191"/>
                <a:gd name="T58" fmla="*/ 75 w 192"/>
                <a:gd name="T59" fmla="*/ 189 h 191"/>
                <a:gd name="T60" fmla="*/ 96 w 192"/>
                <a:gd name="T61" fmla="*/ 191 h 191"/>
                <a:gd name="T62" fmla="*/ 114 w 192"/>
                <a:gd name="T63" fmla="*/ 189 h 191"/>
                <a:gd name="T64" fmla="*/ 123 w 192"/>
                <a:gd name="T65" fmla="*/ 186 h 191"/>
                <a:gd name="T66" fmla="*/ 132 w 192"/>
                <a:gd name="T67" fmla="*/ 184 h 191"/>
                <a:gd name="T68" fmla="*/ 148 w 192"/>
                <a:gd name="T69" fmla="*/ 175 h 191"/>
                <a:gd name="T70" fmla="*/ 156 w 192"/>
                <a:gd name="T71" fmla="*/ 169 h 191"/>
                <a:gd name="T72" fmla="*/ 164 w 192"/>
                <a:gd name="T73" fmla="*/ 1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1">
                  <a:moveTo>
                    <a:pt x="164" y="164"/>
                  </a:moveTo>
                  <a:lnTo>
                    <a:pt x="169" y="155"/>
                  </a:lnTo>
                  <a:lnTo>
                    <a:pt x="175" y="148"/>
                  </a:lnTo>
                  <a:lnTo>
                    <a:pt x="184" y="132"/>
                  </a:lnTo>
                  <a:lnTo>
                    <a:pt x="186" y="122"/>
                  </a:lnTo>
                  <a:lnTo>
                    <a:pt x="190" y="114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4" y="57"/>
                  </a:lnTo>
                  <a:lnTo>
                    <a:pt x="175" y="41"/>
                  </a:lnTo>
                  <a:lnTo>
                    <a:pt x="164" y="27"/>
                  </a:lnTo>
                  <a:lnTo>
                    <a:pt x="148" y="14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4"/>
                  </a:lnTo>
                  <a:lnTo>
                    <a:pt x="28" y="27"/>
                  </a:lnTo>
                  <a:lnTo>
                    <a:pt x="14" y="41"/>
                  </a:lnTo>
                  <a:lnTo>
                    <a:pt x="6" y="57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4"/>
                  </a:lnTo>
                  <a:lnTo>
                    <a:pt x="6" y="132"/>
                  </a:lnTo>
                  <a:lnTo>
                    <a:pt x="14" y="148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8" y="184"/>
                  </a:lnTo>
                  <a:lnTo>
                    <a:pt x="75" y="189"/>
                  </a:lnTo>
                  <a:lnTo>
                    <a:pt x="96" y="191"/>
                  </a:lnTo>
                  <a:lnTo>
                    <a:pt x="114" y="189"/>
                  </a:lnTo>
                  <a:lnTo>
                    <a:pt x="123" y="186"/>
                  </a:lnTo>
                  <a:lnTo>
                    <a:pt x="132" y="184"/>
                  </a:lnTo>
                  <a:lnTo>
                    <a:pt x="148" y="175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5" name="Freeform 109">
              <a:extLst>
                <a:ext uri="{FF2B5EF4-FFF2-40B4-BE49-F238E27FC236}">
                  <a16:creationId xmlns:a16="http://schemas.microsoft.com/office/drawing/2014/main" id="{DF144267-D2FC-BB05-E12B-B726471F8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1" y="3954463"/>
              <a:ext cx="76200" cy="76200"/>
            </a:xfrm>
            <a:custGeom>
              <a:avLst/>
              <a:gdLst>
                <a:gd name="T0" fmla="*/ 164 w 192"/>
                <a:gd name="T1" fmla="*/ 164 h 192"/>
                <a:gd name="T2" fmla="*/ 169 w 192"/>
                <a:gd name="T3" fmla="*/ 156 h 192"/>
                <a:gd name="T4" fmla="*/ 176 w 192"/>
                <a:gd name="T5" fmla="*/ 148 h 192"/>
                <a:gd name="T6" fmla="*/ 185 w 192"/>
                <a:gd name="T7" fmla="*/ 132 h 192"/>
                <a:gd name="T8" fmla="*/ 187 w 192"/>
                <a:gd name="T9" fmla="*/ 123 h 192"/>
                <a:gd name="T10" fmla="*/ 190 w 192"/>
                <a:gd name="T11" fmla="*/ 114 h 192"/>
                <a:gd name="T12" fmla="*/ 192 w 192"/>
                <a:gd name="T13" fmla="*/ 96 h 192"/>
                <a:gd name="T14" fmla="*/ 190 w 192"/>
                <a:gd name="T15" fmla="*/ 75 h 192"/>
                <a:gd name="T16" fmla="*/ 185 w 192"/>
                <a:gd name="T17" fmla="*/ 58 h 192"/>
                <a:gd name="T18" fmla="*/ 176 w 192"/>
                <a:gd name="T19" fmla="*/ 41 h 192"/>
                <a:gd name="T20" fmla="*/ 164 w 192"/>
                <a:gd name="T21" fmla="*/ 28 h 192"/>
                <a:gd name="T22" fmla="*/ 149 w 192"/>
                <a:gd name="T23" fmla="*/ 14 h 192"/>
                <a:gd name="T24" fmla="*/ 132 w 192"/>
                <a:gd name="T25" fmla="*/ 6 h 192"/>
                <a:gd name="T26" fmla="*/ 115 w 192"/>
                <a:gd name="T27" fmla="*/ 1 h 192"/>
                <a:gd name="T28" fmla="*/ 96 w 192"/>
                <a:gd name="T29" fmla="*/ 0 h 192"/>
                <a:gd name="T30" fmla="*/ 76 w 192"/>
                <a:gd name="T31" fmla="*/ 1 h 192"/>
                <a:gd name="T32" fmla="*/ 58 w 192"/>
                <a:gd name="T33" fmla="*/ 6 h 192"/>
                <a:gd name="T34" fmla="*/ 42 w 192"/>
                <a:gd name="T35" fmla="*/ 14 h 192"/>
                <a:gd name="T36" fmla="*/ 28 w 192"/>
                <a:gd name="T37" fmla="*/ 28 h 192"/>
                <a:gd name="T38" fmla="*/ 15 w 192"/>
                <a:gd name="T39" fmla="*/ 41 h 192"/>
                <a:gd name="T40" fmla="*/ 6 w 192"/>
                <a:gd name="T41" fmla="*/ 58 h 192"/>
                <a:gd name="T42" fmla="*/ 1 w 192"/>
                <a:gd name="T43" fmla="*/ 75 h 192"/>
                <a:gd name="T44" fmla="*/ 0 w 192"/>
                <a:gd name="T45" fmla="*/ 96 h 192"/>
                <a:gd name="T46" fmla="*/ 1 w 192"/>
                <a:gd name="T47" fmla="*/ 114 h 192"/>
                <a:gd name="T48" fmla="*/ 6 w 192"/>
                <a:gd name="T49" fmla="*/ 132 h 192"/>
                <a:gd name="T50" fmla="*/ 15 w 192"/>
                <a:gd name="T51" fmla="*/ 148 h 192"/>
                <a:gd name="T52" fmla="*/ 28 w 192"/>
                <a:gd name="T53" fmla="*/ 164 h 192"/>
                <a:gd name="T54" fmla="*/ 42 w 192"/>
                <a:gd name="T55" fmla="*/ 175 h 192"/>
                <a:gd name="T56" fmla="*/ 58 w 192"/>
                <a:gd name="T57" fmla="*/ 185 h 192"/>
                <a:gd name="T58" fmla="*/ 76 w 192"/>
                <a:gd name="T59" fmla="*/ 190 h 192"/>
                <a:gd name="T60" fmla="*/ 96 w 192"/>
                <a:gd name="T61" fmla="*/ 192 h 192"/>
                <a:gd name="T62" fmla="*/ 115 w 192"/>
                <a:gd name="T63" fmla="*/ 190 h 192"/>
                <a:gd name="T64" fmla="*/ 123 w 192"/>
                <a:gd name="T65" fmla="*/ 187 h 192"/>
                <a:gd name="T66" fmla="*/ 132 w 192"/>
                <a:gd name="T67" fmla="*/ 185 h 192"/>
                <a:gd name="T68" fmla="*/ 149 w 192"/>
                <a:gd name="T69" fmla="*/ 175 h 192"/>
                <a:gd name="T70" fmla="*/ 156 w 192"/>
                <a:gd name="T71" fmla="*/ 169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69" y="156"/>
                  </a:lnTo>
                  <a:lnTo>
                    <a:pt x="176" y="148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4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8"/>
                  </a:lnTo>
                  <a:lnTo>
                    <a:pt x="176" y="41"/>
                  </a:lnTo>
                  <a:lnTo>
                    <a:pt x="164" y="28"/>
                  </a:lnTo>
                  <a:lnTo>
                    <a:pt x="149" y="14"/>
                  </a:lnTo>
                  <a:lnTo>
                    <a:pt x="132" y="6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8" y="6"/>
                  </a:lnTo>
                  <a:lnTo>
                    <a:pt x="42" y="14"/>
                  </a:lnTo>
                  <a:lnTo>
                    <a:pt x="28" y="28"/>
                  </a:lnTo>
                  <a:lnTo>
                    <a:pt x="15" y="41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4"/>
                  </a:lnTo>
                  <a:lnTo>
                    <a:pt x="6" y="132"/>
                  </a:lnTo>
                  <a:lnTo>
                    <a:pt x="15" y="148"/>
                  </a:lnTo>
                  <a:lnTo>
                    <a:pt x="28" y="164"/>
                  </a:lnTo>
                  <a:lnTo>
                    <a:pt x="42" y="175"/>
                  </a:lnTo>
                  <a:lnTo>
                    <a:pt x="58" y="185"/>
                  </a:lnTo>
                  <a:lnTo>
                    <a:pt x="76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6" name="Freeform 110">
              <a:extLst>
                <a:ext uri="{FF2B5EF4-FFF2-40B4-BE49-F238E27FC236}">
                  <a16:creationId xmlns:a16="http://schemas.microsoft.com/office/drawing/2014/main" id="{05C003CC-1289-0F86-A36F-A3AD1D298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8413" y="4132263"/>
              <a:ext cx="74613" cy="76200"/>
            </a:xfrm>
            <a:custGeom>
              <a:avLst/>
              <a:gdLst>
                <a:gd name="T0" fmla="*/ 164 w 192"/>
                <a:gd name="T1" fmla="*/ 164 h 192"/>
                <a:gd name="T2" fmla="*/ 169 w 192"/>
                <a:gd name="T3" fmla="*/ 155 h 192"/>
                <a:gd name="T4" fmla="*/ 175 w 192"/>
                <a:gd name="T5" fmla="*/ 148 h 192"/>
                <a:gd name="T6" fmla="*/ 185 w 192"/>
                <a:gd name="T7" fmla="*/ 132 h 192"/>
                <a:gd name="T8" fmla="*/ 187 w 192"/>
                <a:gd name="T9" fmla="*/ 122 h 192"/>
                <a:gd name="T10" fmla="*/ 190 w 192"/>
                <a:gd name="T11" fmla="*/ 114 h 192"/>
                <a:gd name="T12" fmla="*/ 192 w 192"/>
                <a:gd name="T13" fmla="*/ 96 h 192"/>
                <a:gd name="T14" fmla="*/ 190 w 192"/>
                <a:gd name="T15" fmla="*/ 75 h 192"/>
                <a:gd name="T16" fmla="*/ 185 w 192"/>
                <a:gd name="T17" fmla="*/ 57 h 192"/>
                <a:gd name="T18" fmla="*/ 175 w 192"/>
                <a:gd name="T19" fmla="*/ 41 h 192"/>
                <a:gd name="T20" fmla="*/ 164 w 192"/>
                <a:gd name="T21" fmla="*/ 27 h 192"/>
                <a:gd name="T22" fmla="*/ 149 w 192"/>
                <a:gd name="T23" fmla="*/ 14 h 192"/>
                <a:gd name="T24" fmla="*/ 132 w 192"/>
                <a:gd name="T25" fmla="*/ 6 h 192"/>
                <a:gd name="T26" fmla="*/ 114 w 192"/>
                <a:gd name="T27" fmla="*/ 1 h 192"/>
                <a:gd name="T28" fmla="*/ 96 w 192"/>
                <a:gd name="T29" fmla="*/ 0 h 192"/>
                <a:gd name="T30" fmla="*/ 75 w 192"/>
                <a:gd name="T31" fmla="*/ 1 h 192"/>
                <a:gd name="T32" fmla="*/ 58 w 192"/>
                <a:gd name="T33" fmla="*/ 6 h 192"/>
                <a:gd name="T34" fmla="*/ 41 w 192"/>
                <a:gd name="T35" fmla="*/ 14 h 192"/>
                <a:gd name="T36" fmla="*/ 28 w 192"/>
                <a:gd name="T37" fmla="*/ 27 h 192"/>
                <a:gd name="T38" fmla="*/ 14 w 192"/>
                <a:gd name="T39" fmla="*/ 41 h 192"/>
                <a:gd name="T40" fmla="*/ 6 w 192"/>
                <a:gd name="T41" fmla="*/ 57 h 192"/>
                <a:gd name="T42" fmla="*/ 1 w 192"/>
                <a:gd name="T43" fmla="*/ 75 h 192"/>
                <a:gd name="T44" fmla="*/ 0 w 192"/>
                <a:gd name="T45" fmla="*/ 96 h 192"/>
                <a:gd name="T46" fmla="*/ 1 w 192"/>
                <a:gd name="T47" fmla="*/ 114 h 192"/>
                <a:gd name="T48" fmla="*/ 6 w 192"/>
                <a:gd name="T49" fmla="*/ 132 h 192"/>
                <a:gd name="T50" fmla="*/ 14 w 192"/>
                <a:gd name="T51" fmla="*/ 148 h 192"/>
                <a:gd name="T52" fmla="*/ 28 w 192"/>
                <a:gd name="T53" fmla="*/ 164 h 192"/>
                <a:gd name="T54" fmla="*/ 41 w 192"/>
                <a:gd name="T55" fmla="*/ 175 h 192"/>
                <a:gd name="T56" fmla="*/ 58 w 192"/>
                <a:gd name="T57" fmla="*/ 184 h 192"/>
                <a:gd name="T58" fmla="*/ 75 w 192"/>
                <a:gd name="T59" fmla="*/ 189 h 192"/>
                <a:gd name="T60" fmla="*/ 96 w 192"/>
                <a:gd name="T61" fmla="*/ 192 h 192"/>
                <a:gd name="T62" fmla="*/ 114 w 192"/>
                <a:gd name="T63" fmla="*/ 189 h 192"/>
                <a:gd name="T64" fmla="*/ 123 w 192"/>
                <a:gd name="T65" fmla="*/ 186 h 192"/>
                <a:gd name="T66" fmla="*/ 132 w 192"/>
                <a:gd name="T67" fmla="*/ 184 h 192"/>
                <a:gd name="T68" fmla="*/ 149 w 192"/>
                <a:gd name="T69" fmla="*/ 175 h 192"/>
                <a:gd name="T70" fmla="*/ 156 w 192"/>
                <a:gd name="T71" fmla="*/ 169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69" y="155"/>
                  </a:lnTo>
                  <a:lnTo>
                    <a:pt x="175" y="148"/>
                  </a:lnTo>
                  <a:lnTo>
                    <a:pt x="185" y="132"/>
                  </a:lnTo>
                  <a:lnTo>
                    <a:pt x="187" y="122"/>
                  </a:lnTo>
                  <a:lnTo>
                    <a:pt x="190" y="114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7"/>
                  </a:lnTo>
                  <a:lnTo>
                    <a:pt x="175" y="41"/>
                  </a:lnTo>
                  <a:lnTo>
                    <a:pt x="164" y="27"/>
                  </a:lnTo>
                  <a:lnTo>
                    <a:pt x="149" y="14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4"/>
                  </a:lnTo>
                  <a:lnTo>
                    <a:pt x="28" y="27"/>
                  </a:lnTo>
                  <a:lnTo>
                    <a:pt x="14" y="41"/>
                  </a:lnTo>
                  <a:lnTo>
                    <a:pt x="6" y="57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4"/>
                  </a:lnTo>
                  <a:lnTo>
                    <a:pt x="6" y="132"/>
                  </a:lnTo>
                  <a:lnTo>
                    <a:pt x="14" y="148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8" y="184"/>
                  </a:lnTo>
                  <a:lnTo>
                    <a:pt x="75" y="189"/>
                  </a:lnTo>
                  <a:lnTo>
                    <a:pt x="96" y="192"/>
                  </a:lnTo>
                  <a:lnTo>
                    <a:pt x="114" y="189"/>
                  </a:lnTo>
                  <a:lnTo>
                    <a:pt x="123" y="186"/>
                  </a:lnTo>
                  <a:lnTo>
                    <a:pt x="132" y="184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7" name="Freeform 111">
              <a:extLst>
                <a:ext uri="{FF2B5EF4-FFF2-40B4-BE49-F238E27FC236}">
                  <a16:creationId xmlns:a16="http://schemas.microsoft.com/office/drawing/2014/main" id="{CDF9CAC3-EC43-F802-4652-A6E4DEA0B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3238" y="4064001"/>
              <a:ext cx="76200" cy="76200"/>
            </a:xfrm>
            <a:custGeom>
              <a:avLst/>
              <a:gdLst>
                <a:gd name="T0" fmla="*/ 164 w 192"/>
                <a:gd name="T1" fmla="*/ 164 h 192"/>
                <a:gd name="T2" fmla="*/ 169 w 192"/>
                <a:gd name="T3" fmla="*/ 156 h 192"/>
                <a:gd name="T4" fmla="*/ 175 w 192"/>
                <a:gd name="T5" fmla="*/ 149 h 192"/>
                <a:gd name="T6" fmla="*/ 184 w 192"/>
                <a:gd name="T7" fmla="*/ 132 h 192"/>
                <a:gd name="T8" fmla="*/ 186 w 192"/>
                <a:gd name="T9" fmla="*/ 123 h 192"/>
                <a:gd name="T10" fmla="*/ 190 w 192"/>
                <a:gd name="T11" fmla="*/ 115 h 192"/>
                <a:gd name="T12" fmla="*/ 192 w 192"/>
                <a:gd name="T13" fmla="*/ 96 h 192"/>
                <a:gd name="T14" fmla="*/ 190 w 192"/>
                <a:gd name="T15" fmla="*/ 76 h 192"/>
                <a:gd name="T16" fmla="*/ 184 w 192"/>
                <a:gd name="T17" fmla="*/ 58 h 192"/>
                <a:gd name="T18" fmla="*/ 175 w 192"/>
                <a:gd name="T19" fmla="*/ 42 h 192"/>
                <a:gd name="T20" fmla="*/ 164 w 192"/>
                <a:gd name="T21" fmla="*/ 28 h 192"/>
                <a:gd name="T22" fmla="*/ 148 w 192"/>
                <a:gd name="T23" fmla="*/ 15 h 192"/>
                <a:gd name="T24" fmla="*/ 132 w 192"/>
                <a:gd name="T25" fmla="*/ 7 h 192"/>
                <a:gd name="T26" fmla="*/ 114 w 192"/>
                <a:gd name="T27" fmla="*/ 1 h 192"/>
                <a:gd name="T28" fmla="*/ 96 w 192"/>
                <a:gd name="T29" fmla="*/ 0 h 192"/>
                <a:gd name="T30" fmla="*/ 75 w 192"/>
                <a:gd name="T31" fmla="*/ 1 h 192"/>
                <a:gd name="T32" fmla="*/ 58 w 192"/>
                <a:gd name="T33" fmla="*/ 7 h 192"/>
                <a:gd name="T34" fmla="*/ 41 w 192"/>
                <a:gd name="T35" fmla="*/ 15 h 192"/>
                <a:gd name="T36" fmla="*/ 28 w 192"/>
                <a:gd name="T37" fmla="*/ 28 h 192"/>
                <a:gd name="T38" fmla="*/ 14 w 192"/>
                <a:gd name="T39" fmla="*/ 42 h 192"/>
                <a:gd name="T40" fmla="*/ 6 w 192"/>
                <a:gd name="T41" fmla="*/ 58 h 192"/>
                <a:gd name="T42" fmla="*/ 1 w 192"/>
                <a:gd name="T43" fmla="*/ 76 h 192"/>
                <a:gd name="T44" fmla="*/ 0 w 192"/>
                <a:gd name="T45" fmla="*/ 96 h 192"/>
                <a:gd name="T46" fmla="*/ 1 w 192"/>
                <a:gd name="T47" fmla="*/ 115 h 192"/>
                <a:gd name="T48" fmla="*/ 6 w 192"/>
                <a:gd name="T49" fmla="*/ 132 h 192"/>
                <a:gd name="T50" fmla="*/ 14 w 192"/>
                <a:gd name="T51" fmla="*/ 149 h 192"/>
                <a:gd name="T52" fmla="*/ 28 w 192"/>
                <a:gd name="T53" fmla="*/ 164 h 192"/>
                <a:gd name="T54" fmla="*/ 41 w 192"/>
                <a:gd name="T55" fmla="*/ 176 h 192"/>
                <a:gd name="T56" fmla="*/ 58 w 192"/>
                <a:gd name="T57" fmla="*/ 185 h 192"/>
                <a:gd name="T58" fmla="*/ 75 w 192"/>
                <a:gd name="T59" fmla="*/ 190 h 192"/>
                <a:gd name="T60" fmla="*/ 96 w 192"/>
                <a:gd name="T61" fmla="*/ 192 h 192"/>
                <a:gd name="T62" fmla="*/ 114 w 192"/>
                <a:gd name="T63" fmla="*/ 190 h 192"/>
                <a:gd name="T64" fmla="*/ 122 w 192"/>
                <a:gd name="T65" fmla="*/ 187 h 192"/>
                <a:gd name="T66" fmla="*/ 132 w 192"/>
                <a:gd name="T67" fmla="*/ 185 h 192"/>
                <a:gd name="T68" fmla="*/ 148 w 192"/>
                <a:gd name="T69" fmla="*/ 176 h 192"/>
                <a:gd name="T70" fmla="*/ 155 w 192"/>
                <a:gd name="T71" fmla="*/ 170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69" y="156"/>
                  </a:lnTo>
                  <a:lnTo>
                    <a:pt x="175" y="149"/>
                  </a:lnTo>
                  <a:lnTo>
                    <a:pt x="184" y="132"/>
                  </a:lnTo>
                  <a:lnTo>
                    <a:pt x="186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6"/>
                  </a:lnTo>
                  <a:lnTo>
                    <a:pt x="184" y="58"/>
                  </a:lnTo>
                  <a:lnTo>
                    <a:pt x="175" y="42"/>
                  </a:lnTo>
                  <a:lnTo>
                    <a:pt x="164" y="28"/>
                  </a:lnTo>
                  <a:lnTo>
                    <a:pt x="148" y="15"/>
                  </a:lnTo>
                  <a:lnTo>
                    <a:pt x="132" y="7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7"/>
                  </a:lnTo>
                  <a:lnTo>
                    <a:pt x="41" y="15"/>
                  </a:lnTo>
                  <a:lnTo>
                    <a:pt x="28" y="28"/>
                  </a:lnTo>
                  <a:lnTo>
                    <a:pt x="14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8" y="164"/>
                  </a:lnTo>
                  <a:lnTo>
                    <a:pt x="41" y="176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2" y="187"/>
                  </a:lnTo>
                  <a:lnTo>
                    <a:pt x="132" y="185"/>
                  </a:lnTo>
                  <a:lnTo>
                    <a:pt x="148" y="176"/>
                  </a:lnTo>
                  <a:lnTo>
                    <a:pt x="155" y="170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8" name="Freeform 112">
              <a:extLst>
                <a:ext uri="{FF2B5EF4-FFF2-40B4-BE49-F238E27FC236}">
                  <a16:creationId xmlns:a16="http://schemas.microsoft.com/office/drawing/2014/main" id="{DB5B6C83-CC33-1E8F-CE25-861F3CE42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6888" y="3973513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6 w 192"/>
                <a:gd name="T5" fmla="*/ 132 h 192"/>
                <a:gd name="T6" fmla="*/ 15 w 192"/>
                <a:gd name="T7" fmla="*/ 149 h 192"/>
                <a:gd name="T8" fmla="*/ 28 w 192"/>
                <a:gd name="T9" fmla="*/ 164 h 192"/>
                <a:gd name="T10" fmla="*/ 42 w 192"/>
                <a:gd name="T11" fmla="*/ 176 h 192"/>
                <a:gd name="T12" fmla="*/ 58 w 192"/>
                <a:gd name="T13" fmla="*/ 185 h 192"/>
                <a:gd name="T14" fmla="*/ 76 w 192"/>
                <a:gd name="T15" fmla="*/ 190 h 192"/>
                <a:gd name="T16" fmla="*/ 96 w 192"/>
                <a:gd name="T17" fmla="*/ 192 h 192"/>
                <a:gd name="T18" fmla="*/ 115 w 192"/>
                <a:gd name="T19" fmla="*/ 190 h 192"/>
                <a:gd name="T20" fmla="*/ 123 w 192"/>
                <a:gd name="T21" fmla="*/ 187 h 192"/>
                <a:gd name="T22" fmla="*/ 132 w 192"/>
                <a:gd name="T23" fmla="*/ 185 h 192"/>
                <a:gd name="T24" fmla="*/ 149 w 192"/>
                <a:gd name="T25" fmla="*/ 176 h 192"/>
                <a:gd name="T26" fmla="*/ 156 w 192"/>
                <a:gd name="T27" fmla="*/ 170 h 192"/>
                <a:gd name="T28" fmla="*/ 164 w 192"/>
                <a:gd name="T29" fmla="*/ 164 h 192"/>
                <a:gd name="T30" fmla="*/ 169 w 192"/>
                <a:gd name="T31" fmla="*/ 156 h 192"/>
                <a:gd name="T32" fmla="*/ 176 w 192"/>
                <a:gd name="T33" fmla="*/ 149 h 192"/>
                <a:gd name="T34" fmla="*/ 185 w 192"/>
                <a:gd name="T35" fmla="*/ 132 h 192"/>
                <a:gd name="T36" fmla="*/ 187 w 192"/>
                <a:gd name="T37" fmla="*/ 123 h 192"/>
                <a:gd name="T38" fmla="*/ 190 w 192"/>
                <a:gd name="T39" fmla="*/ 115 h 192"/>
                <a:gd name="T40" fmla="*/ 192 w 192"/>
                <a:gd name="T41" fmla="*/ 96 h 192"/>
                <a:gd name="T42" fmla="*/ 190 w 192"/>
                <a:gd name="T43" fmla="*/ 76 h 192"/>
                <a:gd name="T44" fmla="*/ 185 w 192"/>
                <a:gd name="T45" fmla="*/ 58 h 192"/>
                <a:gd name="T46" fmla="*/ 176 w 192"/>
                <a:gd name="T47" fmla="*/ 42 h 192"/>
                <a:gd name="T48" fmla="*/ 164 w 192"/>
                <a:gd name="T49" fmla="*/ 28 h 192"/>
                <a:gd name="T50" fmla="*/ 149 w 192"/>
                <a:gd name="T51" fmla="*/ 15 h 192"/>
                <a:gd name="T52" fmla="*/ 132 w 192"/>
                <a:gd name="T53" fmla="*/ 7 h 192"/>
                <a:gd name="T54" fmla="*/ 115 w 192"/>
                <a:gd name="T55" fmla="*/ 1 h 192"/>
                <a:gd name="T56" fmla="*/ 96 w 192"/>
                <a:gd name="T57" fmla="*/ 0 h 192"/>
                <a:gd name="T58" fmla="*/ 76 w 192"/>
                <a:gd name="T59" fmla="*/ 1 h 192"/>
                <a:gd name="T60" fmla="*/ 58 w 192"/>
                <a:gd name="T61" fmla="*/ 7 h 192"/>
                <a:gd name="T62" fmla="*/ 42 w 192"/>
                <a:gd name="T63" fmla="*/ 15 h 192"/>
                <a:gd name="T64" fmla="*/ 28 w 192"/>
                <a:gd name="T65" fmla="*/ 28 h 192"/>
                <a:gd name="T66" fmla="*/ 15 w 192"/>
                <a:gd name="T67" fmla="*/ 42 h 192"/>
                <a:gd name="T68" fmla="*/ 6 w 192"/>
                <a:gd name="T69" fmla="*/ 58 h 192"/>
                <a:gd name="T70" fmla="*/ 1 w 192"/>
                <a:gd name="T71" fmla="*/ 76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6" y="132"/>
                  </a:lnTo>
                  <a:lnTo>
                    <a:pt x="15" y="149"/>
                  </a:lnTo>
                  <a:lnTo>
                    <a:pt x="28" y="164"/>
                  </a:lnTo>
                  <a:lnTo>
                    <a:pt x="42" y="176"/>
                  </a:lnTo>
                  <a:lnTo>
                    <a:pt x="58" y="185"/>
                  </a:lnTo>
                  <a:lnTo>
                    <a:pt x="76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6"/>
                  </a:lnTo>
                  <a:lnTo>
                    <a:pt x="156" y="170"/>
                  </a:lnTo>
                  <a:lnTo>
                    <a:pt x="164" y="164"/>
                  </a:lnTo>
                  <a:lnTo>
                    <a:pt x="169" y="156"/>
                  </a:lnTo>
                  <a:lnTo>
                    <a:pt x="176" y="149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6"/>
                  </a:lnTo>
                  <a:lnTo>
                    <a:pt x="185" y="58"/>
                  </a:lnTo>
                  <a:lnTo>
                    <a:pt x="176" y="42"/>
                  </a:lnTo>
                  <a:lnTo>
                    <a:pt x="164" y="28"/>
                  </a:lnTo>
                  <a:lnTo>
                    <a:pt x="149" y="15"/>
                  </a:lnTo>
                  <a:lnTo>
                    <a:pt x="132" y="7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8" y="7"/>
                  </a:lnTo>
                  <a:lnTo>
                    <a:pt x="42" y="15"/>
                  </a:lnTo>
                  <a:lnTo>
                    <a:pt x="28" y="28"/>
                  </a:lnTo>
                  <a:lnTo>
                    <a:pt x="15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79" name="Freeform 113">
              <a:extLst>
                <a:ext uri="{FF2B5EF4-FFF2-40B4-BE49-F238E27FC236}">
                  <a16:creationId xmlns:a16="http://schemas.microsoft.com/office/drawing/2014/main" id="{4FE084AA-0368-750F-A494-EC17E4C92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8888" y="3890963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7 w 192"/>
                <a:gd name="T5" fmla="*/ 132 h 192"/>
                <a:gd name="T6" fmla="*/ 15 w 192"/>
                <a:gd name="T7" fmla="*/ 149 h 192"/>
                <a:gd name="T8" fmla="*/ 28 w 192"/>
                <a:gd name="T9" fmla="*/ 164 h 192"/>
                <a:gd name="T10" fmla="*/ 42 w 192"/>
                <a:gd name="T11" fmla="*/ 175 h 192"/>
                <a:gd name="T12" fmla="*/ 58 w 192"/>
                <a:gd name="T13" fmla="*/ 185 h 192"/>
                <a:gd name="T14" fmla="*/ 76 w 192"/>
                <a:gd name="T15" fmla="*/ 190 h 192"/>
                <a:gd name="T16" fmla="*/ 96 w 192"/>
                <a:gd name="T17" fmla="*/ 192 h 192"/>
                <a:gd name="T18" fmla="*/ 115 w 192"/>
                <a:gd name="T19" fmla="*/ 190 h 192"/>
                <a:gd name="T20" fmla="*/ 123 w 192"/>
                <a:gd name="T21" fmla="*/ 187 h 192"/>
                <a:gd name="T22" fmla="*/ 132 w 192"/>
                <a:gd name="T23" fmla="*/ 185 h 192"/>
                <a:gd name="T24" fmla="*/ 149 w 192"/>
                <a:gd name="T25" fmla="*/ 175 h 192"/>
                <a:gd name="T26" fmla="*/ 156 w 192"/>
                <a:gd name="T27" fmla="*/ 169 h 192"/>
                <a:gd name="T28" fmla="*/ 164 w 192"/>
                <a:gd name="T29" fmla="*/ 164 h 192"/>
                <a:gd name="T30" fmla="*/ 170 w 192"/>
                <a:gd name="T31" fmla="*/ 156 h 192"/>
                <a:gd name="T32" fmla="*/ 176 w 192"/>
                <a:gd name="T33" fmla="*/ 149 h 192"/>
                <a:gd name="T34" fmla="*/ 185 w 192"/>
                <a:gd name="T35" fmla="*/ 132 h 192"/>
                <a:gd name="T36" fmla="*/ 187 w 192"/>
                <a:gd name="T37" fmla="*/ 123 h 192"/>
                <a:gd name="T38" fmla="*/ 190 w 192"/>
                <a:gd name="T39" fmla="*/ 115 h 192"/>
                <a:gd name="T40" fmla="*/ 192 w 192"/>
                <a:gd name="T41" fmla="*/ 96 h 192"/>
                <a:gd name="T42" fmla="*/ 190 w 192"/>
                <a:gd name="T43" fmla="*/ 75 h 192"/>
                <a:gd name="T44" fmla="*/ 185 w 192"/>
                <a:gd name="T45" fmla="*/ 58 h 192"/>
                <a:gd name="T46" fmla="*/ 176 w 192"/>
                <a:gd name="T47" fmla="*/ 41 h 192"/>
                <a:gd name="T48" fmla="*/ 164 w 192"/>
                <a:gd name="T49" fmla="*/ 28 h 192"/>
                <a:gd name="T50" fmla="*/ 149 w 192"/>
                <a:gd name="T51" fmla="*/ 15 h 192"/>
                <a:gd name="T52" fmla="*/ 132 w 192"/>
                <a:gd name="T53" fmla="*/ 6 h 192"/>
                <a:gd name="T54" fmla="*/ 115 w 192"/>
                <a:gd name="T55" fmla="*/ 1 h 192"/>
                <a:gd name="T56" fmla="*/ 96 w 192"/>
                <a:gd name="T57" fmla="*/ 0 h 192"/>
                <a:gd name="T58" fmla="*/ 76 w 192"/>
                <a:gd name="T59" fmla="*/ 1 h 192"/>
                <a:gd name="T60" fmla="*/ 58 w 192"/>
                <a:gd name="T61" fmla="*/ 6 h 192"/>
                <a:gd name="T62" fmla="*/ 42 w 192"/>
                <a:gd name="T63" fmla="*/ 15 h 192"/>
                <a:gd name="T64" fmla="*/ 28 w 192"/>
                <a:gd name="T65" fmla="*/ 28 h 192"/>
                <a:gd name="T66" fmla="*/ 15 w 192"/>
                <a:gd name="T67" fmla="*/ 41 h 192"/>
                <a:gd name="T68" fmla="*/ 7 w 192"/>
                <a:gd name="T69" fmla="*/ 58 h 192"/>
                <a:gd name="T70" fmla="*/ 1 w 192"/>
                <a:gd name="T71" fmla="*/ 75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7" y="132"/>
                  </a:lnTo>
                  <a:lnTo>
                    <a:pt x="15" y="149"/>
                  </a:lnTo>
                  <a:lnTo>
                    <a:pt x="28" y="164"/>
                  </a:lnTo>
                  <a:lnTo>
                    <a:pt x="42" y="175"/>
                  </a:lnTo>
                  <a:lnTo>
                    <a:pt x="58" y="185"/>
                  </a:lnTo>
                  <a:lnTo>
                    <a:pt x="76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lnTo>
                    <a:pt x="170" y="156"/>
                  </a:lnTo>
                  <a:lnTo>
                    <a:pt x="176" y="149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8"/>
                  </a:lnTo>
                  <a:lnTo>
                    <a:pt x="176" y="41"/>
                  </a:lnTo>
                  <a:lnTo>
                    <a:pt x="164" y="28"/>
                  </a:lnTo>
                  <a:lnTo>
                    <a:pt x="149" y="15"/>
                  </a:lnTo>
                  <a:lnTo>
                    <a:pt x="132" y="6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8" y="6"/>
                  </a:lnTo>
                  <a:lnTo>
                    <a:pt x="42" y="15"/>
                  </a:lnTo>
                  <a:lnTo>
                    <a:pt x="28" y="28"/>
                  </a:lnTo>
                  <a:lnTo>
                    <a:pt x="15" y="41"/>
                  </a:lnTo>
                  <a:lnTo>
                    <a:pt x="7" y="58"/>
                  </a:lnTo>
                  <a:lnTo>
                    <a:pt x="1" y="7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0" name="Freeform 114">
              <a:extLst>
                <a:ext uri="{FF2B5EF4-FFF2-40B4-BE49-F238E27FC236}">
                  <a16:creationId xmlns:a16="http://schemas.microsoft.com/office/drawing/2014/main" id="{6C1FEC56-8683-F19B-CEF4-833CB791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413" y="4065588"/>
              <a:ext cx="76200" cy="76200"/>
            </a:xfrm>
            <a:custGeom>
              <a:avLst/>
              <a:gdLst>
                <a:gd name="T0" fmla="*/ 0 w 192"/>
                <a:gd name="T1" fmla="*/ 95 h 191"/>
                <a:gd name="T2" fmla="*/ 1 w 192"/>
                <a:gd name="T3" fmla="*/ 114 h 191"/>
                <a:gd name="T4" fmla="*/ 6 w 192"/>
                <a:gd name="T5" fmla="*/ 132 h 191"/>
                <a:gd name="T6" fmla="*/ 15 w 192"/>
                <a:gd name="T7" fmla="*/ 148 h 191"/>
                <a:gd name="T8" fmla="*/ 28 w 192"/>
                <a:gd name="T9" fmla="*/ 164 h 191"/>
                <a:gd name="T10" fmla="*/ 41 w 192"/>
                <a:gd name="T11" fmla="*/ 175 h 191"/>
                <a:gd name="T12" fmla="*/ 58 w 192"/>
                <a:gd name="T13" fmla="*/ 184 h 191"/>
                <a:gd name="T14" fmla="*/ 75 w 192"/>
                <a:gd name="T15" fmla="*/ 189 h 191"/>
                <a:gd name="T16" fmla="*/ 96 w 192"/>
                <a:gd name="T17" fmla="*/ 191 h 191"/>
                <a:gd name="T18" fmla="*/ 115 w 192"/>
                <a:gd name="T19" fmla="*/ 189 h 191"/>
                <a:gd name="T20" fmla="*/ 123 w 192"/>
                <a:gd name="T21" fmla="*/ 186 h 191"/>
                <a:gd name="T22" fmla="*/ 132 w 192"/>
                <a:gd name="T23" fmla="*/ 184 h 191"/>
                <a:gd name="T24" fmla="*/ 149 w 192"/>
                <a:gd name="T25" fmla="*/ 175 h 191"/>
                <a:gd name="T26" fmla="*/ 156 w 192"/>
                <a:gd name="T27" fmla="*/ 169 h 191"/>
                <a:gd name="T28" fmla="*/ 164 w 192"/>
                <a:gd name="T29" fmla="*/ 164 h 191"/>
                <a:gd name="T30" fmla="*/ 169 w 192"/>
                <a:gd name="T31" fmla="*/ 155 h 191"/>
                <a:gd name="T32" fmla="*/ 176 w 192"/>
                <a:gd name="T33" fmla="*/ 148 h 191"/>
                <a:gd name="T34" fmla="*/ 185 w 192"/>
                <a:gd name="T35" fmla="*/ 132 h 191"/>
                <a:gd name="T36" fmla="*/ 187 w 192"/>
                <a:gd name="T37" fmla="*/ 122 h 191"/>
                <a:gd name="T38" fmla="*/ 190 w 192"/>
                <a:gd name="T39" fmla="*/ 114 h 191"/>
                <a:gd name="T40" fmla="*/ 192 w 192"/>
                <a:gd name="T41" fmla="*/ 95 h 191"/>
                <a:gd name="T42" fmla="*/ 190 w 192"/>
                <a:gd name="T43" fmla="*/ 75 h 191"/>
                <a:gd name="T44" fmla="*/ 185 w 192"/>
                <a:gd name="T45" fmla="*/ 57 h 191"/>
                <a:gd name="T46" fmla="*/ 176 w 192"/>
                <a:gd name="T47" fmla="*/ 41 h 191"/>
                <a:gd name="T48" fmla="*/ 164 w 192"/>
                <a:gd name="T49" fmla="*/ 27 h 191"/>
                <a:gd name="T50" fmla="*/ 149 w 192"/>
                <a:gd name="T51" fmla="*/ 14 h 191"/>
                <a:gd name="T52" fmla="*/ 132 w 192"/>
                <a:gd name="T53" fmla="*/ 6 h 191"/>
                <a:gd name="T54" fmla="*/ 115 w 192"/>
                <a:gd name="T55" fmla="*/ 1 h 191"/>
                <a:gd name="T56" fmla="*/ 96 w 192"/>
                <a:gd name="T57" fmla="*/ 0 h 191"/>
                <a:gd name="T58" fmla="*/ 75 w 192"/>
                <a:gd name="T59" fmla="*/ 1 h 191"/>
                <a:gd name="T60" fmla="*/ 58 w 192"/>
                <a:gd name="T61" fmla="*/ 6 h 191"/>
                <a:gd name="T62" fmla="*/ 41 w 192"/>
                <a:gd name="T63" fmla="*/ 14 h 191"/>
                <a:gd name="T64" fmla="*/ 28 w 192"/>
                <a:gd name="T65" fmla="*/ 27 h 191"/>
                <a:gd name="T66" fmla="*/ 15 w 192"/>
                <a:gd name="T67" fmla="*/ 41 h 191"/>
                <a:gd name="T68" fmla="*/ 6 w 192"/>
                <a:gd name="T69" fmla="*/ 57 h 191"/>
                <a:gd name="T70" fmla="*/ 1 w 192"/>
                <a:gd name="T71" fmla="*/ 75 h 191"/>
                <a:gd name="T72" fmla="*/ 0 w 192"/>
                <a:gd name="T73" fmla="*/ 9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1">
                  <a:moveTo>
                    <a:pt x="0" y="95"/>
                  </a:moveTo>
                  <a:lnTo>
                    <a:pt x="1" y="114"/>
                  </a:lnTo>
                  <a:lnTo>
                    <a:pt x="6" y="132"/>
                  </a:lnTo>
                  <a:lnTo>
                    <a:pt x="15" y="148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8" y="184"/>
                  </a:lnTo>
                  <a:lnTo>
                    <a:pt x="75" y="189"/>
                  </a:lnTo>
                  <a:lnTo>
                    <a:pt x="96" y="191"/>
                  </a:lnTo>
                  <a:lnTo>
                    <a:pt x="115" y="189"/>
                  </a:lnTo>
                  <a:lnTo>
                    <a:pt x="123" y="186"/>
                  </a:lnTo>
                  <a:lnTo>
                    <a:pt x="132" y="184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lnTo>
                    <a:pt x="169" y="155"/>
                  </a:lnTo>
                  <a:lnTo>
                    <a:pt x="176" y="148"/>
                  </a:lnTo>
                  <a:lnTo>
                    <a:pt x="185" y="132"/>
                  </a:lnTo>
                  <a:lnTo>
                    <a:pt x="187" y="122"/>
                  </a:lnTo>
                  <a:lnTo>
                    <a:pt x="190" y="114"/>
                  </a:lnTo>
                  <a:lnTo>
                    <a:pt x="192" y="95"/>
                  </a:lnTo>
                  <a:lnTo>
                    <a:pt x="190" y="75"/>
                  </a:lnTo>
                  <a:lnTo>
                    <a:pt x="185" y="57"/>
                  </a:lnTo>
                  <a:lnTo>
                    <a:pt x="176" y="41"/>
                  </a:lnTo>
                  <a:lnTo>
                    <a:pt x="164" y="27"/>
                  </a:lnTo>
                  <a:lnTo>
                    <a:pt x="149" y="14"/>
                  </a:lnTo>
                  <a:lnTo>
                    <a:pt x="132" y="6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4"/>
                  </a:lnTo>
                  <a:lnTo>
                    <a:pt x="28" y="27"/>
                  </a:lnTo>
                  <a:lnTo>
                    <a:pt x="15" y="41"/>
                  </a:lnTo>
                  <a:lnTo>
                    <a:pt x="6" y="57"/>
                  </a:lnTo>
                  <a:lnTo>
                    <a:pt x="1" y="7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1" name="Freeform 115">
              <a:extLst>
                <a:ext uri="{FF2B5EF4-FFF2-40B4-BE49-F238E27FC236}">
                  <a16:creationId xmlns:a16="http://schemas.microsoft.com/office/drawing/2014/main" id="{A1F621D9-4054-8004-E64B-473864467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351" y="4084638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6 w 192"/>
                <a:gd name="T5" fmla="*/ 132 h 192"/>
                <a:gd name="T6" fmla="*/ 14 w 192"/>
                <a:gd name="T7" fmla="*/ 149 h 192"/>
                <a:gd name="T8" fmla="*/ 28 w 192"/>
                <a:gd name="T9" fmla="*/ 164 h 192"/>
                <a:gd name="T10" fmla="*/ 41 w 192"/>
                <a:gd name="T11" fmla="*/ 175 h 192"/>
                <a:gd name="T12" fmla="*/ 58 w 192"/>
                <a:gd name="T13" fmla="*/ 185 h 192"/>
                <a:gd name="T14" fmla="*/ 75 w 192"/>
                <a:gd name="T15" fmla="*/ 190 h 192"/>
                <a:gd name="T16" fmla="*/ 96 w 192"/>
                <a:gd name="T17" fmla="*/ 192 h 192"/>
                <a:gd name="T18" fmla="*/ 114 w 192"/>
                <a:gd name="T19" fmla="*/ 190 h 192"/>
                <a:gd name="T20" fmla="*/ 123 w 192"/>
                <a:gd name="T21" fmla="*/ 187 h 192"/>
                <a:gd name="T22" fmla="*/ 132 w 192"/>
                <a:gd name="T23" fmla="*/ 185 h 192"/>
                <a:gd name="T24" fmla="*/ 148 w 192"/>
                <a:gd name="T25" fmla="*/ 175 h 192"/>
                <a:gd name="T26" fmla="*/ 156 w 192"/>
                <a:gd name="T27" fmla="*/ 169 h 192"/>
                <a:gd name="T28" fmla="*/ 164 w 192"/>
                <a:gd name="T29" fmla="*/ 164 h 192"/>
                <a:gd name="T30" fmla="*/ 169 w 192"/>
                <a:gd name="T31" fmla="*/ 156 h 192"/>
                <a:gd name="T32" fmla="*/ 175 w 192"/>
                <a:gd name="T33" fmla="*/ 149 h 192"/>
                <a:gd name="T34" fmla="*/ 184 w 192"/>
                <a:gd name="T35" fmla="*/ 132 h 192"/>
                <a:gd name="T36" fmla="*/ 187 w 192"/>
                <a:gd name="T37" fmla="*/ 123 h 192"/>
                <a:gd name="T38" fmla="*/ 190 w 192"/>
                <a:gd name="T39" fmla="*/ 115 h 192"/>
                <a:gd name="T40" fmla="*/ 192 w 192"/>
                <a:gd name="T41" fmla="*/ 96 h 192"/>
                <a:gd name="T42" fmla="*/ 190 w 192"/>
                <a:gd name="T43" fmla="*/ 75 h 192"/>
                <a:gd name="T44" fmla="*/ 184 w 192"/>
                <a:gd name="T45" fmla="*/ 58 h 192"/>
                <a:gd name="T46" fmla="*/ 175 w 192"/>
                <a:gd name="T47" fmla="*/ 41 h 192"/>
                <a:gd name="T48" fmla="*/ 164 w 192"/>
                <a:gd name="T49" fmla="*/ 28 h 192"/>
                <a:gd name="T50" fmla="*/ 148 w 192"/>
                <a:gd name="T51" fmla="*/ 14 h 192"/>
                <a:gd name="T52" fmla="*/ 132 w 192"/>
                <a:gd name="T53" fmla="*/ 6 h 192"/>
                <a:gd name="T54" fmla="*/ 114 w 192"/>
                <a:gd name="T55" fmla="*/ 1 h 192"/>
                <a:gd name="T56" fmla="*/ 96 w 192"/>
                <a:gd name="T57" fmla="*/ 0 h 192"/>
                <a:gd name="T58" fmla="*/ 75 w 192"/>
                <a:gd name="T59" fmla="*/ 1 h 192"/>
                <a:gd name="T60" fmla="*/ 58 w 192"/>
                <a:gd name="T61" fmla="*/ 6 h 192"/>
                <a:gd name="T62" fmla="*/ 41 w 192"/>
                <a:gd name="T63" fmla="*/ 14 h 192"/>
                <a:gd name="T64" fmla="*/ 28 w 192"/>
                <a:gd name="T65" fmla="*/ 28 h 192"/>
                <a:gd name="T66" fmla="*/ 14 w 192"/>
                <a:gd name="T67" fmla="*/ 41 h 192"/>
                <a:gd name="T68" fmla="*/ 6 w 192"/>
                <a:gd name="T69" fmla="*/ 58 h 192"/>
                <a:gd name="T70" fmla="*/ 1 w 192"/>
                <a:gd name="T71" fmla="*/ 75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8" y="175"/>
                  </a:lnTo>
                  <a:lnTo>
                    <a:pt x="156" y="169"/>
                  </a:lnTo>
                  <a:lnTo>
                    <a:pt x="164" y="164"/>
                  </a:lnTo>
                  <a:lnTo>
                    <a:pt x="169" y="156"/>
                  </a:lnTo>
                  <a:lnTo>
                    <a:pt x="175" y="149"/>
                  </a:lnTo>
                  <a:lnTo>
                    <a:pt x="184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4" y="58"/>
                  </a:lnTo>
                  <a:lnTo>
                    <a:pt x="175" y="41"/>
                  </a:lnTo>
                  <a:lnTo>
                    <a:pt x="164" y="28"/>
                  </a:lnTo>
                  <a:lnTo>
                    <a:pt x="148" y="14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4"/>
                  </a:lnTo>
                  <a:lnTo>
                    <a:pt x="28" y="28"/>
                  </a:lnTo>
                  <a:lnTo>
                    <a:pt x="14" y="41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2" name="Freeform 116">
              <a:extLst>
                <a:ext uri="{FF2B5EF4-FFF2-40B4-BE49-F238E27FC236}">
                  <a16:creationId xmlns:a16="http://schemas.microsoft.com/office/drawing/2014/main" id="{5F5EDDF0-6B34-31C7-79C9-46548F325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1" y="4319588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6 w 192"/>
                <a:gd name="T5" fmla="*/ 132 h 192"/>
                <a:gd name="T6" fmla="*/ 14 w 192"/>
                <a:gd name="T7" fmla="*/ 149 h 192"/>
                <a:gd name="T8" fmla="*/ 28 w 192"/>
                <a:gd name="T9" fmla="*/ 164 h 192"/>
                <a:gd name="T10" fmla="*/ 41 w 192"/>
                <a:gd name="T11" fmla="*/ 175 h 192"/>
                <a:gd name="T12" fmla="*/ 58 w 192"/>
                <a:gd name="T13" fmla="*/ 185 h 192"/>
                <a:gd name="T14" fmla="*/ 75 w 192"/>
                <a:gd name="T15" fmla="*/ 190 h 192"/>
                <a:gd name="T16" fmla="*/ 96 w 192"/>
                <a:gd name="T17" fmla="*/ 192 h 192"/>
                <a:gd name="T18" fmla="*/ 114 w 192"/>
                <a:gd name="T19" fmla="*/ 190 h 192"/>
                <a:gd name="T20" fmla="*/ 123 w 192"/>
                <a:gd name="T21" fmla="*/ 187 h 192"/>
                <a:gd name="T22" fmla="*/ 132 w 192"/>
                <a:gd name="T23" fmla="*/ 185 h 192"/>
                <a:gd name="T24" fmla="*/ 148 w 192"/>
                <a:gd name="T25" fmla="*/ 175 h 192"/>
                <a:gd name="T26" fmla="*/ 156 w 192"/>
                <a:gd name="T27" fmla="*/ 169 h 192"/>
                <a:gd name="T28" fmla="*/ 164 w 192"/>
                <a:gd name="T29" fmla="*/ 164 h 192"/>
                <a:gd name="T30" fmla="*/ 169 w 192"/>
                <a:gd name="T31" fmla="*/ 156 h 192"/>
                <a:gd name="T32" fmla="*/ 175 w 192"/>
                <a:gd name="T33" fmla="*/ 149 h 192"/>
                <a:gd name="T34" fmla="*/ 185 w 192"/>
                <a:gd name="T35" fmla="*/ 132 h 192"/>
                <a:gd name="T36" fmla="*/ 187 w 192"/>
                <a:gd name="T37" fmla="*/ 123 h 192"/>
                <a:gd name="T38" fmla="*/ 190 w 192"/>
                <a:gd name="T39" fmla="*/ 115 h 192"/>
                <a:gd name="T40" fmla="*/ 192 w 192"/>
                <a:gd name="T41" fmla="*/ 96 h 192"/>
                <a:gd name="T42" fmla="*/ 190 w 192"/>
                <a:gd name="T43" fmla="*/ 75 h 192"/>
                <a:gd name="T44" fmla="*/ 185 w 192"/>
                <a:gd name="T45" fmla="*/ 58 h 192"/>
                <a:gd name="T46" fmla="*/ 175 w 192"/>
                <a:gd name="T47" fmla="*/ 41 h 192"/>
                <a:gd name="T48" fmla="*/ 164 w 192"/>
                <a:gd name="T49" fmla="*/ 28 h 192"/>
                <a:gd name="T50" fmla="*/ 148 w 192"/>
                <a:gd name="T51" fmla="*/ 15 h 192"/>
                <a:gd name="T52" fmla="*/ 132 w 192"/>
                <a:gd name="T53" fmla="*/ 6 h 192"/>
                <a:gd name="T54" fmla="*/ 114 w 192"/>
                <a:gd name="T55" fmla="*/ 1 h 192"/>
                <a:gd name="T56" fmla="*/ 96 w 192"/>
                <a:gd name="T57" fmla="*/ 0 h 192"/>
                <a:gd name="T58" fmla="*/ 75 w 192"/>
                <a:gd name="T59" fmla="*/ 1 h 192"/>
                <a:gd name="T60" fmla="*/ 58 w 192"/>
                <a:gd name="T61" fmla="*/ 6 h 192"/>
                <a:gd name="T62" fmla="*/ 41 w 192"/>
                <a:gd name="T63" fmla="*/ 15 h 192"/>
                <a:gd name="T64" fmla="*/ 28 w 192"/>
                <a:gd name="T65" fmla="*/ 28 h 192"/>
                <a:gd name="T66" fmla="*/ 14 w 192"/>
                <a:gd name="T67" fmla="*/ 41 h 192"/>
                <a:gd name="T68" fmla="*/ 6 w 192"/>
                <a:gd name="T69" fmla="*/ 58 h 192"/>
                <a:gd name="T70" fmla="*/ 1 w 192"/>
                <a:gd name="T71" fmla="*/ 75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8" y="175"/>
                  </a:lnTo>
                  <a:lnTo>
                    <a:pt x="156" y="169"/>
                  </a:lnTo>
                  <a:lnTo>
                    <a:pt x="164" y="164"/>
                  </a:lnTo>
                  <a:lnTo>
                    <a:pt x="169" y="156"/>
                  </a:lnTo>
                  <a:lnTo>
                    <a:pt x="175" y="149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8"/>
                  </a:lnTo>
                  <a:lnTo>
                    <a:pt x="175" y="41"/>
                  </a:lnTo>
                  <a:lnTo>
                    <a:pt x="164" y="28"/>
                  </a:lnTo>
                  <a:lnTo>
                    <a:pt x="148" y="15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5"/>
                  </a:lnTo>
                  <a:lnTo>
                    <a:pt x="28" y="28"/>
                  </a:lnTo>
                  <a:lnTo>
                    <a:pt x="14" y="41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3" name="Freeform 117">
              <a:extLst>
                <a:ext uri="{FF2B5EF4-FFF2-40B4-BE49-F238E27FC236}">
                  <a16:creationId xmlns:a16="http://schemas.microsoft.com/office/drawing/2014/main" id="{3F20DCF9-6670-4D7E-76F3-8BBA1CC8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1" y="4089401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2 w 192"/>
                <a:gd name="T3" fmla="*/ 115 h 192"/>
                <a:gd name="T4" fmla="*/ 7 w 192"/>
                <a:gd name="T5" fmla="*/ 132 h 192"/>
                <a:gd name="T6" fmla="*/ 15 w 192"/>
                <a:gd name="T7" fmla="*/ 149 h 192"/>
                <a:gd name="T8" fmla="*/ 28 w 192"/>
                <a:gd name="T9" fmla="*/ 164 h 192"/>
                <a:gd name="T10" fmla="*/ 42 w 192"/>
                <a:gd name="T11" fmla="*/ 176 h 192"/>
                <a:gd name="T12" fmla="*/ 58 w 192"/>
                <a:gd name="T13" fmla="*/ 185 h 192"/>
                <a:gd name="T14" fmla="*/ 76 w 192"/>
                <a:gd name="T15" fmla="*/ 190 h 192"/>
                <a:gd name="T16" fmla="*/ 96 w 192"/>
                <a:gd name="T17" fmla="*/ 192 h 192"/>
                <a:gd name="T18" fmla="*/ 115 w 192"/>
                <a:gd name="T19" fmla="*/ 190 h 192"/>
                <a:gd name="T20" fmla="*/ 123 w 192"/>
                <a:gd name="T21" fmla="*/ 187 h 192"/>
                <a:gd name="T22" fmla="*/ 132 w 192"/>
                <a:gd name="T23" fmla="*/ 185 h 192"/>
                <a:gd name="T24" fmla="*/ 149 w 192"/>
                <a:gd name="T25" fmla="*/ 176 h 192"/>
                <a:gd name="T26" fmla="*/ 156 w 192"/>
                <a:gd name="T27" fmla="*/ 170 h 192"/>
                <a:gd name="T28" fmla="*/ 164 w 192"/>
                <a:gd name="T29" fmla="*/ 164 h 192"/>
                <a:gd name="T30" fmla="*/ 170 w 192"/>
                <a:gd name="T31" fmla="*/ 156 h 192"/>
                <a:gd name="T32" fmla="*/ 176 w 192"/>
                <a:gd name="T33" fmla="*/ 149 h 192"/>
                <a:gd name="T34" fmla="*/ 185 w 192"/>
                <a:gd name="T35" fmla="*/ 132 h 192"/>
                <a:gd name="T36" fmla="*/ 187 w 192"/>
                <a:gd name="T37" fmla="*/ 123 h 192"/>
                <a:gd name="T38" fmla="*/ 190 w 192"/>
                <a:gd name="T39" fmla="*/ 115 h 192"/>
                <a:gd name="T40" fmla="*/ 192 w 192"/>
                <a:gd name="T41" fmla="*/ 96 h 192"/>
                <a:gd name="T42" fmla="*/ 190 w 192"/>
                <a:gd name="T43" fmla="*/ 76 h 192"/>
                <a:gd name="T44" fmla="*/ 185 w 192"/>
                <a:gd name="T45" fmla="*/ 58 h 192"/>
                <a:gd name="T46" fmla="*/ 176 w 192"/>
                <a:gd name="T47" fmla="*/ 42 h 192"/>
                <a:gd name="T48" fmla="*/ 164 w 192"/>
                <a:gd name="T49" fmla="*/ 28 h 192"/>
                <a:gd name="T50" fmla="*/ 149 w 192"/>
                <a:gd name="T51" fmla="*/ 15 h 192"/>
                <a:gd name="T52" fmla="*/ 132 w 192"/>
                <a:gd name="T53" fmla="*/ 7 h 192"/>
                <a:gd name="T54" fmla="*/ 115 w 192"/>
                <a:gd name="T55" fmla="*/ 1 h 192"/>
                <a:gd name="T56" fmla="*/ 96 w 192"/>
                <a:gd name="T57" fmla="*/ 0 h 192"/>
                <a:gd name="T58" fmla="*/ 76 w 192"/>
                <a:gd name="T59" fmla="*/ 1 h 192"/>
                <a:gd name="T60" fmla="*/ 58 w 192"/>
                <a:gd name="T61" fmla="*/ 7 h 192"/>
                <a:gd name="T62" fmla="*/ 42 w 192"/>
                <a:gd name="T63" fmla="*/ 15 h 192"/>
                <a:gd name="T64" fmla="*/ 28 w 192"/>
                <a:gd name="T65" fmla="*/ 28 h 192"/>
                <a:gd name="T66" fmla="*/ 15 w 192"/>
                <a:gd name="T67" fmla="*/ 42 h 192"/>
                <a:gd name="T68" fmla="*/ 7 w 192"/>
                <a:gd name="T69" fmla="*/ 58 h 192"/>
                <a:gd name="T70" fmla="*/ 2 w 192"/>
                <a:gd name="T71" fmla="*/ 76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2" y="115"/>
                  </a:lnTo>
                  <a:lnTo>
                    <a:pt x="7" y="132"/>
                  </a:lnTo>
                  <a:lnTo>
                    <a:pt x="15" y="149"/>
                  </a:lnTo>
                  <a:lnTo>
                    <a:pt x="28" y="164"/>
                  </a:lnTo>
                  <a:lnTo>
                    <a:pt x="42" y="176"/>
                  </a:lnTo>
                  <a:lnTo>
                    <a:pt x="58" y="185"/>
                  </a:lnTo>
                  <a:lnTo>
                    <a:pt x="76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6"/>
                  </a:lnTo>
                  <a:lnTo>
                    <a:pt x="156" y="170"/>
                  </a:lnTo>
                  <a:lnTo>
                    <a:pt x="164" y="164"/>
                  </a:lnTo>
                  <a:lnTo>
                    <a:pt x="170" y="156"/>
                  </a:lnTo>
                  <a:lnTo>
                    <a:pt x="176" y="149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6"/>
                  </a:lnTo>
                  <a:lnTo>
                    <a:pt x="185" y="58"/>
                  </a:lnTo>
                  <a:lnTo>
                    <a:pt x="176" y="42"/>
                  </a:lnTo>
                  <a:lnTo>
                    <a:pt x="164" y="28"/>
                  </a:lnTo>
                  <a:lnTo>
                    <a:pt x="149" y="15"/>
                  </a:lnTo>
                  <a:lnTo>
                    <a:pt x="132" y="7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8" y="7"/>
                  </a:lnTo>
                  <a:lnTo>
                    <a:pt x="42" y="15"/>
                  </a:lnTo>
                  <a:lnTo>
                    <a:pt x="28" y="28"/>
                  </a:lnTo>
                  <a:lnTo>
                    <a:pt x="15" y="42"/>
                  </a:lnTo>
                  <a:lnTo>
                    <a:pt x="7" y="58"/>
                  </a:lnTo>
                  <a:lnTo>
                    <a:pt x="2" y="7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4" name="Freeform 118">
              <a:extLst>
                <a:ext uri="{FF2B5EF4-FFF2-40B4-BE49-F238E27FC236}">
                  <a16:creationId xmlns:a16="http://schemas.microsoft.com/office/drawing/2014/main" id="{0B7DAD79-60B3-01E9-29D4-E6D3D2B4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4152901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6 w 192"/>
                <a:gd name="T5" fmla="*/ 132 h 192"/>
                <a:gd name="T6" fmla="*/ 14 w 192"/>
                <a:gd name="T7" fmla="*/ 149 h 192"/>
                <a:gd name="T8" fmla="*/ 28 w 192"/>
                <a:gd name="T9" fmla="*/ 164 h 192"/>
                <a:gd name="T10" fmla="*/ 41 w 192"/>
                <a:gd name="T11" fmla="*/ 176 h 192"/>
                <a:gd name="T12" fmla="*/ 57 w 192"/>
                <a:gd name="T13" fmla="*/ 185 h 192"/>
                <a:gd name="T14" fmla="*/ 75 w 192"/>
                <a:gd name="T15" fmla="*/ 190 h 192"/>
                <a:gd name="T16" fmla="*/ 96 w 192"/>
                <a:gd name="T17" fmla="*/ 192 h 192"/>
                <a:gd name="T18" fmla="*/ 114 w 192"/>
                <a:gd name="T19" fmla="*/ 190 h 192"/>
                <a:gd name="T20" fmla="*/ 122 w 192"/>
                <a:gd name="T21" fmla="*/ 187 h 192"/>
                <a:gd name="T22" fmla="*/ 132 w 192"/>
                <a:gd name="T23" fmla="*/ 185 h 192"/>
                <a:gd name="T24" fmla="*/ 148 w 192"/>
                <a:gd name="T25" fmla="*/ 176 h 192"/>
                <a:gd name="T26" fmla="*/ 155 w 192"/>
                <a:gd name="T27" fmla="*/ 169 h 192"/>
                <a:gd name="T28" fmla="*/ 164 w 192"/>
                <a:gd name="T29" fmla="*/ 164 h 192"/>
                <a:gd name="T30" fmla="*/ 169 w 192"/>
                <a:gd name="T31" fmla="*/ 156 h 192"/>
                <a:gd name="T32" fmla="*/ 175 w 192"/>
                <a:gd name="T33" fmla="*/ 149 h 192"/>
                <a:gd name="T34" fmla="*/ 184 w 192"/>
                <a:gd name="T35" fmla="*/ 132 h 192"/>
                <a:gd name="T36" fmla="*/ 186 w 192"/>
                <a:gd name="T37" fmla="*/ 123 h 192"/>
                <a:gd name="T38" fmla="*/ 189 w 192"/>
                <a:gd name="T39" fmla="*/ 115 h 192"/>
                <a:gd name="T40" fmla="*/ 192 w 192"/>
                <a:gd name="T41" fmla="*/ 96 h 192"/>
                <a:gd name="T42" fmla="*/ 189 w 192"/>
                <a:gd name="T43" fmla="*/ 76 h 192"/>
                <a:gd name="T44" fmla="*/ 184 w 192"/>
                <a:gd name="T45" fmla="*/ 58 h 192"/>
                <a:gd name="T46" fmla="*/ 175 w 192"/>
                <a:gd name="T47" fmla="*/ 42 h 192"/>
                <a:gd name="T48" fmla="*/ 164 w 192"/>
                <a:gd name="T49" fmla="*/ 28 h 192"/>
                <a:gd name="T50" fmla="*/ 148 w 192"/>
                <a:gd name="T51" fmla="*/ 15 h 192"/>
                <a:gd name="T52" fmla="*/ 132 w 192"/>
                <a:gd name="T53" fmla="*/ 6 h 192"/>
                <a:gd name="T54" fmla="*/ 114 w 192"/>
                <a:gd name="T55" fmla="*/ 1 h 192"/>
                <a:gd name="T56" fmla="*/ 96 w 192"/>
                <a:gd name="T57" fmla="*/ 0 h 192"/>
                <a:gd name="T58" fmla="*/ 75 w 192"/>
                <a:gd name="T59" fmla="*/ 1 h 192"/>
                <a:gd name="T60" fmla="*/ 57 w 192"/>
                <a:gd name="T61" fmla="*/ 6 h 192"/>
                <a:gd name="T62" fmla="*/ 41 w 192"/>
                <a:gd name="T63" fmla="*/ 15 h 192"/>
                <a:gd name="T64" fmla="*/ 28 w 192"/>
                <a:gd name="T65" fmla="*/ 28 h 192"/>
                <a:gd name="T66" fmla="*/ 14 w 192"/>
                <a:gd name="T67" fmla="*/ 42 h 192"/>
                <a:gd name="T68" fmla="*/ 6 w 192"/>
                <a:gd name="T69" fmla="*/ 58 h 192"/>
                <a:gd name="T70" fmla="*/ 1 w 192"/>
                <a:gd name="T71" fmla="*/ 76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8" y="164"/>
                  </a:lnTo>
                  <a:lnTo>
                    <a:pt x="41" y="176"/>
                  </a:lnTo>
                  <a:lnTo>
                    <a:pt x="57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2" y="187"/>
                  </a:lnTo>
                  <a:lnTo>
                    <a:pt x="132" y="185"/>
                  </a:lnTo>
                  <a:lnTo>
                    <a:pt x="148" y="176"/>
                  </a:lnTo>
                  <a:lnTo>
                    <a:pt x="155" y="169"/>
                  </a:lnTo>
                  <a:lnTo>
                    <a:pt x="164" y="164"/>
                  </a:lnTo>
                  <a:lnTo>
                    <a:pt x="169" y="156"/>
                  </a:lnTo>
                  <a:lnTo>
                    <a:pt x="175" y="149"/>
                  </a:lnTo>
                  <a:lnTo>
                    <a:pt x="184" y="132"/>
                  </a:lnTo>
                  <a:lnTo>
                    <a:pt x="186" y="123"/>
                  </a:lnTo>
                  <a:lnTo>
                    <a:pt x="189" y="115"/>
                  </a:lnTo>
                  <a:lnTo>
                    <a:pt x="192" y="96"/>
                  </a:lnTo>
                  <a:lnTo>
                    <a:pt x="189" y="76"/>
                  </a:lnTo>
                  <a:lnTo>
                    <a:pt x="184" y="58"/>
                  </a:lnTo>
                  <a:lnTo>
                    <a:pt x="175" y="42"/>
                  </a:lnTo>
                  <a:lnTo>
                    <a:pt x="164" y="28"/>
                  </a:lnTo>
                  <a:lnTo>
                    <a:pt x="148" y="15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7" y="6"/>
                  </a:lnTo>
                  <a:lnTo>
                    <a:pt x="41" y="15"/>
                  </a:lnTo>
                  <a:lnTo>
                    <a:pt x="28" y="28"/>
                  </a:lnTo>
                  <a:lnTo>
                    <a:pt x="14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grpSp>
        <p:nvGrpSpPr>
          <p:cNvPr id="1092" name="Groupe 1091">
            <a:extLst>
              <a:ext uri="{FF2B5EF4-FFF2-40B4-BE49-F238E27FC236}">
                <a16:creationId xmlns:a16="http://schemas.microsoft.com/office/drawing/2014/main" id="{58A49FB5-CF9D-6A71-FF78-34ED094EDCE0}"/>
              </a:ext>
            </a:extLst>
          </p:cNvPr>
          <p:cNvGrpSpPr/>
          <p:nvPr/>
        </p:nvGrpSpPr>
        <p:grpSpPr>
          <a:xfrm>
            <a:off x="1301566" y="2551206"/>
            <a:ext cx="3656012" cy="2325688"/>
            <a:chOff x="1774826" y="2995613"/>
            <a:chExt cx="3260725" cy="2251076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809012-5AD6-F9DE-06FA-D427A60A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2995613"/>
              <a:ext cx="3168650" cy="2160588"/>
            </a:xfrm>
            <a:custGeom>
              <a:avLst/>
              <a:gdLst>
                <a:gd name="T0" fmla="*/ 7983 w 7983"/>
                <a:gd name="T1" fmla="*/ 5446 h 5446"/>
                <a:gd name="T2" fmla="*/ 0 w 7983"/>
                <a:gd name="T3" fmla="*/ 5446 h 5446"/>
                <a:gd name="T4" fmla="*/ 0 w 7983"/>
                <a:gd name="T5" fmla="*/ 0 h 5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83" h="5446">
                  <a:moveTo>
                    <a:pt x="7983" y="5446"/>
                  </a:moveTo>
                  <a:lnTo>
                    <a:pt x="0" y="544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71274739-8375-A4D6-F99D-9DC75D92C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2363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EFBB3131-C2AB-3EB1-2655-9284AB032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3101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F8306408-C428-BABB-9764-18794D98D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038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52F697DF-3DF3-FC71-D0A8-90E77C93C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8563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AC88C324-44EE-1D25-9812-2EC799E5F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9301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693198CB-680B-19A4-937A-EA9993B9B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4576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3AB54FD6-D436-BAA7-0AEF-C98E1FBBA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5313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8CF95D1B-1A16-297A-C640-FA0FF8E70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838" y="5156201"/>
              <a:ext cx="0" cy="904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C41F18A3-D167-AB18-FB2E-BBE1E5D70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4826" y="3019426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BEF0991B-98F2-27DA-2736-2BE42E290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4826" y="3375026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8246876A-16BD-DDC7-495E-B96CAC2FE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4826" y="3730626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AC65B9F0-0A49-3090-6226-2976D38DF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4826" y="4087813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B3A464F1-6AB9-4453-0C2F-BC89CC2FD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4826" y="4443413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2D4629D4-2D14-A773-2769-0C19D605E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4826" y="4799013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24624C59-5A1E-347B-681A-89D83DBDD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4826" y="5156201"/>
              <a:ext cx="904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3E1DCA48-9D63-5AEB-85AB-2BE55D445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4057651"/>
              <a:ext cx="3132138" cy="247650"/>
            </a:xfrm>
            <a:custGeom>
              <a:avLst/>
              <a:gdLst>
                <a:gd name="T0" fmla="*/ 7891 w 7891"/>
                <a:gd name="T1" fmla="*/ 259 h 625"/>
                <a:gd name="T2" fmla="*/ 6762 w 7891"/>
                <a:gd name="T3" fmla="*/ 373 h 625"/>
                <a:gd name="T4" fmla="*/ 5634 w 7891"/>
                <a:gd name="T5" fmla="*/ 0 h 625"/>
                <a:gd name="T6" fmla="*/ 4489 w 7891"/>
                <a:gd name="T7" fmla="*/ 625 h 625"/>
                <a:gd name="T8" fmla="*/ 3362 w 7891"/>
                <a:gd name="T9" fmla="*/ 617 h 625"/>
                <a:gd name="T10" fmla="*/ 2234 w 7891"/>
                <a:gd name="T11" fmla="*/ 503 h 625"/>
                <a:gd name="T12" fmla="*/ 1114 w 7891"/>
                <a:gd name="T13" fmla="*/ 0 h 625"/>
                <a:gd name="T14" fmla="*/ 0 w 7891"/>
                <a:gd name="T15" fmla="*/ 7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1" h="625">
                  <a:moveTo>
                    <a:pt x="7891" y="259"/>
                  </a:moveTo>
                  <a:lnTo>
                    <a:pt x="6762" y="373"/>
                  </a:lnTo>
                  <a:lnTo>
                    <a:pt x="5634" y="0"/>
                  </a:lnTo>
                  <a:lnTo>
                    <a:pt x="4489" y="625"/>
                  </a:lnTo>
                  <a:lnTo>
                    <a:pt x="3362" y="617"/>
                  </a:lnTo>
                  <a:lnTo>
                    <a:pt x="2234" y="503"/>
                  </a:lnTo>
                  <a:lnTo>
                    <a:pt x="1114" y="0"/>
                  </a:lnTo>
                  <a:lnTo>
                    <a:pt x="0" y="75"/>
                  </a:lnTo>
                </a:path>
              </a:pathLst>
            </a:custGeom>
            <a:noFill/>
            <a:ln w="23813">
              <a:solidFill>
                <a:srgbClr val="00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26" name="Line 61">
              <a:extLst>
                <a:ext uri="{FF2B5EF4-FFF2-40B4-BE49-F238E27FC236}">
                  <a16:creationId xmlns:a16="http://schemas.microsoft.com/office/drawing/2014/main" id="{2732B947-E690-1C34-F270-C007FC0A00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3576" y="4089401"/>
              <a:ext cx="0" cy="436563"/>
            </a:xfrm>
            <a:prstGeom prst="line">
              <a:avLst/>
            </a:prstGeom>
            <a:noFill/>
            <a:ln w="7938">
              <a:solidFill>
                <a:srgbClr val="00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27" name="Line 62">
              <a:extLst>
                <a:ext uri="{FF2B5EF4-FFF2-40B4-BE49-F238E27FC236}">
                  <a16:creationId xmlns:a16="http://schemas.microsoft.com/office/drawing/2014/main" id="{4AE50DF8-114C-17AC-A1EB-610D45CBE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9038" y="4086226"/>
              <a:ext cx="0" cy="153988"/>
            </a:xfrm>
            <a:prstGeom prst="line">
              <a:avLst/>
            </a:prstGeom>
            <a:noFill/>
            <a:ln w="7938">
              <a:solidFill>
                <a:srgbClr val="00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28" name="Line 63">
              <a:extLst>
                <a:ext uri="{FF2B5EF4-FFF2-40B4-BE49-F238E27FC236}">
                  <a16:creationId xmlns:a16="http://schemas.microsoft.com/office/drawing/2014/main" id="{86218072-95FB-7F6A-9610-AEA1755F3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6126" y="4090988"/>
              <a:ext cx="0" cy="207963"/>
            </a:xfrm>
            <a:prstGeom prst="line">
              <a:avLst/>
            </a:prstGeom>
            <a:noFill/>
            <a:ln w="7938">
              <a:solidFill>
                <a:srgbClr val="00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0" name="Line 64">
              <a:extLst>
                <a:ext uri="{FF2B5EF4-FFF2-40B4-BE49-F238E27FC236}">
                  <a16:creationId xmlns:a16="http://schemas.microsoft.com/office/drawing/2014/main" id="{DCF3C3AA-F87F-9941-0A02-6C589BE722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5901" y="4087813"/>
              <a:ext cx="0" cy="298450"/>
            </a:xfrm>
            <a:prstGeom prst="line">
              <a:avLst/>
            </a:prstGeom>
            <a:noFill/>
            <a:ln w="7938">
              <a:solidFill>
                <a:srgbClr val="00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1" name="Line 65">
              <a:extLst>
                <a:ext uri="{FF2B5EF4-FFF2-40B4-BE49-F238E27FC236}">
                  <a16:creationId xmlns:a16="http://schemas.microsoft.com/office/drawing/2014/main" id="{EE8B66A0-1AEC-CCA6-5158-1EF66B025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2838" y="4094163"/>
              <a:ext cx="0" cy="419100"/>
            </a:xfrm>
            <a:prstGeom prst="line">
              <a:avLst/>
            </a:prstGeom>
            <a:noFill/>
            <a:ln w="7938">
              <a:solidFill>
                <a:srgbClr val="00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32" name="Freeform 66">
              <a:extLst>
                <a:ext uri="{FF2B5EF4-FFF2-40B4-BE49-F238E27FC236}">
                  <a16:creationId xmlns:a16="http://schemas.microsoft.com/office/drawing/2014/main" id="{16E6E64A-4A45-1DD1-BBB4-0052F33D4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3981451"/>
              <a:ext cx="3130550" cy="428625"/>
            </a:xfrm>
            <a:custGeom>
              <a:avLst/>
              <a:gdLst>
                <a:gd name="T0" fmla="*/ 7887 w 7887"/>
                <a:gd name="T1" fmla="*/ 193 h 1079"/>
                <a:gd name="T2" fmla="*/ 6758 w 7887"/>
                <a:gd name="T3" fmla="*/ 0 h 1079"/>
                <a:gd name="T4" fmla="*/ 5646 w 7887"/>
                <a:gd name="T5" fmla="*/ 459 h 1079"/>
                <a:gd name="T6" fmla="*/ 4483 w 7887"/>
                <a:gd name="T7" fmla="*/ 440 h 1079"/>
                <a:gd name="T8" fmla="*/ 3355 w 7887"/>
                <a:gd name="T9" fmla="*/ 1079 h 1079"/>
                <a:gd name="T10" fmla="*/ 2212 w 7887"/>
                <a:gd name="T11" fmla="*/ 562 h 1079"/>
                <a:gd name="T12" fmla="*/ 1124 w 7887"/>
                <a:gd name="T13" fmla="*/ 631 h 1079"/>
                <a:gd name="T14" fmla="*/ 0 w 7887"/>
                <a:gd name="T15" fmla="*/ 265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87" h="1079">
                  <a:moveTo>
                    <a:pt x="7887" y="193"/>
                  </a:moveTo>
                  <a:lnTo>
                    <a:pt x="6758" y="0"/>
                  </a:lnTo>
                  <a:lnTo>
                    <a:pt x="5646" y="459"/>
                  </a:lnTo>
                  <a:lnTo>
                    <a:pt x="4483" y="440"/>
                  </a:lnTo>
                  <a:lnTo>
                    <a:pt x="3355" y="1079"/>
                  </a:lnTo>
                  <a:lnTo>
                    <a:pt x="2212" y="562"/>
                  </a:lnTo>
                  <a:lnTo>
                    <a:pt x="1124" y="631"/>
                  </a:lnTo>
                  <a:lnTo>
                    <a:pt x="0" y="265"/>
                  </a:lnTo>
                </a:path>
              </a:pathLst>
            </a:cu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2" name="Freeform 96">
              <a:extLst>
                <a:ext uri="{FF2B5EF4-FFF2-40B4-BE49-F238E27FC236}">
                  <a16:creationId xmlns:a16="http://schemas.microsoft.com/office/drawing/2014/main" id="{704DCFEA-066C-3F25-9E96-2864105EB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51" y="4121151"/>
              <a:ext cx="76200" cy="76200"/>
            </a:xfrm>
            <a:custGeom>
              <a:avLst/>
              <a:gdLst>
                <a:gd name="T0" fmla="*/ 164 w 192"/>
                <a:gd name="T1" fmla="*/ 164 h 192"/>
                <a:gd name="T2" fmla="*/ 169 w 192"/>
                <a:gd name="T3" fmla="*/ 156 h 192"/>
                <a:gd name="T4" fmla="*/ 175 w 192"/>
                <a:gd name="T5" fmla="*/ 148 h 192"/>
                <a:gd name="T6" fmla="*/ 184 w 192"/>
                <a:gd name="T7" fmla="*/ 132 h 192"/>
                <a:gd name="T8" fmla="*/ 187 w 192"/>
                <a:gd name="T9" fmla="*/ 123 h 192"/>
                <a:gd name="T10" fmla="*/ 190 w 192"/>
                <a:gd name="T11" fmla="*/ 114 h 192"/>
                <a:gd name="T12" fmla="*/ 192 w 192"/>
                <a:gd name="T13" fmla="*/ 96 h 192"/>
                <a:gd name="T14" fmla="*/ 190 w 192"/>
                <a:gd name="T15" fmla="*/ 75 h 192"/>
                <a:gd name="T16" fmla="*/ 184 w 192"/>
                <a:gd name="T17" fmla="*/ 58 h 192"/>
                <a:gd name="T18" fmla="*/ 175 w 192"/>
                <a:gd name="T19" fmla="*/ 41 h 192"/>
                <a:gd name="T20" fmla="*/ 164 w 192"/>
                <a:gd name="T21" fmla="*/ 28 h 192"/>
                <a:gd name="T22" fmla="*/ 148 w 192"/>
                <a:gd name="T23" fmla="*/ 14 h 192"/>
                <a:gd name="T24" fmla="*/ 132 w 192"/>
                <a:gd name="T25" fmla="*/ 6 h 192"/>
                <a:gd name="T26" fmla="*/ 114 w 192"/>
                <a:gd name="T27" fmla="*/ 1 h 192"/>
                <a:gd name="T28" fmla="*/ 96 w 192"/>
                <a:gd name="T29" fmla="*/ 0 h 192"/>
                <a:gd name="T30" fmla="*/ 75 w 192"/>
                <a:gd name="T31" fmla="*/ 1 h 192"/>
                <a:gd name="T32" fmla="*/ 58 w 192"/>
                <a:gd name="T33" fmla="*/ 6 h 192"/>
                <a:gd name="T34" fmla="*/ 41 w 192"/>
                <a:gd name="T35" fmla="*/ 14 h 192"/>
                <a:gd name="T36" fmla="*/ 28 w 192"/>
                <a:gd name="T37" fmla="*/ 28 h 192"/>
                <a:gd name="T38" fmla="*/ 14 w 192"/>
                <a:gd name="T39" fmla="*/ 41 h 192"/>
                <a:gd name="T40" fmla="*/ 6 w 192"/>
                <a:gd name="T41" fmla="*/ 58 h 192"/>
                <a:gd name="T42" fmla="*/ 1 w 192"/>
                <a:gd name="T43" fmla="*/ 75 h 192"/>
                <a:gd name="T44" fmla="*/ 0 w 192"/>
                <a:gd name="T45" fmla="*/ 96 h 192"/>
                <a:gd name="T46" fmla="*/ 1 w 192"/>
                <a:gd name="T47" fmla="*/ 114 h 192"/>
                <a:gd name="T48" fmla="*/ 6 w 192"/>
                <a:gd name="T49" fmla="*/ 132 h 192"/>
                <a:gd name="T50" fmla="*/ 14 w 192"/>
                <a:gd name="T51" fmla="*/ 148 h 192"/>
                <a:gd name="T52" fmla="*/ 28 w 192"/>
                <a:gd name="T53" fmla="*/ 164 h 192"/>
                <a:gd name="T54" fmla="*/ 41 w 192"/>
                <a:gd name="T55" fmla="*/ 175 h 192"/>
                <a:gd name="T56" fmla="*/ 58 w 192"/>
                <a:gd name="T57" fmla="*/ 185 h 192"/>
                <a:gd name="T58" fmla="*/ 75 w 192"/>
                <a:gd name="T59" fmla="*/ 190 h 192"/>
                <a:gd name="T60" fmla="*/ 96 w 192"/>
                <a:gd name="T61" fmla="*/ 192 h 192"/>
                <a:gd name="T62" fmla="*/ 114 w 192"/>
                <a:gd name="T63" fmla="*/ 190 h 192"/>
                <a:gd name="T64" fmla="*/ 123 w 192"/>
                <a:gd name="T65" fmla="*/ 187 h 192"/>
                <a:gd name="T66" fmla="*/ 132 w 192"/>
                <a:gd name="T67" fmla="*/ 185 h 192"/>
                <a:gd name="T68" fmla="*/ 148 w 192"/>
                <a:gd name="T69" fmla="*/ 175 h 192"/>
                <a:gd name="T70" fmla="*/ 156 w 192"/>
                <a:gd name="T71" fmla="*/ 169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69" y="156"/>
                  </a:lnTo>
                  <a:lnTo>
                    <a:pt x="175" y="148"/>
                  </a:lnTo>
                  <a:lnTo>
                    <a:pt x="184" y="132"/>
                  </a:lnTo>
                  <a:lnTo>
                    <a:pt x="187" y="123"/>
                  </a:lnTo>
                  <a:lnTo>
                    <a:pt x="190" y="114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4" y="58"/>
                  </a:lnTo>
                  <a:lnTo>
                    <a:pt x="175" y="41"/>
                  </a:lnTo>
                  <a:lnTo>
                    <a:pt x="164" y="28"/>
                  </a:lnTo>
                  <a:lnTo>
                    <a:pt x="148" y="14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4"/>
                  </a:lnTo>
                  <a:lnTo>
                    <a:pt x="28" y="28"/>
                  </a:lnTo>
                  <a:lnTo>
                    <a:pt x="14" y="41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4"/>
                  </a:lnTo>
                  <a:lnTo>
                    <a:pt x="6" y="132"/>
                  </a:lnTo>
                  <a:lnTo>
                    <a:pt x="14" y="148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8" y="175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3" name="Freeform 97">
              <a:extLst>
                <a:ext uri="{FF2B5EF4-FFF2-40B4-BE49-F238E27FC236}">
                  <a16:creationId xmlns:a16="http://schemas.microsoft.com/office/drawing/2014/main" id="{BF301BE1-F9AE-F138-CD23-E898F2A9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676" y="4167188"/>
              <a:ext cx="76200" cy="76200"/>
            </a:xfrm>
            <a:custGeom>
              <a:avLst/>
              <a:gdLst>
                <a:gd name="T0" fmla="*/ 164 w 191"/>
                <a:gd name="T1" fmla="*/ 164 h 192"/>
                <a:gd name="T2" fmla="*/ 169 w 191"/>
                <a:gd name="T3" fmla="*/ 156 h 192"/>
                <a:gd name="T4" fmla="*/ 175 w 191"/>
                <a:gd name="T5" fmla="*/ 149 h 192"/>
                <a:gd name="T6" fmla="*/ 184 w 191"/>
                <a:gd name="T7" fmla="*/ 132 h 192"/>
                <a:gd name="T8" fmla="*/ 186 w 191"/>
                <a:gd name="T9" fmla="*/ 123 h 192"/>
                <a:gd name="T10" fmla="*/ 189 w 191"/>
                <a:gd name="T11" fmla="*/ 115 h 192"/>
                <a:gd name="T12" fmla="*/ 191 w 191"/>
                <a:gd name="T13" fmla="*/ 96 h 192"/>
                <a:gd name="T14" fmla="*/ 189 w 191"/>
                <a:gd name="T15" fmla="*/ 76 h 192"/>
                <a:gd name="T16" fmla="*/ 184 w 191"/>
                <a:gd name="T17" fmla="*/ 58 h 192"/>
                <a:gd name="T18" fmla="*/ 175 w 191"/>
                <a:gd name="T19" fmla="*/ 42 h 192"/>
                <a:gd name="T20" fmla="*/ 164 w 191"/>
                <a:gd name="T21" fmla="*/ 28 h 192"/>
                <a:gd name="T22" fmla="*/ 148 w 191"/>
                <a:gd name="T23" fmla="*/ 15 h 192"/>
                <a:gd name="T24" fmla="*/ 132 w 191"/>
                <a:gd name="T25" fmla="*/ 7 h 192"/>
                <a:gd name="T26" fmla="*/ 114 w 191"/>
                <a:gd name="T27" fmla="*/ 1 h 192"/>
                <a:gd name="T28" fmla="*/ 95 w 191"/>
                <a:gd name="T29" fmla="*/ 0 h 192"/>
                <a:gd name="T30" fmla="*/ 75 w 191"/>
                <a:gd name="T31" fmla="*/ 1 h 192"/>
                <a:gd name="T32" fmla="*/ 57 w 191"/>
                <a:gd name="T33" fmla="*/ 7 h 192"/>
                <a:gd name="T34" fmla="*/ 41 w 191"/>
                <a:gd name="T35" fmla="*/ 15 h 192"/>
                <a:gd name="T36" fmla="*/ 27 w 191"/>
                <a:gd name="T37" fmla="*/ 28 h 192"/>
                <a:gd name="T38" fmla="*/ 14 w 191"/>
                <a:gd name="T39" fmla="*/ 42 h 192"/>
                <a:gd name="T40" fmla="*/ 6 w 191"/>
                <a:gd name="T41" fmla="*/ 58 h 192"/>
                <a:gd name="T42" fmla="*/ 1 w 191"/>
                <a:gd name="T43" fmla="*/ 76 h 192"/>
                <a:gd name="T44" fmla="*/ 0 w 191"/>
                <a:gd name="T45" fmla="*/ 96 h 192"/>
                <a:gd name="T46" fmla="*/ 1 w 191"/>
                <a:gd name="T47" fmla="*/ 115 h 192"/>
                <a:gd name="T48" fmla="*/ 6 w 191"/>
                <a:gd name="T49" fmla="*/ 132 h 192"/>
                <a:gd name="T50" fmla="*/ 14 w 191"/>
                <a:gd name="T51" fmla="*/ 149 h 192"/>
                <a:gd name="T52" fmla="*/ 27 w 191"/>
                <a:gd name="T53" fmla="*/ 164 h 192"/>
                <a:gd name="T54" fmla="*/ 41 w 191"/>
                <a:gd name="T55" fmla="*/ 176 h 192"/>
                <a:gd name="T56" fmla="*/ 57 w 191"/>
                <a:gd name="T57" fmla="*/ 185 h 192"/>
                <a:gd name="T58" fmla="*/ 75 w 191"/>
                <a:gd name="T59" fmla="*/ 190 h 192"/>
                <a:gd name="T60" fmla="*/ 95 w 191"/>
                <a:gd name="T61" fmla="*/ 192 h 192"/>
                <a:gd name="T62" fmla="*/ 114 w 191"/>
                <a:gd name="T63" fmla="*/ 190 h 192"/>
                <a:gd name="T64" fmla="*/ 122 w 191"/>
                <a:gd name="T65" fmla="*/ 187 h 192"/>
                <a:gd name="T66" fmla="*/ 132 w 191"/>
                <a:gd name="T67" fmla="*/ 185 h 192"/>
                <a:gd name="T68" fmla="*/ 148 w 191"/>
                <a:gd name="T69" fmla="*/ 176 h 192"/>
                <a:gd name="T70" fmla="*/ 155 w 191"/>
                <a:gd name="T71" fmla="*/ 170 h 192"/>
                <a:gd name="T72" fmla="*/ 164 w 191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" h="192">
                  <a:moveTo>
                    <a:pt x="164" y="164"/>
                  </a:moveTo>
                  <a:lnTo>
                    <a:pt x="169" y="156"/>
                  </a:lnTo>
                  <a:lnTo>
                    <a:pt x="175" y="149"/>
                  </a:lnTo>
                  <a:lnTo>
                    <a:pt x="184" y="132"/>
                  </a:lnTo>
                  <a:lnTo>
                    <a:pt x="186" y="123"/>
                  </a:lnTo>
                  <a:lnTo>
                    <a:pt x="189" y="115"/>
                  </a:lnTo>
                  <a:lnTo>
                    <a:pt x="191" y="96"/>
                  </a:lnTo>
                  <a:lnTo>
                    <a:pt x="189" y="76"/>
                  </a:lnTo>
                  <a:lnTo>
                    <a:pt x="184" y="58"/>
                  </a:lnTo>
                  <a:lnTo>
                    <a:pt x="175" y="42"/>
                  </a:lnTo>
                  <a:lnTo>
                    <a:pt x="164" y="28"/>
                  </a:lnTo>
                  <a:lnTo>
                    <a:pt x="148" y="15"/>
                  </a:lnTo>
                  <a:lnTo>
                    <a:pt x="132" y="7"/>
                  </a:lnTo>
                  <a:lnTo>
                    <a:pt x="114" y="1"/>
                  </a:lnTo>
                  <a:lnTo>
                    <a:pt x="95" y="0"/>
                  </a:lnTo>
                  <a:lnTo>
                    <a:pt x="75" y="1"/>
                  </a:lnTo>
                  <a:lnTo>
                    <a:pt x="57" y="7"/>
                  </a:lnTo>
                  <a:lnTo>
                    <a:pt x="41" y="15"/>
                  </a:lnTo>
                  <a:lnTo>
                    <a:pt x="27" y="28"/>
                  </a:lnTo>
                  <a:lnTo>
                    <a:pt x="14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7" y="164"/>
                  </a:lnTo>
                  <a:lnTo>
                    <a:pt x="41" y="176"/>
                  </a:lnTo>
                  <a:lnTo>
                    <a:pt x="57" y="185"/>
                  </a:lnTo>
                  <a:lnTo>
                    <a:pt x="75" y="190"/>
                  </a:lnTo>
                  <a:lnTo>
                    <a:pt x="95" y="192"/>
                  </a:lnTo>
                  <a:lnTo>
                    <a:pt x="114" y="190"/>
                  </a:lnTo>
                  <a:lnTo>
                    <a:pt x="122" y="187"/>
                  </a:lnTo>
                  <a:lnTo>
                    <a:pt x="132" y="185"/>
                  </a:lnTo>
                  <a:lnTo>
                    <a:pt x="148" y="176"/>
                  </a:lnTo>
                  <a:lnTo>
                    <a:pt x="155" y="170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4" name="Freeform 98">
              <a:extLst>
                <a:ext uri="{FF2B5EF4-FFF2-40B4-BE49-F238E27FC236}">
                  <a16:creationId xmlns:a16="http://schemas.microsoft.com/office/drawing/2014/main" id="{595BEEE7-E97D-AFE3-E65D-77C6330BB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4019551"/>
              <a:ext cx="76200" cy="76200"/>
            </a:xfrm>
            <a:custGeom>
              <a:avLst/>
              <a:gdLst>
                <a:gd name="T0" fmla="*/ 164 w 192"/>
                <a:gd name="T1" fmla="*/ 164 h 192"/>
                <a:gd name="T2" fmla="*/ 169 w 192"/>
                <a:gd name="T3" fmla="*/ 156 h 192"/>
                <a:gd name="T4" fmla="*/ 176 w 192"/>
                <a:gd name="T5" fmla="*/ 148 h 192"/>
                <a:gd name="T6" fmla="*/ 185 w 192"/>
                <a:gd name="T7" fmla="*/ 132 h 192"/>
                <a:gd name="T8" fmla="*/ 187 w 192"/>
                <a:gd name="T9" fmla="*/ 123 h 192"/>
                <a:gd name="T10" fmla="*/ 190 w 192"/>
                <a:gd name="T11" fmla="*/ 114 h 192"/>
                <a:gd name="T12" fmla="*/ 192 w 192"/>
                <a:gd name="T13" fmla="*/ 96 h 192"/>
                <a:gd name="T14" fmla="*/ 190 w 192"/>
                <a:gd name="T15" fmla="*/ 75 h 192"/>
                <a:gd name="T16" fmla="*/ 185 w 192"/>
                <a:gd name="T17" fmla="*/ 58 h 192"/>
                <a:gd name="T18" fmla="*/ 176 w 192"/>
                <a:gd name="T19" fmla="*/ 41 h 192"/>
                <a:gd name="T20" fmla="*/ 164 w 192"/>
                <a:gd name="T21" fmla="*/ 28 h 192"/>
                <a:gd name="T22" fmla="*/ 149 w 192"/>
                <a:gd name="T23" fmla="*/ 14 h 192"/>
                <a:gd name="T24" fmla="*/ 132 w 192"/>
                <a:gd name="T25" fmla="*/ 6 h 192"/>
                <a:gd name="T26" fmla="*/ 115 w 192"/>
                <a:gd name="T27" fmla="*/ 1 h 192"/>
                <a:gd name="T28" fmla="*/ 96 w 192"/>
                <a:gd name="T29" fmla="*/ 0 h 192"/>
                <a:gd name="T30" fmla="*/ 76 w 192"/>
                <a:gd name="T31" fmla="*/ 1 h 192"/>
                <a:gd name="T32" fmla="*/ 58 w 192"/>
                <a:gd name="T33" fmla="*/ 6 h 192"/>
                <a:gd name="T34" fmla="*/ 42 w 192"/>
                <a:gd name="T35" fmla="*/ 14 h 192"/>
                <a:gd name="T36" fmla="*/ 28 w 192"/>
                <a:gd name="T37" fmla="*/ 28 h 192"/>
                <a:gd name="T38" fmla="*/ 15 w 192"/>
                <a:gd name="T39" fmla="*/ 41 h 192"/>
                <a:gd name="T40" fmla="*/ 6 w 192"/>
                <a:gd name="T41" fmla="*/ 58 h 192"/>
                <a:gd name="T42" fmla="*/ 1 w 192"/>
                <a:gd name="T43" fmla="*/ 75 h 192"/>
                <a:gd name="T44" fmla="*/ 0 w 192"/>
                <a:gd name="T45" fmla="*/ 96 h 192"/>
                <a:gd name="T46" fmla="*/ 1 w 192"/>
                <a:gd name="T47" fmla="*/ 114 h 192"/>
                <a:gd name="T48" fmla="*/ 6 w 192"/>
                <a:gd name="T49" fmla="*/ 132 h 192"/>
                <a:gd name="T50" fmla="*/ 15 w 192"/>
                <a:gd name="T51" fmla="*/ 148 h 192"/>
                <a:gd name="T52" fmla="*/ 28 w 192"/>
                <a:gd name="T53" fmla="*/ 164 h 192"/>
                <a:gd name="T54" fmla="*/ 42 w 192"/>
                <a:gd name="T55" fmla="*/ 175 h 192"/>
                <a:gd name="T56" fmla="*/ 58 w 192"/>
                <a:gd name="T57" fmla="*/ 185 h 192"/>
                <a:gd name="T58" fmla="*/ 76 w 192"/>
                <a:gd name="T59" fmla="*/ 190 h 192"/>
                <a:gd name="T60" fmla="*/ 96 w 192"/>
                <a:gd name="T61" fmla="*/ 192 h 192"/>
                <a:gd name="T62" fmla="*/ 115 w 192"/>
                <a:gd name="T63" fmla="*/ 190 h 192"/>
                <a:gd name="T64" fmla="*/ 123 w 192"/>
                <a:gd name="T65" fmla="*/ 187 h 192"/>
                <a:gd name="T66" fmla="*/ 132 w 192"/>
                <a:gd name="T67" fmla="*/ 185 h 192"/>
                <a:gd name="T68" fmla="*/ 149 w 192"/>
                <a:gd name="T69" fmla="*/ 175 h 192"/>
                <a:gd name="T70" fmla="*/ 156 w 192"/>
                <a:gd name="T71" fmla="*/ 169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69" y="156"/>
                  </a:lnTo>
                  <a:lnTo>
                    <a:pt x="176" y="148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4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8"/>
                  </a:lnTo>
                  <a:lnTo>
                    <a:pt x="176" y="41"/>
                  </a:lnTo>
                  <a:lnTo>
                    <a:pt x="164" y="28"/>
                  </a:lnTo>
                  <a:lnTo>
                    <a:pt x="149" y="14"/>
                  </a:lnTo>
                  <a:lnTo>
                    <a:pt x="132" y="6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8" y="6"/>
                  </a:lnTo>
                  <a:lnTo>
                    <a:pt x="42" y="14"/>
                  </a:lnTo>
                  <a:lnTo>
                    <a:pt x="28" y="28"/>
                  </a:lnTo>
                  <a:lnTo>
                    <a:pt x="15" y="41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4"/>
                  </a:lnTo>
                  <a:lnTo>
                    <a:pt x="6" y="132"/>
                  </a:lnTo>
                  <a:lnTo>
                    <a:pt x="15" y="148"/>
                  </a:lnTo>
                  <a:lnTo>
                    <a:pt x="28" y="164"/>
                  </a:lnTo>
                  <a:lnTo>
                    <a:pt x="42" y="175"/>
                  </a:lnTo>
                  <a:lnTo>
                    <a:pt x="58" y="185"/>
                  </a:lnTo>
                  <a:lnTo>
                    <a:pt x="76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5" name="Freeform 99">
              <a:extLst>
                <a:ext uri="{FF2B5EF4-FFF2-40B4-BE49-F238E27FC236}">
                  <a16:creationId xmlns:a16="http://schemas.microsoft.com/office/drawing/2014/main" id="{645521C7-97A5-C943-1E16-CA22D8DFD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976" y="4267201"/>
              <a:ext cx="76200" cy="76200"/>
            </a:xfrm>
            <a:custGeom>
              <a:avLst/>
              <a:gdLst>
                <a:gd name="T0" fmla="*/ 164 w 192"/>
                <a:gd name="T1" fmla="*/ 164 h 192"/>
                <a:gd name="T2" fmla="*/ 170 w 192"/>
                <a:gd name="T3" fmla="*/ 156 h 192"/>
                <a:gd name="T4" fmla="*/ 176 w 192"/>
                <a:gd name="T5" fmla="*/ 149 h 192"/>
                <a:gd name="T6" fmla="*/ 185 w 192"/>
                <a:gd name="T7" fmla="*/ 132 h 192"/>
                <a:gd name="T8" fmla="*/ 187 w 192"/>
                <a:gd name="T9" fmla="*/ 123 h 192"/>
                <a:gd name="T10" fmla="*/ 190 w 192"/>
                <a:gd name="T11" fmla="*/ 115 h 192"/>
                <a:gd name="T12" fmla="*/ 192 w 192"/>
                <a:gd name="T13" fmla="*/ 96 h 192"/>
                <a:gd name="T14" fmla="*/ 190 w 192"/>
                <a:gd name="T15" fmla="*/ 75 h 192"/>
                <a:gd name="T16" fmla="*/ 185 w 192"/>
                <a:gd name="T17" fmla="*/ 58 h 192"/>
                <a:gd name="T18" fmla="*/ 176 w 192"/>
                <a:gd name="T19" fmla="*/ 41 h 192"/>
                <a:gd name="T20" fmla="*/ 164 w 192"/>
                <a:gd name="T21" fmla="*/ 28 h 192"/>
                <a:gd name="T22" fmla="*/ 149 w 192"/>
                <a:gd name="T23" fmla="*/ 15 h 192"/>
                <a:gd name="T24" fmla="*/ 132 w 192"/>
                <a:gd name="T25" fmla="*/ 6 h 192"/>
                <a:gd name="T26" fmla="*/ 115 w 192"/>
                <a:gd name="T27" fmla="*/ 1 h 192"/>
                <a:gd name="T28" fmla="*/ 96 w 192"/>
                <a:gd name="T29" fmla="*/ 0 h 192"/>
                <a:gd name="T30" fmla="*/ 76 w 192"/>
                <a:gd name="T31" fmla="*/ 1 h 192"/>
                <a:gd name="T32" fmla="*/ 58 w 192"/>
                <a:gd name="T33" fmla="*/ 6 h 192"/>
                <a:gd name="T34" fmla="*/ 42 w 192"/>
                <a:gd name="T35" fmla="*/ 15 h 192"/>
                <a:gd name="T36" fmla="*/ 28 w 192"/>
                <a:gd name="T37" fmla="*/ 28 h 192"/>
                <a:gd name="T38" fmla="*/ 15 w 192"/>
                <a:gd name="T39" fmla="*/ 41 h 192"/>
                <a:gd name="T40" fmla="*/ 7 w 192"/>
                <a:gd name="T41" fmla="*/ 58 h 192"/>
                <a:gd name="T42" fmla="*/ 1 w 192"/>
                <a:gd name="T43" fmla="*/ 75 h 192"/>
                <a:gd name="T44" fmla="*/ 0 w 192"/>
                <a:gd name="T45" fmla="*/ 96 h 192"/>
                <a:gd name="T46" fmla="*/ 1 w 192"/>
                <a:gd name="T47" fmla="*/ 115 h 192"/>
                <a:gd name="T48" fmla="*/ 7 w 192"/>
                <a:gd name="T49" fmla="*/ 132 h 192"/>
                <a:gd name="T50" fmla="*/ 15 w 192"/>
                <a:gd name="T51" fmla="*/ 149 h 192"/>
                <a:gd name="T52" fmla="*/ 28 w 192"/>
                <a:gd name="T53" fmla="*/ 164 h 192"/>
                <a:gd name="T54" fmla="*/ 42 w 192"/>
                <a:gd name="T55" fmla="*/ 175 h 192"/>
                <a:gd name="T56" fmla="*/ 58 w 192"/>
                <a:gd name="T57" fmla="*/ 185 h 192"/>
                <a:gd name="T58" fmla="*/ 76 w 192"/>
                <a:gd name="T59" fmla="*/ 190 h 192"/>
                <a:gd name="T60" fmla="*/ 96 w 192"/>
                <a:gd name="T61" fmla="*/ 192 h 192"/>
                <a:gd name="T62" fmla="*/ 115 w 192"/>
                <a:gd name="T63" fmla="*/ 190 h 192"/>
                <a:gd name="T64" fmla="*/ 123 w 192"/>
                <a:gd name="T65" fmla="*/ 187 h 192"/>
                <a:gd name="T66" fmla="*/ 132 w 192"/>
                <a:gd name="T67" fmla="*/ 185 h 192"/>
                <a:gd name="T68" fmla="*/ 149 w 192"/>
                <a:gd name="T69" fmla="*/ 175 h 192"/>
                <a:gd name="T70" fmla="*/ 156 w 192"/>
                <a:gd name="T71" fmla="*/ 169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70" y="156"/>
                  </a:lnTo>
                  <a:lnTo>
                    <a:pt x="176" y="149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8"/>
                  </a:lnTo>
                  <a:lnTo>
                    <a:pt x="176" y="41"/>
                  </a:lnTo>
                  <a:lnTo>
                    <a:pt x="164" y="28"/>
                  </a:lnTo>
                  <a:lnTo>
                    <a:pt x="149" y="15"/>
                  </a:lnTo>
                  <a:lnTo>
                    <a:pt x="132" y="6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8" y="6"/>
                  </a:lnTo>
                  <a:lnTo>
                    <a:pt x="42" y="15"/>
                  </a:lnTo>
                  <a:lnTo>
                    <a:pt x="28" y="28"/>
                  </a:lnTo>
                  <a:lnTo>
                    <a:pt x="15" y="41"/>
                  </a:lnTo>
                  <a:lnTo>
                    <a:pt x="7" y="58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5"/>
                  </a:lnTo>
                  <a:lnTo>
                    <a:pt x="7" y="132"/>
                  </a:lnTo>
                  <a:lnTo>
                    <a:pt x="15" y="149"/>
                  </a:lnTo>
                  <a:lnTo>
                    <a:pt x="28" y="164"/>
                  </a:lnTo>
                  <a:lnTo>
                    <a:pt x="42" y="175"/>
                  </a:lnTo>
                  <a:lnTo>
                    <a:pt x="58" y="185"/>
                  </a:lnTo>
                  <a:lnTo>
                    <a:pt x="76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6" name="Freeform 100">
              <a:extLst>
                <a:ext uri="{FF2B5EF4-FFF2-40B4-BE49-F238E27FC236}">
                  <a16:creationId xmlns:a16="http://schemas.microsoft.com/office/drawing/2014/main" id="{D705BF7E-7BC2-F3F8-64A5-4EDFAE990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301" y="4264026"/>
              <a:ext cx="76200" cy="76200"/>
            </a:xfrm>
            <a:custGeom>
              <a:avLst/>
              <a:gdLst>
                <a:gd name="T0" fmla="*/ 164 w 192"/>
                <a:gd name="T1" fmla="*/ 164 h 192"/>
                <a:gd name="T2" fmla="*/ 169 w 192"/>
                <a:gd name="T3" fmla="*/ 156 h 192"/>
                <a:gd name="T4" fmla="*/ 176 w 192"/>
                <a:gd name="T5" fmla="*/ 148 h 192"/>
                <a:gd name="T6" fmla="*/ 185 w 192"/>
                <a:gd name="T7" fmla="*/ 132 h 192"/>
                <a:gd name="T8" fmla="*/ 187 w 192"/>
                <a:gd name="T9" fmla="*/ 123 h 192"/>
                <a:gd name="T10" fmla="*/ 190 w 192"/>
                <a:gd name="T11" fmla="*/ 114 h 192"/>
                <a:gd name="T12" fmla="*/ 192 w 192"/>
                <a:gd name="T13" fmla="*/ 96 h 192"/>
                <a:gd name="T14" fmla="*/ 190 w 192"/>
                <a:gd name="T15" fmla="*/ 75 h 192"/>
                <a:gd name="T16" fmla="*/ 185 w 192"/>
                <a:gd name="T17" fmla="*/ 58 h 192"/>
                <a:gd name="T18" fmla="*/ 176 w 192"/>
                <a:gd name="T19" fmla="*/ 41 h 192"/>
                <a:gd name="T20" fmla="*/ 164 w 192"/>
                <a:gd name="T21" fmla="*/ 28 h 192"/>
                <a:gd name="T22" fmla="*/ 149 w 192"/>
                <a:gd name="T23" fmla="*/ 14 h 192"/>
                <a:gd name="T24" fmla="*/ 132 w 192"/>
                <a:gd name="T25" fmla="*/ 6 h 192"/>
                <a:gd name="T26" fmla="*/ 115 w 192"/>
                <a:gd name="T27" fmla="*/ 1 h 192"/>
                <a:gd name="T28" fmla="*/ 96 w 192"/>
                <a:gd name="T29" fmla="*/ 0 h 192"/>
                <a:gd name="T30" fmla="*/ 75 w 192"/>
                <a:gd name="T31" fmla="*/ 1 h 192"/>
                <a:gd name="T32" fmla="*/ 58 w 192"/>
                <a:gd name="T33" fmla="*/ 6 h 192"/>
                <a:gd name="T34" fmla="*/ 41 w 192"/>
                <a:gd name="T35" fmla="*/ 14 h 192"/>
                <a:gd name="T36" fmla="*/ 28 w 192"/>
                <a:gd name="T37" fmla="*/ 28 h 192"/>
                <a:gd name="T38" fmla="*/ 15 w 192"/>
                <a:gd name="T39" fmla="*/ 41 h 192"/>
                <a:gd name="T40" fmla="*/ 6 w 192"/>
                <a:gd name="T41" fmla="*/ 58 h 192"/>
                <a:gd name="T42" fmla="*/ 1 w 192"/>
                <a:gd name="T43" fmla="*/ 75 h 192"/>
                <a:gd name="T44" fmla="*/ 0 w 192"/>
                <a:gd name="T45" fmla="*/ 96 h 192"/>
                <a:gd name="T46" fmla="*/ 1 w 192"/>
                <a:gd name="T47" fmla="*/ 114 h 192"/>
                <a:gd name="T48" fmla="*/ 6 w 192"/>
                <a:gd name="T49" fmla="*/ 132 h 192"/>
                <a:gd name="T50" fmla="*/ 15 w 192"/>
                <a:gd name="T51" fmla="*/ 148 h 192"/>
                <a:gd name="T52" fmla="*/ 28 w 192"/>
                <a:gd name="T53" fmla="*/ 164 h 192"/>
                <a:gd name="T54" fmla="*/ 41 w 192"/>
                <a:gd name="T55" fmla="*/ 175 h 192"/>
                <a:gd name="T56" fmla="*/ 58 w 192"/>
                <a:gd name="T57" fmla="*/ 185 h 192"/>
                <a:gd name="T58" fmla="*/ 75 w 192"/>
                <a:gd name="T59" fmla="*/ 190 h 192"/>
                <a:gd name="T60" fmla="*/ 96 w 192"/>
                <a:gd name="T61" fmla="*/ 192 h 192"/>
                <a:gd name="T62" fmla="*/ 115 w 192"/>
                <a:gd name="T63" fmla="*/ 190 h 192"/>
                <a:gd name="T64" fmla="*/ 123 w 192"/>
                <a:gd name="T65" fmla="*/ 187 h 192"/>
                <a:gd name="T66" fmla="*/ 132 w 192"/>
                <a:gd name="T67" fmla="*/ 185 h 192"/>
                <a:gd name="T68" fmla="*/ 149 w 192"/>
                <a:gd name="T69" fmla="*/ 175 h 192"/>
                <a:gd name="T70" fmla="*/ 156 w 192"/>
                <a:gd name="T71" fmla="*/ 169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69" y="156"/>
                  </a:lnTo>
                  <a:lnTo>
                    <a:pt x="176" y="148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4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8"/>
                  </a:lnTo>
                  <a:lnTo>
                    <a:pt x="176" y="41"/>
                  </a:lnTo>
                  <a:lnTo>
                    <a:pt x="164" y="28"/>
                  </a:lnTo>
                  <a:lnTo>
                    <a:pt x="149" y="14"/>
                  </a:lnTo>
                  <a:lnTo>
                    <a:pt x="132" y="6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4"/>
                  </a:lnTo>
                  <a:lnTo>
                    <a:pt x="28" y="28"/>
                  </a:lnTo>
                  <a:lnTo>
                    <a:pt x="15" y="41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4"/>
                  </a:lnTo>
                  <a:lnTo>
                    <a:pt x="6" y="132"/>
                  </a:lnTo>
                  <a:lnTo>
                    <a:pt x="15" y="148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7" name="Freeform 101">
              <a:extLst>
                <a:ext uri="{FF2B5EF4-FFF2-40B4-BE49-F238E27FC236}">
                  <a16:creationId xmlns:a16="http://schemas.microsoft.com/office/drawing/2014/main" id="{C2A78546-061F-4B77-E7D8-D81140E4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4219576"/>
              <a:ext cx="76200" cy="76200"/>
            </a:xfrm>
            <a:custGeom>
              <a:avLst/>
              <a:gdLst>
                <a:gd name="T0" fmla="*/ 164 w 192"/>
                <a:gd name="T1" fmla="*/ 164 h 192"/>
                <a:gd name="T2" fmla="*/ 169 w 192"/>
                <a:gd name="T3" fmla="*/ 156 h 192"/>
                <a:gd name="T4" fmla="*/ 175 w 192"/>
                <a:gd name="T5" fmla="*/ 149 h 192"/>
                <a:gd name="T6" fmla="*/ 184 w 192"/>
                <a:gd name="T7" fmla="*/ 132 h 192"/>
                <a:gd name="T8" fmla="*/ 187 w 192"/>
                <a:gd name="T9" fmla="*/ 123 h 192"/>
                <a:gd name="T10" fmla="*/ 190 w 192"/>
                <a:gd name="T11" fmla="*/ 115 h 192"/>
                <a:gd name="T12" fmla="*/ 192 w 192"/>
                <a:gd name="T13" fmla="*/ 96 h 192"/>
                <a:gd name="T14" fmla="*/ 190 w 192"/>
                <a:gd name="T15" fmla="*/ 76 h 192"/>
                <a:gd name="T16" fmla="*/ 184 w 192"/>
                <a:gd name="T17" fmla="*/ 58 h 192"/>
                <a:gd name="T18" fmla="*/ 175 w 192"/>
                <a:gd name="T19" fmla="*/ 42 h 192"/>
                <a:gd name="T20" fmla="*/ 164 w 192"/>
                <a:gd name="T21" fmla="*/ 28 h 192"/>
                <a:gd name="T22" fmla="*/ 148 w 192"/>
                <a:gd name="T23" fmla="*/ 15 h 192"/>
                <a:gd name="T24" fmla="*/ 132 w 192"/>
                <a:gd name="T25" fmla="*/ 7 h 192"/>
                <a:gd name="T26" fmla="*/ 114 w 192"/>
                <a:gd name="T27" fmla="*/ 1 h 192"/>
                <a:gd name="T28" fmla="*/ 96 w 192"/>
                <a:gd name="T29" fmla="*/ 0 h 192"/>
                <a:gd name="T30" fmla="*/ 75 w 192"/>
                <a:gd name="T31" fmla="*/ 1 h 192"/>
                <a:gd name="T32" fmla="*/ 58 w 192"/>
                <a:gd name="T33" fmla="*/ 7 h 192"/>
                <a:gd name="T34" fmla="*/ 41 w 192"/>
                <a:gd name="T35" fmla="*/ 15 h 192"/>
                <a:gd name="T36" fmla="*/ 28 w 192"/>
                <a:gd name="T37" fmla="*/ 28 h 192"/>
                <a:gd name="T38" fmla="*/ 14 w 192"/>
                <a:gd name="T39" fmla="*/ 42 h 192"/>
                <a:gd name="T40" fmla="*/ 6 w 192"/>
                <a:gd name="T41" fmla="*/ 58 h 192"/>
                <a:gd name="T42" fmla="*/ 1 w 192"/>
                <a:gd name="T43" fmla="*/ 76 h 192"/>
                <a:gd name="T44" fmla="*/ 0 w 192"/>
                <a:gd name="T45" fmla="*/ 96 h 192"/>
                <a:gd name="T46" fmla="*/ 1 w 192"/>
                <a:gd name="T47" fmla="*/ 115 h 192"/>
                <a:gd name="T48" fmla="*/ 6 w 192"/>
                <a:gd name="T49" fmla="*/ 132 h 192"/>
                <a:gd name="T50" fmla="*/ 14 w 192"/>
                <a:gd name="T51" fmla="*/ 149 h 192"/>
                <a:gd name="T52" fmla="*/ 28 w 192"/>
                <a:gd name="T53" fmla="*/ 164 h 192"/>
                <a:gd name="T54" fmla="*/ 41 w 192"/>
                <a:gd name="T55" fmla="*/ 176 h 192"/>
                <a:gd name="T56" fmla="*/ 58 w 192"/>
                <a:gd name="T57" fmla="*/ 185 h 192"/>
                <a:gd name="T58" fmla="*/ 75 w 192"/>
                <a:gd name="T59" fmla="*/ 190 h 192"/>
                <a:gd name="T60" fmla="*/ 96 w 192"/>
                <a:gd name="T61" fmla="*/ 192 h 192"/>
                <a:gd name="T62" fmla="*/ 114 w 192"/>
                <a:gd name="T63" fmla="*/ 190 h 192"/>
                <a:gd name="T64" fmla="*/ 123 w 192"/>
                <a:gd name="T65" fmla="*/ 187 h 192"/>
                <a:gd name="T66" fmla="*/ 132 w 192"/>
                <a:gd name="T67" fmla="*/ 185 h 192"/>
                <a:gd name="T68" fmla="*/ 148 w 192"/>
                <a:gd name="T69" fmla="*/ 176 h 192"/>
                <a:gd name="T70" fmla="*/ 156 w 192"/>
                <a:gd name="T71" fmla="*/ 170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69" y="156"/>
                  </a:lnTo>
                  <a:lnTo>
                    <a:pt x="175" y="149"/>
                  </a:lnTo>
                  <a:lnTo>
                    <a:pt x="184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6"/>
                  </a:lnTo>
                  <a:lnTo>
                    <a:pt x="184" y="58"/>
                  </a:lnTo>
                  <a:lnTo>
                    <a:pt x="175" y="42"/>
                  </a:lnTo>
                  <a:lnTo>
                    <a:pt x="164" y="28"/>
                  </a:lnTo>
                  <a:lnTo>
                    <a:pt x="148" y="15"/>
                  </a:lnTo>
                  <a:lnTo>
                    <a:pt x="132" y="7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7"/>
                  </a:lnTo>
                  <a:lnTo>
                    <a:pt x="41" y="15"/>
                  </a:lnTo>
                  <a:lnTo>
                    <a:pt x="28" y="28"/>
                  </a:lnTo>
                  <a:lnTo>
                    <a:pt x="14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8" y="164"/>
                  </a:lnTo>
                  <a:lnTo>
                    <a:pt x="41" y="176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8" y="176"/>
                  </a:lnTo>
                  <a:lnTo>
                    <a:pt x="156" y="170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8" name="Freeform 102">
              <a:extLst>
                <a:ext uri="{FF2B5EF4-FFF2-40B4-BE49-F238E27FC236}">
                  <a16:creationId xmlns:a16="http://schemas.microsoft.com/office/drawing/2014/main" id="{1E4D704B-3D53-8AB1-F329-DE233D348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126" y="4019551"/>
              <a:ext cx="76200" cy="76200"/>
            </a:xfrm>
            <a:custGeom>
              <a:avLst/>
              <a:gdLst>
                <a:gd name="T0" fmla="*/ 164 w 192"/>
                <a:gd name="T1" fmla="*/ 164 h 192"/>
                <a:gd name="T2" fmla="*/ 169 w 192"/>
                <a:gd name="T3" fmla="*/ 156 h 192"/>
                <a:gd name="T4" fmla="*/ 175 w 192"/>
                <a:gd name="T5" fmla="*/ 148 h 192"/>
                <a:gd name="T6" fmla="*/ 184 w 192"/>
                <a:gd name="T7" fmla="*/ 132 h 192"/>
                <a:gd name="T8" fmla="*/ 187 w 192"/>
                <a:gd name="T9" fmla="*/ 123 h 192"/>
                <a:gd name="T10" fmla="*/ 190 w 192"/>
                <a:gd name="T11" fmla="*/ 114 h 192"/>
                <a:gd name="T12" fmla="*/ 192 w 192"/>
                <a:gd name="T13" fmla="*/ 96 h 192"/>
                <a:gd name="T14" fmla="*/ 190 w 192"/>
                <a:gd name="T15" fmla="*/ 75 h 192"/>
                <a:gd name="T16" fmla="*/ 184 w 192"/>
                <a:gd name="T17" fmla="*/ 58 h 192"/>
                <a:gd name="T18" fmla="*/ 175 w 192"/>
                <a:gd name="T19" fmla="*/ 41 h 192"/>
                <a:gd name="T20" fmla="*/ 164 w 192"/>
                <a:gd name="T21" fmla="*/ 28 h 192"/>
                <a:gd name="T22" fmla="*/ 148 w 192"/>
                <a:gd name="T23" fmla="*/ 14 h 192"/>
                <a:gd name="T24" fmla="*/ 132 w 192"/>
                <a:gd name="T25" fmla="*/ 6 h 192"/>
                <a:gd name="T26" fmla="*/ 114 w 192"/>
                <a:gd name="T27" fmla="*/ 1 h 192"/>
                <a:gd name="T28" fmla="*/ 96 w 192"/>
                <a:gd name="T29" fmla="*/ 0 h 192"/>
                <a:gd name="T30" fmla="*/ 75 w 192"/>
                <a:gd name="T31" fmla="*/ 1 h 192"/>
                <a:gd name="T32" fmla="*/ 58 w 192"/>
                <a:gd name="T33" fmla="*/ 6 h 192"/>
                <a:gd name="T34" fmla="*/ 41 w 192"/>
                <a:gd name="T35" fmla="*/ 14 h 192"/>
                <a:gd name="T36" fmla="*/ 28 w 192"/>
                <a:gd name="T37" fmla="*/ 28 h 192"/>
                <a:gd name="T38" fmla="*/ 14 w 192"/>
                <a:gd name="T39" fmla="*/ 41 h 192"/>
                <a:gd name="T40" fmla="*/ 6 w 192"/>
                <a:gd name="T41" fmla="*/ 58 h 192"/>
                <a:gd name="T42" fmla="*/ 1 w 192"/>
                <a:gd name="T43" fmla="*/ 75 h 192"/>
                <a:gd name="T44" fmla="*/ 0 w 192"/>
                <a:gd name="T45" fmla="*/ 96 h 192"/>
                <a:gd name="T46" fmla="*/ 1 w 192"/>
                <a:gd name="T47" fmla="*/ 114 h 192"/>
                <a:gd name="T48" fmla="*/ 6 w 192"/>
                <a:gd name="T49" fmla="*/ 132 h 192"/>
                <a:gd name="T50" fmla="*/ 14 w 192"/>
                <a:gd name="T51" fmla="*/ 148 h 192"/>
                <a:gd name="T52" fmla="*/ 28 w 192"/>
                <a:gd name="T53" fmla="*/ 164 h 192"/>
                <a:gd name="T54" fmla="*/ 41 w 192"/>
                <a:gd name="T55" fmla="*/ 175 h 192"/>
                <a:gd name="T56" fmla="*/ 58 w 192"/>
                <a:gd name="T57" fmla="*/ 185 h 192"/>
                <a:gd name="T58" fmla="*/ 75 w 192"/>
                <a:gd name="T59" fmla="*/ 190 h 192"/>
                <a:gd name="T60" fmla="*/ 96 w 192"/>
                <a:gd name="T61" fmla="*/ 192 h 192"/>
                <a:gd name="T62" fmla="*/ 114 w 192"/>
                <a:gd name="T63" fmla="*/ 190 h 192"/>
                <a:gd name="T64" fmla="*/ 123 w 192"/>
                <a:gd name="T65" fmla="*/ 187 h 192"/>
                <a:gd name="T66" fmla="*/ 132 w 192"/>
                <a:gd name="T67" fmla="*/ 185 h 192"/>
                <a:gd name="T68" fmla="*/ 148 w 192"/>
                <a:gd name="T69" fmla="*/ 175 h 192"/>
                <a:gd name="T70" fmla="*/ 156 w 192"/>
                <a:gd name="T71" fmla="*/ 169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69" y="156"/>
                  </a:lnTo>
                  <a:lnTo>
                    <a:pt x="175" y="148"/>
                  </a:lnTo>
                  <a:lnTo>
                    <a:pt x="184" y="132"/>
                  </a:lnTo>
                  <a:lnTo>
                    <a:pt x="187" y="123"/>
                  </a:lnTo>
                  <a:lnTo>
                    <a:pt x="190" y="114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4" y="58"/>
                  </a:lnTo>
                  <a:lnTo>
                    <a:pt x="175" y="41"/>
                  </a:lnTo>
                  <a:lnTo>
                    <a:pt x="164" y="28"/>
                  </a:lnTo>
                  <a:lnTo>
                    <a:pt x="148" y="14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4"/>
                  </a:lnTo>
                  <a:lnTo>
                    <a:pt x="28" y="28"/>
                  </a:lnTo>
                  <a:lnTo>
                    <a:pt x="14" y="41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14"/>
                  </a:lnTo>
                  <a:lnTo>
                    <a:pt x="6" y="132"/>
                  </a:lnTo>
                  <a:lnTo>
                    <a:pt x="14" y="148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8" y="175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69" name="Freeform 103">
              <a:extLst>
                <a:ext uri="{FF2B5EF4-FFF2-40B4-BE49-F238E27FC236}">
                  <a16:creationId xmlns:a16="http://schemas.microsoft.com/office/drawing/2014/main" id="{C0193B49-D241-C39F-A259-4546653F9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213" y="4049713"/>
              <a:ext cx="76200" cy="76200"/>
            </a:xfrm>
            <a:custGeom>
              <a:avLst/>
              <a:gdLst>
                <a:gd name="T0" fmla="*/ 164 w 192"/>
                <a:gd name="T1" fmla="*/ 164 h 192"/>
                <a:gd name="T2" fmla="*/ 169 w 192"/>
                <a:gd name="T3" fmla="*/ 156 h 192"/>
                <a:gd name="T4" fmla="*/ 175 w 192"/>
                <a:gd name="T5" fmla="*/ 149 h 192"/>
                <a:gd name="T6" fmla="*/ 185 w 192"/>
                <a:gd name="T7" fmla="*/ 132 h 192"/>
                <a:gd name="T8" fmla="*/ 187 w 192"/>
                <a:gd name="T9" fmla="*/ 123 h 192"/>
                <a:gd name="T10" fmla="*/ 190 w 192"/>
                <a:gd name="T11" fmla="*/ 115 h 192"/>
                <a:gd name="T12" fmla="*/ 192 w 192"/>
                <a:gd name="T13" fmla="*/ 96 h 192"/>
                <a:gd name="T14" fmla="*/ 190 w 192"/>
                <a:gd name="T15" fmla="*/ 76 h 192"/>
                <a:gd name="T16" fmla="*/ 185 w 192"/>
                <a:gd name="T17" fmla="*/ 58 h 192"/>
                <a:gd name="T18" fmla="*/ 175 w 192"/>
                <a:gd name="T19" fmla="*/ 42 h 192"/>
                <a:gd name="T20" fmla="*/ 164 w 192"/>
                <a:gd name="T21" fmla="*/ 28 h 192"/>
                <a:gd name="T22" fmla="*/ 148 w 192"/>
                <a:gd name="T23" fmla="*/ 15 h 192"/>
                <a:gd name="T24" fmla="*/ 132 w 192"/>
                <a:gd name="T25" fmla="*/ 6 h 192"/>
                <a:gd name="T26" fmla="*/ 114 w 192"/>
                <a:gd name="T27" fmla="*/ 1 h 192"/>
                <a:gd name="T28" fmla="*/ 96 w 192"/>
                <a:gd name="T29" fmla="*/ 0 h 192"/>
                <a:gd name="T30" fmla="*/ 75 w 192"/>
                <a:gd name="T31" fmla="*/ 1 h 192"/>
                <a:gd name="T32" fmla="*/ 58 w 192"/>
                <a:gd name="T33" fmla="*/ 6 h 192"/>
                <a:gd name="T34" fmla="*/ 41 w 192"/>
                <a:gd name="T35" fmla="*/ 15 h 192"/>
                <a:gd name="T36" fmla="*/ 28 w 192"/>
                <a:gd name="T37" fmla="*/ 28 h 192"/>
                <a:gd name="T38" fmla="*/ 14 w 192"/>
                <a:gd name="T39" fmla="*/ 42 h 192"/>
                <a:gd name="T40" fmla="*/ 6 w 192"/>
                <a:gd name="T41" fmla="*/ 58 h 192"/>
                <a:gd name="T42" fmla="*/ 1 w 192"/>
                <a:gd name="T43" fmla="*/ 76 h 192"/>
                <a:gd name="T44" fmla="*/ 0 w 192"/>
                <a:gd name="T45" fmla="*/ 96 h 192"/>
                <a:gd name="T46" fmla="*/ 1 w 192"/>
                <a:gd name="T47" fmla="*/ 115 h 192"/>
                <a:gd name="T48" fmla="*/ 6 w 192"/>
                <a:gd name="T49" fmla="*/ 132 h 192"/>
                <a:gd name="T50" fmla="*/ 14 w 192"/>
                <a:gd name="T51" fmla="*/ 149 h 192"/>
                <a:gd name="T52" fmla="*/ 28 w 192"/>
                <a:gd name="T53" fmla="*/ 164 h 192"/>
                <a:gd name="T54" fmla="*/ 41 w 192"/>
                <a:gd name="T55" fmla="*/ 176 h 192"/>
                <a:gd name="T56" fmla="*/ 58 w 192"/>
                <a:gd name="T57" fmla="*/ 185 h 192"/>
                <a:gd name="T58" fmla="*/ 75 w 192"/>
                <a:gd name="T59" fmla="*/ 190 h 192"/>
                <a:gd name="T60" fmla="*/ 96 w 192"/>
                <a:gd name="T61" fmla="*/ 192 h 192"/>
                <a:gd name="T62" fmla="*/ 114 w 192"/>
                <a:gd name="T63" fmla="*/ 190 h 192"/>
                <a:gd name="T64" fmla="*/ 123 w 192"/>
                <a:gd name="T65" fmla="*/ 187 h 192"/>
                <a:gd name="T66" fmla="*/ 132 w 192"/>
                <a:gd name="T67" fmla="*/ 185 h 192"/>
                <a:gd name="T68" fmla="*/ 148 w 192"/>
                <a:gd name="T69" fmla="*/ 176 h 192"/>
                <a:gd name="T70" fmla="*/ 156 w 192"/>
                <a:gd name="T71" fmla="*/ 169 h 192"/>
                <a:gd name="T72" fmla="*/ 164 w 192"/>
                <a:gd name="T7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164" y="164"/>
                  </a:moveTo>
                  <a:lnTo>
                    <a:pt x="169" y="156"/>
                  </a:lnTo>
                  <a:lnTo>
                    <a:pt x="175" y="149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6"/>
                  </a:lnTo>
                  <a:lnTo>
                    <a:pt x="185" y="58"/>
                  </a:lnTo>
                  <a:lnTo>
                    <a:pt x="175" y="42"/>
                  </a:lnTo>
                  <a:lnTo>
                    <a:pt x="164" y="28"/>
                  </a:lnTo>
                  <a:lnTo>
                    <a:pt x="148" y="15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5"/>
                  </a:lnTo>
                  <a:lnTo>
                    <a:pt x="28" y="28"/>
                  </a:lnTo>
                  <a:lnTo>
                    <a:pt x="14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8" y="164"/>
                  </a:lnTo>
                  <a:lnTo>
                    <a:pt x="41" y="176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8" y="176"/>
                  </a:lnTo>
                  <a:lnTo>
                    <a:pt x="156" y="169"/>
                  </a:lnTo>
                  <a:lnTo>
                    <a:pt x="164" y="164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5" name="Freeform 119">
              <a:extLst>
                <a:ext uri="{FF2B5EF4-FFF2-40B4-BE49-F238E27FC236}">
                  <a16:creationId xmlns:a16="http://schemas.microsoft.com/office/drawing/2014/main" id="{7BB41577-3ECE-FBAE-8E4B-EA2A674B0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763" y="4021138"/>
              <a:ext cx="76200" cy="74613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6 w 192"/>
                <a:gd name="T5" fmla="*/ 132 h 192"/>
                <a:gd name="T6" fmla="*/ 14 w 192"/>
                <a:gd name="T7" fmla="*/ 149 h 192"/>
                <a:gd name="T8" fmla="*/ 28 w 192"/>
                <a:gd name="T9" fmla="*/ 164 h 192"/>
                <a:gd name="T10" fmla="*/ 41 w 192"/>
                <a:gd name="T11" fmla="*/ 175 h 192"/>
                <a:gd name="T12" fmla="*/ 57 w 192"/>
                <a:gd name="T13" fmla="*/ 185 h 192"/>
                <a:gd name="T14" fmla="*/ 75 w 192"/>
                <a:gd name="T15" fmla="*/ 190 h 192"/>
                <a:gd name="T16" fmla="*/ 96 w 192"/>
                <a:gd name="T17" fmla="*/ 192 h 192"/>
                <a:gd name="T18" fmla="*/ 114 w 192"/>
                <a:gd name="T19" fmla="*/ 190 h 192"/>
                <a:gd name="T20" fmla="*/ 122 w 192"/>
                <a:gd name="T21" fmla="*/ 187 h 192"/>
                <a:gd name="T22" fmla="*/ 132 w 192"/>
                <a:gd name="T23" fmla="*/ 185 h 192"/>
                <a:gd name="T24" fmla="*/ 148 w 192"/>
                <a:gd name="T25" fmla="*/ 175 h 192"/>
                <a:gd name="T26" fmla="*/ 155 w 192"/>
                <a:gd name="T27" fmla="*/ 169 h 192"/>
                <a:gd name="T28" fmla="*/ 164 w 192"/>
                <a:gd name="T29" fmla="*/ 164 h 192"/>
                <a:gd name="T30" fmla="*/ 169 w 192"/>
                <a:gd name="T31" fmla="*/ 156 h 192"/>
                <a:gd name="T32" fmla="*/ 175 w 192"/>
                <a:gd name="T33" fmla="*/ 149 h 192"/>
                <a:gd name="T34" fmla="*/ 184 w 192"/>
                <a:gd name="T35" fmla="*/ 132 h 192"/>
                <a:gd name="T36" fmla="*/ 186 w 192"/>
                <a:gd name="T37" fmla="*/ 123 h 192"/>
                <a:gd name="T38" fmla="*/ 189 w 192"/>
                <a:gd name="T39" fmla="*/ 115 h 192"/>
                <a:gd name="T40" fmla="*/ 192 w 192"/>
                <a:gd name="T41" fmla="*/ 96 h 192"/>
                <a:gd name="T42" fmla="*/ 189 w 192"/>
                <a:gd name="T43" fmla="*/ 75 h 192"/>
                <a:gd name="T44" fmla="*/ 184 w 192"/>
                <a:gd name="T45" fmla="*/ 58 h 192"/>
                <a:gd name="T46" fmla="*/ 175 w 192"/>
                <a:gd name="T47" fmla="*/ 41 h 192"/>
                <a:gd name="T48" fmla="*/ 164 w 192"/>
                <a:gd name="T49" fmla="*/ 28 h 192"/>
                <a:gd name="T50" fmla="*/ 148 w 192"/>
                <a:gd name="T51" fmla="*/ 14 h 192"/>
                <a:gd name="T52" fmla="*/ 132 w 192"/>
                <a:gd name="T53" fmla="*/ 6 h 192"/>
                <a:gd name="T54" fmla="*/ 114 w 192"/>
                <a:gd name="T55" fmla="*/ 1 h 192"/>
                <a:gd name="T56" fmla="*/ 96 w 192"/>
                <a:gd name="T57" fmla="*/ 0 h 192"/>
                <a:gd name="T58" fmla="*/ 75 w 192"/>
                <a:gd name="T59" fmla="*/ 1 h 192"/>
                <a:gd name="T60" fmla="*/ 57 w 192"/>
                <a:gd name="T61" fmla="*/ 6 h 192"/>
                <a:gd name="T62" fmla="*/ 41 w 192"/>
                <a:gd name="T63" fmla="*/ 14 h 192"/>
                <a:gd name="T64" fmla="*/ 28 w 192"/>
                <a:gd name="T65" fmla="*/ 28 h 192"/>
                <a:gd name="T66" fmla="*/ 14 w 192"/>
                <a:gd name="T67" fmla="*/ 41 h 192"/>
                <a:gd name="T68" fmla="*/ 6 w 192"/>
                <a:gd name="T69" fmla="*/ 58 h 192"/>
                <a:gd name="T70" fmla="*/ 1 w 192"/>
                <a:gd name="T71" fmla="*/ 75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8" y="164"/>
                  </a:lnTo>
                  <a:lnTo>
                    <a:pt x="41" y="175"/>
                  </a:lnTo>
                  <a:lnTo>
                    <a:pt x="57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2" y="187"/>
                  </a:lnTo>
                  <a:lnTo>
                    <a:pt x="132" y="185"/>
                  </a:lnTo>
                  <a:lnTo>
                    <a:pt x="148" y="175"/>
                  </a:lnTo>
                  <a:lnTo>
                    <a:pt x="155" y="169"/>
                  </a:lnTo>
                  <a:lnTo>
                    <a:pt x="164" y="164"/>
                  </a:lnTo>
                  <a:lnTo>
                    <a:pt x="169" y="156"/>
                  </a:lnTo>
                  <a:lnTo>
                    <a:pt x="175" y="149"/>
                  </a:lnTo>
                  <a:lnTo>
                    <a:pt x="184" y="132"/>
                  </a:lnTo>
                  <a:lnTo>
                    <a:pt x="186" y="123"/>
                  </a:lnTo>
                  <a:lnTo>
                    <a:pt x="189" y="115"/>
                  </a:lnTo>
                  <a:lnTo>
                    <a:pt x="192" y="96"/>
                  </a:lnTo>
                  <a:lnTo>
                    <a:pt x="189" y="75"/>
                  </a:lnTo>
                  <a:lnTo>
                    <a:pt x="184" y="58"/>
                  </a:lnTo>
                  <a:lnTo>
                    <a:pt x="175" y="41"/>
                  </a:lnTo>
                  <a:lnTo>
                    <a:pt x="164" y="28"/>
                  </a:lnTo>
                  <a:lnTo>
                    <a:pt x="148" y="14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7" y="6"/>
                  </a:lnTo>
                  <a:lnTo>
                    <a:pt x="41" y="14"/>
                  </a:lnTo>
                  <a:lnTo>
                    <a:pt x="28" y="28"/>
                  </a:lnTo>
                  <a:lnTo>
                    <a:pt x="14" y="41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6" name="Freeform 120">
              <a:extLst>
                <a:ext uri="{FF2B5EF4-FFF2-40B4-BE49-F238E27FC236}">
                  <a16:creationId xmlns:a16="http://schemas.microsoft.com/office/drawing/2014/main" id="{FA0DC52B-82C0-C535-2247-C92DAA70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943351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7 w 192"/>
                <a:gd name="T5" fmla="*/ 132 h 192"/>
                <a:gd name="T6" fmla="*/ 15 w 192"/>
                <a:gd name="T7" fmla="*/ 149 h 192"/>
                <a:gd name="T8" fmla="*/ 28 w 192"/>
                <a:gd name="T9" fmla="*/ 164 h 192"/>
                <a:gd name="T10" fmla="*/ 42 w 192"/>
                <a:gd name="T11" fmla="*/ 175 h 192"/>
                <a:gd name="T12" fmla="*/ 58 w 192"/>
                <a:gd name="T13" fmla="*/ 185 h 192"/>
                <a:gd name="T14" fmla="*/ 76 w 192"/>
                <a:gd name="T15" fmla="*/ 190 h 192"/>
                <a:gd name="T16" fmla="*/ 96 w 192"/>
                <a:gd name="T17" fmla="*/ 192 h 192"/>
                <a:gd name="T18" fmla="*/ 115 w 192"/>
                <a:gd name="T19" fmla="*/ 190 h 192"/>
                <a:gd name="T20" fmla="*/ 123 w 192"/>
                <a:gd name="T21" fmla="*/ 187 h 192"/>
                <a:gd name="T22" fmla="*/ 132 w 192"/>
                <a:gd name="T23" fmla="*/ 185 h 192"/>
                <a:gd name="T24" fmla="*/ 149 w 192"/>
                <a:gd name="T25" fmla="*/ 175 h 192"/>
                <a:gd name="T26" fmla="*/ 156 w 192"/>
                <a:gd name="T27" fmla="*/ 169 h 192"/>
                <a:gd name="T28" fmla="*/ 164 w 192"/>
                <a:gd name="T29" fmla="*/ 164 h 192"/>
                <a:gd name="T30" fmla="*/ 170 w 192"/>
                <a:gd name="T31" fmla="*/ 156 h 192"/>
                <a:gd name="T32" fmla="*/ 176 w 192"/>
                <a:gd name="T33" fmla="*/ 149 h 192"/>
                <a:gd name="T34" fmla="*/ 185 w 192"/>
                <a:gd name="T35" fmla="*/ 132 h 192"/>
                <a:gd name="T36" fmla="*/ 187 w 192"/>
                <a:gd name="T37" fmla="*/ 123 h 192"/>
                <a:gd name="T38" fmla="*/ 190 w 192"/>
                <a:gd name="T39" fmla="*/ 115 h 192"/>
                <a:gd name="T40" fmla="*/ 192 w 192"/>
                <a:gd name="T41" fmla="*/ 96 h 192"/>
                <a:gd name="T42" fmla="*/ 190 w 192"/>
                <a:gd name="T43" fmla="*/ 75 h 192"/>
                <a:gd name="T44" fmla="*/ 185 w 192"/>
                <a:gd name="T45" fmla="*/ 58 h 192"/>
                <a:gd name="T46" fmla="*/ 176 w 192"/>
                <a:gd name="T47" fmla="*/ 41 h 192"/>
                <a:gd name="T48" fmla="*/ 164 w 192"/>
                <a:gd name="T49" fmla="*/ 28 h 192"/>
                <a:gd name="T50" fmla="*/ 149 w 192"/>
                <a:gd name="T51" fmla="*/ 15 h 192"/>
                <a:gd name="T52" fmla="*/ 132 w 192"/>
                <a:gd name="T53" fmla="*/ 6 h 192"/>
                <a:gd name="T54" fmla="*/ 115 w 192"/>
                <a:gd name="T55" fmla="*/ 1 h 192"/>
                <a:gd name="T56" fmla="*/ 96 w 192"/>
                <a:gd name="T57" fmla="*/ 0 h 192"/>
                <a:gd name="T58" fmla="*/ 76 w 192"/>
                <a:gd name="T59" fmla="*/ 1 h 192"/>
                <a:gd name="T60" fmla="*/ 58 w 192"/>
                <a:gd name="T61" fmla="*/ 6 h 192"/>
                <a:gd name="T62" fmla="*/ 42 w 192"/>
                <a:gd name="T63" fmla="*/ 15 h 192"/>
                <a:gd name="T64" fmla="*/ 28 w 192"/>
                <a:gd name="T65" fmla="*/ 28 h 192"/>
                <a:gd name="T66" fmla="*/ 15 w 192"/>
                <a:gd name="T67" fmla="*/ 41 h 192"/>
                <a:gd name="T68" fmla="*/ 7 w 192"/>
                <a:gd name="T69" fmla="*/ 58 h 192"/>
                <a:gd name="T70" fmla="*/ 1 w 192"/>
                <a:gd name="T71" fmla="*/ 75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7" y="132"/>
                  </a:lnTo>
                  <a:lnTo>
                    <a:pt x="15" y="149"/>
                  </a:lnTo>
                  <a:lnTo>
                    <a:pt x="28" y="164"/>
                  </a:lnTo>
                  <a:lnTo>
                    <a:pt x="42" y="175"/>
                  </a:lnTo>
                  <a:lnTo>
                    <a:pt x="58" y="185"/>
                  </a:lnTo>
                  <a:lnTo>
                    <a:pt x="76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lnTo>
                    <a:pt x="170" y="156"/>
                  </a:lnTo>
                  <a:lnTo>
                    <a:pt x="176" y="149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8"/>
                  </a:lnTo>
                  <a:lnTo>
                    <a:pt x="176" y="41"/>
                  </a:lnTo>
                  <a:lnTo>
                    <a:pt x="164" y="28"/>
                  </a:lnTo>
                  <a:lnTo>
                    <a:pt x="149" y="15"/>
                  </a:lnTo>
                  <a:lnTo>
                    <a:pt x="132" y="6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8" y="6"/>
                  </a:lnTo>
                  <a:lnTo>
                    <a:pt x="42" y="15"/>
                  </a:lnTo>
                  <a:lnTo>
                    <a:pt x="28" y="28"/>
                  </a:lnTo>
                  <a:lnTo>
                    <a:pt x="15" y="41"/>
                  </a:lnTo>
                  <a:lnTo>
                    <a:pt x="7" y="58"/>
                  </a:lnTo>
                  <a:lnTo>
                    <a:pt x="1" y="7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7" name="Freeform 121">
              <a:extLst>
                <a:ext uri="{FF2B5EF4-FFF2-40B4-BE49-F238E27FC236}">
                  <a16:creationId xmlns:a16="http://schemas.microsoft.com/office/drawing/2014/main" id="{DAE3FE2F-CEE0-BB41-4F45-34CE749AB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763" y="4125913"/>
              <a:ext cx="76200" cy="76200"/>
            </a:xfrm>
            <a:custGeom>
              <a:avLst/>
              <a:gdLst>
                <a:gd name="T0" fmla="*/ 0 w 191"/>
                <a:gd name="T1" fmla="*/ 96 h 192"/>
                <a:gd name="T2" fmla="*/ 1 w 191"/>
                <a:gd name="T3" fmla="*/ 115 h 192"/>
                <a:gd name="T4" fmla="*/ 6 w 191"/>
                <a:gd name="T5" fmla="*/ 132 h 192"/>
                <a:gd name="T6" fmla="*/ 14 w 191"/>
                <a:gd name="T7" fmla="*/ 149 h 192"/>
                <a:gd name="T8" fmla="*/ 27 w 191"/>
                <a:gd name="T9" fmla="*/ 164 h 192"/>
                <a:gd name="T10" fmla="*/ 41 w 191"/>
                <a:gd name="T11" fmla="*/ 176 h 192"/>
                <a:gd name="T12" fmla="*/ 57 w 191"/>
                <a:gd name="T13" fmla="*/ 185 h 192"/>
                <a:gd name="T14" fmla="*/ 75 w 191"/>
                <a:gd name="T15" fmla="*/ 190 h 192"/>
                <a:gd name="T16" fmla="*/ 96 w 191"/>
                <a:gd name="T17" fmla="*/ 192 h 192"/>
                <a:gd name="T18" fmla="*/ 114 w 191"/>
                <a:gd name="T19" fmla="*/ 190 h 192"/>
                <a:gd name="T20" fmla="*/ 122 w 191"/>
                <a:gd name="T21" fmla="*/ 187 h 192"/>
                <a:gd name="T22" fmla="*/ 132 w 191"/>
                <a:gd name="T23" fmla="*/ 185 h 192"/>
                <a:gd name="T24" fmla="*/ 148 w 191"/>
                <a:gd name="T25" fmla="*/ 176 h 192"/>
                <a:gd name="T26" fmla="*/ 155 w 191"/>
                <a:gd name="T27" fmla="*/ 169 h 192"/>
                <a:gd name="T28" fmla="*/ 164 w 191"/>
                <a:gd name="T29" fmla="*/ 164 h 192"/>
                <a:gd name="T30" fmla="*/ 169 w 191"/>
                <a:gd name="T31" fmla="*/ 156 h 192"/>
                <a:gd name="T32" fmla="*/ 175 w 191"/>
                <a:gd name="T33" fmla="*/ 149 h 192"/>
                <a:gd name="T34" fmla="*/ 184 w 191"/>
                <a:gd name="T35" fmla="*/ 132 h 192"/>
                <a:gd name="T36" fmla="*/ 186 w 191"/>
                <a:gd name="T37" fmla="*/ 123 h 192"/>
                <a:gd name="T38" fmla="*/ 189 w 191"/>
                <a:gd name="T39" fmla="*/ 115 h 192"/>
                <a:gd name="T40" fmla="*/ 191 w 191"/>
                <a:gd name="T41" fmla="*/ 96 h 192"/>
                <a:gd name="T42" fmla="*/ 189 w 191"/>
                <a:gd name="T43" fmla="*/ 76 h 192"/>
                <a:gd name="T44" fmla="*/ 184 w 191"/>
                <a:gd name="T45" fmla="*/ 58 h 192"/>
                <a:gd name="T46" fmla="*/ 175 w 191"/>
                <a:gd name="T47" fmla="*/ 41 h 192"/>
                <a:gd name="T48" fmla="*/ 164 w 191"/>
                <a:gd name="T49" fmla="*/ 28 h 192"/>
                <a:gd name="T50" fmla="*/ 148 w 191"/>
                <a:gd name="T51" fmla="*/ 15 h 192"/>
                <a:gd name="T52" fmla="*/ 132 w 191"/>
                <a:gd name="T53" fmla="*/ 6 h 192"/>
                <a:gd name="T54" fmla="*/ 114 w 191"/>
                <a:gd name="T55" fmla="*/ 1 h 192"/>
                <a:gd name="T56" fmla="*/ 96 w 191"/>
                <a:gd name="T57" fmla="*/ 0 h 192"/>
                <a:gd name="T58" fmla="*/ 75 w 191"/>
                <a:gd name="T59" fmla="*/ 1 h 192"/>
                <a:gd name="T60" fmla="*/ 57 w 191"/>
                <a:gd name="T61" fmla="*/ 6 h 192"/>
                <a:gd name="T62" fmla="*/ 41 w 191"/>
                <a:gd name="T63" fmla="*/ 15 h 192"/>
                <a:gd name="T64" fmla="*/ 27 w 191"/>
                <a:gd name="T65" fmla="*/ 28 h 192"/>
                <a:gd name="T66" fmla="*/ 14 w 191"/>
                <a:gd name="T67" fmla="*/ 41 h 192"/>
                <a:gd name="T68" fmla="*/ 6 w 191"/>
                <a:gd name="T69" fmla="*/ 58 h 192"/>
                <a:gd name="T70" fmla="*/ 1 w 191"/>
                <a:gd name="T71" fmla="*/ 76 h 192"/>
                <a:gd name="T72" fmla="*/ 0 w 191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" h="192">
                  <a:moveTo>
                    <a:pt x="0" y="96"/>
                  </a:move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7" y="164"/>
                  </a:lnTo>
                  <a:lnTo>
                    <a:pt x="41" y="176"/>
                  </a:lnTo>
                  <a:lnTo>
                    <a:pt x="57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2" y="187"/>
                  </a:lnTo>
                  <a:lnTo>
                    <a:pt x="132" y="185"/>
                  </a:lnTo>
                  <a:lnTo>
                    <a:pt x="148" y="176"/>
                  </a:lnTo>
                  <a:lnTo>
                    <a:pt x="155" y="169"/>
                  </a:lnTo>
                  <a:lnTo>
                    <a:pt x="164" y="164"/>
                  </a:lnTo>
                  <a:lnTo>
                    <a:pt x="169" y="156"/>
                  </a:lnTo>
                  <a:lnTo>
                    <a:pt x="175" y="149"/>
                  </a:lnTo>
                  <a:lnTo>
                    <a:pt x="184" y="132"/>
                  </a:lnTo>
                  <a:lnTo>
                    <a:pt x="186" y="123"/>
                  </a:lnTo>
                  <a:lnTo>
                    <a:pt x="189" y="115"/>
                  </a:lnTo>
                  <a:lnTo>
                    <a:pt x="191" y="96"/>
                  </a:lnTo>
                  <a:lnTo>
                    <a:pt x="189" y="76"/>
                  </a:lnTo>
                  <a:lnTo>
                    <a:pt x="184" y="58"/>
                  </a:lnTo>
                  <a:lnTo>
                    <a:pt x="175" y="41"/>
                  </a:lnTo>
                  <a:lnTo>
                    <a:pt x="164" y="28"/>
                  </a:lnTo>
                  <a:lnTo>
                    <a:pt x="148" y="15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7" y="6"/>
                  </a:lnTo>
                  <a:lnTo>
                    <a:pt x="41" y="15"/>
                  </a:lnTo>
                  <a:lnTo>
                    <a:pt x="27" y="28"/>
                  </a:lnTo>
                  <a:lnTo>
                    <a:pt x="14" y="41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8" name="Freeform 122">
              <a:extLst>
                <a:ext uri="{FF2B5EF4-FFF2-40B4-BE49-F238E27FC236}">
                  <a16:creationId xmlns:a16="http://schemas.microsoft.com/office/drawing/2014/main" id="{3CA6500E-779C-A3DB-15D9-681E394C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1" y="4117976"/>
              <a:ext cx="76200" cy="76200"/>
            </a:xfrm>
            <a:custGeom>
              <a:avLst/>
              <a:gdLst>
                <a:gd name="T0" fmla="*/ 0 w 192"/>
                <a:gd name="T1" fmla="*/ 96 h 191"/>
                <a:gd name="T2" fmla="*/ 1 w 192"/>
                <a:gd name="T3" fmla="*/ 114 h 191"/>
                <a:gd name="T4" fmla="*/ 6 w 192"/>
                <a:gd name="T5" fmla="*/ 132 h 191"/>
                <a:gd name="T6" fmla="*/ 15 w 192"/>
                <a:gd name="T7" fmla="*/ 148 h 191"/>
                <a:gd name="T8" fmla="*/ 28 w 192"/>
                <a:gd name="T9" fmla="*/ 164 h 191"/>
                <a:gd name="T10" fmla="*/ 42 w 192"/>
                <a:gd name="T11" fmla="*/ 175 h 191"/>
                <a:gd name="T12" fmla="*/ 58 w 192"/>
                <a:gd name="T13" fmla="*/ 184 h 191"/>
                <a:gd name="T14" fmla="*/ 76 w 192"/>
                <a:gd name="T15" fmla="*/ 189 h 191"/>
                <a:gd name="T16" fmla="*/ 96 w 192"/>
                <a:gd name="T17" fmla="*/ 191 h 191"/>
                <a:gd name="T18" fmla="*/ 115 w 192"/>
                <a:gd name="T19" fmla="*/ 189 h 191"/>
                <a:gd name="T20" fmla="*/ 123 w 192"/>
                <a:gd name="T21" fmla="*/ 186 h 191"/>
                <a:gd name="T22" fmla="*/ 132 w 192"/>
                <a:gd name="T23" fmla="*/ 184 h 191"/>
                <a:gd name="T24" fmla="*/ 149 w 192"/>
                <a:gd name="T25" fmla="*/ 175 h 191"/>
                <a:gd name="T26" fmla="*/ 156 w 192"/>
                <a:gd name="T27" fmla="*/ 169 h 191"/>
                <a:gd name="T28" fmla="*/ 164 w 192"/>
                <a:gd name="T29" fmla="*/ 164 h 191"/>
                <a:gd name="T30" fmla="*/ 169 w 192"/>
                <a:gd name="T31" fmla="*/ 155 h 191"/>
                <a:gd name="T32" fmla="*/ 176 w 192"/>
                <a:gd name="T33" fmla="*/ 148 h 191"/>
                <a:gd name="T34" fmla="*/ 185 w 192"/>
                <a:gd name="T35" fmla="*/ 132 h 191"/>
                <a:gd name="T36" fmla="*/ 187 w 192"/>
                <a:gd name="T37" fmla="*/ 122 h 191"/>
                <a:gd name="T38" fmla="*/ 190 w 192"/>
                <a:gd name="T39" fmla="*/ 114 h 191"/>
                <a:gd name="T40" fmla="*/ 192 w 192"/>
                <a:gd name="T41" fmla="*/ 96 h 191"/>
                <a:gd name="T42" fmla="*/ 190 w 192"/>
                <a:gd name="T43" fmla="*/ 75 h 191"/>
                <a:gd name="T44" fmla="*/ 185 w 192"/>
                <a:gd name="T45" fmla="*/ 57 h 191"/>
                <a:gd name="T46" fmla="*/ 176 w 192"/>
                <a:gd name="T47" fmla="*/ 41 h 191"/>
                <a:gd name="T48" fmla="*/ 164 w 192"/>
                <a:gd name="T49" fmla="*/ 27 h 191"/>
                <a:gd name="T50" fmla="*/ 149 w 192"/>
                <a:gd name="T51" fmla="*/ 14 h 191"/>
                <a:gd name="T52" fmla="*/ 132 w 192"/>
                <a:gd name="T53" fmla="*/ 6 h 191"/>
                <a:gd name="T54" fmla="*/ 115 w 192"/>
                <a:gd name="T55" fmla="*/ 1 h 191"/>
                <a:gd name="T56" fmla="*/ 96 w 192"/>
                <a:gd name="T57" fmla="*/ 0 h 191"/>
                <a:gd name="T58" fmla="*/ 76 w 192"/>
                <a:gd name="T59" fmla="*/ 1 h 191"/>
                <a:gd name="T60" fmla="*/ 58 w 192"/>
                <a:gd name="T61" fmla="*/ 6 h 191"/>
                <a:gd name="T62" fmla="*/ 42 w 192"/>
                <a:gd name="T63" fmla="*/ 14 h 191"/>
                <a:gd name="T64" fmla="*/ 28 w 192"/>
                <a:gd name="T65" fmla="*/ 27 h 191"/>
                <a:gd name="T66" fmla="*/ 15 w 192"/>
                <a:gd name="T67" fmla="*/ 41 h 191"/>
                <a:gd name="T68" fmla="*/ 6 w 192"/>
                <a:gd name="T69" fmla="*/ 57 h 191"/>
                <a:gd name="T70" fmla="*/ 1 w 192"/>
                <a:gd name="T71" fmla="*/ 75 h 191"/>
                <a:gd name="T72" fmla="*/ 0 w 192"/>
                <a:gd name="T73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1">
                  <a:moveTo>
                    <a:pt x="0" y="96"/>
                  </a:moveTo>
                  <a:lnTo>
                    <a:pt x="1" y="114"/>
                  </a:lnTo>
                  <a:lnTo>
                    <a:pt x="6" y="132"/>
                  </a:lnTo>
                  <a:lnTo>
                    <a:pt x="15" y="148"/>
                  </a:lnTo>
                  <a:lnTo>
                    <a:pt x="28" y="164"/>
                  </a:lnTo>
                  <a:lnTo>
                    <a:pt x="42" y="175"/>
                  </a:lnTo>
                  <a:lnTo>
                    <a:pt x="58" y="184"/>
                  </a:lnTo>
                  <a:lnTo>
                    <a:pt x="76" y="189"/>
                  </a:lnTo>
                  <a:lnTo>
                    <a:pt x="96" y="191"/>
                  </a:lnTo>
                  <a:lnTo>
                    <a:pt x="115" y="189"/>
                  </a:lnTo>
                  <a:lnTo>
                    <a:pt x="123" y="186"/>
                  </a:lnTo>
                  <a:lnTo>
                    <a:pt x="132" y="184"/>
                  </a:lnTo>
                  <a:lnTo>
                    <a:pt x="149" y="175"/>
                  </a:lnTo>
                  <a:lnTo>
                    <a:pt x="156" y="169"/>
                  </a:lnTo>
                  <a:lnTo>
                    <a:pt x="164" y="164"/>
                  </a:lnTo>
                  <a:lnTo>
                    <a:pt x="169" y="155"/>
                  </a:lnTo>
                  <a:lnTo>
                    <a:pt x="176" y="148"/>
                  </a:lnTo>
                  <a:lnTo>
                    <a:pt x="185" y="132"/>
                  </a:lnTo>
                  <a:lnTo>
                    <a:pt x="187" y="122"/>
                  </a:lnTo>
                  <a:lnTo>
                    <a:pt x="190" y="114"/>
                  </a:lnTo>
                  <a:lnTo>
                    <a:pt x="192" y="96"/>
                  </a:lnTo>
                  <a:lnTo>
                    <a:pt x="190" y="75"/>
                  </a:lnTo>
                  <a:lnTo>
                    <a:pt x="185" y="57"/>
                  </a:lnTo>
                  <a:lnTo>
                    <a:pt x="176" y="41"/>
                  </a:lnTo>
                  <a:lnTo>
                    <a:pt x="164" y="27"/>
                  </a:lnTo>
                  <a:lnTo>
                    <a:pt x="149" y="14"/>
                  </a:lnTo>
                  <a:lnTo>
                    <a:pt x="132" y="6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8" y="6"/>
                  </a:lnTo>
                  <a:lnTo>
                    <a:pt x="42" y="14"/>
                  </a:lnTo>
                  <a:lnTo>
                    <a:pt x="28" y="27"/>
                  </a:lnTo>
                  <a:lnTo>
                    <a:pt x="15" y="41"/>
                  </a:lnTo>
                  <a:lnTo>
                    <a:pt x="6" y="57"/>
                  </a:lnTo>
                  <a:lnTo>
                    <a:pt x="1" y="7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89" name="Freeform 123">
              <a:extLst>
                <a:ext uri="{FF2B5EF4-FFF2-40B4-BE49-F238E27FC236}">
                  <a16:creationId xmlns:a16="http://schemas.microsoft.com/office/drawing/2014/main" id="{024EC124-C2C2-DFD6-A60E-3D68544C1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6" y="4371976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6 w 192"/>
                <a:gd name="T5" fmla="*/ 132 h 192"/>
                <a:gd name="T6" fmla="*/ 14 w 192"/>
                <a:gd name="T7" fmla="*/ 149 h 192"/>
                <a:gd name="T8" fmla="*/ 28 w 192"/>
                <a:gd name="T9" fmla="*/ 164 h 192"/>
                <a:gd name="T10" fmla="*/ 41 w 192"/>
                <a:gd name="T11" fmla="*/ 176 h 192"/>
                <a:gd name="T12" fmla="*/ 58 w 192"/>
                <a:gd name="T13" fmla="*/ 185 h 192"/>
                <a:gd name="T14" fmla="*/ 75 w 192"/>
                <a:gd name="T15" fmla="*/ 190 h 192"/>
                <a:gd name="T16" fmla="*/ 96 w 192"/>
                <a:gd name="T17" fmla="*/ 192 h 192"/>
                <a:gd name="T18" fmla="*/ 114 w 192"/>
                <a:gd name="T19" fmla="*/ 190 h 192"/>
                <a:gd name="T20" fmla="*/ 123 w 192"/>
                <a:gd name="T21" fmla="*/ 187 h 192"/>
                <a:gd name="T22" fmla="*/ 132 w 192"/>
                <a:gd name="T23" fmla="*/ 185 h 192"/>
                <a:gd name="T24" fmla="*/ 148 w 192"/>
                <a:gd name="T25" fmla="*/ 176 h 192"/>
                <a:gd name="T26" fmla="*/ 156 w 192"/>
                <a:gd name="T27" fmla="*/ 169 h 192"/>
                <a:gd name="T28" fmla="*/ 164 w 192"/>
                <a:gd name="T29" fmla="*/ 164 h 192"/>
                <a:gd name="T30" fmla="*/ 169 w 192"/>
                <a:gd name="T31" fmla="*/ 156 h 192"/>
                <a:gd name="T32" fmla="*/ 175 w 192"/>
                <a:gd name="T33" fmla="*/ 149 h 192"/>
                <a:gd name="T34" fmla="*/ 185 w 192"/>
                <a:gd name="T35" fmla="*/ 132 h 192"/>
                <a:gd name="T36" fmla="*/ 187 w 192"/>
                <a:gd name="T37" fmla="*/ 123 h 192"/>
                <a:gd name="T38" fmla="*/ 190 w 192"/>
                <a:gd name="T39" fmla="*/ 115 h 192"/>
                <a:gd name="T40" fmla="*/ 192 w 192"/>
                <a:gd name="T41" fmla="*/ 96 h 192"/>
                <a:gd name="T42" fmla="*/ 190 w 192"/>
                <a:gd name="T43" fmla="*/ 76 h 192"/>
                <a:gd name="T44" fmla="*/ 185 w 192"/>
                <a:gd name="T45" fmla="*/ 58 h 192"/>
                <a:gd name="T46" fmla="*/ 175 w 192"/>
                <a:gd name="T47" fmla="*/ 41 h 192"/>
                <a:gd name="T48" fmla="*/ 164 w 192"/>
                <a:gd name="T49" fmla="*/ 28 h 192"/>
                <a:gd name="T50" fmla="*/ 148 w 192"/>
                <a:gd name="T51" fmla="*/ 15 h 192"/>
                <a:gd name="T52" fmla="*/ 132 w 192"/>
                <a:gd name="T53" fmla="*/ 6 h 192"/>
                <a:gd name="T54" fmla="*/ 114 w 192"/>
                <a:gd name="T55" fmla="*/ 1 h 192"/>
                <a:gd name="T56" fmla="*/ 96 w 192"/>
                <a:gd name="T57" fmla="*/ 0 h 192"/>
                <a:gd name="T58" fmla="*/ 75 w 192"/>
                <a:gd name="T59" fmla="*/ 1 h 192"/>
                <a:gd name="T60" fmla="*/ 58 w 192"/>
                <a:gd name="T61" fmla="*/ 6 h 192"/>
                <a:gd name="T62" fmla="*/ 41 w 192"/>
                <a:gd name="T63" fmla="*/ 15 h 192"/>
                <a:gd name="T64" fmla="*/ 28 w 192"/>
                <a:gd name="T65" fmla="*/ 28 h 192"/>
                <a:gd name="T66" fmla="*/ 14 w 192"/>
                <a:gd name="T67" fmla="*/ 41 h 192"/>
                <a:gd name="T68" fmla="*/ 6 w 192"/>
                <a:gd name="T69" fmla="*/ 58 h 192"/>
                <a:gd name="T70" fmla="*/ 1 w 192"/>
                <a:gd name="T71" fmla="*/ 76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6" y="132"/>
                  </a:lnTo>
                  <a:lnTo>
                    <a:pt x="14" y="149"/>
                  </a:lnTo>
                  <a:lnTo>
                    <a:pt x="28" y="164"/>
                  </a:lnTo>
                  <a:lnTo>
                    <a:pt x="41" y="176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4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8" y="176"/>
                  </a:lnTo>
                  <a:lnTo>
                    <a:pt x="156" y="169"/>
                  </a:lnTo>
                  <a:lnTo>
                    <a:pt x="164" y="164"/>
                  </a:lnTo>
                  <a:lnTo>
                    <a:pt x="169" y="156"/>
                  </a:lnTo>
                  <a:lnTo>
                    <a:pt x="175" y="149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6"/>
                  </a:lnTo>
                  <a:lnTo>
                    <a:pt x="185" y="58"/>
                  </a:lnTo>
                  <a:lnTo>
                    <a:pt x="175" y="41"/>
                  </a:lnTo>
                  <a:lnTo>
                    <a:pt x="164" y="28"/>
                  </a:lnTo>
                  <a:lnTo>
                    <a:pt x="148" y="15"/>
                  </a:lnTo>
                  <a:lnTo>
                    <a:pt x="132" y="6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1" y="15"/>
                  </a:lnTo>
                  <a:lnTo>
                    <a:pt x="28" y="28"/>
                  </a:lnTo>
                  <a:lnTo>
                    <a:pt x="14" y="41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90" name="Freeform 124">
              <a:extLst>
                <a:ext uri="{FF2B5EF4-FFF2-40B4-BE49-F238E27FC236}">
                  <a16:creationId xmlns:a16="http://schemas.microsoft.com/office/drawing/2014/main" id="{ABCBA435-F150-C101-8A0E-662954BD3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101" y="4167188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6 w 192"/>
                <a:gd name="T5" fmla="*/ 132 h 192"/>
                <a:gd name="T6" fmla="*/ 15 w 192"/>
                <a:gd name="T7" fmla="*/ 149 h 192"/>
                <a:gd name="T8" fmla="*/ 28 w 192"/>
                <a:gd name="T9" fmla="*/ 164 h 192"/>
                <a:gd name="T10" fmla="*/ 41 w 192"/>
                <a:gd name="T11" fmla="*/ 176 h 192"/>
                <a:gd name="T12" fmla="*/ 58 w 192"/>
                <a:gd name="T13" fmla="*/ 185 h 192"/>
                <a:gd name="T14" fmla="*/ 76 w 192"/>
                <a:gd name="T15" fmla="*/ 190 h 192"/>
                <a:gd name="T16" fmla="*/ 96 w 192"/>
                <a:gd name="T17" fmla="*/ 192 h 192"/>
                <a:gd name="T18" fmla="*/ 115 w 192"/>
                <a:gd name="T19" fmla="*/ 190 h 192"/>
                <a:gd name="T20" fmla="*/ 123 w 192"/>
                <a:gd name="T21" fmla="*/ 187 h 192"/>
                <a:gd name="T22" fmla="*/ 132 w 192"/>
                <a:gd name="T23" fmla="*/ 185 h 192"/>
                <a:gd name="T24" fmla="*/ 149 w 192"/>
                <a:gd name="T25" fmla="*/ 176 h 192"/>
                <a:gd name="T26" fmla="*/ 156 w 192"/>
                <a:gd name="T27" fmla="*/ 170 h 192"/>
                <a:gd name="T28" fmla="*/ 164 w 192"/>
                <a:gd name="T29" fmla="*/ 164 h 192"/>
                <a:gd name="T30" fmla="*/ 169 w 192"/>
                <a:gd name="T31" fmla="*/ 156 h 192"/>
                <a:gd name="T32" fmla="*/ 176 w 192"/>
                <a:gd name="T33" fmla="*/ 149 h 192"/>
                <a:gd name="T34" fmla="*/ 185 w 192"/>
                <a:gd name="T35" fmla="*/ 132 h 192"/>
                <a:gd name="T36" fmla="*/ 187 w 192"/>
                <a:gd name="T37" fmla="*/ 123 h 192"/>
                <a:gd name="T38" fmla="*/ 190 w 192"/>
                <a:gd name="T39" fmla="*/ 115 h 192"/>
                <a:gd name="T40" fmla="*/ 192 w 192"/>
                <a:gd name="T41" fmla="*/ 96 h 192"/>
                <a:gd name="T42" fmla="*/ 190 w 192"/>
                <a:gd name="T43" fmla="*/ 76 h 192"/>
                <a:gd name="T44" fmla="*/ 185 w 192"/>
                <a:gd name="T45" fmla="*/ 58 h 192"/>
                <a:gd name="T46" fmla="*/ 176 w 192"/>
                <a:gd name="T47" fmla="*/ 42 h 192"/>
                <a:gd name="T48" fmla="*/ 164 w 192"/>
                <a:gd name="T49" fmla="*/ 28 h 192"/>
                <a:gd name="T50" fmla="*/ 149 w 192"/>
                <a:gd name="T51" fmla="*/ 15 h 192"/>
                <a:gd name="T52" fmla="*/ 132 w 192"/>
                <a:gd name="T53" fmla="*/ 7 h 192"/>
                <a:gd name="T54" fmla="*/ 115 w 192"/>
                <a:gd name="T55" fmla="*/ 1 h 192"/>
                <a:gd name="T56" fmla="*/ 96 w 192"/>
                <a:gd name="T57" fmla="*/ 0 h 192"/>
                <a:gd name="T58" fmla="*/ 76 w 192"/>
                <a:gd name="T59" fmla="*/ 1 h 192"/>
                <a:gd name="T60" fmla="*/ 58 w 192"/>
                <a:gd name="T61" fmla="*/ 7 h 192"/>
                <a:gd name="T62" fmla="*/ 41 w 192"/>
                <a:gd name="T63" fmla="*/ 15 h 192"/>
                <a:gd name="T64" fmla="*/ 28 w 192"/>
                <a:gd name="T65" fmla="*/ 28 h 192"/>
                <a:gd name="T66" fmla="*/ 15 w 192"/>
                <a:gd name="T67" fmla="*/ 42 h 192"/>
                <a:gd name="T68" fmla="*/ 6 w 192"/>
                <a:gd name="T69" fmla="*/ 58 h 192"/>
                <a:gd name="T70" fmla="*/ 1 w 192"/>
                <a:gd name="T71" fmla="*/ 76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6" y="132"/>
                  </a:lnTo>
                  <a:lnTo>
                    <a:pt x="15" y="149"/>
                  </a:lnTo>
                  <a:lnTo>
                    <a:pt x="28" y="164"/>
                  </a:lnTo>
                  <a:lnTo>
                    <a:pt x="41" y="176"/>
                  </a:lnTo>
                  <a:lnTo>
                    <a:pt x="58" y="185"/>
                  </a:lnTo>
                  <a:lnTo>
                    <a:pt x="76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6"/>
                  </a:lnTo>
                  <a:lnTo>
                    <a:pt x="156" y="170"/>
                  </a:lnTo>
                  <a:lnTo>
                    <a:pt x="164" y="164"/>
                  </a:lnTo>
                  <a:lnTo>
                    <a:pt x="169" y="156"/>
                  </a:lnTo>
                  <a:lnTo>
                    <a:pt x="176" y="149"/>
                  </a:lnTo>
                  <a:lnTo>
                    <a:pt x="185" y="132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6"/>
                  </a:lnTo>
                  <a:lnTo>
                    <a:pt x="185" y="58"/>
                  </a:lnTo>
                  <a:lnTo>
                    <a:pt x="176" y="42"/>
                  </a:lnTo>
                  <a:lnTo>
                    <a:pt x="164" y="28"/>
                  </a:lnTo>
                  <a:lnTo>
                    <a:pt x="149" y="15"/>
                  </a:lnTo>
                  <a:lnTo>
                    <a:pt x="132" y="7"/>
                  </a:lnTo>
                  <a:lnTo>
                    <a:pt x="115" y="1"/>
                  </a:lnTo>
                  <a:lnTo>
                    <a:pt x="96" y="0"/>
                  </a:lnTo>
                  <a:lnTo>
                    <a:pt x="76" y="1"/>
                  </a:lnTo>
                  <a:lnTo>
                    <a:pt x="58" y="7"/>
                  </a:lnTo>
                  <a:lnTo>
                    <a:pt x="41" y="15"/>
                  </a:lnTo>
                  <a:lnTo>
                    <a:pt x="28" y="28"/>
                  </a:lnTo>
                  <a:lnTo>
                    <a:pt x="15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91" name="Freeform 125">
              <a:extLst>
                <a:ext uri="{FF2B5EF4-FFF2-40B4-BE49-F238E27FC236}">
                  <a16:creationId xmlns:a16="http://schemas.microsoft.com/office/drawing/2014/main" id="{1DF6B04B-898E-6A08-E01E-54B1261F7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1" y="4194176"/>
              <a:ext cx="76200" cy="76200"/>
            </a:xfrm>
            <a:custGeom>
              <a:avLst/>
              <a:gdLst>
                <a:gd name="T0" fmla="*/ 0 w 192"/>
                <a:gd name="T1" fmla="*/ 96 h 192"/>
                <a:gd name="T2" fmla="*/ 1 w 192"/>
                <a:gd name="T3" fmla="*/ 115 h 192"/>
                <a:gd name="T4" fmla="*/ 6 w 192"/>
                <a:gd name="T5" fmla="*/ 133 h 192"/>
                <a:gd name="T6" fmla="*/ 15 w 192"/>
                <a:gd name="T7" fmla="*/ 149 h 192"/>
                <a:gd name="T8" fmla="*/ 28 w 192"/>
                <a:gd name="T9" fmla="*/ 165 h 192"/>
                <a:gd name="T10" fmla="*/ 41 w 192"/>
                <a:gd name="T11" fmla="*/ 176 h 192"/>
                <a:gd name="T12" fmla="*/ 58 w 192"/>
                <a:gd name="T13" fmla="*/ 185 h 192"/>
                <a:gd name="T14" fmla="*/ 75 w 192"/>
                <a:gd name="T15" fmla="*/ 190 h 192"/>
                <a:gd name="T16" fmla="*/ 96 w 192"/>
                <a:gd name="T17" fmla="*/ 192 h 192"/>
                <a:gd name="T18" fmla="*/ 115 w 192"/>
                <a:gd name="T19" fmla="*/ 190 h 192"/>
                <a:gd name="T20" fmla="*/ 123 w 192"/>
                <a:gd name="T21" fmla="*/ 187 h 192"/>
                <a:gd name="T22" fmla="*/ 132 w 192"/>
                <a:gd name="T23" fmla="*/ 185 h 192"/>
                <a:gd name="T24" fmla="*/ 149 w 192"/>
                <a:gd name="T25" fmla="*/ 176 h 192"/>
                <a:gd name="T26" fmla="*/ 156 w 192"/>
                <a:gd name="T27" fmla="*/ 170 h 192"/>
                <a:gd name="T28" fmla="*/ 164 w 192"/>
                <a:gd name="T29" fmla="*/ 165 h 192"/>
                <a:gd name="T30" fmla="*/ 169 w 192"/>
                <a:gd name="T31" fmla="*/ 156 h 192"/>
                <a:gd name="T32" fmla="*/ 175 w 192"/>
                <a:gd name="T33" fmla="*/ 149 h 192"/>
                <a:gd name="T34" fmla="*/ 185 w 192"/>
                <a:gd name="T35" fmla="*/ 133 h 192"/>
                <a:gd name="T36" fmla="*/ 187 w 192"/>
                <a:gd name="T37" fmla="*/ 123 h 192"/>
                <a:gd name="T38" fmla="*/ 190 w 192"/>
                <a:gd name="T39" fmla="*/ 115 h 192"/>
                <a:gd name="T40" fmla="*/ 192 w 192"/>
                <a:gd name="T41" fmla="*/ 96 h 192"/>
                <a:gd name="T42" fmla="*/ 190 w 192"/>
                <a:gd name="T43" fmla="*/ 76 h 192"/>
                <a:gd name="T44" fmla="*/ 185 w 192"/>
                <a:gd name="T45" fmla="*/ 58 h 192"/>
                <a:gd name="T46" fmla="*/ 175 w 192"/>
                <a:gd name="T47" fmla="*/ 42 h 192"/>
                <a:gd name="T48" fmla="*/ 164 w 192"/>
                <a:gd name="T49" fmla="*/ 28 h 192"/>
                <a:gd name="T50" fmla="*/ 149 w 192"/>
                <a:gd name="T51" fmla="*/ 15 h 192"/>
                <a:gd name="T52" fmla="*/ 132 w 192"/>
                <a:gd name="T53" fmla="*/ 7 h 192"/>
                <a:gd name="T54" fmla="*/ 115 w 192"/>
                <a:gd name="T55" fmla="*/ 2 h 192"/>
                <a:gd name="T56" fmla="*/ 96 w 192"/>
                <a:gd name="T57" fmla="*/ 0 h 192"/>
                <a:gd name="T58" fmla="*/ 75 w 192"/>
                <a:gd name="T59" fmla="*/ 2 h 192"/>
                <a:gd name="T60" fmla="*/ 58 w 192"/>
                <a:gd name="T61" fmla="*/ 7 h 192"/>
                <a:gd name="T62" fmla="*/ 41 w 192"/>
                <a:gd name="T63" fmla="*/ 15 h 192"/>
                <a:gd name="T64" fmla="*/ 28 w 192"/>
                <a:gd name="T65" fmla="*/ 28 h 192"/>
                <a:gd name="T66" fmla="*/ 15 w 192"/>
                <a:gd name="T67" fmla="*/ 42 h 192"/>
                <a:gd name="T68" fmla="*/ 6 w 192"/>
                <a:gd name="T69" fmla="*/ 58 h 192"/>
                <a:gd name="T70" fmla="*/ 1 w 192"/>
                <a:gd name="T71" fmla="*/ 76 h 192"/>
                <a:gd name="T72" fmla="*/ 0 w 192"/>
                <a:gd name="T73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1" y="115"/>
                  </a:lnTo>
                  <a:lnTo>
                    <a:pt x="6" y="133"/>
                  </a:lnTo>
                  <a:lnTo>
                    <a:pt x="15" y="149"/>
                  </a:lnTo>
                  <a:lnTo>
                    <a:pt x="28" y="165"/>
                  </a:lnTo>
                  <a:lnTo>
                    <a:pt x="41" y="176"/>
                  </a:lnTo>
                  <a:lnTo>
                    <a:pt x="58" y="185"/>
                  </a:lnTo>
                  <a:lnTo>
                    <a:pt x="75" y="190"/>
                  </a:lnTo>
                  <a:lnTo>
                    <a:pt x="96" y="192"/>
                  </a:lnTo>
                  <a:lnTo>
                    <a:pt x="115" y="190"/>
                  </a:lnTo>
                  <a:lnTo>
                    <a:pt x="123" y="187"/>
                  </a:lnTo>
                  <a:lnTo>
                    <a:pt x="132" y="185"/>
                  </a:lnTo>
                  <a:lnTo>
                    <a:pt x="149" y="176"/>
                  </a:lnTo>
                  <a:lnTo>
                    <a:pt x="156" y="170"/>
                  </a:lnTo>
                  <a:lnTo>
                    <a:pt x="164" y="165"/>
                  </a:lnTo>
                  <a:lnTo>
                    <a:pt x="169" y="156"/>
                  </a:lnTo>
                  <a:lnTo>
                    <a:pt x="175" y="149"/>
                  </a:lnTo>
                  <a:lnTo>
                    <a:pt x="185" y="133"/>
                  </a:lnTo>
                  <a:lnTo>
                    <a:pt x="187" y="123"/>
                  </a:lnTo>
                  <a:lnTo>
                    <a:pt x="190" y="115"/>
                  </a:lnTo>
                  <a:lnTo>
                    <a:pt x="192" y="96"/>
                  </a:lnTo>
                  <a:lnTo>
                    <a:pt x="190" y="76"/>
                  </a:lnTo>
                  <a:lnTo>
                    <a:pt x="185" y="58"/>
                  </a:lnTo>
                  <a:lnTo>
                    <a:pt x="175" y="42"/>
                  </a:lnTo>
                  <a:lnTo>
                    <a:pt x="164" y="28"/>
                  </a:lnTo>
                  <a:lnTo>
                    <a:pt x="149" y="15"/>
                  </a:lnTo>
                  <a:lnTo>
                    <a:pt x="132" y="7"/>
                  </a:lnTo>
                  <a:lnTo>
                    <a:pt x="115" y="2"/>
                  </a:lnTo>
                  <a:lnTo>
                    <a:pt x="96" y="0"/>
                  </a:lnTo>
                  <a:lnTo>
                    <a:pt x="75" y="2"/>
                  </a:lnTo>
                  <a:lnTo>
                    <a:pt x="58" y="7"/>
                  </a:lnTo>
                  <a:lnTo>
                    <a:pt x="41" y="15"/>
                  </a:lnTo>
                  <a:lnTo>
                    <a:pt x="28" y="28"/>
                  </a:lnTo>
                  <a:lnTo>
                    <a:pt x="15" y="42"/>
                  </a:lnTo>
                  <a:lnTo>
                    <a:pt x="6" y="58"/>
                  </a:lnTo>
                  <a:lnTo>
                    <a:pt x="1" y="7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1094" name="ZoneTexte 1093">
            <a:extLst>
              <a:ext uri="{FF2B5EF4-FFF2-40B4-BE49-F238E27FC236}">
                <a16:creationId xmlns:a16="http://schemas.microsoft.com/office/drawing/2014/main" id="{FE5B3D9A-C1FF-2985-9153-2ECC5692FA29}"/>
              </a:ext>
            </a:extLst>
          </p:cNvPr>
          <p:cNvSpPr txBox="1"/>
          <p:nvPr/>
        </p:nvSpPr>
        <p:spPr>
          <a:xfrm>
            <a:off x="1233094" y="4882146"/>
            <a:ext cx="357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BL</a:t>
            </a:r>
          </a:p>
        </p:txBody>
      </p:sp>
      <p:sp>
        <p:nvSpPr>
          <p:cNvPr id="1095" name="ZoneTexte 1094">
            <a:extLst>
              <a:ext uri="{FF2B5EF4-FFF2-40B4-BE49-F238E27FC236}">
                <a16:creationId xmlns:a16="http://schemas.microsoft.com/office/drawing/2014/main" id="{6690CA03-74F3-F9F0-FB2C-10083BBB144D}"/>
              </a:ext>
            </a:extLst>
          </p:cNvPr>
          <p:cNvSpPr txBox="1"/>
          <p:nvPr/>
        </p:nvSpPr>
        <p:spPr>
          <a:xfrm>
            <a:off x="1643980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W12</a:t>
            </a:r>
          </a:p>
        </p:txBody>
      </p:sp>
      <p:sp>
        <p:nvSpPr>
          <p:cNvPr id="1096" name="ZoneTexte 1095">
            <a:extLst>
              <a:ext uri="{FF2B5EF4-FFF2-40B4-BE49-F238E27FC236}">
                <a16:creationId xmlns:a16="http://schemas.microsoft.com/office/drawing/2014/main" id="{2306CB4E-3FDE-B209-B5FD-32053F6FE78A}"/>
              </a:ext>
            </a:extLst>
          </p:cNvPr>
          <p:cNvSpPr txBox="1"/>
          <p:nvPr/>
        </p:nvSpPr>
        <p:spPr>
          <a:xfrm>
            <a:off x="2148202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W18</a:t>
            </a:r>
          </a:p>
        </p:txBody>
      </p:sp>
      <p:sp>
        <p:nvSpPr>
          <p:cNvPr id="1097" name="ZoneTexte 1096">
            <a:extLst>
              <a:ext uri="{FF2B5EF4-FFF2-40B4-BE49-F238E27FC236}">
                <a16:creationId xmlns:a16="http://schemas.microsoft.com/office/drawing/2014/main" id="{B6947978-822A-AFF5-26C6-1BDEF32CD5C9}"/>
              </a:ext>
            </a:extLst>
          </p:cNvPr>
          <p:cNvSpPr txBox="1"/>
          <p:nvPr/>
        </p:nvSpPr>
        <p:spPr>
          <a:xfrm>
            <a:off x="2652421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W24</a:t>
            </a:r>
          </a:p>
        </p:txBody>
      </p:sp>
      <p:sp>
        <p:nvSpPr>
          <p:cNvPr id="1098" name="ZoneTexte 1097">
            <a:extLst>
              <a:ext uri="{FF2B5EF4-FFF2-40B4-BE49-F238E27FC236}">
                <a16:creationId xmlns:a16="http://schemas.microsoft.com/office/drawing/2014/main" id="{69C6F364-0465-4F42-B6C4-65A839A25F71}"/>
              </a:ext>
            </a:extLst>
          </p:cNvPr>
          <p:cNvSpPr txBox="1"/>
          <p:nvPr/>
        </p:nvSpPr>
        <p:spPr>
          <a:xfrm>
            <a:off x="3156642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W30</a:t>
            </a:r>
          </a:p>
        </p:txBody>
      </p:sp>
      <p:sp>
        <p:nvSpPr>
          <p:cNvPr id="1099" name="ZoneTexte 1098">
            <a:extLst>
              <a:ext uri="{FF2B5EF4-FFF2-40B4-BE49-F238E27FC236}">
                <a16:creationId xmlns:a16="http://schemas.microsoft.com/office/drawing/2014/main" id="{15BE897B-6643-961E-C6AD-D34CC4B7F3F0}"/>
              </a:ext>
            </a:extLst>
          </p:cNvPr>
          <p:cNvSpPr txBox="1"/>
          <p:nvPr/>
        </p:nvSpPr>
        <p:spPr>
          <a:xfrm>
            <a:off x="3660862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W36</a:t>
            </a:r>
          </a:p>
        </p:txBody>
      </p:sp>
      <p:sp>
        <p:nvSpPr>
          <p:cNvPr id="1100" name="ZoneTexte 1099">
            <a:extLst>
              <a:ext uri="{FF2B5EF4-FFF2-40B4-BE49-F238E27FC236}">
                <a16:creationId xmlns:a16="http://schemas.microsoft.com/office/drawing/2014/main" id="{703BDE72-7E68-EF70-6B84-DBE75C53B2E5}"/>
              </a:ext>
            </a:extLst>
          </p:cNvPr>
          <p:cNvSpPr txBox="1"/>
          <p:nvPr/>
        </p:nvSpPr>
        <p:spPr>
          <a:xfrm>
            <a:off x="4165083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W42</a:t>
            </a:r>
          </a:p>
        </p:txBody>
      </p:sp>
      <p:sp>
        <p:nvSpPr>
          <p:cNvPr id="1101" name="ZoneTexte 1100">
            <a:extLst>
              <a:ext uri="{FF2B5EF4-FFF2-40B4-BE49-F238E27FC236}">
                <a16:creationId xmlns:a16="http://schemas.microsoft.com/office/drawing/2014/main" id="{E48320A7-925F-48C2-3998-AFF7BFF6D7D2}"/>
              </a:ext>
            </a:extLst>
          </p:cNvPr>
          <p:cNvSpPr txBox="1"/>
          <p:nvPr/>
        </p:nvSpPr>
        <p:spPr>
          <a:xfrm>
            <a:off x="4669303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W48</a:t>
            </a:r>
          </a:p>
        </p:txBody>
      </p:sp>
      <p:sp>
        <p:nvSpPr>
          <p:cNvPr id="1102" name="ZoneTexte 1101">
            <a:extLst>
              <a:ext uri="{FF2B5EF4-FFF2-40B4-BE49-F238E27FC236}">
                <a16:creationId xmlns:a16="http://schemas.microsoft.com/office/drawing/2014/main" id="{B6B7C636-5D0E-3600-F31D-C4F7AC1EE753}"/>
              </a:ext>
            </a:extLst>
          </p:cNvPr>
          <p:cNvSpPr txBox="1"/>
          <p:nvPr/>
        </p:nvSpPr>
        <p:spPr>
          <a:xfrm>
            <a:off x="1013655" y="4647906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-3</a:t>
            </a:r>
          </a:p>
        </p:txBody>
      </p:sp>
      <p:sp>
        <p:nvSpPr>
          <p:cNvPr id="1103" name="ZoneTexte 1102">
            <a:extLst>
              <a:ext uri="{FF2B5EF4-FFF2-40B4-BE49-F238E27FC236}">
                <a16:creationId xmlns:a16="http://schemas.microsoft.com/office/drawing/2014/main" id="{6D2BB710-20DE-59F4-45B5-2383DD9D5539}"/>
              </a:ext>
            </a:extLst>
          </p:cNvPr>
          <p:cNvSpPr txBox="1"/>
          <p:nvPr/>
        </p:nvSpPr>
        <p:spPr>
          <a:xfrm>
            <a:off x="1013655" y="428135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-2</a:t>
            </a:r>
          </a:p>
        </p:txBody>
      </p:sp>
      <p:sp>
        <p:nvSpPr>
          <p:cNvPr id="1104" name="ZoneTexte 1103">
            <a:extLst>
              <a:ext uri="{FF2B5EF4-FFF2-40B4-BE49-F238E27FC236}">
                <a16:creationId xmlns:a16="http://schemas.microsoft.com/office/drawing/2014/main" id="{3549D05B-5FC3-5BA7-C212-43340A0D4D05}"/>
              </a:ext>
            </a:extLst>
          </p:cNvPr>
          <p:cNvSpPr txBox="1"/>
          <p:nvPr/>
        </p:nvSpPr>
        <p:spPr>
          <a:xfrm>
            <a:off x="1013655" y="3914798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-1</a:t>
            </a:r>
          </a:p>
        </p:txBody>
      </p:sp>
      <p:sp>
        <p:nvSpPr>
          <p:cNvPr id="1105" name="ZoneTexte 1104">
            <a:extLst>
              <a:ext uri="{FF2B5EF4-FFF2-40B4-BE49-F238E27FC236}">
                <a16:creationId xmlns:a16="http://schemas.microsoft.com/office/drawing/2014/main" id="{26D7938E-1967-CAB9-D13F-28B5485070AF}"/>
              </a:ext>
            </a:extLst>
          </p:cNvPr>
          <p:cNvSpPr txBox="1"/>
          <p:nvPr/>
        </p:nvSpPr>
        <p:spPr>
          <a:xfrm>
            <a:off x="1068157" y="354824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</a:t>
            </a:r>
          </a:p>
        </p:txBody>
      </p:sp>
      <p:sp>
        <p:nvSpPr>
          <p:cNvPr id="1106" name="ZoneTexte 1105">
            <a:extLst>
              <a:ext uri="{FF2B5EF4-FFF2-40B4-BE49-F238E27FC236}">
                <a16:creationId xmlns:a16="http://schemas.microsoft.com/office/drawing/2014/main" id="{557367ED-E3D0-B8D2-F2E0-7C7F3FBC25A5}"/>
              </a:ext>
            </a:extLst>
          </p:cNvPr>
          <p:cNvSpPr txBox="1"/>
          <p:nvPr/>
        </p:nvSpPr>
        <p:spPr>
          <a:xfrm>
            <a:off x="1068157" y="31816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</a:t>
            </a:r>
          </a:p>
        </p:txBody>
      </p:sp>
      <p:sp>
        <p:nvSpPr>
          <p:cNvPr id="1107" name="ZoneTexte 1106">
            <a:extLst>
              <a:ext uri="{FF2B5EF4-FFF2-40B4-BE49-F238E27FC236}">
                <a16:creationId xmlns:a16="http://schemas.microsoft.com/office/drawing/2014/main" id="{BB327EDE-810A-093F-023A-64C0E9FF00CC}"/>
              </a:ext>
            </a:extLst>
          </p:cNvPr>
          <p:cNvSpPr txBox="1"/>
          <p:nvPr/>
        </p:nvSpPr>
        <p:spPr>
          <a:xfrm>
            <a:off x="1068157" y="28151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2</a:t>
            </a:r>
          </a:p>
        </p:txBody>
      </p:sp>
      <p:sp>
        <p:nvSpPr>
          <p:cNvPr id="1108" name="ZoneTexte 1107">
            <a:extLst>
              <a:ext uri="{FF2B5EF4-FFF2-40B4-BE49-F238E27FC236}">
                <a16:creationId xmlns:a16="http://schemas.microsoft.com/office/drawing/2014/main" id="{828658B0-0B9D-EFD2-4466-DC309E3A56FE}"/>
              </a:ext>
            </a:extLst>
          </p:cNvPr>
          <p:cNvSpPr txBox="1"/>
          <p:nvPr/>
        </p:nvSpPr>
        <p:spPr>
          <a:xfrm>
            <a:off x="1068157" y="244857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3</a:t>
            </a:r>
          </a:p>
        </p:txBody>
      </p:sp>
      <p:sp>
        <p:nvSpPr>
          <p:cNvPr id="1109" name="ZoneTexte 1108">
            <a:extLst>
              <a:ext uri="{FF2B5EF4-FFF2-40B4-BE49-F238E27FC236}">
                <a16:creationId xmlns:a16="http://schemas.microsoft.com/office/drawing/2014/main" id="{4E967C32-FB73-1129-4E32-0338F62C38BA}"/>
              </a:ext>
            </a:extLst>
          </p:cNvPr>
          <p:cNvSpPr txBox="1"/>
          <p:nvPr/>
        </p:nvSpPr>
        <p:spPr>
          <a:xfrm>
            <a:off x="5539544" y="2429559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ISL + LEN (N = 52)</a:t>
            </a:r>
          </a:p>
        </p:txBody>
      </p:sp>
      <p:sp>
        <p:nvSpPr>
          <p:cNvPr id="1110" name="ZoneTexte 1109">
            <a:extLst>
              <a:ext uri="{FF2B5EF4-FFF2-40B4-BE49-F238E27FC236}">
                <a16:creationId xmlns:a16="http://schemas.microsoft.com/office/drawing/2014/main" id="{D95AA1B4-9EF8-2568-91CA-718E205AB909}"/>
              </a:ext>
            </a:extLst>
          </p:cNvPr>
          <p:cNvSpPr txBox="1"/>
          <p:nvPr/>
        </p:nvSpPr>
        <p:spPr>
          <a:xfrm>
            <a:off x="5539544" y="2637410"/>
            <a:ext cx="1404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B/F/TAF (N = 52)</a:t>
            </a:r>
          </a:p>
        </p:txBody>
      </p:sp>
      <p:sp>
        <p:nvSpPr>
          <p:cNvPr id="1111" name="ZoneTexte 1110">
            <a:extLst>
              <a:ext uri="{FF2B5EF4-FFF2-40B4-BE49-F238E27FC236}">
                <a16:creationId xmlns:a16="http://schemas.microsoft.com/office/drawing/2014/main" id="{88936E53-6F83-E48E-D7AA-BA51733F85B0}"/>
              </a:ext>
            </a:extLst>
          </p:cNvPr>
          <p:cNvSpPr txBox="1"/>
          <p:nvPr/>
        </p:nvSpPr>
        <p:spPr>
          <a:xfrm>
            <a:off x="1160158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79.3</a:t>
            </a:r>
          </a:p>
          <a:p>
            <a:pPr algn="ctr"/>
            <a:r>
              <a:rPr lang="fr-FR" sz="1400" dirty="0"/>
              <a:t>83.2</a:t>
            </a:r>
          </a:p>
        </p:txBody>
      </p:sp>
      <p:sp>
        <p:nvSpPr>
          <p:cNvPr id="1112" name="ZoneTexte 1111">
            <a:extLst>
              <a:ext uri="{FF2B5EF4-FFF2-40B4-BE49-F238E27FC236}">
                <a16:creationId xmlns:a16="http://schemas.microsoft.com/office/drawing/2014/main" id="{B2929297-093F-4079-CF13-FF5D25876C24}"/>
              </a:ext>
            </a:extLst>
          </p:cNvPr>
          <p:cNvSpPr txBox="1"/>
          <p:nvPr/>
        </p:nvSpPr>
        <p:spPr>
          <a:xfrm>
            <a:off x="1656003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79.1</a:t>
            </a:r>
          </a:p>
          <a:p>
            <a:pPr algn="ctr"/>
            <a:r>
              <a:rPr lang="fr-FR" sz="1400" dirty="0"/>
              <a:t>83.4</a:t>
            </a:r>
          </a:p>
        </p:txBody>
      </p:sp>
      <p:sp>
        <p:nvSpPr>
          <p:cNvPr id="1113" name="ZoneTexte 1112">
            <a:extLst>
              <a:ext uri="{FF2B5EF4-FFF2-40B4-BE49-F238E27FC236}">
                <a16:creationId xmlns:a16="http://schemas.microsoft.com/office/drawing/2014/main" id="{95592A3C-557A-1DB1-E53C-DD6609563482}"/>
              </a:ext>
            </a:extLst>
          </p:cNvPr>
          <p:cNvSpPr txBox="1"/>
          <p:nvPr/>
        </p:nvSpPr>
        <p:spPr>
          <a:xfrm>
            <a:off x="2160225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77.2</a:t>
            </a:r>
          </a:p>
          <a:p>
            <a:pPr algn="ctr"/>
            <a:r>
              <a:rPr lang="fr-FR" sz="1400" dirty="0"/>
              <a:t>82.8</a:t>
            </a:r>
          </a:p>
        </p:txBody>
      </p:sp>
      <p:sp>
        <p:nvSpPr>
          <p:cNvPr id="1114" name="ZoneTexte 1113">
            <a:extLst>
              <a:ext uri="{FF2B5EF4-FFF2-40B4-BE49-F238E27FC236}">
                <a16:creationId xmlns:a16="http://schemas.microsoft.com/office/drawing/2014/main" id="{C960BF3D-B905-BBA3-F914-9ECFB3AF9366}"/>
              </a:ext>
            </a:extLst>
          </p:cNvPr>
          <p:cNvSpPr txBox="1"/>
          <p:nvPr/>
        </p:nvSpPr>
        <p:spPr>
          <a:xfrm>
            <a:off x="2664444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77.9</a:t>
            </a:r>
          </a:p>
          <a:p>
            <a:pPr algn="ctr"/>
            <a:r>
              <a:rPr lang="fr-FR" sz="1400" dirty="0"/>
              <a:t>82.0</a:t>
            </a:r>
          </a:p>
        </p:txBody>
      </p:sp>
      <p:sp>
        <p:nvSpPr>
          <p:cNvPr id="1115" name="ZoneTexte 1114">
            <a:extLst>
              <a:ext uri="{FF2B5EF4-FFF2-40B4-BE49-F238E27FC236}">
                <a16:creationId xmlns:a16="http://schemas.microsoft.com/office/drawing/2014/main" id="{FDFAC823-76C2-31B5-3D10-538F01931510}"/>
              </a:ext>
            </a:extLst>
          </p:cNvPr>
          <p:cNvSpPr txBox="1"/>
          <p:nvPr/>
        </p:nvSpPr>
        <p:spPr>
          <a:xfrm>
            <a:off x="3168665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77.7</a:t>
            </a:r>
          </a:p>
          <a:p>
            <a:pPr algn="ctr"/>
            <a:r>
              <a:rPr lang="fr-FR" sz="1400" dirty="0"/>
              <a:t>84.7</a:t>
            </a:r>
          </a:p>
        </p:txBody>
      </p:sp>
      <p:sp>
        <p:nvSpPr>
          <p:cNvPr id="1116" name="ZoneTexte 1115">
            <a:extLst>
              <a:ext uri="{FF2B5EF4-FFF2-40B4-BE49-F238E27FC236}">
                <a16:creationId xmlns:a16="http://schemas.microsoft.com/office/drawing/2014/main" id="{C5C9F9B6-E7AD-C61C-F3F6-170CB558AE9A}"/>
              </a:ext>
            </a:extLst>
          </p:cNvPr>
          <p:cNvSpPr txBox="1"/>
          <p:nvPr/>
        </p:nvSpPr>
        <p:spPr>
          <a:xfrm>
            <a:off x="3672885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78.8</a:t>
            </a:r>
          </a:p>
          <a:p>
            <a:pPr algn="ctr"/>
            <a:r>
              <a:rPr lang="fr-FR" sz="1400" dirty="0"/>
              <a:t>84.7</a:t>
            </a:r>
          </a:p>
        </p:txBody>
      </p:sp>
      <p:sp>
        <p:nvSpPr>
          <p:cNvPr id="1117" name="ZoneTexte 1116">
            <a:extLst>
              <a:ext uri="{FF2B5EF4-FFF2-40B4-BE49-F238E27FC236}">
                <a16:creationId xmlns:a16="http://schemas.microsoft.com/office/drawing/2014/main" id="{97A520A8-4834-5452-B682-1774892AB5EE}"/>
              </a:ext>
            </a:extLst>
          </p:cNvPr>
          <p:cNvSpPr txBox="1"/>
          <p:nvPr/>
        </p:nvSpPr>
        <p:spPr>
          <a:xfrm>
            <a:off x="4177106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77.9</a:t>
            </a:r>
          </a:p>
          <a:p>
            <a:pPr algn="ctr"/>
            <a:r>
              <a:rPr lang="fr-FR" sz="1400" dirty="0"/>
              <a:t>84.2</a:t>
            </a:r>
          </a:p>
        </p:txBody>
      </p:sp>
      <p:sp>
        <p:nvSpPr>
          <p:cNvPr id="1118" name="ZoneTexte 1117">
            <a:extLst>
              <a:ext uri="{FF2B5EF4-FFF2-40B4-BE49-F238E27FC236}">
                <a16:creationId xmlns:a16="http://schemas.microsoft.com/office/drawing/2014/main" id="{C5ED7A92-BBD9-1B5D-CA05-736C6526F675}"/>
              </a:ext>
            </a:extLst>
          </p:cNvPr>
          <p:cNvSpPr txBox="1"/>
          <p:nvPr/>
        </p:nvSpPr>
        <p:spPr>
          <a:xfrm>
            <a:off x="4681326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77.6</a:t>
            </a:r>
          </a:p>
          <a:p>
            <a:pPr algn="ctr"/>
            <a:r>
              <a:rPr lang="fr-FR" sz="1400" dirty="0"/>
              <a:t>84.0</a:t>
            </a:r>
          </a:p>
        </p:txBody>
      </p:sp>
      <p:sp>
        <p:nvSpPr>
          <p:cNvPr id="1119" name="ZoneTexte 1118">
            <a:extLst>
              <a:ext uri="{FF2B5EF4-FFF2-40B4-BE49-F238E27FC236}">
                <a16:creationId xmlns:a16="http://schemas.microsoft.com/office/drawing/2014/main" id="{1236451A-8583-3CC5-C3E7-95881778D685}"/>
              </a:ext>
            </a:extLst>
          </p:cNvPr>
          <p:cNvSpPr txBox="1"/>
          <p:nvPr/>
        </p:nvSpPr>
        <p:spPr>
          <a:xfrm>
            <a:off x="1090564" y="1943342"/>
            <a:ext cx="452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Median (IQR) change in body weight (kg)</a:t>
            </a:r>
          </a:p>
        </p:txBody>
      </p:sp>
      <p:sp>
        <p:nvSpPr>
          <p:cNvPr id="1121" name="ZoneTexte 1120">
            <a:extLst>
              <a:ext uri="{FF2B5EF4-FFF2-40B4-BE49-F238E27FC236}">
                <a16:creationId xmlns:a16="http://schemas.microsoft.com/office/drawing/2014/main" id="{4CD8A58D-A105-1341-576A-EEE9213BEFDB}"/>
              </a:ext>
            </a:extLst>
          </p:cNvPr>
          <p:cNvSpPr txBox="1"/>
          <p:nvPr/>
        </p:nvSpPr>
        <p:spPr>
          <a:xfrm>
            <a:off x="7102103" y="353505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</a:t>
            </a:r>
          </a:p>
        </p:txBody>
      </p:sp>
      <p:sp>
        <p:nvSpPr>
          <p:cNvPr id="1123" name="ZoneTexte 1122">
            <a:extLst>
              <a:ext uri="{FF2B5EF4-FFF2-40B4-BE49-F238E27FC236}">
                <a16:creationId xmlns:a16="http://schemas.microsoft.com/office/drawing/2014/main" id="{D5D5D60E-76F8-DF85-CFF9-A648AFCAE6DC}"/>
              </a:ext>
            </a:extLst>
          </p:cNvPr>
          <p:cNvSpPr txBox="1"/>
          <p:nvPr/>
        </p:nvSpPr>
        <p:spPr>
          <a:xfrm>
            <a:off x="6965849" y="297836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0.5</a:t>
            </a:r>
          </a:p>
        </p:txBody>
      </p:sp>
      <p:sp>
        <p:nvSpPr>
          <p:cNvPr id="1124" name="ZoneTexte 1123">
            <a:extLst>
              <a:ext uri="{FF2B5EF4-FFF2-40B4-BE49-F238E27FC236}">
                <a16:creationId xmlns:a16="http://schemas.microsoft.com/office/drawing/2014/main" id="{B38FB706-9FA5-3CE5-04D1-8645D44DDFAC}"/>
              </a:ext>
            </a:extLst>
          </p:cNvPr>
          <p:cNvSpPr txBox="1"/>
          <p:nvPr/>
        </p:nvSpPr>
        <p:spPr>
          <a:xfrm>
            <a:off x="7102103" y="24216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</a:t>
            </a:r>
          </a:p>
        </p:txBody>
      </p:sp>
      <p:sp>
        <p:nvSpPr>
          <p:cNvPr id="1125" name="ZoneTexte 1124">
            <a:extLst>
              <a:ext uri="{FF2B5EF4-FFF2-40B4-BE49-F238E27FC236}">
                <a16:creationId xmlns:a16="http://schemas.microsoft.com/office/drawing/2014/main" id="{239358A7-F815-EF1D-B258-1B212EE627E4}"/>
              </a:ext>
            </a:extLst>
          </p:cNvPr>
          <p:cNvSpPr txBox="1"/>
          <p:nvPr/>
        </p:nvSpPr>
        <p:spPr>
          <a:xfrm>
            <a:off x="6911347" y="4091746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-0.5</a:t>
            </a:r>
          </a:p>
        </p:txBody>
      </p:sp>
      <p:sp>
        <p:nvSpPr>
          <p:cNvPr id="1126" name="ZoneTexte 1125">
            <a:extLst>
              <a:ext uri="{FF2B5EF4-FFF2-40B4-BE49-F238E27FC236}">
                <a16:creationId xmlns:a16="http://schemas.microsoft.com/office/drawing/2014/main" id="{DDA80EE2-6D61-F42E-6161-F6D9EF641A9A}"/>
              </a:ext>
            </a:extLst>
          </p:cNvPr>
          <p:cNvSpPr txBox="1"/>
          <p:nvPr/>
        </p:nvSpPr>
        <p:spPr>
          <a:xfrm>
            <a:off x="7047601" y="4648437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-1</a:t>
            </a:r>
          </a:p>
        </p:txBody>
      </p:sp>
      <p:sp>
        <p:nvSpPr>
          <p:cNvPr id="1127" name="ZoneTexte 1126">
            <a:extLst>
              <a:ext uri="{FF2B5EF4-FFF2-40B4-BE49-F238E27FC236}">
                <a16:creationId xmlns:a16="http://schemas.microsoft.com/office/drawing/2014/main" id="{30E31141-2C42-F1B4-20FB-7377A9B4C946}"/>
              </a:ext>
            </a:extLst>
          </p:cNvPr>
          <p:cNvSpPr txBox="1"/>
          <p:nvPr/>
        </p:nvSpPr>
        <p:spPr>
          <a:xfrm>
            <a:off x="7297110" y="4882146"/>
            <a:ext cx="357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BL</a:t>
            </a:r>
          </a:p>
        </p:txBody>
      </p:sp>
      <p:sp>
        <p:nvSpPr>
          <p:cNvPr id="1128" name="ZoneTexte 1127">
            <a:extLst>
              <a:ext uri="{FF2B5EF4-FFF2-40B4-BE49-F238E27FC236}">
                <a16:creationId xmlns:a16="http://schemas.microsoft.com/office/drawing/2014/main" id="{F06C7E08-DF9D-C9C6-4578-D434ED9DD1BC}"/>
              </a:ext>
            </a:extLst>
          </p:cNvPr>
          <p:cNvSpPr txBox="1"/>
          <p:nvPr/>
        </p:nvSpPr>
        <p:spPr>
          <a:xfrm>
            <a:off x="7707996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W12</a:t>
            </a:r>
          </a:p>
        </p:txBody>
      </p:sp>
      <p:sp>
        <p:nvSpPr>
          <p:cNvPr id="1129" name="ZoneTexte 1128">
            <a:extLst>
              <a:ext uri="{FF2B5EF4-FFF2-40B4-BE49-F238E27FC236}">
                <a16:creationId xmlns:a16="http://schemas.microsoft.com/office/drawing/2014/main" id="{827D695D-ED04-678E-AA38-26FF8F8C429D}"/>
              </a:ext>
            </a:extLst>
          </p:cNvPr>
          <p:cNvSpPr txBox="1"/>
          <p:nvPr/>
        </p:nvSpPr>
        <p:spPr>
          <a:xfrm>
            <a:off x="8212218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W18</a:t>
            </a:r>
          </a:p>
        </p:txBody>
      </p:sp>
      <p:sp>
        <p:nvSpPr>
          <p:cNvPr id="1130" name="ZoneTexte 1129">
            <a:extLst>
              <a:ext uri="{FF2B5EF4-FFF2-40B4-BE49-F238E27FC236}">
                <a16:creationId xmlns:a16="http://schemas.microsoft.com/office/drawing/2014/main" id="{AE19F8A5-0170-BCED-57BD-B0C6BC73F3E6}"/>
              </a:ext>
            </a:extLst>
          </p:cNvPr>
          <p:cNvSpPr txBox="1"/>
          <p:nvPr/>
        </p:nvSpPr>
        <p:spPr>
          <a:xfrm>
            <a:off x="8716437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W24</a:t>
            </a:r>
          </a:p>
        </p:txBody>
      </p:sp>
      <p:sp>
        <p:nvSpPr>
          <p:cNvPr id="1131" name="ZoneTexte 1130">
            <a:extLst>
              <a:ext uri="{FF2B5EF4-FFF2-40B4-BE49-F238E27FC236}">
                <a16:creationId xmlns:a16="http://schemas.microsoft.com/office/drawing/2014/main" id="{9F706C79-12F0-D7D6-1192-8358F3AE34CD}"/>
              </a:ext>
            </a:extLst>
          </p:cNvPr>
          <p:cNvSpPr txBox="1"/>
          <p:nvPr/>
        </p:nvSpPr>
        <p:spPr>
          <a:xfrm>
            <a:off x="9220658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W30</a:t>
            </a:r>
          </a:p>
        </p:txBody>
      </p:sp>
      <p:sp>
        <p:nvSpPr>
          <p:cNvPr id="1132" name="ZoneTexte 1131">
            <a:extLst>
              <a:ext uri="{FF2B5EF4-FFF2-40B4-BE49-F238E27FC236}">
                <a16:creationId xmlns:a16="http://schemas.microsoft.com/office/drawing/2014/main" id="{8DE34797-C186-4E9F-1F7E-B2E296139470}"/>
              </a:ext>
            </a:extLst>
          </p:cNvPr>
          <p:cNvSpPr txBox="1"/>
          <p:nvPr/>
        </p:nvSpPr>
        <p:spPr>
          <a:xfrm>
            <a:off x="9724878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W36</a:t>
            </a:r>
          </a:p>
        </p:txBody>
      </p:sp>
      <p:sp>
        <p:nvSpPr>
          <p:cNvPr id="1133" name="ZoneTexte 1132">
            <a:extLst>
              <a:ext uri="{FF2B5EF4-FFF2-40B4-BE49-F238E27FC236}">
                <a16:creationId xmlns:a16="http://schemas.microsoft.com/office/drawing/2014/main" id="{70E90CA9-DC2E-A69A-EE61-E741F44341A4}"/>
              </a:ext>
            </a:extLst>
          </p:cNvPr>
          <p:cNvSpPr txBox="1"/>
          <p:nvPr/>
        </p:nvSpPr>
        <p:spPr>
          <a:xfrm>
            <a:off x="10229099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W42</a:t>
            </a:r>
          </a:p>
        </p:txBody>
      </p:sp>
      <p:sp>
        <p:nvSpPr>
          <p:cNvPr id="1134" name="ZoneTexte 1133">
            <a:extLst>
              <a:ext uri="{FF2B5EF4-FFF2-40B4-BE49-F238E27FC236}">
                <a16:creationId xmlns:a16="http://schemas.microsoft.com/office/drawing/2014/main" id="{A74D6980-DE71-8FCE-4CA7-7A80AC5DF7DC}"/>
              </a:ext>
            </a:extLst>
          </p:cNvPr>
          <p:cNvSpPr txBox="1"/>
          <p:nvPr/>
        </p:nvSpPr>
        <p:spPr>
          <a:xfrm>
            <a:off x="10733319" y="4882146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W48</a:t>
            </a:r>
          </a:p>
        </p:txBody>
      </p:sp>
      <p:sp>
        <p:nvSpPr>
          <p:cNvPr id="1135" name="ZoneTexte 1134">
            <a:extLst>
              <a:ext uri="{FF2B5EF4-FFF2-40B4-BE49-F238E27FC236}">
                <a16:creationId xmlns:a16="http://schemas.microsoft.com/office/drawing/2014/main" id="{ED2000A0-49E0-0795-A9E5-16B576CA0F4B}"/>
              </a:ext>
            </a:extLst>
          </p:cNvPr>
          <p:cNvSpPr txBox="1"/>
          <p:nvPr/>
        </p:nvSpPr>
        <p:spPr>
          <a:xfrm>
            <a:off x="7224174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26.9</a:t>
            </a:r>
          </a:p>
          <a:p>
            <a:pPr algn="ctr"/>
            <a:r>
              <a:rPr lang="fr-FR" sz="1400" dirty="0"/>
              <a:t>27.2</a:t>
            </a:r>
          </a:p>
        </p:txBody>
      </p:sp>
      <p:sp>
        <p:nvSpPr>
          <p:cNvPr id="1136" name="ZoneTexte 1135">
            <a:extLst>
              <a:ext uri="{FF2B5EF4-FFF2-40B4-BE49-F238E27FC236}">
                <a16:creationId xmlns:a16="http://schemas.microsoft.com/office/drawing/2014/main" id="{CA9B76E0-5D23-C923-9907-79A19910CCD4}"/>
              </a:ext>
            </a:extLst>
          </p:cNvPr>
          <p:cNvSpPr txBox="1"/>
          <p:nvPr/>
        </p:nvSpPr>
        <p:spPr>
          <a:xfrm>
            <a:off x="7720019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26.8</a:t>
            </a:r>
          </a:p>
          <a:p>
            <a:pPr algn="ctr"/>
            <a:r>
              <a:rPr lang="fr-FR" sz="1400" dirty="0"/>
              <a:t>27.4</a:t>
            </a:r>
          </a:p>
        </p:txBody>
      </p:sp>
      <p:sp>
        <p:nvSpPr>
          <p:cNvPr id="1137" name="ZoneTexte 1136">
            <a:extLst>
              <a:ext uri="{FF2B5EF4-FFF2-40B4-BE49-F238E27FC236}">
                <a16:creationId xmlns:a16="http://schemas.microsoft.com/office/drawing/2014/main" id="{840A1FB5-4808-198A-7474-044AC4F025E2}"/>
              </a:ext>
            </a:extLst>
          </p:cNvPr>
          <p:cNvSpPr txBox="1"/>
          <p:nvPr/>
        </p:nvSpPr>
        <p:spPr>
          <a:xfrm>
            <a:off x="8224241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26.9</a:t>
            </a:r>
          </a:p>
          <a:p>
            <a:pPr algn="ctr"/>
            <a:r>
              <a:rPr lang="fr-FR" sz="1400" dirty="0"/>
              <a:t>27.3</a:t>
            </a:r>
          </a:p>
        </p:txBody>
      </p:sp>
      <p:sp>
        <p:nvSpPr>
          <p:cNvPr id="1138" name="ZoneTexte 1137">
            <a:extLst>
              <a:ext uri="{FF2B5EF4-FFF2-40B4-BE49-F238E27FC236}">
                <a16:creationId xmlns:a16="http://schemas.microsoft.com/office/drawing/2014/main" id="{B10AD384-692A-AEED-F19D-03C55DC40B4B}"/>
              </a:ext>
            </a:extLst>
          </p:cNvPr>
          <p:cNvSpPr txBox="1"/>
          <p:nvPr/>
        </p:nvSpPr>
        <p:spPr>
          <a:xfrm>
            <a:off x="8728460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26.6</a:t>
            </a:r>
          </a:p>
          <a:p>
            <a:pPr algn="ctr"/>
            <a:r>
              <a:rPr lang="fr-FR" sz="1400" dirty="0"/>
              <a:t>27.3</a:t>
            </a:r>
          </a:p>
        </p:txBody>
      </p:sp>
      <p:sp>
        <p:nvSpPr>
          <p:cNvPr id="1139" name="ZoneTexte 1138">
            <a:extLst>
              <a:ext uri="{FF2B5EF4-FFF2-40B4-BE49-F238E27FC236}">
                <a16:creationId xmlns:a16="http://schemas.microsoft.com/office/drawing/2014/main" id="{CC6A1D9A-3855-5294-C004-0C309F9907DC}"/>
              </a:ext>
            </a:extLst>
          </p:cNvPr>
          <p:cNvSpPr txBox="1"/>
          <p:nvPr/>
        </p:nvSpPr>
        <p:spPr>
          <a:xfrm>
            <a:off x="9232681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27.2</a:t>
            </a:r>
          </a:p>
          <a:p>
            <a:pPr algn="ctr"/>
            <a:r>
              <a:rPr lang="fr-FR" sz="1400" dirty="0"/>
              <a:t>27.4</a:t>
            </a:r>
          </a:p>
        </p:txBody>
      </p:sp>
      <p:sp>
        <p:nvSpPr>
          <p:cNvPr id="1140" name="ZoneTexte 1139">
            <a:extLst>
              <a:ext uri="{FF2B5EF4-FFF2-40B4-BE49-F238E27FC236}">
                <a16:creationId xmlns:a16="http://schemas.microsoft.com/office/drawing/2014/main" id="{E2CEACD0-599E-232F-A9A5-2C6A5D96705F}"/>
              </a:ext>
            </a:extLst>
          </p:cNvPr>
          <p:cNvSpPr txBox="1"/>
          <p:nvPr/>
        </p:nvSpPr>
        <p:spPr>
          <a:xfrm>
            <a:off x="9736901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27.1</a:t>
            </a:r>
          </a:p>
          <a:p>
            <a:pPr algn="ctr"/>
            <a:r>
              <a:rPr lang="fr-FR" sz="1400" dirty="0"/>
              <a:t>27.9</a:t>
            </a:r>
          </a:p>
        </p:txBody>
      </p:sp>
      <p:sp>
        <p:nvSpPr>
          <p:cNvPr id="1141" name="ZoneTexte 1140">
            <a:extLst>
              <a:ext uri="{FF2B5EF4-FFF2-40B4-BE49-F238E27FC236}">
                <a16:creationId xmlns:a16="http://schemas.microsoft.com/office/drawing/2014/main" id="{0CE8D40C-809B-8568-ADBB-565E8D2973E4}"/>
              </a:ext>
            </a:extLst>
          </p:cNvPr>
          <p:cNvSpPr txBox="1"/>
          <p:nvPr/>
        </p:nvSpPr>
        <p:spPr>
          <a:xfrm>
            <a:off x="10241122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26.6</a:t>
            </a:r>
          </a:p>
          <a:p>
            <a:pPr algn="ctr"/>
            <a:r>
              <a:rPr lang="fr-FR" sz="1400" dirty="0"/>
              <a:t>27.6</a:t>
            </a:r>
          </a:p>
        </p:txBody>
      </p:sp>
      <p:sp>
        <p:nvSpPr>
          <p:cNvPr id="1142" name="ZoneTexte 1141">
            <a:extLst>
              <a:ext uri="{FF2B5EF4-FFF2-40B4-BE49-F238E27FC236}">
                <a16:creationId xmlns:a16="http://schemas.microsoft.com/office/drawing/2014/main" id="{1E1545C1-7FC9-A8F0-96B7-7371557369E3}"/>
              </a:ext>
            </a:extLst>
          </p:cNvPr>
          <p:cNvSpPr txBox="1"/>
          <p:nvPr/>
        </p:nvSpPr>
        <p:spPr>
          <a:xfrm>
            <a:off x="10745342" y="5455887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26.7</a:t>
            </a:r>
          </a:p>
          <a:p>
            <a:pPr algn="ctr"/>
            <a:r>
              <a:rPr lang="fr-FR" sz="1400" dirty="0"/>
              <a:t>27.7</a:t>
            </a:r>
          </a:p>
        </p:txBody>
      </p:sp>
      <p:sp>
        <p:nvSpPr>
          <p:cNvPr id="1143" name="ZoneTexte 1142">
            <a:extLst>
              <a:ext uri="{FF2B5EF4-FFF2-40B4-BE49-F238E27FC236}">
                <a16:creationId xmlns:a16="http://schemas.microsoft.com/office/drawing/2014/main" id="{DF8CA7DF-6595-C020-6773-B20A1D9500B8}"/>
              </a:ext>
            </a:extLst>
          </p:cNvPr>
          <p:cNvSpPr txBox="1"/>
          <p:nvPr/>
        </p:nvSpPr>
        <p:spPr>
          <a:xfrm>
            <a:off x="297664" y="5159145"/>
            <a:ext cx="1248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Median values</a:t>
            </a:r>
          </a:p>
        </p:txBody>
      </p:sp>
      <p:cxnSp>
        <p:nvCxnSpPr>
          <p:cNvPr id="1145" name="Connecteur droit 1144">
            <a:extLst>
              <a:ext uri="{FF2B5EF4-FFF2-40B4-BE49-F238E27FC236}">
                <a16:creationId xmlns:a16="http://schemas.microsoft.com/office/drawing/2014/main" id="{78359DDC-9B49-E5A3-7A71-2C84357913E9}"/>
              </a:ext>
            </a:extLst>
          </p:cNvPr>
          <p:cNvCxnSpPr/>
          <p:nvPr/>
        </p:nvCxnSpPr>
        <p:spPr>
          <a:xfrm>
            <a:off x="804584" y="5591734"/>
            <a:ext cx="274736" cy="0"/>
          </a:xfrm>
          <a:prstGeom prst="line">
            <a:avLst/>
          </a:prstGeom>
          <a:ln>
            <a:solidFill>
              <a:srgbClr val="00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6" name="Connecteur droit 1145">
            <a:extLst>
              <a:ext uri="{FF2B5EF4-FFF2-40B4-BE49-F238E27FC236}">
                <a16:creationId xmlns:a16="http://schemas.microsoft.com/office/drawing/2014/main" id="{B5D08974-C967-C6D9-554E-C7C702EB1D26}"/>
              </a:ext>
            </a:extLst>
          </p:cNvPr>
          <p:cNvCxnSpPr/>
          <p:nvPr/>
        </p:nvCxnSpPr>
        <p:spPr>
          <a:xfrm>
            <a:off x="804584" y="5788959"/>
            <a:ext cx="274736" cy="0"/>
          </a:xfrm>
          <a:prstGeom prst="line">
            <a:avLst/>
          </a:prstGeom>
          <a:ln>
            <a:solidFill>
              <a:srgbClr val="009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7" name="Connecteur droit 1146">
            <a:extLst>
              <a:ext uri="{FF2B5EF4-FFF2-40B4-BE49-F238E27FC236}">
                <a16:creationId xmlns:a16="http://schemas.microsoft.com/office/drawing/2014/main" id="{C88556C6-9622-3AC2-C4DD-A3E7FC4FC053}"/>
              </a:ext>
            </a:extLst>
          </p:cNvPr>
          <p:cNvCxnSpPr/>
          <p:nvPr/>
        </p:nvCxnSpPr>
        <p:spPr>
          <a:xfrm>
            <a:off x="6903169" y="5591734"/>
            <a:ext cx="274736" cy="0"/>
          </a:xfrm>
          <a:prstGeom prst="line">
            <a:avLst/>
          </a:prstGeom>
          <a:ln>
            <a:solidFill>
              <a:srgbClr val="0033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8" name="Connecteur droit 1147">
            <a:extLst>
              <a:ext uri="{FF2B5EF4-FFF2-40B4-BE49-F238E27FC236}">
                <a16:creationId xmlns:a16="http://schemas.microsoft.com/office/drawing/2014/main" id="{EEFD9F9B-5862-D896-4A36-6DC113169B8F}"/>
              </a:ext>
            </a:extLst>
          </p:cNvPr>
          <p:cNvCxnSpPr/>
          <p:nvPr/>
        </p:nvCxnSpPr>
        <p:spPr>
          <a:xfrm>
            <a:off x="6903169" y="5788959"/>
            <a:ext cx="274736" cy="0"/>
          </a:xfrm>
          <a:prstGeom prst="line">
            <a:avLst/>
          </a:prstGeom>
          <a:ln>
            <a:solidFill>
              <a:srgbClr val="009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9" name="ZoneTexte 1148">
            <a:extLst>
              <a:ext uri="{FF2B5EF4-FFF2-40B4-BE49-F238E27FC236}">
                <a16:creationId xmlns:a16="http://schemas.microsoft.com/office/drawing/2014/main" id="{63FEB1F2-FC9D-7239-0CAD-72FC0CF7831E}"/>
              </a:ext>
            </a:extLst>
          </p:cNvPr>
          <p:cNvSpPr txBox="1"/>
          <p:nvPr/>
        </p:nvSpPr>
        <p:spPr>
          <a:xfrm>
            <a:off x="6180969" y="5159145"/>
            <a:ext cx="1248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Median values</a:t>
            </a:r>
          </a:p>
        </p:txBody>
      </p:sp>
      <p:sp>
        <p:nvSpPr>
          <p:cNvPr id="1150" name="ZoneTexte 1149">
            <a:extLst>
              <a:ext uri="{FF2B5EF4-FFF2-40B4-BE49-F238E27FC236}">
                <a16:creationId xmlns:a16="http://schemas.microsoft.com/office/drawing/2014/main" id="{2967BDDE-666C-B8C1-A756-47093AC392F7}"/>
              </a:ext>
            </a:extLst>
          </p:cNvPr>
          <p:cNvSpPr txBox="1"/>
          <p:nvPr/>
        </p:nvSpPr>
        <p:spPr>
          <a:xfrm>
            <a:off x="7333537" y="1943342"/>
            <a:ext cx="410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Median (IQR) change in BMI (kg/m</a:t>
            </a:r>
            <a:r>
              <a:rPr lang="en-US" sz="2000" b="1" baseline="30000" dirty="0">
                <a:solidFill>
                  <a:srgbClr val="0070C0"/>
                </a:solidFill>
              </a:rPr>
              <a:t>2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152" name="ZoneTexte 1151">
            <a:extLst>
              <a:ext uri="{FF2B5EF4-FFF2-40B4-BE49-F238E27FC236}">
                <a16:creationId xmlns:a16="http://schemas.microsoft.com/office/drawing/2014/main" id="{6BC8649A-9136-36EE-E8E3-5ADF21C4E0C5}"/>
              </a:ext>
            </a:extLst>
          </p:cNvPr>
          <p:cNvSpPr txBox="1"/>
          <p:nvPr/>
        </p:nvSpPr>
        <p:spPr>
          <a:xfrm>
            <a:off x="4749829" y="3320369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99FF"/>
                </a:solidFill>
              </a:rPr>
              <a:t>0.1</a:t>
            </a:r>
          </a:p>
        </p:txBody>
      </p:sp>
      <p:sp>
        <p:nvSpPr>
          <p:cNvPr id="1153" name="ZoneTexte 1152">
            <a:extLst>
              <a:ext uri="{FF2B5EF4-FFF2-40B4-BE49-F238E27FC236}">
                <a16:creationId xmlns:a16="http://schemas.microsoft.com/office/drawing/2014/main" id="{ECCB4ED4-405C-ADE9-2BC0-AA9EAB085637}"/>
              </a:ext>
            </a:extLst>
          </p:cNvPr>
          <p:cNvSpPr txBox="1"/>
          <p:nvPr/>
        </p:nvSpPr>
        <p:spPr>
          <a:xfrm>
            <a:off x="4747049" y="3868221"/>
            <a:ext cx="47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33FF"/>
                </a:solidFill>
              </a:rPr>
              <a:t>-0.2</a:t>
            </a:r>
          </a:p>
        </p:txBody>
      </p:sp>
      <p:sp>
        <p:nvSpPr>
          <p:cNvPr id="1154" name="ZoneTexte 1153">
            <a:extLst>
              <a:ext uri="{FF2B5EF4-FFF2-40B4-BE49-F238E27FC236}">
                <a16:creationId xmlns:a16="http://schemas.microsoft.com/office/drawing/2014/main" id="{9E55131B-E836-00AF-9D70-E62563A9B5A8}"/>
              </a:ext>
            </a:extLst>
          </p:cNvPr>
          <p:cNvSpPr txBox="1"/>
          <p:nvPr/>
        </p:nvSpPr>
        <p:spPr>
          <a:xfrm>
            <a:off x="10753467" y="379580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33FF"/>
                </a:solidFill>
              </a:rPr>
              <a:t>-0.05</a:t>
            </a:r>
          </a:p>
        </p:txBody>
      </p:sp>
      <p:sp>
        <p:nvSpPr>
          <p:cNvPr id="1155" name="ZoneTexte 1154">
            <a:extLst>
              <a:ext uri="{FF2B5EF4-FFF2-40B4-BE49-F238E27FC236}">
                <a16:creationId xmlns:a16="http://schemas.microsoft.com/office/drawing/2014/main" id="{675193B5-26BF-9959-9873-5F138366BEAE}"/>
              </a:ext>
            </a:extLst>
          </p:cNvPr>
          <p:cNvSpPr txBox="1"/>
          <p:nvPr/>
        </p:nvSpPr>
        <p:spPr>
          <a:xfrm>
            <a:off x="10796242" y="3181688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99FF"/>
                </a:solidFill>
              </a:rPr>
              <a:t>0.3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492297FB-53E8-09BF-7375-CC87465E7FFC}"/>
              </a:ext>
            </a:extLst>
          </p:cNvPr>
          <p:cNvSpPr txBox="1"/>
          <p:nvPr/>
        </p:nvSpPr>
        <p:spPr>
          <a:xfrm>
            <a:off x="6362700" y="6486467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Colson AE, HIV Drug Therapy Glasgow 2024, Abs. O21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9C6ED6-3AF8-398C-A554-2AEEE351C271}"/>
              </a:ext>
            </a:extLst>
          </p:cNvPr>
          <p:cNvSpPr txBox="1"/>
          <p:nvPr/>
        </p:nvSpPr>
        <p:spPr>
          <a:xfrm>
            <a:off x="1913324" y="6175284"/>
            <a:ext cx="613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Ongoing Phase 3 studies (ISLEND-1 &amp; ISLEND-2) in maintenance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55C4BC4-319B-DED3-60DE-DA1B6B25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</p:spPr>
        <p:txBody>
          <a:bodyPr/>
          <a:lstStyle/>
          <a:p>
            <a:r>
              <a:rPr lang="fr-FR" dirty="0"/>
              <a:t>ISL + LEN QW: Phase 2 (4)</a:t>
            </a:r>
          </a:p>
        </p:txBody>
      </p:sp>
    </p:spTree>
    <p:extLst>
      <p:ext uri="{BB962C8B-B14F-4D97-AF65-F5344CB8AC3E}">
        <p14:creationId xmlns:p14="http://schemas.microsoft.com/office/powerpoint/2010/main" val="3577130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0E22A88-35AD-AAFA-01B4-D2E3F9C1649E}"/>
              </a:ext>
            </a:extLst>
          </p:cNvPr>
          <p:cNvSpPr txBox="1"/>
          <p:nvPr/>
        </p:nvSpPr>
        <p:spPr>
          <a:xfrm>
            <a:off x="838201" y="1401820"/>
            <a:ext cx="5346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effectLst/>
                <a:latin typeface="+mj-lt"/>
              </a:rPr>
              <a:t>Simulations of ISL-TP concentration (µM) time series following ISL 2 mg QW dosing (N = 52)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F14B1BD-F7AE-70B0-4A88-1C2B89EEE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11649"/>
              </p:ext>
            </p:extLst>
          </p:nvPr>
        </p:nvGraphicFramePr>
        <p:xfrm>
          <a:off x="6921500" y="2476390"/>
          <a:ext cx="4978400" cy="226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86956413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988"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rgbClr val="00006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Day 1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Day 2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Steady state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4156595850"/>
                  </a:ext>
                </a:extLst>
              </a:tr>
              <a:tr h="808097">
                <a:tc>
                  <a:txBody>
                    <a:bodyPr/>
                    <a:lstStyle/>
                    <a:p>
                      <a:pPr algn="ctr"/>
                      <a:endParaRPr lang="en-US" sz="1400" b="1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ISL 2 mg  +</a:t>
                      </a:r>
                      <a:b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LEN 600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13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LEN 600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 = 13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ISL 2 mg +</a:t>
                      </a:r>
                      <a:b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LEN 600 mg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14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400" b="1" u="none" strike="noStrike" cap="none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ng/mL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46.4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183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99.2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400" b="1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8h</a:t>
                      </a: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ng/mL</a:t>
                      </a:r>
                      <a:endParaRPr kumimoji="0" lang="en-US" sz="1400" b="1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82.2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n-US" sz="1400" b="1" u="none" strike="noStrike" cap="none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trough</a:t>
                      </a: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ng/mL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35.9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882753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51385CB-00BE-76D3-6477-8BB4CE1C1C37}"/>
              </a:ext>
            </a:extLst>
          </p:cNvPr>
          <p:cNvSpPr txBox="1"/>
          <p:nvPr/>
        </p:nvSpPr>
        <p:spPr>
          <a:xfrm>
            <a:off x="7675210" y="2015495"/>
            <a:ext cx="373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PK of LEN (intensive PK substudy)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62CE32-B97B-AB7D-6E20-A8A9D25BF297}"/>
              </a:ext>
            </a:extLst>
          </p:cNvPr>
          <p:cNvSpPr txBox="1"/>
          <p:nvPr/>
        </p:nvSpPr>
        <p:spPr>
          <a:xfrm>
            <a:off x="6828057" y="4759919"/>
            <a:ext cx="4898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Arial" panose="020B0604020202020204" pitchFamily="34" charset="0"/>
              </a:rPr>
              <a:t>Mean LEN concentrations remained well above IQ4 (15.5 ng/mL)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CCB50739-9F0B-BB5A-8D93-C01EEFF41DCB}"/>
              </a:ext>
            </a:extLst>
          </p:cNvPr>
          <p:cNvSpPr txBox="1"/>
          <p:nvPr/>
        </p:nvSpPr>
        <p:spPr>
          <a:xfrm>
            <a:off x="6362700" y="6494780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Longo D, HIV Drug Therapy Glasgow 2024, Abs. P224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5CC3891-7CEC-4CB1-C00D-87BCDED146E4}"/>
              </a:ext>
            </a:extLst>
          </p:cNvPr>
          <p:cNvGrpSpPr/>
          <p:nvPr/>
        </p:nvGrpSpPr>
        <p:grpSpPr>
          <a:xfrm>
            <a:off x="414202" y="2317923"/>
            <a:ext cx="5651032" cy="3989689"/>
            <a:chOff x="2871398" y="1449388"/>
            <a:chExt cx="6222460" cy="507047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905BFE4-B121-BEFD-EFFB-C703930C6AFF}"/>
                </a:ext>
              </a:extLst>
            </p:cNvPr>
            <p:cNvGrpSpPr/>
            <p:nvPr/>
          </p:nvGrpSpPr>
          <p:grpSpPr>
            <a:xfrm>
              <a:off x="3414713" y="1449388"/>
              <a:ext cx="5622925" cy="4300537"/>
              <a:chOff x="3414713" y="1449388"/>
              <a:chExt cx="5622925" cy="4300537"/>
            </a:xfrm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79B09136-B978-923F-1BA2-E75660E41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488" y="1538288"/>
                <a:ext cx="5518150" cy="4097338"/>
              </a:xfrm>
              <a:custGeom>
                <a:avLst/>
                <a:gdLst>
                  <a:gd name="T0" fmla="*/ 0 w 13901"/>
                  <a:gd name="T1" fmla="*/ 0 h 10324"/>
                  <a:gd name="T2" fmla="*/ 0 w 13901"/>
                  <a:gd name="T3" fmla="*/ 10324 h 10324"/>
                  <a:gd name="T4" fmla="*/ 13901 w 13901"/>
                  <a:gd name="T5" fmla="*/ 10324 h 10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901" h="10324">
                    <a:moveTo>
                      <a:pt x="0" y="0"/>
                    </a:moveTo>
                    <a:lnTo>
                      <a:pt x="0" y="10324"/>
                    </a:lnTo>
                    <a:lnTo>
                      <a:pt x="13901" y="103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6" name="Line 7">
                <a:extLst>
                  <a:ext uri="{FF2B5EF4-FFF2-40B4-BE49-F238E27FC236}">
                    <a16:creationId xmlns:a16="http://schemas.microsoft.com/office/drawing/2014/main" id="{8756D5A0-A6A8-32CB-BF21-ADBCB2689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4600" y="5635625"/>
                <a:ext cx="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7" name="Line 8">
                <a:extLst>
                  <a:ext uri="{FF2B5EF4-FFF2-40B4-BE49-F238E27FC236}">
                    <a16:creationId xmlns:a16="http://schemas.microsoft.com/office/drawing/2014/main" id="{5F3426C9-0D55-DDA4-5627-9D6EF5A67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2951163"/>
                <a:ext cx="104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BB5766C1-BDEB-1547-8410-8D967EDEA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4098925"/>
                <a:ext cx="104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:a16="http://schemas.microsoft.com/office/drawing/2014/main" id="{778CC2C1-BA33-9876-00A9-A2514B4C6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5248275"/>
                <a:ext cx="104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:a16="http://schemas.microsoft.com/office/drawing/2014/main" id="{6E774C26-AE61-5EDA-5542-D9667AEF1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4713" y="1801813"/>
                <a:ext cx="104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1" name="Line 12">
                <a:extLst>
                  <a:ext uri="{FF2B5EF4-FFF2-40B4-BE49-F238E27FC236}">
                    <a16:creationId xmlns:a16="http://schemas.microsoft.com/office/drawing/2014/main" id="{2E96BB1F-DCB7-5200-C5B4-8B57ABC54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3838575"/>
                <a:ext cx="5518150" cy="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1324782F-5915-9C4A-D786-54A70A752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5424488"/>
                <a:ext cx="5518150" cy="0"/>
              </a:xfrm>
              <a:prstGeom prst="line">
                <a:avLst/>
              </a:prstGeom>
              <a:noFill/>
              <a:ln w="9525">
                <a:solidFill>
                  <a:srgbClr val="00CC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F6977F72-C386-C408-B2BA-B5C893232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1449388"/>
                <a:ext cx="4959350" cy="2082800"/>
              </a:xfrm>
              <a:custGeom>
                <a:avLst/>
                <a:gdLst>
                  <a:gd name="T0" fmla="*/ 6333 w 12499"/>
                  <a:gd name="T1" fmla="*/ 103 h 5244"/>
                  <a:gd name="T2" fmla="*/ 6190 w 12499"/>
                  <a:gd name="T3" fmla="*/ 1279 h 5244"/>
                  <a:gd name="T4" fmla="*/ 5261 w 12499"/>
                  <a:gd name="T5" fmla="*/ 143 h 5244"/>
                  <a:gd name="T6" fmla="*/ 5141 w 12499"/>
                  <a:gd name="T7" fmla="*/ 1406 h 5244"/>
                  <a:gd name="T8" fmla="*/ 4219 w 12499"/>
                  <a:gd name="T9" fmla="*/ 254 h 5244"/>
                  <a:gd name="T10" fmla="*/ 4053 w 12499"/>
                  <a:gd name="T11" fmla="*/ 1541 h 5244"/>
                  <a:gd name="T12" fmla="*/ 3162 w 12499"/>
                  <a:gd name="T13" fmla="*/ 373 h 5244"/>
                  <a:gd name="T14" fmla="*/ 3012 w 12499"/>
                  <a:gd name="T15" fmla="*/ 1795 h 5244"/>
                  <a:gd name="T16" fmla="*/ 2114 w 12499"/>
                  <a:gd name="T17" fmla="*/ 611 h 5244"/>
                  <a:gd name="T18" fmla="*/ 1963 w 12499"/>
                  <a:gd name="T19" fmla="*/ 2288 h 5244"/>
                  <a:gd name="T20" fmla="*/ 1074 w 12499"/>
                  <a:gd name="T21" fmla="*/ 1041 h 5244"/>
                  <a:gd name="T22" fmla="*/ 931 w 12499"/>
                  <a:gd name="T23" fmla="*/ 3408 h 5244"/>
                  <a:gd name="T24" fmla="*/ 0 w 12499"/>
                  <a:gd name="T25" fmla="*/ 2161 h 5244"/>
                  <a:gd name="T26" fmla="*/ 0 w 12499"/>
                  <a:gd name="T27" fmla="*/ 3266 h 5244"/>
                  <a:gd name="T28" fmla="*/ 906 w 12499"/>
                  <a:gd name="T29" fmla="*/ 5244 h 5244"/>
                  <a:gd name="T30" fmla="*/ 1065 w 12499"/>
                  <a:gd name="T31" fmla="*/ 2392 h 5244"/>
                  <a:gd name="T32" fmla="*/ 1963 w 12499"/>
                  <a:gd name="T33" fmla="*/ 4449 h 5244"/>
                  <a:gd name="T34" fmla="*/ 2122 w 12499"/>
                  <a:gd name="T35" fmla="*/ 2209 h 5244"/>
                  <a:gd name="T36" fmla="*/ 3020 w 12499"/>
                  <a:gd name="T37" fmla="*/ 4172 h 5244"/>
                  <a:gd name="T38" fmla="*/ 3179 w 12499"/>
                  <a:gd name="T39" fmla="*/ 2082 h 5244"/>
                  <a:gd name="T40" fmla="*/ 4053 w 12499"/>
                  <a:gd name="T41" fmla="*/ 4036 h 5244"/>
                  <a:gd name="T42" fmla="*/ 4212 w 12499"/>
                  <a:gd name="T43" fmla="*/ 2090 h 5244"/>
                  <a:gd name="T44" fmla="*/ 5118 w 12499"/>
                  <a:gd name="T45" fmla="*/ 3941 h 5244"/>
                  <a:gd name="T46" fmla="*/ 5269 w 12499"/>
                  <a:gd name="T47" fmla="*/ 1971 h 5244"/>
                  <a:gd name="T48" fmla="*/ 6166 w 12499"/>
                  <a:gd name="T49" fmla="*/ 3902 h 5244"/>
                  <a:gd name="T50" fmla="*/ 6317 w 12499"/>
                  <a:gd name="T51" fmla="*/ 2002 h 5244"/>
                  <a:gd name="T52" fmla="*/ 7230 w 12499"/>
                  <a:gd name="T53" fmla="*/ 3878 h 5244"/>
                  <a:gd name="T54" fmla="*/ 7398 w 12499"/>
                  <a:gd name="T55" fmla="*/ 2018 h 5244"/>
                  <a:gd name="T56" fmla="*/ 8280 w 12499"/>
                  <a:gd name="T57" fmla="*/ 3884 h 5244"/>
                  <a:gd name="T58" fmla="*/ 8454 w 12499"/>
                  <a:gd name="T59" fmla="*/ 1994 h 5244"/>
                  <a:gd name="T60" fmla="*/ 9352 w 12499"/>
                  <a:gd name="T61" fmla="*/ 3877 h 5244"/>
                  <a:gd name="T62" fmla="*/ 9495 w 12499"/>
                  <a:gd name="T63" fmla="*/ 1963 h 5244"/>
                  <a:gd name="T64" fmla="*/ 10401 w 12499"/>
                  <a:gd name="T65" fmla="*/ 3861 h 5244"/>
                  <a:gd name="T66" fmla="*/ 10560 w 12499"/>
                  <a:gd name="T67" fmla="*/ 1963 h 5244"/>
                  <a:gd name="T68" fmla="*/ 11450 w 12499"/>
                  <a:gd name="T69" fmla="*/ 3846 h 5244"/>
                  <a:gd name="T70" fmla="*/ 11625 w 12499"/>
                  <a:gd name="T71" fmla="*/ 1954 h 5244"/>
                  <a:gd name="T72" fmla="*/ 12499 w 12499"/>
                  <a:gd name="T73" fmla="*/ 3861 h 5244"/>
                  <a:gd name="T74" fmla="*/ 12499 w 12499"/>
                  <a:gd name="T75" fmla="*/ 1128 h 5244"/>
                  <a:gd name="T76" fmla="*/ 11577 w 12499"/>
                  <a:gd name="T77" fmla="*/ 15 h 5244"/>
                  <a:gd name="T78" fmla="*/ 11465 w 12499"/>
                  <a:gd name="T79" fmla="*/ 1144 h 5244"/>
                  <a:gd name="T80" fmla="*/ 10568 w 12499"/>
                  <a:gd name="T81" fmla="*/ 0 h 5244"/>
                  <a:gd name="T82" fmla="*/ 10417 w 12499"/>
                  <a:gd name="T83" fmla="*/ 1097 h 5244"/>
                  <a:gd name="T84" fmla="*/ 9479 w 12499"/>
                  <a:gd name="T85" fmla="*/ 32 h 5244"/>
                  <a:gd name="T86" fmla="*/ 9344 w 12499"/>
                  <a:gd name="T87" fmla="*/ 1183 h 5244"/>
                  <a:gd name="T88" fmla="*/ 8446 w 12499"/>
                  <a:gd name="T89" fmla="*/ 40 h 5244"/>
                  <a:gd name="T90" fmla="*/ 8320 w 12499"/>
                  <a:gd name="T91" fmla="*/ 1175 h 5244"/>
                  <a:gd name="T92" fmla="*/ 7374 w 12499"/>
                  <a:gd name="T93" fmla="*/ 55 h 5244"/>
                  <a:gd name="T94" fmla="*/ 7263 w 12499"/>
                  <a:gd name="T95" fmla="*/ 1248 h 5244"/>
                  <a:gd name="T96" fmla="*/ 6333 w 12499"/>
                  <a:gd name="T97" fmla="*/ 103 h 5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99" h="5244">
                    <a:moveTo>
                      <a:pt x="6333" y="103"/>
                    </a:moveTo>
                    <a:lnTo>
                      <a:pt x="6190" y="1279"/>
                    </a:lnTo>
                    <a:lnTo>
                      <a:pt x="5261" y="143"/>
                    </a:lnTo>
                    <a:lnTo>
                      <a:pt x="5141" y="1406"/>
                    </a:lnTo>
                    <a:lnTo>
                      <a:pt x="4219" y="254"/>
                    </a:lnTo>
                    <a:lnTo>
                      <a:pt x="4053" y="1541"/>
                    </a:lnTo>
                    <a:lnTo>
                      <a:pt x="3162" y="373"/>
                    </a:lnTo>
                    <a:lnTo>
                      <a:pt x="3012" y="1795"/>
                    </a:lnTo>
                    <a:lnTo>
                      <a:pt x="2114" y="611"/>
                    </a:lnTo>
                    <a:lnTo>
                      <a:pt x="1963" y="2288"/>
                    </a:lnTo>
                    <a:lnTo>
                      <a:pt x="1074" y="1041"/>
                    </a:lnTo>
                    <a:lnTo>
                      <a:pt x="931" y="3408"/>
                    </a:lnTo>
                    <a:lnTo>
                      <a:pt x="0" y="2161"/>
                    </a:lnTo>
                    <a:lnTo>
                      <a:pt x="0" y="3266"/>
                    </a:lnTo>
                    <a:lnTo>
                      <a:pt x="906" y="5244"/>
                    </a:lnTo>
                    <a:lnTo>
                      <a:pt x="1065" y="2392"/>
                    </a:lnTo>
                    <a:lnTo>
                      <a:pt x="1963" y="4449"/>
                    </a:lnTo>
                    <a:lnTo>
                      <a:pt x="2122" y="2209"/>
                    </a:lnTo>
                    <a:lnTo>
                      <a:pt x="3020" y="4172"/>
                    </a:lnTo>
                    <a:lnTo>
                      <a:pt x="3179" y="2082"/>
                    </a:lnTo>
                    <a:lnTo>
                      <a:pt x="4053" y="4036"/>
                    </a:lnTo>
                    <a:lnTo>
                      <a:pt x="4212" y="2090"/>
                    </a:lnTo>
                    <a:lnTo>
                      <a:pt x="5118" y="3941"/>
                    </a:lnTo>
                    <a:lnTo>
                      <a:pt x="5269" y="1971"/>
                    </a:lnTo>
                    <a:lnTo>
                      <a:pt x="6166" y="3902"/>
                    </a:lnTo>
                    <a:lnTo>
                      <a:pt x="6317" y="2002"/>
                    </a:lnTo>
                    <a:lnTo>
                      <a:pt x="7230" y="3878"/>
                    </a:lnTo>
                    <a:lnTo>
                      <a:pt x="7398" y="2018"/>
                    </a:lnTo>
                    <a:lnTo>
                      <a:pt x="8280" y="3884"/>
                    </a:lnTo>
                    <a:lnTo>
                      <a:pt x="8454" y="1994"/>
                    </a:lnTo>
                    <a:lnTo>
                      <a:pt x="9352" y="3877"/>
                    </a:lnTo>
                    <a:lnTo>
                      <a:pt x="9495" y="1963"/>
                    </a:lnTo>
                    <a:lnTo>
                      <a:pt x="10401" y="3861"/>
                    </a:lnTo>
                    <a:lnTo>
                      <a:pt x="10560" y="1963"/>
                    </a:lnTo>
                    <a:lnTo>
                      <a:pt x="11450" y="3846"/>
                    </a:lnTo>
                    <a:lnTo>
                      <a:pt x="11625" y="1954"/>
                    </a:lnTo>
                    <a:lnTo>
                      <a:pt x="12499" y="3861"/>
                    </a:lnTo>
                    <a:lnTo>
                      <a:pt x="12499" y="1128"/>
                    </a:lnTo>
                    <a:lnTo>
                      <a:pt x="11577" y="15"/>
                    </a:lnTo>
                    <a:lnTo>
                      <a:pt x="11465" y="1144"/>
                    </a:lnTo>
                    <a:lnTo>
                      <a:pt x="10568" y="0"/>
                    </a:lnTo>
                    <a:lnTo>
                      <a:pt x="10417" y="1097"/>
                    </a:lnTo>
                    <a:lnTo>
                      <a:pt x="9479" y="32"/>
                    </a:lnTo>
                    <a:lnTo>
                      <a:pt x="9344" y="1183"/>
                    </a:lnTo>
                    <a:lnTo>
                      <a:pt x="8446" y="40"/>
                    </a:lnTo>
                    <a:lnTo>
                      <a:pt x="8320" y="1175"/>
                    </a:lnTo>
                    <a:lnTo>
                      <a:pt x="7374" y="55"/>
                    </a:lnTo>
                    <a:lnTo>
                      <a:pt x="7263" y="1248"/>
                    </a:lnTo>
                    <a:lnTo>
                      <a:pt x="6333" y="103"/>
                    </a:lnTo>
                    <a:close/>
                  </a:path>
                </a:pathLst>
              </a:custGeom>
              <a:solidFill>
                <a:srgbClr val="FF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96FB1676-91A6-0CD3-1C19-E885DC454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600" y="1928813"/>
                <a:ext cx="5022850" cy="3706813"/>
              </a:xfrm>
              <a:custGeom>
                <a:avLst/>
                <a:gdLst>
                  <a:gd name="T0" fmla="*/ 12656 w 12656"/>
                  <a:gd name="T1" fmla="*/ 1704 h 9338"/>
                  <a:gd name="T2" fmla="*/ 11740 w 12656"/>
                  <a:gd name="T3" fmla="*/ 0 h 9338"/>
                  <a:gd name="T4" fmla="*/ 11588 w 12656"/>
                  <a:gd name="T5" fmla="*/ 1678 h 9338"/>
                  <a:gd name="T6" fmla="*/ 10710 w 12656"/>
                  <a:gd name="T7" fmla="*/ 0 h 9338"/>
                  <a:gd name="T8" fmla="*/ 10557 w 12656"/>
                  <a:gd name="T9" fmla="*/ 1692 h 9338"/>
                  <a:gd name="T10" fmla="*/ 9654 w 12656"/>
                  <a:gd name="T11" fmla="*/ 51 h 9338"/>
                  <a:gd name="T12" fmla="*/ 9501 w 12656"/>
                  <a:gd name="T13" fmla="*/ 1717 h 9338"/>
                  <a:gd name="T14" fmla="*/ 8559 w 12656"/>
                  <a:gd name="T15" fmla="*/ 63 h 9338"/>
                  <a:gd name="T16" fmla="*/ 8433 w 12656"/>
                  <a:gd name="T17" fmla="*/ 1704 h 9338"/>
                  <a:gd name="T18" fmla="*/ 7529 w 12656"/>
                  <a:gd name="T19" fmla="*/ 76 h 9338"/>
                  <a:gd name="T20" fmla="*/ 7363 w 12656"/>
                  <a:gd name="T21" fmla="*/ 1768 h 9338"/>
                  <a:gd name="T22" fmla="*/ 6473 w 12656"/>
                  <a:gd name="T23" fmla="*/ 76 h 9338"/>
                  <a:gd name="T24" fmla="*/ 6321 w 12656"/>
                  <a:gd name="T25" fmla="*/ 1806 h 9338"/>
                  <a:gd name="T26" fmla="*/ 5430 w 12656"/>
                  <a:gd name="T27" fmla="*/ 114 h 9338"/>
                  <a:gd name="T28" fmla="*/ 5265 w 12656"/>
                  <a:gd name="T29" fmla="*/ 1831 h 9338"/>
                  <a:gd name="T30" fmla="*/ 4362 w 12656"/>
                  <a:gd name="T31" fmla="*/ 153 h 9338"/>
                  <a:gd name="T32" fmla="*/ 4209 w 12656"/>
                  <a:gd name="T33" fmla="*/ 1946 h 9338"/>
                  <a:gd name="T34" fmla="*/ 3319 w 12656"/>
                  <a:gd name="T35" fmla="*/ 203 h 9338"/>
                  <a:gd name="T36" fmla="*/ 3166 w 12656"/>
                  <a:gd name="T37" fmla="*/ 2048 h 9338"/>
                  <a:gd name="T38" fmla="*/ 2263 w 12656"/>
                  <a:gd name="T39" fmla="*/ 343 h 9338"/>
                  <a:gd name="T40" fmla="*/ 2111 w 12656"/>
                  <a:gd name="T41" fmla="*/ 2442 h 9338"/>
                  <a:gd name="T42" fmla="*/ 1245 w 12656"/>
                  <a:gd name="T43" fmla="*/ 712 h 9338"/>
                  <a:gd name="T44" fmla="*/ 1055 w 12656"/>
                  <a:gd name="T45" fmla="*/ 3345 h 9338"/>
                  <a:gd name="T46" fmla="*/ 176 w 12656"/>
                  <a:gd name="T47" fmla="*/ 1565 h 9338"/>
                  <a:gd name="T48" fmla="*/ 74 w 12656"/>
                  <a:gd name="T49" fmla="*/ 4809 h 9338"/>
                  <a:gd name="T50" fmla="*/ 0 w 12656"/>
                  <a:gd name="T51" fmla="*/ 9338 h 9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656" h="9338">
                    <a:moveTo>
                      <a:pt x="12656" y="1704"/>
                    </a:moveTo>
                    <a:lnTo>
                      <a:pt x="11740" y="0"/>
                    </a:lnTo>
                    <a:lnTo>
                      <a:pt x="11588" y="1678"/>
                    </a:lnTo>
                    <a:lnTo>
                      <a:pt x="10710" y="0"/>
                    </a:lnTo>
                    <a:lnTo>
                      <a:pt x="10557" y="1692"/>
                    </a:lnTo>
                    <a:lnTo>
                      <a:pt x="9654" y="51"/>
                    </a:lnTo>
                    <a:lnTo>
                      <a:pt x="9501" y="1717"/>
                    </a:lnTo>
                    <a:lnTo>
                      <a:pt x="8559" y="63"/>
                    </a:lnTo>
                    <a:lnTo>
                      <a:pt x="8433" y="1704"/>
                    </a:lnTo>
                    <a:lnTo>
                      <a:pt x="7529" y="76"/>
                    </a:lnTo>
                    <a:lnTo>
                      <a:pt x="7363" y="1768"/>
                    </a:lnTo>
                    <a:lnTo>
                      <a:pt x="6473" y="76"/>
                    </a:lnTo>
                    <a:lnTo>
                      <a:pt x="6321" y="1806"/>
                    </a:lnTo>
                    <a:lnTo>
                      <a:pt x="5430" y="114"/>
                    </a:lnTo>
                    <a:lnTo>
                      <a:pt x="5265" y="1831"/>
                    </a:lnTo>
                    <a:lnTo>
                      <a:pt x="4362" y="153"/>
                    </a:lnTo>
                    <a:lnTo>
                      <a:pt x="4209" y="1946"/>
                    </a:lnTo>
                    <a:lnTo>
                      <a:pt x="3319" y="203"/>
                    </a:lnTo>
                    <a:lnTo>
                      <a:pt x="3166" y="2048"/>
                    </a:lnTo>
                    <a:lnTo>
                      <a:pt x="2263" y="343"/>
                    </a:lnTo>
                    <a:lnTo>
                      <a:pt x="2111" y="2442"/>
                    </a:lnTo>
                    <a:lnTo>
                      <a:pt x="1245" y="712"/>
                    </a:lnTo>
                    <a:lnTo>
                      <a:pt x="1055" y="3345"/>
                    </a:lnTo>
                    <a:lnTo>
                      <a:pt x="176" y="1565"/>
                    </a:lnTo>
                    <a:lnTo>
                      <a:pt x="74" y="4809"/>
                    </a:lnTo>
                    <a:lnTo>
                      <a:pt x="0" y="9338"/>
                    </a:lnTo>
                  </a:path>
                </a:pathLst>
              </a:custGeom>
              <a:noFill/>
              <a:ln w="26988">
                <a:solidFill>
                  <a:srgbClr val="FF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id="{A8EC7829-1C34-64C0-8C77-6830299FE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7822" y="5635625"/>
                <a:ext cx="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id="{7E215AA8-47AD-53B9-E585-84003ED8C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1044" y="5635625"/>
                <a:ext cx="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7" name="Line 7">
                <a:extLst>
                  <a:ext uri="{FF2B5EF4-FFF2-40B4-BE49-F238E27FC236}">
                    <a16:creationId xmlns:a16="http://schemas.microsoft.com/office/drawing/2014/main" id="{98AB1F0D-CAFF-B3BD-9395-DA2698FAC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04266" y="5635625"/>
                <a:ext cx="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8" name="Line 7">
                <a:extLst>
                  <a:ext uri="{FF2B5EF4-FFF2-40B4-BE49-F238E27FC236}">
                    <a16:creationId xmlns:a16="http://schemas.microsoft.com/office/drawing/2014/main" id="{B0DA83B9-79FB-6337-6CEB-6C47FE203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7489" y="5635625"/>
                <a:ext cx="0" cy="114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2EB882F-BD2D-1391-F1FB-2A6FFAFEE138}"/>
                </a:ext>
              </a:extLst>
            </p:cNvPr>
            <p:cNvSpPr txBox="1"/>
            <p:nvPr/>
          </p:nvSpPr>
          <p:spPr>
            <a:xfrm>
              <a:off x="3623360" y="5717157"/>
              <a:ext cx="318072" cy="43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B61C95F-E93D-5CB5-CA32-38934840DF48}"/>
                </a:ext>
              </a:extLst>
            </p:cNvPr>
            <p:cNvSpPr txBox="1"/>
            <p:nvPr/>
          </p:nvSpPr>
          <p:spPr>
            <a:xfrm>
              <a:off x="2986131" y="5002183"/>
              <a:ext cx="489285" cy="43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0.3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B8BCCBE-5E83-5923-9338-2F3357D9FAFF}"/>
                </a:ext>
              </a:extLst>
            </p:cNvPr>
            <p:cNvSpPr txBox="1"/>
            <p:nvPr/>
          </p:nvSpPr>
          <p:spPr>
            <a:xfrm>
              <a:off x="5881048" y="6050477"/>
              <a:ext cx="899989" cy="46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Weeks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864AF1E-7C21-4F47-8D75-69BE9E9D9432}"/>
                </a:ext>
              </a:extLst>
            </p:cNvPr>
            <p:cNvSpPr txBox="1"/>
            <p:nvPr/>
          </p:nvSpPr>
          <p:spPr>
            <a:xfrm>
              <a:off x="7062000" y="3382828"/>
              <a:ext cx="1975638" cy="46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066FF"/>
                  </a:solidFill>
                </a:rPr>
                <a:t>IQ5 for M184V/I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531F404-BD1F-992C-BB05-0EFF05B65663}"/>
                </a:ext>
              </a:extLst>
            </p:cNvPr>
            <p:cNvSpPr txBox="1"/>
            <p:nvPr/>
          </p:nvSpPr>
          <p:spPr>
            <a:xfrm>
              <a:off x="2986131" y="3850486"/>
              <a:ext cx="489285" cy="43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1.0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53F9FD7-CDCD-0D69-6DAE-F97C61894C79}"/>
                </a:ext>
              </a:extLst>
            </p:cNvPr>
            <p:cNvSpPr txBox="1"/>
            <p:nvPr/>
          </p:nvSpPr>
          <p:spPr>
            <a:xfrm>
              <a:off x="2986131" y="2728436"/>
              <a:ext cx="489285" cy="43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3.0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E4F93C4-9FB0-D297-B2D9-3811324630FF}"/>
                </a:ext>
              </a:extLst>
            </p:cNvPr>
            <p:cNvSpPr txBox="1"/>
            <p:nvPr/>
          </p:nvSpPr>
          <p:spPr>
            <a:xfrm>
              <a:off x="2871398" y="1576740"/>
              <a:ext cx="604017" cy="43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10.0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F8C6241-9A94-08AC-C0BE-EAA1950D842D}"/>
                </a:ext>
              </a:extLst>
            </p:cNvPr>
            <p:cNvSpPr txBox="1"/>
            <p:nvPr/>
          </p:nvSpPr>
          <p:spPr>
            <a:xfrm>
              <a:off x="7731341" y="4972320"/>
              <a:ext cx="1350370" cy="46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0CC66"/>
                  </a:solidFill>
                </a:rPr>
                <a:t>IQ5 for WT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2EFDC81-F53A-98F2-2695-96EFB829F6A7}"/>
                </a:ext>
              </a:extLst>
            </p:cNvPr>
            <p:cNvSpPr txBox="1"/>
            <p:nvPr/>
          </p:nvSpPr>
          <p:spPr>
            <a:xfrm>
              <a:off x="4897126" y="5717157"/>
              <a:ext cx="318072" cy="43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C426D3D-F1DD-804C-B16E-45ACFB8B76E6}"/>
                </a:ext>
              </a:extLst>
            </p:cNvPr>
            <p:cNvSpPr txBox="1"/>
            <p:nvPr/>
          </p:nvSpPr>
          <p:spPr>
            <a:xfrm>
              <a:off x="6170890" y="5717157"/>
              <a:ext cx="318072" cy="43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2CBBD7E-6E08-11C2-087F-27FBBE2F5E62}"/>
                </a:ext>
              </a:extLst>
            </p:cNvPr>
            <p:cNvSpPr txBox="1"/>
            <p:nvPr/>
          </p:nvSpPr>
          <p:spPr>
            <a:xfrm>
              <a:off x="7444655" y="5717157"/>
              <a:ext cx="318072" cy="43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0CC4B5E-5874-E9FA-6E3F-A527460D2081}"/>
                </a:ext>
              </a:extLst>
            </p:cNvPr>
            <p:cNvSpPr txBox="1"/>
            <p:nvPr/>
          </p:nvSpPr>
          <p:spPr>
            <a:xfrm>
              <a:off x="8661055" y="5717157"/>
              <a:ext cx="432803" cy="43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12</a:t>
              </a:r>
            </a:p>
          </p:txBody>
        </p:sp>
      </p:grpSp>
      <p:sp>
        <p:nvSpPr>
          <p:cNvPr id="39" name="Titre 1">
            <a:extLst>
              <a:ext uri="{FF2B5EF4-FFF2-40B4-BE49-F238E27FC236}">
                <a16:creationId xmlns:a16="http://schemas.microsoft.com/office/drawing/2014/main" id="{69242BBD-7AF6-6F07-1F71-C20601F4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</p:spPr>
        <p:txBody>
          <a:bodyPr/>
          <a:lstStyle/>
          <a:p>
            <a:r>
              <a:rPr lang="fr-FR" dirty="0"/>
              <a:t>ISL + LEN QW: Phase 2 (5)</a:t>
            </a:r>
          </a:p>
        </p:txBody>
      </p:sp>
    </p:spTree>
    <p:extLst>
      <p:ext uri="{BB962C8B-B14F-4D97-AF65-F5344CB8AC3E}">
        <p14:creationId xmlns:p14="http://schemas.microsoft.com/office/powerpoint/2010/main" val="4218107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84FA0-2B25-25B4-80F5-1764C39A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LEN + 2 </a:t>
            </a:r>
            <a:r>
              <a:rPr lang="fr-FR" dirty="0" err="1"/>
              <a:t>bNAbs</a:t>
            </a:r>
            <a:r>
              <a:rPr lang="fr-FR" dirty="0"/>
              <a:t> (TAB + ZAB) as maintenance (1)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A7E9309F-9AA7-8D88-FB69-C3173D0C0728}"/>
              </a:ext>
            </a:extLst>
          </p:cNvPr>
          <p:cNvSpPr/>
          <p:nvPr/>
        </p:nvSpPr>
        <p:spPr>
          <a:xfrm>
            <a:off x="165008" y="2457077"/>
            <a:ext cx="2461396" cy="16898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VS &gt; 18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CD4 count :</a:t>
            </a:r>
          </a:p>
          <a:p>
            <a:pPr marL="358775" lvl="1" indent="-179388">
              <a:buFont typeface="Calibri" panose="020F0502020204030204" pitchFamily="34" charset="0"/>
              <a:buChar char="–"/>
            </a:pPr>
            <a:r>
              <a:rPr lang="en-US" sz="1400" dirty="0">
                <a:solidFill>
                  <a:schemeClr val="tx1"/>
                </a:solidFill>
              </a:rPr>
              <a:t>At entry: &gt; 500 cells/µL</a:t>
            </a:r>
          </a:p>
          <a:p>
            <a:pPr marL="358775" lvl="1" indent="-179388">
              <a:buFont typeface="Calibri" panose="020F0502020204030204" pitchFamily="34" charset="0"/>
              <a:buChar char="–"/>
            </a:pPr>
            <a:r>
              <a:rPr lang="en-US" sz="1400" dirty="0">
                <a:solidFill>
                  <a:schemeClr val="tx1"/>
                </a:solidFill>
              </a:rPr>
              <a:t>Nadir: &gt; 350 cells/µL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bNAb</a:t>
            </a:r>
            <a:r>
              <a:rPr lang="en-US" sz="1400" dirty="0">
                <a:solidFill>
                  <a:schemeClr val="tx1"/>
                </a:solidFill>
              </a:rPr>
              <a:t> IC90: &lt; 2 µg/mL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PhenoSense</a:t>
            </a:r>
            <a:r>
              <a:rPr lang="en-US" sz="1400" dirty="0">
                <a:solidFill>
                  <a:schemeClr val="tx1"/>
                </a:solidFill>
              </a:rPr>
              <a:t>®)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A97C3CA1-6A86-F2D8-B9D7-474205972D7E}"/>
              </a:ext>
            </a:extLst>
          </p:cNvPr>
          <p:cNvSpPr/>
          <p:nvPr/>
        </p:nvSpPr>
        <p:spPr>
          <a:xfrm>
            <a:off x="2919973" y="2704900"/>
            <a:ext cx="2812001" cy="559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Highly susceptible to TAB and ZAB</a:t>
            </a:r>
            <a:br>
              <a:rPr lang="en-US" sz="1400" b="1" dirty="0"/>
            </a:br>
            <a:r>
              <a:rPr lang="en-US" sz="1400" b="1" dirty="0"/>
              <a:t>(N = 21)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DDF5E679-C9FD-43CD-5D44-A9B086EC0B82}"/>
              </a:ext>
            </a:extLst>
          </p:cNvPr>
          <p:cNvSpPr/>
          <p:nvPr/>
        </p:nvSpPr>
        <p:spPr>
          <a:xfrm>
            <a:off x="2919973" y="3340101"/>
            <a:ext cx="2812001" cy="6082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Highly susceptible to TAB or ZAB</a:t>
            </a:r>
            <a:br>
              <a:rPr lang="en-US" sz="1400" b="1" dirty="0"/>
            </a:br>
            <a:r>
              <a:rPr lang="en-US" sz="1400" b="1" dirty="0"/>
              <a:t>(N = 11)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B4442ED3-6DB8-B7CD-10C9-9235588E0E75}"/>
              </a:ext>
            </a:extLst>
          </p:cNvPr>
          <p:cNvSpPr/>
          <p:nvPr/>
        </p:nvSpPr>
        <p:spPr>
          <a:xfrm>
            <a:off x="6666540" y="2645336"/>
            <a:ext cx="2339604" cy="62752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Low dose ZAB group:</a:t>
            </a:r>
            <a:br>
              <a:rPr lang="en-US" sz="1400" b="1" dirty="0"/>
            </a:br>
            <a:r>
              <a:rPr lang="en-US" sz="1400" b="1" dirty="0"/>
              <a:t>LEN + TAB + ZAB 10 mg/kg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6E8EA25B-0A4F-D0D2-0E88-C5430AF5C753}"/>
              </a:ext>
            </a:extLst>
          </p:cNvPr>
          <p:cNvSpPr/>
          <p:nvPr/>
        </p:nvSpPr>
        <p:spPr>
          <a:xfrm>
            <a:off x="6666540" y="3340101"/>
            <a:ext cx="2339604" cy="627529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High dose ZAB group:</a:t>
            </a:r>
            <a:br>
              <a:rPr lang="en-US" sz="1400" b="1" dirty="0"/>
            </a:br>
            <a:r>
              <a:rPr lang="en-US" sz="1400" b="1" dirty="0"/>
              <a:t>LEN + TAB + ZAB 30 mg/kg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AD3DD99C-75AA-504F-2B03-84F22EE12E8B}"/>
              </a:ext>
            </a:extLst>
          </p:cNvPr>
          <p:cNvSpPr/>
          <p:nvPr/>
        </p:nvSpPr>
        <p:spPr>
          <a:xfrm>
            <a:off x="9297332" y="2645336"/>
            <a:ext cx="2339604" cy="13222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Restart ART and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continued follow-up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B7FD6DC-8710-4478-7E7C-6AC382D8A829}"/>
              </a:ext>
            </a:extLst>
          </p:cNvPr>
          <p:cNvSpPr/>
          <p:nvPr/>
        </p:nvSpPr>
        <p:spPr>
          <a:xfrm>
            <a:off x="5858974" y="2740959"/>
            <a:ext cx="520741" cy="493059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R</a:t>
            </a:r>
            <a:br>
              <a:rPr lang="en-US" sz="1100" b="1" dirty="0">
                <a:solidFill>
                  <a:srgbClr val="0070C0"/>
                </a:solidFill>
              </a:rPr>
            </a:br>
            <a:r>
              <a:rPr lang="en-US" sz="1100" b="1" dirty="0">
                <a:solidFill>
                  <a:srgbClr val="0070C0"/>
                </a:solidFill>
              </a:rPr>
              <a:t>1:1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FA716D1-7BEB-A59E-226C-47BC48882978}"/>
              </a:ext>
            </a:extLst>
          </p:cNvPr>
          <p:cNvSpPr/>
          <p:nvPr/>
        </p:nvSpPr>
        <p:spPr>
          <a:xfrm>
            <a:off x="5811498" y="3399770"/>
            <a:ext cx="568217" cy="493059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R</a:t>
            </a:r>
            <a:br>
              <a:rPr lang="en-US" sz="1100" b="1" dirty="0">
                <a:solidFill>
                  <a:srgbClr val="0070C0"/>
                </a:solidFill>
              </a:rPr>
            </a:br>
            <a:r>
              <a:rPr lang="en-US" sz="1100" b="1" dirty="0">
                <a:solidFill>
                  <a:srgbClr val="0070C0"/>
                </a:solidFill>
              </a:rPr>
              <a:t>1:1</a:t>
            </a:r>
          </a:p>
        </p:txBody>
      </p:sp>
      <p:cxnSp>
        <p:nvCxnSpPr>
          <p:cNvPr id="50" name="Connecteur : en angle 30">
            <a:extLst>
              <a:ext uri="{FF2B5EF4-FFF2-40B4-BE49-F238E27FC236}">
                <a16:creationId xmlns:a16="http://schemas.microsoft.com/office/drawing/2014/main" id="{56AFDE6F-DFE8-7D91-ADE2-D803101EF77B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 flipV="1">
            <a:off x="2626404" y="2984400"/>
            <a:ext cx="293569" cy="317601"/>
          </a:xfrm>
          <a:prstGeom prst="bentConnector3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 : en angle 32">
            <a:extLst>
              <a:ext uri="{FF2B5EF4-FFF2-40B4-BE49-F238E27FC236}">
                <a16:creationId xmlns:a16="http://schemas.microsoft.com/office/drawing/2014/main" id="{A4B22B2D-C885-6B98-5261-E434AB3C8622}"/>
              </a:ext>
            </a:extLst>
          </p:cNvPr>
          <p:cNvCxnSpPr>
            <a:cxnSpLocks/>
            <a:stCxn id="42" idx="3"/>
            <a:endCxn id="44" idx="1"/>
          </p:cNvCxnSpPr>
          <p:nvPr/>
        </p:nvCxnSpPr>
        <p:spPr>
          <a:xfrm>
            <a:off x="2626404" y="3302001"/>
            <a:ext cx="293569" cy="342216"/>
          </a:xfrm>
          <a:prstGeom prst="bentConnector3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A9CEF3E8-8D38-6A5E-A94E-2BEBEDD0E47A}"/>
              </a:ext>
            </a:extLst>
          </p:cNvPr>
          <p:cNvCxnSpPr>
            <a:cxnSpLocks/>
            <a:stCxn id="43" idx="3"/>
            <a:endCxn id="48" idx="2"/>
          </p:cNvCxnSpPr>
          <p:nvPr/>
        </p:nvCxnSpPr>
        <p:spPr>
          <a:xfrm>
            <a:off x="5731974" y="2984400"/>
            <a:ext cx="127000" cy="3089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094C5767-283B-E062-8F29-232593E03B84}"/>
              </a:ext>
            </a:extLst>
          </p:cNvPr>
          <p:cNvCxnSpPr>
            <a:cxnSpLocks/>
            <a:stCxn id="44" idx="3"/>
            <a:endCxn id="49" idx="2"/>
          </p:cNvCxnSpPr>
          <p:nvPr/>
        </p:nvCxnSpPr>
        <p:spPr>
          <a:xfrm>
            <a:off x="5731974" y="3644217"/>
            <a:ext cx="79524" cy="2083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75F5B557-A05B-EBDF-29F9-BDAA518E1C8C}"/>
              </a:ext>
            </a:extLst>
          </p:cNvPr>
          <p:cNvSpPr txBox="1"/>
          <p:nvPr/>
        </p:nvSpPr>
        <p:spPr>
          <a:xfrm>
            <a:off x="3135814" y="3975757"/>
            <a:ext cx="2174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Stratified by </a:t>
            </a:r>
            <a:r>
              <a:rPr lang="en-US" sz="1200" dirty="0" err="1"/>
              <a:t>bNAb</a:t>
            </a:r>
            <a:r>
              <a:rPr lang="en-US" sz="1200" dirty="0"/>
              <a:t> susceptibility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F117C93-099C-5C34-A182-109D7292AB67}"/>
              </a:ext>
            </a:extLst>
          </p:cNvPr>
          <p:cNvSpPr txBox="1"/>
          <p:nvPr/>
        </p:nvSpPr>
        <p:spPr>
          <a:xfrm>
            <a:off x="5797072" y="2396138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D0</a:t>
            </a:r>
          </a:p>
        </p:txBody>
      </p:sp>
      <p:sp>
        <p:nvSpPr>
          <p:cNvPr id="58" name="Triangle isocèle 43">
            <a:extLst>
              <a:ext uri="{FF2B5EF4-FFF2-40B4-BE49-F238E27FC236}">
                <a16:creationId xmlns:a16="http://schemas.microsoft.com/office/drawing/2014/main" id="{FC68A574-0683-C458-BA60-FEB8345E183F}"/>
              </a:ext>
            </a:extLst>
          </p:cNvPr>
          <p:cNvSpPr/>
          <p:nvPr/>
        </p:nvSpPr>
        <p:spPr>
          <a:xfrm>
            <a:off x="9129805" y="3799542"/>
            <a:ext cx="174792" cy="20170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2C4954C-6B52-ADB0-8822-4E5922B871F9}"/>
              </a:ext>
            </a:extLst>
          </p:cNvPr>
          <p:cNvSpPr txBox="1"/>
          <p:nvPr/>
        </p:nvSpPr>
        <p:spPr>
          <a:xfrm>
            <a:off x="8891554" y="2319938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W26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9ECBDEA-4D96-5F02-8B14-933418E8505A}"/>
              </a:ext>
            </a:extLst>
          </p:cNvPr>
          <p:cNvSpPr txBox="1"/>
          <p:nvPr/>
        </p:nvSpPr>
        <p:spPr>
          <a:xfrm>
            <a:off x="11300696" y="2319938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W52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699C977A-9DFA-43CC-A770-A63DC5B64C8F}"/>
              </a:ext>
            </a:extLst>
          </p:cNvPr>
          <p:cNvSpPr txBox="1"/>
          <p:nvPr/>
        </p:nvSpPr>
        <p:spPr>
          <a:xfrm>
            <a:off x="8582476" y="4000703"/>
            <a:ext cx="1272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Primary endpoint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75D7144-944A-26EB-3A14-2E21C64651E2}"/>
              </a:ext>
            </a:extLst>
          </p:cNvPr>
          <p:cNvCxnSpPr>
            <a:cxnSpLocks/>
            <a:stCxn id="48" idx="6"/>
          </p:cNvCxnSpPr>
          <p:nvPr/>
        </p:nvCxnSpPr>
        <p:spPr>
          <a:xfrm flipV="1">
            <a:off x="6379715" y="2984400"/>
            <a:ext cx="238908" cy="308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BE65745-960D-5953-7281-4DB20C7F78D5}"/>
              </a:ext>
            </a:extLst>
          </p:cNvPr>
          <p:cNvCxnSpPr>
            <a:cxnSpLocks/>
          </p:cNvCxnSpPr>
          <p:nvPr/>
        </p:nvCxnSpPr>
        <p:spPr>
          <a:xfrm flipV="1">
            <a:off x="6379715" y="3644216"/>
            <a:ext cx="191432" cy="308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30">
            <a:extLst>
              <a:ext uri="{FF2B5EF4-FFF2-40B4-BE49-F238E27FC236}">
                <a16:creationId xmlns:a16="http://schemas.microsoft.com/office/drawing/2014/main" id="{EBC6DD2D-65BF-111E-BEB0-E162688652CD}"/>
              </a:ext>
            </a:extLst>
          </p:cNvPr>
          <p:cNvSpPr txBox="1"/>
          <p:nvPr/>
        </p:nvSpPr>
        <p:spPr>
          <a:xfrm>
            <a:off x="6361314" y="6490607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Little SJ, HIV Drug Therapy Glasgow 2024, Abs. O23</a:t>
            </a:r>
          </a:p>
        </p:txBody>
      </p:sp>
    </p:spTree>
    <p:extLst>
      <p:ext uri="{BB962C8B-B14F-4D97-AF65-F5344CB8AC3E}">
        <p14:creationId xmlns:p14="http://schemas.microsoft.com/office/powerpoint/2010/main" val="99890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84FA0-2B25-25B4-80F5-1764C39A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LEN + 2 </a:t>
            </a:r>
            <a:r>
              <a:rPr lang="fr-FR" dirty="0" err="1"/>
              <a:t>bNAbs</a:t>
            </a:r>
            <a:r>
              <a:rPr lang="fr-FR" dirty="0"/>
              <a:t> (TAB + ZAB) as maintenance (2)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5F03716-1352-8DF2-B1F0-A7F6D1F0A2B0}"/>
              </a:ext>
            </a:extLst>
          </p:cNvPr>
          <p:cNvGrpSpPr/>
          <p:nvPr/>
        </p:nvGrpSpPr>
        <p:grpSpPr>
          <a:xfrm>
            <a:off x="162357" y="2348181"/>
            <a:ext cx="10655187" cy="3106606"/>
            <a:chOff x="162357" y="2348181"/>
            <a:chExt cx="10655187" cy="3106606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972D7C7-9C88-A2BD-4ADD-EA81D10D9CF7}"/>
                </a:ext>
              </a:extLst>
            </p:cNvPr>
            <p:cNvSpPr txBox="1"/>
            <p:nvPr/>
          </p:nvSpPr>
          <p:spPr>
            <a:xfrm>
              <a:off x="2495198" y="2348181"/>
              <a:ext cx="3348301" cy="64698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LEN + TAB 30 mg/kg + ZAB 10 mg/kg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 = 16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A8690C6-5EBF-D414-F56D-D94A8A8EE632}"/>
                </a:ext>
              </a:extLst>
            </p:cNvPr>
            <p:cNvSpPr txBox="1"/>
            <p:nvPr/>
          </p:nvSpPr>
          <p:spPr>
            <a:xfrm>
              <a:off x="2176029" y="3425740"/>
              <a:ext cx="12640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Susceptible </a:t>
              </a:r>
            </a:p>
            <a:p>
              <a:pPr algn="ctr"/>
              <a:r>
                <a:rPr lang="en-US" sz="1400" b="1" dirty="0"/>
                <a:t>to both </a:t>
              </a:r>
              <a:r>
                <a:rPr lang="en-US" sz="1400" b="1" dirty="0" err="1"/>
                <a:t>bNAbs</a:t>
              </a:r>
              <a:endParaRPr lang="en-US" sz="1400" b="1" dirty="0"/>
            </a:p>
            <a:p>
              <a:pPr algn="ctr"/>
              <a:r>
                <a:rPr lang="en-US" sz="1400" b="1" dirty="0"/>
                <a:t>N = 11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25DB804-D942-EEAC-B53F-C3BE0ED1D8C2}"/>
                </a:ext>
              </a:extLst>
            </p:cNvPr>
            <p:cNvSpPr txBox="1"/>
            <p:nvPr/>
          </p:nvSpPr>
          <p:spPr>
            <a:xfrm>
              <a:off x="3562512" y="3425740"/>
              <a:ext cx="10768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Susceptible </a:t>
              </a:r>
            </a:p>
            <a:p>
              <a:pPr algn="ctr"/>
              <a:r>
                <a:rPr lang="en-US" sz="1400" b="1"/>
                <a:t>to TAB only</a:t>
              </a:r>
            </a:p>
            <a:p>
              <a:pPr algn="ctr"/>
              <a:r>
                <a:rPr lang="en-US" sz="1400" b="1"/>
                <a:t>N = 2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9D95425-4C1C-AE78-41CE-ABC24DBBEC8D}"/>
                </a:ext>
              </a:extLst>
            </p:cNvPr>
            <p:cNvSpPr txBox="1"/>
            <p:nvPr/>
          </p:nvSpPr>
          <p:spPr>
            <a:xfrm>
              <a:off x="4972222" y="3425740"/>
              <a:ext cx="10768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Susceptible </a:t>
              </a:r>
            </a:p>
            <a:p>
              <a:pPr algn="ctr"/>
              <a:r>
                <a:rPr lang="en-US" sz="1400" b="1"/>
                <a:t>to ZAB only</a:t>
              </a:r>
            </a:p>
            <a:p>
              <a:pPr algn="ctr"/>
              <a:r>
                <a:rPr lang="en-US" sz="1400" b="1"/>
                <a:t> N = 3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BA18FCC-9EC4-527F-069E-1BD26FDE8952}"/>
                </a:ext>
              </a:extLst>
            </p:cNvPr>
            <p:cNvSpPr txBox="1"/>
            <p:nvPr/>
          </p:nvSpPr>
          <p:spPr>
            <a:xfrm>
              <a:off x="7124160" y="3425740"/>
              <a:ext cx="12640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Susceptible </a:t>
              </a:r>
            </a:p>
            <a:p>
              <a:pPr algn="ctr"/>
              <a:r>
                <a:rPr lang="en-US" sz="1400" b="1"/>
                <a:t>to both bNAbs</a:t>
              </a:r>
            </a:p>
            <a:p>
              <a:pPr algn="ctr"/>
              <a:r>
                <a:rPr lang="en-US" sz="1400" b="1"/>
                <a:t>N = 10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E8955FA-7396-561C-CBB4-BFF61019A6EE}"/>
                </a:ext>
              </a:extLst>
            </p:cNvPr>
            <p:cNvSpPr txBox="1"/>
            <p:nvPr/>
          </p:nvSpPr>
          <p:spPr>
            <a:xfrm>
              <a:off x="8552208" y="3425740"/>
              <a:ext cx="10768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Susceptible </a:t>
              </a:r>
            </a:p>
            <a:p>
              <a:pPr algn="ctr"/>
              <a:r>
                <a:rPr lang="en-US" sz="1400" b="1"/>
                <a:t>to TAB only</a:t>
              </a:r>
            </a:p>
            <a:p>
              <a:pPr algn="ctr"/>
              <a:r>
                <a:rPr lang="en-US" sz="1400" b="1"/>
                <a:t>N = 3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4070025-DA79-B938-1F41-7DB2B1BAF9F7}"/>
                </a:ext>
              </a:extLst>
            </p:cNvPr>
            <p:cNvSpPr txBox="1"/>
            <p:nvPr/>
          </p:nvSpPr>
          <p:spPr>
            <a:xfrm>
              <a:off x="9758408" y="3425740"/>
              <a:ext cx="10591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Susceptible</a:t>
              </a:r>
            </a:p>
            <a:p>
              <a:pPr algn="ctr"/>
              <a:r>
                <a:rPr lang="en-US" sz="1400" b="1"/>
                <a:t>to ZAB only</a:t>
              </a:r>
            </a:p>
            <a:p>
              <a:pPr algn="ctr"/>
              <a:r>
                <a:rPr lang="en-US" sz="1400" b="1"/>
                <a:t> N = 3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B40F2D7-BEAB-2608-0E5E-E80859BA2A38}"/>
                </a:ext>
              </a:extLst>
            </p:cNvPr>
            <p:cNvSpPr txBox="1"/>
            <p:nvPr/>
          </p:nvSpPr>
          <p:spPr>
            <a:xfrm>
              <a:off x="7410349" y="2348181"/>
              <a:ext cx="3348301" cy="646986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LEN + TAB 30 mg/kg + ZAB 30 mg/kg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N = 16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AC60F4B-983D-4DE0-7FA6-AF385B8839ED}"/>
                </a:ext>
              </a:extLst>
            </p:cNvPr>
            <p:cNvSpPr txBox="1"/>
            <p:nvPr/>
          </p:nvSpPr>
          <p:spPr>
            <a:xfrm>
              <a:off x="162357" y="4243127"/>
              <a:ext cx="16938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HIV-1 RNA ≥ 50 c/mL</a:t>
              </a:r>
            </a:p>
            <a:p>
              <a:pPr algn="ctr"/>
              <a:r>
                <a:rPr lang="en-US" sz="1400"/>
                <a:t>at W26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972F800-4B5E-51D6-0F9C-A09C701B96F7}"/>
                </a:ext>
              </a:extLst>
            </p:cNvPr>
            <p:cNvSpPr txBox="1"/>
            <p:nvPr/>
          </p:nvSpPr>
          <p:spPr>
            <a:xfrm>
              <a:off x="2623289" y="4357098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1 *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E51E4B6-94B9-FBD6-4B7F-C2A5E73F693F}"/>
                </a:ext>
              </a:extLst>
            </p:cNvPr>
            <p:cNvSpPr txBox="1"/>
            <p:nvPr/>
          </p:nvSpPr>
          <p:spPr>
            <a:xfrm>
              <a:off x="7608647" y="43570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8E93743-A301-AD65-1BF4-D3EF8B923EE0}"/>
                </a:ext>
              </a:extLst>
            </p:cNvPr>
            <p:cNvSpPr txBox="1"/>
            <p:nvPr/>
          </p:nvSpPr>
          <p:spPr>
            <a:xfrm>
              <a:off x="3948287" y="43570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1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26A3842-0691-96E6-3DA1-1EA59CC39755}"/>
                </a:ext>
              </a:extLst>
            </p:cNvPr>
            <p:cNvSpPr txBox="1"/>
            <p:nvPr/>
          </p:nvSpPr>
          <p:spPr>
            <a:xfrm>
              <a:off x="10204676" y="43570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C96BBEB-158D-9F3C-96C7-E0D53CEB7A86}"/>
                </a:ext>
              </a:extLst>
            </p:cNvPr>
            <p:cNvSpPr txBox="1"/>
            <p:nvPr/>
          </p:nvSpPr>
          <p:spPr>
            <a:xfrm>
              <a:off x="8999926" y="43570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447B9F9-7B84-F423-7B29-8574A6926B4C}"/>
                </a:ext>
              </a:extLst>
            </p:cNvPr>
            <p:cNvSpPr txBox="1"/>
            <p:nvPr/>
          </p:nvSpPr>
          <p:spPr>
            <a:xfrm>
              <a:off x="5404149" y="43570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1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BCFFDA2-28ED-C9DB-3989-C71402F592A0}"/>
                </a:ext>
              </a:extLst>
            </p:cNvPr>
            <p:cNvSpPr txBox="1"/>
            <p:nvPr/>
          </p:nvSpPr>
          <p:spPr>
            <a:xfrm>
              <a:off x="1856219" y="4612458"/>
              <a:ext cx="1780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* R emergence to LEN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4886A7D-38A9-4346-3E42-F02CBBA05EC1}"/>
                </a:ext>
              </a:extLst>
            </p:cNvPr>
            <p:cNvSpPr txBox="1"/>
            <p:nvPr/>
          </p:nvSpPr>
          <p:spPr>
            <a:xfrm>
              <a:off x="8360902" y="5147010"/>
              <a:ext cx="18437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Ongoing Phase 2 study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075A0229-3CCC-9FBB-6903-C001DD271491}"/>
                </a:ext>
              </a:extLst>
            </p:cNvPr>
            <p:cNvGrpSpPr/>
            <p:nvPr/>
          </p:nvGrpSpPr>
          <p:grpSpPr>
            <a:xfrm>
              <a:off x="3050360" y="3113148"/>
              <a:ext cx="2374980" cy="327242"/>
              <a:chOff x="3552612" y="2986059"/>
              <a:chExt cx="2374980" cy="327242"/>
            </a:xfrm>
          </p:grpSpPr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BFCD423D-E451-1A9F-EEE3-3045DDE7F361}"/>
                  </a:ext>
                </a:extLst>
              </p:cNvPr>
              <p:cNvCxnSpPr/>
              <p:nvPr/>
            </p:nvCxnSpPr>
            <p:spPr>
              <a:xfrm flipH="1">
                <a:off x="3552612" y="2986059"/>
                <a:ext cx="1140180" cy="31259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A94490D0-9C0D-6F2B-8380-E623055629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2792" y="2986059"/>
                <a:ext cx="1234800" cy="31259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B23E3AB5-CF48-8967-70AF-266A56091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2792" y="2986059"/>
                <a:ext cx="0" cy="32724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7653EDBD-2C53-6E25-1729-4215808576E7}"/>
                </a:ext>
              </a:extLst>
            </p:cNvPr>
            <p:cNvCxnSpPr>
              <a:cxnSpLocks/>
            </p:cNvCxnSpPr>
            <p:nvPr/>
          </p:nvCxnSpPr>
          <p:spPr>
            <a:xfrm>
              <a:off x="2780840" y="4087028"/>
              <a:ext cx="0" cy="252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05F04C2C-6CCB-FBB7-5E81-6DA2D2CA8678}"/>
                </a:ext>
              </a:extLst>
            </p:cNvPr>
            <p:cNvCxnSpPr>
              <a:cxnSpLocks/>
            </p:cNvCxnSpPr>
            <p:nvPr/>
          </p:nvCxnSpPr>
          <p:spPr>
            <a:xfrm>
              <a:off x="4127040" y="4087028"/>
              <a:ext cx="0" cy="252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BB7833EB-0A21-C9DC-1094-2D629B572702}"/>
                </a:ext>
              </a:extLst>
            </p:cNvPr>
            <p:cNvCxnSpPr>
              <a:cxnSpLocks/>
            </p:cNvCxnSpPr>
            <p:nvPr/>
          </p:nvCxnSpPr>
          <p:spPr>
            <a:xfrm>
              <a:off x="7738049" y="4087028"/>
              <a:ext cx="0" cy="252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61ACD69A-5A51-0FB2-54B8-54B745A85E9F}"/>
                </a:ext>
              </a:extLst>
            </p:cNvPr>
            <p:cNvCxnSpPr>
              <a:cxnSpLocks/>
            </p:cNvCxnSpPr>
            <p:nvPr/>
          </p:nvCxnSpPr>
          <p:spPr>
            <a:xfrm>
              <a:off x="5593748" y="4087028"/>
              <a:ext cx="0" cy="252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C7335FA9-0369-A0EF-0C98-E3498FF02CF4}"/>
                </a:ext>
              </a:extLst>
            </p:cNvPr>
            <p:cNvCxnSpPr>
              <a:cxnSpLocks/>
            </p:cNvCxnSpPr>
            <p:nvPr/>
          </p:nvCxnSpPr>
          <p:spPr>
            <a:xfrm>
              <a:off x="9090989" y="4087028"/>
              <a:ext cx="0" cy="252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686A57FD-D80C-C10D-BF63-3934DEE84D01}"/>
                </a:ext>
              </a:extLst>
            </p:cNvPr>
            <p:cNvCxnSpPr>
              <a:cxnSpLocks/>
            </p:cNvCxnSpPr>
            <p:nvPr/>
          </p:nvCxnSpPr>
          <p:spPr>
            <a:xfrm>
              <a:off x="10341549" y="4087028"/>
              <a:ext cx="0" cy="252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D2F95A29-AB2C-76BB-A0AD-715E600728C4}"/>
                </a:ext>
              </a:extLst>
            </p:cNvPr>
            <p:cNvGrpSpPr/>
            <p:nvPr/>
          </p:nvGrpSpPr>
          <p:grpSpPr>
            <a:xfrm>
              <a:off x="7971646" y="3075340"/>
              <a:ext cx="2374980" cy="396000"/>
              <a:chOff x="3552612" y="4530201"/>
              <a:chExt cx="2374980" cy="396000"/>
            </a:xfrm>
          </p:grpSpPr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4166E471-1713-EA3A-ED2B-74ECCCB0C6CC}"/>
                  </a:ext>
                </a:extLst>
              </p:cNvPr>
              <p:cNvCxnSpPr/>
              <p:nvPr/>
            </p:nvCxnSpPr>
            <p:spPr>
              <a:xfrm flipH="1">
                <a:off x="3552612" y="4530201"/>
                <a:ext cx="1140180" cy="3813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4C7F8674-A124-341F-DFE6-EE3984F3C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2792" y="4530201"/>
                <a:ext cx="1234800" cy="38135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6EEAFC1B-65E0-EC6A-47BA-3B38B8BEB7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2792" y="4530201"/>
                <a:ext cx="0" cy="3960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30">
            <a:extLst>
              <a:ext uri="{FF2B5EF4-FFF2-40B4-BE49-F238E27FC236}">
                <a16:creationId xmlns:a16="http://schemas.microsoft.com/office/drawing/2014/main" id="{A4CB38E8-7D02-2EEE-0024-6D41B3A387EB}"/>
              </a:ext>
            </a:extLst>
          </p:cNvPr>
          <p:cNvSpPr txBox="1"/>
          <p:nvPr/>
        </p:nvSpPr>
        <p:spPr>
          <a:xfrm>
            <a:off x="6361314" y="6490607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Little SJ, HIV Drug Therapy Glasgow 2024, Abs. O23</a:t>
            </a:r>
          </a:p>
        </p:txBody>
      </p:sp>
    </p:spTree>
    <p:extLst>
      <p:ext uri="{BB962C8B-B14F-4D97-AF65-F5344CB8AC3E}">
        <p14:creationId xmlns:p14="http://schemas.microsoft.com/office/powerpoint/2010/main" val="208865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93B628C0-C909-CC22-B734-115C1EAE8850}"/>
              </a:ext>
            </a:extLst>
          </p:cNvPr>
          <p:cNvSpPr txBox="1">
            <a:spLocks/>
          </p:cNvSpPr>
          <p:nvPr/>
        </p:nvSpPr>
        <p:spPr>
          <a:xfrm>
            <a:off x="609600" y="116380"/>
            <a:ext cx="8466034" cy="820469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GS-1720, new weekly oral INSTI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C7D0B799-1567-61C4-4028-32E534C05964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Falkard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B, HIV Drug Therapy Glasgow 2024, Abs. P035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EAA1C0-30B0-A0CD-4E67-5DB6D28A36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561" y="704850"/>
            <a:ext cx="6887756" cy="13859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Phase 1b, 28 HIV+ adults, ART-naïve or experienced but INSTI-naïve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CD4 &gt; 200/mm</a:t>
            </a:r>
            <a:r>
              <a:rPr lang="en-US" sz="1800" baseline="30000" dirty="0">
                <a:cs typeface="Arial" panose="020B0604020202020204" pitchFamily="34" charset="0"/>
              </a:rPr>
              <a:t>3</a:t>
            </a:r>
          </a:p>
          <a:p>
            <a:pPr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HIV-1 RNA 5 000 to 400 000 c/mL 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41249948-9264-7D18-F894-9B0C12450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17922"/>
              </p:ext>
            </p:extLst>
          </p:nvPr>
        </p:nvGraphicFramePr>
        <p:xfrm>
          <a:off x="337949" y="4416502"/>
          <a:ext cx="5758052" cy="209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29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</a:rPr>
                        <a:t>GS-1720 dose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Mean GS-1720 concentrations </a:t>
                      </a:r>
                      <a:b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at D11 (mg/mL)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Mean IQ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at D11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Mean reduction from baseline in HIV-1 RNA (log</a:t>
                      </a:r>
                      <a:r>
                        <a:rPr kumimoji="0" lang="en-US" sz="140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c/mL) at D11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mg (N = 7)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1.64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1.74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 mg (N = 7)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5.87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2.18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450 mg (N = 7)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8.78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4.5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2.44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 mg (N = 7)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18.4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9.5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2.37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1A82F84F-DD3F-EFE6-5864-4BCC2C1833FE}"/>
              </a:ext>
            </a:extLst>
          </p:cNvPr>
          <p:cNvSpPr txBox="1"/>
          <p:nvPr/>
        </p:nvSpPr>
        <p:spPr>
          <a:xfrm>
            <a:off x="8203583" y="1771620"/>
            <a:ext cx="228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PK/PD analysis at D11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051EA66-E454-8956-764A-D8E63E4F7FB1}"/>
              </a:ext>
            </a:extLst>
          </p:cNvPr>
          <p:cNvGrpSpPr/>
          <p:nvPr/>
        </p:nvGrpSpPr>
        <p:grpSpPr>
          <a:xfrm>
            <a:off x="405998" y="2030447"/>
            <a:ext cx="5232446" cy="2261421"/>
            <a:chOff x="415377" y="2841752"/>
            <a:chExt cx="5232446" cy="2261421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AFE2472A-BB90-7FF0-C7B7-94CBDAEF8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1" y="2841752"/>
              <a:ext cx="2838450" cy="301399"/>
            </a:xfrm>
            <a:prstGeom prst="homePlate">
              <a:avLst>
                <a:gd name="adj" fmla="val 37891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B/F/TAF or SOC</a:t>
              </a: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469CF007-777B-8128-CAE1-454BD6D15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65" y="2841752"/>
              <a:ext cx="1649786" cy="301399"/>
            </a:xfrm>
            <a:prstGeom prst="homePlate">
              <a:avLst>
                <a:gd name="adj" fmla="val 0"/>
              </a:avLst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30 mg (N = 7)</a:t>
              </a: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BA65BAF9-570E-BE8A-EE6B-D75C5DB5F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1" y="3227453"/>
              <a:ext cx="2838450" cy="301399"/>
            </a:xfrm>
            <a:prstGeom prst="homePlate">
              <a:avLst>
                <a:gd name="adj" fmla="val 37891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B/F/TAF or SOC</a:t>
              </a:r>
            </a:p>
          </p:txBody>
        </p:sp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7AD924F4-1BA4-B65C-D7AD-B3873E0AA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65" y="3227453"/>
              <a:ext cx="1649786" cy="301399"/>
            </a:xfrm>
            <a:prstGeom prst="homePlate">
              <a:avLst>
                <a:gd name="adj" fmla="val 0"/>
              </a:avLst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150 mg (N = 7)</a:t>
              </a:r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46A4DA82-5ECD-C1CF-078F-1068843F7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1" y="3613154"/>
              <a:ext cx="2838450" cy="301399"/>
            </a:xfrm>
            <a:prstGeom prst="homePlate">
              <a:avLst>
                <a:gd name="adj" fmla="val 37891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B/F/TAF or SOC</a:t>
              </a: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F43D0DF2-5DBB-1F08-066B-20509B0AB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65" y="3613154"/>
              <a:ext cx="1649786" cy="301399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450 mg (N = 7)</a:t>
              </a: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A876FE11-6639-AF30-79FC-CCDC1BE8D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351" y="3998855"/>
              <a:ext cx="2838450" cy="301399"/>
            </a:xfrm>
            <a:prstGeom prst="homePlate">
              <a:avLst>
                <a:gd name="adj" fmla="val 37891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B/F/TAF or SOC</a:t>
              </a:r>
            </a:p>
          </p:txBody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E6E2B444-8BDB-81CD-981F-02B59B971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65" y="3998855"/>
              <a:ext cx="1649786" cy="301399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86384" tIns="43192" rIns="86384" bIns="43192" anchor="ctr"/>
            <a:lstStyle>
              <a:lvl1pPr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63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63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863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950 mg (N = 7)</a:t>
              </a:r>
            </a:p>
          </p:txBody>
        </p: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5EF1245A-7609-4D75-2FEF-6A51AC1C0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0095" y="4365506"/>
              <a:ext cx="0" cy="83674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3C2D9452-7DA5-791E-E4D6-D46AC19FD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19" y="4421748"/>
              <a:ext cx="27468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3" name="Line 37">
              <a:extLst>
                <a:ext uri="{FF2B5EF4-FFF2-40B4-BE49-F238E27FC236}">
                  <a16:creationId xmlns:a16="http://schemas.microsoft.com/office/drawing/2014/main" id="{13498258-E867-E151-6F25-0B99AE3C3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5546" y="4365506"/>
              <a:ext cx="0" cy="83674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67">
              <a:extLst>
                <a:ext uri="{FF2B5EF4-FFF2-40B4-BE49-F238E27FC236}">
                  <a16:creationId xmlns:a16="http://schemas.microsoft.com/office/drawing/2014/main" id="{A5DF4ACA-27E5-0345-8F3E-5ECA13DA8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285" y="4421748"/>
              <a:ext cx="366053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D60</a:t>
              </a:r>
            </a:p>
          </p:txBody>
        </p:sp>
        <p:sp>
          <p:nvSpPr>
            <p:cNvPr id="25" name="Line 37">
              <a:extLst>
                <a:ext uri="{FF2B5EF4-FFF2-40B4-BE49-F238E27FC236}">
                  <a16:creationId xmlns:a16="http://schemas.microsoft.com/office/drawing/2014/main" id="{FFA887EB-06AE-33D5-CEA0-D3B31408F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2136" y="4365506"/>
              <a:ext cx="0" cy="83674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67">
              <a:extLst>
                <a:ext uri="{FF2B5EF4-FFF2-40B4-BE49-F238E27FC236}">
                  <a16:creationId xmlns:a16="http://schemas.microsoft.com/office/drawing/2014/main" id="{BE8C481F-9B80-093C-241D-357B55802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559" y="4421748"/>
              <a:ext cx="27468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D2</a:t>
              </a:r>
            </a:p>
          </p:txBody>
        </p:sp>
        <p:sp>
          <p:nvSpPr>
            <p:cNvPr id="27" name="Line 37">
              <a:extLst>
                <a:ext uri="{FF2B5EF4-FFF2-40B4-BE49-F238E27FC236}">
                  <a16:creationId xmlns:a16="http://schemas.microsoft.com/office/drawing/2014/main" id="{4E8F8515-FAE5-6B9D-7F39-27EC13BC2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4586" y="4365506"/>
              <a:ext cx="0" cy="83674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67">
              <a:extLst>
                <a:ext uri="{FF2B5EF4-FFF2-40B4-BE49-F238E27FC236}">
                  <a16:creationId xmlns:a16="http://schemas.microsoft.com/office/drawing/2014/main" id="{0CE49EDB-13D8-58EE-9160-E4D4F1BF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325" y="4421748"/>
              <a:ext cx="366053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D11</a:t>
              </a:r>
            </a:p>
          </p:txBody>
        </p:sp>
        <p:sp>
          <p:nvSpPr>
            <p:cNvPr id="29" name="Rectangle 67">
              <a:extLst>
                <a:ext uri="{FF2B5EF4-FFF2-40B4-BE49-F238E27FC236}">
                  <a16:creationId xmlns:a16="http://schemas.microsoft.com/office/drawing/2014/main" id="{F220BC51-409D-3D34-4857-3CD715075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77" y="4815026"/>
              <a:ext cx="103771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GS-1720 Oral</a:t>
              </a:r>
            </a:p>
          </p:txBody>
        </p:sp>
        <p:sp>
          <p:nvSpPr>
            <p:cNvPr id="30" name="Rectangle 67">
              <a:extLst>
                <a:ext uri="{FF2B5EF4-FFF2-40B4-BE49-F238E27FC236}">
                  <a16:creationId xmlns:a16="http://schemas.microsoft.com/office/drawing/2014/main" id="{EA2CC527-262F-D4C3-CBC8-C84B78FB1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578" y="4700726"/>
              <a:ext cx="170470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Primary</a:t>
              </a:r>
              <a:r>
                <a:rPr lang="en-US" altLang="fr-FR" sz="1400" kern="0" dirty="0">
                  <a:solidFill>
                    <a:srgbClr val="C00000"/>
                  </a:solidFill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 e</a:t>
              </a:r>
              <a:r>
                <a:rPr kumimoji="0" lang="en-US" altLang="fr-FR" sz="1400" b="0" i="0" u="none" strike="noStrike" kern="0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ndpoint</a:t>
              </a:r>
            </a:p>
          </p:txBody>
        </p:sp>
        <p:sp>
          <p:nvSpPr>
            <p:cNvPr id="31" name="Rectangle 67">
              <a:extLst>
                <a:ext uri="{FF2B5EF4-FFF2-40B4-BE49-F238E27FC236}">
                  <a16:creationId xmlns:a16="http://schemas.microsoft.com/office/drawing/2014/main" id="{F3553D42-D005-A18F-C75B-448BB2D97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979" y="4726126"/>
              <a:ext cx="837844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0" i="0" u="none" strike="noStrike" kern="0" cap="none" spc="0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Last visit</a:t>
              </a:r>
            </a:p>
          </p:txBody>
        </p:sp>
        <p:sp>
          <p:nvSpPr>
            <p:cNvPr id="34" name="Triangle isocèle 47">
              <a:extLst>
                <a:ext uri="{FF2B5EF4-FFF2-40B4-BE49-F238E27FC236}">
                  <a16:creationId xmlns:a16="http://schemas.microsoft.com/office/drawing/2014/main" id="{2E41FF65-D1F9-5C2F-582C-E497B3369AFF}"/>
                </a:ext>
              </a:extLst>
            </p:cNvPr>
            <p:cNvSpPr/>
            <p:nvPr/>
          </p:nvSpPr>
          <p:spPr bwMode="auto">
            <a:xfrm>
              <a:off x="724074" y="4684981"/>
              <a:ext cx="132588" cy="1143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5" name="Triangle isocèle 48">
              <a:extLst>
                <a:ext uri="{FF2B5EF4-FFF2-40B4-BE49-F238E27FC236}">
                  <a16:creationId xmlns:a16="http://schemas.microsoft.com/office/drawing/2014/main" id="{9F7676D3-6A6F-03EA-9659-6DA3F525512D}"/>
                </a:ext>
              </a:extLst>
            </p:cNvPr>
            <p:cNvSpPr/>
            <p:nvPr/>
          </p:nvSpPr>
          <p:spPr bwMode="auto">
            <a:xfrm>
              <a:off x="1048644" y="4684981"/>
              <a:ext cx="132588" cy="1143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E5E03DBE-2AC6-353C-7095-DB3300AFC9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5128" y="4369243"/>
              <a:ext cx="443695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F1C1F60-9BD7-157E-9FFC-8E606643A27F}"/>
              </a:ext>
            </a:extLst>
          </p:cNvPr>
          <p:cNvGrpSpPr/>
          <p:nvPr/>
        </p:nvGrpSpPr>
        <p:grpSpPr>
          <a:xfrm>
            <a:off x="6339132" y="2138926"/>
            <a:ext cx="5610705" cy="3876989"/>
            <a:chOff x="6339132" y="2138926"/>
            <a:chExt cx="5610705" cy="3876989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66FF4ED-3FCA-7CD5-D608-A8895D35A3A5}"/>
                </a:ext>
              </a:extLst>
            </p:cNvPr>
            <p:cNvSpPr txBox="1"/>
            <p:nvPr/>
          </p:nvSpPr>
          <p:spPr>
            <a:xfrm>
              <a:off x="8234444" y="5347185"/>
              <a:ext cx="25264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GS-1720 plasma concentrations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4B152CA-24A0-3456-7428-7D56C43B5320}"/>
                </a:ext>
              </a:extLst>
            </p:cNvPr>
            <p:cNvSpPr txBox="1"/>
            <p:nvPr/>
          </p:nvSpPr>
          <p:spPr>
            <a:xfrm rot="16200000">
              <a:off x="4910119" y="3567939"/>
              <a:ext cx="3165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HIV-1 RNA reduction at D11 (log</a:t>
              </a:r>
              <a:r>
                <a:rPr lang="en-US" sz="1400" b="1" baseline="-25000"/>
                <a:t>10</a:t>
              </a:r>
              <a:r>
                <a:rPr lang="en-US" sz="1400" b="1"/>
                <a:t> c/mL)</a:t>
              </a: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F62CB81C-1CEA-31FB-2D96-EA31A26F384A}"/>
                </a:ext>
              </a:extLst>
            </p:cNvPr>
            <p:cNvGrpSpPr/>
            <p:nvPr/>
          </p:nvGrpSpPr>
          <p:grpSpPr>
            <a:xfrm>
              <a:off x="6763748" y="2357348"/>
              <a:ext cx="5186089" cy="2913761"/>
              <a:chOff x="5728572" y="2351222"/>
              <a:chExt cx="6221265" cy="3364388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5E46D4ED-8694-D2E5-E5B3-E41502D42EE7}"/>
                  </a:ext>
                </a:extLst>
              </p:cNvPr>
              <p:cNvGrpSpPr/>
              <p:nvPr/>
            </p:nvGrpSpPr>
            <p:grpSpPr>
              <a:xfrm>
                <a:off x="11694391" y="5371221"/>
                <a:ext cx="255446" cy="344389"/>
                <a:chOff x="7217641" y="4885446"/>
                <a:chExt cx="255446" cy="344389"/>
              </a:xfrm>
            </p:grpSpPr>
            <p:sp>
              <p:nvSpPr>
                <p:cNvPr id="114" name="Line 37">
                  <a:extLst>
                    <a:ext uri="{FF2B5EF4-FFF2-40B4-BE49-F238E27FC236}">
                      <a16:creationId xmlns:a16="http://schemas.microsoft.com/office/drawing/2014/main" id="{71BC6308-17BC-4533-0328-3668BEF82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0599" y="4885446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tangle 67">
                  <a:extLst>
                    <a:ext uri="{FF2B5EF4-FFF2-40B4-BE49-F238E27FC236}">
                      <a16:creationId xmlns:a16="http://schemas.microsoft.com/office/drawing/2014/main" id="{F25CD918-EFFD-4792-C3F7-FCE81BB18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7641" y="4941688"/>
                  <a:ext cx="255446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30</a:t>
                  </a:r>
                </a:p>
              </p:txBody>
            </p:sp>
          </p:grpSp>
          <p:sp>
            <p:nvSpPr>
              <p:cNvPr id="39" name="Forme libre : forme 26">
                <a:extLst>
                  <a:ext uri="{FF2B5EF4-FFF2-40B4-BE49-F238E27FC236}">
                    <a16:creationId xmlns:a16="http://schemas.microsoft.com/office/drawing/2014/main" id="{697A1727-CEF4-8BB1-A016-54BD6C18DD9B}"/>
                  </a:ext>
                </a:extLst>
              </p:cNvPr>
              <p:cNvSpPr/>
              <p:nvPr/>
            </p:nvSpPr>
            <p:spPr bwMode="auto">
              <a:xfrm>
                <a:off x="6122669" y="2644139"/>
                <a:ext cx="5749281" cy="2733675"/>
              </a:xfrm>
              <a:custGeom>
                <a:avLst/>
                <a:gdLst>
                  <a:gd name="connsiteX0" fmla="*/ 0 w 5250180"/>
                  <a:gd name="connsiteY0" fmla="*/ 0 h 3192780"/>
                  <a:gd name="connsiteX1" fmla="*/ 0 w 5250180"/>
                  <a:gd name="connsiteY1" fmla="*/ 3192780 h 3192780"/>
                  <a:gd name="connsiteX2" fmla="*/ 5250180 w 5250180"/>
                  <a:gd name="connsiteY2" fmla="*/ 3192780 h 319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50180" h="3192780">
                    <a:moveTo>
                      <a:pt x="0" y="0"/>
                    </a:moveTo>
                    <a:lnTo>
                      <a:pt x="0" y="3192780"/>
                    </a:lnTo>
                    <a:lnTo>
                      <a:pt x="5250180" y="319278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5C223FE3-97B9-C019-3C92-6BBCAC78471B}"/>
                  </a:ext>
                </a:extLst>
              </p:cNvPr>
              <p:cNvGrpSpPr/>
              <p:nvPr/>
            </p:nvGrpSpPr>
            <p:grpSpPr>
              <a:xfrm>
                <a:off x="10750437" y="5371221"/>
                <a:ext cx="255446" cy="344389"/>
                <a:chOff x="7217641" y="4885446"/>
                <a:chExt cx="255446" cy="344389"/>
              </a:xfrm>
            </p:grpSpPr>
            <p:sp>
              <p:nvSpPr>
                <p:cNvPr id="112" name="Line 37">
                  <a:extLst>
                    <a:ext uri="{FF2B5EF4-FFF2-40B4-BE49-F238E27FC236}">
                      <a16:creationId xmlns:a16="http://schemas.microsoft.com/office/drawing/2014/main" id="{921048D9-F810-7469-8029-DB0FBEEDBB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0599" y="4885446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tangle 67">
                  <a:extLst>
                    <a:ext uri="{FF2B5EF4-FFF2-40B4-BE49-F238E27FC236}">
                      <a16:creationId xmlns:a16="http://schemas.microsoft.com/office/drawing/2014/main" id="{9119CA98-374B-0B91-7B43-93B66B3A0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7641" y="4941688"/>
                  <a:ext cx="255446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25</a:t>
                  </a:r>
                  <a:endPara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BC9648EF-86AB-211F-02FC-5EA23F0E80B9}"/>
                  </a:ext>
                </a:extLst>
              </p:cNvPr>
              <p:cNvGrpSpPr/>
              <p:nvPr/>
            </p:nvGrpSpPr>
            <p:grpSpPr>
              <a:xfrm>
                <a:off x="9792048" y="5371221"/>
                <a:ext cx="255446" cy="344389"/>
                <a:chOff x="7217641" y="4885446"/>
                <a:chExt cx="255446" cy="344389"/>
              </a:xfrm>
            </p:grpSpPr>
            <p:sp>
              <p:nvSpPr>
                <p:cNvPr id="110" name="Line 37">
                  <a:extLst>
                    <a:ext uri="{FF2B5EF4-FFF2-40B4-BE49-F238E27FC236}">
                      <a16:creationId xmlns:a16="http://schemas.microsoft.com/office/drawing/2014/main" id="{EC068445-7120-7D90-E8D5-B367592D3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0599" y="4885446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1" name="Rectangle 67">
                  <a:extLst>
                    <a:ext uri="{FF2B5EF4-FFF2-40B4-BE49-F238E27FC236}">
                      <a16:creationId xmlns:a16="http://schemas.microsoft.com/office/drawing/2014/main" id="{8121C5C3-89D8-7D82-750D-8D252094B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7641" y="4941688"/>
                  <a:ext cx="255446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20</a:t>
                  </a:r>
                </a:p>
              </p:txBody>
            </p:sp>
          </p:grp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4993FC97-A364-BED4-8DB2-BC52F7810AD3}"/>
                  </a:ext>
                </a:extLst>
              </p:cNvPr>
              <p:cNvGrpSpPr/>
              <p:nvPr/>
            </p:nvGrpSpPr>
            <p:grpSpPr>
              <a:xfrm>
                <a:off x="8845820" y="5371221"/>
                <a:ext cx="255446" cy="344389"/>
                <a:chOff x="7217641" y="4885446"/>
                <a:chExt cx="255446" cy="344389"/>
              </a:xfrm>
            </p:grpSpPr>
            <p:sp>
              <p:nvSpPr>
                <p:cNvPr id="108" name="Line 37">
                  <a:extLst>
                    <a:ext uri="{FF2B5EF4-FFF2-40B4-BE49-F238E27FC236}">
                      <a16:creationId xmlns:a16="http://schemas.microsoft.com/office/drawing/2014/main" id="{3CF39DBD-DE94-6DCE-5852-1DDB13510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0599" y="4885446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Rectangle 67">
                  <a:extLst>
                    <a:ext uri="{FF2B5EF4-FFF2-40B4-BE49-F238E27FC236}">
                      <a16:creationId xmlns:a16="http://schemas.microsoft.com/office/drawing/2014/main" id="{F509C12F-98E2-378A-DF94-017A19C856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7641" y="4941688"/>
                  <a:ext cx="255446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15</a:t>
                  </a:r>
                </a:p>
              </p:txBody>
            </p:sp>
          </p:grpSp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5634F272-0BFA-6839-7F93-96EE25C7DD0F}"/>
                  </a:ext>
                </a:extLst>
              </p:cNvPr>
              <p:cNvGrpSpPr/>
              <p:nvPr/>
            </p:nvGrpSpPr>
            <p:grpSpPr>
              <a:xfrm>
                <a:off x="7898736" y="5371221"/>
                <a:ext cx="255446" cy="344389"/>
                <a:chOff x="7217641" y="4885446"/>
                <a:chExt cx="255446" cy="344389"/>
              </a:xfrm>
            </p:grpSpPr>
            <p:sp>
              <p:nvSpPr>
                <p:cNvPr id="106" name="Line 37">
                  <a:extLst>
                    <a:ext uri="{FF2B5EF4-FFF2-40B4-BE49-F238E27FC236}">
                      <a16:creationId xmlns:a16="http://schemas.microsoft.com/office/drawing/2014/main" id="{0A59C0A2-E8B0-C705-4CB9-7076EEF23E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0599" y="4885446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Rectangle 67">
                  <a:extLst>
                    <a:ext uri="{FF2B5EF4-FFF2-40B4-BE49-F238E27FC236}">
                      <a16:creationId xmlns:a16="http://schemas.microsoft.com/office/drawing/2014/main" id="{B259C65A-4E5C-24E4-D7AF-2BD7D2C37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7641" y="4941688"/>
                  <a:ext cx="255446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E08BAF77-FA5F-5A32-3124-F35217EEF796}"/>
                  </a:ext>
                </a:extLst>
              </p:cNvPr>
              <p:cNvGrpSpPr/>
              <p:nvPr/>
            </p:nvGrpSpPr>
            <p:grpSpPr>
              <a:xfrm>
                <a:off x="6985596" y="5371221"/>
                <a:ext cx="164075" cy="344389"/>
                <a:chOff x="7263325" y="4885446"/>
                <a:chExt cx="164075" cy="344389"/>
              </a:xfrm>
            </p:grpSpPr>
            <p:sp>
              <p:nvSpPr>
                <p:cNvPr id="104" name="Line 37">
                  <a:extLst>
                    <a:ext uri="{FF2B5EF4-FFF2-40B4-BE49-F238E27FC236}">
                      <a16:creationId xmlns:a16="http://schemas.microsoft.com/office/drawing/2014/main" id="{AFBD6E9B-F2B9-248A-B791-FE0281D6BA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0599" y="4885446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Rectangle 67">
                  <a:extLst>
                    <a:ext uri="{FF2B5EF4-FFF2-40B4-BE49-F238E27FC236}">
                      <a16:creationId xmlns:a16="http://schemas.microsoft.com/office/drawing/2014/main" id="{59AD3033-356A-5D3E-2448-2CD1EC5D4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325" y="4941688"/>
                  <a:ext cx="164075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C3E40B8F-EA11-0508-9E67-F048E107B634}"/>
                  </a:ext>
                </a:extLst>
              </p:cNvPr>
              <p:cNvGrpSpPr/>
              <p:nvPr/>
            </p:nvGrpSpPr>
            <p:grpSpPr>
              <a:xfrm>
                <a:off x="6046439" y="5371221"/>
                <a:ext cx="164075" cy="344389"/>
                <a:chOff x="7263325" y="4885446"/>
                <a:chExt cx="164075" cy="344389"/>
              </a:xfrm>
            </p:grpSpPr>
            <p:sp>
              <p:nvSpPr>
                <p:cNvPr id="102" name="Line 37">
                  <a:extLst>
                    <a:ext uri="{FF2B5EF4-FFF2-40B4-BE49-F238E27FC236}">
                      <a16:creationId xmlns:a16="http://schemas.microsoft.com/office/drawing/2014/main" id="{4C10A83F-4A7C-DD7C-F198-9FF26AF8C3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40599" y="4885446"/>
                  <a:ext cx="0" cy="836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Rectangle 67">
                  <a:extLst>
                    <a:ext uri="{FF2B5EF4-FFF2-40B4-BE49-F238E27FC236}">
                      <a16:creationId xmlns:a16="http://schemas.microsoft.com/office/drawing/2014/main" id="{6CF0711E-28EA-6E43-E984-C384B3543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3325" y="4941688"/>
                  <a:ext cx="164075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B832C98B-5C9F-3E0D-9D42-73AEC6F71DDF}"/>
                  </a:ext>
                </a:extLst>
              </p:cNvPr>
              <p:cNvGrpSpPr/>
              <p:nvPr/>
            </p:nvGrpSpPr>
            <p:grpSpPr>
              <a:xfrm>
                <a:off x="5728573" y="2510447"/>
                <a:ext cx="392827" cy="288147"/>
                <a:chOff x="1710543" y="4747278"/>
                <a:chExt cx="392827" cy="288147"/>
              </a:xfrm>
            </p:grpSpPr>
            <p:sp>
              <p:nvSpPr>
                <p:cNvPr id="100" name="Line 7">
                  <a:extLst>
                    <a:ext uri="{FF2B5EF4-FFF2-40B4-BE49-F238E27FC236}">
                      <a16:creationId xmlns:a16="http://schemas.microsoft.com/office/drawing/2014/main" id="{3389623F-8AC0-8938-4E54-A0A43D9BD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4880631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ectangle 38">
                  <a:extLst>
                    <a:ext uri="{FF2B5EF4-FFF2-40B4-BE49-F238E27FC236}">
                      <a16:creationId xmlns:a16="http://schemas.microsoft.com/office/drawing/2014/main" id="{F9E2BDB0-6178-19D1-52AB-B17EE263B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3" y="4747278"/>
                  <a:ext cx="300330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3.0</a:t>
                  </a:r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32315B9B-2D7D-9CA9-0609-3C5C7C0923EC}"/>
                  </a:ext>
                </a:extLst>
              </p:cNvPr>
              <p:cNvGrpSpPr/>
              <p:nvPr/>
            </p:nvGrpSpPr>
            <p:grpSpPr>
              <a:xfrm>
                <a:off x="5728572" y="2968934"/>
                <a:ext cx="392828" cy="288147"/>
                <a:chOff x="1710542" y="4747278"/>
                <a:chExt cx="392828" cy="288147"/>
              </a:xfrm>
            </p:grpSpPr>
            <p:sp>
              <p:nvSpPr>
                <p:cNvPr id="98" name="Line 7">
                  <a:extLst>
                    <a:ext uri="{FF2B5EF4-FFF2-40B4-BE49-F238E27FC236}">
                      <a16:creationId xmlns:a16="http://schemas.microsoft.com/office/drawing/2014/main" id="{18BEFEF6-81F9-2054-0BB2-51EF6F042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4880631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Rectangle 38">
                  <a:extLst>
                    <a:ext uri="{FF2B5EF4-FFF2-40B4-BE49-F238E27FC236}">
                      <a16:creationId xmlns:a16="http://schemas.microsoft.com/office/drawing/2014/main" id="{7AB7CF93-FA56-DC46-BC7C-E1D50137A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47472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2.5</a:t>
                  </a:r>
                </a:p>
              </p:txBody>
            </p:sp>
          </p:grpSp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0F3E6D3C-195C-74B1-00E5-889753E9DAEB}"/>
                  </a:ext>
                </a:extLst>
              </p:cNvPr>
              <p:cNvGrpSpPr/>
              <p:nvPr/>
            </p:nvGrpSpPr>
            <p:grpSpPr>
              <a:xfrm>
                <a:off x="5728572" y="3421231"/>
                <a:ext cx="392828" cy="288147"/>
                <a:chOff x="1710542" y="4747278"/>
                <a:chExt cx="392828" cy="288147"/>
              </a:xfrm>
            </p:grpSpPr>
            <p:sp>
              <p:nvSpPr>
                <p:cNvPr id="96" name="Line 7">
                  <a:extLst>
                    <a:ext uri="{FF2B5EF4-FFF2-40B4-BE49-F238E27FC236}">
                      <a16:creationId xmlns:a16="http://schemas.microsoft.com/office/drawing/2014/main" id="{FAE47A0D-F359-5064-B3A7-E5BCFE471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4880631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Rectangle 38">
                  <a:extLst>
                    <a:ext uri="{FF2B5EF4-FFF2-40B4-BE49-F238E27FC236}">
                      <a16:creationId xmlns:a16="http://schemas.microsoft.com/office/drawing/2014/main" id="{5814054D-B62B-1316-589F-3539508DA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47472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2.0</a:t>
                  </a:r>
                </a:p>
              </p:txBody>
            </p:sp>
          </p:grp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9D75A45F-553F-35DE-001B-B000FD68D775}"/>
                  </a:ext>
                </a:extLst>
              </p:cNvPr>
              <p:cNvGrpSpPr/>
              <p:nvPr/>
            </p:nvGrpSpPr>
            <p:grpSpPr>
              <a:xfrm>
                <a:off x="5728572" y="3879718"/>
                <a:ext cx="392828" cy="288147"/>
                <a:chOff x="1710542" y="4747278"/>
                <a:chExt cx="392828" cy="288147"/>
              </a:xfrm>
            </p:grpSpPr>
            <p:sp>
              <p:nvSpPr>
                <p:cNvPr id="94" name="Line 7">
                  <a:extLst>
                    <a:ext uri="{FF2B5EF4-FFF2-40B4-BE49-F238E27FC236}">
                      <a16:creationId xmlns:a16="http://schemas.microsoft.com/office/drawing/2014/main" id="{BC607A48-8A82-98E1-0164-7BD72DDA4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4880631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5" name="Rectangle 38">
                  <a:extLst>
                    <a:ext uri="{FF2B5EF4-FFF2-40B4-BE49-F238E27FC236}">
                      <a16:creationId xmlns:a16="http://schemas.microsoft.com/office/drawing/2014/main" id="{7ADA6B52-5172-8699-D589-4809B25B5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47472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1.5</a:t>
                  </a:r>
                </a:p>
              </p:txBody>
            </p:sp>
          </p:grp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A49F51EF-2EB7-DCB5-1160-B9BCDBA9C266}"/>
                  </a:ext>
                </a:extLst>
              </p:cNvPr>
              <p:cNvGrpSpPr/>
              <p:nvPr/>
            </p:nvGrpSpPr>
            <p:grpSpPr>
              <a:xfrm>
                <a:off x="5728572" y="4332768"/>
                <a:ext cx="392828" cy="288147"/>
                <a:chOff x="1710542" y="4747278"/>
                <a:chExt cx="392828" cy="288147"/>
              </a:xfrm>
            </p:grpSpPr>
            <p:sp>
              <p:nvSpPr>
                <p:cNvPr id="92" name="Line 7">
                  <a:extLst>
                    <a:ext uri="{FF2B5EF4-FFF2-40B4-BE49-F238E27FC236}">
                      <a16:creationId xmlns:a16="http://schemas.microsoft.com/office/drawing/2014/main" id="{58E84F14-C4A1-A17E-90CF-A383140A8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4880631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tangle 38">
                  <a:extLst>
                    <a:ext uri="{FF2B5EF4-FFF2-40B4-BE49-F238E27FC236}">
                      <a16:creationId xmlns:a16="http://schemas.microsoft.com/office/drawing/2014/main" id="{B2C5F846-7B10-A90E-A883-56D295287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47472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1.0</a:t>
                  </a:r>
                </a:p>
              </p:txBody>
            </p:sp>
          </p:grp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0E2BF3EE-E623-A0AD-C29D-D3926094C432}"/>
                  </a:ext>
                </a:extLst>
              </p:cNvPr>
              <p:cNvGrpSpPr/>
              <p:nvPr/>
            </p:nvGrpSpPr>
            <p:grpSpPr>
              <a:xfrm>
                <a:off x="5728572" y="4791255"/>
                <a:ext cx="392828" cy="288147"/>
                <a:chOff x="1710542" y="4747278"/>
                <a:chExt cx="392828" cy="288147"/>
              </a:xfrm>
            </p:grpSpPr>
            <p:sp>
              <p:nvSpPr>
                <p:cNvPr id="90" name="Line 7">
                  <a:extLst>
                    <a:ext uri="{FF2B5EF4-FFF2-40B4-BE49-F238E27FC236}">
                      <a16:creationId xmlns:a16="http://schemas.microsoft.com/office/drawing/2014/main" id="{C1270520-6DF9-5823-F04E-EC4C457A6A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4880631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Rectangle 38">
                  <a:extLst>
                    <a:ext uri="{FF2B5EF4-FFF2-40B4-BE49-F238E27FC236}">
                      <a16:creationId xmlns:a16="http://schemas.microsoft.com/office/drawing/2014/main" id="{A2E9CB0C-58DD-C4D7-B99D-FF498B4FD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47472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0.5</a:t>
                  </a:r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DBEE4FEE-C2BD-35F5-E3DD-A7162C56F45F}"/>
                  </a:ext>
                </a:extLst>
              </p:cNvPr>
              <p:cNvGrpSpPr/>
              <p:nvPr/>
            </p:nvGrpSpPr>
            <p:grpSpPr>
              <a:xfrm>
                <a:off x="5728572" y="5243986"/>
                <a:ext cx="392828" cy="288147"/>
                <a:chOff x="1710542" y="4747278"/>
                <a:chExt cx="392828" cy="288147"/>
              </a:xfrm>
            </p:grpSpPr>
            <p:sp>
              <p:nvSpPr>
                <p:cNvPr id="88" name="Line 7">
                  <a:extLst>
                    <a:ext uri="{FF2B5EF4-FFF2-40B4-BE49-F238E27FC236}">
                      <a16:creationId xmlns:a16="http://schemas.microsoft.com/office/drawing/2014/main" id="{748D7C4F-998C-BF3B-964D-10C9D8067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7303" y="4880631"/>
                  <a:ext cx="760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tangle 38">
                  <a:extLst>
                    <a:ext uri="{FF2B5EF4-FFF2-40B4-BE49-F238E27FC236}">
                      <a16:creationId xmlns:a16="http://schemas.microsoft.com/office/drawing/2014/main" id="{DB0145C3-86F3-E2A3-8A0C-B1825D6F9E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0542" y="4747278"/>
                  <a:ext cx="300331" cy="2881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36000" tIns="36000" rIns="36000" bIns="36000" anchor="ctr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ea typeface="Roboto Condensed" panose="02000000000000000000" pitchFamily="2" charset="0"/>
                      <a:cs typeface="Calibri" panose="020F0502020204030204" pitchFamily="34" charset="0"/>
                    </a:rPr>
                    <a:t>0.0</a:t>
                  </a:r>
                </a:p>
              </p:txBody>
            </p:sp>
          </p:grpSp>
          <p:sp>
            <p:nvSpPr>
              <p:cNvPr id="53" name="Line 7">
                <a:extLst>
                  <a:ext uri="{FF2B5EF4-FFF2-40B4-BE49-F238E27FC236}">
                    <a16:creationId xmlns:a16="http://schemas.microsoft.com/office/drawing/2014/main" id="{BAEB40AD-4AB8-66F3-7D12-481C18D95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1879" y="4013526"/>
                <a:ext cx="56491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tangle 38">
                <a:extLst>
                  <a:ext uri="{FF2B5EF4-FFF2-40B4-BE49-F238E27FC236}">
                    <a16:creationId xmlns:a16="http://schemas.microsoft.com/office/drawing/2014/main" id="{A8909100-5D6C-922F-F2B0-98C327081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8566" y="2351222"/>
                <a:ext cx="329184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IQ1</a:t>
                </a:r>
              </a:p>
            </p:txBody>
          </p:sp>
          <p:sp>
            <p:nvSpPr>
              <p:cNvPr id="55" name="Line 7">
                <a:extLst>
                  <a:ext uri="{FF2B5EF4-FFF2-40B4-BE49-F238E27FC236}">
                    <a16:creationId xmlns:a16="http://schemas.microsoft.com/office/drawing/2014/main" id="{90AF048C-E274-28C5-9648-F7E3C169C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125600" y="4006814"/>
                <a:ext cx="27305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38">
                <a:extLst>
                  <a:ext uri="{FF2B5EF4-FFF2-40B4-BE49-F238E27FC236}">
                    <a16:creationId xmlns:a16="http://schemas.microsoft.com/office/drawing/2014/main" id="{704C4D25-8448-5196-E0E3-4FB548D90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2245" y="2351222"/>
                <a:ext cx="329184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IQ2</a:t>
                </a:r>
              </a:p>
            </p:txBody>
          </p:sp>
          <p:sp>
            <p:nvSpPr>
              <p:cNvPr id="57" name="Line 7">
                <a:extLst>
                  <a:ext uri="{FF2B5EF4-FFF2-40B4-BE49-F238E27FC236}">
                    <a16:creationId xmlns:a16="http://schemas.microsoft.com/office/drawing/2014/main" id="{9A578816-E4BB-29B8-0EAC-06CEFFADD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489279" y="4006814"/>
                <a:ext cx="27305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73E35ACB-26B3-D82C-04F9-2D00C5532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3334" y="2351222"/>
                <a:ext cx="329184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IQ5</a:t>
                </a:r>
              </a:p>
            </p:txBody>
          </p:sp>
          <p:sp>
            <p:nvSpPr>
              <p:cNvPr id="59" name="Line 7">
                <a:extLst>
                  <a:ext uri="{FF2B5EF4-FFF2-40B4-BE49-F238E27FC236}">
                    <a16:creationId xmlns:a16="http://schemas.microsoft.com/office/drawing/2014/main" id="{90ADAD6E-1C56-7E6F-84BD-6D4AF8345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600368" y="4006814"/>
                <a:ext cx="27305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69F7BD4E-D966-065D-7844-4955FE7572E6}"/>
                  </a:ext>
                </a:extLst>
              </p:cNvPr>
              <p:cNvSpPr/>
              <p:nvPr/>
            </p:nvSpPr>
            <p:spPr bwMode="auto">
              <a:xfrm>
                <a:off x="6430365" y="2780267"/>
                <a:ext cx="91600" cy="916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0E78C5CD-3610-3073-7180-FE7DFC8A3C78}"/>
                  </a:ext>
                </a:extLst>
              </p:cNvPr>
              <p:cNvSpPr/>
              <p:nvPr/>
            </p:nvSpPr>
            <p:spPr bwMode="auto">
              <a:xfrm>
                <a:off x="6408934" y="3456542"/>
                <a:ext cx="91600" cy="916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A0843192-1DCF-8070-CC77-F52F36EBCBB4}"/>
                  </a:ext>
                </a:extLst>
              </p:cNvPr>
              <p:cNvSpPr/>
              <p:nvPr/>
            </p:nvSpPr>
            <p:spPr bwMode="auto">
              <a:xfrm>
                <a:off x="6370834" y="3520835"/>
                <a:ext cx="91600" cy="916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FD430C59-FBBF-8837-7F97-D1ED920BFD0B}"/>
                  </a:ext>
                </a:extLst>
              </p:cNvPr>
              <p:cNvSpPr/>
              <p:nvPr/>
            </p:nvSpPr>
            <p:spPr bwMode="auto">
              <a:xfrm>
                <a:off x="6358928" y="3656566"/>
                <a:ext cx="91600" cy="916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4C302340-DDF2-91BC-3F5E-296FA6EB6F3A}"/>
                  </a:ext>
                </a:extLst>
              </p:cNvPr>
              <p:cNvSpPr/>
              <p:nvPr/>
            </p:nvSpPr>
            <p:spPr bwMode="auto">
              <a:xfrm>
                <a:off x="6468465" y="3856591"/>
                <a:ext cx="91600" cy="916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D82EEC71-9105-7DCE-9293-5189E24363CD}"/>
                  </a:ext>
                </a:extLst>
              </p:cNvPr>
              <p:cNvSpPr/>
              <p:nvPr/>
            </p:nvSpPr>
            <p:spPr bwMode="auto">
              <a:xfrm>
                <a:off x="6258915" y="3870878"/>
                <a:ext cx="91600" cy="916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4DD04A6E-26B3-3646-58C0-9BF7EA5EA797}"/>
                  </a:ext>
                </a:extLst>
              </p:cNvPr>
              <p:cNvSpPr/>
              <p:nvPr/>
            </p:nvSpPr>
            <p:spPr bwMode="auto">
              <a:xfrm>
                <a:off x="6468465" y="5104365"/>
                <a:ext cx="91600" cy="916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091D5B86-1771-2DE3-B690-C975E64EEB2A}"/>
                  </a:ext>
                </a:extLst>
              </p:cNvPr>
              <p:cNvSpPr/>
              <p:nvPr/>
            </p:nvSpPr>
            <p:spPr bwMode="auto">
              <a:xfrm>
                <a:off x="6682778" y="3261279"/>
                <a:ext cx="91600" cy="91600"/>
              </a:xfrm>
              <a:prstGeom prst="ellipse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ED83FCA8-EC15-A595-DC1D-E1C6836A7750}"/>
                  </a:ext>
                </a:extLst>
              </p:cNvPr>
              <p:cNvSpPr/>
              <p:nvPr/>
            </p:nvSpPr>
            <p:spPr bwMode="auto">
              <a:xfrm>
                <a:off x="6687541" y="3330335"/>
                <a:ext cx="91600" cy="91600"/>
              </a:xfrm>
              <a:prstGeom prst="ellipse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0680D850-8EF7-5D5F-FE46-9C45E63BBAD5}"/>
                  </a:ext>
                </a:extLst>
              </p:cNvPr>
              <p:cNvSpPr/>
              <p:nvPr/>
            </p:nvSpPr>
            <p:spPr bwMode="auto">
              <a:xfrm>
                <a:off x="7180459" y="3023154"/>
                <a:ext cx="91600" cy="91600"/>
              </a:xfrm>
              <a:prstGeom prst="ellipse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AAA16C45-42F3-239A-3CB3-B9100560D3E4}"/>
                  </a:ext>
                </a:extLst>
              </p:cNvPr>
              <p:cNvSpPr/>
              <p:nvPr/>
            </p:nvSpPr>
            <p:spPr bwMode="auto">
              <a:xfrm>
                <a:off x="7070922" y="3380342"/>
                <a:ext cx="91600" cy="91600"/>
              </a:xfrm>
              <a:prstGeom prst="ellipse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11600C08-4332-CF1C-EA96-C7746FCCA28E}"/>
                  </a:ext>
                </a:extLst>
              </p:cNvPr>
              <p:cNvSpPr/>
              <p:nvPr/>
            </p:nvSpPr>
            <p:spPr bwMode="auto">
              <a:xfrm>
                <a:off x="7299522" y="3354148"/>
                <a:ext cx="91600" cy="91600"/>
              </a:xfrm>
              <a:prstGeom prst="ellipse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6F09E9F1-A402-13E2-545D-57702CAC1C66}"/>
                  </a:ext>
                </a:extLst>
              </p:cNvPr>
              <p:cNvSpPr/>
              <p:nvPr/>
            </p:nvSpPr>
            <p:spPr bwMode="auto">
              <a:xfrm>
                <a:off x="7020916" y="3456542"/>
                <a:ext cx="91600" cy="91600"/>
              </a:xfrm>
              <a:prstGeom prst="ellipse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18292861-E835-29BB-DCCA-88AA8C04EDAB}"/>
                  </a:ext>
                </a:extLst>
              </p:cNvPr>
              <p:cNvSpPr/>
              <p:nvPr/>
            </p:nvSpPr>
            <p:spPr bwMode="auto">
              <a:xfrm>
                <a:off x="6870898" y="3492262"/>
                <a:ext cx="91600" cy="91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7DBC4C1D-5B98-B5BC-E972-03FEC62A329A}"/>
                  </a:ext>
                </a:extLst>
              </p:cNvPr>
              <p:cNvSpPr/>
              <p:nvPr/>
            </p:nvSpPr>
            <p:spPr bwMode="auto">
              <a:xfrm>
                <a:off x="7099498" y="2985055"/>
                <a:ext cx="91600" cy="91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26F09658-EC1E-6C02-EBC1-6B7FBC761E70}"/>
                  </a:ext>
                </a:extLst>
              </p:cNvPr>
              <p:cNvSpPr/>
              <p:nvPr/>
            </p:nvSpPr>
            <p:spPr bwMode="auto">
              <a:xfrm>
                <a:off x="7785298" y="2732642"/>
                <a:ext cx="91600" cy="91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525BB5F7-0EE6-5A73-DCFF-2C0002A128B1}"/>
                  </a:ext>
                </a:extLst>
              </p:cNvPr>
              <p:cNvSpPr/>
              <p:nvPr/>
            </p:nvSpPr>
            <p:spPr bwMode="auto">
              <a:xfrm>
                <a:off x="7535267" y="3018392"/>
                <a:ext cx="91600" cy="91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7CE4DF0A-E1C9-F215-1D95-7ECE1F48CBB9}"/>
                  </a:ext>
                </a:extLst>
              </p:cNvPr>
              <p:cNvSpPr/>
              <p:nvPr/>
            </p:nvSpPr>
            <p:spPr bwMode="auto">
              <a:xfrm>
                <a:off x="7404299" y="3749436"/>
                <a:ext cx="91600" cy="91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1003D3DA-7FFB-624D-1B55-264B30900FC8}"/>
                  </a:ext>
                </a:extLst>
              </p:cNvPr>
              <p:cNvSpPr/>
              <p:nvPr/>
            </p:nvSpPr>
            <p:spPr bwMode="auto">
              <a:xfrm>
                <a:off x="8379024" y="3139836"/>
                <a:ext cx="91600" cy="91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51181671-C323-E1DD-F0DA-0B5060384D2E}"/>
                  </a:ext>
                </a:extLst>
              </p:cNvPr>
              <p:cNvSpPr/>
              <p:nvPr/>
            </p:nvSpPr>
            <p:spPr bwMode="auto">
              <a:xfrm>
                <a:off x="9121974" y="2679461"/>
                <a:ext cx="91600" cy="91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D8A78EA8-1BAC-BA70-073F-B3B332D0997A}"/>
                  </a:ext>
                </a:extLst>
              </p:cNvPr>
              <p:cNvSpPr/>
              <p:nvPr/>
            </p:nvSpPr>
            <p:spPr bwMode="auto">
              <a:xfrm>
                <a:off x="8356797" y="3608148"/>
                <a:ext cx="91600" cy="91600"/>
              </a:xfrm>
              <a:prstGeom prst="ellipse">
                <a:avLst/>
              </a:prstGeom>
              <a:solidFill>
                <a:srgbClr val="00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A6A1E41D-1373-04C6-1E04-D858E2349C75}"/>
                  </a:ext>
                </a:extLst>
              </p:cNvPr>
              <p:cNvSpPr/>
              <p:nvPr/>
            </p:nvSpPr>
            <p:spPr bwMode="auto">
              <a:xfrm>
                <a:off x="8645722" y="3395423"/>
                <a:ext cx="91600" cy="91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7530DFDE-D13F-5716-A702-249CF7DFDA33}"/>
                  </a:ext>
                </a:extLst>
              </p:cNvPr>
              <p:cNvSpPr/>
              <p:nvPr/>
            </p:nvSpPr>
            <p:spPr bwMode="auto">
              <a:xfrm>
                <a:off x="9172772" y="3417648"/>
                <a:ext cx="91600" cy="91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A6696132-7BF1-24E2-1DF7-E0BDF8D44D78}"/>
                  </a:ext>
                </a:extLst>
              </p:cNvPr>
              <p:cNvSpPr/>
              <p:nvPr/>
            </p:nvSpPr>
            <p:spPr bwMode="auto">
              <a:xfrm>
                <a:off x="9350572" y="3541473"/>
                <a:ext cx="91600" cy="91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9514A055-89CB-612B-28EE-97755D425C85}"/>
                  </a:ext>
                </a:extLst>
              </p:cNvPr>
              <p:cNvSpPr/>
              <p:nvPr/>
            </p:nvSpPr>
            <p:spPr bwMode="auto">
              <a:xfrm>
                <a:off x="9198172" y="3776423"/>
                <a:ext cx="91600" cy="91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805CEFD0-9CAE-201B-B9D1-7DB46E7F3887}"/>
                  </a:ext>
                </a:extLst>
              </p:cNvPr>
              <p:cNvSpPr/>
              <p:nvPr/>
            </p:nvSpPr>
            <p:spPr bwMode="auto">
              <a:xfrm>
                <a:off x="9385497" y="2681048"/>
                <a:ext cx="91600" cy="91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86" name="Ellipse 85">
                <a:extLst>
                  <a:ext uri="{FF2B5EF4-FFF2-40B4-BE49-F238E27FC236}">
                    <a16:creationId xmlns:a16="http://schemas.microsoft.com/office/drawing/2014/main" id="{1F7F1576-6C94-C902-FCF2-217962657FA4}"/>
                  </a:ext>
                </a:extLst>
              </p:cNvPr>
              <p:cNvSpPr/>
              <p:nvPr/>
            </p:nvSpPr>
            <p:spPr bwMode="auto">
              <a:xfrm>
                <a:off x="9731572" y="2747723"/>
                <a:ext cx="91600" cy="91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id="{A11677D1-2D01-C0C9-B8E9-297BF66D6F47}"/>
                  </a:ext>
                </a:extLst>
              </p:cNvPr>
              <p:cNvSpPr/>
              <p:nvPr/>
            </p:nvSpPr>
            <p:spPr bwMode="auto">
              <a:xfrm>
                <a:off x="11512747" y="2771535"/>
                <a:ext cx="91600" cy="916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</p:grp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531BF16B-46B4-1542-783E-03F8CBE1A6A9}"/>
                </a:ext>
              </a:extLst>
            </p:cNvPr>
            <p:cNvSpPr/>
            <p:nvPr/>
          </p:nvSpPr>
          <p:spPr bwMode="auto">
            <a:xfrm>
              <a:off x="10506165" y="5787053"/>
              <a:ext cx="171570" cy="17825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ABF9D5FC-77B0-496C-80FA-2D002114B8A9}"/>
                </a:ext>
              </a:extLst>
            </p:cNvPr>
            <p:cNvSpPr/>
            <p:nvPr/>
          </p:nvSpPr>
          <p:spPr bwMode="auto">
            <a:xfrm>
              <a:off x="9381636" y="5787053"/>
              <a:ext cx="171570" cy="17825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EEAA250-BBCA-B344-7E91-00E79C70C998}"/>
                </a:ext>
              </a:extLst>
            </p:cNvPr>
            <p:cNvSpPr/>
            <p:nvPr/>
          </p:nvSpPr>
          <p:spPr bwMode="auto">
            <a:xfrm>
              <a:off x="8257107" y="5787053"/>
              <a:ext cx="171570" cy="17825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F51387B2-AA0A-4DC3-3C45-545559C75B4A}"/>
                </a:ext>
              </a:extLst>
            </p:cNvPr>
            <p:cNvSpPr/>
            <p:nvPr/>
          </p:nvSpPr>
          <p:spPr bwMode="auto">
            <a:xfrm>
              <a:off x="7168366" y="5787053"/>
              <a:ext cx="171570" cy="17825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C04955B6-842F-6D05-1667-18BDEB10FE03}"/>
                </a:ext>
              </a:extLst>
            </p:cNvPr>
            <p:cNvSpPr txBox="1"/>
            <p:nvPr/>
          </p:nvSpPr>
          <p:spPr>
            <a:xfrm>
              <a:off x="7289835" y="5708138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30 mg</a:t>
              </a:r>
              <a:endParaRPr lang="es-419" sz="1400" b="1" dirty="0"/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AC0820D7-BADE-68FA-7807-D03132054F46}"/>
                </a:ext>
              </a:extLst>
            </p:cNvPr>
            <p:cNvSpPr txBox="1"/>
            <p:nvPr/>
          </p:nvSpPr>
          <p:spPr>
            <a:xfrm>
              <a:off x="10663238" y="5708138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900 mg</a:t>
              </a:r>
              <a:endParaRPr lang="es-419" sz="1400" b="1" dirty="0"/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7DB6E6D6-995C-72B1-ADC3-0954E034E77C}"/>
                </a:ext>
              </a:extLst>
            </p:cNvPr>
            <p:cNvSpPr txBox="1"/>
            <p:nvPr/>
          </p:nvSpPr>
          <p:spPr>
            <a:xfrm>
              <a:off x="8374780" y="5708138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150 mg</a:t>
              </a:r>
              <a:endParaRPr lang="es-419" sz="1400" b="1" dirty="0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E064CE73-6097-0F75-7AE7-1A9AD61DEA22}"/>
                </a:ext>
              </a:extLst>
            </p:cNvPr>
            <p:cNvSpPr txBox="1"/>
            <p:nvPr/>
          </p:nvSpPr>
          <p:spPr>
            <a:xfrm>
              <a:off x="9484296" y="5708138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450 mg</a:t>
              </a:r>
              <a:endParaRPr lang="es-419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296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28606-4CDD-890A-FCA1-DFFDDD9BD1A5}"/>
              </a:ext>
            </a:extLst>
          </p:cNvPr>
          <p:cNvSpPr txBox="1">
            <a:spLocks/>
          </p:cNvSpPr>
          <p:nvPr/>
        </p:nvSpPr>
        <p:spPr>
          <a:xfrm>
            <a:off x="609599" y="507304"/>
            <a:ext cx="10987199" cy="820469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Oral GS-4182 (prodrug of LEN) and esomeprazole: no DDI</a:t>
            </a: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490EB1B6-8001-2C2D-7DD0-75FA4973CE3F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Shaik N, HIV Drug Therapy Glasgow 2024, Abs. P036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46ED0E9-7EDA-AB50-AB7B-9DEE03AD27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49543"/>
            <a:ext cx="3493168" cy="3248910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Phase 1a, healthy volunteers</a:t>
            </a:r>
            <a:br>
              <a:rPr lang="en-US" sz="2000" dirty="0">
                <a:cs typeface="Arial" panose="020B0604020202020204" pitchFamily="34" charset="0"/>
              </a:rPr>
            </a:b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Esomeprazole 40 mg </a:t>
            </a:r>
            <a:r>
              <a:rPr lang="en-US" sz="2000" dirty="0" err="1">
                <a:cs typeface="Arial" panose="020B0604020202020204" pitchFamily="34" charset="0"/>
              </a:rPr>
              <a:t>qd</a:t>
            </a:r>
            <a:r>
              <a:rPr lang="en-US" sz="2000" dirty="0">
                <a:cs typeface="Arial" panose="020B0604020202020204" pitchFamily="34" charset="0"/>
              </a:rPr>
              <a:t> D1 to D5 + GS-4182 400 mg </a:t>
            </a:r>
            <a:r>
              <a:rPr lang="en-US" sz="2000" dirty="0" err="1">
                <a:cs typeface="Arial" panose="020B0604020202020204" pitchFamily="34" charset="0"/>
              </a:rPr>
              <a:t>qd</a:t>
            </a:r>
            <a:r>
              <a:rPr lang="en-US" sz="2000" dirty="0">
                <a:cs typeface="Arial" panose="020B0604020202020204" pitchFamily="34" charset="0"/>
              </a:rPr>
              <a:t> 1 dose fasting at D5 (N = 12)</a:t>
            </a:r>
            <a:br>
              <a:rPr lang="en-US" sz="2000" dirty="0">
                <a:cs typeface="Arial" panose="020B0604020202020204" pitchFamily="34" charset="0"/>
              </a:rPr>
            </a:b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Reference cohort: GS-4182 400 mg QW (N = 9)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3AB7FA-9A3C-63F8-FCD9-479E658B42A3}"/>
              </a:ext>
            </a:extLst>
          </p:cNvPr>
          <p:cNvSpPr txBox="1"/>
          <p:nvPr/>
        </p:nvSpPr>
        <p:spPr>
          <a:xfrm>
            <a:off x="5739825" y="1982419"/>
            <a:ext cx="4238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Mean plasma LEN concentrations (ng/mL)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with and without esomeprazole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52ED45C-E948-3B78-9B80-1E5C54423A28}"/>
              </a:ext>
            </a:extLst>
          </p:cNvPr>
          <p:cNvGrpSpPr/>
          <p:nvPr/>
        </p:nvGrpSpPr>
        <p:grpSpPr>
          <a:xfrm>
            <a:off x="4445000" y="2458420"/>
            <a:ext cx="7151799" cy="3932746"/>
            <a:chOff x="4445000" y="2458420"/>
            <a:chExt cx="7151799" cy="3932746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D85FB51-CBEB-1C5E-0A20-EAC78AF02EF5}"/>
                </a:ext>
              </a:extLst>
            </p:cNvPr>
            <p:cNvGrpSpPr/>
            <p:nvPr/>
          </p:nvGrpSpPr>
          <p:grpSpPr>
            <a:xfrm>
              <a:off x="5132662" y="3671310"/>
              <a:ext cx="76266" cy="653256"/>
              <a:chOff x="2084388" y="2281238"/>
              <a:chExt cx="127000" cy="720725"/>
            </a:xfrm>
          </p:grpSpPr>
          <p:sp>
            <p:nvSpPr>
              <p:cNvPr id="212" name="Line 113">
                <a:extLst>
                  <a:ext uri="{FF2B5EF4-FFF2-40B4-BE49-F238E27FC236}">
                    <a16:creationId xmlns:a16="http://schemas.microsoft.com/office/drawing/2014/main" id="{2F0BA87B-7AF4-9BD7-DCD9-5E3F40B64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13" name="Line 120">
                <a:extLst>
                  <a:ext uri="{FF2B5EF4-FFF2-40B4-BE49-F238E27FC236}">
                    <a16:creationId xmlns:a16="http://schemas.microsoft.com/office/drawing/2014/main" id="{2DD79E16-BDC4-3D34-3835-5F5399F53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14" name="Line 113">
                <a:extLst>
                  <a:ext uri="{FF2B5EF4-FFF2-40B4-BE49-F238E27FC236}">
                    <a16:creationId xmlns:a16="http://schemas.microsoft.com/office/drawing/2014/main" id="{B5021CBE-C93E-6E2D-6AF2-1FE74DBF9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F7E57C9A-0CC3-DC4A-F13E-C11D148C702C}"/>
                </a:ext>
              </a:extLst>
            </p:cNvPr>
            <p:cNvGrpSpPr/>
            <p:nvPr/>
          </p:nvGrpSpPr>
          <p:grpSpPr>
            <a:xfrm>
              <a:off x="5086117" y="3926896"/>
              <a:ext cx="83892" cy="209551"/>
              <a:chOff x="2084388" y="2281238"/>
              <a:chExt cx="127000" cy="720725"/>
            </a:xfrm>
          </p:grpSpPr>
          <p:sp>
            <p:nvSpPr>
              <p:cNvPr id="209" name="Line 113">
                <a:extLst>
                  <a:ext uri="{FF2B5EF4-FFF2-40B4-BE49-F238E27FC236}">
                    <a16:creationId xmlns:a16="http://schemas.microsoft.com/office/drawing/2014/main" id="{D0747843-9F84-4F31-B65F-2C075C624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10" name="Line 120">
                <a:extLst>
                  <a:ext uri="{FF2B5EF4-FFF2-40B4-BE49-F238E27FC236}">
                    <a16:creationId xmlns:a16="http://schemas.microsoft.com/office/drawing/2014/main" id="{D6872730-1399-E3DF-560D-CD11650E4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11" name="Line 113">
                <a:extLst>
                  <a:ext uri="{FF2B5EF4-FFF2-40B4-BE49-F238E27FC236}">
                    <a16:creationId xmlns:a16="http://schemas.microsoft.com/office/drawing/2014/main" id="{A0B695CF-97B8-8271-C872-C14A3441A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sp>
          <p:nvSpPr>
            <p:cNvPr id="11" name="Forme libre : forme 159">
              <a:extLst>
                <a:ext uri="{FF2B5EF4-FFF2-40B4-BE49-F238E27FC236}">
                  <a16:creationId xmlns:a16="http://schemas.microsoft.com/office/drawing/2014/main" id="{76F2D2C5-5AEE-E0A2-0619-1442094C5980}"/>
                </a:ext>
              </a:extLst>
            </p:cNvPr>
            <p:cNvSpPr/>
            <p:nvPr/>
          </p:nvSpPr>
          <p:spPr bwMode="auto">
            <a:xfrm>
              <a:off x="5167538" y="3514941"/>
              <a:ext cx="5406685" cy="309562"/>
            </a:xfrm>
            <a:custGeom>
              <a:avLst/>
              <a:gdLst>
                <a:gd name="connsiteX0" fmla="*/ 0 w 5910263"/>
                <a:gd name="connsiteY0" fmla="*/ 309562 h 309562"/>
                <a:gd name="connsiteX1" fmla="*/ 33338 w 5910263"/>
                <a:gd name="connsiteY1" fmla="*/ 28575 h 309562"/>
                <a:gd name="connsiteX2" fmla="*/ 80963 w 5910263"/>
                <a:gd name="connsiteY2" fmla="*/ 0 h 309562"/>
                <a:gd name="connsiteX3" fmla="*/ 223838 w 5910263"/>
                <a:gd name="connsiteY3" fmla="*/ 0 h 309562"/>
                <a:gd name="connsiteX4" fmla="*/ 361950 w 5910263"/>
                <a:gd name="connsiteY4" fmla="*/ 4762 h 309562"/>
                <a:gd name="connsiteX5" fmla="*/ 795338 w 5910263"/>
                <a:gd name="connsiteY5" fmla="*/ 47625 h 309562"/>
                <a:gd name="connsiteX6" fmla="*/ 1633538 w 5910263"/>
                <a:gd name="connsiteY6" fmla="*/ 114300 h 309562"/>
                <a:gd name="connsiteX7" fmla="*/ 2495550 w 5910263"/>
                <a:gd name="connsiteY7" fmla="*/ 176212 h 309562"/>
                <a:gd name="connsiteX8" fmla="*/ 3357563 w 5910263"/>
                <a:gd name="connsiteY8" fmla="*/ 195262 h 309562"/>
                <a:gd name="connsiteX9" fmla="*/ 4195763 w 5910263"/>
                <a:gd name="connsiteY9" fmla="*/ 219075 h 309562"/>
                <a:gd name="connsiteX10" fmla="*/ 5053013 w 5910263"/>
                <a:gd name="connsiteY10" fmla="*/ 276225 h 309562"/>
                <a:gd name="connsiteX11" fmla="*/ 5910263 w 5910263"/>
                <a:gd name="connsiteY11" fmla="*/ 280987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0263" h="309562">
                  <a:moveTo>
                    <a:pt x="0" y="309562"/>
                  </a:moveTo>
                  <a:lnTo>
                    <a:pt x="33338" y="28575"/>
                  </a:lnTo>
                  <a:lnTo>
                    <a:pt x="80963" y="0"/>
                  </a:lnTo>
                  <a:lnTo>
                    <a:pt x="223838" y="0"/>
                  </a:lnTo>
                  <a:lnTo>
                    <a:pt x="361950" y="4762"/>
                  </a:lnTo>
                  <a:lnTo>
                    <a:pt x="795338" y="47625"/>
                  </a:lnTo>
                  <a:lnTo>
                    <a:pt x="1633538" y="114300"/>
                  </a:lnTo>
                  <a:lnTo>
                    <a:pt x="2495550" y="176212"/>
                  </a:lnTo>
                  <a:lnTo>
                    <a:pt x="3357563" y="195262"/>
                  </a:lnTo>
                  <a:lnTo>
                    <a:pt x="4195763" y="219075"/>
                  </a:lnTo>
                  <a:lnTo>
                    <a:pt x="5053013" y="276225"/>
                  </a:lnTo>
                  <a:lnTo>
                    <a:pt x="5910263" y="280987"/>
                  </a:ln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fr-FR" sz="1400">
                <a:latin typeface="+mj-lt"/>
              </a:endParaRPr>
            </a:p>
          </p:txBody>
        </p:sp>
        <p:sp>
          <p:nvSpPr>
            <p:cNvPr id="12" name="Forme libre : forme 160">
              <a:extLst>
                <a:ext uri="{FF2B5EF4-FFF2-40B4-BE49-F238E27FC236}">
                  <a16:creationId xmlns:a16="http://schemas.microsoft.com/office/drawing/2014/main" id="{965F7ABE-5719-A85E-FB8D-A8963A015950}"/>
                </a:ext>
              </a:extLst>
            </p:cNvPr>
            <p:cNvSpPr/>
            <p:nvPr/>
          </p:nvSpPr>
          <p:spPr bwMode="auto">
            <a:xfrm>
              <a:off x="5143575" y="3586391"/>
              <a:ext cx="5430648" cy="747712"/>
            </a:xfrm>
            <a:custGeom>
              <a:avLst/>
              <a:gdLst>
                <a:gd name="connsiteX0" fmla="*/ 0 w 5910263"/>
                <a:gd name="connsiteY0" fmla="*/ 309562 h 309562"/>
                <a:gd name="connsiteX1" fmla="*/ 33338 w 5910263"/>
                <a:gd name="connsiteY1" fmla="*/ 28575 h 309562"/>
                <a:gd name="connsiteX2" fmla="*/ 80963 w 5910263"/>
                <a:gd name="connsiteY2" fmla="*/ 0 h 309562"/>
                <a:gd name="connsiteX3" fmla="*/ 223838 w 5910263"/>
                <a:gd name="connsiteY3" fmla="*/ 0 h 309562"/>
                <a:gd name="connsiteX4" fmla="*/ 361950 w 5910263"/>
                <a:gd name="connsiteY4" fmla="*/ 4762 h 309562"/>
                <a:gd name="connsiteX5" fmla="*/ 795338 w 5910263"/>
                <a:gd name="connsiteY5" fmla="*/ 47625 h 309562"/>
                <a:gd name="connsiteX6" fmla="*/ 1633538 w 5910263"/>
                <a:gd name="connsiteY6" fmla="*/ 114300 h 309562"/>
                <a:gd name="connsiteX7" fmla="*/ 2495550 w 5910263"/>
                <a:gd name="connsiteY7" fmla="*/ 176212 h 309562"/>
                <a:gd name="connsiteX8" fmla="*/ 3357563 w 5910263"/>
                <a:gd name="connsiteY8" fmla="*/ 195262 h 309562"/>
                <a:gd name="connsiteX9" fmla="*/ 4195763 w 5910263"/>
                <a:gd name="connsiteY9" fmla="*/ 219075 h 309562"/>
                <a:gd name="connsiteX10" fmla="*/ 5053013 w 5910263"/>
                <a:gd name="connsiteY10" fmla="*/ 276225 h 309562"/>
                <a:gd name="connsiteX11" fmla="*/ 5910263 w 5910263"/>
                <a:gd name="connsiteY11" fmla="*/ 280987 h 309562"/>
                <a:gd name="connsiteX0" fmla="*/ 0 w 5910263"/>
                <a:gd name="connsiteY0" fmla="*/ 309562 h 309562"/>
                <a:gd name="connsiteX1" fmla="*/ 33338 w 5910263"/>
                <a:gd name="connsiteY1" fmla="*/ 28575 h 309562"/>
                <a:gd name="connsiteX2" fmla="*/ 80963 w 5910263"/>
                <a:gd name="connsiteY2" fmla="*/ 0 h 309562"/>
                <a:gd name="connsiteX3" fmla="*/ 223838 w 5910263"/>
                <a:gd name="connsiteY3" fmla="*/ 0 h 309562"/>
                <a:gd name="connsiteX4" fmla="*/ 361950 w 5910263"/>
                <a:gd name="connsiteY4" fmla="*/ 4762 h 309562"/>
                <a:gd name="connsiteX5" fmla="*/ 795338 w 5910263"/>
                <a:gd name="connsiteY5" fmla="*/ 47625 h 309562"/>
                <a:gd name="connsiteX6" fmla="*/ 1633538 w 5910263"/>
                <a:gd name="connsiteY6" fmla="*/ 114300 h 309562"/>
                <a:gd name="connsiteX7" fmla="*/ 2495550 w 5910263"/>
                <a:gd name="connsiteY7" fmla="*/ 176212 h 309562"/>
                <a:gd name="connsiteX8" fmla="*/ 3357563 w 5910263"/>
                <a:gd name="connsiteY8" fmla="*/ 195262 h 309562"/>
                <a:gd name="connsiteX9" fmla="*/ 4186238 w 5910263"/>
                <a:gd name="connsiteY9" fmla="*/ 209550 h 309562"/>
                <a:gd name="connsiteX10" fmla="*/ 5053013 w 5910263"/>
                <a:gd name="connsiteY10" fmla="*/ 276225 h 309562"/>
                <a:gd name="connsiteX11" fmla="*/ 5910263 w 5910263"/>
                <a:gd name="connsiteY11" fmla="*/ 280987 h 309562"/>
                <a:gd name="connsiteX0" fmla="*/ 0 w 5910263"/>
                <a:gd name="connsiteY0" fmla="*/ 309562 h 309562"/>
                <a:gd name="connsiteX1" fmla="*/ 33338 w 5910263"/>
                <a:gd name="connsiteY1" fmla="*/ 28575 h 309562"/>
                <a:gd name="connsiteX2" fmla="*/ 80963 w 5910263"/>
                <a:gd name="connsiteY2" fmla="*/ 0 h 309562"/>
                <a:gd name="connsiteX3" fmla="*/ 223838 w 5910263"/>
                <a:gd name="connsiteY3" fmla="*/ 0 h 309562"/>
                <a:gd name="connsiteX4" fmla="*/ 361950 w 5910263"/>
                <a:gd name="connsiteY4" fmla="*/ 4762 h 309562"/>
                <a:gd name="connsiteX5" fmla="*/ 795338 w 5910263"/>
                <a:gd name="connsiteY5" fmla="*/ 47625 h 309562"/>
                <a:gd name="connsiteX6" fmla="*/ 1633538 w 5910263"/>
                <a:gd name="connsiteY6" fmla="*/ 114300 h 309562"/>
                <a:gd name="connsiteX7" fmla="*/ 2495550 w 5910263"/>
                <a:gd name="connsiteY7" fmla="*/ 176212 h 309562"/>
                <a:gd name="connsiteX8" fmla="*/ 3357563 w 5910263"/>
                <a:gd name="connsiteY8" fmla="*/ 183356 h 309562"/>
                <a:gd name="connsiteX9" fmla="*/ 4186238 w 5910263"/>
                <a:gd name="connsiteY9" fmla="*/ 209550 h 309562"/>
                <a:gd name="connsiteX10" fmla="*/ 5053013 w 5910263"/>
                <a:gd name="connsiteY10" fmla="*/ 276225 h 309562"/>
                <a:gd name="connsiteX11" fmla="*/ 5910263 w 5910263"/>
                <a:gd name="connsiteY11" fmla="*/ 280987 h 309562"/>
                <a:gd name="connsiteX0" fmla="*/ 0 w 5910263"/>
                <a:gd name="connsiteY0" fmla="*/ 309562 h 309562"/>
                <a:gd name="connsiteX1" fmla="*/ 33338 w 5910263"/>
                <a:gd name="connsiteY1" fmla="*/ 28575 h 309562"/>
                <a:gd name="connsiteX2" fmla="*/ 80963 w 5910263"/>
                <a:gd name="connsiteY2" fmla="*/ 0 h 309562"/>
                <a:gd name="connsiteX3" fmla="*/ 223838 w 5910263"/>
                <a:gd name="connsiteY3" fmla="*/ 0 h 309562"/>
                <a:gd name="connsiteX4" fmla="*/ 361950 w 5910263"/>
                <a:gd name="connsiteY4" fmla="*/ 4762 h 309562"/>
                <a:gd name="connsiteX5" fmla="*/ 795338 w 5910263"/>
                <a:gd name="connsiteY5" fmla="*/ 47625 h 309562"/>
                <a:gd name="connsiteX6" fmla="*/ 1633538 w 5910263"/>
                <a:gd name="connsiteY6" fmla="*/ 114300 h 309562"/>
                <a:gd name="connsiteX7" fmla="*/ 2495550 w 5910263"/>
                <a:gd name="connsiteY7" fmla="*/ 157162 h 309562"/>
                <a:gd name="connsiteX8" fmla="*/ 3357563 w 5910263"/>
                <a:gd name="connsiteY8" fmla="*/ 183356 h 309562"/>
                <a:gd name="connsiteX9" fmla="*/ 4186238 w 5910263"/>
                <a:gd name="connsiteY9" fmla="*/ 209550 h 309562"/>
                <a:gd name="connsiteX10" fmla="*/ 5053013 w 5910263"/>
                <a:gd name="connsiteY10" fmla="*/ 276225 h 309562"/>
                <a:gd name="connsiteX11" fmla="*/ 5910263 w 5910263"/>
                <a:gd name="connsiteY11" fmla="*/ 280987 h 309562"/>
                <a:gd name="connsiteX0" fmla="*/ 0 w 5910263"/>
                <a:gd name="connsiteY0" fmla="*/ 309562 h 309562"/>
                <a:gd name="connsiteX1" fmla="*/ 33338 w 5910263"/>
                <a:gd name="connsiteY1" fmla="*/ 28575 h 309562"/>
                <a:gd name="connsiteX2" fmla="*/ 80963 w 5910263"/>
                <a:gd name="connsiteY2" fmla="*/ 0 h 309562"/>
                <a:gd name="connsiteX3" fmla="*/ 223838 w 5910263"/>
                <a:gd name="connsiteY3" fmla="*/ 0 h 309562"/>
                <a:gd name="connsiteX4" fmla="*/ 361950 w 5910263"/>
                <a:gd name="connsiteY4" fmla="*/ 4762 h 309562"/>
                <a:gd name="connsiteX5" fmla="*/ 795338 w 5910263"/>
                <a:gd name="connsiteY5" fmla="*/ 47625 h 309562"/>
                <a:gd name="connsiteX6" fmla="*/ 1638301 w 5910263"/>
                <a:gd name="connsiteY6" fmla="*/ 147637 h 309562"/>
                <a:gd name="connsiteX7" fmla="*/ 2495550 w 5910263"/>
                <a:gd name="connsiteY7" fmla="*/ 157162 h 309562"/>
                <a:gd name="connsiteX8" fmla="*/ 3357563 w 5910263"/>
                <a:gd name="connsiteY8" fmla="*/ 183356 h 309562"/>
                <a:gd name="connsiteX9" fmla="*/ 4186238 w 5910263"/>
                <a:gd name="connsiteY9" fmla="*/ 209550 h 309562"/>
                <a:gd name="connsiteX10" fmla="*/ 5053013 w 5910263"/>
                <a:gd name="connsiteY10" fmla="*/ 276225 h 309562"/>
                <a:gd name="connsiteX11" fmla="*/ 5910263 w 5910263"/>
                <a:gd name="connsiteY11" fmla="*/ 280987 h 309562"/>
                <a:gd name="connsiteX0" fmla="*/ 0 w 5910263"/>
                <a:gd name="connsiteY0" fmla="*/ 309562 h 309562"/>
                <a:gd name="connsiteX1" fmla="*/ 33338 w 5910263"/>
                <a:gd name="connsiteY1" fmla="*/ 28575 h 309562"/>
                <a:gd name="connsiteX2" fmla="*/ 80963 w 5910263"/>
                <a:gd name="connsiteY2" fmla="*/ 0 h 309562"/>
                <a:gd name="connsiteX3" fmla="*/ 223838 w 5910263"/>
                <a:gd name="connsiteY3" fmla="*/ 0 h 309562"/>
                <a:gd name="connsiteX4" fmla="*/ 361950 w 5910263"/>
                <a:gd name="connsiteY4" fmla="*/ 4762 h 309562"/>
                <a:gd name="connsiteX5" fmla="*/ 790575 w 5910263"/>
                <a:gd name="connsiteY5" fmla="*/ 130969 h 309562"/>
                <a:gd name="connsiteX6" fmla="*/ 1638301 w 5910263"/>
                <a:gd name="connsiteY6" fmla="*/ 147637 h 309562"/>
                <a:gd name="connsiteX7" fmla="*/ 2495550 w 5910263"/>
                <a:gd name="connsiteY7" fmla="*/ 157162 h 309562"/>
                <a:gd name="connsiteX8" fmla="*/ 3357563 w 5910263"/>
                <a:gd name="connsiteY8" fmla="*/ 183356 h 309562"/>
                <a:gd name="connsiteX9" fmla="*/ 4186238 w 5910263"/>
                <a:gd name="connsiteY9" fmla="*/ 209550 h 309562"/>
                <a:gd name="connsiteX10" fmla="*/ 5053013 w 5910263"/>
                <a:gd name="connsiteY10" fmla="*/ 276225 h 309562"/>
                <a:gd name="connsiteX11" fmla="*/ 5910263 w 5910263"/>
                <a:gd name="connsiteY11" fmla="*/ 280987 h 309562"/>
                <a:gd name="connsiteX0" fmla="*/ 0 w 5910263"/>
                <a:gd name="connsiteY0" fmla="*/ 309562 h 309562"/>
                <a:gd name="connsiteX1" fmla="*/ 33338 w 5910263"/>
                <a:gd name="connsiteY1" fmla="*/ 28575 h 309562"/>
                <a:gd name="connsiteX2" fmla="*/ 80963 w 5910263"/>
                <a:gd name="connsiteY2" fmla="*/ 0 h 309562"/>
                <a:gd name="connsiteX3" fmla="*/ 223838 w 5910263"/>
                <a:gd name="connsiteY3" fmla="*/ 0 h 309562"/>
                <a:gd name="connsiteX4" fmla="*/ 359569 w 5910263"/>
                <a:gd name="connsiteY4" fmla="*/ 123825 h 309562"/>
                <a:gd name="connsiteX5" fmla="*/ 790575 w 5910263"/>
                <a:gd name="connsiteY5" fmla="*/ 130969 h 309562"/>
                <a:gd name="connsiteX6" fmla="*/ 1638301 w 5910263"/>
                <a:gd name="connsiteY6" fmla="*/ 147637 h 309562"/>
                <a:gd name="connsiteX7" fmla="*/ 2495550 w 5910263"/>
                <a:gd name="connsiteY7" fmla="*/ 157162 h 309562"/>
                <a:gd name="connsiteX8" fmla="*/ 3357563 w 5910263"/>
                <a:gd name="connsiteY8" fmla="*/ 183356 h 309562"/>
                <a:gd name="connsiteX9" fmla="*/ 4186238 w 5910263"/>
                <a:gd name="connsiteY9" fmla="*/ 209550 h 309562"/>
                <a:gd name="connsiteX10" fmla="*/ 5053013 w 5910263"/>
                <a:gd name="connsiteY10" fmla="*/ 276225 h 309562"/>
                <a:gd name="connsiteX11" fmla="*/ 5910263 w 5910263"/>
                <a:gd name="connsiteY11" fmla="*/ 280987 h 309562"/>
                <a:gd name="connsiteX0" fmla="*/ 0 w 5910263"/>
                <a:gd name="connsiteY0" fmla="*/ 309562 h 309562"/>
                <a:gd name="connsiteX1" fmla="*/ 33338 w 5910263"/>
                <a:gd name="connsiteY1" fmla="*/ 28575 h 309562"/>
                <a:gd name="connsiteX2" fmla="*/ 80963 w 5910263"/>
                <a:gd name="connsiteY2" fmla="*/ 0 h 309562"/>
                <a:gd name="connsiteX3" fmla="*/ 223838 w 5910263"/>
                <a:gd name="connsiteY3" fmla="*/ 126207 h 309562"/>
                <a:gd name="connsiteX4" fmla="*/ 359569 w 5910263"/>
                <a:gd name="connsiteY4" fmla="*/ 123825 h 309562"/>
                <a:gd name="connsiteX5" fmla="*/ 790575 w 5910263"/>
                <a:gd name="connsiteY5" fmla="*/ 130969 h 309562"/>
                <a:gd name="connsiteX6" fmla="*/ 1638301 w 5910263"/>
                <a:gd name="connsiteY6" fmla="*/ 147637 h 309562"/>
                <a:gd name="connsiteX7" fmla="*/ 2495550 w 5910263"/>
                <a:gd name="connsiteY7" fmla="*/ 157162 h 309562"/>
                <a:gd name="connsiteX8" fmla="*/ 3357563 w 5910263"/>
                <a:gd name="connsiteY8" fmla="*/ 183356 h 309562"/>
                <a:gd name="connsiteX9" fmla="*/ 4186238 w 5910263"/>
                <a:gd name="connsiteY9" fmla="*/ 209550 h 309562"/>
                <a:gd name="connsiteX10" fmla="*/ 5053013 w 5910263"/>
                <a:gd name="connsiteY10" fmla="*/ 276225 h 309562"/>
                <a:gd name="connsiteX11" fmla="*/ 5910263 w 5910263"/>
                <a:gd name="connsiteY11" fmla="*/ 280987 h 309562"/>
                <a:gd name="connsiteX0" fmla="*/ 0 w 5910263"/>
                <a:gd name="connsiteY0" fmla="*/ 280987 h 280987"/>
                <a:gd name="connsiteX1" fmla="*/ 33338 w 5910263"/>
                <a:gd name="connsiteY1" fmla="*/ 0 h 280987"/>
                <a:gd name="connsiteX2" fmla="*/ 78582 w 5910263"/>
                <a:gd name="connsiteY2" fmla="*/ 238125 h 280987"/>
                <a:gd name="connsiteX3" fmla="*/ 223838 w 5910263"/>
                <a:gd name="connsiteY3" fmla="*/ 97632 h 280987"/>
                <a:gd name="connsiteX4" fmla="*/ 359569 w 5910263"/>
                <a:gd name="connsiteY4" fmla="*/ 95250 h 280987"/>
                <a:gd name="connsiteX5" fmla="*/ 790575 w 5910263"/>
                <a:gd name="connsiteY5" fmla="*/ 102394 h 280987"/>
                <a:gd name="connsiteX6" fmla="*/ 1638301 w 5910263"/>
                <a:gd name="connsiteY6" fmla="*/ 119062 h 280987"/>
                <a:gd name="connsiteX7" fmla="*/ 2495550 w 5910263"/>
                <a:gd name="connsiteY7" fmla="*/ 128587 h 280987"/>
                <a:gd name="connsiteX8" fmla="*/ 3357563 w 5910263"/>
                <a:gd name="connsiteY8" fmla="*/ 154781 h 280987"/>
                <a:gd name="connsiteX9" fmla="*/ 4186238 w 5910263"/>
                <a:gd name="connsiteY9" fmla="*/ 180975 h 280987"/>
                <a:gd name="connsiteX10" fmla="*/ 5053013 w 5910263"/>
                <a:gd name="connsiteY10" fmla="*/ 247650 h 280987"/>
                <a:gd name="connsiteX11" fmla="*/ 5910263 w 5910263"/>
                <a:gd name="connsiteY11" fmla="*/ 252412 h 280987"/>
                <a:gd name="connsiteX0" fmla="*/ 0 w 5910263"/>
                <a:gd name="connsiteY0" fmla="*/ 185737 h 266700"/>
                <a:gd name="connsiteX1" fmla="*/ 33338 w 5910263"/>
                <a:gd name="connsiteY1" fmla="*/ 266700 h 266700"/>
                <a:gd name="connsiteX2" fmla="*/ 78582 w 5910263"/>
                <a:gd name="connsiteY2" fmla="*/ 142875 h 266700"/>
                <a:gd name="connsiteX3" fmla="*/ 223838 w 5910263"/>
                <a:gd name="connsiteY3" fmla="*/ 2382 h 266700"/>
                <a:gd name="connsiteX4" fmla="*/ 359569 w 5910263"/>
                <a:gd name="connsiteY4" fmla="*/ 0 h 266700"/>
                <a:gd name="connsiteX5" fmla="*/ 790575 w 5910263"/>
                <a:gd name="connsiteY5" fmla="*/ 7144 h 266700"/>
                <a:gd name="connsiteX6" fmla="*/ 1638301 w 5910263"/>
                <a:gd name="connsiteY6" fmla="*/ 23812 h 266700"/>
                <a:gd name="connsiteX7" fmla="*/ 2495550 w 5910263"/>
                <a:gd name="connsiteY7" fmla="*/ 33337 h 266700"/>
                <a:gd name="connsiteX8" fmla="*/ 3357563 w 5910263"/>
                <a:gd name="connsiteY8" fmla="*/ 59531 h 266700"/>
                <a:gd name="connsiteX9" fmla="*/ 4186238 w 5910263"/>
                <a:gd name="connsiteY9" fmla="*/ 85725 h 266700"/>
                <a:gd name="connsiteX10" fmla="*/ 5053013 w 5910263"/>
                <a:gd name="connsiteY10" fmla="*/ 152400 h 266700"/>
                <a:gd name="connsiteX11" fmla="*/ 5910263 w 5910263"/>
                <a:gd name="connsiteY11" fmla="*/ 157162 h 266700"/>
                <a:gd name="connsiteX0" fmla="*/ 0 w 5917406"/>
                <a:gd name="connsiteY0" fmla="*/ 388143 h 388143"/>
                <a:gd name="connsiteX1" fmla="*/ 40481 w 5917406"/>
                <a:gd name="connsiteY1" fmla="*/ 266700 h 388143"/>
                <a:gd name="connsiteX2" fmla="*/ 85725 w 5917406"/>
                <a:gd name="connsiteY2" fmla="*/ 142875 h 388143"/>
                <a:gd name="connsiteX3" fmla="*/ 230981 w 5917406"/>
                <a:gd name="connsiteY3" fmla="*/ 2382 h 388143"/>
                <a:gd name="connsiteX4" fmla="*/ 366712 w 5917406"/>
                <a:gd name="connsiteY4" fmla="*/ 0 h 388143"/>
                <a:gd name="connsiteX5" fmla="*/ 797718 w 5917406"/>
                <a:gd name="connsiteY5" fmla="*/ 7144 h 388143"/>
                <a:gd name="connsiteX6" fmla="*/ 1645444 w 5917406"/>
                <a:gd name="connsiteY6" fmla="*/ 23812 h 388143"/>
                <a:gd name="connsiteX7" fmla="*/ 2502693 w 5917406"/>
                <a:gd name="connsiteY7" fmla="*/ 33337 h 388143"/>
                <a:gd name="connsiteX8" fmla="*/ 3364706 w 5917406"/>
                <a:gd name="connsiteY8" fmla="*/ 59531 h 388143"/>
                <a:gd name="connsiteX9" fmla="*/ 4193381 w 5917406"/>
                <a:gd name="connsiteY9" fmla="*/ 85725 h 388143"/>
                <a:gd name="connsiteX10" fmla="*/ 5060156 w 5917406"/>
                <a:gd name="connsiteY10" fmla="*/ 152400 h 388143"/>
                <a:gd name="connsiteX11" fmla="*/ 5917406 w 5917406"/>
                <a:gd name="connsiteY11" fmla="*/ 157162 h 388143"/>
                <a:gd name="connsiteX0" fmla="*/ 0 w 5948363"/>
                <a:gd name="connsiteY0" fmla="*/ 750093 h 750093"/>
                <a:gd name="connsiteX1" fmla="*/ 71438 w 5948363"/>
                <a:gd name="connsiteY1" fmla="*/ 266700 h 750093"/>
                <a:gd name="connsiteX2" fmla="*/ 116682 w 5948363"/>
                <a:gd name="connsiteY2" fmla="*/ 142875 h 750093"/>
                <a:gd name="connsiteX3" fmla="*/ 261938 w 5948363"/>
                <a:gd name="connsiteY3" fmla="*/ 2382 h 750093"/>
                <a:gd name="connsiteX4" fmla="*/ 397669 w 5948363"/>
                <a:gd name="connsiteY4" fmla="*/ 0 h 750093"/>
                <a:gd name="connsiteX5" fmla="*/ 828675 w 5948363"/>
                <a:gd name="connsiteY5" fmla="*/ 7144 h 750093"/>
                <a:gd name="connsiteX6" fmla="*/ 1676401 w 5948363"/>
                <a:gd name="connsiteY6" fmla="*/ 23812 h 750093"/>
                <a:gd name="connsiteX7" fmla="*/ 2533650 w 5948363"/>
                <a:gd name="connsiteY7" fmla="*/ 33337 h 750093"/>
                <a:gd name="connsiteX8" fmla="*/ 3395663 w 5948363"/>
                <a:gd name="connsiteY8" fmla="*/ 59531 h 750093"/>
                <a:gd name="connsiteX9" fmla="*/ 4224338 w 5948363"/>
                <a:gd name="connsiteY9" fmla="*/ 85725 h 750093"/>
                <a:gd name="connsiteX10" fmla="*/ 5091113 w 5948363"/>
                <a:gd name="connsiteY10" fmla="*/ 152400 h 750093"/>
                <a:gd name="connsiteX11" fmla="*/ 5948363 w 5948363"/>
                <a:gd name="connsiteY11" fmla="*/ 157162 h 750093"/>
                <a:gd name="connsiteX0" fmla="*/ 0 w 5948363"/>
                <a:gd name="connsiteY0" fmla="*/ 750093 h 750093"/>
                <a:gd name="connsiteX1" fmla="*/ 57151 w 5948363"/>
                <a:gd name="connsiteY1" fmla="*/ 354793 h 750093"/>
                <a:gd name="connsiteX2" fmla="*/ 71438 w 5948363"/>
                <a:gd name="connsiteY2" fmla="*/ 266700 h 750093"/>
                <a:gd name="connsiteX3" fmla="*/ 116682 w 5948363"/>
                <a:gd name="connsiteY3" fmla="*/ 142875 h 750093"/>
                <a:gd name="connsiteX4" fmla="*/ 261938 w 5948363"/>
                <a:gd name="connsiteY4" fmla="*/ 2382 h 750093"/>
                <a:gd name="connsiteX5" fmla="*/ 397669 w 5948363"/>
                <a:gd name="connsiteY5" fmla="*/ 0 h 750093"/>
                <a:gd name="connsiteX6" fmla="*/ 828675 w 5948363"/>
                <a:gd name="connsiteY6" fmla="*/ 7144 h 750093"/>
                <a:gd name="connsiteX7" fmla="*/ 1676401 w 5948363"/>
                <a:gd name="connsiteY7" fmla="*/ 23812 h 750093"/>
                <a:gd name="connsiteX8" fmla="*/ 2533650 w 5948363"/>
                <a:gd name="connsiteY8" fmla="*/ 33337 h 750093"/>
                <a:gd name="connsiteX9" fmla="*/ 3395663 w 5948363"/>
                <a:gd name="connsiteY9" fmla="*/ 59531 h 750093"/>
                <a:gd name="connsiteX10" fmla="*/ 4224338 w 5948363"/>
                <a:gd name="connsiteY10" fmla="*/ 85725 h 750093"/>
                <a:gd name="connsiteX11" fmla="*/ 5091113 w 5948363"/>
                <a:gd name="connsiteY11" fmla="*/ 152400 h 750093"/>
                <a:gd name="connsiteX12" fmla="*/ 5948363 w 5948363"/>
                <a:gd name="connsiteY12" fmla="*/ 157162 h 750093"/>
                <a:gd name="connsiteX0" fmla="*/ 0 w 5948363"/>
                <a:gd name="connsiteY0" fmla="*/ 750093 h 750093"/>
                <a:gd name="connsiteX1" fmla="*/ 14289 w 5948363"/>
                <a:gd name="connsiteY1" fmla="*/ 411943 h 750093"/>
                <a:gd name="connsiteX2" fmla="*/ 71438 w 5948363"/>
                <a:gd name="connsiteY2" fmla="*/ 266700 h 750093"/>
                <a:gd name="connsiteX3" fmla="*/ 116682 w 5948363"/>
                <a:gd name="connsiteY3" fmla="*/ 142875 h 750093"/>
                <a:gd name="connsiteX4" fmla="*/ 261938 w 5948363"/>
                <a:gd name="connsiteY4" fmla="*/ 2382 h 750093"/>
                <a:gd name="connsiteX5" fmla="*/ 397669 w 5948363"/>
                <a:gd name="connsiteY5" fmla="*/ 0 h 750093"/>
                <a:gd name="connsiteX6" fmla="*/ 828675 w 5948363"/>
                <a:gd name="connsiteY6" fmla="*/ 7144 h 750093"/>
                <a:gd name="connsiteX7" fmla="*/ 1676401 w 5948363"/>
                <a:gd name="connsiteY7" fmla="*/ 23812 h 750093"/>
                <a:gd name="connsiteX8" fmla="*/ 2533650 w 5948363"/>
                <a:gd name="connsiteY8" fmla="*/ 33337 h 750093"/>
                <a:gd name="connsiteX9" fmla="*/ 3395663 w 5948363"/>
                <a:gd name="connsiteY9" fmla="*/ 59531 h 750093"/>
                <a:gd name="connsiteX10" fmla="*/ 4224338 w 5948363"/>
                <a:gd name="connsiteY10" fmla="*/ 85725 h 750093"/>
                <a:gd name="connsiteX11" fmla="*/ 5091113 w 5948363"/>
                <a:gd name="connsiteY11" fmla="*/ 152400 h 750093"/>
                <a:gd name="connsiteX12" fmla="*/ 5948363 w 5948363"/>
                <a:gd name="connsiteY12" fmla="*/ 157162 h 750093"/>
                <a:gd name="connsiteX0" fmla="*/ 0 w 5936457"/>
                <a:gd name="connsiteY0" fmla="*/ 747712 h 747712"/>
                <a:gd name="connsiteX1" fmla="*/ 2383 w 5936457"/>
                <a:gd name="connsiteY1" fmla="*/ 411943 h 747712"/>
                <a:gd name="connsiteX2" fmla="*/ 59532 w 5936457"/>
                <a:gd name="connsiteY2" fmla="*/ 266700 h 747712"/>
                <a:gd name="connsiteX3" fmla="*/ 104776 w 5936457"/>
                <a:gd name="connsiteY3" fmla="*/ 142875 h 747712"/>
                <a:gd name="connsiteX4" fmla="*/ 250032 w 5936457"/>
                <a:gd name="connsiteY4" fmla="*/ 2382 h 747712"/>
                <a:gd name="connsiteX5" fmla="*/ 385763 w 5936457"/>
                <a:gd name="connsiteY5" fmla="*/ 0 h 747712"/>
                <a:gd name="connsiteX6" fmla="*/ 816769 w 5936457"/>
                <a:gd name="connsiteY6" fmla="*/ 7144 h 747712"/>
                <a:gd name="connsiteX7" fmla="*/ 1664495 w 5936457"/>
                <a:gd name="connsiteY7" fmla="*/ 23812 h 747712"/>
                <a:gd name="connsiteX8" fmla="*/ 2521744 w 5936457"/>
                <a:gd name="connsiteY8" fmla="*/ 33337 h 747712"/>
                <a:gd name="connsiteX9" fmla="*/ 3383757 w 5936457"/>
                <a:gd name="connsiteY9" fmla="*/ 59531 h 747712"/>
                <a:gd name="connsiteX10" fmla="*/ 4212432 w 5936457"/>
                <a:gd name="connsiteY10" fmla="*/ 85725 h 747712"/>
                <a:gd name="connsiteX11" fmla="*/ 5079207 w 5936457"/>
                <a:gd name="connsiteY11" fmla="*/ 152400 h 747712"/>
                <a:gd name="connsiteX12" fmla="*/ 5936457 w 5936457"/>
                <a:gd name="connsiteY12" fmla="*/ 157162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6457" h="747712">
                  <a:moveTo>
                    <a:pt x="0" y="747712"/>
                  </a:moveTo>
                  <a:cubicBezTo>
                    <a:pt x="794" y="635789"/>
                    <a:pt x="1589" y="523866"/>
                    <a:pt x="2383" y="411943"/>
                  </a:cubicBezTo>
                  <a:lnTo>
                    <a:pt x="59532" y="266700"/>
                  </a:lnTo>
                  <a:lnTo>
                    <a:pt x="104776" y="142875"/>
                  </a:lnTo>
                  <a:lnTo>
                    <a:pt x="250032" y="2382"/>
                  </a:lnTo>
                  <a:lnTo>
                    <a:pt x="385763" y="0"/>
                  </a:lnTo>
                  <a:lnTo>
                    <a:pt x="816769" y="7144"/>
                  </a:lnTo>
                  <a:lnTo>
                    <a:pt x="1664495" y="23812"/>
                  </a:lnTo>
                  <a:lnTo>
                    <a:pt x="2521744" y="33337"/>
                  </a:lnTo>
                  <a:lnTo>
                    <a:pt x="3383757" y="59531"/>
                  </a:lnTo>
                  <a:lnTo>
                    <a:pt x="4212432" y="85725"/>
                  </a:lnTo>
                  <a:lnTo>
                    <a:pt x="5079207" y="152400"/>
                  </a:lnTo>
                  <a:lnTo>
                    <a:pt x="5936457" y="157162"/>
                  </a:lnTo>
                </a:path>
              </a:pathLst>
            </a:cu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fr-FR" sz="1400">
                <a:latin typeface="+mj-lt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9E33B5F-8362-5676-8C5C-0C2ADB488938}"/>
                </a:ext>
              </a:extLst>
            </p:cNvPr>
            <p:cNvGrpSpPr/>
            <p:nvPr/>
          </p:nvGrpSpPr>
          <p:grpSpPr>
            <a:xfrm>
              <a:off x="5158803" y="3173629"/>
              <a:ext cx="76266" cy="749300"/>
              <a:chOff x="2084388" y="2281238"/>
              <a:chExt cx="127000" cy="720725"/>
            </a:xfrm>
          </p:grpSpPr>
          <p:sp>
            <p:nvSpPr>
              <p:cNvPr id="206" name="Line 113">
                <a:extLst>
                  <a:ext uri="{FF2B5EF4-FFF2-40B4-BE49-F238E27FC236}">
                    <a16:creationId xmlns:a16="http://schemas.microsoft.com/office/drawing/2014/main" id="{19740BB0-296C-20AE-AB8E-F9BE6E09F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07" name="Line 120">
                <a:extLst>
                  <a:ext uri="{FF2B5EF4-FFF2-40B4-BE49-F238E27FC236}">
                    <a16:creationId xmlns:a16="http://schemas.microsoft.com/office/drawing/2014/main" id="{FA2292FC-11A2-6ECD-34D4-89C44E0AC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08" name="Line 113">
                <a:extLst>
                  <a:ext uri="{FF2B5EF4-FFF2-40B4-BE49-F238E27FC236}">
                    <a16:creationId xmlns:a16="http://schemas.microsoft.com/office/drawing/2014/main" id="{6E751F2D-475B-99BB-9184-E67BCA214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F7FF9ED8-6179-697A-DC0E-4022E2682E35}"/>
                </a:ext>
              </a:extLst>
            </p:cNvPr>
            <p:cNvGrpSpPr/>
            <p:nvPr/>
          </p:nvGrpSpPr>
          <p:grpSpPr>
            <a:xfrm>
              <a:off x="5158803" y="3627695"/>
              <a:ext cx="76266" cy="747670"/>
              <a:chOff x="2084388" y="2281238"/>
              <a:chExt cx="127000" cy="720725"/>
            </a:xfrm>
          </p:grpSpPr>
          <p:sp>
            <p:nvSpPr>
              <p:cNvPr id="203" name="Line 113">
                <a:extLst>
                  <a:ext uri="{FF2B5EF4-FFF2-40B4-BE49-F238E27FC236}">
                    <a16:creationId xmlns:a16="http://schemas.microsoft.com/office/drawing/2014/main" id="{9548A0B3-6CCA-20BB-C2FA-F77D4A1E6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04" name="Line 120">
                <a:extLst>
                  <a:ext uri="{FF2B5EF4-FFF2-40B4-BE49-F238E27FC236}">
                    <a16:creationId xmlns:a16="http://schemas.microsoft.com/office/drawing/2014/main" id="{46B196FC-07D7-A173-2148-045785796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05" name="Line 113">
                <a:extLst>
                  <a:ext uri="{FF2B5EF4-FFF2-40B4-BE49-F238E27FC236}">
                    <a16:creationId xmlns:a16="http://schemas.microsoft.com/office/drawing/2014/main" id="{9273AC99-B847-A52E-F057-BA590D3AF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14D7A24A-E3B2-0651-4E0C-C95A5944B303}"/>
                </a:ext>
              </a:extLst>
            </p:cNvPr>
            <p:cNvGrpSpPr/>
            <p:nvPr/>
          </p:nvGrpSpPr>
          <p:grpSpPr>
            <a:xfrm>
              <a:off x="5196935" y="3138704"/>
              <a:ext cx="76266" cy="435768"/>
              <a:chOff x="2084388" y="2281238"/>
              <a:chExt cx="127000" cy="720725"/>
            </a:xfrm>
          </p:grpSpPr>
          <p:sp>
            <p:nvSpPr>
              <p:cNvPr id="200" name="Line 113">
                <a:extLst>
                  <a:ext uri="{FF2B5EF4-FFF2-40B4-BE49-F238E27FC236}">
                    <a16:creationId xmlns:a16="http://schemas.microsoft.com/office/drawing/2014/main" id="{F5E9B465-6434-7617-25D5-6B491C6B0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01" name="Line 120">
                <a:extLst>
                  <a:ext uri="{FF2B5EF4-FFF2-40B4-BE49-F238E27FC236}">
                    <a16:creationId xmlns:a16="http://schemas.microsoft.com/office/drawing/2014/main" id="{D283D198-44CE-5EC8-9728-B3BE70ABB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202" name="Line 113">
                <a:extLst>
                  <a:ext uri="{FF2B5EF4-FFF2-40B4-BE49-F238E27FC236}">
                    <a16:creationId xmlns:a16="http://schemas.microsoft.com/office/drawing/2014/main" id="{E516687F-D46E-F608-9F1D-2BF3A925D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43055152-649A-9746-108F-EC9FFD3E72BB}"/>
                </a:ext>
              </a:extLst>
            </p:cNvPr>
            <p:cNvGrpSpPr/>
            <p:nvPr/>
          </p:nvGrpSpPr>
          <p:grpSpPr>
            <a:xfrm>
              <a:off x="5196935" y="3557803"/>
              <a:ext cx="76266" cy="504825"/>
              <a:chOff x="2084388" y="2281238"/>
              <a:chExt cx="127000" cy="720725"/>
            </a:xfrm>
          </p:grpSpPr>
          <p:sp>
            <p:nvSpPr>
              <p:cNvPr id="197" name="Line 113">
                <a:extLst>
                  <a:ext uri="{FF2B5EF4-FFF2-40B4-BE49-F238E27FC236}">
                    <a16:creationId xmlns:a16="http://schemas.microsoft.com/office/drawing/2014/main" id="{304C6CBD-8D67-5B6C-6FE3-70AE01168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98" name="Line 120">
                <a:extLst>
                  <a:ext uri="{FF2B5EF4-FFF2-40B4-BE49-F238E27FC236}">
                    <a16:creationId xmlns:a16="http://schemas.microsoft.com/office/drawing/2014/main" id="{19074F03-E533-6C40-3C1F-9F09C0987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99" name="Line 113">
                <a:extLst>
                  <a:ext uri="{FF2B5EF4-FFF2-40B4-BE49-F238E27FC236}">
                    <a16:creationId xmlns:a16="http://schemas.microsoft.com/office/drawing/2014/main" id="{855188EB-5190-3104-ED05-6E3AC94DC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E1E42FCC-4254-89C1-1CE4-840A87C34728}"/>
                </a:ext>
              </a:extLst>
            </p:cNvPr>
            <p:cNvGrpSpPr/>
            <p:nvPr/>
          </p:nvGrpSpPr>
          <p:grpSpPr>
            <a:xfrm>
              <a:off x="5267025" y="3241096"/>
              <a:ext cx="76266" cy="592932"/>
              <a:chOff x="2084388" y="2281238"/>
              <a:chExt cx="127000" cy="720725"/>
            </a:xfrm>
          </p:grpSpPr>
          <p:sp>
            <p:nvSpPr>
              <p:cNvPr id="194" name="Line 113">
                <a:extLst>
                  <a:ext uri="{FF2B5EF4-FFF2-40B4-BE49-F238E27FC236}">
                    <a16:creationId xmlns:a16="http://schemas.microsoft.com/office/drawing/2014/main" id="{9953CFD1-CE08-EB1C-0E88-790560524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95" name="Line 120">
                <a:extLst>
                  <a:ext uri="{FF2B5EF4-FFF2-40B4-BE49-F238E27FC236}">
                    <a16:creationId xmlns:a16="http://schemas.microsoft.com/office/drawing/2014/main" id="{0E091EA7-702C-29F7-8479-884165A21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96" name="Line 113">
                <a:extLst>
                  <a:ext uri="{FF2B5EF4-FFF2-40B4-BE49-F238E27FC236}">
                    <a16:creationId xmlns:a16="http://schemas.microsoft.com/office/drawing/2014/main" id="{F903AF4D-9B60-A905-9A34-801447856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CCC4DD1-E5F7-4DA6-08C5-1AA1E5CA0093}"/>
                </a:ext>
              </a:extLst>
            </p:cNvPr>
            <p:cNvGrpSpPr/>
            <p:nvPr/>
          </p:nvGrpSpPr>
          <p:grpSpPr>
            <a:xfrm>
              <a:off x="5267025" y="3519704"/>
              <a:ext cx="76266" cy="527446"/>
              <a:chOff x="2084388" y="2281238"/>
              <a:chExt cx="127000" cy="720725"/>
            </a:xfrm>
          </p:grpSpPr>
          <p:sp>
            <p:nvSpPr>
              <p:cNvPr id="191" name="Line 113">
                <a:extLst>
                  <a:ext uri="{FF2B5EF4-FFF2-40B4-BE49-F238E27FC236}">
                    <a16:creationId xmlns:a16="http://schemas.microsoft.com/office/drawing/2014/main" id="{0CD3FC98-0D83-47D0-5DFA-F2B74D507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92" name="Line 120">
                <a:extLst>
                  <a:ext uri="{FF2B5EF4-FFF2-40B4-BE49-F238E27FC236}">
                    <a16:creationId xmlns:a16="http://schemas.microsoft.com/office/drawing/2014/main" id="{A28909D1-9628-965F-10BD-C0F3B30DA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93" name="Line 113">
                <a:extLst>
                  <a:ext uri="{FF2B5EF4-FFF2-40B4-BE49-F238E27FC236}">
                    <a16:creationId xmlns:a16="http://schemas.microsoft.com/office/drawing/2014/main" id="{7F605C8F-CF8B-56F3-7926-363E2108C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94E5EA50-058F-2AFE-6D07-5FAB675AC108}"/>
                </a:ext>
              </a:extLst>
            </p:cNvPr>
            <p:cNvGrpSpPr/>
            <p:nvPr/>
          </p:nvGrpSpPr>
          <p:grpSpPr>
            <a:xfrm>
              <a:off x="5332400" y="3224430"/>
              <a:ext cx="76266" cy="363934"/>
              <a:chOff x="2084388" y="2281238"/>
              <a:chExt cx="127000" cy="719941"/>
            </a:xfrm>
          </p:grpSpPr>
          <p:sp>
            <p:nvSpPr>
              <p:cNvPr id="189" name="Line 113">
                <a:extLst>
                  <a:ext uri="{FF2B5EF4-FFF2-40B4-BE49-F238E27FC236}">
                    <a16:creationId xmlns:a16="http://schemas.microsoft.com/office/drawing/2014/main" id="{99B19FDE-7F5F-E860-FBAE-A8CE6BC82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90" name="Line 120">
                <a:extLst>
                  <a:ext uri="{FF2B5EF4-FFF2-40B4-BE49-F238E27FC236}">
                    <a16:creationId xmlns:a16="http://schemas.microsoft.com/office/drawing/2014/main" id="{793429FB-FCBC-9C92-1CDA-6FF330B7B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EE6815BF-C8CB-457E-D694-5EC2D3216148}"/>
                </a:ext>
              </a:extLst>
            </p:cNvPr>
            <p:cNvGrpSpPr/>
            <p:nvPr/>
          </p:nvGrpSpPr>
          <p:grpSpPr>
            <a:xfrm>
              <a:off x="5332400" y="3424453"/>
              <a:ext cx="76266" cy="504825"/>
              <a:chOff x="2084388" y="2281238"/>
              <a:chExt cx="127000" cy="720725"/>
            </a:xfrm>
          </p:grpSpPr>
          <p:sp>
            <p:nvSpPr>
              <p:cNvPr id="186" name="Line 113">
                <a:extLst>
                  <a:ext uri="{FF2B5EF4-FFF2-40B4-BE49-F238E27FC236}">
                    <a16:creationId xmlns:a16="http://schemas.microsoft.com/office/drawing/2014/main" id="{F34F60CF-E159-5B9E-BBAA-784F80ECD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87" name="Line 120">
                <a:extLst>
                  <a:ext uri="{FF2B5EF4-FFF2-40B4-BE49-F238E27FC236}">
                    <a16:creationId xmlns:a16="http://schemas.microsoft.com/office/drawing/2014/main" id="{23D5B98D-7E52-6D2B-BC93-262EF82D4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88" name="Line 113">
                <a:extLst>
                  <a:ext uri="{FF2B5EF4-FFF2-40B4-BE49-F238E27FC236}">
                    <a16:creationId xmlns:a16="http://schemas.microsoft.com/office/drawing/2014/main" id="{9380B9F1-2FB4-466B-0853-BDF09EEE5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E851BC35-A994-00C8-F294-7A861C3EE61B}"/>
                </a:ext>
              </a:extLst>
            </p:cNvPr>
            <p:cNvGrpSpPr/>
            <p:nvPr/>
          </p:nvGrpSpPr>
          <p:grpSpPr>
            <a:xfrm>
              <a:off x="5449903" y="3283958"/>
              <a:ext cx="83892" cy="328614"/>
              <a:chOff x="2084388" y="2281238"/>
              <a:chExt cx="127000" cy="720725"/>
            </a:xfrm>
          </p:grpSpPr>
          <p:sp>
            <p:nvSpPr>
              <p:cNvPr id="183" name="Line 113">
                <a:extLst>
                  <a:ext uri="{FF2B5EF4-FFF2-40B4-BE49-F238E27FC236}">
                    <a16:creationId xmlns:a16="http://schemas.microsoft.com/office/drawing/2014/main" id="{0B92FEF4-754D-7C92-DD82-D3AD09012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84" name="Line 120">
                <a:extLst>
                  <a:ext uri="{FF2B5EF4-FFF2-40B4-BE49-F238E27FC236}">
                    <a16:creationId xmlns:a16="http://schemas.microsoft.com/office/drawing/2014/main" id="{E50F2A4B-1BD5-835C-39D5-B9A567E4C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85" name="Line 113">
                <a:extLst>
                  <a:ext uri="{FF2B5EF4-FFF2-40B4-BE49-F238E27FC236}">
                    <a16:creationId xmlns:a16="http://schemas.microsoft.com/office/drawing/2014/main" id="{6ACF9A4D-539E-03F2-CB70-8AB7B5D9C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D7429AB2-8FBA-B5A7-5DD2-9EFE1B898443}"/>
                </a:ext>
              </a:extLst>
            </p:cNvPr>
            <p:cNvGrpSpPr/>
            <p:nvPr/>
          </p:nvGrpSpPr>
          <p:grpSpPr>
            <a:xfrm>
              <a:off x="5453716" y="3450645"/>
              <a:ext cx="76266" cy="369096"/>
              <a:chOff x="2084388" y="2281238"/>
              <a:chExt cx="127000" cy="720725"/>
            </a:xfrm>
          </p:grpSpPr>
          <p:sp>
            <p:nvSpPr>
              <p:cNvPr id="180" name="Line 113">
                <a:extLst>
                  <a:ext uri="{FF2B5EF4-FFF2-40B4-BE49-F238E27FC236}">
                    <a16:creationId xmlns:a16="http://schemas.microsoft.com/office/drawing/2014/main" id="{56A6FEAD-13A5-634F-024A-F2445498A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81" name="Line 120">
                <a:extLst>
                  <a:ext uri="{FF2B5EF4-FFF2-40B4-BE49-F238E27FC236}">
                    <a16:creationId xmlns:a16="http://schemas.microsoft.com/office/drawing/2014/main" id="{AA7D0627-1620-9C57-F080-EBC31B8DC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82" name="Line 113">
                <a:extLst>
                  <a:ext uri="{FF2B5EF4-FFF2-40B4-BE49-F238E27FC236}">
                    <a16:creationId xmlns:a16="http://schemas.microsoft.com/office/drawing/2014/main" id="{B566A0D5-401C-A2D2-9FD3-05A66E8EC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E9C8B421-C3B0-E1D6-BA62-928A3567C5CA}"/>
                </a:ext>
              </a:extLst>
            </p:cNvPr>
            <p:cNvGrpSpPr/>
            <p:nvPr/>
          </p:nvGrpSpPr>
          <p:grpSpPr>
            <a:xfrm>
              <a:off x="5848610" y="3343490"/>
              <a:ext cx="76266" cy="1309688"/>
              <a:chOff x="2084388" y="2281238"/>
              <a:chExt cx="127000" cy="720725"/>
            </a:xfrm>
          </p:grpSpPr>
          <p:sp>
            <p:nvSpPr>
              <p:cNvPr id="177" name="Line 113">
                <a:extLst>
                  <a:ext uri="{FF2B5EF4-FFF2-40B4-BE49-F238E27FC236}">
                    <a16:creationId xmlns:a16="http://schemas.microsoft.com/office/drawing/2014/main" id="{6AADF4BA-B127-AFAF-988B-45A81A2E5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78" name="Line 120">
                <a:extLst>
                  <a:ext uri="{FF2B5EF4-FFF2-40B4-BE49-F238E27FC236}">
                    <a16:creationId xmlns:a16="http://schemas.microsoft.com/office/drawing/2014/main" id="{C7CEFFFA-2DDF-79C6-AB5D-6CEA71090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79" name="Line 113">
                <a:extLst>
                  <a:ext uri="{FF2B5EF4-FFF2-40B4-BE49-F238E27FC236}">
                    <a16:creationId xmlns:a16="http://schemas.microsoft.com/office/drawing/2014/main" id="{8FEF2E84-95AA-FA75-DCAE-95B14EF1F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D3EBB151-727B-47C9-28AF-AE5B8E47D83C}"/>
                </a:ext>
              </a:extLst>
            </p:cNvPr>
            <p:cNvGrpSpPr/>
            <p:nvPr/>
          </p:nvGrpSpPr>
          <p:grpSpPr>
            <a:xfrm>
              <a:off x="5848610" y="3422072"/>
              <a:ext cx="76266" cy="490539"/>
              <a:chOff x="2084388" y="2281238"/>
              <a:chExt cx="127000" cy="720725"/>
            </a:xfrm>
          </p:grpSpPr>
          <p:sp>
            <p:nvSpPr>
              <p:cNvPr id="174" name="Line 113">
                <a:extLst>
                  <a:ext uri="{FF2B5EF4-FFF2-40B4-BE49-F238E27FC236}">
                    <a16:creationId xmlns:a16="http://schemas.microsoft.com/office/drawing/2014/main" id="{8D00C4C9-7543-B0B0-54B0-56FFC43DD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75" name="Line 120">
                <a:extLst>
                  <a:ext uri="{FF2B5EF4-FFF2-40B4-BE49-F238E27FC236}">
                    <a16:creationId xmlns:a16="http://schemas.microsoft.com/office/drawing/2014/main" id="{0C3260C5-F29B-7EA9-3650-FA626A798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76" name="Line 113">
                <a:extLst>
                  <a:ext uri="{FF2B5EF4-FFF2-40B4-BE49-F238E27FC236}">
                    <a16:creationId xmlns:a16="http://schemas.microsoft.com/office/drawing/2014/main" id="{4729A848-61AF-4356-8461-4985EB6D9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E6FC68F-74B3-500C-8A96-AC6560880FFC}"/>
                </a:ext>
              </a:extLst>
            </p:cNvPr>
            <p:cNvGrpSpPr/>
            <p:nvPr/>
          </p:nvGrpSpPr>
          <p:grpSpPr>
            <a:xfrm>
              <a:off x="6624106" y="3424453"/>
              <a:ext cx="76266" cy="735806"/>
              <a:chOff x="2084388" y="2281238"/>
              <a:chExt cx="127000" cy="720725"/>
            </a:xfrm>
          </p:grpSpPr>
          <p:sp>
            <p:nvSpPr>
              <p:cNvPr id="171" name="Line 113">
                <a:extLst>
                  <a:ext uri="{FF2B5EF4-FFF2-40B4-BE49-F238E27FC236}">
                    <a16:creationId xmlns:a16="http://schemas.microsoft.com/office/drawing/2014/main" id="{BBBE0728-5F77-8FC8-560D-90DF86BC1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72" name="Line 120">
                <a:extLst>
                  <a:ext uri="{FF2B5EF4-FFF2-40B4-BE49-F238E27FC236}">
                    <a16:creationId xmlns:a16="http://schemas.microsoft.com/office/drawing/2014/main" id="{D3F1AA4A-8581-DABA-F499-1057AAF35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73" name="Line 113">
                <a:extLst>
                  <a:ext uri="{FF2B5EF4-FFF2-40B4-BE49-F238E27FC236}">
                    <a16:creationId xmlns:a16="http://schemas.microsoft.com/office/drawing/2014/main" id="{8F6601B0-59EA-2A32-9DB0-0E040436C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C5A6F98D-3527-0861-BCB7-F3AB7DE8DDC2}"/>
                </a:ext>
              </a:extLst>
            </p:cNvPr>
            <p:cNvGrpSpPr/>
            <p:nvPr/>
          </p:nvGrpSpPr>
          <p:grpSpPr>
            <a:xfrm>
              <a:off x="6624106" y="3457791"/>
              <a:ext cx="76266" cy="407193"/>
              <a:chOff x="2084388" y="2281238"/>
              <a:chExt cx="127000" cy="720725"/>
            </a:xfrm>
          </p:grpSpPr>
          <p:sp>
            <p:nvSpPr>
              <p:cNvPr id="168" name="Line 113">
                <a:extLst>
                  <a:ext uri="{FF2B5EF4-FFF2-40B4-BE49-F238E27FC236}">
                    <a16:creationId xmlns:a16="http://schemas.microsoft.com/office/drawing/2014/main" id="{CD52D7A7-877A-D63F-A53B-5BF5DBB6F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69" name="Line 120">
                <a:extLst>
                  <a:ext uri="{FF2B5EF4-FFF2-40B4-BE49-F238E27FC236}">
                    <a16:creationId xmlns:a16="http://schemas.microsoft.com/office/drawing/2014/main" id="{6D832A3C-6AF7-56E0-D559-2AF3F8DAF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70" name="Line 113">
                <a:extLst>
                  <a:ext uri="{FF2B5EF4-FFF2-40B4-BE49-F238E27FC236}">
                    <a16:creationId xmlns:a16="http://schemas.microsoft.com/office/drawing/2014/main" id="{23596C00-5706-D3B5-A1BF-2BD11E161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DD10D2D-108B-4EE1-CED2-5353780B422C}"/>
                </a:ext>
              </a:extLst>
            </p:cNvPr>
            <p:cNvGrpSpPr/>
            <p:nvPr/>
          </p:nvGrpSpPr>
          <p:grpSpPr>
            <a:xfrm>
              <a:off x="7408315" y="3691153"/>
              <a:ext cx="76266" cy="514351"/>
              <a:chOff x="2084388" y="2282022"/>
              <a:chExt cx="127000" cy="719941"/>
            </a:xfrm>
          </p:grpSpPr>
          <p:sp>
            <p:nvSpPr>
              <p:cNvPr id="166" name="Line 120">
                <a:extLst>
                  <a:ext uri="{FF2B5EF4-FFF2-40B4-BE49-F238E27FC236}">
                    <a16:creationId xmlns:a16="http://schemas.microsoft.com/office/drawing/2014/main" id="{E1575C14-8F08-F1A0-593F-32905278B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67" name="Line 113">
                <a:extLst>
                  <a:ext uri="{FF2B5EF4-FFF2-40B4-BE49-F238E27FC236}">
                    <a16:creationId xmlns:a16="http://schemas.microsoft.com/office/drawing/2014/main" id="{31AB56CD-6707-DF00-8BC0-4514BD25B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A2C3ABA6-8A50-F8FF-BE16-3E94037C5891}"/>
                </a:ext>
              </a:extLst>
            </p:cNvPr>
            <p:cNvGrpSpPr/>
            <p:nvPr/>
          </p:nvGrpSpPr>
          <p:grpSpPr>
            <a:xfrm>
              <a:off x="7408315" y="3503036"/>
              <a:ext cx="76266" cy="328612"/>
              <a:chOff x="2084388" y="2281238"/>
              <a:chExt cx="127000" cy="720725"/>
            </a:xfrm>
          </p:grpSpPr>
          <p:sp>
            <p:nvSpPr>
              <p:cNvPr id="163" name="Line 113">
                <a:extLst>
                  <a:ext uri="{FF2B5EF4-FFF2-40B4-BE49-F238E27FC236}">
                    <a16:creationId xmlns:a16="http://schemas.microsoft.com/office/drawing/2014/main" id="{E528D4DB-A5C6-59EB-CB03-425E54EF0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64" name="Line 120">
                <a:extLst>
                  <a:ext uri="{FF2B5EF4-FFF2-40B4-BE49-F238E27FC236}">
                    <a16:creationId xmlns:a16="http://schemas.microsoft.com/office/drawing/2014/main" id="{C646F861-45BC-C9BB-EA52-3C571B07D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65" name="Line 113">
                <a:extLst>
                  <a:ext uri="{FF2B5EF4-FFF2-40B4-BE49-F238E27FC236}">
                    <a16:creationId xmlns:a16="http://schemas.microsoft.com/office/drawing/2014/main" id="{6981FF72-4DAC-E780-8943-73B50E796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5D11A2A7-20A3-86D3-4991-3A7BEF60C1B9}"/>
                </a:ext>
              </a:extLst>
            </p:cNvPr>
            <p:cNvGrpSpPr/>
            <p:nvPr/>
          </p:nvGrpSpPr>
          <p:grpSpPr>
            <a:xfrm>
              <a:off x="8192379" y="3522084"/>
              <a:ext cx="76266" cy="616746"/>
              <a:chOff x="2084388" y="2281238"/>
              <a:chExt cx="127000" cy="720725"/>
            </a:xfrm>
          </p:grpSpPr>
          <p:sp>
            <p:nvSpPr>
              <p:cNvPr id="160" name="Line 113">
                <a:extLst>
                  <a:ext uri="{FF2B5EF4-FFF2-40B4-BE49-F238E27FC236}">
                    <a16:creationId xmlns:a16="http://schemas.microsoft.com/office/drawing/2014/main" id="{79D953FF-5B01-85FE-847A-2658519C7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61" name="Line 120">
                <a:extLst>
                  <a:ext uri="{FF2B5EF4-FFF2-40B4-BE49-F238E27FC236}">
                    <a16:creationId xmlns:a16="http://schemas.microsoft.com/office/drawing/2014/main" id="{E702A938-6E56-E31E-7A2D-EA8A3C989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62" name="Line 113">
                <a:extLst>
                  <a:ext uri="{FF2B5EF4-FFF2-40B4-BE49-F238E27FC236}">
                    <a16:creationId xmlns:a16="http://schemas.microsoft.com/office/drawing/2014/main" id="{DC66D70F-99E2-7D19-FCA2-90FE4E5A3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DF95CB35-63F7-C7C9-22BD-74971C20CAF5}"/>
                </a:ext>
              </a:extLst>
            </p:cNvPr>
            <p:cNvGrpSpPr/>
            <p:nvPr/>
          </p:nvGrpSpPr>
          <p:grpSpPr>
            <a:xfrm>
              <a:off x="8192379" y="3510178"/>
              <a:ext cx="76266" cy="383566"/>
              <a:chOff x="2084388" y="2281238"/>
              <a:chExt cx="127000" cy="720725"/>
            </a:xfrm>
          </p:grpSpPr>
          <p:sp>
            <p:nvSpPr>
              <p:cNvPr id="157" name="Line 113">
                <a:extLst>
                  <a:ext uri="{FF2B5EF4-FFF2-40B4-BE49-F238E27FC236}">
                    <a16:creationId xmlns:a16="http://schemas.microsoft.com/office/drawing/2014/main" id="{6B94EC36-CBBA-E01F-289C-C54DDD3A1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58" name="Line 120">
                <a:extLst>
                  <a:ext uri="{FF2B5EF4-FFF2-40B4-BE49-F238E27FC236}">
                    <a16:creationId xmlns:a16="http://schemas.microsoft.com/office/drawing/2014/main" id="{AFA7FE9C-4443-25F4-F9A1-DAE14FB2B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59" name="Line 113">
                <a:extLst>
                  <a:ext uri="{FF2B5EF4-FFF2-40B4-BE49-F238E27FC236}">
                    <a16:creationId xmlns:a16="http://schemas.microsoft.com/office/drawing/2014/main" id="{2805D1E8-C102-30FD-A6B5-3096C4830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8871AA65-1DE1-4C63-CEBC-CCB1699DA1F6}"/>
                </a:ext>
              </a:extLst>
            </p:cNvPr>
            <p:cNvGrpSpPr/>
            <p:nvPr/>
          </p:nvGrpSpPr>
          <p:grpSpPr>
            <a:xfrm>
              <a:off x="8965110" y="3567328"/>
              <a:ext cx="76266" cy="528638"/>
              <a:chOff x="2084388" y="2281238"/>
              <a:chExt cx="127000" cy="720725"/>
            </a:xfrm>
          </p:grpSpPr>
          <p:sp>
            <p:nvSpPr>
              <p:cNvPr id="154" name="Line 113">
                <a:extLst>
                  <a:ext uri="{FF2B5EF4-FFF2-40B4-BE49-F238E27FC236}">
                    <a16:creationId xmlns:a16="http://schemas.microsoft.com/office/drawing/2014/main" id="{1590736D-E5F4-1360-6569-4C5DA9A76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55" name="Line 120">
                <a:extLst>
                  <a:ext uri="{FF2B5EF4-FFF2-40B4-BE49-F238E27FC236}">
                    <a16:creationId xmlns:a16="http://schemas.microsoft.com/office/drawing/2014/main" id="{75BCD88E-2AD2-D4D5-1F95-0B4EAF890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56" name="Line 113">
                <a:extLst>
                  <a:ext uri="{FF2B5EF4-FFF2-40B4-BE49-F238E27FC236}">
                    <a16:creationId xmlns:a16="http://schemas.microsoft.com/office/drawing/2014/main" id="{A62E1BF3-4EEC-CFB0-79E5-BF689F302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689137B5-D909-A2A8-DE91-53278BD5B17A}"/>
                </a:ext>
              </a:extLst>
            </p:cNvPr>
            <p:cNvGrpSpPr/>
            <p:nvPr/>
          </p:nvGrpSpPr>
          <p:grpSpPr>
            <a:xfrm>
              <a:off x="8965110" y="3543516"/>
              <a:ext cx="76266" cy="364516"/>
              <a:chOff x="2084388" y="2281238"/>
              <a:chExt cx="127000" cy="720725"/>
            </a:xfrm>
          </p:grpSpPr>
          <p:sp>
            <p:nvSpPr>
              <p:cNvPr id="151" name="Line 113">
                <a:extLst>
                  <a:ext uri="{FF2B5EF4-FFF2-40B4-BE49-F238E27FC236}">
                    <a16:creationId xmlns:a16="http://schemas.microsoft.com/office/drawing/2014/main" id="{22F7BAC0-BAC3-6256-4D96-72B014ADA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52" name="Line 120">
                <a:extLst>
                  <a:ext uri="{FF2B5EF4-FFF2-40B4-BE49-F238E27FC236}">
                    <a16:creationId xmlns:a16="http://schemas.microsoft.com/office/drawing/2014/main" id="{6A2CEFF9-0F28-6C64-499B-9331C47A6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53" name="Line 113">
                <a:extLst>
                  <a:ext uri="{FF2B5EF4-FFF2-40B4-BE49-F238E27FC236}">
                    <a16:creationId xmlns:a16="http://schemas.microsoft.com/office/drawing/2014/main" id="{5E649B3E-8767-476C-DC4B-A6A5ADD86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76F2968C-74CE-D690-4F6F-D999ABF0FEF2}"/>
                </a:ext>
              </a:extLst>
            </p:cNvPr>
            <p:cNvGrpSpPr/>
            <p:nvPr/>
          </p:nvGrpSpPr>
          <p:grpSpPr>
            <a:xfrm>
              <a:off x="9749319" y="3629241"/>
              <a:ext cx="76266" cy="507206"/>
              <a:chOff x="2084388" y="2281238"/>
              <a:chExt cx="127000" cy="720725"/>
            </a:xfrm>
          </p:grpSpPr>
          <p:sp>
            <p:nvSpPr>
              <p:cNvPr id="148" name="Line 113">
                <a:extLst>
                  <a:ext uri="{FF2B5EF4-FFF2-40B4-BE49-F238E27FC236}">
                    <a16:creationId xmlns:a16="http://schemas.microsoft.com/office/drawing/2014/main" id="{0B0AE330-190B-565F-4B2C-201A61C5A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49" name="Line 120">
                <a:extLst>
                  <a:ext uri="{FF2B5EF4-FFF2-40B4-BE49-F238E27FC236}">
                    <a16:creationId xmlns:a16="http://schemas.microsoft.com/office/drawing/2014/main" id="{310419B5-8A06-0AD8-FE7F-EC605F6EF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50" name="Line 113">
                <a:extLst>
                  <a:ext uri="{FF2B5EF4-FFF2-40B4-BE49-F238E27FC236}">
                    <a16:creationId xmlns:a16="http://schemas.microsoft.com/office/drawing/2014/main" id="{9C0AABDF-F0F4-3DFB-7023-E85742A8E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0578F766-32C0-6956-5B60-BE8E1594D601}"/>
                </a:ext>
              </a:extLst>
            </p:cNvPr>
            <p:cNvGrpSpPr/>
            <p:nvPr/>
          </p:nvGrpSpPr>
          <p:grpSpPr>
            <a:xfrm>
              <a:off x="9749319" y="3601169"/>
              <a:ext cx="76266" cy="347159"/>
              <a:chOff x="2084388" y="2281238"/>
              <a:chExt cx="127000" cy="720725"/>
            </a:xfrm>
          </p:grpSpPr>
          <p:sp>
            <p:nvSpPr>
              <p:cNvPr id="145" name="Line 113">
                <a:extLst>
                  <a:ext uri="{FF2B5EF4-FFF2-40B4-BE49-F238E27FC236}">
                    <a16:creationId xmlns:a16="http://schemas.microsoft.com/office/drawing/2014/main" id="{EC6B9923-89FD-DD4B-5C8E-C9EA4BBC0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46" name="Line 120">
                <a:extLst>
                  <a:ext uri="{FF2B5EF4-FFF2-40B4-BE49-F238E27FC236}">
                    <a16:creationId xmlns:a16="http://schemas.microsoft.com/office/drawing/2014/main" id="{3A7A4462-770A-225B-17F8-F25997EC2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47" name="Line 113">
                <a:extLst>
                  <a:ext uri="{FF2B5EF4-FFF2-40B4-BE49-F238E27FC236}">
                    <a16:creationId xmlns:a16="http://schemas.microsoft.com/office/drawing/2014/main" id="{DBD3E1A8-85D5-F902-7639-61971DE5B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D7EBCA98-9DFC-D063-29D7-645CB2C39D6A}"/>
                </a:ext>
              </a:extLst>
            </p:cNvPr>
            <p:cNvGrpSpPr/>
            <p:nvPr/>
          </p:nvGrpSpPr>
          <p:grpSpPr>
            <a:xfrm>
              <a:off x="10533528" y="3641147"/>
              <a:ext cx="76266" cy="476250"/>
              <a:chOff x="2084388" y="2281238"/>
              <a:chExt cx="127000" cy="720725"/>
            </a:xfrm>
          </p:grpSpPr>
          <p:sp>
            <p:nvSpPr>
              <p:cNvPr id="142" name="Line 113">
                <a:extLst>
                  <a:ext uri="{FF2B5EF4-FFF2-40B4-BE49-F238E27FC236}">
                    <a16:creationId xmlns:a16="http://schemas.microsoft.com/office/drawing/2014/main" id="{39FF8ECD-280E-C014-6ABF-578B39D53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43" name="Line 120">
                <a:extLst>
                  <a:ext uri="{FF2B5EF4-FFF2-40B4-BE49-F238E27FC236}">
                    <a16:creationId xmlns:a16="http://schemas.microsoft.com/office/drawing/2014/main" id="{CAD580C1-C938-096E-96D4-75DFB2D0A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44" name="Line 113">
                <a:extLst>
                  <a:ext uri="{FF2B5EF4-FFF2-40B4-BE49-F238E27FC236}">
                    <a16:creationId xmlns:a16="http://schemas.microsoft.com/office/drawing/2014/main" id="{D536F222-0D40-DD79-9198-94441B2F4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77C2E801-4640-65B5-897B-DCEE2CC344FB}"/>
                </a:ext>
              </a:extLst>
            </p:cNvPr>
            <p:cNvGrpSpPr/>
            <p:nvPr/>
          </p:nvGrpSpPr>
          <p:grpSpPr>
            <a:xfrm>
              <a:off x="10533528" y="3612572"/>
              <a:ext cx="76266" cy="344434"/>
              <a:chOff x="2084388" y="2281238"/>
              <a:chExt cx="127000" cy="720725"/>
            </a:xfrm>
          </p:grpSpPr>
          <p:sp>
            <p:nvSpPr>
              <p:cNvPr id="139" name="Line 113">
                <a:extLst>
                  <a:ext uri="{FF2B5EF4-FFF2-40B4-BE49-F238E27FC236}">
                    <a16:creationId xmlns:a16="http://schemas.microsoft.com/office/drawing/2014/main" id="{E1B07F0A-F55F-67E2-231A-1F5D5606E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40" name="Line 120">
                <a:extLst>
                  <a:ext uri="{FF2B5EF4-FFF2-40B4-BE49-F238E27FC236}">
                    <a16:creationId xmlns:a16="http://schemas.microsoft.com/office/drawing/2014/main" id="{467CAFB4-86DC-EB7F-7DB7-F357D18C3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41" name="Line 113">
                <a:extLst>
                  <a:ext uri="{FF2B5EF4-FFF2-40B4-BE49-F238E27FC236}">
                    <a16:creationId xmlns:a16="http://schemas.microsoft.com/office/drawing/2014/main" id="{A63A6647-6873-CFA3-7AE3-92A6F956D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sp>
          <p:nvSpPr>
            <p:cNvPr id="37" name="Triangle isocèle 103">
              <a:extLst>
                <a:ext uri="{FF2B5EF4-FFF2-40B4-BE49-F238E27FC236}">
                  <a16:creationId xmlns:a16="http://schemas.microsoft.com/office/drawing/2014/main" id="{42D794C7-ABBD-BB39-1CD6-AE3CB2D85D63}"/>
                </a:ext>
              </a:extLst>
            </p:cNvPr>
            <p:cNvSpPr/>
            <p:nvPr/>
          </p:nvSpPr>
          <p:spPr bwMode="auto">
            <a:xfrm>
              <a:off x="10529758" y="3752566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8C565A-A14A-A9BC-F8C9-395A03128A27}"/>
                </a:ext>
              </a:extLst>
            </p:cNvPr>
            <p:cNvSpPr/>
            <p:nvPr/>
          </p:nvSpPr>
          <p:spPr bwMode="auto">
            <a:xfrm>
              <a:off x="10533550" y="3679388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9" name="Triangle isocèle 104">
              <a:extLst>
                <a:ext uri="{FF2B5EF4-FFF2-40B4-BE49-F238E27FC236}">
                  <a16:creationId xmlns:a16="http://schemas.microsoft.com/office/drawing/2014/main" id="{BA2CC892-5696-F2EC-F7F4-46B62B65F2FF}"/>
                </a:ext>
              </a:extLst>
            </p:cNvPr>
            <p:cNvSpPr/>
            <p:nvPr/>
          </p:nvSpPr>
          <p:spPr bwMode="auto">
            <a:xfrm>
              <a:off x="9745549" y="3738278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A64C529-4299-366C-8E57-882E498DF0DA}"/>
                </a:ext>
              </a:extLst>
            </p:cNvPr>
            <p:cNvSpPr/>
            <p:nvPr/>
          </p:nvSpPr>
          <p:spPr bwMode="auto">
            <a:xfrm>
              <a:off x="9749341" y="3657957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1" name="Triangle isocèle 106">
              <a:extLst>
                <a:ext uri="{FF2B5EF4-FFF2-40B4-BE49-F238E27FC236}">
                  <a16:creationId xmlns:a16="http://schemas.microsoft.com/office/drawing/2014/main" id="{AD6DD329-F4F7-6794-27C6-9DB38D555A2C}"/>
                </a:ext>
              </a:extLst>
            </p:cNvPr>
            <p:cNvSpPr/>
            <p:nvPr/>
          </p:nvSpPr>
          <p:spPr bwMode="auto">
            <a:xfrm>
              <a:off x="8961340" y="3669223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E3AD79-6C80-1652-2127-A9056640595A}"/>
                </a:ext>
              </a:extLst>
            </p:cNvPr>
            <p:cNvSpPr/>
            <p:nvPr/>
          </p:nvSpPr>
          <p:spPr bwMode="auto">
            <a:xfrm>
              <a:off x="8965132" y="3603188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3" name="Triangle isocèle 108">
              <a:extLst>
                <a:ext uri="{FF2B5EF4-FFF2-40B4-BE49-F238E27FC236}">
                  <a16:creationId xmlns:a16="http://schemas.microsoft.com/office/drawing/2014/main" id="{B84304E9-3229-9210-8DCF-3A1B8FC37F08}"/>
                </a:ext>
              </a:extLst>
            </p:cNvPr>
            <p:cNvSpPr/>
            <p:nvPr/>
          </p:nvSpPr>
          <p:spPr bwMode="auto">
            <a:xfrm>
              <a:off x="8192379" y="3652553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658C0C-6EA2-90B4-434B-EE784CADB24B}"/>
                </a:ext>
              </a:extLst>
            </p:cNvPr>
            <p:cNvSpPr/>
            <p:nvPr/>
          </p:nvSpPr>
          <p:spPr bwMode="auto">
            <a:xfrm>
              <a:off x="8196171" y="3574613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5" name="Triangle isocèle 110">
              <a:extLst>
                <a:ext uri="{FF2B5EF4-FFF2-40B4-BE49-F238E27FC236}">
                  <a16:creationId xmlns:a16="http://schemas.microsoft.com/office/drawing/2014/main" id="{55C88230-99B8-264F-F724-335CA5F989C3}"/>
                </a:ext>
              </a:extLst>
            </p:cNvPr>
            <p:cNvSpPr/>
            <p:nvPr/>
          </p:nvSpPr>
          <p:spPr bwMode="auto">
            <a:xfrm>
              <a:off x="7405992" y="3652553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C049E3-E122-EAA3-95E4-D2019A79C46D}"/>
                </a:ext>
              </a:extLst>
            </p:cNvPr>
            <p:cNvSpPr/>
            <p:nvPr/>
          </p:nvSpPr>
          <p:spPr bwMode="auto">
            <a:xfrm>
              <a:off x="7414140" y="3555563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7" name="Triangle isocèle 113">
              <a:extLst>
                <a:ext uri="{FF2B5EF4-FFF2-40B4-BE49-F238E27FC236}">
                  <a16:creationId xmlns:a16="http://schemas.microsoft.com/office/drawing/2014/main" id="{48F889E3-DA36-9DF1-FCAC-29FF5E792D1A}"/>
                </a:ext>
              </a:extLst>
            </p:cNvPr>
            <p:cNvSpPr/>
            <p:nvPr/>
          </p:nvSpPr>
          <p:spPr bwMode="auto">
            <a:xfrm>
              <a:off x="6619604" y="3578734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98F0EB-6E34-AA00-FE02-A868B262860D}"/>
                </a:ext>
              </a:extLst>
            </p:cNvPr>
            <p:cNvSpPr/>
            <p:nvPr/>
          </p:nvSpPr>
          <p:spPr bwMode="auto">
            <a:xfrm>
              <a:off x="6621218" y="3531751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E9F7BDB-B193-F9C3-4744-D8097327914F}"/>
                </a:ext>
              </a:extLst>
            </p:cNvPr>
            <p:cNvSpPr/>
            <p:nvPr/>
          </p:nvSpPr>
          <p:spPr bwMode="auto">
            <a:xfrm>
              <a:off x="5852256" y="3522226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0" name="Triangle isocèle 117">
              <a:extLst>
                <a:ext uri="{FF2B5EF4-FFF2-40B4-BE49-F238E27FC236}">
                  <a16:creationId xmlns:a16="http://schemas.microsoft.com/office/drawing/2014/main" id="{C05FDAEB-516A-8F58-CC92-76F3959BEAC1}"/>
                </a:ext>
              </a:extLst>
            </p:cNvPr>
            <p:cNvSpPr/>
            <p:nvPr/>
          </p:nvSpPr>
          <p:spPr bwMode="auto">
            <a:xfrm>
              <a:off x="5452005" y="3466815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E10D0F-AB0F-DEB3-D3BF-1DA608618F71}"/>
                </a:ext>
              </a:extLst>
            </p:cNvPr>
            <p:cNvSpPr/>
            <p:nvPr/>
          </p:nvSpPr>
          <p:spPr bwMode="auto">
            <a:xfrm>
              <a:off x="5453618" y="3517463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2" name="Triangle isocèle 120">
              <a:extLst>
                <a:ext uri="{FF2B5EF4-FFF2-40B4-BE49-F238E27FC236}">
                  <a16:creationId xmlns:a16="http://schemas.microsoft.com/office/drawing/2014/main" id="{443F3C45-CEB4-9228-6BBA-A0BD4DDE8E3F}"/>
                </a:ext>
              </a:extLst>
            </p:cNvPr>
            <p:cNvSpPr/>
            <p:nvPr/>
          </p:nvSpPr>
          <p:spPr bwMode="auto">
            <a:xfrm>
              <a:off x="5325660" y="3443002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C6A57A9-7AD0-FA55-0031-0A51D9322CC9}"/>
                </a:ext>
              </a:extLst>
            </p:cNvPr>
            <p:cNvSpPr/>
            <p:nvPr/>
          </p:nvSpPr>
          <p:spPr bwMode="auto">
            <a:xfrm>
              <a:off x="5266278" y="3615094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70E9F9-AE9A-F612-F104-1EA6133A7C9A}"/>
                </a:ext>
              </a:extLst>
            </p:cNvPr>
            <p:cNvSpPr/>
            <p:nvPr/>
          </p:nvSpPr>
          <p:spPr bwMode="auto">
            <a:xfrm>
              <a:off x="5333808" y="3524607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5" name="Triangle isocèle 122">
              <a:extLst>
                <a:ext uri="{FF2B5EF4-FFF2-40B4-BE49-F238E27FC236}">
                  <a16:creationId xmlns:a16="http://schemas.microsoft.com/office/drawing/2014/main" id="{62DCF050-47C9-CB71-11F6-1AAB339348BE}"/>
                </a:ext>
              </a:extLst>
            </p:cNvPr>
            <p:cNvSpPr/>
            <p:nvPr/>
          </p:nvSpPr>
          <p:spPr bwMode="auto">
            <a:xfrm>
              <a:off x="5264666" y="3488246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6" name="Triangle isocèle 123">
              <a:extLst>
                <a:ext uri="{FF2B5EF4-FFF2-40B4-BE49-F238E27FC236}">
                  <a16:creationId xmlns:a16="http://schemas.microsoft.com/office/drawing/2014/main" id="{CEA85EEA-BFDA-65FC-2FCD-A473164825D7}"/>
                </a:ext>
              </a:extLst>
            </p:cNvPr>
            <p:cNvSpPr/>
            <p:nvPr/>
          </p:nvSpPr>
          <p:spPr bwMode="auto">
            <a:xfrm>
              <a:off x="5197136" y="3443002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7" name="Triangle isocèle 124">
              <a:extLst>
                <a:ext uri="{FF2B5EF4-FFF2-40B4-BE49-F238E27FC236}">
                  <a16:creationId xmlns:a16="http://schemas.microsoft.com/office/drawing/2014/main" id="{84878940-FDFD-60F8-2925-61C1E2D73B93}"/>
                </a:ext>
              </a:extLst>
            </p:cNvPr>
            <p:cNvSpPr/>
            <p:nvPr/>
          </p:nvSpPr>
          <p:spPr bwMode="auto">
            <a:xfrm>
              <a:off x="5155747" y="3483483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8" name="Triangle isocèle 125">
              <a:extLst>
                <a:ext uri="{FF2B5EF4-FFF2-40B4-BE49-F238E27FC236}">
                  <a16:creationId xmlns:a16="http://schemas.microsoft.com/office/drawing/2014/main" id="{83737AEC-6993-95B1-EF08-4EDA591A0C28}"/>
                </a:ext>
              </a:extLst>
            </p:cNvPr>
            <p:cNvSpPr/>
            <p:nvPr/>
          </p:nvSpPr>
          <p:spPr bwMode="auto">
            <a:xfrm>
              <a:off x="5099109" y="4024027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9" name="Triangle isocèle 126">
              <a:extLst>
                <a:ext uri="{FF2B5EF4-FFF2-40B4-BE49-F238E27FC236}">
                  <a16:creationId xmlns:a16="http://schemas.microsoft.com/office/drawing/2014/main" id="{23CF46D0-AF5B-1246-0562-1FCB5750E8CC}"/>
                </a:ext>
              </a:extLst>
            </p:cNvPr>
            <p:cNvSpPr/>
            <p:nvPr/>
          </p:nvSpPr>
          <p:spPr bwMode="auto">
            <a:xfrm>
              <a:off x="5088218" y="4124039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C72424F-BF8D-96D7-8656-5FEB6DE0050B}"/>
                </a:ext>
              </a:extLst>
            </p:cNvPr>
            <p:cNvSpPr/>
            <p:nvPr/>
          </p:nvSpPr>
          <p:spPr bwMode="auto">
            <a:xfrm>
              <a:off x="5200928" y="3660338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1A00821-C19E-1041-3873-2BBB713EA8C9}"/>
                </a:ext>
              </a:extLst>
            </p:cNvPr>
            <p:cNvSpPr/>
            <p:nvPr/>
          </p:nvSpPr>
          <p:spPr bwMode="auto">
            <a:xfrm>
              <a:off x="5153005" y="3777020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F8D82B6-CD7D-FEDA-73D8-56DC2848FB55}"/>
                </a:ext>
              </a:extLst>
            </p:cNvPr>
            <p:cNvSpPr/>
            <p:nvPr/>
          </p:nvSpPr>
          <p:spPr bwMode="auto">
            <a:xfrm>
              <a:off x="5131221" y="3874651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392E92-CD5B-F973-45AE-E8D258F7F49B}"/>
                </a:ext>
              </a:extLst>
            </p:cNvPr>
            <p:cNvSpPr/>
            <p:nvPr/>
          </p:nvSpPr>
          <p:spPr bwMode="auto">
            <a:xfrm>
              <a:off x="5118151" y="3934183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E23A0BF1-6721-A38E-1191-5179BE196B5A}"/>
                </a:ext>
              </a:extLst>
            </p:cNvPr>
            <p:cNvGrpSpPr/>
            <p:nvPr/>
          </p:nvGrpSpPr>
          <p:grpSpPr>
            <a:xfrm>
              <a:off x="5116718" y="3738779"/>
              <a:ext cx="76266" cy="471487"/>
              <a:chOff x="2084388" y="2281238"/>
              <a:chExt cx="127000" cy="720725"/>
            </a:xfrm>
          </p:grpSpPr>
          <p:sp>
            <p:nvSpPr>
              <p:cNvPr id="136" name="Line 113">
                <a:extLst>
                  <a:ext uri="{FF2B5EF4-FFF2-40B4-BE49-F238E27FC236}">
                    <a16:creationId xmlns:a16="http://schemas.microsoft.com/office/drawing/2014/main" id="{DF9468F4-B975-627D-53D3-A1D780E55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37" name="Line 120">
                <a:extLst>
                  <a:ext uri="{FF2B5EF4-FFF2-40B4-BE49-F238E27FC236}">
                    <a16:creationId xmlns:a16="http://schemas.microsoft.com/office/drawing/2014/main" id="{03ABAF8E-D02B-F4DD-7EFE-6720FE2A1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38" name="Line 113">
                <a:extLst>
                  <a:ext uri="{FF2B5EF4-FFF2-40B4-BE49-F238E27FC236}">
                    <a16:creationId xmlns:a16="http://schemas.microsoft.com/office/drawing/2014/main" id="{E2D2E09C-FEA5-6BAB-9C72-6E8A45FBB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F16F00BB-A1DE-9A73-1F4B-E16938CB7658}"/>
                </a:ext>
              </a:extLst>
            </p:cNvPr>
            <p:cNvGrpSpPr/>
            <p:nvPr/>
          </p:nvGrpSpPr>
          <p:grpSpPr>
            <a:xfrm>
              <a:off x="5110183" y="3774498"/>
              <a:ext cx="76266" cy="361949"/>
              <a:chOff x="2084388" y="2281238"/>
              <a:chExt cx="127000" cy="720725"/>
            </a:xfrm>
          </p:grpSpPr>
          <p:sp>
            <p:nvSpPr>
              <p:cNvPr id="133" name="Line 113">
                <a:extLst>
                  <a:ext uri="{FF2B5EF4-FFF2-40B4-BE49-F238E27FC236}">
                    <a16:creationId xmlns:a16="http://schemas.microsoft.com/office/drawing/2014/main" id="{B2E66175-ACB6-AB61-E2EC-CCE1661EC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34" name="Line 120">
                <a:extLst>
                  <a:ext uri="{FF2B5EF4-FFF2-40B4-BE49-F238E27FC236}">
                    <a16:creationId xmlns:a16="http://schemas.microsoft.com/office/drawing/2014/main" id="{E1712708-F280-E525-F2FF-E355B7DC3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35" name="Line 113">
                <a:extLst>
                  <a:ext uri="{FF2B5EF4-FFF2-40B4-BE49-F238E27FC236}">
                    <a16:creationId xmlns:a16="http://schemas.microsoft.com/office/drawing/2014/main" id="{E0A802D5-150C-F4C3-F0D8-CFE045314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BB7AE218-630B-1A4A-849D-D70C68B8DF48}"/>
                </a:ext>
              </a:extLst>
            </p:cNvPr>
            <p:cNvGrpSpPr/>
            <p:nvPr/>
          </p:nvGrpSpPr>
          <p:grpSpPr>
            <a:xfrm>
              <a:off x="5088218" y="4135897"/>
              <a:ext cx="83892" cy="273178"/>
              <a:chOff x="2084388" y="2281238"/>
              <a:chExt cx="127000" cy="720725"/>
            </a:xfrm>
          </p:grpSpPr>
          <p:sp>
            <p:nvSpPr>
              <p:cNvPr id="130" name="Line 113">
                <a:extLst>
                  <a:ext uri="{FF2B5EF4-FFF2-40B4-BE49-F238E27FC236}">
                    <a16:creationId xmlns:a16="http://schemas.microsoft.com/office/drawing/2014/main" id="{E36640A1-9844-BACC-8DF6-6A62C9E08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31" name="Line 120">
                <a:extLst>
                  <a:ext uri="{FF2B5EF4-FFF2-40B4-BE49-F238E27FC236}">
                    <a16:creationId xmlns:a16="http://schemas.microsoft.com/office/drawing/2014/main" id="{9D739F8D-0039-4499-CFE3-230010CF0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32" name="Line 113">
                <a:extLst>
                  <a:ext uri="{FF2B5EF4-FFF2-40B4-BE49-F238E27FC236}">
                    <a16:creationId xmlns:a16="http://schemas.microsoft.com/office/drawing/2014/main" id="{8B5FFB43-20FB-CAD7-A090-8E4D906BD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3A65460B-B156-D480-F7C3-D090C95684BD}"/>
                </a:ext>
              </a:extLst>
            </p:cNvPr>
            <p:cNvGrpSpPr/>
            <p:nvPr/>
          </p:nvGrpSpPr>
          <p:grpSpPr>
            <a:xfrm>
              <a:off x="5093289" y="4207883"/>
              <a:ext cx="76266" cy="181451"/>
              <a:chOff x="2084388" y="2281238"/>
              <a:chExt cx="127000" cy="720725"/>
            </a:xfrm>
          </p:grpSpPr>
          <p:sp>
            <p:nvSpPr>
              <p:cNvPr id="127" name="Line 113">
                <a:extLst>
                  <a:ext uri="{FF2B5EF4-FFF2-40B4-BE49-F238E27FC236}">
                    <a16:creationId xmlns:a16="http://schemas.microsoft.com/office/drawing/2014/main" id="{432BF56B-6FB5-7E03-41C4-0EC71FAC7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28" name="Line 120">
                <a:extLst>
                  <a:ext uri="{FF2B5EF4-FFF2-40B4-BE49-F238E27FC236}">
                    <a16:creationId xmlns:a16="http://schemas.microsoft.com/office/drawing/2014/main" id="{1C59B5F3-4038-8248-CFE3-7F48FABF6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  <p:sp>
            <p:nvSpPr>
              <p:cNvPr id="129" name="Line 113">
                <a:extLst>
                  <a:ext uri="{FF2B5EF4-FFF2-40B4-BE49-F238E27FC236}">
                    <a16:creationId xmlns:a16="http://schemas.microsoft.com/office/drawing/2014/main" id="{E535F30C-4159-0EA0-5329-EBD6E7842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+mj-lt"/>
                </a:endParaRPr>
              </a:p>
            </p:txBody>
          </p:sp>
        </p:grpSp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3BE3979C-BC4C-A8F0-023C-D4D203DFD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0923" y="4015152"/>
              <a:ext cx="57835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9" name="Triangle isocèle 157">
              <a:extLst>
                <a:ext uri="{FF2B5EF4-FFF2-40B4-BE49-F238E27FC236}">
                  <a16:creationId xmlns:a16="http://schemas.microsoft.com/office/drawing/2014/main" id="{91A4995C-CABC-0DDA-FE27-32347C8B87E7}"/>
                </a:ext>
              </a:extLst>
            </p:cNvPr>
            <p:cNvSpPr/>
            <p:nvPr/>
          </p:nvSpPr>
          <p:spPr bwMode="auto">
            <a:xfrm>
              <a:off x="5998462" y="2964301"/>
              <a:ext cx="83867" cy="100307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BDF36FE-4727-A147-7803-542429D6C1F6}"/>
                </a:ext>
              </a:extLst>
            </p:cNvPr>
            <p:cNvSpPr/>
            <p:nvPr/>
          </p:nvSpPr>
          <p:spPr bwMode="auto">
            <a:xfrm>
              <a:off x="5997897" y="2713355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EB457FA1-4972-858A-7092-260AB3E6DDF0}"/>
                </a:ext>
              </a:extLst>
            </p:cNvPr>
            <p:cNvCxnSpPr/>
            <p:nvPr/>
          </p:nvCxnSpPr>
          <p:spPr bwMode="auto">
            <a:xfrm>
              <a:off x="5846149" y="2781331"/>
              <a:ext cx="35988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336F92D6-5C20-9342-04F3-9AD8BCC752FD}"/>
                </a:ext>
              </a:extLst>
            </p:cNvPr>
            <p:cNvCxnSpPr/>
            <p:nvPr/>
          </p:nvCxnSpPr>
          <p:spPr bwMode="auto">
            <a:xfrm>
              <a:off x="5846149" y="3028929"/>
              <a:ext cx="35988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Forme libre : forme 164">
              <a:extLst>
                <a:ext uri="{FF2B5EF4-FFF2-40B4-BE49-F238E27FC236}">
                  <a16:creationId xmlns:a16="http://schemas.microsoft.com/office/drawing/2014/main" id="{30C65A73-B00B-78D7-4E18-50DBBF22F48C}"/>
                </a:ext>
              </a:extLst>
            </p:cNvPr>
            <p:cNvSpPr/>
            <p:nvPr/>
          </p:nvSpPr>
          <p:spPr bwMode="auto">
            <a:xfrm>
              <a:off x="4968290" y="2591773"/>
              <a:ext cx="5679997" cy="3216469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41FBBCC2-C7FD-A148-6FDB-862506AB3582}"/>
                </a:ext>
              </a:extLst>
            </p:cNvPr>
            <p:cNvGrpSpPr/>
            <p:nvPr/>
          </p:nvGrpSpPr>
          <p:grpSpPr>
            <a:xfrm>
              <a:off x="5026705" y="5801649"/>
              <a:ext cx="150095" cy="344389"/>
              <a:chOff x="7263325" y="4885446"/>
              <a:chExt cx="164075" cy="344389"/>
            </a:xfrm>
          </p:grpSpPr>
          <p:sp>
            <p:nvSpPr>
              <p:cNvPr id="125" name="Line 37">
                <a:extLst>
                  <a:ext uri="{FF2B5EF4-FFF2-40B4-BE49-F238E27FC236}">
                    <a16:creationId xmlns:a16="http://schemas.microsoft.com/office/drawing/2014/main" id="{39C492F8-D9DA-EA3A-3671-42B5D4EB7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Rectangle 67">
                <a:extLst>
                  <a:ext uri="{FF2B5EF4-FFF2-40B4-BE49-F238E27FC236}">
                    <a16:creationId xmlns:a16="http://schemas.microsoft.com/office/drawing/2014/main" id="{A2E38019-8895-FF16-3929-D6E2601BE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3325" y="4941688"/>
                <a:ext cx="16407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F279806D-9EAE-9384-2920-06A1BAA21E22}"/>
                </a:ext>
              </a:extLst>
            </p:cNvPr>
            <p:cNvGrpSpPr/>
            <p:nvPr/>
          </p:nvGrpSpPr>
          <p:grpSpPr>
            <a:xfrm>
              <a:off x="4607771" y="5509314"/>
              <a:ext cx="359358" cy="288147"/>
              <a:chOff x="1710542" y="4747278"/>
              <a:chExt cx="392828" cy="288147"/>
            </a:xfrm>
          </p:grpSpPr>
          <p:sp>
            <p:nvSpPr>
              <p:cNvPr id="123" name="Line 7">
                <a:extLst>
                  <a:ext uri="{FF2B5EF4-FFF2-40B4-BE49-F238E27FC236}">
                    <a16:creationId xmlns:a16="http://schemas.microsoft.com/office/drawing/2014/main" id="{B4F330F0-4596-03D7-5BCD-58E8E67FB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38">
                <a:extLst>
                  <a:ext uri="{FF2B5EF4-FFF2-40B4-BE49-F238E27FC236}">
                    <a16:creationId xmlns:a16="http://schemas.microsoft.com/office/drawing/2014/main" id="{5FA549C7-692D-862F-8005-5FAEE138B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47472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0.1</a:t>
                </a:r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D895C2C1-7B8B-BF1F-9805-7D50B0CD86E1}"/>
                </a:ext>
              </a:extLst>
            </p:cNvPr>
            <p:cNvGrpSpPr/>
            <p:nvPr/>
          </p:nvGrpSpPr>
          <p:grpSpPr>
            <a:xfrm>
              <a:off x="4732418" y="4747314"/>
              <a:ext cx="234711" cy="288147"/>
              <a:chOff x="1846798" y="4747278"/>
              <a:chExt cx="256572" cy="288147"/>
            </a:xfrm>
          </p:grpSpPr>
          <p:sp>
            <p:nvSpPr>
              <p:cNvPr id="121" name="Line 7">
                <a:extLst>
                  <a:ext uri="{FF2B5EF4-FFF2-40B4-BE49-F238E27FC236}">
                    <a16:creationId xmlns:a16="http://schemas.microsoft.com/office/drawing/2014/main" id="{2156043F-D4FA-3B63-F8AB-4ED458295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Rectangle 38">
                <a:extLst>
                  <a:ext uri="{FF2B5EF4-FFF2-40B4-BE49-F238E27FC236}">
                    <a16:creationId xmlns:a16="http://schemas.microsoft.com/office/drawing/2014/main" id="{A9E84F36-5D53-1AC3-8D20-2DA785ED2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798" y="4747278"/>
                <a:ext cx="16407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EE6CAE7A-C98B-A8D0-1623-BEB4EB10CB5D}"/>
                </a:ext>
              </a:extLst>
            </p:cNvPr>
            <p:cNvGrpSpPr/>
            <p:nvPr/>
          </p:nvGrpSpPr>
          <p:grpSpPr>
            <a:xfrm>
              <a:off x="4648832" y="3972805"/>
              <a:ext cx="318297" cy="288147"/>
              <a:chOff x="1755427" y="4747278"/>
              <a:chExt cx="347943" cy="288147"/>
            </a:xfrm>
          </p:grpSpPr>
          <p:sp>
            <p:nvSpPr>
              <p:cNvPr id="119" name="Line 7">
                <a:extLst>
                  <a:ext uri="{FF2B5EF4-FFF2-40B4-BE49-F238E27FC236}">
                    <a16:creationId xmlns:a16="http://schemas.microsoft.com/office/drawing/2014/main" id="{8D8D451E-2D34-3894-0CD8-F84FFA653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0" name="Rectangle 38">
                <a:extLst>
                  <a:ext uri="{FF2B5EF4-FFF2-40B4-BE49-F238E27FC236}">
                    <a16:creationId xmlns:a16="http://schemas.microsoft.com/office/drawing/2014/main" id="{B1ECC123-0068-B1BD-7BAA-8086E0C04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427" y="4747278"/>
                <a:ext cx="255446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FD571867-895F-F2A9-A310-C7B970F09CA0}"/>
                </a:ext>
              </a:extLst>
            </p:cNvPr>
            <p:cNvGrpSpPr/>
            <p:nvPr/>
          </p:nvGrpSpPr>
          <p:grpSpPr>
            <a:xfrm>
              <a:off x="4565246" y="3207635"/>
              <a:ext cx="401883" cy="288147"/>
              <a:chOff x="1664056" y="4747278"/>
              <a:chExt cx="439314" cy="288147"/>
            </a:xfrm>
          </p:grpSpPr>
          <p:sp>
            <p:nvSpPr>
              <p:cNvPr id="117" name="Line 7">
                <a:extLst>
                  <a:ext uri="{FF2B5EF4-FFF2-40B4-BE49-F238E27FC236}">
                    <a16:creationId xmlns:a16="http://schemas.microsoft.com/office/drawing/2014/main" id="{853DE57D-0704-82CF-64E5-67DDB03F9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Rectangle 38">
                <a:extLst>
                  <a:ext uri="{FF2B5EF4-FFF2-40B4-BE49-F238E27FC236}">
                    <a16:creationId xmlns:a16="http://schemas.microsoft.com/office/drawing/2014/main" id="{A5FD6B63-5BEC-E49C-A619-199A4F448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056" y="4747278"/>
                <a:ext cx="346817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129E300B-F68D-D088-BD8C-B015DAB69186}"/>
                </a:ext>
              </a:extLst>
            </p:cNvPr>
            <p:cNvGrpSpPr/>
            <p:nvPr/>
          </p:nvGrpSpPr>
          <p:grpSpPr>
            <a:xfrm>
              <a:off x="4445000" y="2458420"/>
              <a:ext cx="522129" cy="288147"/>
              <a:chOff x="1532610" y="4747278"/>
              <a:chExt cx="570760" cy="288147"/>
            </a:xfrm>
          </p:grpSpPr>
          <p:sp>
            <p:nvSpPr>
              <p:cNvPr id="115" name="Line 7">
                <a:extLst>
                  <a:ext uri="{FF2B5EF4-FFF2-40B4-BE49-F238E27FC236}">
                    <a16:creationId xmlns:a16="http://schemas.microsoft.com/office/drawing/2014/main" id="{DD594D4A-C0E3-E8A3-77AD-A5121CD16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tangle 38">
                <a:extLst>
                  <a:ext uri="{FF2B5EF4-FFF2-40B4-BE49-F238E27FC236}">
                    <a16:creationId xmlns:a16="http://schemas.microsoft.com/office/drawing/2014/main" id="{05271824-E292-42C4-32B8-C50E691F3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610" y="4747278"/>
                <a:ext cx="478263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1 000</a:t>
                </a:r>
              </a:p>
            </p:txBody>
          </p:sp>
        </p:grp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5E6AAE95-4250-CCFF-2717-297248967705}"/>
                </a:ext>
              </a:extLst>
            </p:cNvPr>
            <p:cNvGrpSpPr/>
            <p:nvPr/>
          </p:nvGrpSpPr>
          <p:grpSpPr>
            <a:xfrm>
              <a:off x="5167054" y="5801649"/>
              <a:ext cx="150095" cy="344389"/>
              <a:chOff x="7263325" y="4885446"/>
              <a:chExt cx="164075" cy="344389"/>
            </a:xfrm>
          </p:grpSpPr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67607116-EA4B-DBD5-413D-38F34B3B9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67">
                <a:extLst>
                  <a:ext uri="{FF2B5EF4-FFF2-40B4-BE49-F238E27FC236}">
                    <a16:creationId xmlns:a16="http://schemas.microsoft.com/office/drawing/2014/main" id="{81F80123-A843-156E-2960-66FEF77BF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3325" y="4941688"/>
                <a:ext cx="16407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8DCD72FF-8AA5-216F-5559-9A014B67C72C}"/>
                </a:ext>
              </a:extLst>
            </p:cNvPr>
            <p:cNvGrpSpPr/>
            <p:nvPr/>
          </p:nvGrpSpPr>
          <p:grpSpPr>
            <a:xfrm>
              <a:off x="5278430" y="5801649"/>
              <a:ext cx="150095" cy="344389"/>
              <a:chOff x="7263325" y="4885446"/>
              <a:chExt cx="164075" cy="344389"/>
            </a:xfrm>
          </p:grpSpPr>
          <p:sp>
            <p:nvSpPr>
              <p:cNvPr id="111" name="Line 37">
                <a:extLst>
                  <a:ext uri="{FF2B5EF4-FFF2-40B4-BE49-F238E27FC236}">
                    <a16:creationId xmlns:a16="http://schemas.microsoft.com/office/drawing/2014/main" id="{5DBC67FB-E213-8EB2-52C7-675BCF99A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67">
                <a:extLst>
                  <a:ext uri="{FF2B5EF4-FFF2-40B4-BE49-F238E27FC236}">
                    <a16:creationId xmlns:a16="http://schemas.microsoft.com/office/drawing/2014/main" id="{82545BB4-8CDF-3312-94EA-A9FDA93BB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3325" y="4941688"/>
                <a:ext cx="16407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A4932955-890F-06B4-E4DE-EE206BE25BD4}"/>
                </a:ext>
              </a:extLst>
            </p:cNvPr>
            <p:cNvGrpSpPr/>
            <p:nvPr/>
          </p:nvGrpSpPr>
          <p:grpSpPr>
            <a:xfrm>
              <a:off x="5374615" y="5801649"/>
              <a:ext cx="233681" cy="344389"/>
              <a:chOff x="7217641" y="4885446"/>
              <a:chExt cx="255446" cy="344389"/>
            </a:xfrm>
          </p:grpSpPr>
          <p:sp>
            <p:nvSpPr>
              <p:cNvPr id="109" name="Line 37">
                <a:extLst>
                  <a:ext uri="{FF2B5EF4-FFF2-40B4-BE49-F238E27FC236}">
                    <a16:creationId xmlns:a16="http://schemas.microsoft.com/office/drawing/2014/main" id="{79DA3644-A63F-BA31-84D3-F7BB40734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67">
                <a:extLst>
                  <a:ext uri="{FF2B5EF4-FFF2-40B4-BE49-F238E27FC236}">
                    <a16:creationId xmlns:a16="http://schemas.microsoft.com/office/drawing/2014/main" id="{C9C1537D-A494-BDF0-0EA8-D795CC61A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7641" y="4941688"/>
                <a:ext cx="255446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12</a:t>
                </a:r>
              </a:p>
            </p:txBody>
          </p: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489CC269-3EBE-0861-7F5C-A6139DD0174A}"/>
                </a:ext>
              </a:extLst>
            </p:cNvPr>
            <p:cNvGrpSpPr/>
            <p:nvPr/>
          </p:nvGrpSpPr>
          <p:grpSpPr>
            <a:xfrm>
              <a:off x="5773547" y="5801649"/>
              <a:ext cx="233681" cy="344389"/>
              <a:chOff x="7217641" y="4885446"/>
              <a:chExt cx="255446" cy="344389"/>
            </a:xfrm>
          </p:grpSpPr>
          <p:sp>
            <p:nvSpPr>
              <p:cNvPr id="107" name="Line 37">
                <a:extLst>
                  <a:ext uri="{FF2B5EF4-FFF2-40B4-BE49-F238E27FC236}">
                    <a16:creationId xmlns:a16="http://schemas.microsoft.com/office/drawing/2014/main" id="{EC71A5FF-5652-76E8-7B5C-A10FEC890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67">
                <a:extLst>
                  <a:ext uri="{FF2B5EF4-FFF2-40B4-BE49-F238E27FC236}">
                    <a16:creationId xmlns:a16="http://schemas.microsoft.com/office/drawing/2014/main" id="{E82EFD63-9997-93C0-4355-99B9DB72B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7641" y="4941688"/>
                <a:ext cx="255446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24</a:t>
                </a:r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7B51BAEF-29E2-E566-0CB9-FFD25835D70A}"/>
                </a:ext>
              </a:extLst>
            </p:cNvPr>
            <p:cNvGrpSpPr/>
            <p:nvPr/>
          </p:nvGrpSpPr>
          <p:grpSpPr>
            <a:xfrm>
              <a:off x="6558726" y="5801649"/>
              <a:ext cx="233681" cy="344389"/>
              <a:chOff x="7217641" y="4885446"/>
              <a:chExt cx="255446" cy="344389"/>
            </a:xfrm>
          </p:grpSpPr>
          <p:sp>
            <p:nvSpPr>
              <p:cNvPr id="105" name="Line 37">
                <a:extLst>
                  <a:ext uri="{FF2B5EF4-FFF2-40B4-BE49-F238E27FC236}">
                    <a16:creationId xmlns:a16="http://schemas.microsoft.com/office/drawing/2014/main" id="{B6787B26-758E-64AB-CE55-3FE597650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67">
                <a:extLst>
                  <a:ext uri="{FF2B5EF4-FFF2-40B4-BE49-F238E27FC236}">
                    <a16:creationId xmlns:a16="http://schemas.microsoft.com/office/drawing/2014/main" id="{EC22DFC6-A812-93AF-084C-2BCDCCC21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7641" y="4941688"/>
                <a:ext cx="255446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48</a:t>
                </a:r>
              </a:p>
            </p:txBody>
          </p:sp>
        </p:grp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197BF808-4383-7EF9-AD66-3DD28F4EE456}"/>
                </a:ext>
              </a:extLst>
            </p:cNvPr>
            <p:cNvGrpSpPr/>
            <p:nvPr/>
          </p:nvGrpSpPr>
          <p:grpSpPr>
            <a:xfrm>
              <a:off x="7331085" y="5801649"/>
              <a:ext cx="233681" cy="344389"/>
              <a:chOff x="7217641" y="4885446"/>
              <a:chExt cx="255446" cy="344389"/>
            </a:xfrm>
          </p:grpSpPr>
          <p:sp>
            <p:nvSpPr>
              <p:cNvPr id="103" name="Line 37">
                <a:extLst>
                  <a:ext uri="{FF2B5EF4-FFF2-40B4-BE49-F238E27FC236}">
                    <a16:creationId xmlns:a16="http://schemas.microsoft.com/office/drawing/2014/main" id="{69921BC0-F45C-5F9F-F751-18DCD1DD7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67">
                <a:extLst>
                  <a:ext uri="{FF2B5EF4-FFF2-40B4-BE49-F238E27FC236}">
                    <a16:creationId xmlns:a16="http://schemas.microsoft.com/office/drawing/2014/main" id="{08B5ECCB-466B-B413-7FAA-E866BB879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7641" y="4941688"/>
                <a:ext cx="255446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72</a:t>
                </a:r>
              </a:p>
            </p:txBody>
          </p:sp>
        </p:grp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41F48694-9957-656C-3FB6-88FA42152825}"/>
                </a:ext>
              </a:extLst>
            </p:cNvPr>
            <p:cNvGrpSpPr/>
            <p:nvPr/>
          </p:nvGrpSpPr>
          <p:grpSpPr>
            <a:xfrm>
              <a:off x="8113672" y="5801649"/>
              <a:ext cx="233681" cy="344389"/>
              <a:chOff x="7217641" y="4885446"/>
              <a:chExt cx="255446" cy="344389"/>
            </a:xfrm>
          </p:grpSpPr>
          <p:sp>
            <p:nvSpPr>
              <p:cNvPr id="101" name="Line 37">
                <a:extLst>
                  <a:ext uri="{FF2B5EF4-FFF2-40B4-BE49-F238E27FC236}">
                    <a16:creationId xmlns:a16="http://schemas.microsoft.com/office/drawing/2014/main" id="{13C0802A-48BE-FC05-5E11-378F630E1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67">
                <a:extLst>
                  <a:ext uri="{FF2B5EF4-FFF2-40B4-BE49-F238E27FC236}">
                    <a16:creationId xmlns:a16="http://schemas.microsoft.com/office/drawing/2014/main" id="{A1C72814-EDD7-B77E-D5EE-AE546D950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7641" y="4941688"/>
                <a:ext cx="255446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96</a:t>
                </a:r>
              </a:p>
            </p:txBody>
          </p:sp>
        </p:grp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34C1B108-7BBB-8097-F27E-AAEC5E166DCF}"/>
                </a:ext>
              </a:extLst>
            </p:cNvPr>
            <p:cNvGrpSpPr/>
            <p:nvPr/>
          </p:nvGrpSpPr>
          <p:grpSpPr>
            <a:xfrm>
              <a:off x="8844629" y="5801649"/>
              <a:ext cx="317267" cy="344389"/>
              <a:chOff x="7171955" y="4885446"/>
              <a:chExt cx="346817" cy="344389"/>
            </a:xfrm>
          </p:grpSpPr>
          <p:sp>
            <p:nvSpPr>
              <p:cNvPr id="99" name="Line 37">
                <a:extLst>
                  <a:ext uri="{FF2B5EF4-FFF2-40B4-BE49-F238E27FC236}">
                    <a16:creationId xmlns:a16="http://schemas.microsoft.com/office/drawing/2014/main" id="{A62E41BD-BC91-9B7E-3B2F-BAF341757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67">
                <a:extLst>
                  <a:ext uri="{FF2B5EF4-FFF2-40B4-BE49-F238E27FC236}">
                    <a16:creationId xmlns:a16="http://schemas.microsoft.com/office/drawing/2014/main" id="{E58DEC4C-3F0B-2BBC-A69A-22946C6F2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955" y="4941688"/>
                <a:ext cx="346817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120</a:t>
                </a:r>
              </a:p>
            </p:txBody>
          </p:sp>
        </p:grp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8098AC8B-B08C-0EC0-3CB5-9416F9F71D9A}"/>
                </a:ext>
              </a:extLst>
            </p:cNvPr>
            <p:cNvGrpSpPr/>
            <p:nvPr/>
          </p:nvGrpSpPr>
          <p:grpSpPr>
            <a:xfrm>
              <a:off x="9628818" y="5801649"/>
              <a:ext cx="317267" cy="344389"/>
              <a:chOff x="7171955" y="4885446"/>
              <a:chExt cx="346817" cy="344389"/>
            </a:xfrm>
          </p:grpSpPr>
          <p:sp>
            <p:nvSpPr>
              <p:cNvPr id="97" name="Line 37">
                <a:extLst>
                  <a:ext uri="{FF2B5EF4-FFF2-40B4-BE49-F238E27FC236}">
                    <a16:creationId xmlns:a16="http://schemas.microsoft.com/office/drawing/2014/main" id="{EB92DBFC-56A1-BFA5-BD8E-1DD11B3C9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67">
                <a:extLst>
                  <a:ext uri="{FF2B5EF4-FFF2-40B4-BE49-F238E27FC236}">
                    <a16:creationId xmlns:a16="http://schemas.microsoft.com/office/drawing/2014/main" id="{222B38D1-A8C5-CC19-344F-D8A434A32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955" y="4941688"/>
                <a:ext cx="346817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144</a:t>
                </a:r>
              </a:p>
            </p:txBody>
          </p:sp>
        </p:grpSp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4202C528-24B3-7447-60C0-8AEE9CC8D929}"/>
                </a:ext>
              </a:extLst>
            </p:cNvPr>
            <p:cNvGrpSpPr/>
            <p:nvPr/>
          </p:nvGrpSpPr>
          <p:grpSpPr>
            <a:xfrm>
              <a:off x="10415590" y="5801649"/>
              <a:ext cx="317267" cy="344389"/>
              <a:chOff x="7171955" y="4885446"/>
              <a:chExt cx="346817" cy="344389"/>
            </a:xfrm>
          </p:grpSpPr>
          <p:sp>
            <p:nvSpPr>
              <p:cNvPr id="95" name="Line 37">
                <a:extLst>
                  <a:ext uri="{FF2B5EF4-FFF2-40B4-BE49-F238E27FC236}">
                    <a16:creationId xmlns:a16="http://schemas.microsoft.com/office/drawing/2014/main" id="{FF93B666-11AA-7DB8-A5DD-81C4E81ED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tangle 67">
                <a:extLst>
                  <a:ext uri="{FF2B5EF4-FFF2-40B4-BE49-F238E27FC236}">
                    <a16:creationId xmlns:a16="http://schemas.microsoft.com/office/drawing/2014/main" id="{195985F7-B05C-0C96-4FB0-E1DB4A032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1955" y="4941688"/>
                <a:ext cx="346817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Roboto Condensed" panose="02000000000000000000" pitchFamily="2" charset="0"/>
                    <a:cs typeface="Calibri" panose="020F0502020204030204" pitchFamily="34" charset="0"/>
                  </a:rPr>
                  <a:t>168</a:t>
                </a:r>
              </a:p>
            </p:txBody>
          </p:sp>
        </p:grpSp>
        <p:sp>
          <p:nvSpPr>
            <p:cNvPr id="90" name="Rectangle 67">
              <a:extLst>
                <a:ext uri="{FF2B5EF4-FFF2-40B4-BE49-F238E27FC236}">
                  <a16:creationId xmlns:a16="http://schemas.microsoft.com/office/drawing/2014/main" id="{C0178753-12E2-7F15-49FA-C71BBD41D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9715" y="4110470"/>
              <a:ext cx="1557084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IQ4 (15.5 ng/mL) </a:t>
              </a:r>
            </a:p>
          </p:txBody>
        </p:sp>
        <p:sp>
          <p:nvSpPr>
            <p:cNvPr id="91" name="Rectangle 67">
              <a:extLst>
                <a:ext uri="{FF2B5EF4-FFF2-40B4-BE49-F238E27FC236}">
                  <a16:creationId xmlns:a16="http://schemas.microsoft.com/office/drawing/2014/main" id="{F33EE98F-024B-2F3E-838B-46EC3D668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091" y="2632102"/>
              <a:ext cx="3707632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ESO DDI Cohort (GS-4182 400 mg + ESO 40 mg)</a:t>
              </a:r>
            </a:p>
          </p:txBody>
        </p:sp>
        <p:sp>
          <p:nvSpPr>
            <p:cNvPr id="92" name="Rectangle 67">
              <a:extLst>
                <a:ext uri="{FF2B5EF4-FFF2-40B4-BE49-F238E27FC236}">
                  <a16:creationId xmlns:a16="http://schemas.microsoft.com/office/drawing/2014/main" id="{542D0543-F784-5A06-DD80-5A80601E6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091" y="2853690"/>
              <a:ext cx="2854175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Reference Cohort (GS-4182 400 mg)</a:t>
              </a:r>
            </a:p>
          </p:txBody>
        </p:sp>
        <p:sp>
          <p:nvSpPr>
            <p:cNvPr id="93" name="Rectangle 67">
              <a:extLst>
                <a:ext uri="{FF2B5EF4-FFF2-40B4-BE49-F238E27FC236}">
                  <a16:creationId xmlns:a16="http://schemas.microsoft.com/office/drawing/2014/main" id="{630E6F9B-CDE6-F440-ED58-0B16A234B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0030" y="6072242"/>
              <a:ext cx="529897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6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Hours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C938E2D-E05B-6C16-9421-9C7418A697DB}"/>
                </a:ext>
              </a:extLst>
            </p:cNvPr>
            <p:cNvSpPr/>
            <p:nvPr/>
          </p:nvSpPr>
          <p:spPr bwMode="auto">
            <a:xfrm>
              <a:off x="5096367" y="4279464"/>
              <a:ext cx="76263" cy="114867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505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BE543-DBA8-CC88-36A8-B2A1F536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GS-1720 and GS-4182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3AE90A8-7B4D-2BDB-3C98-03AD076BD5C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9516228"/>
              </p:ext>
            </p:extLst>
          </p:nvPr>
        </p:nvGraphicFramePr>
        <p:xfrm>
          <a:off x="609600" y="1863340"/>
          <a:ext cx="10972797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098">
                  <a:extLst>
                    <a:ext uri="{9D8B030D-6E8A-4147-A177-3AD203B41FA5}">
                      <a16:colId xmlns:a16="http://schemas.microsoft.com/office/drawing/2014/main" val="2603016514"/>
                    </a:ext>
                  </a:extLst>
                </a:gridCol>
                <a:gridCol w="4471639">
                  <a:extLst>
                    <a:ext uri="{9D8B030D-6E8A-4147-A177-3AD203B41FA5}">
                      <a16:colId xmlns:a16="http://schemas.microsoft.com/office/drawing/2014/main" val="484515888"/>
                    </a:ext>
                  </a:extLst>
                </a:gridCol>
                <a:gridCol w="4847060">
                  <a:extLst>
                    <a:ext uri="{9D8B030D-6E8A-4147-A177-3AD203B41FA5}">
                      <a16:colId xmlns:a16="http://schemas.microsoft.com/office/drawing/2014/main" val="466556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GS-1720</a:t>
                      </a:r>
                    </a:p>
                    <a:p>
                      <a:pPr algn="ctr"/>
                      <a:r>
                        <a:rPr lang="en-US" sz="1800" noProof="0"/>
                        <a:t>Novel, oral weekly INSTI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GS-4182</a:t>
                      </a:r>
                    </a:p>
                    <a:p>
                      <a:pPr algn="ctr"/>
                      <a:r>
                        <a:rPr lang="en-US" sz="1800" noProof="0"/>
                        <a:t>Novel, oral weekly LEN prodrug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8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Dosing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QW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QW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7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Potent INSTI (IC</a:t>
                      </a:r>
                      <a:r>
                        <a:rPr lang="en-US" sz="1800" baseline="-25000" noProof="0" dirty="0"/>
                        <a:t>50</a:t>
                      </a:r>
                      <a:r>
                        <a:rPr lang="en-US" sz="1800" noProof="0" dirty="0"/>
                        <a:t>: 6.2 ± 0.4 </a:t>
                      </a:r>
                      <a:r>
                        <a:rPr lang="en-US" sz="1800" noProof="0" dirty="0" err="1"/>
                        <a:t>nM</a:t>
                      </a:r>
                      <a:r>
                        <a:rPr lang="en-US" sz="1800" noProof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Potential high in vitro barrier to resistance (similar to BIC)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Activity against common INSTI-R site-directed HIV-1 mutants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Median t</a:t>
                      </a:r>
                      <a:r>
                        <a:rPr lang="en-US" sz="1800" baseline="-25000" noProof="0" dirty="0"/>
                        <a:t>1/2</a:t>
                      </a:r>
                      <a:r>
                        <a:rPr lang="en-US" sz="1800" noProof="0" dirty="0"/>
                        <a:t>: 9.3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Novel, solubilizing prodrug with greater intestinal LEN </a:t>
                      </a:r>
                      <a:r>
                        <a:rPr lang="en-US" sz="1800" noProof="0" dirty="0" err="1"/>
                        <a:t>absroption</a:t>
                      </a:r>
                      <a:r>
                        <a:rPr lang="en-US" sz="1800" noProof="0" dirty="0"/>
                        <a:t> and improves systemic exposure in comparison with oral 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Smaller tablet size may reduce pill burden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Median LEN t1</a:t>
                      </a:r>
                      <a:r>
                        <a:rPr lang="en-US" sz="1800" baseline="-25000" noProof="0" dirty="0"/>
                        <a:t>/2</a:t>
                      </a:r>
                      <a:r>
                        <a:rPr lang="en-US" sz="1800" noProof="0" dirty="0"/>
                        <a:t>: 11days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90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Favorable safety profile and well tolerated at doses up to 1350 mg in 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Well tolerated and a favorable safety profile at doses of 200 or 400 mg QW in 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94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Selected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/>
                        <a:t>650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300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3167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5573488-E383-0977-D491-2C46F914E868}"/>
              </a:ext>
            </a:extLst>
          </p:cNvPr>
          <p:cNvSpPr txBox="1"/>
          <p:nvPr/>
        </p:nvSpPr>
        <p:spPr>
          <a:xfrm>
            <a:off x="609600" y="5836471"/>
            <a:ext cx="10824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GS-1720 and GS-4182 are being developed as a first-in-class QW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oral INSTI + capsid inhibitor combination for HIV treatment, moving into Phase 2/3 (WONDERS 1)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06F8DF63-CE36-4095-6077-E96214FEA648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Arribas JR, HIV Drug Therapy Glasgow 2024, Lecture</a:t>
            </a:r>
          </a:p>
        </p:txBody>
      </p:sp>
    </p:spTree>
    <p:extLst>
      <p:ext uri="{BB962C8B-B14F-4D97-AF65-F5344CB8AC3E}">
        <p14:creationId xmlns:p14="http://schemas.microsoft.com/office/powerpoint/2010/main" val="4179109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4FD9220-C111-143E-AD19-ACDCB00B4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/>
              <a:t>Complications - Comorbidities</a:t>
            </a:r>
          </a:p>
        </p:txBody>
      </p:sp>
    </p:spTree>
    <p:extLst>
      <p:ext uri="{BB962C8B-B14F-4D97-AF65-F5344CB8AC3E}">
        <p14:creationId xmlns:p14="http://schemas.microsoft.com/office/powerpoint/2010/main" val="422401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4FD9220-C111-143E-AD19-ACDCB00B4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Antiretroviral therapy</a:t>
            </a:r>
          </a:p>
        </p:txBody>
      </p:sp>
    </p:spTree>
    <p:extLst>
      <p:ext uri="{BB962C8B-B14F-4D97-AF65-F5344CB8AC3E}">
        <p14:creationId xmlns:p14="http://schemas.microsoft.com/office/powerpoint/2010/main" val="803516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0801EB0-35B1-9E7B-27E3-7DAC0475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8065"/>
            <a:ext cx="8490167" cy="827314"/>
          </a:xfrm>
        </p:spPr>
        <p:txBody>
          <a:bodyPr>
            <a:normAutofit/>
          </a:bodyPr>
          <a:lstStyle/>
          <a:p>
            <a:r>
              <a:rPr lang="en-US" dirty="0"/>
              <a:t>Prenatal exposure to DTG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98D3760-3F2F-B300-BA91-C71B2B6D1F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771" y="1391011"/>
            <a:ext cx="5039441" cy="2652862"/>
          </a:xfrm>
        </p:spPr>
        <p:txBody>
          <a:bodyPr>
            <a:normAutofit/>
          </a:bodyPr>
          <a:lstStyle/>
          <a:p>
            <a:r>
              <a:rPr lang="en-US" sz="2000" dirty="0"/>
              <a:t>DOLOMITE-EPPIC Study (prospective collection of data from 7 cohorts)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833 DTG-exposed pregnancies</a:t>
            </a:r>
          </a:p>
          <a:p>
            <a:pPr lvl="1"/>
            <a:r>
              <a:rPr lang="en-US" sz="2000" dirty="0" err="1"/>
              <a:t>Preconceptional</a:t>
            </a:r>
            <a:r>
              <a:rPr lang="en-US" sz="2000" dirty="0"/>
              <a:t> DTG = 64% 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D54FC986-9A5A-EC29-DD65-2505A9DCAEF5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Sconza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R, HIV Drug Therapy Glasgow 2024, Abs. P002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FDEA7B-E5D3-17A0-C8AE-D92DE080D492}"/>
              </a:ext>
            </a:extLst>
          </p:cNvPr>
          <p:cNvSpPr txBox="1"/>
          <p:nvPr/>
        </p:nvSpPr>
        <p:spPr>
          <a:xfrm>
            <a:off x="358423" y="4342998"/>
            <a:ext cx="48017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US" sz="2000" dirty="0">
                <a:effectLst/>
              </a:rPr>
              <a:t>verall prevalence of birth defects among liveborn</a:t>
            </a:r>
            <a:r>
              <a:rPr lang="en-US" sz="2000" dirty="0"/>
              <a:t>: </a:t>
            </a:r>
            <a:r>
              <a:rPr lang="en-US" sz="2000" dirty="0">
                <a:effectLst/>
              </a:rPr>
              <a:t>4.3% (95% CI: 3.0%-6.0%)</a:t>
            </a:r>
            <a:br>
              <a:rPr lang="en-US" sz="2000" dirty="0">
                <a:effectLst/>
              </a:rPr>
            </a:br>
            <a:r>
              <a:rPr lang="en-US" sz="2000" dirty="0"/>
              <a:t>No specific signal</a:t>
            </a:r>
            <a:endParaRPr lang="en-US" sz="2000" dirty="0">
              <a:effectLst/>
            </a:endParaRPr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759930B7-8B86-E477-9450-CC1C197AB3BD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5801956" y="5856236"/>
            <a:ext cx="16084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fr-FR" sz="1400" b="1" dirty="0">
                <a:solidFill>
                  <a:schemeClr val="tx1"/>
                </a:solidFill>
                <a:latin typeface="+mj-lt"/>
              </a:rPr>
              <a:t>DTG+ABC+3TC</a:t>
            </a: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A9C57D17-CAA4-B2CA-F084-2264BB7ABA3D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6673878" y="5854561"/>
            <a:ext cx="15744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fr-FR" sz="1400" b="1" dirty="0">
                <a:solidFill>
                  <a:schemeClr val="tx1"/>
                </a:solidFill>
                <a:latin typeface="+mj-lt"/>
              </a:rPr>
              <a:t>DTG+TDF+FTC</a:t>
            </a: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6E0044C1-6CBA-E5B9-886A-2BE26640C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686" y="1883598"/>
            <a:ext cx="45651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fr-FR" sz="1800" b="1" dirty="0">
                <a:solidFill>
                  <a:srgbClr val="0070C0"/>
                </a:solidFill>
                <a:latin typeface="+mj-lt"/>
              </a:rPr>
              <a:t>Earliest initiation of DTG-containing regimen (N)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39C47A-3268-B8D9-2602-58192535E08E}"/>
              </a:ext>
            </a:extLst>
          </p:cNvPr>
          <p:cNvGrpSpPr/>
          <p:nvPr/>
        </p:nvGrpSpPr>
        <p:grpSpPr>
          <a:xfrm>
            <a:off x="5956353" y="2268563"/>
            <a:ext cx="6033242" cy="3782558"/>
            <a:chOff x="5956353" y="2268563"/>
            <a:chExt cx="6033242" cy="3782558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ACDF266-CDF1-FA93-2299-7890B0E613C3}"/>
                </a:ext>
              </a:extLst>
            </p:cNvPr>
            <p:cNvSpPr txBox="1"/>
            <p:nvPr/>
          </p:nvSpPr>
          <p:spPr>
            <a:xfrm>
              <a:off x="9575152" y="2932228"/>
              <a:ext cx="241444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ctr">
                <a:buNone/>
              </a:pPr>
              <a:r>
                <a:rPr lang="en-US" sz="1400" b="1" kern="0" dirty="0">
                  <a:latin typeface="+mj-lt"/>
                </a:rPr>
                <a:t>"Other" regimens:</a:t>
              </a:r>
            </a:p>
            <a:p>
              <a:pPr marL="0" indent="0" algn="ctr">
                <a:buNone/>
              </a:pPr>
              <a:r>
                <a:rPr lang="en-US" sz="1400" kern="0" dirty="0">
                  <a:latin typeface="+mj-lt"/>
                </a:rPr>
                <a:t>78.8 % (160/203) had</a:t>
              </a:r>
            </a:p>
            <a:p>
              <a:pPr marL="0" indent="0" algn="ctr">
                <a:buNone/>
              </a:pPr>
              <a:r>
                <a:rPr lang="en-US" sz="1400" kern="0" dirty="0">
                  <a:latin typeface="+mj-lt"/>
                </a:rPr>
                <a:t>&gt; 1 anchor class drug</a:t>
              </a:r>
            </a:p>
            <a:p>
              <a:pPr marL="0" indent="0" algn="ctr">
                <a:buNone/>
              </a:pPr>
              <a:r>
                <a:rPr lang="en-US" sz="1400" kern="0" dirty="0">
                  <a:latin typeface="+mj-lt"/>
                </a:rPr>
                <a:t>(e.g., DRV/r +TDF + FTC + DTG)</a:t>
              </a:r>
            </a:p>
          </p:txBody>
        </p:sp>
        <p:sp>
          <p:nvSpPr>
            <p:cNvPr id="39" name="Rectangle 47">
              <a:extLst>
                <a:ext uri="{FF2B5EF4-FFF2-40B4-BE49-F238E27FC236}">
                  <a16:creationId xmlns:a16="http://schemas.microsoft.com/office/drawing/2014/main" id="{9D91F7B0-BAA2-DECB-F1B6-3C42D9AA9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8473294" y="5818411"/>
              <a:ext cx="141595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DTG+3TC/RPV</a:t>
              </a:r>
            </a:p>
          </p:txBody>
        </p:sp>
        <p:sp>
          <p:nvSpPr>
            <p:cNvPr id="40" name="Rectangle 47">
              <a:extLst>
                <a:ext uri="{FF2B5EF4-FFF2-40B4-BE49-F238E27FC236}">
                  <a16:creationId xmlns:a16="http://schemas.microsoft.com/office/drawing/2014/main" id="{5B35A17D-0357-E4E9-F731-1F9DC6DE7C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676438" y="5835677"/>
              <a:ext cx="137688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DTG+TAF+FTC</a:t>
              </a:r>
            </a:p>
          </p:txBody>
        </p:sp>
        <p:sp>
          <p:nvSpPr>
            <p:cNvPr id="41" name="Rectangle 47">
              <a:extLst>
                <a:ext uri="{FF2B5EF4-FFF2-40B4-BE49-F238E27FC236}">
                  <a16:creationId xmlns:a16="http://schemas.microsoft.com/office/drawing/2014/main" id="{512622B2-772A-A3A5-A9CA-13EFE3A78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155432" y="5487324"/>
              <a:ext cx="434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Other</a:t>
              </a: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CE3CCE2E-BC71-A171-93D3-C2BB42E04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8824" y="4919826"/>
              <a:ext cx="379684" cy="36655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F5565A79-AC33-C30C-8E03-E44FF7757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8824" y="4871557"/>
              <a:ext cx="379684" cy="482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963C778C-A328-BF8E-D3E7-A4F5F558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8824" y="4516889"/>
              <a:ext cx="379684" cy="357411"/>
            </a:xfrm>
            <a:prstGeom prst="rect">
              <a:avLst/>
            </a:prstGeom>
            <a:solidFill>
              <a:srgbClr val="F7A2A2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D79249A1-2CA8-C4B8-024C-886023FC1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5856" y="2324246"/>
              <a:ext cx="0" cy="2962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80748DDC-3CA7-4F69-E1D6-C933A332F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5286385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42A22045-8609-25E2-22E8-88D9BABA6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4993977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63724C46-6A3E-E627-6514-4879D1DE3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4123747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6" name="Line 27">
              <a:extLst>
                <a:ext uri="{FF2B5EF4-FFF2-40B4-BE49-F238E27FC236}">
                  <a16:creationId xmlns:a16="http://schemas.microsoft.com/office/drawing/2014/main" id="{0B8D96BA-04DF-40A3-5379-7CDEBF805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3519343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A8D6DA41-63A1-C9F4-80CB-5C5515CF7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2938724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0970758B-04A7-955B-B970-3D43CD9EF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2351109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A8E93545-6A26-70CB-18AD-5F0B44041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5856" y="5286385"/>
              <a:ext cx="43185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400">
                <a:latin typeface="+mj-lt"/>
              </a:endParaRPr>
            </a:p>
          </p:txBody>
        </p:sp>
        <p:sp>
          <p:nvSpPr>
            <p:cNvPr id="20" name="Line 31">
              <a:extLst>
                <a:ext uri="{FF2B5EF4-FFF2-40B4-BE49-F238E27FC236}">
                  <a16:creationId xmlns:a16="http://schemas.microsoft.com/office/drawing/2014/main" id="{0A5C07A3-75AF-9A0F-5FBC-3F81D1977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65856" y="5286385"/>
              <a:ext cx="0" cy="419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21" name="Rectangle 41">
              <a:extLst>
                <a:ext uri="{FF2B5EF4-FFF2-40B4-BE49-F238E27FC236}">
                  <a16:creationId xmlns:a16="http://schemas.microsoft.com/office/drawing/2014/main" id="{74427C82-8B6D-A7E3-4882-56AD302B2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615" y="5196844"/>
              <a:ext cx="175793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22" name="Rectangle 42">
              <a:extLst>
                <a:ext uri="{FF2B5EF4-FFF2-40B4-BE49-F238E27FC236}">
                  <a16:creationId xmlns:a16="http://schemas.microsoft.com/office/drawing/2014/main" id="{2F424399-69DD-CD91-C0CC-94F107C90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824" y="4904436"/>
              <a:ext cx="351585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50</a:t>
              </a:r>
            </a:p>
          </p:txBody>
        </p:sp>
        <p:sp>
          <p:nvSpPr>
            <p:cNvPr id="23" name="Rectangle 43">
              <a:extLst>
                <a:ext uri="{FF2B5EF4-FFF2-40B4-BE49-F238E27FC236}">
                  <a16:creationId xmlns:a16="http://schemas.microsoft.com/office/drawing/2014/main" id="{0E7D9E32-409C-84F4-9EF3-17CBB1054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032" y="4034206"/>
              <a:ext cx="527377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200</a:t>
              </a:r>
            </a:p>
          </p:txBody>
        </p:sp>
        <p:sp>
          <p:nvSpPr>
            <p:cNvPr id="24" name="Rectangle 44">
              <a:extLst>
                <a:ext uri="{FF2B5EF4-FFF2-40B4-BE49-F238E27FC236}">
                  <a16:creationId xmlns:a16="http://schemas.microsoft.com/office/drawing/2014/main" id="{C336E9EC-A25C-7D01-05A0-FAD9259D1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032" y="3429802"/>
              <a:ext cx="527377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300</a:t>
              </a:r>
            </a:p>
          </p:txBody>
        </p:sp>
        <p:sp>
          <p:nvSpPr>
            <p:cNvPr id="25" name="Rectangle 45">
              <a:extLst>
                <a:ext uri="{FF2B5EF4-FFF2-40B4-BE49-F238E27FC236}">
                  <a16:creationId xmlns:a16="http://schemas.microsoft.com/office/drawing/2014/main" id="{6CFA4290-D826-A755-D034-08E0031F7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032" y="2850582"/>
              <a:ext cx="527377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400</a:t>
              </a:r>
            </a:p>
          </p:txBody>
        </p:sp>
        <p:sp>
          <p:nvSpPr>
            <p:cNvPr id="26" name="Rectangle 46">
              <a:extLst>
                <a:ext uri="{FF2B5EF4-FFF2-40B4-BE49-F238E27FC236}">
                  <a16:creationId xmlns:a16="http://schemas.microsoft.com/office/drawing/2014/main" id="{15976B45-2060-F1A0-A23C-E3AC67326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353" y="2268563"/>
              <a:ext cx="527377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500</a:t>
              </a: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A69C46C9-97BF-4313-71FD-56C0E6C72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4416155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8C3E93A9-6788-256E-874E-3F34787D1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3811751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3416D410-2B2A-8734-A1EE-FD9788417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3231132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9FE9514B-1940-22FF-5EB9-1158DB69A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2643518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7A4B033F-FA77-CBE6-8975-582E2C9C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032" y="4326614"/>
              <a:ext cx="527377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150</a:t>
              </a:r>
            </a:p>
          </p:txBody>
        </p:sp>
        <p:sp>
          <p:nvSpPr>
            <p:cNvPr id="33" name="Rectangle 44">
              <a:extLst>
                <a:ext uri="{FF2B5EF4-FFF2-40B4-BE49-F238E27FC236}">
                  <a16:creationId xmlns:a16="http://schemas.microsoft.com/office/drawing/2014/main" id="{689F7B54-26AF-22BD-64C0-1899F4C78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032" y="3722210"/>
              <a:ext cx="527377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250</a:t>
              </a:r>
            </a:p>
          </p:txBody>
        </p:sp>
        <p:sp>
          <p:nvSpPr>
            <p:cNvPr id="34" name="Rectangle 45">
              <a:extLst>
                <a:ext uri="{FF2B5EF4-FFF2-40B4-BE49-F238E27FC236}">
                  <a16:creationId xmlns:a16="http://schemas.microsoft.com/office/drawing/2014/main" id="{1FAD7386-494E-FCC2-2C79-0E8F8EAC0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032" y="3142990"/>
              <a:ext cx="527377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350</a:t>
              </a:r>
            </a:p>
          </p:txBody>
        </p:sp>
        <p:sp>
          <p:nvSpPr>
            <p:cNvPr id="35" name="Rectangle 46">
              <a:extLst>
                <a:ext uri="{FF2B5EF4-FFF2-40B4-BE49-F238E27FC236}">
                  <a16:creationId xmlns:a16="http://schemas.microsoft.com/office/drawing/2014/main" id="{F1AF388C-26D6-7230-471D-894770431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353" y="2560971"/>
              <a:ext cx="527377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450</a:t>
              </a:r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05564DDD-9A55-4DDC-6153-981F3A817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5506" y="4701570"/>
              <a:ext cx="8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A607DF42-D7FC-97DE-C369-03785B5D2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032" y="4612028"/>
              <a:ext cx="527377" cy="21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600" dirty="0">
                  <a:solidFill>
                    <a:schemeClr val="tx1"/>
                  </a:solidFill>
                  <a:latin typeface="+mj-lt"/>
                </a:rPr>
                <a:t>100</a:t>
              </a:r>
            </a:p>
          </p:txBody>
        </p:sp>
        <p:sp>
          <p:nvSpPr>
            <p:cNvPr id="42" name="Rectangle 16">
              <a:extLst>
                <a:ext uri="{FF2B5EF4-FFF2-40B4-BE49-F238E27FC236}">
                  <a16:creationId xmlns:a16="http://schemas.microsoft.com/office/drawing/2014/main" id="{437B8F24-3CAB-7D31-C657-D4E289C40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290" y="3197287"/>
              <a:ext cx="379684" cy="208909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C7739500-4A15-B8BE-82DD-F4CF6B4D5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290" y="3070237"/>
              <a:ext cx="379684" cy="1270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290D6699-7F00-4A83-1560-8C4F3BAD4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290" y="2542233"/>
              <a:ext cx="379684" cy="528003"/>
            </a:xfrm>
            <a:prstGeom prst="rect">
              <a:avLst/>
            </a:prstGeom>
            <a:solidFill>
              <a:srgbClr val="F7A2A2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Rectangle 16">
              <a:extLst>
                <a:ext uri="{FF2B5EF4-FFF2-40B4-BE49-F238E27FC236}">
                  <a16:creationId xmlns:a16="http://schemas.microsoft.com/office/drawing/2014/main" id="{EAD96057-4A5A-628D-3988-E73F6A1ED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566" y="5188449"/>
              <a:ext cx="379684" cy="9793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A97F909E-D4F3-01DC-5F41-C8F78D789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566" y="5155850"/>
              <a:ext cx="379684" cy="33301"/>
            </a:xfrm>
            <a:prstGeom prst="rect">
              <a:avLst/>
            </a:prstGeom>
            <a:solidFill>
              <a:srgbClr val="F7A2A2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6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1D4C8003-8992-524A-8733-42135EB0F44F}"/>
                </a:ext>
              </a:extLst>
            </p:cNvPr>
            <p:cNvGrpSpPr/>
            <p:nvPr/>
          </p:nvGrpSpPr>
          <p:grpSpPr>
            <a:xfrm>
              <a:off x="9414298" y="5243014"/>
              <a:ext cx="379684" cy="43371"/>
              <a:chOff x="3559712" y="4782660"/>
              <a:chExt cx="225046" cy="148115"/>
            </a:xfrm>
          </p:grpSpPr>
          <p:sp>
            <p:nvSpPr>
              <p:cNvPr id="58" name="Rectangle 16">
                <a:extLst>
                  <a:ext uri="{FF2B5EF4-FFF2-40B4-BE49-F238E27FC236}">
                    <a16:creationId xmlns:a16="http://schemas.microsoft.com/office/drawing/2014/main" id="{6C7B168A-C571-457F-BECC-59F350AD1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712" y="4819650"/>
                <a:ext cx="225046" cy="1111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fr-FR" altLang="fr-FR" sz="16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9" name="Rectangle 18">
                <a:extLst>
                  <a:ext uri="{FF2B5EF4-FFF2-40B4-BE49-F238E27FC236}">
                    <a16:creationId xmlns:a16="http://schemas.microsoft.com/office/drawing/2014/main" id="{B115FB39-39BE-4919-B73F-D336272BA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712" y="4782660"/>
                <a:ext cx="225046" cy="37785"/>
              </a:xfrm>
              <a:prstGeom prst="rect">
                <a:avLst/>
              </a:prstGeom>
              <a:solidFill>
                <a:srgbClr val="F7A2A2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fr-FR" altLang="fr-FR" sz="16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48" name="Rectangle 16">
              <a:extLst>
                <a:ext uri="{FF2B5EF4-FFF2-40B4-BE49-F238E27FC236}">
                  <a16:creationId xmlns:a16="http://schemas.microsoft.com/office/drawing/2014/main" id="{A01CEC83-C4D3-E76F-7BF7-9C47A7AA8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42" y="4789712"/>
              <a:ext cx="379684" cy="49667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9" name="Rectangle 18">
              <a:extLst>
                <a:ext uri="{FF2B5EF4-FFF2-40B4-BE49-F238E27FC236}">
                  <a16:creationId xmlns:a16="http://schemas.microsoft.com/office/drawing/2014/main" id="{2560F562-5707-8559-D040-95F41A400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42" y="4741443"/>
              <a:ext cx="379684" cy="482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id="{FBD6B7E5-0EE2-9BFD-56A4-885B636D7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842" y="4106050"/>
              <a:ext cx="379684" cy="635393"/>
            </a:xfrm>
            <a:prstGeom prst="rect">
              <a:avLst/>
            </a:prstGeom>
            <a:solidFill>
              <a:srgbClr val="F7A2A2"/>
            </a:solidFill>
            <a:ln>
              <a:noFill/>
            </a:ln>
          </p:spPr>
          <p:txBody>
            <a:bodyPr/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fr-FR" altLang="fr-FR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02A9DADB-E0C8-339E-E23F-BF026F345672}"/>
                </a:ext>
              </a:extLst>
            </p:cNvPr>
            <p:cNvGrpSpPr/>
            <p:nvPr/>
          </p:nvGrpSpPr>
          <p:grpSpPr>
            <a:xfrm>
              <a:off x="7773939" y="2535600"/>
              <a:ext cx="3523735" cy="228383"/>
              <a:chOff x="7338683" y="6066101"/>
              <a:chExt cx="3523735" cy="228383"/>
            </a:xfrm>
          </p:grpSpPr>
          <p:sp>
            <p:nvSpPr>
              <p:cNvPr id="52" name="Rectangle 46">
                <a:extLst>
                  <a:ext uri="{FF2B5EF4-FFF2-40B4-BE49-F238E27FC236}">
                    <a16:creationId xmlns:a16="http://schemas.microsoft.com/office/drawing/2014/main" id="{1DAAD6E8-1284-4D1C-A6C3-F5935FF59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1942" y="6066101"/>
                <a:ext cx="12082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fr-FR" altLang="fr-FR" sz="1400" b="1" dirty="0" err="1">
                    <a:solidFill>
                      <a:schemeClr val="tx1"/>
                    </a:solidFill>
                    <a:latin typeface="+mj-lt"/>
                  </a:rPr>
                  <a:t>Preconceptional</a:t>
                </a:r>
                <a:endParaRPr lang="fr-FR" altLang="fr-FR" sz="14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A54D91-FA2C-CB1D-6D6F-4B910569B52D}"/>
                  </a:ext>
                </a:extLst>
              </p:cNvPr>
              <p:cNvSpPr/>
              <p:nvPr/>
            </p:nvSpPr>
            <p:spPr bwMode="auto">
              <a:xfrm>
                <a:off x="7338683" y="6139453"/>
                <a:ext cx="242481" cy="130295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54" name="Rectangle 46">
                <a:extLst>
                  <a:ext uri="{FF2B5EF4-FFF2-40B4-BE49-F238E27FC236}">
                    <a16:creationId xmlns:a16="http://schemas.microsoft.com/office/drawing/2014/main" id="{9103F469-61A7-8989-76C2-F468831CC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2494" y="6066128"/>
                <a:ext cx="9465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fr-FR" sz="1400" b="1" dirty="0">
                    <a:solidFill>
                      <a:schemeClr val="tx1"/>
                    </a:solidFill>
                    <a:latin typeface="+mj-lt"/>
                  </a:rPr>
                  <a:t>Later T1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E201716-D23B-A87B-DE27-F98956BF1355}"/>
                  </a:ext>
                </a:extLst>
              </p:cNvPr>
              <p:cNvSpPr/>
              <p:nvPr/>
            </p:nvSpPr>
            <p:spPr bwMode="auto">
              <a:xfrm>
                <a:off x="9062767" y="6139453"/>
                <a:ext cx="242481" cy="13029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56" name="Rectangle 46">
                <a:extLst>
                  <a:ext uri="{FF2B5EF4-FFF2-40B4-BE49-F238E27FC236}">
                    <a16:creationId xmlns:a16="http://schemas.microsoft.com/office/drawing/2014/main" id="{4AF5DDFA-D5F2-C897-030D-67948AEEA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6401" y="6079040"/>
                <a:ext cx="4360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fr-FR" altLang="fr-FR" sz="1400" b="1" dirty="0">
                    <a:solidFill>
                      <a:schemeClr val="tx1"/>
                    </a:solidFill>
                    <a:latin typeface="+mj-lt"/>
                  </a:rPr>
                  <a:t>T2/T3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45F1765-21D3-52CF-8D99-3077EB104BB3}"/>
                  </a:ext>
                </a:extLst>
              </p:cNvPr>
              <p:cNvSpPr/>
              <p:nvPr/>
            </p:nvSpPr>
            <p:spPr bwMode="auto">
              <a:xfrm>
                <a:off x="10076674" y="6139453"/>
                <a:ext cx="242481" cy="130295"/>
              </a:xfrm>
              <a:prstGeom prst="rect">
                <a:avLst/>
              </a:prstGeom>
              <a:solidFill>
                <a:srgbClr val="F7A2A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6614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F6AD31B-9E38-D314-3C40-4B8A0719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571"/>
            <a:ext cx="8490167" cy="702527"/>
          </a:xfrm>
        </p:spPr>
        <p:txBody>
          <a:bodyPr/>
          <a:lstStyle/>
          <a:p>
            <a:r>
              <a:rPr lang="en-US" dirty="0"/>
              <a:t>DTG during pregnancy: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EBFE2E-5F97-6FF0-8A06-ADC9EC2E81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82879"/>
            <a:ext cx="7810187" cy="1222097"/>
          </a:xfrm>
        </p:spPr>
        <p:txBody>
          <a:bodyPr>
            <a:normAutofit/>
          </a:bodyPr>
          <a:lstStyle/>
          <a:p>
            <a:r>
              <a:rPr lang="en-US" sz="2000" dirty="0"/>
              <a:t>European observational study: DOLOMITE – NEAT ID Network Study</a:t>
            </a:r>
          </a:p>
          <a:p>
            <a:r>
              <a:rPr lang="en-US" sz="2000" dirty="0"/>
              <a:t>294 DTG-exposed pregnancies (77% started in 1</a:t>
            </a:r>
            <a:r>
              <a:rPr lang="en-US" sz="2000" baseline="30000" dirty="0"/>
              <a:t>st</a:t>
            </a:r>
            <a:r>
              <a:rPr lang="en-US" sz="2000" dirty="0"/>
              <a:t> trimester) </a:t>
            </a: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050AA737-7786-32C0-B24F-E20F14983721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Kowalska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JD, HIV Drug Therapy Glasgow 2024, Abs. P008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A37F979-6C62-93F8-0B9F-789CD9FE6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361683"/>
              </p:ext>
            </p:extLst>
          </p:nvPr>
        </p:nvGraphicFramePr>
        <p:xfrm>
          <a:off x="1066554" y="3084355"/>
          <a:ext cx="8490166" cy="229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208">
                  <a:extLst>
                    <a:ext uri="{9D8B030D-6E8A-4147-A177-3AD203B41FA5}">
                      <a16:colId xmlns:a16="http://schemas.microsoft.com/office/drawing/2014/main" val="2118202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noProof="0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 marL="91944" marR="91944" marT="45972" marB="4597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kumimoji="0" lang="en-US" sz="1600" b="1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trimester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212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kumimoji="0" lang="en-US" sz="1600" b="1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nd-3rd</a:t>
                      </a: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trimester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69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 of livebirths with outcome available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2 195 (92 %)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66 (96 %)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Outcomes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Low birth weight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Very low birth weight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Preterm birth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Birth defect in live births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3.1 %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14.4 %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8.7 %</a:t>
                      </a:r>
                      <a:endParaRPr kumimoji="0" lang="en-US" sz="16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16.9%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18.2 %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3.1 %</a:t>
                      </a:r>
                      <a:endParaRPr kumimoji="0" lang="en-US" sz="16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0.84</a:t>
                      </a:r>
                      <a:b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kumimoji="0" lang="en-US" sz="160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F06DE77-80F6-D82D-7E27-6A8C1F410B68}"/>
              </a:ext>
            </a:extLst>
          </p:cNvPr>
          <p:cNvSpPr txBox="1"/>
          <p:nvPr/>
        </p:nvSpPr>
        <p:spPr>
          <a:xfrm>
            <a:off x="3703948" y="2633022"/>
            <a:ext cx="2078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Infant outcomes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08E0BD-64C3-5EBC-F9E5-401A11701462}"/>
              </a:ext>
            </a:extLst>
          </p:cNvPr>
          <p:cNvSpPr txBox="1"/>
          <p:nvPr/>
        </p:nvSpPr>
        <p:spPr>
          <a:xfrm>
            <a:off x="973274" y="5390455"/>
            <a:ext cx="373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neural tube defects were reported</a:t>
            </a:r>
          </a:p>
        </p:txBody>
      </p:sp>
    </p:spTree>
    <p:extLst>
      <p:ext uri="{BB962C8B-B14F-4D97-AF65-F5344CB8AC3E}">
        <p14:creationId xmlns:p14="http://schemas.microsoft.com/office/powerpoint/2010/main" val="2851809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340578B-0250-D4B4-A8CB-4A4960EA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Serious Adverse events on Immune Check Point Inhibitors in PWH and Cancer</a:t>
            </a:r>
          </a:p>
        </p:txBody>
      </p:sp>
      <p:sp>
        <p:nvSpPr>
          <p:cNvPr id="104" name="Espace réservé du contenu 103">
            <a:extLst>
              <a:ext uri="{FF2B5EF4-FFF2-40B4-BE49-F238E27FC236}">
                <a16:creationId xmlns:a16="http://schemas.microsoft.com/office/drawing/2014/main" id="{11567F8D-8EBE-7141-BF08-4E7B2553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91539"/>
            <a:ext cx="8229601" cy="18137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Prospective cohort (</a:t>
            </a:r>
            <a:r>
              <a:rPr lang="en-US" sz="2000" dirty="0" err="1">
                <a:cs typeface="Arial" panose="020B0604020202020204" pitchFamily="34" charset="0"/>
              </a:rPr>
              <a:t>OncoVIHAC</a:t>
            </a:r>
            <a:r>
              <a:rPr lang="en-US" sz="2000" dirty="0">
                <a:cs typeface="Arial" panose="020B0604020202020204" pitchFamily="34" charset="0"/>
              </a:rPr>
              <a:t>, France): 140 PWH treated with ICI </a:t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for cancer (lung = 65)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Median follow-up: 9.2 months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Cumulative incidence of grade ≥ 3 AE: 26.9 per 100 person-years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No virologic failure, no change in CD4 cell counts and CD4:CD8 ratios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CAA31E10-2DB4-5E1B-DE4A-CE050A6BB4E5}"/>
              </a:ext>
            </a:extLst>
          </p:cNvPr>
          <p:cNvSpPr txBox="1"/>
          <p:nvPr/>
        </p:nvSpPr>
        <p:spPr>
          <a:xfrm>
            <a:off x="1393075" y="3395685"/>
            <a:ext cx="6748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Factors associated with cumulative incidence of grade ≥ 3 AEs</a:t>
            </a:r>
          </a:p>
        </p:txBody>
      </p:sp>
      <p:sp>
        <p:nvSpPr>
          <p:cNvPr id="109" name="TextBox 30">
            <a:extLst>
              <a:ext uri="{FF2B5EF4-FFF2-40B4-BE49-F238E27FC236}">
                <a16:creationId xmlns:a16="http://schemas.microsoft.com/office/drawing/2014/main" id="{A5C01B30-0932-5590-F1FA-D0D71A21074E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Raghiatou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B, HIV Drug Therapy Glasgow 2024, Abs. O41</a:t>
            </a:r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6B19C1D1-0AD8-45D8-E794-868A637D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21" y="6406672"/>
            <a:ext cx="2160775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0" u="none" strike="noStrike" baseline="0" dirty="0">
                <a:latin typeface="+mj-lt"/>
              </a:rPr>
              <a:t>Incidence rate ratio (95% CI)</a:t>
            </a:r>
            <a:endParaRPr kumimoji="0" lang="fr-FR" altLang="fr-FR" sz="1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A9A572E-EF07-AC79-CF3D-F9855D29F1BF}"/>
              </a:ext>
            </a:extLst>
          </p:cNvPr>
          <p:cNvGrpSpPr/>
          <p:nvPr/>
        </p:nvGrpSpPr>
        <p:grpSpPr>
          <a:xfrm>
            <a:off x="3931929" y="6069577"/>
            <a:ext cx="244225" cy="317458"/>
            <a:chOff x="1988470" y="4885446"/>
            <a:chExt cx="244225" cy="317458"/>
          </a:xfrm>
        </p:grpSpPr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7002210C-85E2-C0E1-9951-312810703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49">
              <a:extLst>
                <a:ext uri="{FF2B5EF4-FFF2-40B4-BE49-F238E27FC236}">
                  <a16:creationId xmlns:a16="http://schemas.microsoft.com/office/drawing/2014/main" id="{EFF8A530-24CF-11FD-E39C-9D8715B99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470" y="4968618"/>
              <a:ext cx="24422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0.2</a:t>
              </a:r>
            </a:p>
          </p:txBody>
        </p:sp>
      </p:grp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0B6F74A-818D-F339-DADB-F23B83FD2D4B}"/>
              </a:ext>
            </a:extLst>
          </p:cNvPr>
          <p:cNvSpPr/>
          <p:nvPr/>
        </p:nvSpPr>
        <p:spPr bwMode="auto">
          <a:xfrm>
            <a:off x="3563979" y="3813205"/>
            <a:ext cx="3891313" cy="2255346"/>
          </a:xfrm>
          <a:custGeom>
            <a:avLst/>
            <a:gdLst>
              <a:gd name="connsiteX0" fmla="*/ 0 w 5250180"/>
              <a:gd name="connsiteY0" fmla="*/ 0 h 3192780"/>
              <a:gd name="connsiteX1" fmla="*/ 0 w 5250180"/>
              <a:gd name="connsiteY1" fmla="*/ 3192780 h 3192780"/>
              <a:gd name="connsiteX2" fmla="*/ 5250180 w 5250180"/>
              <a:gd name="connsiteY2" fmla="*/ 319278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0180" h="3192780">
                <a:moveTo>
                  <a:pt x="0" y="0"/>
                </a:moveTo>
                <a:lnTo>
                  <a:pt x="0" y="3192780"/>
                </a:lnTo>
                <a:lnTo>
                  <a:pt x="5250180" y="319278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379A0FAF-220E-D170-FF78-DE80DA10CFFA}"/>
              </a:ext>
            </a:extLst>
          </p:cNvPr>
          <p:cNvGrpSpPr/>
          <p:nvPr/>
        </p:nvGrpSpPr>
        <p:grpSpPr>
          <a:xfrm>
            <a:off x="2091008" y="5630494"/>
            <a:ext cx="1473221" cy="288147"/>
            <a:chOff x="630149" y="4118434"/>
            <a:chExt cx="1473221" cy="288147"/>
          </a:xfrm>
        </p:grpSpPr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571FDF4C-2C6C-DEF2-B5FA-56FC1E812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DFA7443E-D2FA-08D8-CC7D-7D27325EA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149" y="4118434"/>
              <a:ext cx="137754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Use of </a:t>
              </a:r>
              <a:r>
                <a:rPr kumimoji="0" lang="fr-FR" altLang="fr-FR" sz="14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nivolumab</a:t>
              </a:r>
              <a:endParaRPr kumimoji="0" lang="fr-FR" alt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A79E5BB-147D-6069-27D3-B8BF58AB3978}"/>
              </a:ext>
            </a:extLst>
          </p:cNvPr>
          <p:cNvGrpSpPr/>
          <p:nvPr/>
        </p:nvGrpSpPr>
        <p:grpSpPr>
          <a:xfrm>
            <a:off x="773341" y="5203910"/>
            <a:ext cx="2790888" cy="288147"/>
            <a:chOff x="-687518" y="4118434"/>
            <a:chExt cx="2790888" cy="288147"/>
          </a:xfrm>
        </p:grpSpPr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58C6BB2F-BC78-DB72-5954-C827D3C33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AA5330A8-E1D7-D2B5-A41F-560C1A46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87518" y="4118434"/>
              <a:ext cx="269521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Time since HIV diagnosis &gt; 17 years</a:t>
              </a:r>
              <a:endParaRPr kumimoji="0" lang="fr-FR" alt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DDF0CC2-902E-8348-A383-6224208E9888}"/>
              </a:ext>
            </a:extLst>
          </p:cNvPr>
          <p:cNvGrpSpPr/>
          <p:nvPr/>
        </p:nvGrpSpPr>
        <p:grpSpPr>
          <a:xfrm>
            <a:off x="1733539" y="4799962"/>
            <a:ext cx="1830690" cy="288147"/>
            <a:chOff x="272680" y="4118434"/>
            <a:chExt cx="1830690" cy="288147"/>
          </a:xfrm>
        </p:grpSpPr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B6E427F8-007C-C6F0-A1B9-15BFBD91C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F0F16327-AAF6-4F28-3748-B80C79E48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80" y="4118434"/>
              <a:ext cx="1735018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Positive CMV serology</a:t>
              </a:r>
              <a:endParaRPr kumimoji="0" lang="fr-FR" alt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67C1B6F-D30B-1E1F-30A0-1E8F543C63C4}"/>
              </a:ext>
            </a:extLst>
          </p:cNvPr>
          <p:cNvGrpSpPr/>
          <p:nvPr/>
        </p:nvGrpSpPr>
        <p:grpSpPr>
          <a:xfrm>
            <a:off x="1539575" y="4372230"/>
            <a:ext cx="2024654" cy="288147"/>
            <a:chOff x="78716" y="4118434"/>
            <a:chExt cx="2024654" cy="288147"/>
          </a:xfrm>
        </p:grpSpPr>
        <p:sp>
          <p:nvSpPr>
            <p:cNvPr id="27" name="Line 9">
              <a:extLst>
                <a:ext uri="{FF2B5EF4-FFF2-40B4-BE49-F238E27FC236}">
                  <a16:creationId xmlns:a16="http://schemas.microsoft.com/office/drawing/2014/main" id="{410ABC97-9110-D9FB-7848-848CBA45E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725412B6-1DFE-E6C3-3047-37C1A4C72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16" y="4118434"/>
              <a:ext cx="192898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History of cancer surgery</a:t>
              </a:r>
              <a:endParaRPr kumimoji="0" lang="fr-FR" alt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7CD5779-9894-20D9-02F2-21F9E6B1D67A}"/>
              </a:ext>
            </a:extLst>
          </p:cNvPr>
          <p:cNvGrpSpPr/>
          <p:nvPr/>
        </p:nvGrpSpPr>
        <p:grpSpPr>
          <a:xfrm>
            <a:off x="2031698" y="3962873"/>
            <a:ext cx="1532531" cy="288147"/>
            <a:chOff x="570839" y="4118434"/>
            <a:chExt cx="1532531" cy="288147"/>
          </a:xfrm>
        </p:grpSpPr>
        <p:sp>
          <p:nvSpPr>
            <p:cNvPr id="30" name="Line 9">
              <a:extLst>
                <a:ext uri="{FF2B5EF4-FFF2-40B4-BE49-F238E27FC236}">
                  <a16:creationId xmlns:a16="http://schemas.microsoft.com/office/drawing/2014/main" id="{9E5B2514-BBC0-0341-EE45-64A170CCA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id="{F3E589BE-593C-8625-3C84-49E6E2368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839" y="4118434"/>
              <a:ext cx="143685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CD4 &lt; 200 cells/µL</a:t>
              </a:r>
              <a:endParaRPr kumimoji="0" lang="fr-FR" alt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2524626-7556-33A6-BBD0-27E5211B6F2E}"/>
              </a:ext>
            </a:extLst>
          </p:cNvPr>
          <p:cNvGrpSpPr/>
          <p:nvPr/>
        </p:nvGrpSpPr>
        <p:grpSpPr>
          <a:xfrm>
            <a:off x="4455804" y="6069577"/>
            <a:ext cx="244225" cy="317458"/>
            <a:chOff x="1988470" y="4885446"/>
            <a:chExt cx="244225" cy="317458"/>
          </a:xfrm>
        </p:grpSpPr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7A24EC01-A47F-8010-3CDE-80A58E713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9">
              <a:extLst>
                <a:ext uri="{FF2B5EF4-FFF2-40B4-BE49-F238E27FC236}">
                  <a16:creationId xmlns:a16="http://schemas.microsoft.com/office/drawing/2014/main" id="{67983072-D6C8-FBC7-CC4A-FBF8539D2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470" y="4968618"/>
              <a:ext cx="24422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0.4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672BC34-CCBE-4AB1-2D1B-A5FB5AEBE2E1}"/>
              </a:ext>
            </a:extLst>
          </p:cNvPr>
          <p:cNvGrpSpPr/>
          <p:nvPr/>
        </p:nvGrpSpPr>
        <p:grpSpPr>
          <a:xfrm>
            <a:off x="4759531" y="6069577"/>
            <a:ext cx="244225" cy="317458"/>
            <a:chOff x="1988470" y="4885446"/>
            <a:chExt cx="244225" cy="317458"/>
          </a:xfrm>
        </p:grpSpPr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357CBE33-BEEF-898E-9236-3847B3AFA6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9">
              <a:extLst>
                <a:ext uri="{FF2B5EF4-FFF2-40B4-BE49-F238E27FC236}">
                  <a16:creationId xmlns:a16="http://schemas.microsoft.com/office/drawing/2014/main" id="{54A74960-F1E3-648E-3D02-74EBB50AF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470" y="4968618"/>
              <a:ext cx="24422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0.6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47480C5-39F8-7189-A326-FC6388F2620E}"/>
              </a:ext>
            </a:extLst>
          </p:cNvPr>
          <p:cNvGrpSpPr/>
          <p:nvPr/>
        </p:nvGrpSpPr>
        <p:grpSpPr>
          <a:xfrm>
            <a:off x="4979679" y="6069577"/>
            <a:ext cx="244225" cy="317458"/>
            <a:chOff x="1988470" y="4885446"/>
            <a:chExt cx="244225" cy="317458"/>
          </a:xfrm>
        </p:grpSpPr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C1539DA2-59C2-C1C0-4257-2BBCFF661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49">
              <a:extLst>
                <a:ext uri="{FF2B5EF4-FFF2-40B4-BE49-F238E27FC236}">
                  <a16:creationId xmlns:a16="http://schemas.microsoft.com/office/drawing/2014/main" id="{02E61CEA-B9F1-3329-D145-33F9C9260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8470" y="4968618"/>
              <a:ext cx="244225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0.8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0FF6E43D-DEB2-C6CF-A706-3AB8994108F7}"/>
              </a:ext>
            </a:extLst>
          </p:cNvPr>
          <p:cNvGrpSpPr/>
          <p:nvPr/>
        </p:nvGrpSpPr>
        <p:grpSpPr>
          <a:xfrm>
            <a:off x="5196915" y="6069577"/>
            <a:ext cx="141632" cy="317458"/>
            <a:chOff x="2039766" y="4885446"/>
            <a:chExt cx="141632" cy="317458"/>
          </a:xfrm>
        </p:grpSpPr>
        <p:sp>
          <p:nvSpPr>
            <p:cNvPr id="42" name="Line 19">
              <a:extLst>
                <a:ext uri="{FF2B5EF4-FFF2-40B4-BE49-F238E27FC236}">
                  <a16:creationId xmlns:a16="http://schemas.microsoft.com/office/drawing/2014/main" id="{EC10332B-01D1-78BE-E8D1-4E431C902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D5A165A6-051D-FFF2-3EA9-1C86A0127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766" y="4968618"/>
              <a:ext cx="14163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75900ADE-BCD4-2CF4-781B-8B708405F5D6}"/>
              </a:ext>
            </a:extLst>
          </p:cNvPr>
          <p:cNvGrpSpPr/>
          <p:nvPr/>
        </p:nvGrpSpPr>
        <p:grpSpPr>
          <a:xfrm>
            <a:off x="5714219" y="6069577"/>
            <a:ext cx="141632" cy="317458"/>
            <a:chOff x="2039766" y="4885446"/>
            <a:chExt cx="141632" cy="317458"/>
          </a:xfrm>
        </p:grpSpPr>
        <p:sp>
          <p:nvSpPr>
            <p:cNvPr id="45" name="Line 19">
              <a:extLst>
                <a:ext uri="{FF2B5EF4-FFF2-40B4-BE49-F238E27FC236}">
                  <a16:creationId xmlns:a16="http://schemas.microsoft.com/office/drawing/2014/main" id="{10075B7B-A13A-87AB-B7C5-30B511050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0DF2E5D3-A850-516C-B0EB-372DEA12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766" y="4968618"/>
              <a:ext cx="14163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4D3D18DC-2FA0-89BB-3DF5-6D062A5D504F}"/>
              </a:ext>
            </a:extLst>
          </p:cNvPr>
          <p:cNvGrpSpPr/>
          <p:nvPr/>
        </p:nvGrpSpPr>
        <p:grpSpPr>
          <a:xfrm>
            <a:off x="6025502" y="6069577"/>
            <a:ext cx="141632" cy="317458"/>
            <a:chOff x="2039766" y="4885446"/>
            <a:chExt cx="141632" cy="317458"/>
          </a:xfrm>
        </p:grpSpPr>
        <p:sp>
          <p:nvSpPr>
            <p:cNvPr id="48" name="Line 19">
              <a:extLst>
                <a:ext uri="{FF2B5EF4-FFF2-40B4-BE49-F238E27FC236}">
                  <a16:creationId xmlns:a16="http://schemas.microsoft.com/office/drawing/2014/main" id="{BCC6F4C6-1EF1-77F4-2EAC-32A905145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124946D1-FBF4-912C-FC60-869114303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766" y="4968618"/>
              <a:ext cx="14163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0ACAD5CF-C583-142F-249C-0BAE89C0C36F}"/>
              </a:ext>
            </a:extLst>
          </p:cNvPr>
          <p:cNvGrpSpPr/>
          <p:nvPr/>
        </p:nvGrpSpPr>
        <p:grpSpPr>
          <a:xfrm>
            <a:off x="6241695" y="6069577"/>
            <a:ext cx="141632" cy="317458"/>
            <a:chOff x="2039766" y="4885446"/>
            <a:chExt cx="141632" cy="317458"/>
          </a:xfrm>
        </p:grpSpPr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88D67D0F-5F72-9381-C248-76266C61B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6B45D45A-C51F-85E8-5231-5E86358E8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766" y="4968618"/>
              <a:ext cx="14163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682B9739-700A-04B2-AFDD-BFB4C48EE83F}"/>
              </a:ext>
            </a:extLst>
          </p:cNvPr>
          <p:cNvGrpSpPr/>
          <p:nvPr/>
        </p:nvGrpSpPr>
        <p:grpSpPr>
          <a:xfrm>
            <a:off x="6410852" y="6069577"/>
            <a:ext cx="141632" cy="317458"/>
            <a:chOff x="2039766" y="4885446"/>
            <a:chExt cx="141632" cy="317458"/>
          </a:xfrm>
        </p:grpSpPr>
        <p:sp>
          <p:nvSpPr>
            <p:cNvPr id="54" name="Line 19">
              <a:extLst>
                <a:ext uri="{FF2B5EF4-FFF2-40B4-BE49-F238E27FC236}">
                  <a16:creationId xmlns:a16="http://schemas.microsoft.com/office/drawing/2014/main" id="{CE503339-032E-AFBE-4D2F-E7EAEAACD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7D26C03F-270D-EEB8-FF83-2A2CFA563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766" y="4968618"/>
              <a:ext cx="14163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E8277691-1588-80B9-5C04-C3AA4D9BA8E4}"/>
              </a:ext>
            </a:extLst>
          </p:cNvPr>
          <p:cNvGrpSpPr/>
          <p:nvPr/>
        </p:nvGrpSpPr>
        <p:grpSpPr>
          <a:xfrm>
            <a:off x="6849063" y="6069577"/>
            <a:ext cx="141632" cy="317458"/>
            <a:chOff x="2039766" y="4885446"/>
            <a:chExt cx="141632" cy="317458"/>
          </a:xfrm>
        </p:grpSpPr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FB418AEF-28AF-7613-C264-BECD05888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5268371D-AE68-F943-FD42-C118ABB50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766" y="4968618"/>
              <a:ext cx="14163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9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34901F6-1426-85C4-9404-3BC45652A746}"/>
              </a:ext>
            </a:extLst>
          </p:cNvPr>
          <p:cNvGrpSpPr/>
          <p:nvPr/>
        </p:nvGrpSpPr>
        <p:grpSpPr>
          <a:xfrm>
            <a:off x="7092802" y="6069577"/>
            <a:ext cx="210561" cy="317458"/>
            <a:chOff x="2005302" y="4885446"/>
            <a:chExt cx="210561" cy="317458"/>
          </a:xfrm>
        </p:grpSpPr>
        <p:sp>
          <p:nvSpPr>
            <p:cNvPr id="60" name="Line 19">
              <a:extLst>
                <a:ext uri="{FF2B5EF4-FFF2-40B4-BE49-F238E27FC236}">
                  <a16:creationId xmlns:a16="http://schemas.microsoft.com/office/drawing/2014/main" id="{CA4D231C-5A7E-F959-0BBB-8EC818355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49">
              <a:extLst>
                <a:ext uri="{FF2B5EF4-FFF2-40B4-BE49-F238E27FC236}">
                  <a16:creationId xmlns:a16="http://schemas.microsoft.com/office/drawing/2014/main" id="{AE425D1F-6111-5A4B-5AE3-6855DB533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302" y="4968618"/>
              <a:ext cx="210561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Roboto Condensed" panose="02000000000000000000" pitchFamily="2" charset="0"/>
                  <a:cs typeface="Calibri" panose="020F0502020204030204" pitchFamily="34" charset="0"/>
                </a:rPr>
                <a:t>13</a:t>
              </a:r>
            </a:p>
          </p:txBody>
        </p:sp>
      </p:grpSp>
      <p:sp>
        <p:nvSpPr>
          <p:cNvPr id="63" name="Line 19">
            <a:extLst>
              <a:ext uri="{FF2B5EF4-FFF2-40B4-BE49-F238E27FC236}">
                <a16:creationId xmlns:a16="http://schemas.microsoft.com/office/drawing/2014/main" id="{676817F0-B44B-4B73-F540-1E05D8FD3A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2967" y="3848130"/>
            <a:ext cx="0" cy="219392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4E67F618-B9F4-08CB-576B-C63DB2632ACC}"/>
              </a:ext>
            </a:extLst>
          </p:cNvPr>
          <p:cNvSpPr/>
          <p:nvPr/>
        </p:nvSpPr>
        <p:spPr bwMode="auto">
          <a:xfrm>
            <a:off x="4480685" y="5714906"/>
            <a:ext cx="111760" cy="1117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B311902D-3CBC-D1B0-D5FB-F555FF710F13}"/>
              </a:ext>
            </a:extLst>
          </p:cNvPr>
          <p:cNvCxnSpPr>
            <a:cxnSpLocks/>
          </p:cNvCxnSpPr>
          <p:nvPr/>
        </p:nvCxnSpPr>
        <p:spPr bwMode="auto">
          <a:xfrm>
            <a:off x="3842142" y="5774567"/>
            <a:ext cx="13903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2CF77E95-0B1D-DBB0-1C3E-CBBFCB458960}"/>
              </a:ext>
            </a:extLst>
          </p:cNvPr>
          <p:cNvSpPr/>
          <p:nvPr/>
        </p:nvSpPr>
        <p:spPr bwMode="auto">
          <a:xfrm>
            <a:off x="6363460" y="5292631"/>
            <a:ext cx="111760" cy="1117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9FE35381-768A-8C1C-5FBC-2BC253D8ED3A}"/>
              </a:ext>
            </a:extLst>
          </p:cNvPr>
          <p:cNvCxnSpPr>
            <a:cxnSpLocks/>
          </p:cNvCxnSpPr>
          <p:nvPr/>
        </p:nvCxnSpPr>
        <p:spPr bwMode="auto">
          <a:xfrm>
            <a:off x="5675508" y="5352292"/>
            <a:ext cx="148440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83A9CA0F-852B-2975-C3C7-3AD820FE2CB3}"/>
              </a:ext>
            </a:extLst>
          </p:cNvPr>
          <p:cNvSpPr/>
          <p:nvPr/>
        </p:nvSpPr>
        <p:spPr bwMode="auto">
          <a:xfrm>
            <a:off x="5968172" y="4883056"/>
            <a:ext cx="111760" cy="1117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CF08DF12-5B2E-0EB7-F99D-7ED0864F48F9}"/>
              </a:ext>
            </a:extLst>
          </p:cNvPr>
          <p:cNvCxnSpPr>
            <a:cxnSpLocks/>
          </p:cNvCxnSpPr>
          <p:nvPr/>
        </p:nvCxnSpPr>
        <p:spPr bwMode="auto">
          <a:xfrm>
            <a:off x="5316930" y="4942717"/>
            <a:ext cx="141208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Ellipse 75">
            <a:extLst>
              <a:ext uri="{FF2B5EF4-FFF2-40B4-BE49-F238E27FC236}">
                <a16:creationId xmlns:a16="http://schemas.microsoft.com/office/drawing/2014/main" id="{774C8C1D-B635-0F59-75B8-243D06A81882}"/>
              </a:ext>
            </a:extLst>
          </p:cNvPr>
          <p:cNvSpPr/>
          <p:nvPr/>
        </p:nvSpPr>
        <p:spPr bwMode="auto">
          <a:xfrm>
            <a:off x="6134859" y="4463956"/>
            <a:ext cx="111760" cy="1117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0B30A43C-F7C7-13F5-9CF1-40F308CF204F}"/>
              </a:ext>
            </a:extLst>
          </p:cNvPr>
          <p:cNvCxnSpPr>
            <a:cxnSpLocks/>
          </p:cNvCxnSpPr>
          <p:nvPr/>
        </p:nvCxnSpPr>
        <p:spPr bwMode="auto">
          <a:xfrm>
            <a:off x="5669355" y="4523617"/>
            <a:ext cx="10477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A087BADA-A5EC-DA40-AEFD-DAA7A98444BF}"/>
              </a:ext>
            </a:extLst>
          </p:cNvPr>
          <p:cNvSpPr/>
          <p:nvPr/>
        </p:nvSpPr>
        <p:spPr bwMode="auto">
          <a:xfrm>
            <a:off x="6320597" y="4040093"/>
            <a:ext cx="111760" cy="1117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12150862-1E87-6063-C7A2-474E62120AAA}"/>
              </a:ext>
            </a:extLst>
          </p:cNvPr>
          <p:cNvCxnSpPr>
            <a:cxnSpLocks/>
          </p:cNvCxnSpPr>
          <p:nvPr/>
        </p:nvCxnSpPr>
        <p:spPr bwMode="auto">
          <a:xfrm>
            <a:off x="5838423" y="4099754"/>
            <a:ext cx="10834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694433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807AA-C908-E0A1-5371-4EA73ED78EA8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490167" cy="7631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Risk of hypertension in ART-Naïve People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4AC2CF-B434-E172-20B9-F970A4B4D4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62607"/>
            <a:ext cx="10972800" cy="11299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Post-hoc analysis, pooled data from 5 double-blind </a:t>
            </a:r>
            <a:r>
              <a:rPr lang="en-US" sz="2000" dirty="0" err="1"/>
              <a:t>randomised</a:t>
            </a:r>
            <a:r>
              <a:rPr lang="en-US" sz="2000" dirty="0"/>
              <a:t> clinical trials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Risk of hypertension with INSTI/non-TAF vs INSTI/TAF vs NNRTI/non-TAF regimens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Follow-up: 108 weeks in 4 trials, 96 weeks in 1 trial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850C5F63-CDBD-ABC5-D142-E40B8363B5D6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Hsue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PY, HIV Drug Therapy Glasgow 2024, Abs. P283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08FAD39-9B93-C060-0E05-90A3C52BE021}"/>
              </a:ext>
            </a:extLst>
          </p:cNvPr>
          <p:cNvGrpSpPr/>
          <p:nvPr/>
        </p:nvGrpSpPr>
        <p:grpSpPr>
          <a:xfrm>
            <a:off x="450242" y="3496917"/>
            <a:ext cx="5347058" cy="2959543"/>
            <a:chOff x="450242" y="3128534"/>
            <a:chExt cx="5347058" cy="226831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7E3B5A3-4E69-4C93-62BC-498F2B4975D8}"/>
                </a:ext>
              </a:extLst>
            </p:cNvPr>
            <p:cNvGrpSpPr/>
            <p:nvPr/>
          </p:nvGrpSpPr>
          <p:grpSpPr>
            <a:xfrm>
              <a:off x="1349375" y="3538538"/>
              <a:ext cx="2389416" cy="1585912"/>
              <a:chOff x="1597025" y="3309938"/>
              <a:chExt cx="1978025" cy="1312862"/>
            </a:xfrm>
          </p:grpSpPr>
          <p:sp>
            <p:nvSpPr>
              <p:cNvPr id="26" name="Line 6">
                <a:extLst>
                  <a:ext uri="{FF2B5EF4-FFF2-40B4-BE49-F238E27FC236}">
                    <a16:creationId xmlns:a16="http://schemas.microsoft.com/office/drawing/2014/main" id="{ABEA75A3-DAAF-F71A-A812-FD78B1486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97025" y="4521200"/>
                <a:ext cx="19780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7" name="Line 7">
                <a:extLst>
                  <a:ext uri="{FF2B5EF4-FFF2-40B4-BE49-F238E27FC236}">
                    <a16:creationId xmlns:a16="http://schemas.microsoft.com/office/drawing/2014/main" id="{3F3BB027-08CF-C2FC-1E80-093BFB6EF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1313" y="4521200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id="{3BB0EFF9-C56C-9FD9-5D3C-9249A71A5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4425" y="4521200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29" name="Line 9">
                <a:extLst>
                  <a:ext uri="{FF2B5EF4-FFF2-40B4-BE49-F238E27FC236}">
                    <a16:creationId xmlns:a16="http://schemas.microsoft.com/office/drawing/2014/main" id="{7B14D332-9531-ED1D-0209-07042B674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7538" y="4521200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0" name="Line 10">
                <a:extLst>
                  <a:ext uri="{FF2B5EF4-FFF2-40B4-BE49-F238E27FC236}">
                    <a16:creationId xmlns:a16="http://schemas.microsoft.com/office/drawing/2014/main" id="{825FDFDF-2ADB-881D-FE9F-3F37EA378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0188" y="4521200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1" name="Line 11">
                <a:extLst>
                  <a:ext uri="{FF2B5EF4-FFF2-40B4-BE49-F238E27FC236}">
                    <a16:creationId xmlns:a16="http://schemas.microsoft.com/office/drawing/2014/main" id="{16904221-003A-B126-65AF-3C1B028A3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3300" y="4521200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2" name="Line 12">
                <a:extLst>
                  <a:ext uri="{FF2B5EF4-FFF2-40B4-BE49-F238E27FC236}">
                    <a16:creationId xmlns:a16="http://schemas.microsoft.com/office/drawing/2014/main" id="{5F52BFAD-07C0-4FF3-6F32-927132F01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7075" y="4521200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3" name="Line 13">
                <a:extLst>
                  <a:ext uri="{FF2B5EF4-FFF2-40B4-BE49-F238E27FC236}">
                    <a16:creationId xmlns:a16="http://schemas.microsoft.com/office/drawing/2014/main" id="{9A5FD32B-5D38-31B6-9FCB-AEFEF889F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0188" y="3309938"/>
                <a:ext cx="0" cy="12112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4" name="Line 14">
                <a:extLst>
                  <a:ext uri="{FF2B5EF4-FFF2-40B4-BE49-F238E27FC236}">
                    <a16:creationId xmlns:a16="http://schemas.microsoft.com/office/drawing/2014/main" id="{6BF61C5A-A1BA-6214-F285-38AE0E543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0725" y="3911600"/>
                <a:ext cx="1112838" cy="0"/>
              </a:xfrm>
              <a:prstGeom prst="line">
                <a:avLst/>
              </a:prstGeom>
              <a:noFill/>
              <a:ln w="2381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5" name="Line 15">
                <a:extLst>
                  <a:ext uri="{FF2B5EF4-FFF2-40B4-BE49-F238E27FC236}">
                    <a16:creationId xmlns:a16="http://schemas.microsoft.com/office/drawing/2014/main" id="{6B24C272-391D-C6A4-D80B-1C9971A1E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55825" y="4295775"/>
                <a:ext cx="1169988" cy="0"/>
              </a:xfrm>
              <a:prstGeom prst="line">
                <a:avLst/>
              </a:prstGeom>
              <a:noFill/>
              <a:ln w="23813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6" name="Rectangle 16">
                <a:extLst>
                  <a:ext uri="{FF2B5EF4-FFF2-40B4-BE49-F238E27FC236}">
                    <a16:creationId xmlns:a16="http://schemas.microsoft.com/office/drawing/2014/main" id="{8F5DCF4E-1A9F-B0EC-7FE9-CFF9185D5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038" y="3884613"/>
                <a:ext cx="539750" cy="55562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4970AC6D-4AB6-BBD7-6235-C358070EA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538" y="4270375"/>
                <a:ext cx="611188" cy="55562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B51CE33B-E18A-70FF-C0D0-0A68A5D26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425" y="3865563"/>
                <a:ext cx="93663" cy="92075"/>
              </a:xfrm>
              <a:custGeom>
                <a:avLst/>
                <a:gdLst>
                  <a:gd name="T0" fmla="*/ 250 w 292"/>
                  <a:gd name="T1" fmla="*/ 43 h 292"/>
                  <a:gd name="T2" fmla="*/ 238 w 292"/>
                  <a:gd name="T3" fmla="*/ 32 h 292"/>
                  <a:gd name="T4" fmla="*/ 227 w 292"/>
                  <a:gd name="T5" fmla="*/ 23 h 292"/>
                  <a:gd name="T6" fmla="*/ 202 w 292"/>
                  <a:gd name="T7" fmla="*/ 10 h 292"/>
                  <a:gd name="T8" fmla="*/ 188 w 292"/>
                  <a:gd name="T9" fmla="*/ 5 h 292"/>
                  <a:gd name="T10" fmla="*/ 174 w 292"/>
                  <a:gd name="T11" fmla="*/ 3 h 292"/>
                  <a:gd name="T12" fmla="*/ 160 w 292"/>
                  <a:gd name="T13" fmla="*/ 0 h 292"/>
                  <a:gd name="T14" fmla="*/ 146 w 292"/>
                  <a:gd name="T15" fmla="*/ 0 h 292"/>
                  <a:gd name="T16" fmla="*/ 116 w 292"/>
                  <a:gd name="T17" fmla="*/ 3 h 292"/>
                  <a:gd name="T18" fmla="*/ 89 w 292"/>
                  <a:gd name="T19" fmla="*/ 10 h 292"/>
                  <a:gd name="T20" fmla="*/ 64 w 292"/>
                  <a:gd name="T21" fmla="*/ 23 h 292"/>
                  <a:gd name="T22" fmla="*/ 43 w 292"/>
                  <a:gd name="T23" fmla="*/ 43 h 292"/>
                  <a:gd name="T24" fmla="*/ 24 w 292"/>
                  <a:gd name="T25" fmla="*/ 64 h 292"/>
                  <a:gd name="T26" fmla="*/ 10 w 292"/>
                  <a:gd name="T27" fmla="*/ 89 h 292"/>
                  <a:gd name="T28" fmla="*/ 3 w 292"/>
                  <a:gd name="T29" fmla="*/ 116 h 292"/>
                  <a:gd name="T30" fmla="*/ 0 w 292"/>
                  <a:gd name="T31" fmla="*/ 146 h 292"/>
                  <a:gd name="T32" fmla="*/ 0 w 292"/>
                  <a:gd name="T33" fmla="*/ 160 h 292"/>
                  <a:gd name="T34" fmla="*/ 3 w 292"/>
                  <a:gd name="T35" fmla="*/ 174 h 292"/>
                  <a:gd name="T36" fmla="*/ 5 w 292"/>
                  <a:gd name="T37" fmla="*/ 188 h 292"/>
                  <a:gd name="T38" fmla="*/ 10 w 292"/>
                  <a:gd name="T39" fmla="*/ 202 h 292"/>
                  <a:gd name="T40" fmla="*/ 24 w 292"/>
                  <a:gd name="T41" fmla="*/ 227 h 292"/>
                  <a:gd name="T42" fmla="*/ 32 w 292"/>
                  <a:gd name="T43" fmla="*/ 238 h 292"/>
                  <a:gd name="T44" fmla="*/ 43 w 292"/>
                  <a:gd name="T45" fmla="*/ 250 h 292"/>
                  <a:gd name="T46" fmla="*/ 64 w 292"/>
                  <a:gd name="T47" fmla="*/ 267 h 292"/>
                  <a:gd name="T48" fmla="*/ 89 w 292"/>
                  <a:gd name="T49" fmla="*/ 281 h 292"/>
                  <a:gd name="T50" fmla="*/ 116 w 292"/>
                  <a:gd name="T51" fmla="*/ 289 h 292"/>
                  <a:gd name="T52" fmla="*/ 131 w 292"/>
                  <a:gd name="T53" fmla="*/ 291 h 292"/>
                  <a:gd name="T54" fmla="*/ 146 w 292"/>
                  <a:gd name="T55" fmla="*/ 292 h 292"/>
                  <a:gd name="T56" fmla="*/ 149 w 292"/>
                  <a:gd name="T57" fmla="*/ 291 h 292"/>
                  <a:gd name="T58" fmla="*/ 153 w 292"/>
                  <a:gd name="T59" fmla="*/ 291 h 292"/>
                  <a:gd name="T60" fmla="*/ 160 w 292"/>
                  <a:gd name="T61" fmla="*/ 291 h 292"/>
                  <a:gd name="T62" fmla="*/ 174 w 292"/>
                  <a:gd name="T63" fmla="*/ 289 h 292"/>
                  <a:gd name="T64" fmla="*/ 181 w 292"/>
                  <a:gd name="T65" fmla="*/ 286 h 292"/>
                  <a:gd name="T66" fmla="*/ 188 w 292"/>
                  <a:gd name="T67" fmla="*/ 285 h 292"/>
                  <a:gd name="T68" fmla="*/ 202 w 292"/>
                  <a:gd name="T69" fmla="*/ 281 h 292"/>
                  <a:gd name="T70" fmla="*/ 227 w 292"/>
                  <a:gd name="T71" fmla="*/ 267 h 292"/>
                  <a:gd name="T72" fmla="*/ 232 w 292"/>
                  <a:gd name="T73" fmla="*/ 262 h 292"/>
                  <a:gd name="T74" fmla="*/ 234 w 292"/>
                  <a:gd name="T75" fmla="*/ 259 h 292"/>
                  <a:gd name="T76" fmla="*/ 234 w 292"/>
                  <a:gd name="T77" fmla="*/ 258 h 292"/>
                  <a:gd name="T78" fmla="*/ 235 w 292"/>
                  <a:gd name="T79" fmla="*/ 258 h 292"/>
                  <a:gd name="T80" fmla="*/ 238 w 292"/>
                  <a:gd name="T81" fmla="*/ 258 h 292"/>
                  <a:gd name="T82" fmla="*/ 250 w 292"/>
                  <a:gd name="T83" fmla="*/ 250 h 292"/>
                  <a:gd name="T84" fmla="*/ 258 w 292"/>
                  <a:gd name="T85" fmla="*/ 238 h 292"/>
                  <a:gd name="T86" fmla="*/ 258 w 292"/>
                  <a:gd name="T87" fmla="*/ 235 h 292"/>
                  <a:gd name="T88" fmla="*/ 258 w 292"/>
                  <a:gd name="T89" fmla="*/ 234 h 292"/>
                  <a:gd name="T90" fmla="*/ 260 w 292"/>
                  <a:gd name="T91" fmla="*/ 234 h 292"/>
                  <a:gd name="T92" fmla="*/ 262 w 292"/>
                  <a:gd name="T93" fmla="*/ 232 h 292"/>
                  <a:gd name="T94" fmla="*/ 267 w 292"/>
                  <a:gd name="T95" fmla="*/ 227 h 292"/>
                  <a:gd name="T96" fmla="*/ 282 w 292"/>
                  <a:gd name="T97" fmla="*/ 202 h 292"/>
                  <a:gd name="T98" fmla="*/ 285 w 292"/>
                  <a:gd name="T99" fmla="*/ 188 h 292"/>
                  <a:gd name="T100" fmla="*/ 286 w 292"/>
                  <a:gd name="T101" fmla="*/ 180 h 292"/>
                  <a:gd name="T102" fmla="*/ 289 w 292"/>
                  <a:gd name="T103" fmla="*/ 174 h 292"/>
                  <a:gd name="T104" fmla="*/ 291 w 292"/>
                  <a:gd name="T105" fmla="*/ 160 h 292"/>
                  <a:gd name="T106" fmla="*/ 291 w 292"/>
                  <a:gd name="T107" fmla="*/ 152 h 292"/>
                  <a:gd name="T108" fmla="*/ 291 w 292"/>
                  <a:gd name="T109" fmla="*/ 149 h 292"/>
                  <a:gd name="T110" fmla="*/ 292 w 292"/>
                  <a:gd name="T111" fmla="*/ 146 h 292"/>
                  <a:gd name="T112" fmla="*/ 291 w 292"/>
                  <a:gd name="T113" fmla="*/ 131 h 292"/>
                  <a:gd name="T114" fmla="*/ 289 w 292"/>
                  <a:gd name="T115" fmla="*/ 116 h 292"/>
                  <a:gd name="T116" fmla="*/ 282 w 292"/>
                  <a:gd name="T117" fmla="*/ 89 h 292"/>
                  <a:gd name="T118" fmla="*/ 267 w 292"/>
                  <a:gd name="T119" fmla="*/ 64 h 292"/>
                  <a:gd name="T120" fmla="*/ 250 w 292"/>
                  <a:gd name="T121" fmla="*/ 4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2" h="292">
                    <a:moveTo>
                      <a:pt x="250" y="43"/>
                    </a:moveTo>
                    <a:lnTo>
                      <a:pt x="238" y="32"/>
                    </a:lnTo>
                    <a:lnTo>
                      <a:pt x="227" y="23"/>
                    </a:lnTo>
                    <a:lnTo>
                      <a:pt x="202" y="10"/>
                    </a:lnTo>
                    <a:lnTo>
                      <a:pt x="188" y="5"/>
                    </a:lnTo>
                    <a:lnTo>
                      <a:pt x="174" y="3"/>
                    </a:lnTo>
                    <a:lnTo>
                      <a:pt x="160" y="0"/>
                    </a:lnTo>
                    <a:lnTo>
                      <a:pt x="146" y="0"/>
                    </a:lnTo>
                    <a:lnTo>
                      <a:pt x="116" y="3"/>
                    </a:lnTo>
                    <a:lnTo>
                      <a:pt x="89" y="10"/>
                    </a:lnTo>
                    <a:lnTo>
                      <a:pt x="64" y="23"/>
                    </a:lnTo>
                    <a:lnTo>
                      <a:pt x="43" y="43"/>
                    </a:lnTo>
                    <a:lnTo>
                      <a:pt x="24" y="64"/>
                    </a:lnTo>
                    <a:lnTo>
                      <a:pt x="10" y="89"/>
                    </a:lnTo>
                    <a:lnTo>
                      <a:pt x="3" y="116"/>
                    </a:lnTo>
                    <a:lnTo>
                      <a:pt x="0" y="146"/>
                    </a:lnTo>
                    <a:lnTo>
                      <a:pt x="0" y="160"/>
                    </a:lnTo>
                    <a:lnTo>
                      <a:pt x="3" y="174"/>
                    </a:lnTo>
                    <a:lnTo>
                      <a:pt x="5" y="188"/>
                    </a:lnTo>
                    <a:lnTo>
                      <a:pt x="10" y="202"/>
                    </a:lnTo>
                    <a:lnTo>
                      <a:pt x="24" y="227"/>
                    </a:lnTo>
                    <a:lnTo>
                      <a:pt x="32" y="238"/>
                    </a:lnTo>
                    <a:lnTo>
                      <a:pt x="43" y="250"/>
                    </a:lnTo>
                    <a:lnTo>
                      <a:pt x="64" y="267"/>
                    </a:lnTo>
                    <a:lnTo>
                      <a:pt x="89" y="281"/>
                    </a:lnTo>
                    <a:lnTo>
                      <a:pt x="116" y="289"/>
                    </a:lnTo>
                    <a:lnTo>
                      <a:pt x="131" y="291"/>
                    </a:lnTo>
                    <a:lnTo>
                      <a:pt x="146" y="292"/>
                    </a:lnTo>
                    <a:lnTo>
                      <a:pt x="149" y="291"/>
                    </a:lnTo>
                    <a:lnTo>
                      <a:pt x="153" y="291"/>
                    </a:lnTo>
                    <a:lnTo>
                      <a:pt x="160" y="291"/>
                    </a:lnTo>
                    <a:lnTo>
                      <a:pt x="174" y="289"/>
                    </a:lnTo>
                    <a:lnTo>
                      <a:pt x="181" y="286"/>
                    </a:lnTo>
                    <a:lnTo>
                      <a:pt x="188" y="285"/>
                    </a:lnTo>
                    <a:lnTo>
                      <a:pt x="202" y="281"/>
                    </a:lnTo>
                    <a:lnTo>
                      <a:pt x="227" y="267"/>
                    </a:lnTo>
                    <a:lnTo>
                      <a:pt x="232" y="262"/>
                    </a:lnTo>
                    <a:lnTo>
                      <a:pt x="234" y="259"/>
                    </a:lnTo>
                    <a:lnTo>
                      <a:pt x="234" y="258"/>
                    </a:lnTo>
                    <a:lnTo>
                      <a:pt x="235" y="258"/>
                    </a:lnTo>
                    <a:lnTo>
                      <a:pt x="238" y="258"/>
                    </a:lnTo>
                    <a:lnTo>
                      <a:pt x="250" y="250"/>
                    </a:lnTo>
                    <a:lnTo>
                      <a:pt x="258" y="238"/>
                    </a:lnTo>
                    <a:lnTo>
                      <a:pt x="258" y="235"/>
                    </a:lnTo>
                    <a:lnTo>
                      <a:pt x="258" y="234"/>
                    </a:lnTo>
                    <a:lnTo>
                      <a:pt x="260" y="234"/>
                    </a:lnTo>
                    <a:lnTo>
                      <a:pt x="262" y="232"/>
                    </a:lnTo>
                    <a:lnTo>
                      <a:pt x="267" y="227"/>
                    </a:lnTo>
                    <a:lnTo>
                      <a:pt x="282" y="202"/>
                    </a:lnTo>
                    <a:lnTo>
                      <a:pt x="285" y="188"/>
                    </a:lnTo>
                    <a:lnTo>
                      <a:pt x="286" y="180"/>
                    </a:lnTo>
                    <a:lnTo>
                      <a:pt x="289" y="174"/>
                    </a:lnTo>
                    <a:lnTo>
                      <a:pt x="291" y="160"/>
                    </a:lnTo>
                    <a:lnTo>
                      <a:pt x="291" y="152"/>
                    </a:lnTo>
                    <a:lnTo>
                      <a:pt x="291" y="149"/>
                    </a:lnTo>
                    <a:lnTo>
                      <a:pt x="292" y="146"/>
                    </a:lnTo>
                    <a:lnTo>
                      <a:pt x="291" y="131"/>
                    </a:lnTo>
                    <a:lnTo>
                      <a:pt x="289" y="116"/>
                    </a:lnTo>
                    <a:lnTo>
                      <a:pt x="282" y="89"/>
                    </a:lnTo>
                    <a:lnTo>
                      <a:pt x="267" y="64"/>
                    </a:lnTo>
                    <a:lnTo>
                      <a:pt x="250" y="4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8E5B2BD3-9F82-A049-7DDF-70EA7FF9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150" y="3495676"/>
                <a:ext cx="93663" cy="77787"/>
              </a:xfrm>
              <a:custGeom>
                <a:avLst/>
                <a:gdLst>
                  <a:gd name="T0" fmla="*/ 42 w 292"/>
                  <a:gd name="T1" fmla="*/ 43 h 292"/>
                  <a:gd name="T2" fmla="*/ 23 w 292"/>
                  <a:gd name="T3" fmla="*/ 64 h 292"/>
                  <a:gd name="T4" fmla="*/ 9 w 292"/>
                  <a:gd name="T5" fmla="*/ 89 h 292"/>
                  <a:gd name="T6" fmla="*/ 2 w 292"/>
                  <a:gd name="T7" fmla="*/ 116 h 292"/>
                  <a:gd name="T8" fmla="*/ 0 w 292"/>
                  <a:gd name="T9" fmla="*/ 146 h 292"/>
                  <a:gd name="T10" fmla="*/ 0 w 292"/>
                  <a:gd name="T11" fmla="*/ 160 h 292"/>
                  <a:gd name="T12" fmla="*/ 2 w 292"/>
                  <a:gd name="T13" fmla="*/ 174 h 292"/>
                  <a:gd name="T14" fmla="*/ 5 w 292"/>
                  <a:gd name="T15" fmla="*/ 188 h 292"/>
                  <a:gd name="T16" fmla="*/ 9 w 292"/>
                  <a:gd name="T17" fmla="*/ 202 h 292"/>
                  <a:gd name="T18" fmla="*/ 23 w 292"/>
                  <a:gd name="T19" fmla="*/ 227 h 292"/>
                  <a:gd name="T20" fmla="*/ 31 w 292"/>
                  <a:gd name="T21" fmla="*/ 237 h 292"/>
                  <a:gd name="T22" fmla="*/ 42 w 292"/>
                  <a:gd name="T23" fmla="*/ 250 h 292"/>
                  <a:gd name="T24" fmla="*/ 63 w 292"/>
                  <a:gd name="T25" fmla="*/ 267 h 292"/>
                  <a:gd name="T26" fmla="*/ 88 w 292"/>
                  <a:gd name="T27" fmla="*/ 281 h 292"/>
                  <a:gd name="T28" fmla="*/ 115 w 292"/>
                  <a:gd name="T29" fmla="*/ 289 h 292"/>
                  <a:gd name="T30" fmla="*/ 130 w 292"/>
                  <a:gd name="T31" fmla="*/ 291 h 292"/>
                  <a:gd name="T32" fmla="*/ 146 w 292"/>
                  <a:gd name="T33" fmla="*/ 292 h 292"/>
                  <a:gd name="T34" fmla="*/ 148 w 292"/>
                  <a:gd name="T35" fmla="*/ 291 h 292"/>
                  <a:gd name="T36" fmla="*/ 152 w 292"/>
                  <a:gd name="T37" fmla="*/ 291 h 292"/>
                  <a:gd name="T38" fmla="*/ 159 w 292"/>
                  <a:gd name="T39" fmla="*/ 291 h 292"/>
                  <a:gd name="T40" fmla="*/ 174 w 292"/>
                  <a:gd name="T41" fmla="*/ 289 h 292"/>
                  <a:gd name="T42" fmla="*/ 180 w 292"/>
                  <a:gd name="T43" fmla="*/ 286 h 292"/>
                  <a:gd name="T44" fmla="*/ 187 w 292"/>
                  <a:gd name="T45" fmla="*/ 285 h 292"/>
                  <a:gd name="T46" fmla="*/ 202 w 292"/>
                  <a:gd name="T47" fmla="*/ 281 h 292"/>
                  <a:gd name="T48" fmla="*/ 226 w 292"/>
                  <a:gd name="T49" fmla="*/ 267 h 292"/>
                  <a:gd name="T50" fmla="*/ 231 w 292"/>
                  <a:gd name="T51" fmla="*/ 262 h 292"/>
                  <a:gd name="T52" fmla="*/ 233 w 292"/>
                  <a:gd name="T53" fmla="*/ 259 h 292"/>
                  <a:gd name="T54" fmla="*/ 233 w 292"/>
                  <a:gd name="T55" fmla="*/ 258 h 292"/>
                  <a:gd name="T56" fmla="*/ 234 w 292"/>
                  <a:gd name="T57" fmla="*/ 258 h 292"/>
                  <a:gd name="T58" fmla="*/ 237 w 292"/>
                  <a:gd name="T59" fmla="*/ 258 h 292"/>
                  <a:gd name="T60" fmla="*/ 249 w 292"/>
                  <a:gd name="T61" fmla="*/ 250 h 292"/>
                  <a:gd name="T62" fmla="*/ 258 w 292"/>
                  <a:gd name="T63" fmla="*/ 237 h 292"/>
                  <a:gd name="T64" fmla="*/ 258 w 292"/>
                  <a:gd name="T65" fmla="*/ 235 h 292"/>
                  <a:gd name="T66" fmla="*/ 258 w 292"/>
                  <a:gd name="T67" fmla="*/ 234 h 292"/>
                  <a:gd name="T68" fmla="*/ 259 w 292"/>
                  <a:gd name="T69" fmla="*/ 234 h 292"/>
                  <a:gd name="T70" fmla="*/ 261 w 292"/>
                  <a:gd name="T71" fmla="*/ 231 h 292"/>
                  <a:gd name="T72" fmla="*/ 266 w 292"/>
                  <a:gd name="T73" fmla="*/ 227 h 292"/>
                  <a:gd name="T74" fmla="*/ 281 w 292"/>
                  <a:gd name="T75" fmla="*/ 202 h 292"/>
                  <a:gd name="T76" fmla="*/ 284 w 292"/>
                  <a:gd name="T77" fmla="*/ 188 h 292"/>
                  <a:gd name="T78" fmla="*/ 286 w 292"/>
                  <a:gd name="T79" fmla="*/ 180 h 292"/>
                  <a:gd name="T80" fmla="*/ 288 w 292"/>
                  <a:gd name="T81" fmla="*/ 174 h 292"/>
                  <a:gd name="T82" fmla="*/ 290 w 292"/>
                  <a:gd name="T83" fmla="*/ 160 h 292"/>
                  <a:gd name="T84" fmla="*/ 290 w 292"/>
                  <a:gd name="T85" fmla="*/ 152 h 292"/>
                  <a:gd name="T86" fmla="*/ 290 w 292"/>
                  <a:gd name="T87" fmla="*/ 149 h 292"/>
                  <a:gd name="T88" fmla="*/ 292 w 292"/>
                  <a:gd name="T89" fmla="*/ 146 h 292"/>
                  <a:gd name="T90" fmla="*/ 290 w 292"/>
                  <a:gd name="T91" fmla="*/ 130 h 292"/>
                  <a:gd name="T92" fmla="*/ 288 w 292"/>
                  <a:gd name="T93" fmla="*/ 116 h 292"/>
                  <a:gd name="T94" fmla="*/ 281 w 292"/>
                  <a:gd name="T95" fmla="*/ 89 h 292"/>
                  <a:gd name="T96" fmla="*/ 266 w 292"/>
                  <a:gd name="T97" fmla="*/ 64 h 292"/>
                  <a:gd name="T98" fmla="*/ 249 w 292"/>
                  <a:gd name="T99" fmla="*/ 43 h 292"/>
                  <a:gd name="T100" fmla="*/ 237 w 292"/>
                  <a:gd name="T101" fmla="*/ 32 h 292"/>
                  <a:gd name="T102" fmla="*/ 226 w 292"/>
                  <a:gd name="T103" fmla="*/ 23 h 292"/>
                  <a:gd name="T104" fmla="*/ 202 w 292"/>
                  <a:gd name="T105" fmla="*/ 10 h 292"/>
                  <a:gd name="T106" fmla="*/ 187 w 292"/>
                  <a:gd name="T107" fmla="*/ 5 h 292"/>
                  <a:gd name="T108" fmla="*/ 174 w 292"/>
                  <a:gd name="T109" fmla="*/ 3 h 292"/>
                  <a:gd name="T110" fmla="*/ 159 w 292"/>
                  <a:gd name="T111" fmla="*/ 0 h 292"/>
                  <a:gd name="T112" fmla="*/ 146 w 292"/>
                  <a:gd name="T113" fmla="*/ 0 h 292"/>
                  <a:gd name="T114" fmla="*/ 115 w 292"/>
                  <a:gd name="T115" fmla="*/ 3 h 292"/>
                  <a:gd name="T116" fmla="*/ 88 w 292"/>
                  <a:gd name="T117" fmla="*/ 10 h 292"/>
                  <a:gd name="T118" fmla="*/ 63 w 292"/>
                  <a:gd name="T119" fmla="*/ 23 h 292"/>
                  <a:gd name="T120" fmla="*/ 42 w 292"/>
                  <a:gd name="T121" fmla="*/ 43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2" h="292">
                    <a:moveTo>
                      <a:pt x="42" y="43"/>
                    </a:moveTo>
                    <a:lnTo>
                      <a:pt x="23" y="64"/>
                    </a:lnTo>
                    <a:lnTo>
                      <a:pt x="9" y="89"/>
                    </a:lnTo>
                    <a:lnTo>
                      <a:pt x="2" y="116"/>
                    </a:lnTo>
                    <a:lnTo>
                      <a:pt x="0" y="146"/>
                    </a:lnTo>
                    <a:lnTo>
                      <a:pt x="0" y="160"/>
                    </a:lnTo>
                    <a:lnTo>
                      <a:pt x="2" y="174"/>
                    </a:lnTo>
                    <a:lnTo>
                      <a:pt x="5" y="188"/>
                    </a:lnTo>
                    <a:lnTo>
                      <a:pt x="9" y="202"/>
                    </a:lnTo>
                    <a:lnTo>
                      <a:pt x="23" y="227"/>
                    </a:lnTo>
                    <a:lnTo>
                      <a:pt x="31" y="237"/>
                    </a:lnTo>
                    <a:lnTo>
                      <a:pt x="42" y="250"/>
                    </a:lnTo>
                    <a:lnTo>
                      <a:pt x="63" y="267"/>
                    </a:lnTo>
                    <a:lnTo>
                      <a:pt x="88" y="281"/>
                    </a:lnTo>
                    <a:lnTo>
                      <a:pt x="115" y="289"/>
                    </a:lnTo>
                    <a:lnTo>
                      <a:pt x="130" y="291"/>
                    </a:lnTo>
                    <a:lnTo>
                      <a:pt x="146" y="292"/>
                    </a:lnTo>
                    <a:lnTo>
                      <a:pt x="148" y="291"/>
                    </a:lnTo>
                    <a:lnTo>
                      <a:pt x="152" y="291"/>
                    </a:lnTo>
                    <a:lnTo>
                      <a:pt x="159" y="291"/>
                    </a:lnTo>
                    <a:lnTo>
                      <a:pt x="174" y="289"/>
                    </a:lnTo>
                    <a:lnTo>
                      <a:pt x="180" y="286"/>
                    </a:lnTo>
                    <a:lnTo>
                      <a:pt x="187" y="285"/>
                    </a:lnTo>
                    <a:lnTo>
                      <a:pt x="202" y="281"/>
                    </a:lnTo>
                    <a:lnTo>
                      <a:pt x="226" y="267"/>
                    </a:lnTo>
                    <a:lnTo>
                      <a:pt x="231" y="262"/>
                    </a:lnTo>
                    <a:lnTo>
                      <a:pt x="233" y="259"/>
                    </a:lnTo>
                    <a:lnTo>
                      <a:pt x="233" y="258"/>
                    </a:lnTo>
                    <a:lnTo>
                      <a:pt x="234" y="258"/>
                    </a:lnTo>
                    <a:lnTo>
                      <a:pt x="237" y="258"/>
                    </a:lnTo>
                    <a:lnTo>
                      <a:pt x="249" y="250"/>
                    </a:lnTo>
                    <a:lnTo>
                      <a:pt x="258" y="237"/>
                    </a:lnTo>
                    <a:lnTo>
                      <a:pt x="258" y="235"/>
                    </a:lnTo>
                    <a:lnTo>
                      <a:pt x="258" y="234"/>
                    </a:lnTo>
                    <a:lnTo>
                      <a:pt x="259" y="234"/>
                    </a:lnTo>
                    <a:lnTo>
                      <a:pt x="261" y="231"/>
                    </a:lnTo>
                    <a:lnTo>
                      <a:pt x="266" y="227"/>
                    </a:lnTo>
                    <a:lnTo>
                      <a:pt x="281" y="202"/>
                    </a:lnTo>
                    <a:lnTo>
                      <a:pt x="284" y="188"/>
                    </a:lnTo>
                    <a:lnTo>
                      <a:pt x="286" y="180"/>
                    </a:lnTo>
                    <a:lnTo>
                      <a:pt x="288" y="174"/>
                    </a:lnTo>
                    <a:lnTo>
                      <a:pt x="290" y="160"/>
                    </a:lnTo>
                    <a:lnTo>
                      <a:pt x="290" y="152"/>
                    </a:lnTo>
                    <a:lnTo>
                      <a:pt x="290" y="149"/>
                    </a:lnTo>
                    <a:lnTo>
                      <a:pt x="292" y="146"/>
                    </a:lnTo>
                    <a:lnTo>
                      <a:pt x="290" y="130"/>
                    </a:lnTo>
                    <a:lnTo>
                      <a:pt x="288" y="116"/>
                    </a:lnTo>
                    <a:lnTo>
                      <a:pt x="281" y="89"/>
                    </a:lnTo>
                    <a:lnTo>
                      <a:pt x="266" y="64"/>
                    </a:lnTo>
                    <a:lnTo>
                      <a:pt x="249" y="43"/>
                    </a:lnTo>
                    <a:lnTo>
                      <a:pt x="237" y="32"/>
                    </a:lnTo>
                    <a:lnTo>
                      <a:pt x="226" y="23"/>
                    </a:lnTo>
                    <a:lnTo>
                      <a:pt x="202" y="10"/>
                    </a:lnTo>
                    <a:lnTo>
                      <a:pt x="187" y="5"/>
                    </a:lnTo>
                    <a:lnTo>
                      <a:pt x="174" y="3"/>
                    </a:lnTo>
                    <a:lnTo>
                      <a:pt x="159" y="0"/>
                    </a:lnTo>
                    <a:lnTo>
                      <a:pt x="146" y="0"/>
                    </a:lnTo>
                    <a:lnTo>
                      <a:pt x="115" y="3"/>
                    </a:lnTo>
                    <a:lnTo>
                      <a:pt x="88" y="10"/>
                    </a:lnTo>
                    <a:lnTo>
                      <a:pt x="63" y="23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EB635132-10A5-6AF5-0B6A-9DA7E9D4D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075" y="4251325"/>
                <a:ext cx="92075" cy="92075"/>
              </a:xfrm>
              <a:custGeom>
                <a:avLst/>
                <a:gdLst>
                  <a:gd name="T0" fmla="*/ 146 w 292"/>
                  <a:gd name="T1" fmla="*/ 0 h 292"/>
                  <a:gd name="T2" fmla="*/ 115 w 292"/>
                  <a:gd name="T3" fmla="*/ 2 h 292"/>
                  <a:gd name="T4" fmla="*/ 88 w 292"/>
                  <a:gd name="T5" fmla="*/ 9 h 292"/>
                  <a:gd name="T6" fmla="*/ 63 w 292"/>
                  <a:gd name="T7" fmla="*/ 23 h 292"/>
                  <a:gd name="T8" fmla="*/ 42 w 292"/>
                  <a:gd name="T9" fmla="*/ 42 h 292"/>
                  <a:gd name="T10" fmla="*/ 23 w 292"/>
                  <a:gd name="T11" fmla="*/ 63 h 292"/>
                  <a:gd name="T12" fmla="*/ 9 w 292"/>
                  <a:gd name="T13" fmla="*/ 88 h 292"/>
                  <a:gd name="T14" fmla="*/ 2 w 292"/>
                  <a:gd name="T15" fmla="*/ 115 h 292"/>
                  <a:gd name="T16" fmla="*/ 0 w 292"/>
                  <a:gd name="T17" fmla="*/ 146 h 292"/>
                  <a:gd name="T18" fmla="*/ 0 w 292"/>
                  <a:gd name="T19" fmla="*/ 159 h 292"/>
                  <a:gd name="T20" fmla="*/ 2 w 292"/>
                  <a:gd name="T21" fmla="*/ 174 h 292"/>
                  <a:gd name="T22" fmla="*/ 5 w 292"/>
                  <a:gd name="T23" fmla="*/ 187 h 292"/>
                  <a:gd name="T24" fmla="*/ 9 w 292"/>
                  <a:gd name="T25" fmla="*/ 202 h 292"/>
                  <a:gd name="T26" fmla="*/ 23 w 292"/>
                  <a:gd name="T27" fmla="*/ 226 h 292"/>
                  <a:gd name="T28" fmla="*/ 31 w 292"/>
                  <a:gd name="T29" fmla="*/ 237 h 292"/>
                  <a:gd name="T30" fmla="*/ 42 w 292"/>
                  <a:gd name="T31" fmla="*/ 249 h 292"/>
                  <a:gd name="T32" fmla="*/ 63 w 292"/>
                  <a:gd name="T33" fmla="*/ 266 h 292"/>
                  <a:gd name="T34" fmla="*/ 88 w 292"/>
                  <a:gd name="T35" fmla="*/ 281 h 292"/>
                  <a:gd name="T36" fmla="*/ 115 w 292"/>
                  <a:gd name="T37" fmla="*/ 288 h 292"/>
                  <a:gd name="T38" fmla="*/ 130 w 292"/>
                  <a:gd name="T39" fmla="*/ 290 h 292"/>
                  <a:gd name="T40" fmla="*/ 146 w 292"/>
                  <a:gd name="T41" fmla="*/ 292 h 292"/>
                  <a:gd name="T42" fmla="*/ 148 w 292"/>
                  <a:gd name="T43" fmla="*/ 290 h 292"/>
                  <a:gd name="T44" fmla="*/ 152 w 292"/>
                  <a:gd name="T45" fmla="*/ 290 h 292"/>
                  <a:gd name="T46" fmla="*/ 159 w 292"/>
                  <a:gd name="T47" fmla="*/ 290 h 292"/>
                  <a:gd name="T48" fmla="*/ 174 w 292"/>
                  <a:gd name="T49" fmla="*/ 288 h 292"/>
                  <a:gd name="T50" fmla="*/ 180 w 292"/>
                  <a:gd name="T51" fmla="*/ 285 h 292"/>
                  <a:gd name="T52" fmla="*/ 187 w 292"/>
                  <a:gd name="T53" fmla="*/ 284 h 292"/>
                  <a:gd name="T54" fmla="*/ 202 w 292"/>
                  <a:gd name="T55" fmla="*/ 281 h 292"/>
                  <a:gd name="T56" fmla="*/ 226 w 292"/>
                  <a:gd name="T57" fmla="*/ 266 h 292"/>
                  <a:gd name="T58" fmla="*/ 231 w 292"/>
                  <a:gd name="T59" fmla="*/ 261 h 292"/>
                  <a:gd name="T60" fmla="*/ 233 w 292"/>
                  <a:gd name="T61" fmla="*/ 259 h 292"/>
                  <a:gd name="T62" fmla="*/ 233 w 292"/>
                  <a:gd name="T63" fmla="*/ 257 h 292"/>
                  <a:gd name="T64" fmla="*/ 234 w 292"/>
                  <a:gd name="T65" fmla="*/ 257 h 292"/>
                  <a:gd name="T66" fmla="*/ 237 w 292"/>
                  <a:gd name="T67" fmla="*/ 257 h 292"/>
                  <a:gd name="T68" fmla="*/ 249 w 292"/>
                  <a:gd name="T69" fmla="*/ 249 h 292"/>
                  <a:gd name="T70" fmla="*/ 258 w 292"/>
                  <a:gd name="T71" fmla="*/ 237 h 292"/>
                  <a:gd name="T72" fmla="*/ 258 w 292"/>
                  <a:gd name="T73" fmla="*/ 234 h 292"/>
                  <a:gd name="T74" fmla="*/ 258 w 292"/>
                  <a:gd name="T75" fmla="*/ 233 h 292"/>
                  <a:gd name="T76" fmla="*/ 259 w 292"/>
                  <a:gd name="T77" fmla="*/ 233 h 292"/>
                  <a:gd name="T78" fmla="*/ 261 w 292"/>
                  <a:gd name="T79" fmla="*/ 231 h 292"/>
                  <a:gd name="T80" fmla="*/ 266 w 292"/>
                  <a:gd name="T81" fmla="*/ 226 h 292"/>
                  <a:gd name="T82" fmla="*/ 281 w 292"/>
                  <a:gd name="T83" fmla="*/ 202 h 292"/>
                  <a:gd name="T84" fmla="*/ 284 w 292"/>
                  <a:gd name="T85" fmla="*/ 187 h 292"/>
                  <a:gd name="T86" fmla="*/ 286 w 292"/>
                  <a:gd name="T87" fmla="*/ 180 h 292"/>
                  <a:gd name="T88" fmla="*/ 288 w 292"/>
                  <a:gd name="T89" fmla="*/ 174 h 292"/>
                  <a:gd name="T90" fmla="*/ 290 w 292"/>
                  <a:gd name="T91" fmla="*/ 159 h 292"/>
                  <a:gd name="T92" fmla="*/ 290 w 292"/>
                  <a:gd name="T93" fmla="*/ 152 h 292"/>
                  <a:gd name="T94" fmla="*/ 290 w 292"/>
                  <a:gd name="T95" fmla="*/ 148 h 292"/>
                  <a:gd name="T96" fmla="*/ 292 w 292"/>
                  <a:gd name="T97" fmla="*/ 146 h 292"/>
                  <a:gd name="T98" fmla="*/ 290 w 292"/>
                  <a:gd name="T99" fmla="*/ 130 h 292"/>
                  <a:gd name="T100" fmla="*/ 288 w 292"/>
                  <a:gd name="T101" fmla="*/ 115 h 292"/>
                  <a:gd name="T102" fmla="*/ 281 w 292"/>
                  <a:gd name="T103" fmla="*/ 88 h 292"/>
                  <a:gd name="T104" fmla="*/ 266 w 292"/>
                  <a:gd name="T105" fmla="*/ 63 h 292"/>
                  <a:gd name="T106" fmla="*/ 249 w 292"/>
                  <a:gd name="T107" fmla="*/ 42 h 292"/>
                  <a:gd name="T108" fmla="*/ 237 w 292"/>
                  <a:gd name="T109" fmla="*/ 31 h 292"/>
                  <a:gd name="T110" fmla="*/ 226 w 292"/>
                  <a:gd name="T111" fmla="*/ 23 h 292"/>
                  <a:gd name="T112" fmla="*/ 202 w 292"/>
                  <a:gd name="T113" fmla="*/ 9 h 292"/>
                  <a:gd name="T114" fmla="*/ 187 w 292"/>
                  <a:gd name="T115" fmla="*/ 4 h 292"/>
                  <a:gd name="T116" fmla="*/ 174 w 292"/>
                  <a:gd name="T117" fmla="*/ 2 h 292"/>
                  <a:gd name="T118" fmla="*/ 159 w 292"/>
                  <a:gd name="T119" fmla="*/ 0 h 292"/>
                  <a:gd name="T120" fmla="*/ 146 w 292"/>
                  <a:gd name="T12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2" h="292">
                    <a:moveTo>
                      <a:pt x="146" y="0"/>
                    </a:moveTo>
                    <a:lnTo>
                      <a:pt x="115" y="2"/>
                    </a:lnTo>
                    <a:lnTo>
                      <a:pt x="88" y="9"/>
                    </a:lnTo>
                    <a:lnTo>
                      <a:pt x="63" y="23"/>
                    </a:lnTo>
                    <a:lnTo>
                      <a:pt x="42" y="42"/>
                    </a:lnTo>
                    <a:lnTo>
                      <a:pt x="23" y="63"/>
                    </a:lnTo>
                    <a:lnTo>
                      <a:pt x="9" y="88"/>
                    </a:lnTo>
                    <a:lnTo>
                      <a:pt x="2" y="115"/>
                    </a:lnTo>
                    <a:lnTo>
                      <a:pt x="0" y="146"/>
                    </a:lnTo>
                    <a:lnTo>
                      <a:pt x="0" y="159"/>
                    </a:lnTo>
                    <a:lnTo>
                      <a:pt x="2" y="174"/>
                    </a:lnTo>
                    <a:lnTo>
                      <a:pt x="5" y="187"/>
                    </a:lnTo>
                    <a:lnTo>
                      <a:pt x="9" y="202"/>
                    </a:lnTo>
                    <a:lnTo>
                      <a:pt x="23" y="226"/>
                    </a:lnTo>
                    <a:lnTo>
                      <a:pt x="31" y="237"/>
                    </a:lnTo>
                    <a:lnTo>
                      <a:pt x="42" y="249"/>
                    </a:lnTo>
                    <a:lnTo>
                      <a:pt x="63" y="266"/>
                    </a:lnTo>
                    <a:lnTo>
                      <a:pt x="88" y="281"/>
                    </a:lnTo>
                    <a:lnTo>
                      <a:pt x="115" y="288"/>
                    </a:lnTo>
                    <a:lnTo>
                      <a:pt x="130" y="290"/>
                    </a:lnTo>
                    <a:lnTo>
                      <a:pt x="146" y="292"/>
                    </a:lnTo>
                    <a:lnTo>
                      <a:pt x="148" y="290"/>
                    </a:lnTo>
                    <a:lnTo>
                      <a:pt x="152" y="290"/>
                    </a:lnTo>
                    <a:lnTo>
                      <a:pt x="159" y="290"/>
                    </a:lnTo>
                    <a:lnTo>
                      <a:pt x="174" y="288"/>
                    </a:lnTo>
                    <a:lnTo>
                      <a:pt x="180" y="285"/>
                    </a:lnTo>
                    <a:lnTo>
                      <a:pt x="187" y="284"/>
                    </a:lnTo>
                    <a:lnTo>
                      <a:pt x="202" y="281"/>
                    </a:lnTo>
                    <a:lnTo>
                      <a:pt x="226" y="266"/>
                    </a:lnTo>
                    <a:lnTo>
                      <a:pt x="231" y="261"/>
                    </a:lnTo>
                    <a:lnTo>
                      <a:pt x="233" y="259"/>
                    </a:lnTo>
                    <a:lnTo>
                      <a:pt x="233" y="257"/>
                    </a:lnTo>
                    <a:lnTo>
                      <a:pt x="234" y="257"/>
                    </a:lnTo>
                    <a:lnTo>
                      <a:pt x="237" y="257"/>
                    </a:lnTo>
                    <a:lnTo>
                      <a:pt x="249" y="249"/>
                    </a:lnTo>
                    <a:lnTo>
                      <a:pt x="258" y="237"/>
                    </a:lnTo>
                    <a:lnTo>
                      <a:pt x="258" y="234"/>
                    </a:lnTo>
                    <a:lnTo>
                      <a:pt x="258" y="233"/>
                    </a:lnTo>
                    <a:lnTo>
                      <a:pt x="259" y="233"/>
                    </a:lnTo>
                    <a:lnTo>
                      <a:pt x="261" y="231"/>
                    </a:lnTo>
                    <a:lnTo>
                      <a:pt x="266" y="226"/>
                    </a:lnTo>
                    <a:lnTo>
                      <a:pt x="281" y="202"/>
                    </a:lnTo>
                    <a:lnTo>
                      <a:pt x="284" y="187"/>
                    </a:lnTo>
                    <a:lnTo>
                      <a:pt x="286" y="180"/>
                    </a:lnTo>
                    <a:lnTo>
                      <a:pt x="288" y="174"/>
                    </a:lnTo>
                    <a:lnTo>
                      <a:pt x="290" y="159"/>
                    </a:lnTo>
                    <a:lnTo>
                      <a:pt x="290" y="152"/>
                    </a:lnTo>
                    <a:lnTo>
                      <a:pt x="290" y="148"/>
                    </a:lnTo>
                    <a:lnTo>
                      <a:pt x="292" y="146"/>
                    </a:lnTo>
                    <a:lnTo>
                      <a:pt x="290" y="130"/>
                    </a:lnTo>
                    <a:lnTo>
                      <a:pt x="288" y="115"/>
                    </a:lnTo>
                    <a:lnTo>
                      <a:pt x="281" y="88"/>
                    </a:lnTo>
                    <a:lnTo>
                      <a:pt x="266" y="63"/>
                    </a:lnTo>
                    <a:lnTo>
                      <a:pt x="249" y="42"/>
                    </a:lnTo>
                    <a:lnTo>
                      <a:pt x="237" y="31"/>
                    </a:lnTo>
                    <a:lnTo>
                      <a:pt x="226" y="23"/>
                    </a:lnTo>
                    <a:lnTo>
                      <a:pt x="202" y="9"/>
                    </a:lnTo>
                    <a:lnTo>
                      <a:pt x="187" y="4"/>
                    </a:lnTo>
                    <a:lnTo>
                      <a:pt x="174" y="2"/>
                    </a:lnTo>
                    <a:lnTo>
                      <a:pt x="159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46E634D-6F47-05CF-74DD-9D923575C1DB}"/>
                </a:ext>
              </a:extLst>
            </p:cNvPr>
            <p:cNvSpPr txBox="1"/>
            <p:nvPr/>
          </p:nvSpPr>
          <p:spPr>
            <a:xfrm>
              <a:off x="1162279" y="5089067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0.4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C8D234A-B3B5-6084-5EC9-F8CAA7FA6CDA}"/>
                </a:ext>
              </a:extLst>
            </p:cNvPr>
            <p:cNvSpPr txBox="1"/>
            <p:nvPr/>
          </p:nvSpPr>
          <p:spPr>
            <a:xfrm>
              <a:off x="1628682" y="5089067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0.6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839B7B5-8A99-D98F-A0D6-C140168A59D1}"/>
                </a:ext>
              </a:extLst>
            </p:cNvPr>
            <p:cNvSpPr txBox="1"/>
            <p:nvPr/>
          </p:nvSpPr>
          <p:spPr>
            <a:xfrm>
              <a:off x="2095085" y="5089067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0.8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6B1E519-28F5-AE10-AE9B-BD4E0E78B8E7}"/>
                </a:ext>
              </a:extLst>
            </p:cNvPr>
            <p:cNvSpPr txBox="1"/>
            <p:nvPr/>
          </p:nvSpPr>
          <p:spPr>
            <a:xfrm>
              <a:off x="2561488" y="5089067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F7BCEA3-8DEC-BE59-A333-E4AE05AC3584}"/>
                </a:ext>
              </a:extLst>
            </p:cNvPr>
            <p:cNvSpPr txBox="1"/>
            <p:nvPr/>
          </p:nvSpPr>
          <p:spPr>
            <a:xfrm>
              <a:off x="3027891" y="5089067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A243592-F08C-D9B9-6904-4ABF10A6A8F2}"/>
                </a:ext>
              </a:extLst>
            </p:cNvPr>
            <p:cNvSpPr txBox="1"/>
            <p:nvPr/>
          </p:nvSpPr>
          <p:spPr>
            <a:xfrm>
              <a:off x="3494292" y="5089067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1.4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4369B29-4C44-8598-0256-6F62AC42E8A3}"/>
                </a:ext>
              </a:extLst>
            </p:cNvPr>
            <p:cNvSpPr txBox="1"/>
            <p:nvPr/>
          </p:nvSpPr>
          <p:spPr>
            <a:xfrm>
              <a:off x="450242" y="3632844"/>
              <a:ext cx="13118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NNRTI/non-TAF</a:t>
              </a:r>
              <a:br>
                <a:rPr lang="en-US" sz="1400" dirty="0"/>
              </a:br>
              <a:r>
                <a:rPr lang="en-US" sz="1400" dirty="0"/>
                <a:t>(comparator)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D1AF524-2CEF-8467-7055-F522D6A8557A}"/>
                </a:ext>
              </a:extLst>
            </p:cNvPr>
            <p:cNvSpPr txBox="1"/>
            <p:nvPr/>
          </p:nvSpPr>
          <p:spPr>
            <a:xfrm>
              <a:off x="450242" y="4126834"/>
              <a:ext cx="122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INSTI/non-TAF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80BA837-3FBA-2130-2C2F-BB41833EC1DE}"/>
                </a:ext>
              </a:extLst>
            </p:cNvPr>
            <p:cNvSpPr txBox="1"/>
            <p:nvPr/>
          </p:nvSpPr>
          <p:spPr>
            <a:xfrm>
              <a:off x="450242" y="4590910"/>
              <a:ext cx="887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INSTI/TAF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93B8C6B-F15A-9CD0-CFAC-DC1EB86F6606}"/>
                </a:ext>
              </a:extLst>
            </p:cNvPr>
            <p:cNvSpPr txBox="1"/>
            <p:nvPr/>
          </p:nvSpPr>
          <p:spPr>
            <a:xfrm>
              <a:off x="3864430" y="363284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1.00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539D6D4-C29D-4DFF-F56E-DB359B9B75FE}"/>
                </a:ext>
              </a:extLst>
            </p:cNvPr>
            <p:cNvSpPr txBox="1"/>
            <p:nvPr/>
          </p:nvSpPr>
          <p:spPr>
            <a:xfrm>
              <a:off x="3443642" y="4126834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0.83 (0.59-1.16)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86000FE-9BA4-CAF0-FC09-2B4CC6EC6E61}"/>
                </a:ext>
              </a:extLst>
            </p:cNvPr>
            <p:cNvSpPr txBox="1"/>
            <p:nvPr/>
          </p:nvSpPr>
          <p:spPr>
            <a:xfrm>
              <a:off x="3443642" y="4590910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0.94 (0.69-1.29)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07076DC-65AB-F0D9-DB75-2903AD9AA0C2}"/>
                </a:ext>
              </a:extLst>
            </p:cNvPr>
            <p:cNvSpPr txBox="1"/>
            <p:nvPr/>
          </p:nvSpPr>
          <p:spPr>
            <a:xfrm>
              <a:off x="5068607" y="3632844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488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3FF47F7-81EA-014A-0822-1D2F7E78D41B}"/>
                </a:ext>
              </a:extLst>
            </p:cNvPr>
            <p:cNvSpPr txBox="1"/>
            <p:nvPr/>
          </p:nvSpPr>
          <p:spPr>
            <a:xfrm>
              <a:off x="5068607" y="4126834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696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9A6EB96-CB7E-902D-76EF-98A9876123F8}"/>
                </a:ext>
              </a:extLst>
            </p:cNvPr>
            <p:cNvSpPr txBox="1"/>
            <p:nvPr/>
          </p:nvSpPr>
          <p:spPr>
            <a:xfrm>
              <a:off x="5002884" y="4590910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1 054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71F23EE-8F1D-9D1F-72FE-09EE2314D242}"/>
                </a:ext>
              </a:extLst>
            </p:cNvPr>
            <p:cNvSpPr txBox="1"/>
            <p:nvPr/>
          </p:nvSpPr>
          <p:spPr>
            <a:xfrm>
              <a:off x="450242" y="3128534"/>
              <a:ext cx="1432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Treatment group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ABCFC37-9305-BC93-1859-C2BBA7ED63B4}"/>
                </a:ext>
              </a:extLst>
            </p:cNvPr>
            <p:cNvSpPr txBox="1"/>
            <p:nvPr/>
          </p:nvSpPr>
          <p:spPr>
            <a:xfrm>
              <a:off x="3524307" y="3128534"/>
              <a:ext cx="1183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Estimated HR</a:t>
              </a:r>
              <a:br>
                <a:rPr lang="en-US" sz="1400" b="1" dirty="0"/>
              </a:br>
              <a:r>
                <a:rPr lang="en-US" sz="1400" b="1" dirty="0"/>
                <a:t>(95% CI)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3D6F2DE-FCF8-CE44-93CB-B7C7B982C0E3}"/>
                </a:ext>
              </a:extLst>
            </p:cNvPr>
            <p:cNvSpPr txBox="1"/>
            <p:nvPr/>
          </p:nvSpPr>
          <p:spPr>
            <a:xfrm>
              <a:off x="4798692" y="3128534"/>
              <a:ext cx="998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Participant</a:t>
              </a:r>
              <a:br>
                <a:rPr lang="en-US" sz="1400" b="1" dirty="0"/>
              </a:br>
              <a:r>
                <a:rPr lang="en-US" sz="1400" b="1" dirty="0"/>
                <a:t>numbers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D9FB693-C446-93C4-3F56-5FBD68738E50}"/>
              </a:ext>
            </a:extLst>
          </p:cNvPr>
          <p:cNvGrpSpPr/>
          <p:nvPr/>
        </p:nvGrpSpPr>
        <p:grpSpPr>
          <a:xfrm>
            <a:off x="6489761" y="2832407"/>
            <a:ext cx="5309010" cy="3506208"/>
            <a:chOff x="6690319" y="2353057"/>
            <a:chExt cx="5309010" cy="350620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09133B56-4973-2366-0534-BA872BAC76FA}"/>
                </a:ext>
              </a:extLst>
            </p:cNvPr>
            <p:cNvGrpSpPr/>
            <p:nvPr/>
          </p:nvGrpSpPr>
          <p:grpSpPr>
            <a:xfrm>
              <a:off x="7105650" y="2399831"/>
              <a:ext cx="3771900" cy="3151657"/>
              <a:chOff x="6981825" y="2339975"/>
              <a:chExt cx="3205163" cy="2678113"/>
            </a:xfrm>
          </p:grpSpPr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22E04002-BDF0-6F0B-A1CF-8D515AFB4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5013" y="2339975"/>
                <a:ext cx="3101975" cy="2579687"/>
              </a:xfrm>
              <a:custGeom>
                <a:avLst/>
                <a:gdLst>
                  <a:gd name="T0" fmla="*/ 9771 w 9771"/>
                  <a:gd name="T1" fmla="*/ 8125 h 8125"/>
                  <a:gd name="T2" fmla="*/ 0 w 9771"/>
                  <a:gd name="T3" fmla="*/ 8125 h 8125"/>
                  <a:gd name="T4" fmla="*/ 0 w 9771"/>
                  <a:gd name="T5" fmla="*/ 0 h 8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71" h="8125">
                    <a:moveTo>
                      <a:pt x="9771" y="8125"/>
                    </a:moveTo>
                    <a:lnTo>
                      <a:pt x="0" y="8125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58" name="Line 22">
                <a:extLst>
                  <a:ext uri="{FF2B5EF4-FFF2-40B4-BE49-F238E27FC236}">
                    <a16:creationId xmlns:a16="http://schemas.microsoft.com/office/drawing/2014/main" id="{39E097B0-4499-D873-2E60-54A73A08E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23463" y="4919663"/>
                <a:ext cx="0" cy="984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59" name="Line 23">
                <a:extLst>
                  <a:ext uri="{FF2B5EF4-FFF2-40B4-BE49-F238E27FC236}">
                    <a16:creationId xmlns:a16="http://schemas.microsoft.com/office/drawing/2014/main" id="{9C20BF0A-D6CD-6DA6-88D0-B0D548836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85013" y="4919663"/>
                <a:ext cx="0" cy="984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0" name="Line 24">
                <a:extLst>
                  <a:ext uri="{FF2B5EF4-FFF2-40B4-BE49-F238E27FC236}">
                    <a16:creationId xmlns:a16="http://schemas.microsoft.com/office/drawing/2014/main" id="{300BDD9E-9907-8B88-5CBD-920BAE86F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4625" y="4919663"/>
                <a:ext cx="0" cy="984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1" name="Line 25">
                <a:extLst>
                  <a:ext uri="{FF2B5EF4-FFF2-40B4-BE49-F238E27FC236}">
                    <a16:creationId xmlns:a16="http://schemas.microsoft.com/office/drawing/2014/main" id="{264A65FB-C97D-D4D2-D1A2-CCB68BC5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04238" y="4919663"/>
                <a:ext cx="0" cy="984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2" name="Line 26">
                <a:extLst>
                  <a:ext uri="{FF2B5EF4-FFF2-40B4-BE49-F238E27FC236}">
                    <a16:creationId xmlns:a16="http://schemas.microsoft.com/office/drawing/2014/main" id="{AE015494-33C0-A792-37B1-7A5D165AE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13850" y="4919663"/>
                <a:ext cx="0" cy="984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3" name="Line 27">
                <a:extLst>
                  <a:ext uri="{FF2B5EF4-FFF2-40B4-BE49-F238E27FC236}">
                    <a16:creationId xmlns:a16="http://schemas.microsoft.com/office/drawing/2014/main" id="{096AAC23-67FC-9A4C-E88B-286DC7C49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1825" y="2898775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4" name="Line 28">
                <a:extLst>
                  <a:ext uri="{FF2B5EF4-FFF2-40B4-BE49-F238E27FC236}">
                    <a16:creationId xmlns:a16="http://schemas.microsoft.com/office/drawing/2014/main" id="{B7370C01-DA7F-E419-6BAF-97E638BCC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1825" y="3387725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5" name="Line 29">
                <a:extLst>
                  <a:ext uri="{FF2B5EF4-FFF2-40B4-BE49-F238E27FC236}">
                    <a16:creationId xmlns:a16="http://schemas.microsoft.com/office/drawing/2014/main" id="{D657BCA8-E340-169A-DB58-31091E72F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1825" y="3876675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6" name="Line 30">
                <a:extLst>
                  <a:ext uri="{FF2B5EF4-FFF2-40B4-BE49-F238E27FC236}">
                    <a16:creationId xmlns:a16="http://schemas.microsoft.com/office/drawing/2014/main" id="{6A697B49-EE57-19E6-F1BD-02E3581D7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1825" y="4365625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7" name="Line 31">
                <a:extLst>
                  <a:ext uri="{FF2B5EF4-FFF2-40B4-BE49-F238E27FC236}">
                    <a16:creationId xmlns:a16="http://schemas.microsoft.com/office/drawing/2014/main" id="{49182734-514B-972E-B512-C14D97C34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1825" y="4854575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8" name="Line 32">
                <a:extLst>
                  <a:ext uri="{FF2B5EF4-FFF2-40B4-BE49-F238E27FC236}">
                    <a16:creationId xmlns:a16="http://schemas.microsoft.com/office/drawing/2014/main" id="{8169C476-F6AD-949B-99BA-A089EE828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1825" y="2409825"/>
                <a:ext cx="10318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69" name="Freeform 33">
                <a:extLst>
                  <a:ext uri="{FF2B5EF4-FFF2-40B4-BE49-F238E27FC236}">
                    <a16:creationId xmlns:a16="http://schemas.microsoft.com/office/drawing/2014/main" id="{E6522DBA-5ED2-8FE7-5C15-447F32FA1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5013" y="2409825"/>
                <a:ext cx="2914650" cy="1092200"/>
              </a:xfrm>
              <a:custGeom>
                <a:avLst/>
                <a:gdLst>
                  <a:gd name="T0" fmla="*/ 9181 w 9181"/>
                  <a:gd name="T1" fmla="*/ 3443 h 3443"/>
                  <a:gd name="T2" fmla="*/ 8567 w 9181"/>
                  <a:gd name="T3" fmla="*/ 3443 h 3443"/>
                  <a:gd name="T4" fmla="*/ 8567 w 9181"/>
                  <a:gd name="T5" fmla="*/ 2690 h 3443"/>
                  <a:gd name="T6" fmla="*/ 8505 w 9181"/>
                  <a:gd name="T7" fmla="*/ 2690 h 3443"/>
                  <a:gd name="T8" fmla="*/ 8505 w 9181"/>
                  <a:gd name="T9" fmla="*/ 2338 h 3443"/>
                  <a:gd name="T10" fmla="*/ 8126 w 9181"/>
                  <a:gd name="T11" fmla="*/ 2338 h 3443"/>
                  <a:gd name="T12" fmla="*/ 8126 w 9181"/>
                  <a:gd name="T13" fmla="*/ 2223 h 3443"/>
                  <a:gd name="T14" fmla="*/ 7357 w 9181"/>
                  <a:gd name="T15" fmla="*/ 2223 h 3443"/>
                  <a:gd name="T16" fmla="*/ 7357 w 9181"/>
                  <a:gd name="T17" fmla="*/ 2130 h 3443"/>
                  <a:gd name="T18" fmla="*/ 6396 w 9181"/>
                  <a:gd name="T19" fmla="*/ 2130 h 3443"/>
                  <a:gd name="T20" fmla="*/ 6396 w 9181"/>
                  <a:gd name="T21" fmla="*/ 2020 h 3443"/>
                  <a:gd name="T22" fmla="*/ 6067 w 9181"/>
                  <a:gd name="T23" fmla="*/ 2020 h 3443"/>
                  <a:gd name="T24" fmla="*/ 6067 w 9181"/>
                  <a:gd name="T25" fmla="*/ 1946 h 3443"/>
                  <a:gd name="T26" fmla="*/ 5220 w 9181"/>
                  <a:gd name="T27" fmla="*/ 1946 h 3443"/>
                  <a:gd name="T28" fmla="*/ 5220 w 9181"/>
                  <a:gd name="T29" fmla="*/ 1823 h 3443"/>
                  <a:gd name="T30" fmla="*/ 4300 w 9181"/>
                  <a:gd name="T31" fmla="*/ 1823 h 3443"/>
                  <a:gd name="T32" fmla="*/ 4300 w 9181"/>
                  <a:gd name="T33" fmla="*/ 1714 h 3443"/>
                  <a:gd name="T34" fmla="*/ 4191 w 9181"/>
                  <a:gd name="T35" fmla="*/ 1714 h 3443"/>
                  <a:gd name="T36" fmla="*/ 4191 w 9181"/>
                  <a:gd name="T37" fmla="*/ 1412 h 3443"/>
                  <a:gd name="T38" fmla="*/ 3844 w 9181"/>
                  <a:gd name="T39" fmla="*/ 1412 h 3443"/>
                  <a:gd name="T40" fmla="*/ 3844 w 9181"/>
                  <a:gd name="T41" fmla="*/ 1311 h 3443"/>
                  <a:gd name="T42" fmla="*/ 3384 w 9181"/>
                  <a:gd name="T43" fmla="*/ 1311 h 3443"/>
                  <a:gd name="T44" fmla="*/ 3384 w 9181"/>
                  <a:gd name="T45" fmla="*/ 1212 h 3443"/>
                  <a:gd name="T46" fmla="*/ 2843 w 9181"/>
                  <a:gd name="T47" fmla="*/ 1212 h 3443"/>
                  <a:gd name="T48" fmla="*/ 2843 w 9181"/>
                  <a:gd name="T49" fmla="*/ 1152 h 3443"/>
                  <a:gd name="T50" fmla="*/ 2317 w 9181"/>
                  <a:gd name="T51" fmla="*/ 1152 h 3443"/>
                  <a:gd name="T52" fmla="*/ 2317 w 9181"/>
                  <a:gd name="T53" fmla="*/ 1082 h 3443"/>
                  <a:gd name="T54" fmla="*/ 2118 w 9181"/>
                  <a:gd name="T55" fmla="*/ 1082 h 3443"/>
                  <a:gd name="T56" fmla="*/ 2118 w 9181"/>
                  <a:gd name="T57" fmla="*/ 431 h 3443"/>
                  <a:gd name="T58" fmla="*/ 1784 w 9181"/>
                  <a:gd name="T59" fmla="*/ 431 h 3443"/>
                  <a:gd name="T60" fmla="*/ 1784 w 9181"/>
                  <a:gd name="T61" fmla="*/ 366 h 3443"/>
                  <a:gd name="T62" fmla="*/ 1581 w 9181"/>
                  <a:gd name="T63" fmla="*/ 366 h 3443"/>
                  <a:gd name="T64" fmla="*/ 1581 w 9181"/>
                  <a:gd name="T65" fmla="*/ 289 h 3443"/>
                  <a:gd name="T66" fmla="*/ 1483 w 9181"/>
                  <a:gd name="T67" fmla="*/ 289 h 3443"/>
                  <a:gd name="T68" fmla="*/ 1483 w 9181"/>
                  <a:gd name="T69" fmla="*/ 192 h 3443"/>
                  <a:gd name="T70" fmla="*/ 742 w 9181"/>
                  <a:gd name="T71" fmla="*/ 192 h 3443"/>
                  <a:gd name="T72" fmla="*/ 742 w 9181"/>
                  <a:gd name="T73" fmla="*/ 90 h 3443"/>
                  <a:gd name="T74" fmla="*/ 608 w 9181"/>
                  <a:gd name="T75" fmla="*/ 90 h 3443"/>
                  <a:gd name="T76" fmla="*/ 608 w 9181"/>
                  <a:gd name="T77" fmla="*/ 0 h 3443"/>
                  <a:gd name="T78" fmla="*/ 0 w 9181"/>
                  <a:gd name="T79" fmla="*/ 0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81" h="3443">
                    <a:moveTo>
                      <a:pt x="9181" y="3443"/>
                    </a:moveTo>
                    <a:lnTo>
                      <a:pt x="8567" y="3443"/>
                    </a:lnTo>
                    <a:lnTo>
                      <a:pt x="8567" y="2690"/>
                    </a:lnTo>
                    <a:lnTo>
                      <a:pt x="8505" y="2690"/>
                    </a:lnTo>
                    <a:lnTo>
                      <a:pt x="8505" y="2338"/>
                    </a:lnTo>
                    <a:lnTo>
                      <a:pt x="8126" y="2338"/>
                    </a:lnTo>
                    <a:lnTo>
                      <a:pt x="8126" y="2223"/>
                    </a:lnTo>
                    <a:lnTo>
                      <a:pt x="7357" y="2223"/>
                    </a:lnTo>
                    <a:lnTo>
                      <a:pt x="7357" y="2130"/>
                    </a:lnTo>
                    <a:lnTo>
                      <a:pt x="6396" y="2130"/>
                    </a:lnTo>
                    <a:lnTo>
                      <a:pt x="6396" y="2020"/>
                    </a:lnTo>
                    <a:lnTo>
                      <a:pt x="6067" y="2020"/>
                    </a:lnTo>
                    <a:lnTo>
                      <a:pt x="6067" y="1946"/>
                    </a:lnTo>
                    <a:lnTo>
                      <a:pt x="5220" y="1946"/>
                    </a:lnTo>
                    <a:lnTo>
                      <a:pt x="5220" y="1823"/>
                    </a:lnTo>
                    <a:lnTo>
                      <a:pt x="4300" y="1823"/>
                    </a:lnTo>
                    <a:lnTo>
                      <a:pt x="4300" y="1714"/>
                    </a:lnTo>
                    <a:lnTo>
                      <a:pt x="4191" y="1714"/>
                    </a:lnTo>
                    <a:lnTo>
                      <a:pt x="4191" y="1412"/>
                    </a:lnTo>
                    <a:lnTo>
                      <a:pt x="3844" y="1412"/>
                    </a:lnTo>
                    <a:lnTo>
                      <a:pt x="3844" y="1311"/>
                    </a:lnTo>
                    <a:lnTo>
                      <a:pt x="3384" y="1311"/>
                    </a:lnTo>
                    <a:lnTo>
                      <a:pt x="3384" y="1212"/>
                    </a:lnTo>
                    <a:lnTo>
                      <a:pt x="2843" y="1212"/>
                    </a:lnTo>
                    <a:lnTo>
                      <a:pt x="2843" y="1152"/>
                    </a:lnTo>
                    <a:lnTo>
                      <a:pt x="2317" y="1152"/>
                    </a:lnTo>
                    <a:lnTo>
                      <a:pt x="2317" y="1082"/>
                    </a:lnTo>
                    <a:lnTo>
                      <a:pt x="2118" y="1082"/>
                    </a:lnTo>
                    <a:lnTo>
                      <a:pt x="2118" y="431"/>
                    </a:lnTo>
                    <a:lnTo>
                      <a:pt x="1784" y="431"/>
                    </a:lnTo>
                    <a:lnTo>
                      <a:pt x="1784" y="366"/>
                    </a:lnTo>
                    <a:lnTo>
                      <a:pt x="1581" y="366"/>
                    </a:lnTo>
                    <a:lnTo>
                      <a:pt x="1581" y="289"/>
                    </a:lnTo>
                    <a:lnTo>
                      <a:pt x="1483" y="289"/>
                    </a:lnTo>
                    <a:lnTo>
                      <a:pt x="1483" y="192"/>
                    </a:lnTo>
                    <a:lnTo>
                      <a:pt x="742" y="192"/>
                    </a:lnTo>
                    <a:lnTo>
                      <a:pt x="742" y="90"/>
                    </a:lnTo>
                    <a:lnTo>
                      <a:pt x="608" y="90"/>
                    </a:lnTo>
                    <a:lnTo>
                      <a:pt x="608" y="0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70" name="Freeform 148">
                <a:extLst>
                  <a:ext uri="{FF2B5EF4-FFF2-40B4-BE49-F238E27FC236}">
                    <a16:creationId xmlns:a16="http://schemas.microsoft.com/office/drawing/2014/main" id="{A9941AA8-FE7E-C332-8846-FE7DE833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5013" y="2409825"/>
                <a:ext cx="2822575" cy="927100"/>
              </a:xfrm>
              <a:custGeom>
                <a:avLst/>
                <a:gdLst>
                  <a:gd name="T0" fmla="*/ 8888 w 8888"/>
                  <a:gd name="T1" fmla="*/ 2919 h 2919"/>
                  <a:gd name="T2" fmla="*/ 8501 w 8888"/>
                  <a:gd name="T3" fmla="*/ 2919 h 2919"/>
                  <a:gd name="T4" fmla="*/ 8501 w 8888"/>
                  <a:gd name="T5" fmla="*/ 2806 h 2919"/>
                  <a:gd name="T6" fmla="*/ 8424 w 8888"/>
                  <a:gd name="T7" fmla="*/ 2806 h 2919"/>
                  <a:gd name="T8" fmla="*/ 8424 w 8888"/>
                  <a:gd name="T9" fmla="*/ 2687 h 2919"/>
                  <a:gd name="T10" fmla="*/ 8175 w 8888"/>
                  <a:gd name="T11" fmla="*/ 2687 h 2919"/>
                  <a:gd name="T12" fmla="*/ 8175 w 8888"/>
                  <a:gd name="T13" fmla="*/ 2610 h 2919"/>
                  <a:gd name="T14" fmla="*/ 7182 w 8888"/>
                  <a:gd name="T15" fmla="*/ 2610 h 2919"/>
                  <a:gd name="T16" fmla="*/ 7182 w 8888"/>
                  <a:gd name="T17" fmla="*/ 2553 h 2919"/>
                  <a:gd name="T18" fmla="*/ 6368 w 8888"/>
                  <a:gd name="T19" fmla="*/ 2553 h 2919"/>
                  <a:gd name="T20" fmla="*/ 6368 w 8888"/>
                  <a:gd name="T21" fmla="*/ 2468 h 2919"/>
                  <a:gd name="T22" fmla="*/ 5640 w 8888"/>
                  <a:gd name="T23" fmla="*/ 2468 h 2919"/>
                  <a:gd name="T24" fmla="*/ 5640 w 8888"/>
                  <a:gd name="T25" fmla="*/ 2390 h 2919"/>
                  <a:gd name="T26" fmla="*/ 5293 w 8888"/>
                  <a:gd name="T27" fmla="*/ 2390 h 2919"/>
                  <a:gd name="T28" fmla="*/ 5293 w 8888"/>
                  <a:gd name="T29" fmla="*/ 2329 h 2919"/>
                  <a:gd name="T30" fmla="*/ 4312 w 8888"/>
                  <a:gd name="T31" fmla="*/ 2329 h 2919"/>
                  <a:gd name="T32" fmla="*/ 4312 w 8888"/>
                  <a:gd name="T33" fmla="*/ 2220 h 2919"/>
                  <a:gd name="T34" fmla="*/ 4255 w 8888"/>
                  <a:gd name="T35" fmla="*/ 2220 h 2919"/>
                  <a:gd name="T36" fmla="*/ 4255 w 8888"/>
                  <a:gd name="T37" fmla="*/ 2060 h 2919"/>
                  <a:gd name="T38" fmla="*/ 4215 w 8888"/>
                  <a:gd name="T39" fmla="*/ 2060 h 2919"/>
                  <a:gd name="T40" fmla="*/ 4215 w 8888"/>
                  <a:gd name="T41" fmla="*/ 1746 h 2919"/>
                  <a:gd name="T42" fmla="*/ 3514 w 8888"/>
                  <a:gd name="T43" fmla="*/ 1746 h 2919"/>
                  <a:gd name="T44" fmla="*/ 3514 w 8888"/>
                  <a:gd name="T45" fmla="*/ 1665 h 2919"/>
                  <a:gd name="T46" fmla="*/ 2949 w 8888"/>
                  <a:gd name="T47" fmla="*/ 1665 h 2919"/>
                  <a:gd name="T48" fmla="*/ 2949 w 8888"/>
                  <a:gd name="T49" fmla="*/ 1599 h 2919"/>
                  <a:gd name="T50" fmla="*/ 2777 w 8888"/>
                  <a:gd name="T51" fmla="*/ 1599 h 2919"/>
                  <a:gd name="T52" fmla="*/ 2777 w 8888"/>
                  <a:gd name="T53" fmla="*/ 1506 h 2919"/>
                  <a:gd name="T54" fmla="*/ 2163 w 8888"/>
                  <a:gd name="T55" fmla="*/ 1506 h 2919"/>
                  <a:gd name="T56" fmla="*/ 2163 w 8888"/>
                  <a:gd name="T57" fmla="*/ 1384 h 2919"/>
                  <a:gd name="T58" fmla="*/ 2105 w 8888"/>
                  <a:gd name="T59" fmla="*/ 1384 h 2919"/>
                  <a:gd name="T60" fmla="*/ 2105 w 8888"/>
                  <a:gd name="T61" fmla="*/ 871 h 2919"/>
                  <a:gd name="T62" fmla="*/ 2041 w 8888"/>
                  <a:gd name="T63" fmla="*/ 871 h 2919"/>
                  <a:gd name="T64" fmla="*/ 2041 w 8888"/>
                  <a:gd name="T65" fmla="*/ 695 h 2919"/>
                  <a:gd name="T66" fmla="*/ 1706 w 8888"/>
                  <a:gd name="T67" fmla="*/ 695 h 2919"/>
                  <a:gd name="T68" fmla="*/ 1706 w 8888"/>
                  <a:gd name="T69" fmla="*/ 619 h 2919"/>
                  <a:gd name="T70" fmla="*/ 1320 w 8888"/>
                  <a:gd name="T71" fmla="*/ 619 h 2919"/>
                  <a:gd name="T72" fmla="*/ 1320 w 8888"/>
                  <a:gd name="T73" fmla="*/ 492 h 2919"/>
                  <a:gd name="T74" fmla="*/ 1031 w 8888"/>
                  <a:gd name="T75" fmla="*/ 492 h 2919"/>
                  <a:gd name="T76" fmla="*/ 1031 w 8888"/>
                  <a:gd name="T77" fmla="*/ 383 h 2919"/>
                  <a:gd name="T78" fmla="*/ 783 w 8888"/>
                  <a:gd name="T79" fmla="*/ 383 h 2919"/>
                  <a:gd name="T80" fmla="*/ 783 w 8888"/>
                  <a:gd name="T81" fmla="*/ 310 h 2919"/>
                  <a:gd name="T82" fmla="*/ 660 w 8888"/>
                  <a:gd name="T83" fmla="*/ 310 h 2919"/>
                  <a:gd name="T84" fmla="*/ 660 w 8888"/>
                  <a:gd name="T85" fmla="*/ 183 h 2919"/>
                  <a:gd name="T86" fmla="*/ 417 w 8888"/>
                  <a:gd name="T87" fmla="*/ 183 h 2919"/>
                  <a:gd name="T88" fmla="*/ 417 w 8888"/>
                  <a:gd name="T89" fmla="*/ 57 h 2919"/>
                  <a:gd name="T90" fmla="*/ 261 w 8888"/>
                  <a:gd name="T91" fmla="*/ 57 h 2919"/>
                  <a:gd name="T92" fmla="*/ 261 w 8888"/>
                  <a:gd name="T93" fmla="*/ 0 h 2919"/>
                  <a:gd name="T94" fmla="*/ 0 w 8888"/>
                  <a:gd name="T95" fmla="*/ 0 h 2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888" h="2919">
                    <a:moveTo>
                      <a:pt x="8888" y="2919"/>
                    </a:moveTo>
                    <a:lnTo>
                      <a:pt x="8501" y="2919"/>
                    </a:lnTo>
                    <a:lnTo>
                      <a:pt x="8501" y="2806"/>
                    </a:lnTo>
                    <a:lnTo>
                      <a:pt x="8424" y="2806"/>
                    </a:lnTo>
                    <a:lnTo>
                      <a:pt x="8424" y="2687"/>
                    </a:lnTo>
                    <a:lnTo>
                      <a:pt x="8175" y="2687"/>
                    </a:lnTo>
                    <a:lnTo>
                      <a:pt x="8175" y="2610"/>
                    </a:lnTo>
                    <a:lnTo>
                      <a:pt x="7182" y="2610"/>
                    </a:lnTo>
                    <a:lnTo>
                      <a:pt x="7182" y="2553"/>
                    </a:lnTo>
                    <a:lnTo>
                      <a:pt x="6368" y="2553"/>
                    </a:lnTo>
                    <a:lnTo>
                      <a:pt x="6368" y="2468"/>
                    </a:lnTo>
                    <a:lnTo>
                      <a:pt x="5640" y="2468"/>
                    </a:lnTo>
                    <a:lnTo>
                      <a:pt x="5640" y="2390"/>
                    </a:lnTo>
                    <a:lnTo>
                      <a:pt x="5293" y="2390"/>
                    </a:lnTo>
                    <a:lnTo>
                      <a:pt x="5293" y="2329"/>
                    </a:lnTo>
                    <a:lnTo>
                      <a:pt x="4312" y="2329"/>
                    </a:lnTo>
                    <a:lnTo>
                      <a:pt x="4312" y="2220"/>
                    </a:lnTo>
                    <a:lnTo>
                      <a:pt x="4255" y="2220"/>
                    </a:lnTo>
                    <a:lnTo>
                      <a:pt x="4255" y="2060"/>
                    </a:lnTo>
                    <a:lnTo>
                      <a:pt x="4215" y="2060"/>
                    </a:lnTo>
                    <a:lnTo>
                      <a:pt x="4215" y="1746"/>
                    </a:lnTo>
                    <a:lnTo>
                      <a:pt x="3514" y="1746"/>
                    </a:lnTo>
                    <a:lnTo>
                      <a:pt x="3514" y="1665"/>
                    </a:lnTo>
                    <a:lnTo>
                      <a:pt x="2949" y="1665"/>
                    </a:lnTo>
                    <a:lnTo>
                      <a:pt x="2949" y="1599"/>
                    </a:lnTo>
                    <a:lnTo>
                      <a:pt x="2777" y="1599"/>
                    </a:lnTo>
                    <a:lnTo>
                      <a:pt x="2777" y="1506"/>
                    </a:lnTo>
                    <a:lnTo>
                      <a:pt x="2163" y="1506"/>
                    </a:lnTo>
                    <a:lnTo>
                      <a:pt x="2163" y="1384"/>
                    </a:lnTo>
                    <a:lnTo>
                      <a:pt x="2105" y="1384"/>
                    </a:lnTo>
                    <a:lnTo>
                      <a:pt x="2105" y="871"/>
                    </a:lnTo>
                    <a:lnTo>
                      <a:pt x="2041" y="871"/>
                    </a:lnTo>
                    <a:lnTo>
                      <a:pt x="2041" y="695"/>
                    </a:lnTo>
                    <a:lnTo>
                      <a:pt x="1706" y="695"/>
                    </a:lnTo>
                    <a:lnTo>
                      <a:pt x="1706" y="619"/>
                    </a:lnTo>
                    <a:lnTo>
                      <a:pt x="1320" y="619"/>
                    </a:lnTo>
                    <a:lnTo>
                      <a:pt x="1320" y="492"/>
                    </a:lnTo>
                    <a:lnTo>
                      <a:pt x="1031" y="492"/>
                    </a:lnTo>
                    <a:lnTo>
                      <a:pt x="1031" y="383"/>
                    </a:lnTo>
                    <a:lnTo>
                      <a:pt x="783" y="383"/>
                    </a:lnTo>
                    <a:lnTo>
                      <a:pt x="783" y="310"/>
                    </a:lnTo>
                    <a:lnTo>
                      <a:pt x="660" y="310"/>
                    </a:lnTo>
                    <a:lnTo>
                      <a:pt x="660" y="183"/>
                    </a:lnTo>
                    <a:lnTo>
                      <a:pt x="417" y="183"/>
                    </a:lnTo>
                    <a:lnTo>
                      <a:pt x="417" y="57"/>
                    </a:lnTo>
                    <a:lnTo>
                      <a:pt x="261" y="57"/>
                    </a:lnTo>
                    <a:lnTo>
                      <a:pt x="261" y="0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71" name="Freeform 149">
                <a:extLst>
                  <a:ext uri="{FF2B5EF4-FFF2-40B4-BE49-F238E27FC236}">
                    <a16:creationId xmlns:a16="http://schemas.microsoft.com/office/drawing/2014/main" id="{98604A6A-BDB8-E510-79E1-F1B315E68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5013" y="2409825"/>
                <a:ext cx="3101975" cy="1398587"/>
              </a:xfrm>
              <a:custGeom>
                <a:avLst/>
                <a:gdLst>
                  <a:gd name="T0" fmla="*/ 9770 w 9770"/>
                  <a:gd name="T1" fmla="*/ 4406 h 4406"/>
                  <a:gd name="T2" fmla="*/ 8671 w 9770"/>
                  <a:gd name="T3" fmla="*/ 4406 h 4406"/>
                  <a:gd name="T4" fmla="*/ 8671 w 9770"/>
                  <a:gd name="T5" fmla="*/ 4016 h 4406"/>
                  <a:gd name="T6" fmla="*/ 8513 w 9770"/>
                  <a:gd name="T7" fmla="*/ 4016 h 4406"/>
                  <a:gd name="T8" fmla="*/ 8513 w 9770"/>
                  <a:gd name="T9" fmla="*/ 3313 h 4406"/>
                  <a:gd name="T10" fmla="*/ 8404 w 9770"/>
                  <a:gd name="T11" fmla="*/ 3313 h 4406"/>
                  <a:gd name="T12" fmla="*/ 8404 w 9770"/>
                  <a:gd name="T13" fmla="*/ 2496 h 4406"/>
                  <a:gd name="T14" fmla="*/ 8118 w 9770"/>
                  <a:gd name="T15" fmla="*/ 2496 h 4406"/>
                  <a:gd name="T16" fmla="*/ 8118 w 9770"/>
                  <a:gd name="T17" fmla="*/ 2411 h 4406"/>
                  <a:gd name="T18" fmla="*/ 7424 w 9770"/>
                  <a:gd name="T19" fmla="*/ 2411 h 4406"/>
                  <a:gd name="T20" fmla="*/ 7424 w 9770"/>
                  <a:gd name="T21" fmla="*/ 2350 h 4406"/>
                  <a:gd name="T22" fmla="*/ 6536 w 9770"/>
                  <a:gd name="T23" fmla="*/ 2350 h 4406"/>
                  <a:gd name="T24" fmla="*/ 6536 w 9770"/>
                  <a:gd name="T25" fmla="*/ 2285 h 4406"/>
                  <a:gd name="T26" fmla="*/ 6180 w 9770"/>
                  <a:gd name="T27" fmla="*/ 2285 h 4406"/>
                  <a:gd name="T28" fmla="*/ 6180 w 9770"/>
                  <a:gd name="T29" fmla="*/ 2198 h 4406"/>
                  <a:gd name="T30" fmla="*/ 5192 w 9770"/>
                  <a:gd name="T31" fmla="*/ 2198 h 4406"/>
                  <a:gd name="T32" fmla="*/ 5192 w 9770"/>
                  <a:gd name="T33" fmla="*/ 2107 h 4406"/>
                  <a:gd name="T34" fmla="*/ 4340 w 9770"/>
                  <a:gd name="T35" fmla="*/ 2107 h 4406"/>
                  <a:gd name="T36" fmla="*/ 4340 w 9770"/>
                  <a:gd name="T37" fmla="*/ 1957 h 4406"/>
                  <a:gd name="T38" fmla="*/ 4239 w 9770"/>
                  <a:gd name="T39" fmla="*/ 1957 h 4406"/>
                  <a:gd name="T40" fmla="*/ 4239 w 9770"/>
                  <a:gd name="T41" fmla="*/ 1736 h 4406"/>
                  <a:gd name="T42" fmla="*/ 4133 w 9770"/>
                  <a:gd name="T43" fmla="*/ 1736 h 4406"/>
                  <a:gd name="T44" fmla="*/ 4133 w 9770"/>
                  <a:gd name="T45" fmla="*/ 1622 h 4406"/>
                  <a:gd name="T46" fmla="*/ 3745 w 9770"/>
                  <a:gd name="T47" fmla="*/ 1622 h 4406"/>
                  <a:gd name="T48" fmla="*/ 3745 w 9770"/>
                  <a:gd name="T49" fmla="*/ 1486 h 4406"/>
                  <a:gd name="T50" fmla="*/ 3119 w 9770"/>
                  <a:gd name="T51" fmla="*/ 1486 h 4406"/>
                  <a:gd name="T52" fmla="*/ 3119 w 9770"/>
                  <a:gd name="T53" fmla="*/ 1395 h 4406"/>
                  <a:gd name="T54" fmla="*/ 2513 w 9770"/>
                  <a:gd name="T55" fmla="*/ 1395 h 4406"/>
                  <a:gd name="T56" fmla="*/ 2513 w 9770"/>
                  <a:gd name="T57" fmla="*/ 1330 h 4406"/>
                  <a:gd name="T58" fmla="*/ 2306 w 9770"/>
                  <a:gd name="T59" fmla="*/ 1330 h 4406"/>
                  <a:gd name="T60" fmla="*/ 2306 w 9770"/>
                  <a:gd name="T61" fmla="*/ 1261 h 4406"/>
                  <a:gd name="T62" fmla="*/ 2215 w 9770"/>
                  <a:gd name="T63" fmla="*/ 1261 h 4406"/>
                  <a:gd name="T64" fmla="*/ 2215 w 9770"/>
                  <a:gd name="T65" fmla="*/ 1209 h 4406"/>
                  <a:gd name="T66" fmla="*/ 2091 w 9770"/>
                  <a:gd name="T67" fmla="*/ 1209 h 4406"/>
                  <a:gd name="T68" fmla="*/ 2091 w 9770"/>
                  <a:gd name="T69" fmla="*/ 598 h 4406"/>
                  <a:gd name="T70" fmla="*/ 1959 w 9770"/>
                  <a:gd name="T71" fmla="*/ 598 h 4406"/>
                  <a:gd name="T72" fmla="*/ 1959 w 9770"/>
                  <a:gd name="T73" fmla="*/ 528 h 4406"/>
                  <a:gd name="T74" fmla="*/ 1379 w 9770"/>
                  <a:gd name="T75" fmla="*/ 528 h 4406"/>
                  <a:gd name="T76" fmla="*/ 1379 w 9770"/>
                  <a:gd name="T77" fmla="*/ 418 h 4406"/>
                  <a:gd name="T78" fmla="*/ 1096 w 9770"/>
                  <a:gd name="T79" fmla="*/ 418 h 4406"/>
                  <a:gd name="T80" fmla="*/ 1096 w 9770"/>
                  <a:gd name="T81" fmla="*/ 345 h 4406"/>
                  <a:gd name="T82" fmla="*/ 743 w 9770"/>
                  <a:gd name="T83" fmla="*/ 345 h 4406"/>
                  <a:gd name="T84" fmla="*/ 743 w 9770"/>
                  <a:gd name="T85" fmla="*/ 230 h 4406"/>
                  <a:gd name="T86" fmla="*/ 509 w 9770"/>
                  <a:gd name="T87" fmla="*/ 230 h 4406"/>
                  <a:gd name="T88" fmla="*/ 509 w 9770"/>
                  <a:gd name="T89" fmla="*/ 138 h 4406"/>
                  <a:gd name="T90" fmla="*/ 327 w 9770"/>
                  <a:gd name="T91" fmla="*/ 138 h 4406"/>
                  <a:gd name="T92" fmla="*/ 327 w 9770"/>
                  <a:gd name="T93" fmla="*/ 0 h 4406"/>
                  <a:gd name="T94" fmla="*/ 0 w 9770"/>
                  <a:gd name="T95" fmla="*/ 0 h 4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770" h="4406">
                    <a:moveTo>
                      <a:pt x="9770" y="4406"/>
                    </a:moveTo>
                    <a:lnTo>
                      <a:pt x="8671" y="4406"/>
                    </a:lnTo>
                    <a:lnTo>
                      <a:pt x="8671" y="4016"/>
                    </a:lnTo>
                    <a:lnTo>
                      <a:pt x="8513" y="4016"/>
                    </a:lnTo>
                    <a:lnTo>
                      <a:pt x="8513" y="3313"/>
                    </a:lnTo>
                    <a:lnTo>
                      <a:pt x="8404" y="3313"/>
                    </a:lnTo>
                    <a:lnTo>
                      <a:pt x="8404" y="2496"/>
                    </a:lnTo>
                    <a:lnTo>
                      <a:pt x="8118" y="2496"/>
                    </a:lnTo>
                    <a:lnTo>
                      <a:pt x="8118" y="2411"/>
                    </a:lnTo>
                    <a:lnTo>
                      <a:pt x="7424" y="2411"/>
                    </a:lnTo>
                    <a:lnTo>
                      <a:pt x="7424" y="2350"/>
                    </a:lnTo>
                    <a:lnTo>
                      <a:pt x="6536" y="2350"/>
                    </a:lnTo>
                    <a:lnTo>
                      <a:pt x="6536" y="2285"/>
                    </a:lnTo>
                    <a:lnTo>
                      <a:pt x="6180" y="2285"/>
                    </a:lnTo>
                    <a:lnTo>
                      <a:pt x="6180" y="2198"/>
                    </a:lnTo>
                    <a:lnTo>
                      <a:pt x="5192" y="2198"/>
                    </a:lnTo>
                    <a:lnTo>
                      <a:pt x="5192" y="2107"/>
                    </a:lnTo>
                    <a:lnTo>
                      <a:pt x="4340" y="2107"/>
                    </a:lnTo>
                    <a:lnTo>
                      <a:pt x="4340" y="1957"/>
                    </a:lnTo>
                    <a:lnTo>
                      <a:pt x="4239" y="1957"/>
                    </a:lnTo>
                    <a:lnTo>
                      <a:pt x="4239" y="1736"/>
                    </a:lnTo>
                    <a:lnTo>
                      <a:pt x="4133" y="1736"/>
                    </a:lnTo>
                    <a:lnTo>
                      <a:pt x="4133" y="1622"/>
                    </a:lnTo>
                    <a:lnTo>
                      <a:pt x="3745" y="1622"/>
                    </a:lnTo>
                    <a:lnTo>
                      <a:pt x="3745" y="1486"/>
                    </a:lnTo>
                    <a:lnTo>
                      <a:pt x="3119" y="1486"/>
                    </a:lnTo>
                    <a:lnTo>
                      <a:pt x="3119" y="1395"/>
                    </a:lnTo>
                    <a:lnTo>
                      <a:pt x="2513" y="1395"/>
                    </a:lnTo>
                    <a:lnTo>
                      <a:pt x="2513" y="1330"/>
                    </a:lnTo>
                    <a:lnTo>
                      <a:pt x="2306" y="1330"/>
                    </a:lnTo>
                    <a:lnTo>
                      <a:pt x="2306" y="1261"/>
                    </a:lnTo>
                    <a:lnTo>
                      <a:pt x="2215" y="1261"/>
                    </a:lnTo>
                    <a:lnTo>
                      <a:pt x="2215" y="1209"/>
                    </a:lnTo>
                    <a:lnTo>
                      <a:pt x="2091" y="1209"/>
                    </a:lnTo>
                    <a:lnTo>
                      <a:pt x="2091" y="598"/>
                    </a:lnTo>
                    <a:lnTo>
                      <a:pt x="1959" y="598"/>
                    </a:lnTo>
                    <a:lnTo>
                      <a:pt x="1959" y="528"/>
                    </a:lnTo>
                    <a:lnTo>
                      <a:pt x="1379" y="528"/>
                    </a:lnTo>
                    <a:lnTo>
                      <a:pt x="1379" y="418"/>
                    </a:lnTo>
                    <a:lnTo>
                      <a:pt x="1096" y="418"/>
                    </a:lnTo>
                    <a:lnTo>
                      <a:pt x="1096" y="345"/>
                    </a:lnTo>
                    <a:lnTo>
                      <a:pt x="743" y="345"/>
                    </a:lnTo>
                    <a:lnTo>
                      <a:pt x="743" y="230"/>
                    </a:lnTo>
                    <a:lnTo>
                      <a:pt x="509" y="230"/>
                    </a:lnTo>
                    <a:lnTo>
                      <a:pt x="509" y="138"/>
                    </a:lnTo>
                    <a:lnTo>
                      <a:pt x="327" y="138"/>
                    </a:lnTo>
                    <a:lnTo>
                      <a:pt x="327" y="0"/>
                    </a:lnTo>
                    <a:lnTo>
                      <a:pt x="0" y="0"/>
                    </a:lnTo>
                  </a:path>
                </a:pathLst>
              </a:custGeom>
              <a:noFill/>
              <a:ln w="23813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F6272259-1244-9957-0483-A5967D873B9B}"/>
                </a:ext>
              </a:extLst>
            </p:cNvPr>
            <p:cNvSpPr txBox="1"/>
            <p:nvPr/>
          </p:nvSpPr>
          <p:spPr>
            <a:xfrm>
              <a:off x="7098590" y="555148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81082900-1CCF-F811-4D00-AA346E2A0605}"/>
                </a:ext>
              </a:extLst>
            </p:cNvPr>
            <p:cNvSpPr txBox="1"/>
            <p:nvPr/>
          </p:nvSpPr>
          <p:spPr>
            <a:xfrm>
              <a:off x="7878465" y="55514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25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16836F4-B1BB-8E70-F2E5-BFB714A61636}"/>
                </a:ext>
              </a:extLst>
            </p:cNvPr>
            <p:cNvSpPr txBox="1"/>
            <p:nvPr/>
          </p:nvSpPr>
          <p:spPr>
            <a:xfrm>
              <a:off x="8713552" y="55514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E9F21153-D395-96FC-730D-0A539F54BB5A}"/>
                </a:ext>
              </a:extLst>
            </p:cNvPr>
            <p:cNvSpPr txBox="1"/>
            <p:nvPr/>
          </p:nvSpPr>
          <p:spPr>
            <a:xfrm>
              <a:off x="9558163" y="55514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75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D1A596B-6D8E-33F6-21E2-7D87FA0D2354}"/>
                </a:ext>
              </a:extLst>
            </p:cNvPr>
            <p:cNvSpPr txBox="1"/>
            <p:nvPr/>
          </p:nvSpPr>
          <p:spPr>
            <a:xfrm>
              <a:off x="10338407" y="555148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100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77792D2-AE36-0EE5-70A5-49BA088547B6}"/>
                </a:ext>
              </a:extLst>
            </p:cNvPr>
            <p:cNvSpPr txBox="1"/>
            <p:nvPr/>
          </p:nvSpPr>
          <p:spPr>
            <a:xfrm>
              <a:off x="6690319" y="522686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0.5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CF0F1C9C-AFD0-217A-02B5-096B5AFF5341}"/>
                </a:ext>
              </a:extLst>
            </p:cNvPr>
            <p:cNvSpPr txBox="1"/>
            <p:nvPr/>
          </p:nvSpPr>
          <p:spPr>
            <a:xfrm>
              <a:off x="6690319" y="465210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0.6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195DB3EA-854B-2D52-F1F9-60B5F5FE3479}"/>
                </a:ext>
              </a:extLst>
            </p:cNvPr>
            <p:cNvSpPr txBox="1"/>
            <p:nvPr/>
          </p:nvSpPr>
          <p:spPr>
            <a:xfrm>
              <a:off x="6690319" y="405016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0.7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6C29794-0B01-53F0-2E2D-9212726C9C56}"/>
                </a:ext>
              </a:extLst>
            </p:cNvPr>
            <p:cNvSpPr txBox="1"/>
            <p:nvPr/>
          </p:nvSpPr>
          <p:spPr>
            <a:xfrm>
              <a:off x="6690319" y="3502579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0.8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2C5ACBD-AFFC-F9D6-2727-0476F6F16F5C}"/>
                </a:ext>
              </a:extLst>
            </p:cNvPr>
            <p:cNvSpPr txBox="1"/>
            <p:nvPr/>
          </p:nvSpPr>
          <p:spPr>
            <a:xfrm>
              <a:off x="6690319" y="292781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0.9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0A9F641-27E3-7817-4C8F-DF5776023FBD}"/>
                </a:ext>
              </a:extLst>
            </p:cNvPr>
            <p:cNvSpPr txBox="1"/>
            <p:nvPr/>
          </p:nvSpPr>
          <p:spPr>
            <a:xfrm>
              <a:off x="6690319" y="235305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8E22F77D-FFBE-435D-CB8D-A370711CAF28}"/>
                </a:ext>
              </a:extLst>
            </p:cNvPr>
            <p:cNvSpPr txBox="1"/>
            <p:nvPr/>
          </p:nvSpPr>
          <p:spPr>
            <a:xfrm>
              <a:off x="10657102" y="3096166"/>
              <a:ext cx="1342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C0000"/>
                  </a:solidFill>
                </a:rPr>
                <a:t>NNRTI/non-TAF</a:t>
              </a:r>
              <a:br>
                <a:rPr lang="en-US" sz="1400" dirty="0">
                  <a:solidFill>
                    <a:srgbClr val="CC0000"/>
                  </a:solidFill>
                </a:rPr>
              </a:br>
              <a:r>
                <a:rPr lang="en-US" sz="1400" dirty="0">
                  <a:solidFill>
                    <a:srgbClr val="CC0000"/>
                  </a:solidFill>
                </a:rPr>
                <a:t>(N = 488)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B1BB8F1-8C03-43AB-6F58-9D0BF01D85C1}"/>
                </a:ext>
              </a:extLst>
            </p:cNvPr>
            <p:cNvSpPr txBox="1"/>
            <p:nvPr/>
          </p:nvSpPr>
          <p:spPr>
            <a:xfrm>
              <a:off x="10682765" y="3588502"/>
              <a:ext cx="1255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66FF"/>
                  </a:solidFill>
                </a:rPr>
                <a:t>INSTI/non-TAF</a:t>
              </a:r>
              <a:br>
                <a:rPr lang="en-US" sz="1400" dirty="0">
                  <a:solidFill>
                    <a:srgbClr val="0066FF"/>
                  </a:solidFill>
                </a:rPr>
              </a:br>
              <a:r>
                <a:rPr lang="en-US" sz="1400" dirty="0">
                  <a:solidFill>
                    <a:srgbClr val="0066FF"/>
                  </a:solidFill>
                </a:rPr>
                <a:t>(N = 696)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8447CD5-B6AA-FDBF-CA41-77C8C7F36F97}"/>
                </a:ext>
              </a:extLst>
            </p:cNvPr>
            <p:cNvSpPr txBox="1"/>
            <p:nvPr/>
          </p:nvSpPr>
          <p:spPr>
            <a:xfrm>
              <a:off x="10877550" y="4107317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9900"/>
                  </a:solidFill>
                </a:rPr>
                <a:t>INSTI/TAF</a:t>
              </a:r>
              <a:br>
                <a:rPr lang="en-US" sz="1400" dirty="0">
                  <a:solidFill>
                    <a:srgbClr val="FF9900"/>
                  </a:solidFill>
                </a:rPr>
              </a:br>
              <a:r>
                <a:rPr lang="en-US" sz="1400" dirty="0">
                  <a:solidFill>
                    <a:srgbClr val="FF9900"/>
                  </a:solidFill>
                </a:rPr>
                <a:t>(N = 1054)</a:t>
              </a:r>
            </a:p>
          </p:txBody>
        </p:sp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4D67EC3C-C3B5-979A-6D6F-C25054B825A5}"/>
              </a:ext>
            </a:extLst>
          </p:cNvPr>
          <p:cNvSpPr txBox="1"/>
          <p:nvPr/>
        </p:nvSpPr>
        <p:spPr>
          <a:xfrm>
            <a:off x="783078" y="2761374"/>
            <a:ext cx="5084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Incident hypertension events in participants with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no evidence of hypertension at baseline (N = 2 238)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C7DD2E1-906A-E73E-7B15-006B26CFAEB4}"/>
              </a:ext>
            </a:extLst>
          </p:cNvPr>
          <p:cNvSpPr txBox="1"/>
          <p:nvPr/>
        </p:nvSpPr>
        <p:spPr>
          <a:xfrm>
            <a:off x="7435625" y="2432332"/>
            <a:ext cx="448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Hypertension-free participants, by treatment</a:t>
            </a:r>
          </a:p>
        </p:txBody>
      </p:sp>
    </p:spTree>
    <p:extLst>
      <p:ext uri="{BB962C8B-B14F-4D97-AF65-F5344CB8AC3E}">
        <p14:creationId xmlns:p14="http://schemas.microsoft.com/office/powerpoint/2010/main" val="2698193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D02B0-72E1-B3F3-5BD0-24C0121BD0F8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490167" cy="7631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Risk of hypertension with ART: OPERA cohort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3522D2-4C9D-71B4-06C1-2DD1EA7AC8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2528" y="1627928"/>
            <a:ext cx="11858621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Prospective cohort</a:t>
            </a:r>
          </a:p>
          <a:p>
            <a:r>
              <a:rPr lang="en-US" dirty="0"/>
              <a:t>147 423 PWH receiving routine care at 103 clinics in US and Puerto Rico</a:t>
            </a:r>
          </a:p>
          <a:p>
            <a:r>
              <a:rPr lang="en-US" dirty="0"/>
              <a:t>PWH ≥ 18 years, starting a new ART regimen (DTG/3TC, 2 NRTI + INSTI or </a:t>
            </a:r>
            <a:r>
              <a:rPr lang="en-US" dirty="0" err="1"/>
              <a:t>bPI</a:t>
            </a:r>
            <a:r>
              <a:rPr lang="en-US" dirty="0"/>
              <a:t> or NNRTI) 2016-2022</a:t>
            </a:r>
          </a:p>
          <a:p>
            <a:r>
              <a:rPr lang="en-US" dirty="0"/>
              <a:t>No diagnosis of hypertension or current antihypertensive therapy</a:t>
            </a:r>
          </a:p>
          <a:p>
            <a:r>
              <a:rPr lang="en-US" dirty="0"/>
              <a:t>Incident hypertension</a:t>
            </a:r>
          </a:p>
          <a:p>
            <a:pPr lvl="1"/>
            <a:r>
              <a:rPr lang="en-US" dirty="0"/>
              <a:t>2 consecutive SBP ≥ 140 mm Hg and/or DBP ≥ 90 mm Hg</a:t>
            </a:r>
          </a:p>
          <a:p>
            <a:pPr lvl="1"/>
            <a:r>
              <a:rPr lang="en-US" dirty="0"/>
              <a:t>New diagnosis of hypertension</a:t>
            </a:r>
          </a:p>
          <a:p>
            <a:pPr lvl="1"/>
            <a:r>
              <a:rPr lang="en-US" dirty="0"/>
              <a:t>New antihypertensive prescription</a:t>
            </a:r>
          </a:p>
          <a:p>
            <a:r>
              <a:rPr lang="en-US" dirty="0"/>
              <a:t>For this analysis, 17 000 patients studied</a:t>
            </a:r>
          </a:p>
          <a:p>
            <a:pPr lvl="1"/>
            <a:r>
              <a:rPr lang="en-US" dirty="0"/>
              <a:t>Prevalent hypertension: 30% of ART-naïve patients and 48% of ART-experienced patients</a:t>
            </a:r>
          </a:p>
          <a:p>
            <a:pPr lvl="1"/>
            <a:r>
              <a:rPr lang="en-US" dirty="0"/>
              <a:t>Incident hypertension: 22% after median 30 months of follow-up (incidence rate: 8 per 100 person-years</a:t>
            </a: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365860C5-DB43-0867-37C0-95D928A0347F}"/>
              </a:ext>
            </a:extLst>
          </p:cNvPr>
          <p:cNvSpPr txBox="1"/>
          <p:nvPr/>
        </p:nvSpPr>
        <p:spPr>
          <a:xfrm>
            <a:off x="8216536" y="6492240"/>
            <a:ext cx="397002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Lackey P, HIV Drug Therapy Glasgow 2024, Abs. P285</a:t>
            </a:r>
          </a:p>
        </p:txBody>
      </p:sp>
    </p:spTree>
    <p:extLst>
      <p:ext uri="{BB962C8B-B14F-4D97-AF65-F5344CB8AC3E}">
        <p14:creationId xmlns:p14="http://schemas.microsoft.com/office/powerpoint/2010/main" val="1298412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0B3BCF-1D87-4585-FBB6-80C1067D66C0}"/>
              </a:ext>
            </a:extLst>
          </p:cNvPr>
          <p:cNvSpPr txBox="1"/>
          <p:nvPr/>
        </p:nvSpPr>
        <p:spPr>
          <a:xfrm>
            <a:off x="940803" y="141007"/>
            <a:ext cx="7448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Association between ART regimen and incident HTN – OPERA cohort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AEFF482B-675C-6446-61F2-E9580767E856}"/>
              </a:ext>
            </a:extLst>
          </p:cNvPr>
          <p:cNvSpPr txBox="1"/>
          <p:nvPr/>
        </p:nvSpPr>
        <p:spPr>
          <a:xfrm>
            <a:off x="8216536" y="6492240"/>
            <a:ext cx="397002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Lackey P, HIV Drug Therapy Glasgow 2024, Abs. P285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AE42C1-3014-4D85-B61A-E3DFB64C974C}"/>
              </a:ext>
            </a:extLst>
          </p:cNvPr>
          <p:cNvSpPr txBox="1"/>
          <p:nvPr/>
        </p:nvSpPr>
        <p:spPr>
          <a:xfrm>
            <a:off x="8757523" y="4185487"/>
            <a:ext cx="31295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Conclusion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High prevalence and incidence of HTN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No association between ART regimens and incident HTN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443E4CF-4DF7-B41F-45A3-01A5C96C819F}"/>
              </a:ext>
            </a:extLst>
          </p:cNvPr>
          <p:cNvGrpSpPr/>
          <p:nvPr/>
        </p:nvGrpSpPr>
        <p:grpSpPr>
          <a:xfrm>
            <a:off x="781702" y="512375"/>
            <a:ext cx="7439677" cy="6162519"/>
            <a:chOff x="1569102" y="309175"/>
            <a:chExt cx="7439677" cy="643704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14F3CA8-6B80-DE01-1E6C-27EEF2AC3C8D}"/>
                </a:ext>
              </a:extLst>
            </p:cNvPr>
            <p:cNvGrpSpPr/>
            <p:nvPr/>
          </p:nvGrpSpPr>
          <p:grpSpPr>
            <a:xfrm>
              <a:off x="3474944" y="447675"/>
              <a:ext cx="5141913" cy="5283201"/>
              <a:chOff x="3752850" y="523875"/>
              <a:chExt cx="5141913" cy="5283201"/>
            </a:xfrm>
          </p:grpSpPr>
          <p:sp>
            <p:nvSpPr>
              <p:cNvPr id="37" name="Line 6">
                <a:extLst>
                  <a:ext uri="{FF2B5EF4-FFF2-40B4-BE49-F238E27FC236}">
                    <a16:creationId xmlns:a16="http://schemas.microsoft.com/office/drawing/2014/main" id="{19BC4BB0-C030-AEA3-6E40-89700509E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2850" y="5703888"/>
                <a:ext cx="34178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7">
                <a:extLst>
                  <a:ext uri="{FF2B5EF4-FFF2-40B4-BE49-F238E27FC236}">
                    <a16:creationId xmlns:a16="http://schemas.microsoft.com/office/drawing/2014/main" id="{1FF76A0F-2880-E7AE-C76F-0D24263D5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70738" y="523875"/>
                <a:ext cx="0" cy="5180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8">
                <a:extLst>
                  <a:ext uri="{FF2B5EF4-FFF2-40B4-BE49-F238E27FC236}">
                    <a16:creationId xmlns:a16="http://schemas.microsoft.com/office/drawing/2014/main" id="{5FDFAFF0-5A55-43D3-3C03-44C869258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5703888"/>
                <a:ext cx="17240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C250C347-29D1-C976-D75A-14290FDEC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7938" y="5703888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D016C343-01AA-BBCC-71C8-76894363D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7138" y="5703888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11">
                <a:extLst>
                  <a:ext uri="{FF2B5EF4-FFF2-40B4-BE49-F238E27FC236}">
                    <a16:creationId xmlns:a16="http://schemas.microsoft.com/office/drawing/2014/main" id="{15A68B71-603D-0813-12C6-4D9586CE1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70738" y="5703888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12">
                <a:extLst>
                  <a:ext uri="{FF2B5EF4-FFF2-40B4-BE49-F238E27FC236}">
                    <a16:creationId xmlns:a16="http://schemas.microsoft.com/office/drawing/2014/main" id="{56519ABD-2867-E266-540F-AEEF31E8C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4338" y="5703888"/>
                <a:ext cx="0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13">
                <a:extLst>
                  <a:ext uri="{FF2B5EF4-FFF2-40B4-BE49-F238E27FC236}">
                    <a16:creationId xmlns:a16="http://schemas.microsoft.com/office/drawing/2014/main" id="{56A525BF-CEAB-6C95-8372-166D1AEC5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7075" y="1073150"/>
                <a:ext cx="406400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14">
                <a:extLst>
                  <a:ext uri="{FF2B5EF4-FFF2-40B4-BE49-F238E27FC236}">
                    <a16:creationId xmlns:a16="http://schemas.microsoft.com/office/drawing/2014/main" id="{AF215286-882A-3C9C-CF8B-75DC262AB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8975" y="1446213"/>
                <a:ext cx="646113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15">
                <a:extLst>
                  <a:ext uri="{FF2B5EF4-FFF2-40B4-BE49-F238E27FC236}">
                    <a16:creationId xmlns:a16="http://schemas.microsoft.com/office/drawing/2014/main" id="{B668493B-DFEF-E0E3-0E7A-06346E5D5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18288" y="1262063"/>
                <a:ext cx="952500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16">
                <a:extLst>
                  <a:ext uri="{FF2B5EF4-FFF2-40B4-BE49-F238E27FC236}">
                    <a16:creationId xmlns:a16="http://schemas.microsoft.com/office/drawing/2014/main" id="{A4CF6745-F8CA-80E7-420D-888D6B64F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0738" y="3295650"/>
                <a:ext cx="180975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17">
                <a:extLst>
                  <a:ext uri="{FF2B5EF4-FFF2-40B4-BE49-F238E27FC236}">
                    <a16:creationId xmlns:a16="http://schemas.microsoft.com/office/drawing/2014/main" id="{FA4CAFFA-9EA7-87D5-512E-CE0CADFDF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1663" y="2555875"/>
                <a:ext cx="1074738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18">
                <a:extLst>
                  <a:ext uri="{FF2B5EF4-FFF2-40B4-BE49-F238E27FC236}">
                    <a16:creationId xmlns:a16="http://schemas.microsoft.com/office/drawing/2014/main" id="{286E696F-141A-1387-0621-28F924CA5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86600" y="4037013"/>
                <a:ext cx="338138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19">
                <a:extLst>
                  <a:ext uri="{FF2B5EF4-FFF2-40B4-BE49-F238E27FC236}">
                    <a16:creationId xmlns:a16="http://schemas.microsoft.com/office/drawing/2014/main" id="{E6EB0D67-89D9-72B1-85F3-A65FEC4E2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86588" y="3668713"/>
                <a:ext cx="423863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20">
                <a:extLst>
                  <a:ext uri="{FF2B5EF4-FFF2-40B4-BE49-F238E27FC236}">
                    <a16:creationId xmlns:a16="http://schemas.microsoft.com/office/drawing/2014/main" id="{98D47120-A966-215E-F037-CBB2299A5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6288" y="3852863"/>
                <a:ext cx="809625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21">
                <a:extLst>
                  <a:ext uri="{FF2B5EF4-FFF2-40B4-BE49-F238E27FC236}">
                    <a16:creationId xmlns:a16="http://schemas.microsoft.com/office/drawing/2014/main" id="{660AAA01-A0D9-5DE1-2B3A-3A0DD61EF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1188" y="3476625"/>
                <a:ext cx="776288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22">
                <a:extLst>
                  <a:ext uri="{FF2B5EF4-FFF2-40B4-BE49-F238E27FC236}">
                    <a16:creationId xmlns:a16="http://schemas.microsoft.com/office/drawing/2014/main" id="{D8539C90-F575-E75E-47C2-9DC47D2F6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51613" y="5518150"/>
                <a:ext cx="1008063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23">
                <a:extLst>
                  <a:ext uri="{FF2B5EF4-FFF2-40B4-BE49-F238E27FC236}">
                    <a16:creationId xmlns:a16="http://schemas.microsoft.com/office/drawing/2014/main" id="{BB00CBF9-CE2C-37E8-2B37-B1E9D792D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97650" y="5327650"/>
                <a:ext cx="1154113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24">
                <a:extLst>
                  <a:ext uri="{FF2B5EF4-FFF2-40B4-BE49-F238E27FC236}">
                    <a16:creationId xmlns:a16="http://schemas.microsoft.com/office/drawing/2014/main" id="{4091641D-923E-EE99-3A08-CEF4799D6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61163" y="5146675"/>
                <a:ext cx="1052513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25">
                <a:extLst>
                  <a:ext uri="{FF2B5EF4-FFF2-40B4-BE49-F238E27FC236}">
                    <a16:creationId xmlns:a16="http://schemas.microsoft.com/office/drawing/2014/main" id="{E50607E4-A080-087B-0636-0F9E567A7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3850" y="4962525"/>
                <a:ext cx="1182688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26">
                <a:extLst>
                  <a:ext uri="{FF2B5EF4-FFF2-40B4-BE49-F238E27FC236}">
                    <a16:creationId xmlns:a16="http://schemas.microsoft.com/office/drawing/2014/main" id="{AE8505E2-C20A-281B-1B3B-5B4B835D3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2738" y="4773613"/>
                <a:ext cx="563563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27">
                <a:extLst>
                  <a:ext uri="{FF2B5EF4-FFF2-40B4-BE49-F238E27FC236}">
                    <a16:creationId xmlns:a16="http://schemas.microsoft.com/office/drawing/2014/main" id="{39B35C6A-09E3-CDA4-3E72-78C21691D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27763" y="2366963"/>
                <a:ext cx="1460500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6616E713-B268-534F-9B3B-B5334F7D9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56400" y="2182813"/>
                <a:ext cx="504825" cy="0"/>
              </a:xfrm>
              <a:prstGeom prst="line">
                <a:avLst/>
              </a:prstGeom>
              <a:noFill/>
              <a:ln w="1905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946CB01C-4C1E-1C4A-84BE-FAAA18847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5175" y="1947863"/>
                <a:ext cx="112713" cy="114300"/>
              </a:xfrm>
              <a:custGeom>
                <a:avLst/>
                <a:gdLst>
                  <a:gd name="T0" fmla="*/ 143 w 285"/>
                  <a:gd name="T1" fmla="*/ 0 h 285"/>
                  <a:gd name="T2" fmla="*/ 0 w 285"/>
                  <a:gd name="T3" fmla="*/ 142 h 285"/>
                  <a:gd name="T4" fmla="*/ 143 w 285"/>
                  <a:gd name="T5" fmla="*/ 285 h 285"/>
                  <a:gd name="T6" fmla="*/ 285 w 285"/>
                  <a:gd name="T7" fmla="*/ 142 h 285"/>
                  <a:gd name="T8" fmla="*/ 143 w 285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143" y="0"/>
                    </a:moveTo>
                    <a:lnTo>
                      <a:pt x="0" y="142"/>
                    </a:lnTo>
                    <a:lnTo>
                      <a:pt x="143" y="285"/>
                    </a:lnTo>
                    <a:lnTo>
                      <a:pt x="285" y="14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612A1F63-48AB-9BE7-46E2-06154DCC2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3250" y="2127250"/>
                <a:ext cx="112713" cy="112713"/>
              </a:xfrm>
              <a:custGeom>
                <a:avLst/>
                <a:gdLst>
                  <a:gd name="T0" fmla="*/ 143 w 285"/>
                  <a:gd name="T1" fmla="*/ 0 h 284"/>
                  <a:gd name="T2" fmla="*/ 0 w 285"/>
                  <a:gd name="T3" fmla="*/ 142 h 284"/>
                  <a:gd name="T4" fmla="*/ 143 w 285"/>
                  <a:gd name="T5" fmla="*/ 284 h 284"/>
                  <a:gd name="T6" fmla="*/ 285 w 285"/>
                  <a:gd name="T7" fmla="*/ 142 h 284"/>
                  <a:gd name="T8" fmla="*/ 143 w 285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4">
                    <a:moveTo>
                      <a:pt x="143" y="0"/>
                    </a:moveTo>
                    <a:lnTo>
                      <a:pt x="0" y="142"/>
                    </a:lnTo>
                    <a:lnTo>
                      <a:pt x="143" y="284"/>
                    </a:lnTo>
                    <a:lnTo>
                      <a:pt x="285" y="14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0AB65EE6-705D-56B1-A045-4FDF56F3E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2311400"/>
                <a:ext cx="112713" cy="112713"/>
              </a:xfrm>
              <a:custGeom>
                <a:avLst/>
                <a:gdLst>
                  <a:gd name="T0" fmla="*/ 143 w 285"/>
                  <a:gd name="T1" fmla="*/ 0 h 285"/>
                  <a:gd name="T2" fmla="*/ 0 w 285"/>
                  <a:gd name="T3" fmla="*/ 143 h 285"/>
                  <a:gd name="T4" fmla="*/ 143 w 285"/>
                  <a:gd name="T5" fmla="*/ 285 h 285"/>
                  <a:gd name="T6" fmla="*/ 285 w 285"/>
                  <a:gd name="T7" fmla="*/ 143 h 285"/>
                  <a:gd name="T8" fmla="*/ 143 w 285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143" y="0"/>
                    </a:moveTo>
                    <a:lnTo>
                      <a:pt x="0" y="143"/>
                    </a:lnTo>
                    <a:lnTo>
                      <a:pt x="143" y="285"/>
                    </a:lnTo>
                    <a:lnTo>
                      <a:pt x="285" y="143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85737FC4-2D51-8F18-442E-A458305E2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5" y="2498725"/>
                <a:ext cx="112713" cy="112713"/>
              </a:xfrm>
              <a:custGeom>
                <a:avLst/>
                <a:gdLst>
                  <a:gd name="T0" fmla="*/ 142 w 285"/>
                  <a:gd name="T1" fmla="*/ 0 h 285"/>
                  <a:gd name="T2" fmla="*/ 0 w 285"/>
                  <a:gd name="T3" fmla="*/ 142 h 285"/>
                  <a:gd name="T4" fmla="*/ 142 w 285"/>
                  <a:gd name="T5" fmla="*/ 285 h 285"/>
                  <a:gd name="T6" fmla="*/ 285 w 285"/>
                  <a:gd name="T7" fmla="*/ 142 h 285"/>
                  <a:gd name="T8" fmla="*/ 142 w 285"/>
                  <a:gd name="T9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142" y="0"/>
                    </a:moveTo>
                    <a:lnTo>
                      <a:pt x="0" y="142"/>
                    </a:lnTo>
                    <a:lnTo>
                      <a:pt x="142" y="285"/>
                    </a:lnTo>
                    <a:lnTo>
                      <a:pt x="285" y="14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045C7259-27EE-B9FC-2DAC-6B1C48B4D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675" y="1389063"/>
                <a:ext cx="112713" cy="112713"/>
              </a:xfrm>
              <a:custGeom>
                <a:avLst/>
                <a:gdLst>
                  <a:gd name="T0" fmla="*/ 0 w 285"/>
                  <a:gd name="T1" fmla="*/ 143 h 285"/>
                  <a:gd name="T2" fmla="*/ 142 w 285"/>
                  <a:gd name="T3" fmla="*/ 285 h 285"/>
                  <a:gd name="T4" fmla="*/ 285 w 285"/>
                  <a:gd name="T5" fmla="*/ 143 h 285"/>
                  <a:gd name="T6" fmla="*/ 142 w 285"/>
                  <a:gd name="T7" fmla="*/ 0 h 285"/>
                  <a:gd name="T8" fmla="*/ 0 w 285"/>
                  <a:gd name="T9" fmla="*/ 14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0" y="143"/>
                    </a:moveTo>
                    <a:lnTo>
                      <a:pt x="142" y="285"/>
                    </a:lnTo>
                    <a:lnTo>
                      <a:pt x="285" y="143"/>
                    </a:lnTo>
                    <a:lnTo>
                      <a:pt x="142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62BCE631-7F77-CBB5-1CE4-8715C63B0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7388" y="1204913"/>
                <a:ext cx="112713" cy="112713"/>
              </a:xfrm>
              <a:custGeom>
                <a:avLst/>
                <a:gdLst>
                  <a:gd name="T0" fmla="*/ 0 w 285"/>
                  <a:gd name="T1" fmla="*/ 142 h 284"/>
                  <a:gd name="T2" fmla="*/ 142 w 285"/>
                  <a:gd name="T3" fmla="*/ 284 h 284"/>
                  <a:gd name="T4" fmla="*/ 285 w 285"/>
                  <a:gd name="T5" fmla="*/ 142 h 284"/>
                  <a:gd name="T6" fmla="*/ 142 w 285"/>
                  <a:gd name="T7" fmla="*/ 0 h 284"/>
                  <a:gd name="T8" fmla="*/ 0 w 285"/>
                  <a:gd name="T9" fmla="*/ 14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4">
                    <a:moveTo>
                      <a:pt x="0" y="142"/>
                    </a:moveTo>
                    <a:lnTo>
                      <a:pt x="142" y="284"/>
                    </a:lnTo>
                    <a:lnTo>
                      <a:pt x="285" y="142"/>
                    </a:lnTo>
                    <a:lnTo>
                      <a:pt x="142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E42FABEC-C31F-C025-B021-6F8DCF039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125" y="1017588"/>
                <a:ext cx="114300" cy="112713"/>
              </a:xfrm>
              <a:custGeom>
                <a:avLst/>
                <a:gdLst>
                  <a:gd name="T0" fmla="*/ 0 w 284"/>
                  <a:gd name="T1" fmla="*/ 143 h 285"/>
                  <a:gd name="T2" fmla="*/ 142 w 284"/>
                  <a:gd name="T3" fmla="*/ 285 h 285"/>
                  <a:gd name="T4" fmla="*/ 284 w 284"/>
                  <a:gd name="T5" fmla="*/ 143 h 285"/>
                  <a:gd name="T6" fmla="*/ 142 w 284"/>
                  <a:gd name="T7" fmla="*/ 0 h 285"/>
                  <a:gd name="T8" fmla="*/ 0 w 284"/>
                  <a:gd name="T9" fmla="*/ 14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5">
                    <a:moveTo>
                      <a:pt x="0" y="143"/>
                    </a:moveTo>
                    <a:lnTo>
                      <a:pt x="142" y="285"/>
                    </a:lnTo>
                    <a:lnTo>
                      <a:pt x="284" y="143"/>
                    </a:lnTo>
                    <a:lnTo>
                      <a:pt x="142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2EA4D1FF-012E-F642-79C0-B08F3B3E9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5175" y="833438"/>
                <a:ext cx="112713" cy="112713"/>
              </a:xfrm>
              <a:custGeom>
                <a:avLst/>
                <a:gdLst>
                  <a:gd name="T0" fmla="*/ 0 w 285"/>
                  <a:gd name="T1" fmla="*/ 143 h 285"/>
                  <a:gd name="T2" fmla="*/ 143 w 285"/>
                  <a:gd name="T3" fmla="*/ 285 h 285"/>
                  <a:gd name="T4" fmla="*/ 285 w 285"/>
                  <a:gd name="T5" fmla="*/ 143 h 285"/>
                  <a:gd name="T6" fmla="*/ 143 w 285"/>
                  <a:gd name="T7" fmla="*/ 0 h 285"/>
                  <a:gd name="T8" fmla="*/ 0 w 285"/>
                  <a:gd name="T9" fmla="*/ 14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285">
                    <a:moveTo>
                      <a:pt x="0" y="143"/>
                    </a:moveTo>
                    <a:lnTo>
                      <a:pt x="143" y="285"/>
                    </a:lnTo>
                    <a:lnTo>
                      <a:pt x="285" y="143"/>
                    </a:lnTo>
                    <a:lnTo>
                      <a:pt x="143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3B5731A2-42F4-B6A8-64A2-DFDFAEC7B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5175" y="4540250"/>
                <a:ext cx="112713" cy="112713"/>
              </a:xfrm>
              <a:custGeom>
                <a:avLst/>
                <a:gdLst>
                  <a:gd name="T0" fmla="*/ 143 w 285"/>
                  <a:gd name="T1" fmla="*/ 0 h 285"/>
                  <a:gd name="T2" fmla="*/ 0 w 285"/>
                  <a:gd name="T3" fmla="*/ 285 h 285"/>
                  <a:gd name="T4" fmla="*/ 285 w 285"/>
                  <a:gd name="T5" fmla="*/ 285 h 285"/>
                  <a:gd name="T6" fmla="*/ 143 w 285"/>
                  <a:gd name="T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5">
                    <a:moveTo>
                      <a:pt x="143" y="0"/>
                    </a:moveTo>
                    <a:lnTo>
                      <a:pt x="0" y="285"/>
                    </a:lnTo>
                    <a:lnTo>
                      <a:pt x="285" y="28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38">
                <a:extLst>
                  <a:ext uri="{FF2B5EF4-FFF2-40B4-BE49-F238E27FC236}">
                    <a16:creationId xmlns:a16="http://schemas.microsoft.com/office/drawing/2014/main" id="{23CA3EFD-778B-826D-0003-CC2794D7B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4706938"/>
                <a:ext cx="112713" cy="112713"/>
              </a:xfrm>
              <a:custGeom>
                <a:avLst/>
                <a:gdLst>
                  <a:gd name="T0" fmla="*/ 143 w 285"/>
                  <a:gd name="T1" fmla="*/ 0 h 285"/>
                  <a:gd name="T2" fmla="*/ 0 w 285"/>
                  <a:gd name="T3" fmla="*/ 285 h 285"/>
                  <a:gd name="T4" fmla="*/ 285 w 285"/>
                  <a:gd name="T5" fmla="*/ 285 h 285"/>
                  <a:gd name="T6" fmla="*/ 143 w 285"/>
                  <a:gd name="T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5">
                    <a:moveTo>
                      <a:pt x="143" y="0"/>
                    </a:moveTo>
                    <a:lnTo>
                      <a:pt x="0" y="285"/>
                    </a:lnTo>
                    <a:lnTo>
                      <a:pt x="285" y="28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CC39DD27-17AE-4F74-E19F-D28BA42A8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4905375"/>
                <a:ext cx="112713" cy="112713"/>
              </a:xfrm>
              <a:custGeom>
                <a:avLst/>
                <a:gdLst>
                  <a:gd name="T0" fmla="*/ 143 w 285"/>
                  <a:gd name="T1" fmla="*/ 0 h 285"/>
                  <a:gd name="T2" fmla="*/ 0 w 285"/>
                  <a:gd name="T3" fmla="*/ 285 h 285"/>
                  <a:gd name="T4" fmla="*/ 285 w 285"/>
                  <a:gd name="T5" fmla="*/ 285 h 285"/>
                  <a:gd name="T6" fmla="*/ 143 w 285"/>
                  <a:gd name="T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5">
                    <a:moveTo>
                      <a:pt x="143" y="0"/>
                    </a:moveTo>
                    <a:lnTo>
                      <a:pt x="0" y="285"/>
                    </a:lnTo>
                    <a:lnTo>
                      <a:pt x="285" y="28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40">
                <a:extLst>
                  <a:ext uri="{FF2B5EF4-FFF2-40B4-BE49-F238E27FC236}">
                    <a16:creationId xmlns:a16="http://schemas.microsoft.com/office/drawing/2014/main" id="{8BAD1EFA-F163-553E-8DFF-2013BCD93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5089525"/>
                <a:ext cx="112713" cy="114300"/>
              </a:xfrm>
              <a:custGeom>
                <a:avLst/>
                <a:gdLst>
                  <a:gd name="T0" fmla="*/ 143 w 285"/>
                  <a:gd name="T1" fmla="*/ 0 h 285"/>
                  <a:gd name="T2" fmla="*/ 0 w 285"/>
                  <a:gd name="T3" fmla="*/ 285 h 285"/>
                  <a:gd name="T4" fmla="*/ 285 w 285"/>
                  <a:gd name="T5" fmla="*/ 285 h 285"/>
                  <a:gd name="T6" fmla="*/ 143 w 285"/>
                  <a:gd name="T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5">
                    <a:moveTo>
                      <a:pt x="143" y="0"/>
                    </a:moveTo>
                    <a:lnTo>
                      <a:pt x="0" y="285"/>
                    </a:lnTo>
                    <a:lnTo>
                      <a:pt x="285" y="28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CF75D080-3997-334D-488C-251E37099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5175" y="5267325"/>
                <a:ext cx="112713" cy="112713"/>
              </a:xfrm>
              <a:custGeom>
                <a:avLst/>
                <a:gdLst>
                  <a:gd name="T0" fmla="*/ 143 w 285"/>
                  <a:gd name="T1" fmla="*/ 0 h 284"/>
                  <a:gd name="T2" fmla="*/ 0 w 285"/>
                  <a:gd name="T3" fmla="*/ 284 h 284"/>
                  <a:gd name="T4" fmla="*/ 285 w 285"/>
                  <a:gd name="T5" fmla="*/ 284 h 284"/>
                  <a:gd name="T6" fmla="*/ 143 w 285"/>
                  <a:gd name="T7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4">
                    <a:moveTo>
                      <a:pt x="143" y="0"/>
                    </a:moveTo>
                    <a:lnTo>
                      <a:pt x="0" y="284"/>
                    </a:lnTo>
                    <a:lnTo>
                      <a:pt x="285" y="28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1F410227-1A65-12C1-DC41-5F1E482C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938" y="5462588"/>
                <a:ext cx="112713" cy="112713"/>
              </a:xfrm>
              <a:custGeom>
                <a:avLst/>
                <a:gdLst>
                  <a:gd name="T0" fmla="*/ 143 w 285"/>
                  <a:gd name="T1" fmla="*/ 0 h 284"/>
                  <a:gd name="T2" fmla="*/ 0 w 285"/>
                  <a:gd name="T3" fmla="*/ 284 h 284"/>
                  <a:gd name="T4" fmla="*/ 285 w 285"/>
                  <a:gd name="T5" fmla="*/ 284 h 284"/>
                  <a:gd name="T6" fmla="*/ 143 w 285"/>
                  <a:gd name="T7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4">
                    <a:moveTo>
                      <a:pt x="143" y="0"/>
                    </a:moveTo>
                    <a:lnTo>
                      <a:pt x="0" y="284"/>
                    </a:lnTo>
                    <a:lnTo>
                      <a:pt x="285" y="28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43">
                <a:extLst>
                  <a:ext uri="{FF2B5EF4-FFF2-40B4-BE49-F238E27FC236}">
                    <a16:creationId xmlns:a16="http://schemas.microsoft.com/office/drawing/2014/main" id="{904FBE1E-8AF0-BFE6-5BB5-117AE6DA9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313" y="3979863"/>
                <a:ext cx="112713" cy="112713"/>
              </a:xfrm>
              <a:custGeom>
                <a:avLst/>
                <a:gdLst>
                  <a:gd name="T0" fmla="*/ 285 w 285"/>
                  <a:gd name="T1" fmla="*/ 285 h 285"/>
                  <a:gd name="T2" fmla="*/ 142 w 285"/>
                  <a:gd name="T3" fmla="*/ 0 h 285"/>
                  <a:gd name="T4" fmla="*/ 0 w 285"/>
                  <a:gd name="T5" fmla="*/ 285 h 285"/>
                  <a:gd name="T6" fmla="*/ 285 w 285"/>
                  <a:gd name="T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5">
                    <a:moveTo>
                      <a:pt x="285" y="285"/>
                    </a:moveTo>
                    <a:lnTo>
                      <a:pt x="142" y="0"/>
                    </a:lnTo>
                    <a:lnTo>
                      <a:pt x="0" y="285"/>
                    </a:ln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44">
                <a:extLst>
                  <a:ext uri="{FF2B5EF4-FFF2-40B4-BE49-F238E27FC236}">
                    <a16:creationId xmlns:a16="http://schemas.microsoft.com/office/drawing/2014/main" id="{7133B298-ECA8-335A-F2FF-803B0F53F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3950" y="3795713"/>
                <a:ext cx="112713" cy="114300"/>
              </a:xfrm>
              <a:custGeom>
                <a:avLst/>
                <a:gdLst>
                  <a:gd name="T0" fmla="*/ 284 w 284"/>
                  <a:gd name="T1" fmla="*/ 285 h 285"/>
                  <a:gd name="T2" fmla="*/ 142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4" h="285">
                    <a:moveTo>
                      <a:pt x="284" y="285"/>
                    </a:moveTo>
                    <a:lnTo>
                      <a:pt x="142" y="0"/>
                    </a:lnTo>
                    <a:lnTo>
                      <a:pt x="0" y="285"/>
                    </a:lnTo>
                    <a:lnTo>
                      <a:pt x="284" y="285"/>
                    </a:lnTo>
                    <a:close/>
                  </a:path>
                </a:pathLst>
              </a:cu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45">
                <a:extLst>
                  <a:ext uri="{FF2B5EF4-FFF2-40B4-BE49-F238E27FC236}">
                    <a16:creationId xmlns:a16="http://schemas.microsoft.com/office/drawing/2014/main" id="{E67067DB-0F14-BE90-EED0-C707C9E94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611563"/>
                <a:ext cx="112713" cy="112713"/>
              </a:xfrm>
              <a:custGeom>
                <a:avLst/>
                <a:gdLst>
                  <a:gd name="T0" fmla="*/ 285 w 285"/>
                  <a:gd name="T1" fmla="*/ 285 h 285"/>
                  <a:gd name="T2" fmla="*/ 142 w 285"/>
                  <a:gd name="T3" fmla="*/ 0 h 285"/>
                  <a:gd name="T4" fmla="*/ 0 w 285"/>
                  <a:gd name="T5" fmla="*/ 285 h 285"/>
                  <a:gd name="T6" fmla="*/ 285 w 285"/>
                  <a:gd name="T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5">
                    <a:moveTo>
                      <a:pt x="285" y="285"/>
                    </a:moveTo>
                    <a:lnTo>
                      <a:pt x="142" y="0"/>
                    </a:lnTo>
                    <a:lnTo>
                      <a:pt x="0" y="285"/>
                    </a:ln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46">
                <a:extLst>
                  <a:ext uri="{FF2B5EF4-FFF2-40B4-BE49-F238E27FC236}">
                    <a16:creationId xmlns:a16="http://schemas.microsoft.com/office/drawing/2014/main" id="{5E15AD97-CD08-C252-3219-D8439988C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2975" y="3421063"/>
                <a:ext cx="112713" cy="112713"/>
              </a:xfrm>
              <a:custGeom>
                <a:avLst/>
                <a:gdLst>
                  <a:gd name="T0" fmla="*/ 285 w 285"/>
                  <a:gd name="T1" fmla="*/ 284 h 284"/>
                  <a:gd name="T2" fmla="*/ 142 w 285"/>
                  <a:gd name="T3" fmla="*/ 0 h 284"/>
                  <a:gd name="T4" fmla="*/ 0 w 285"/>
                  <a:gd name="T5" fmla="*/ 284 h 284"/>
                  <a:gd name="T6" fmla="*/ 285 w 285"/>
                  <a:gd name="T7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4">
                    <a:moveTo>
                      <a:pt x="285" y="284"/>
                    </a:moveTo>
                    <a:lnTo>
                      <a:pt x="142" y="0"/>
                    </a:lnTo>
                    <a:lnTo>
                      <a:pt x="0" y="284"/>
                    </a:lnTo>
                    <a:lnTo>
                      <a:pt x="285" y="284"/>
                    </a:lnTo>
                    <a:close/>
                  </a:path>
                </a:pathLst>
              </a:cu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47">
                <a:extLst>
                  <a:ext uri="{FF2B5EF4-FFF2-40B4-BE49-F238E27FC236}">
                    <a16:creationId xmlns:a16="http://schemas.microsoft.com/office/drawing/2014/main" id="{DB48E799-047C-D153-0307-BFEC001B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235325"/>
                <a:ext cx="112713" cy="112713"/>
              </a:xfrm>
              <a:custGeom>
                <a:avLst/>
                <a:gdLst>
                  <a:gd name="T0" fmla="*/ 285 w 285"/>
                  <a:gd name="T1" fmla="*/ 285 h 285"/>
                  <a:gd name="T2" fmla="*/ 143 w 285"/>
                  <a:gd name="T3" fmla="*/ 0 h 285"/>
                  <a:gd name="T4" fmla="*/ 0 w 285"/>
                  <a:gd name="T5" fmla="*/ 285 h 285"/>
                  <a:gd name="T6" fmla="*/ 285 w 285"/>
                  <a:gd name="T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5">
                    <a:moveTo>
                      <a:pt x="285" y="285"/>
                    </a:moveTo>
                    <a:lnTo>
                      <a:pt x="143" y="0"/>
                    </a:lnTo>
                    <a:lnTo>
                      <a:pt x="0" y="285"/>
                    </a:ln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48">
                <a:extLst>
                  <a:ext uri="{FF2B5EF4-FFF2-40B4-BE49-F238E27FC236}">
                    <a16:creationId xmlns:a16="http://schemas.microsoft.com/office/drawing/2014/main" id="{D4B72EC8-9604-205C-2073-B407F8476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525" y="3054350"/>
                <a:ext cx="112713" cy="112713"/>
              </a:xfrm>
              <a:custGeom>
                <a:avLst/>
                <a:gdLst>
                  <a:gd name="T0" fmla="*/ 285 w 285"/>
                  <a:gd name="T1" fmla="*/ 284 h 284"/>
                  <a:gd name="T2" fmla="*/ 142 w 285"/>
                  <a:gd name="T3" fmla="*/ 0 h 284"/>
                  <a:gd name="T4" fmla="*/ 0 w 285"/>
                  <a:gd name="T5" fmla="*/ 284 h 284"/>
                  <a:gd name="T6" fmla="*/ 285 w 285"/>
                  <a:gd name="T7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5" h="284">
                    <a:moveTo>
                      <a:pt x="285" y="284"/>
                    </a:moveTo>
                    <a:lnTo>
                      <a:pt x="142" y="0"/>
                    </a:lnTo>
                    <a:lnTo>
                      <a:pt x="0" y="284"/>
                    </a:lnTo>
                    <a:lnTo>
                      <a:pt x="285" y="284"/>
                    </a:lnTo>
                    <a:close/>
                  </a:path>
                </a:pathLst>
              </a:custGeom>
              <a:solidFill>
                <a:srgbClr val="FF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3B37CFC-351A-41C7-F311-DE8DB35D63E3}"/>
                </a:ext>
              </a:extLst>
            </p:cNvPr>
            <p:cNvSpPr txBox="1"/>
            <p:nvPr/>
          </p:nvSpPr>
          <p:spPr>
            <a:xfrm>
              <a:off x="5035841" y="5692776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34CAB92-00F2-08D3-AFAF-3120B3789810}"/>
                </a:ext>
              </a:extLst>
            </p:cNvPr>
            <p:cNvSpPr txBox="1"/>
            <p:nvPr/>
          </p:nvSpPr>
          <p:spPr>
            <a:xfrm>
              <a:off x="6770750" y="569277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386B068-83FC-C9D1-ACC6-625C14E9359F}"/>
                </a:ext>
              </a:extLst>
            </p:cNvPr>
            <p:cNvSpPr txBox="1"/>
            <p:nvPr/>
          </p:nvSpPr>
          <p:spPr>
            <a:xfrm>
              <a:off x="8407877" y="569277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592C8AB-8A82-DADA-DA69-5BEE9341ABF8}"/>
                </a:ext>
              </a:extLst>
            </p:cNvPr>
            <p:cNvSpPr txBox="1"/>
            <p:nvPr/>
          </p:nvSpPr>
          <p:spPr>
            <a:xfrm>
              <a:off x="4720027" y="670740"/>
              <a:ext cx="11817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3.29 (2.62-4.12)</a:t>
              </a:r>
            </a:p>
            <a:p>
              <a:pPr algn="ctr"/>
              <a:r>
                <a:rPr lang="fr-FR" sz="1200" dirty="0"/>
                <a:t>4.46 (3.96-5.08)</a:t>
              </a:r>
            </a:p>
            <a:p>
              <a:pPr algn="ctr"/>
              <a:r>
                <a:rPr lang="fr-FR" sz="1200" dirty="0"/>
                <a:t>3.82 (2.37-6.14)</a:t>
              </a:r>
            </a:p>
            <a:p>
              <a:pPr algn="ctr"/>
              <a:r>
                <a:rPr lang="fr-FR" sz="1200" dirty="0"/>
                <a:t>5.05 (3.55-7.19)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EA74DE5-D19F-15E6-D02B-AE01539C6762}"/>
                </a:ext>
              </a:extLst>
            </p:cNvPr>
            <p:cNvSpPr txBox="1"/>
            <p:nvPr/>
          </p:nvSpPr>
          <p:spPr>
            <a:xfrm>
              <a:off x="6182669" y="5854701"/>
              <a:ext cx="1420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Incidence rate ratio</a:t>
              </a:r>
            </a:p>
          </p:txBody>
        </p:sp>
        <p:sp>
          <p:nvSpPr>
            <p:cNvPr id="13" name="Flèche : droite 60">
              <a:extLst>
                <a:ext uri="{FF2B5EF4-FFF2-40B4-BE49-F238E27FC236}">
                  <a16:creationId xmlns:a16="http://schemas.microsoft.com/office/drawing/2014/main" id="{38318455-0900-488F-E9DE-B029C439C44D}"/>
                </a:ext>
              </a:extLst>
            </p:cNvPr>
            <p:cNvSpPr/>
            <p:nvPr/>
          </p:nvSpPr>
          <p:spPr>
            <a:xfrm>
              <a:off x="7040469" y="6096000"/>
              <a:ext cx="1781391" cy="65021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lèche : droite 62">
              <a:extLst>
                <a:ext uri="{FF2B5EF4-FFF2-40B4-BE49-F238E27FC236}">
                  <a16:creationId xmlns:a16="http://schemas.microsoft.com/office/drawing/2014/main" id="{7B88CE9C-FE39-E075-3733-B70845672806}"/>
                </a:ext>
              </a:extLst>
            </p:cNvPr>
            <p:cNvSpPr/>
            <p:nvPr/>
          </p:nvSpPr>
          <p:spPr>
            <a:xfrm flipH="1">
              <a:off x="4741769" y="6096000"/>
              <a:ext cx="2062190" cy="594653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CBBF276-624E-4CE8-B0EA-BE95E4FD00B1}"/>
                </a:ext>
              </a:extLst>
            </p:cNvPr>
            <p:cNvSpPr txBox="1"/>
            <p:nvPr/>
          </p:nvSpPr>
          <p:spPr>
            <a:xfrm>
              <a:off x="5260142" y="6234439"/>
              <a:ext cx="1540615" cy="289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 err="1">
                  <a:solidFill>
                    <a:schemeClr val="bg1"/>
                  </a:solidFill>
                </a:rPr>
                <a:t>Favors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</a:rPr>
                <a:t>other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</a:rPr>
                <a:t>regimen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2DB0227-6BF1-AC5A-225B-4CE042FDC419}"/>
                </a:ext>
              </a:extLst>
            </p:cNvPr>
            <p:cNvSpPr txBox="1"/>
            <p:nvPr/>
          </p:nvSpPr>
          <p:spPr>
            <a:xfrm>
              <a:off x="7033872" y="6234439"/>
              <a:ext cx="1559209" cy="289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>
                  <a:solidFill>
                    <a:schemeClr val="bg1"/>
                  </a:solidFill>
                </a:rPr>
                <a:t>Favors</a:t>
              </a:r>
              <a:r>
                <a:rPr lang="fr-FR" sz="1200" b="1" dirty="0">
                  <a:solidFill>
                    <a:schemeClr val="bg1"/>
                  </a:solidFill>
                </a:rPr>
                <a:t> INSTI, non-TAF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BE5B4BF-8E41-CA08-6922-2445C45FC6A0}"/>
                </a:ext>
              </a:extLst>
            </p:cNvPr>
            <p:cNvSpPr txBox="1"/>
            <p:nvPr/>
          </p:nvSpPr>
          <p:spPr>
            <a:xfrm>
              <a:off x="4720027" y="1795889"/>
              <a:ext cx="11817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5.27 (4.28-6.49)</a:t>
              </a:r>
            </a:p>
            <a:p>
              <a:pPr algn="ctr"/>
              <a:r>
                <a:rPr lang="fr-FR" sz="1200" dirty="0"/>
                <a:t>4.21 (3.36-5.28)</a:t>
              </a:r>
            </a:p>
            <a:p>
              <a:pPr algn="ctr"/>
              <a:r>
                <a:rPr lang="fr-FR" sz="1200" dirty="0"/>
                <a:t>2.83 (1.57-5.11)</a:t>
              </a:r>
            </a:p>
            <a:p>
              <a:pPr algn="ctr"/>
              <a:r>
                <a:rPr lang="fr-FR" sz="1200" dirty="0"/>
                <a:t>5.39 (3.30-8.79)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518A027-3A22-AD5E-CE49-468418A7BAD7}"/>
                </a:ext>
              </a:extLst>
            </p:cNvPr>
            <p:cNvSpPr txBox="1"/>
            <p:nvPr/>
          </p:nvSpPr>
          <p:spPr>
            <a:xfrm>
              <a:off x="4641480" y="2928938"/>
              <a:ext cx="13388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7.10 (6.42-7.85)</a:t>
              </a:r>
            </a:p>
            <a:p>
              <a:pPr algn="ctr"/>
              <a:r>
                <a:rPr lang="fr-FR" sz="1200" dirty="0"/>
                <a:t>8.08 (7.57-8.62)</a:t>
              </a:r>
            </a:p>
            <a:p>
              <a:pPr algn="ctr"/>
              <a:r>
                <a:rPr lang="fr-FR" sz="1200" dirty="0"/>
                <a:t>9.27 (5.59-15.38)</a:t>
              </a:r>
            </a:p>
            <a:p>
              <a:pPr algn="ctr"/>
              <a:r>
                <a:rPr lang="fr-FR" sz="1200" dirty="0"/>
                <a:t>8.00 (6.35-10.08)</a:t>
              </a:r>
            </a:p>
            <a:p>
              <a:pPr algn="ctr"/>
              <a:r>
                <a:rPr lang="fr-FR" sz="1200" dirty="0"/>
                <a:t>11.69 (7.05-19.40)</a:t>
              </a:r>
            </a:p>
            <a:p>
              <a:pPr algn="ctr"/>
              <a:r>
                <a:rPr lang="fr-FR" sz="1200" dirty="0"/>
                <a:t>8.95 (7.46-10.75)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126F2D9-5C32-DACD-F95E-4EA9E9A56020}"/>
                </a:ext>
              </a:extLst>
            </p:cNvPr>
            <p:cNvSpPr txBox="1"/>
            <p:nvPr/>
          </p:nvSpPr>
          <p:spPr>
            <a:xfrm>
              <a:off x="4680754" y="4367213"/>
              <a:ext cx="12602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9.48 (8.52-10.54)</a:t>
              </a:r>
            </a:p>
            <a:p>
              <a:pPr algn="ctr"/>
              <a:r>
                <a:rPr lang="fr-FR" sz="1200" dirty="0"/>
                <a:t>8.18 (7.34-9.12)</a:t>
              </a:r>
            </a:p>
            <a:p>
              <a:pPr algn="ctr"/>
              <a:r>
                <a:rPr lang="fr-FR" sz="1200" dirty="0"/>
                <a:t>9.49 (6.25-14.41)</a:t>
              </a:r>
            </a:p>
            <a:p>
              <a:pPr algn="ctr"/>
              <a:r>
                <a:rPr lang="fr-FR" sz="1200" dirty="0"/>
                <a:t>8.25 (6.24-10.92)</a:t>
              </a:r>
            </a:p>
            <a:p>
              <a:pPr algn="ctr"/>
              <a:r>
                <a:rPr lang="fr-FR" sz="1200" dirty="0"/>
                <a:t>7.31 (4.41-12.13)</a:t>
              </a:r>
            </a:p>
            <a:p>
              <a:pPr algn="ctr"/>
              <a:r>
                <a:rPr lang="fr-FR" sz="1200" dirty="0"/>
                <a:t>9.08 (6.80-12.12)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96E99F7-E804-3E0E-FDA3-C6CD877CCBCB}"/>
                </a:ext>
              </a:extLst>
            </p:cNvPr>
            <p:cNvSpPr txBox="1"/>
            <p:nvPr/>
          </p:nvSpPr>
          <p:spPr>
            <a:xfrm>
              <a:off x="2074701" y="670740"/>
              <a:ext cx="16110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INSTI, no TAF (N = 747)</a:t>
              </a:r>
            </a:p>
            <a:p>
              <a:r>
                <a:rPr lang="fr-FR" sz="1200" dirty="0"/>
                <a:t>INSTI, TAF (N = 2 032)</a:t>
              </a:r>
            </a:p>
            <a:p>
              <a:r>
                <a:rPr lang="fr-FR" sz="1200" dirty="0"/>
                <a:t>NNRTI (N = 157)</a:t>
              </a:r>
            </a:p>
            <a:p>
              <a:r>
                <a:rPr lang="fr-FR" sz="1200" dirty="0" err="1"/>
                <a:t>bPI</a:t>
              </a:r>
              <a:r>
                <a:rPr lang="fr-FR" sz="1200" dirty="0"/>
                <a:t> (N = 284)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9B310C6-B644-8536-5D36-36A89046E661}"/>
                </a:ext>
              </a:extLst>
            </p:cNvPr>
            <p:cNvSpPr txBox="1"/>
            <p:nvPr/>
          </p:nvSpPr>
          <p:spPr>
            <a:xfrm>
              <a:off x="2074701" y="1795889"/>
              <a:ext cx="16110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INSTI, no TAF (N = 569)</a:t>
              </a:r>
            </a:p>
            <a:p>
              <a:r>
                <a:rPr lang="fr-FR" sz="1200" dirty="0"/>
                <a:t>INSTI, TAF (N = 560)</a:t>
              </a:r>
            </a:p>
            <a:p>
              <a:r>
                <a:rPr lang="fr-FR" sz="1200" dirty="0"/>
                <a:t>NNRTI (N = 153)</a:t>
              </a:r>
            </a:p>
            <a:p>
              <a:r>
                <a:rPr lang="fr-FR" sz="1200" dirty="0" err="1"/>
                <a:t>bPI</a:t>
              </a:r>
              <a:r>
                <a:rPr lang="fr-FR" sz="1200" dirty="0"/>
                <a:t> (N = 160)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50FC6BC-54AB-F56B-3939-DE73FA9C03AE}"/>
                </a:ext>
              </a:extLst>
            </p:cNvPr>
            <p:cNvSpPr txBox="1"/>
            <p:nvPr/>
          </p:nvSpPr>
          <p:spPr>
            <a:xfrm>
              <a:off x="2074701" y="2928938"/>
              <a:ext cx="17248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INSTI, no TAF (N = 1 867)</a:t>
              </a:r>
            </a:p>
            <a:p>
              <a:r>
                <a:rPr lang="fr-FR" sz="1200" dirty="0"/>
                <a:t>INSTI, TAF (N = 4 645)</a:t>
              </a:r>
            </a:p>
            <a:p>
              <a:r>
                <a:rPr lang="fr-FR" sz="1200" dirty="0"/>
                <a:t>NNRTI , no TAF (N = 101)</a:t>
              </a:r>
            </a:p>
            <a:p>
              <a:r>
                <a:rPr lang="fr-FR" sz="1200" dirty="0"/>
                <a:t>NNRTI , TAF (N = 281)</a:t>
              </a:r>
            </a:p>
            <a:p>
              <a:r>
                <a:rPr lang="fr-FR" sz="1200" dirty="0" err="1"/>
                <a:t>bPI</a:t>
              </a:r>
              <a:r>
                <a:rPr lang="fr-FR" sz="1200" dirty="0"/>
                <a:t>, no TAF (N = 93)</a:t>
              </a:r>
            </a:p>
            <a:p>
              <a:r>
                <a:rPr lang="fr-FR" sz="1200" dirty="0" err="1"/>
                <a:t>bPI</a:t>
              </a:r>
              <a:r>
                <a:rPr lang="fr-FR" sz="1200" dirty="0"/>
                <a:t>, TAF (N = 585)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FEEF246-6D5F-FAAA-2D61-D457B3CD26C8}"/>
                </a:ext>
              </a:extLst>
            </p:cNvPr>
            <p:cNvSpPr txBox="1"/>
            <p:nvPr/>
          </p:nvSpPr>
          <p:spPr>
            <a:xfrm>
              <a:off x="2074701" y="4367213"/>
              <a:ext cx="17248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INSTI, no TAF (N = 1 347)</a:t>
              </a:r>
            </a:p>
            <a:p>
              <a:r>
                <a:rPr lang="fr-FR" sz="1200" dirty="0"/>
                <a:t>INSTI, TAF (N = 1 360)</a:t>
              </a:r>
            </a:p>
            <a:p>
              <a:r>
                <a:rPr lang="fr-FR" sz="1200" dirty="0"/>
                <a:t>NNRTI , no TAF (N = 222)</a:t>
              </a:r>
            </a:p>
            <a:p>
              <a:r>
                <a:rPr lang="fr-FR" sz="1200" dirty="0"/>
                <a:t>NNRTI , TAF (N = 146)</a:t>
              </a:r>
            </a:p>
            <a:p>
              <a:r>
                <a:rPr lang="fr-FR" sz="1200" dirty="0" err="1"/>
                <a:t>bPI</a:t>
              </a:r>
              <a:r>
                <a:rPr lang="fr-FR" sz="1200" dirty="0"/>
                <a:t>, no TAF (N = 209)</a:t>
              </a:r>
            </a:p>
            <a:p>
              <a:r>
                <a:rPr lang="fr-FR" sz="1200" dirty="0" err="1"/>
                <a:t>bPI</a:t>
              </a:r>
              <a:r>
                <a:rPr lang="fr-FR" sz="1200" dirty="0"/>
                <a:t>, TAF (N = 144)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E1E5339-2842-292D-217C-3E009DD48E14}"/>
                </a:ext>
              </a:extLst>
            </p:cNvPr>
            <p:cNvSpPr txBox="1"/>
            <p:nvPr/>
          </p:nvSpPr>
          <p:spPr>
            <a:xfrm>
              <a:off x="3310642" y="569277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0.01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D4C9953-0199-070B-0161-C5D6064D79AD}"/>
                </a:ext>
              </a:extLst>
            </p:cNvPr>
            <p:cNvSpPr txBox="1"/>
            <p:nvPr/>
          </p:nvSpPr>
          <p:spPr>
            <a:xfrm>
              <a:off x="1846101" y="4147959"/>
              <a:ext cx="1269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ART-experienced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10F92AA-D64B-4C9D-E2CF-17914819F7BD}"/>
                </a:ext>
              </a:extLst>
            </p:cNvPr>
            <p:cNvSpPr txBox="1"/>
            <p:nvPr/>
          </p:nvSpPr>
          <p:spPr>
            <a:xfrm>
              <a:off x="1846101" y="2688799"/>
              <a:ext cx="830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ART-naïve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2AD77DE-68E9-7072-CA68-8E3AB84D7D44}"/>
                </a:ext>
              </a:extLst>
            </p:cNvPr>
            <p:cNvSpPr txBox="1"/>
            <p:nvPr/>
          </p:nvSpPr>
          <p:spPr>
            <a:xfrm>
              <a:off x="1846101" y="1542703"/>
              <a:ext cx="1269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ART-experienced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713CB0C-A613-6798-82FE-CE42588797EE}"/>
                </a:ext>
              </a:extLst>
            </p:cNvPr>
            <p:cNvSpPr txBox="1"/>
            <p:nvPr/>
          </p:nvSpPr>
          <p:spPr>
            <a:xfrm>
              <a:off x="1846101" y="407393"/>
              <a:ext cx="830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ART-naïve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30E9CA5-B601-ADDE-4C8C-E7D6F43978A8}"/>
                </a:ext>
              </a:extLst>
            </p:cNvPr>
            <p:cNvSpPr txBox="1"/>
            <p:nvPr/>
          </p:nvSpPr>
          <p:spPr>
            <a:xfrm rot="16200000">
              <a:off x="1274630" y="1513673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CC66"/>
                  </a:solidFill>
                </a:rPr>
                <a:t>Normal BP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6DAFA13-A803-1DAC-7B75-1D25A373D20D}"/>
                </a:ext>
              </a:extLst>
            </p:cNvPr>
            <p:cNvSpPr txBox="1"/>
            <p:nvPr/>
          </p:nvSpPr>
          <p:spPr>
            <a:xfrm rot="16200000">
              <a:off x="1274630" y="4110662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33FF"/>
                  </a:solidFill>
                </a:rPr>
                <a:t>Normal BP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20DCF0C-1D5C-3F8A-D54F-EBE9C9C03EEF}"/>
                </a:ext>
              </a:extLst>
            </p:cNvPr>
            <p:cNvSpPr txBox="1"/>
            <p:nvPr/>
          </p:nvSpPr>
          <p:spPr>
            <a:xfrm>
              <a:off x="4795849" y="309175"/>
              <a:ext cx="1030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IR per 100 PY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DF2ED28-7E5D-5D14-2701-976ED9BD94FA}"/>
                </a:ext>
              </a:extLst>
            </p:cNvPr>
            <p:cNvSpPr txBox="1"/>
            <p:nvPr/>
          </p:nvSpPr>
          <p:spPr>
            <a:xfrm>
              <a:off x="7827045" y="670740"/>
              <a:ext cx="11817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Reference</a:t>
              </a:r>
            </a:p>
            <a:p>
              <a:pPr algn="ctr"/>
              <a:r>
                <a:rPr lang="fr-FR" sz="1200" dirty="0"/>
                <a:t>1.14 (0.86-1.53)</a:t>
              </a:r>
            </a:p>
            <a:p>
              <a:pPr algn="ctr"/>
              <a:r>
                <a:rPr lang="fr-FR" sz="1200" dirty="0"/>
                <a:t>0.89 (0.46-1.74)</a:t>
              </a:r>
            </a:p>
            <a:p>
              <a:pPr algn="ctr"/>
              <a:r>
                <a:rPr lang="fr-FR" sz="1200" dirty="0"/>
                <a:t>1.29 (0.82-2.02)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3A67FF6-762C-BF98-0BA7-94632DD00046}"/>
                </a:ext>
              </a:extLst>
            </p:cNvPr>
            <p:cNvSpPr txBox="1"/>
            <p:nvPr/>
          </p:nvSpPr>
          <p:spPr>
            <a:xfrm>
              <a:off x="7827045" y="1795889"/>
              <a:ext cx="11817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Reference</a:t>
              </a:r>
            </a:p>
            <a:p>
              <a:pPr algn="ctr"/>
              <a:r>
                <a:rPr lang="fr-FR" sz="1200" dirty="0"/>
                <a:t>0.79 (0.56-1.12)</a:t>
              </a:r>
            </a:p>
            <a:p>
              <a:pPr algn="ctr"/>
              <a:r>
                <a:rPr lang="fr-FR" sz="1200" dirty="0"/>
                <a:t>0.74 (0.27-2.01)</a:t>
              </a:r>
            </a:p>
            <a:p>
              <a:pPr algn="ctr"/>
              <a:r>
                <a:rPr lang="fr-FR" sz="1200" dirty="0"/>
                <a:t>1.52 (0.73-3.19)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FDA6E5E-D589-E52A-307F-11F443F553EF}"/>
                </a:ext>
              </a:extLst>
            </p:cNvPr>
            <p:cNvSpPr txBox="1"/>
            <p:nvPr/>
          </p:nvSpPr>
          <p:spPr>
            <a:xfrm>
              <a:off x="7827045" y="2928938"/>
              <a:ext cx="11817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Reference</a:t>
              </a:r>
            </a:p>
            <a:p>
              <a:pPr algn="ctr"/>
              <a:r>
                <a:rPr lang="fr-FR" sz="1200" dirty="0"/>
                <a:t>1.12 (0.98-1.28)</a:t>
              </a:r>
            </a:p>
            <a:p>
              <a:pPr algn="ctr"/>
              <a:r>
                <a:rPr lang="fr-FR" sz="1200" dirty="0"/>
                <a:t>1.26 (0.74-2.16)</a:t>
              </a:r>
            </a:p>
            <a:p>
              <a:pPr algn="ctr"/>
              <a:r>
                <a:rPr lang="fr-FR" sz="1200" dirty="0"/>
                <a:t>1.03 (0.77-1.38)</a:t>
              </a:r>
            </a:p>
            <a:p>
              <a:pPr algn="ctr"/>
              <a:r>
                <a:rPr lang="fr-FR" sz="1200" dirty="0"/>
                <a:t>1.65 (0.94-2.86)</a:t>
              </a:r>
            </a:p>
            <a:p>
              <a:pPr algn="ctr"/>
              <a:r>
                <a:rPr lang="fr-FR" sz="1200" dirty="0"/>
                <a:t>1.12 (0.88-1.41)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70C4D9D2-7ECA-A0E5-C6BD-C9184A2F48DC}"/>
                </a:ext>
              </a:extLst>
            </p:cNvPr>
            <p:cNvSpPr txBox="1"/>
            <p:nvPr/>
          </p:nvSpPr>
          <p:spPr>
            <a:xfrm>
              <a:off x="7827045" y="4367213"/>
              <a:ext cx="11817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Reference</a:t>
              </a:r>
            </a:p>
            <a:p>
              <a:pPr algn="ctr"/>
              <a:r>
                <a:rPr lang="fr-FR" sz="1200" dirty="0"/>
                <a:t>0.73 (0.49-1.09)</a:t>
              </a:r>
            </a:p>
            <a:p>
              <a:pPr algn="ctr"/>
              <a:r>
                <a:rPr lang="fr-FR" sz="1200" dirty="0"/>
                <a:t>1.13 (0.50-2.53)</a:t>
              </a:r>
            </a:p>
            <a:p>
              <a:pPr algn="ctr"/>
              <a:r>
                <a:rPr lang="fr-FR" sz="1200" dirty="0"/>
                <a:t>1.17 (0.56-2.41)</a:t>
              </a:r>
            </a:p>
            <a:p>
              <a:pPr algn="ctr"/>
              <a:r>
                <a:rPr lang="fr-FR" sz="1200" dirty="0"/>
                <a:t>0.99 (0.45-2.21)</a:t>
              </a:r>
            </a:p>
            <a:p>
              <a:pPr algn="ctr"/>
              <a:r>
                <a:rPr lang="fr-FR" sz="1200" dirty="0"/>
                <a:t>0.84 (0.42-1.70)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6D5CA62-3542-1476-C515-44101255D887}"/>
                </a:ext>
              </a:extLst>
            </p:cNvPr>
            <p:cNvSpPr txBox="1"/>
            <p:nvPr/>
          </p:nvSpPr>
          <p:spPr>
            <a:xfrm>
              <a:off x="7900782" y="309175"/>
              <a:ext cx="10342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aIRR</a:t>
              </a:r>
              <a:r>
                <a:rPr lang="fr-FR" sz="1200" b="1" dirty="0"/>
                <a:t> (95% CI)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837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5B796-28BB-F06F-20AC-1A12B9AF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EACS GUIDELINES – 2024 update (v12.1)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257A1EF-D852-B0E2-F06E-B863A9DBC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79695"/>
              </p:ext>
            </p:extLst>
          </p:nvPr>
        </p:nvGraphicFramePr>
        <p:xfrm>
          <a:off x="819970" y="2229286"/>
          <a:ext cx="10789644" cy="40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630">
                  <a:extLst>
                    <a:ext uri="{9D8B030D-6E8A-4147-A177-3AD203B41FA5}">
                      <a16:colId xmlns:a16="http://schemas.microsoft.com/office/drawing/2014/main" val="1249214445"/>
                    </a:ext>
                  </a:extLst>
                </a:gridCol>
                <a:gridCol w="2995386">
                  <a:extLst>
                    <a:ext uri="{9D8B030D-6E8A-4147-A177-3AD203B41FA5}">
                      <a16:colId xmlns:a16="http://schemas.microsoft.com/office/drawing/2014/main" val="3068001399"/>
                    </a:ext>
                  </a:extLst>
                </a:gridCol>
                <a:gridCol w="3148217">
                  <a:extLst>
                    <a:ext uri="{9D8B030D-6E8A-4147-A177-3AD203B41FA5}">
                      <a16:colId xmlns:a16="http://schemas.microsoft.com/office/drawing/2014/main" val="2087709062"/>
                    </a:ext>
                  </a:extLst>
                </a:gridCol>
                <a:gridCol w="2697411">
                  <a:extLst>
                    <a:ext uri="{9D8B030D-6E8A-4147-A177-3AD203B41FA5}">
                      <a16:colId xmlns:a16="http://schemas.microsoft.com/office/drawing/2014/main" val="571380537"/>
                    </a:ext>
                  </a:extLst>
                </a:gridCol>
              </a:tblGrid>
              <a:tr h="53215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Level of CVD risk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FF0000"/>
                          </a:solidFill>
                        </a:rPr>
                        <a:t>VERY HIGH</a:t>
                      </a: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SCORE2 ≥ 10% </a:t>
                      </a: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or &gt; 7.5% if &lt; 50 years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SCORE2 5-10% </a:t>
                      </a: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or ≥ 2.5% if &lt; 50 years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rgbClr val="FF0000"/>
                          </a:solidFill>
                        </a:rPr>
                        <a:t>LOW TO MODERATE</a:t>
                      </a:r>
                    </a:p>
                    <a:p>
                      <a:pPr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bg1"/>
                          </a:solidFill>
                        </a:rPr>
                        <a:t>SCORE2 &lt; 5%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2981070396"/>
                  </a:ext>
                </a:extLst>
              </a:tr>
              <a:tr h="687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Recommendation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Recommended high-intensity statin therapy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Recommended moderate or high-intensity statin therapy, depending on CV risk 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Consider moderate-intensity statin therapy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trike="noStrike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Shared medical decision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8161312"/>
                  </a:ext>
                </a:extLst>
              </a:tr>
              <a:tr h="1309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Statin dose (QD)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Atorvastatin 40 or 80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Rosuvastatin 20 or 40 mg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strike="noStrike" baseline="0" noProof="0" dirty="0">
                          <a:solidFill>
                            <a:schemeClr val="tx1"/>
                          </a:solidFill>
                        </a:rPr>
                        <a:t>High-intensity 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Atorvastatin 40 or 80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Rosuvastatin 20 or 40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trike="noStrike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strike="noStrike" baseline="0" noProof="0" dirty="0">
                          <a:solidFill>
                            <a:schemeClr val="tx1"/>
                          </a:solidFill>
                        </a:rPr>
                        <a:t>Moderate-intensity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 err="1">
                          <a:solidFill>
                            <a:schemeClr val="tx1"/>
                          </a:solidFill>
                        </a:rPr>
                        <a:t>Pitavastatin</a:t>
                      </a: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 4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Atorvastatin 20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Rosuvastatin 10 mg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 err="1">
                          <a:solidFill>
                            <a:schemeClr val="tx1"/>
                          </a:solidFill>
                        </a:rPr>
                        <a:t>Pitavastatin</a:t>
                      </a: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 4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Atorvastatin 20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Rosuvastatin 10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trike="noStrike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trike="noStrike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761642807"/>
                  </a:ext>
                </a:extLst>
              </a:tr>
              <a:tr h="493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 err="1">
                          <a:solidFill>
                            <a:schemeClr val="tx1"/>
                          </a:solidFill>
                        </a:rPr>
                        <a:t>LDLc</a:t>
                      </a: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 target goal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&lt; 55 mg/dL (1.4 mmol/L)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and 50% decrease from baseline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&lt; 70 mg/dL (1.8 mmol/L)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baseline="0" noProof="0" dirty="0">
                          <a:solidFill>
                            <a:schemeClr val="tx1"/>
                          </a:solidFill>
                        </a:rPr>
                        <a:t>and 50% decrease from baseline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trike="noStrike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34309852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44450A-CF1C-C7A5-E9FD-B8DA646072F5}"/>
              </a:ext>
            </a:extLst>
          </p:cNvPr>
          <p:cNvSpPr/>
          <p:nvPr/>
        </p:nvSpPr>
        <p:spPr>
          <a:xfrm>
            <a:off x="1355338" y="1451347"/>
            <a:ext cx="9069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/>
                <a:cs typeface="Calibri"/>
              </a:rPr>
              <a:t>Recommendation for statin use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libri"/>
                <a:cs typeface="Calibri"/>
              </a:rPr>
              <a:t>(based on 10-year CVD risk estimated annually in all PWH ≥ 40 years, using SCORE2)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A65D88F-9F92-02CB-D739-93D237FACDB2}"/>
              </a:ext>
            </a:extLst>
          </p:cNvPr>
          <p:cNvSpPr txBox="1"/>
          <p:nvPr/>
        </p:nvSpPr>
        <p:spPr>
          <a:xfrm>
            <a:off x="117885" y="6317509"/>
            <a:ext cx="12191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* If TC &gt;310 mg/dL, LDLc &gt;190 mg/dL, BP ≥180/110 mmHg, familial hypercholesterolemia, DM &gt;10 years, eGFR 30-60 mL/min, very high SCORE2</a:t>
            </a:r>
          </a:p>
        </p:txBody>
      </p:sp>
    </p:spTree>
    <p:extLst>
      <p:ext uri="{BB962C8B-B14F-4D97-AF65-F5344CB8AC3E}">
        <p14:creationId xmlns:p14="http://schemas.microsoft.com/office/powerpoint/2010/main" val="333410456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5F229-59E0-DEBF-DD2B-A3AE042DDD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58820"/>
            <a:ext cx="9797935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Frailty score and health outcomes in PWH &gt; 70 years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0BAE07-7F71-A459-51AD-536DB53101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823" y="2543579"/>
            <a:ext cx="5078287" cy="332534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Multicentric prospective study, France</a:t>
            </a:r>
          </a:p>
          <a:p>
            <a:r>
              <a:rPr lang="en-US" dirty="0">
                <a:cs typeface="Arial" panose="020B0604020202020204" pitchFamily="34" charset="0"/>
              </a:rPr>
              <a:t>510 PWH &gt; 70 years (median 73 years)</a:t>
            </a:r>
          </a:p>
          <a:p>
            <a:r>
              <a:rPr lang="en-US" dirty="0">
                <a:cs typeface="Arial" panose="020B0604020202020204" pitchFamily="34" charset="0"/>
              </a:rPr>
              <a:t>Evaluation of frailty by 4 different tools</a:t>
            </a:r>
          </a:p>
          <a:p>
            <a:r>
              <a:rPr lang="en-US" dirty="0">
                <a:effectLst/>
                <a:cs typeface="Arial" panose="020B0604020202020204" pitchFamily="34" charset="0"/>
              </a:rPr>
              <a:t>Evaluation of association between frailty and outcomes at 36 months</a:t>
            </a:r>
          </a:p>
          <a:p>
            <a:pPr lvl="1"/>
            <a:r>
              <a:rPr lang="en-US" sz="2000" dirty="0">
                <a:effectLst/>
                <a:cs typeface="Arial" panose="020B0604020202020204" pitchFamily="34" charset="0"/>
              </a:rPr>
              <a:t>Adverse health outcomes (falls, hospitalization, emergency room visit, nursing home placement, disability,</a:t>
            </a:r>
          </a:p>
          <a:p>
            <a:pPr lvl="1"/>
            <a:r>
              <a:rPr lang="en-US" sz="2000" dirty="0">
                <a:effectLst/>
                <a:cs typeface="Arial" panose="020B0604020202020204" pitchFamily="34" charset="0"/>
              </a:rPr>
              <a:t>Or death</a:t>
            </a:r>
            <a:br>
              <a:rPr lang="en-US" sz="2400" dirty="0">
                <a:effectLst/>
                <a:cs typeface="Arial" panose="020B0604020202020204" pitchFamily="34" charset="0"/>
              </a:rPr>
            </a:br>
            <a:endParaRPr lang="en-US" sz="2400" dirty="0"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9D161BB-C97F-8823-0B81-D169FEAB3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17894"/>
              </p:ext>
            </p:extLst>
          </p:nvPr>
        </p:nvGraphicFramePr>
        <p:xfrm>
          <a:off x="5621684" y="2510880"/>
          <a:ext cx="6305276" cy="332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331">
                  <a:extLst>
                    <a:ext uri="{9D8B030D-6E8A-4147-A177-3AD203B41FA5}">
                      <a16:colId xmlns:a16="http://schemas.microsoft.com/office/drawing/2014/main" val="1351082858"/>
                    </a:ext>
                  </a:extLst>
                </a:gridCol>
                <a:gridCol w="1163331">
                  <a:extLst>
                    <a:ext uri="{9D8B030D-6E8A-4147-A177-3AD203B41FA5}">
                      <a16:colId xmlns:a16="http://schemas.microsoft.com/office/drawing/2014/main" val="1680678058"/>
                    </a:ext>
                  </a:extLst>
                </a:gridCol>
                <a:gridCol w="116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8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Adverse health outcomes  </a:t>
                      </a:r>
                      <a:b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or mortality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254 (50%)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Mortality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 = 40 (7.9%)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Mortality</a:t>
                      </a:r>
                      <a:endParaRPr kumimoji="0" lang="fr-FR" sz="140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40 (7.9%)</a:t>
                      </a: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Relative risk (95% CI)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Relative risk (95% CI) 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434331944"/>
                  </a:ext>
                </a:extLst>
              </a:tr>
              <a:tr h="46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FRIED index score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1.25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(1.02-1.52)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5.37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(1.65-17.47)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0.005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FRAIL scale</a:t>
                      </a:r>
                      <a:endParaRPr kumimoji="0" lang="en-US" sz="1400" b="1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1.66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(1.47-1.88)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0.01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4.54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(1.33-15.53)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0.016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SOF frailty index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(0.95-1.60)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2.84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(0.83-9.72)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8827531"/>
                  </a:ext>
                </a:extLst>
              </a:tr>
              <a:tr h="46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HAS questionnaire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1.41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(1.26-1.59)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0.001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(2.65-9.41)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0.001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45516273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F1CD0C3-D120-1D93-0BD9-62DC4B257D82}"/>
              </a:ext>
            </a:extLst>
          </p:cNvPr>
          <p:cNvSpPr txBox="1"/>
          <p:nvPr/>
        </p:nvSpPr>
        <p:spPr>
          <a:xfrm>
            <a:off x="6156272" y="2017497"/>
            <a:ext cx="535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36 months outcome in patients classified as frail 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B7AB8F12-D38E-4FBD-1EE4-674A34939338}"/>
              </a:ext>
            </a:extLst>
          </p:cNvPr>
          <p:cNvSpPr txBox="1"/>
          <p:nvPr/>
        </p:nvSpPr>
        <p:spPr>
          <a:xfrm>
            <a:off x="8019208" y="6492240"/>
            <a:ext cx="416735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Allavena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C, HIV Drug Therapy Glasgow 2024, Abs. P277</a:t>
            </a:r>
          </a:p>
        </p:txBody>
      </p:sp>
    </p:spTree>
    <p:extLst>
      <p:ext uri="{BB962C8B-B14F-4D97-AF65-F5344CB8AC3E}">
        <p14:creationId xmlns:p14="http://schemas.microsoft.com/office/powerpoint/2010/main" val="3827577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95CCB-C3C1-FDE1-5FF1-53C5953D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V116, new pneumococcal conjugate vaccine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316B3D-9501-E193-5CA3-564ADA393D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401820"/>
            <a:ext cx="11337235" cy="514443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>
                <a:cs typeface="Arial" panose="020B0604020202020204" pitchFamily="34" charset="0"/>
              </a:rPr>
              <a:t>Randomised</a:t>
            </a:r>
            <a:r>
              <a:rPr lang="en-US" sz="1800" dirty="0">
                <a:cs typeface="Arial" panose="020B0604020202020204" pitchFamily="34" charset="0"/>
              </a:rPr>
              <a:t> study in PWH (STRIDE-7)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300 PWH ≥ 18 years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cs typeface="Arial" panose="020B0604020202020204" pitchFamily="34" charset="0"/>
              </a:rPr>
              <a:t>CD4 ≥ 50/mm3, VL &lt; 50 000 c/mL, on ART ≥ 6 weeks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>
                <a:cs typeface="Arial" panose="020B0604020202020204" pitchFamily="34" charset="0"/>
              </a:rPr>
              <a:t>Randomisation</a:t>
            </a:r>
            <a:r>
              <a:rPr lang="en-US" sz="1800" dirty="0">
                <a:cs typeface="Arial" panose="020B0604020202020204" pitchFamily="34" charset="0"/>
              </a:rPr>
              <a:t> 1:1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Arial" panose="020B0604020202020204" pitchFamily="34" charset="0"/>
              </a:rPr>
              <a:t>V116 + Placebo at W8, then open-label PCV15 a median of 11.5 months later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cs typeface="Arial" panose="020B0604020202020204" pitchFamily="34" charset="0"/>
              </a:rPr>
              <a:t>PCV15 + PPSV23 at W8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effectLst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cs typeface="Arial" panose="020B0604020202020204" pitchFamily="34" charset="0"/>
              </a:rPr>
              <a:t>V116 was immunogenic for all 21 serotypes included in the vaccine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cs typeface="Arial" panose="020B0604020202020204" pitchFamily="34" charset="0"/>
              </a:rPr>
              <a:t>V116 elicited immune responses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ffectLst/>
                <a:cs typeface="Arial" panose="020B0604020202020204" pitchFamily="34" charset="0"/>
              </a:rPr>
              <a:t>comparable with PCV15 + PPSV23 for the 13 common serotypes </a:t>
            </a:r>
            <a:endParaRPr lang="en-US" sz="16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effectLst/>
                <a:cs typeface="Arial" panose="020B0604020202020204" pitchFamily="34" charset="0"/>
              </a:rPr>
              <a:t>higher responses for the 8 serotypes unique to V116, as assessed by opsonophagocytic activity (OPA) titers, </a:t>
            </a:r>
            <a:br>
              <a:rPr lang="en-US" sz="1600" dirty="0">
                <a:effectLst/>
                <a:cs typeface="Arial" panose="020B0604020202020204" pitchFamily="34" charset="0"/>
              </a:rPr>
            </a:br>
            <a:r>
              <a:rPr lang="en-US" sz="1600" dirty="0">
                <a:effectLst/>
                <a:cs typeface="Arial" panose="020B0604020202020204" pitchFamily="34" charset="0"/>
              </a:rPr>
              <a:t>IgG concentrations and the proportions of participants with a ≥4-fold increase from baseline to post-vaccination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cs typeface="Arial" panose="020B0604020202020204" pitchFamily="34" charset="0"/>
              </a:rPr>
              <a:t>V116 was well tolerated, with a lower incidence of injection-site AEs in the V116 + placebo group compared </a:t>
            </a:r>
            <a:br>
              <a:rPr lang="en-US" sz="1800" dirty="0">
                <a:effectLst/>
                <a:cs typeface="Arial" panose="020B0604020202020204" pitchFamily="34" charset="0"/>
              </a:rPr>
            </a:br>
            <a:r>
              <a:rPr lang="en-US" sz="1800" dirty="0">
                <a:effectLst/>
                <a:cs typeface="Arial" panose="020B0604020202020204" pitchFamily="34" charset="0"/>
              </a:rPr>
              <a:t>with the PCV15 + PPSV23 group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>
              <a:effectLst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cs typeface="Arial" panose="020B0604020202020204" pitchFamily="34" charset="0"/>
              </a:rPr>
              <a:t>These data support the use of V116 as a population-specific vaccine for the prevention of PD in adults living with HIV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effectLst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1D288A31-642B-1265-3BEA-19F74C79DFCF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Pathirana J, HIV Drug Therapy Glasgow 2024, Abs. O44</a:t>
            </a:r>
          </a:p>
        </p:txBody>
      </p:sp>
    </p:spTree>
    <p:extLst>
      <p:ext uri="{BB962C8B-B14F-4D97-AF65-F5344CB8AC3E}">
        <p14:creationId xmlns:p14="http://schemas.microsoft.com/office/powerpoint/2010/main" val="255234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82E65E8-50E7-C0C4-D286-FC9942C46BE7}"/>
              </a:ext>
            </a:extLst>
          </p:cNvPr>
          <p:cNvSpPr txBox="1"/>
          <p:nvPr/>
        </p:nvSpPr>
        <p:spPr>
          <a:xfrm>
            <a:off x="38405" y="1757118"/>
            <a:ext cx="6057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Percentage with ≥ 4-fold rise in OPA for the 13 common serotypes from Day 1 to 30 days post-vaccination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35843C-F9DE-16E4-8ECB-654C0D912115}"/>
              </a:ext>
            </a:extLst>
          </p:cNvPr>
          <p:cNvSpPr txBox="1"/>
          <p:nvPr/>
        </p:nvSpPr>
        <p:spPr>
          <a:xfrm>
            <a:off x="6347012" y="1757118"/>
            <a:ext cx="5752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Percentage with ≥ 4-fold rise in OPA for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8 unique serotypes from Day 1 to 30 days post-vaccination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BCB8D2B8-4B01-FD9D-22B6-3BA335095339}"/>
              </a:ext>
            </a:extLst>
          </p:cNvPr>
          <p:cNvSpPr txBox="1"/>
          <p:nvPr/>
        </p:nvSpPr>
        <p:spPr>
          <a:xfrm>
            <a:off x="6357262" y="6526709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Pathirana J, HIV Drug Therapy Glasgow 2024, Abs. O44</a:t>
            </a:r>
          </a:p>
        </p:txBody>
      </p:sp>
      <p:sp>
        <p:nvSpPr>
          <p:cNvPr id="68" name="Freeform 7">
            <a:extLst>
              <a:ext uri="{FF2B5EF4-FFF2-40B4-BE49-F238E27FC236}">
                <a16:creationId xmlns:a16="http://schemas.microsoft.com/office/drawing/2014/main" id="{4ECB5E08-791D-8F26-FC58-1F7C481B2198}"/>
              </a:ext>
            </a:extLst>
          </p:cNvPr>
          <p:cNvSpPr>
            <a:spLocks/>
          </p:cNvSpPr>
          <p:nvPr/>
        </p:nvSpPr>
        <p:spPr bwMode="auto">
          <a:xfrm>
            <a:off x="6795397" y="2799185"/>
            <a:ext cx="5050196" cy="3163152"/>
          </a:xfrm>
          <a:custGeom>
            <a:avLst/>
            <a:gdLst>
              <a:gd name="T0" fmla="*/ 5309 w 5309"/>
              <a:gd name="T1" fmla="*/ 3323 h 3323"/>
              <a:gd name="T2" fmla="*/ 0 w 5309"/>
              <a:gd name="T3" fmla="*/ 3323 h 3323"/>
              <a:gd name="T4" fmla="*/ 0 w 5309"/>
              <a:gd name="T5" fmla="*/ 0 h 3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09" h="3323">
                <a:moveTo>
                  <a:pt x="5309" y="3323"/>
                </a:moveTo>
                <a:lnTo>
                  <a:pt x="0" y="332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8">
            <a:extLst>
              <a:ext uri="{FF2B5EF4-FFF2-40B4-BE49-F238E27FC236}">
                <a16:creationId xmlns:a16="http://schemas.microsoft.com/office/drawing/2014/main" id="{42146E3B-94EA-5EF9-6A50-4F7A6F960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7356" y="5962337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Line 9">
            <a:extLst>
              <a:ext uri="{FF2B5EF4-FFF2-40B4-BE49-F238E27FC236}">
                <a16:creationId xmlns:a16="http://schemas.microsoft.com/office/drawing/2014/main" id="{CCB15A7A-82F2-71C4-215F-01902B0FE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6336" y="5962337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Line 10">
            <a:extLst>
              <a:ext uri="{FF2B5EF4-FFF2-40B4-BE49-F238E27FC236}">
                <a16:creationId xmlns:a16="http://schemas.microsoft.com/office/drawing/2014/main" id="{96BEA243-2B4F-5480-ECED-D997931EA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3983" y="5962337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11">
            <a:extLst>
              <a:ext uri="{FF2B5EF4-FFF2-40B4-BE49-F238E27FC236}">
                <a16:creationId xmlns:a16="http://schemas.microsoft.com/office/drawing/2014/main" id="{AC74E73A-B9D2-77AB-7C57-7B77B4A1A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1764" y="5962337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Line 12">
            <a:extLst>
              <a:ext uri="{FF2B5EF4-FFF2-40B4-BE49-F238E27FC236}">
                <a16:creationId xmlns:a16="http://schemas.microsoft.com/office/drawing/2014/main" id="{C162C472-1997-652A-EE11-DC67294827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5018" y="5962337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Line 13">
            <a:extLst>
              <a:ext uri="{FF2B5EF4-FFF2-40B4-BE49-F238E27FC236}">
                <a16:creationId xmlns:a16="http://schemas.microsoft.com/office/drawing/2014/main" id="{63949842-875C-6942-83F2-1DCE5590E8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682" y="5962337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C0A62857-075C-A392-7620-F39BF415C9DB}"/>
              </a:ext>
            </a:extLst>
          </p:cNvPr>
          <p:cNvSpPr>
            <a:spLocks/>
          </p:cNvSpPr>
          <p:nvPr/>
        </p:nvSpPr>
        <p:spPr bwMode="auto">
          <a:xfrm>
            <a:off x="6704042" y="2776346"/>
            <a:ext cx="91355" cy="22839"/>
          </a:xfrm>
          <a:custGeom>
            <a:avLst/>
            <a:gdLst>
              <a:gd name="T0" fmla="*/ 0 w 94"/>
              <a:gd name="T1" fmla="*/ 24 h 24"/>
              <a:gd name="T2" fmla="*/ 94 w 94"/>
              <a:gd name="T3" fmla="*/ 24 h 24"/>
              <a:gd name="T4" fmla="*/ 94 w 94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" h="24">
                <a:moveTo>
                  <a:pt x="0" y="24"/>
                </a:moveTo>
                <a:lnTo>
                  <a:pt x="94" y="24"/>
                </a:lnTo>
                <a:lnTo>
                  <a:pt x="94" y="0"/>
                </a:lnTo>
              </a:path>
            </a:pathLst>
          </a:cu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Line 15">
            <a:extLst>
              <a:ext uri="{FF2B5EF4-FFF2-40B4-BE49-F238E27FC236}">
                <a16:creationId xmlns:a16="http://schemas.microsoft.com/office/drawing/2014/main" id="{C49B6335-56A6-ED1D-C7FC-EA1DA38BB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4042" y="4066729"/>
            <a:ext cx="91355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Line 16">
            <a:extLst>
              <a:ext uri="{FF2B5EF4-FFF2-40B4-BE49-F238E27FC236}">
                <a16:creationId xmlns:a16="http://schemas.microsoft.com/office/drawing/2014/main" id="{4AAE2322-5F1C-50BC-6B63-051664460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4042" y="3412972"/>
            <a:ext cx="91355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31">
            <a:extLst>
              <a:ext uri="{FF2B5EF4-FFF2-40B4-BE49-F238E27FC236}">
                <a16:creationId xmlns:a16="http://schemas.microsoft.com/office/drawing/2014/main" id="{27657B3A-0B9C-38F2-D22A-0EADD58F8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4042" y="4694792"/>
            <a:ext cx="91355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32">
            <a:extLst>
              <a:ext uri="{FF2B5EF4-FFF2-40B4-BE49-F238E27FC236}">
                <a16:creationId xmlns:a16="http://schemas.microsoft.com/office/drawing/2014/main" id="{CF196A3F-E843-31C4-2914-10D0314B82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4042" y="5334274"/>
            <a:ext cx="91355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34">
            <a:extLst>
              <a:ext uri="{FF2B5EF4-FFF2-40B4-BE49-F238E27FC236}">
                <a16:creationId xmlns:a16="http://schemas.microsoft.com/office/drawing/2014/main" id="{1849DE96-9C94-7FCF-3385-4505C60367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2282" y="5962337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35">
            <a:extLst>
              <a:ext uri="{FF2B5EF4-FFF2-40B4-BE49-F238E27FC236}">
                <a16:creationId xmlns:a16="http://schemas.microsoft.com/office/drawing/2014/main" id="{DCAB92A5-0D7E-2085-0FCB-4D9164A24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4042" y="5962337"/>
            <a:ext cx="91355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40">
            <a:extLst>
              <a:ext uri="{FF2B5EF4-FFF2-40B4-BE49-F238E27FC236}">
                <a16:creationId xmlns:a16="http://schemas.microsoft.com/office/drawing/2014/main" id="{0C6B2356-4D56-5AC8-DC3D-693FBF8862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82947" y="5962337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Rectangle 41">
            <a:extLst>
              <a:ext uri="{FF2B5EF4-FFF2-40B4-BE49-F238E27FC236}">
                <a16:creationId xmlns:a16="http://schemas.microsoft.com/office/drawing/2014/main" id="{CB0C3068-447F-36C0-89A0-833F791F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138" y="5285741"/>
            <a:ext cx="194128" cy="673954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Rectangle 42">
            <a:extLst>
              <a:ext uri="{FF2B5EF4-FFF2-40B4-BE49-F238E27FC236}">
                <a16:creationId xmlns:a16="http://schemas.microsoft.com/office/drawing/2014/main" id="{AA1A831A-EB9E-7623-0790-5092FEDB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7237" y="5768208"/>
            <a:ext cx="194128" cy="194441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Rectangle 43">
            <a:extLst>
              <a:ext uri="{FF2B5EF4-FFF2-40B4-BE49-F238E27FC236}">
                <a16:creationId xmlns:a16="http://schemas.microsoft.com/office/drawing/2014/main" id="{F219B568-7C00-72E9-E6AD-AA7C0F01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0611" y="5419918"/>
            <a:ext cx="194128" cy="542731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Rectangle 44">
            <a:extLst>
              <a:ext uri="{FF2B5EF4-FFF2-40B4-BE49-F238E27FC236}">
                <a16:creationId xmlns:a16="http://schemas.microsoft.com/office/drawing/2014/main" id="{F6567A44-AFB0-A235-540E-F38FAFD9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6838" y="5719675"/>
            <a:ext cx="194128" cy="24002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Rectangle 45">
            <a:extLst>
              <a:ext uri="{FF2B5EF4-FFF2-40B4-BE49-F238E27FC236}">
                <a16:creationId xmlns:a16="http://schemas.microsoft.com/office/drawing/2014/main" id="{BF3FEFE4-6BB4-61D5-5B28-44C9A3463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066" y="4369341"/>
            <a:ext cx="196984" cy="158855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Rectangle 46">
            <a:extLst>
              <a:ext uri="{FF2B5EF4-FFF2-40B4-BE49-F238E27FC236}">
                <a16:creationId xmlns:a16="http://schemas.microsoft.com/office/drawing/2014/main" id="{9F6BDDC3-7427-6C6E-BAD7-B45C84CE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6438" y="4920323"/>
            <a:ext cx="194128" cy="104353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Rectangle 47">
            <a:extLst>
              <a:ext uri="{FF2B5EF4-FFF2-40B4-BE49-F238E27FC236}">
                <a16:creationId xmlns:a16="http://schemas.microsoft.com/office/drawing/2014/main" id="{9E3170DE-9090-E9E4-1A95-28C7AABF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92" y="5419918"/>
            <a:ext cx="196984" cy="537979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Rectangle 48">
            <a:extLst>
              <a:ext uri="{FF2B5EF4-FFF2-40B4-BE49-F238E27FC236}">
                <a16:creationId xmlns:a16="http://schemas.microsoft.com/office/drawing/2014/main" id="{70321B41-42F3-B485-B211-E6580B92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183" y="3704165"/>
            <a:ext cx="196984" cy="2257879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Rectangle 72">
            <a:extLst>
              <a:ext uri="{FF2B5EF4-FFF2-40B4-BE49-F238E27FC236}">
                <a16:creationId xmlns:a16="http://schemas.microsoft.com/office/drawing/2014/main" id="{40F9EF76-EEEA-D43A-FB85-AA641BBF8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545" y="4186631"/>
            <a:ext cx="194128" cy="17724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Rectangle 73">
            <a:extLst>
              <a:ext uri="{FF2B5EF4-FFF2-40B4-BE49-F238E27FC236}">
                <a16:creationId xmlns:a16="http://schemas.microsoft.com/office/drawing/2014/main" id="{5F62EDC0-18CB-F905-7814-5B9E9B65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345" y="3412972"/>
            <a:ext cx="194128" cy="2550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Rectangle 74">
            <a:extLst>
              <a:ext uri="{FF2B5EF4-FFF2-40B4-BE49-F238E27FC236}">
                <a16:creationId xmlns:a16="http://schemas.microsoft.com/office/drawing/2014/main" id="{514F9E14-48B0-69E8-9816-D0AFF8ACF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746" y="4120970"/>
            <a:ext cx="194128" cy="18384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75">
            <a:extLst>
              <a:ext uri="{FF2B5EF4-FFF2-40B4-BE49-F238E27FC236}">
                <a16:creationId xmlns:a16="http://schemas.microsoft.com/office/drawing/2014/main" id="{4A16DFD4-7E1F-DF21-4818-DA6FF899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554" y="4255148"/>
            <a:ext cx="194128" cy="17034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Rectangle 76">
            <a:extLst>
              <a:ext uri="{FF2B5EF4-FFF2-40B4-BE49-F238E27FC236}">
                <a16:creationId xmlns:a16="http://schemas.microsoft.com/office/drawing/2014/main" id="{04DDD2BD-52AD-F7BA-6016-85C60BA0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3228" y="3196005"/>
            <a:ext cx="194128" cy="276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Rectangle 77">
            <a:extLst>
              <a:ext uri="{FF2B5EF4-FFF2-40B4-BE49-F238E27FC236}">
                <a16:creationId xmlns:a16="http://schemas.microsoft.com/office/drawing/2014/main" id="{D7EFC55C-384F-DC2C-5B85-E80812444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0773" y="3621375"/>
            <a:ext cx="194128" cy="23411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Rectangle 78">
            <a:extLst>
              <a:ext uri="{FF2B5EF4-FFF2-40B4-BE49-F238E27FC236}">
                <a16:creationId xmlns:a16="http://schemas.microsoft.com/office/drawing/2014/main" id="{CD9C1D22-0BA1-818C-F085-762C4A388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4144" y="4246583"/>
            <a:ext cx="194128" cy="17120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7" name="Rectangle 79">
            <a:extLst>
              <a:ext uri="{FF2B5EF4-FFF2-40B4-BE49-F238E27FC236}">
                <a16:creationId xmlns:a16="http://schemas.microsoft.com/office/drawing/2014/main" id="{54CDF5F9-92E5-7323-91B8-F19B2458B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444" y="4081003"/>
            <a:ext cx="196984" cy="1878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3" name="Line 85">
            <a:extLst>
              <a:ext uri="{FF2B5EF4-FFF2-40B4-BE49-F238E27FC236}">
                <a16:creationId xmlns:a16="http://schemas.microsoft.com/office/drawing/2014/main" id="{EABF9F97-A530-59AC-9CC1-61E8B1380D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4538" y="3441521"/>
            <a:ext cx="0" cy="576676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4" name="Line 86">
            <a:extLst>
              <a:ext uri="{FF2B5EF4-FFF2-40B4-BE49-F238E27FC236}">
                <a16:creationId xmlns:a16="http://schemas.microsoft.com/office/drawing/2014/main" id="{678DC6EE-9325-76BD-5709-09FFE6D2A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8990" y="3193151"/>
            <a:ext cx="0" cy="496741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5" name="Line 87">
            <a:extLst>
              <a:ext uri="{FF2B5EF4-FFF2-40B4-BE49-F238E27FC236}">
                <a16:creationId xmlns:a16="http://schemas.microsoft.com/office/drawing/2014/main" id="{4C9F47B4-38DF-5BCA-D023-12C9CB756C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4981" y="3395843"/>
            <a:ext cx="0" cy="491031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6" name="Line 88">
            <a:extLst>
              <a:ext uri="{FF2B5EF4-FFF2-40B4-BE49-F238E27FC236}">
                <a16:creationId xmlns:a16="http://schemas.microsoft.com/office/drawing/2014/main" id="{B708E251-366D-4789-6FC4-373A5C1790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64582" y="3033281"/>
            <a:ext cx="0" cy="40824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7" name="Line 89">
            <a:extLst>
              <a:ext uri="{FF2B5EF4-FFF2-40B4-BE49-F238E27FC236}">
                <a16:creationId xmlns:a16="http://schemas.microsoft.com/office/drawing/2014/main" id="{141BE8AD-D4C6-96D8-6759-B8438F61C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30648" y="4554905"/>
            <a:ext cx="0" cy="69943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8" name="Line 90">
            <a:extLst>
              <a:ext uri="{FF2B5EF4-FFF2-40B4-BE49-F238E27FC236}">
                <a16:creationId xmlns:a16="http://schemas.microsoft.com/office/drawing/2014/main" id="{417FD8CE-F0D2-2359-CFDE-1E684FFC4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98193" y="5434193"/>
            <a:ext cx="0" cy="44249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9" name="Line 91">
            <a:extLst>
              <a:ext uri="{FF2B5EF4-FFF2-40B4-BE49-F238E27FC236}">
                <a16:creationId xmlns:a16="http://schemas.microsoft.com/office/drawing/2014/main" id="{005D79DC-A32A-BAE4-E4BE-585F6C7B41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94020" y="5162984"/>
            <a:ext cx="0" cy="46248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0" name="Line 92">
            <a:extLst>
              <a:ext uri="{FF2B5EF4-FFF2-40B4-BE49-F238E27FC236}">
                <a16:creationId xmlns:a16="http://schemas.microsoft.com/office/drawing/2014/main" id="{027A123B-48D0-1588-19A2-D6906CB95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80011" y="5591209"/>
            <a:ext cx="0" cy="28548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1" name="Line 93">
            <a:extLst>
              <a:ext uri="{FF2B5EF4-FFF2-40B4-BE49-F238E27FC236}">
                <a16:creationId xmlns:a16="http://schemas.microsoft.com/office/drawing/2014/main" id="{7C1CEBB6-E8F7-3AA0-DEFE-92C19F671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40529" y="5185823"/>
            <a:ext cx="0" cy="439644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2" name="Line 94">
            <a:extLst>
              <a:ext uri="{FF2B5EF4-FFF2-40B4-BE49-F238E27FC236}">
                <a16:creationId xmlns:a16="http://schemas.microsoft.com/office/drawing/2014/main" id="{C6CCFD09-E499-FAEA-9C51-09A45A5D72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74463" y="3915423"/>
            <a:ext cx="0" cy="553837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3" name="Line 95">
            <a:extLst>
              <a:ext uri="{FF2B5EF4-FFF2-40B4-BE49-F238E27FC236}">
                <a16:creationId xmlns:a16="http://schemas.microsoft.com/office/drawing/2014/main" id="{BD713418-67D4-EC84-4B95-F148ABD5A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98355" y="3915423"/>
            <a:ext cx="0" cy="67945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4" name="Line 96">
            <a:extLst>
              <a:ext uri="{FF2B5EF4-FFF2-40B4-BE49-F238E27FC236}">
                <a16:creationId xmlns:a16="http://schemas.microsoft.com/office/drawing/2014/main" id="{E9ACF01A-2EF5-C325-2905-B596088840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61565" y="4081003"/>
            <a:ext cx="0" cy="58238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5" name="Line 97">
            <a:extLst>
              <a:ext uri="{FF2B5EF4-FFF2-40B4-BE49-F238E27FC236}">
                <a16:creationId xmlns:a16="http://schemas.microsoft.com/office/drawing/2014/main" id="{B5A8EA77-AA8D-6882-4680-5843CE1901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27954" y="3792666"/>
            <a:ext cx="0" cy="66517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6" name="Line 98">
            <a:extLst>
              <a:ext uri="{FF2B5EF4-FFF2-40B4-BE49-F238E27FC236}">
                <a16:creationId xmlns:a16="http://schemas.microsoft.com/office/drawing/2014/main" id="{B30A920E-612C-6225-A577-018CAF8472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5618" y="3969665"/>
            <a:ext cx="0" cy="57953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8" name="Line 110">
            <a:extLst>
              <a:ext uri="{FF2B5EF4-FFF2-40B4-BE49-F238E27FC236}">
                <a16:creationId xmlns:a16="http://schemas.microsoft.com/office/drawing/2014/main" id="{47B47E36-0D22-34BC-DDAE-D616AF0F91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2202" y="5011678"/>
            <a:ext cx="0" cy="499594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9" name="Line 111">
            <a:extLst>
              <a:ext uri="{FF2B5EF4-FFF2-40B4-BE49-F238E27FC236}">
                <a16:creationId xmlns:a16="http://schemas.microsoft.com/office/drawing/2014/main" id="{2681518E-3AF5-2394-3583-96AEFC6450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5218" y="3784100"/>
            <a:ext cx="0" cy="610934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8E6359F8-3525-B96B-66B4-EAF9DB205938}"/>
              </a:ext>
            </a:extLst>
          </p:cNvPr>
          <p:cNvSpPr>
            <a:spLocks/>
          </p:cNvSpPr>
          <p:nvPr/>
        </p:nvSpPr>
        <p:spPr bwMode="auto">
          <a:xfrm>
            <a:off x="631470" y="2803947"/>
            <a:ext cx="5053050" cy="3163152"/>
          </a:xfrm>
          <a:custGeom>
            <a:avLst/>
            <a:gdLst>
              <a:gd name="T0" fmla="*/ 0 w 5309"/>
              <a:gd name="T1" fmla="*/ 0 h 3323"/>
              <a:gd name="T2" fmla="*/ 0 w 5309"/>
              <a:gd name="T3" fmla="*/ 3323 h 3323"/>
              <a:gd name="T4" fmla="*/ 5309 w 5309"/>
              <a:gd name="T5" fmla="*/ 3323 h 3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09" h="3323">
                <a:moveTo>
                  <a:pt x="0" y="0"/>
                </a:moveTo>
                <a:lnTo>
                  <a:pt x="0" y="3323"/>
                </a:lnTo>
                <a:lnTo>
                  <a:pt x="5309" y="3323"/>
                </a:lnTo>
              </a:path>
            </a:pathLst>
          </a:cu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Freeform 17">
            <a:extLst>
              <a:ext uri="{FF2B5EF4-FFF2-40B4-BE49-F238E27FC236}">
                <a16:creationId xmlns:a16="http://schemas.microsoft.com/office/drawing/2014/main" id="{EA3DBFED-0665-0429-3B26-D2244D33367B}"/>
              </a:ext>
            </a:extLst>
          </p:cNvPr>
          <p:cNvSpPr>
            <a:spLocks/>
          </p:cNvSpPr>
          <p:nvPr/>
        </p:nvSpPr>
        <p:spPr bwMode="auto">
          <a:xfrm>
            <a:off x="542971" y="2781108"/>
            <a:ext cx="88501" cy="22839"/>
          </a:xfrm>
          <a:custGeom>
            <a:avLst/>
            <a:gdLst>
              <a:gd name="T0" fmla="*/ 0 w 93"/>
              <a:gd name="T1" fmla="*/ 23 h 23"/>
              <a:gd name="T2" fmla="*/ 93 w 93"/>
              <a:gd name="T3" fmla="*/ 23 h 23"/>
              <a:gd name="T4" fmla="*/ 93 w 93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" h="23">
                <a:moveTo>
                  <a:pt x="0" y="23"/>
                </a:moveTo>
                <a:lnTo>
                  <a:pt x="93" y="23"/>
                </a:lnTo>
                <a:lnTo>
                  <a:pt x="93" y="0"/>
                </a:lnTo>
              </a:path>
            </a:pathLst>
          </a:cu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Line 18">
            <a:extLst>
              <a:ext uri="{FF2B5EF4-FFF2-40B4-BE49-F238E27FC236}">
                <a16:creationId xmlns:a16="http://schemas.microsoft.com/office/drawing/2014/main" id="{272D50CC-8583-5948-6C5D-7299C6098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71" y="3417736"/>
            <a:ext cx="88501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" name="Line 19">
            <a:extLst>
              <a:ext uri="{FF2B5EF4-FFF2-40B4-BE49-F238E27FC236}">
                <a16:creationId xmlns:a16="http://schemas.microsoft.com/office/drawing/2014/main" id="{837173B6-DD6B-F820-5CEB-2DC9DCBC9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71" y="4071491"/>
            <a:ext cx="88501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20">
            <a:extLst>
              <a:ext uri="{FF2B5EF4-FFF2-40B4-BE49-F238E27FC236}">
                <a16:creationId xmlns:a16="http://schemas.microsoft.com/office/drawing/2014/main" id="{BCBD894F-24D8-62D0-6DFE-6B67DE40ED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1789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Line 21">
            <a:extLst>
              <a:ext uri="{FF2B5EF4-FFF2-40B4-BE49-F238E27FC236}">
                <a16:creationId xmlns:a16="http://schemas.microsoft.com/office/drawing/2014/main" id="{A85F41C7-E249-8DB2-0AE5-6F44610E05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0063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Line 22">
            <a:extLst>
              <a:ext uri="{FF2B5EF4-FFF2-40B4-BE49-F238E27FC236}">
                <a16:creationId xmlns:a16="http://schemas.microsoft.com/office/drawing/2014/main" id="{32806BB7-562B-F9E9-3928-FCA9DDE89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2610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23">
            <a:extLst>
              <a:ext uri="{FF2B5EF4-FFF2-40B4-BE49-F238E27FC236}">
                <a16:creationId xmlns:a16="http://schemas.microsoft.com/office/drawing/2014/main" id="{73257602-C11E-1890-F646-230542F78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7996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24">
            <a:extLst>
              <a:ext uri="{FF2B5EF4-FFF2-40B4-BE49-F238E27FC236}">
                <a16:creationId xmlns:a16="http://schemas.microsoft.com/office/drawing/2014/main" id="{2870248A-2D3D-67FD-EA69-D4D55790BE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0543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25">
            <a:extLst>
              <a:ext uri="{FF2B5EF4-FFF2-40B4-BE49-F238E27FC236}">
                <a16:creationId xmlns:a16="http://schemas.microsoft.com/office/drawing/2014/main" id="{FFBA9E02-C5F5-1059-2C20-F7A29AC9D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71" y="5336182"/>
            <a:ext cx="88501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Line 26">
            <a:extLst>
              <a:ext uri="{FF2B5EF4-FFF2-40B4-BE49-F238E27FC236}">
                <a16:creationId xmlns:a16="http://schemas.microsoft.com/office/drawing/2014/main" id="{13EA4FC5-9C24-9958-FC75-73F848ECF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71" y="4699554"/>
            <a:ext cx="88501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27">
            <a:extLst>
              <a:ext uri="{FF2B5EF4-FFF2-40B4-BE49-F238E27FC236}">
                <a16:creationId xmlns:a16="http://schemas.microsoft.com/office/drawing/2014/main" id="{4EF61F2E-27E9-9E0E-D830-4840C054C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971" y="5967099"/>
            <a:ext cx="88501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28">
            <a:extLst>
              <a:ext uri="{FF2B5EF4-FFF2-40B4-BE49-F238E27FC236}">
                <a16:creationId xmlns:a16="http://schemas.microsoft.com/office/drawing/2014/main" id="{65A03C4A-3099-C15A-3884-A5D7BC8E81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308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29">
            <a:extLst>
              <a:ext uri="{FF2B5EF4-FFF2-40B4-BE49-F238E27FC236}">
                <a16:creationId xmlns:a16="http://schemas.microsoft.com/office/drawing/2014/main" id="{BA4550D7-CE9A-A52E-C688-474A47A91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3855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30">
            <a:extLst>
              <a:ext uri="{FF2B5EF4-FFF2-40B4-BE49-F238E27FC236}">
                <a16:creationId xmlns:a16="http://schemas.microsoft.com/office/drawing/2014/main" id="{9C836892-36EA-DBD6-F4C9-50261B7EDA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41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33">
            <a:extLst>
              <a:ext uri="{FF2B5EF4-FFF2-40B4-BE49-F238E27FC236}">
                <a16:creationId xmlns:a16="http://schemas.microsoft.com/office/drawing/2014/main" id="{5DEB065A-CD9F-B5A4-A3CA-DEDF828A49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0409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36">
            <a:extLst>
              <a:ext uri="{FF2B5EF4-FFF2-40B4-BE49-F238E27FC236}">
                <a16:creationId xmlns:a16="http://schemas.microsoft.com/office/drawing/2014/main" id="{BFB3F50F-73FE-7903-AB6D-30FC6EDA62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3090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37">
            <a:extLst>
              <a:ext uri="{FF2B5EF4-FFF2-40B4-BE49-F238E27FC236}">
                <a16:creationId xmlns:a16="http://schemas.microsoft.com/office/drawing/2014/main" id="{F96A8C74-155F-0DBB-721C-A7211477FA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5638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38">
            <a:extLst>
              <a:ext uri="{FF2B5EF4-FFF2-40B4-BE49-F238E27FC236}">
                <a16:creationId xmlns:a16="http://schemas.microsoft.com/office/drawing/2014/main" id="{717E6F06-19E9-795E-527E-8892EBCD71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1024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Line 39">
            <a:extLst>
              <a:ext uri="{FF2B5EF4-FFF2-40B4-BE49-F238E27FC236}">
                <a16:creationId xmlns:a16="http://schemas.microsoft.com/office/drawing/2014/main" id="{D80C269A-95CA-94BF-3D59-51D01E45BA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6425" y="5967099"/>
            <a:ext cx="0" cy="102774"/>
          </a:xfrm>
          <a:prstGeom prst="line">
            <a:avLst/>
          </a:prstGeom>
          <a:noFill/>
          <a:ln w="9525">
            <a:solidFill>
              <a:srgbClr val="0000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Rectangle 49">
            <a:extLst>
              <a:ext uri="{FF2B5EF4-FFF2-40B4-BE49-F238E27FC236}">
                <a16:creationId xmlns:a16="http://schemas.microsoft.com/office/drawing/2014/main" id="{7D9A0555-FA96-C31D-1112-5A749672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687" y="3311445"/>
            <a:ext cx="122759" cy="2655654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Rectangle 50">
            <a:extLst>
              <a:ext uri="{FF2B5EF4-FFF2-40B4-BE49-F238E27FC236}">
                <a16:creationId xmlns:a16="http://schemas.microsoft.com/office/drawing/2014/main" id="{E4E0F501-3E06-618D-A5EA-81AAE98E1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577" y="4574534"/>
            <a:ext cx="125613" cy="1392564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Rectangle 51">
            <a:extLst>
              <a:ext uri="{FF2B5EF4-FFF2-40B4-BE49-F238E27FC236}">
                <a16:creationId xmlns:a16="http://schemas.microsoft.com/office/drawing/2014/main" id="{FC9D343D-885E-C128-9D05-9BB23312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173" y="4039375"/>
            <a:ext cx="122759" cy="1927724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Rectangle 52">
            <a:extLst>
              <a:ext uri="{FF2B5EF4-FFF2-40B4-BE49-F238E27FC236}">
                <a16:creationId xmlns:a16="http://schemas.microsoft.com/office/drawing/2014/main" id="{15DCC9DF-40EE-A402-EE43-AD32146B0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626" y="4134323"/>
            <a:ext cx="122759" cy="183277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53">
            <a:extLst>
              <a:ext uri="{FF2B5EF4-FFF2-40B4-BE49-F238E27FC236}">
                <a16:creationId xmlns:a16="http://schemas.microsoft.com/office/drawing/2014/main" id="{B358927C-BAB7-121F-60E7-CC73E34C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369" y="3734392"/>
            <a:ext cx="122759" cy="223270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Rectangle 54">
            <a:extLst>
              <a:ext uri="{FF2B5EF4-FFF2-40B4-BE49-F238E27FC236}">
                <a16:creationId xmlns:a16="http://schemas.microsoft.com/office/drawing/2014/main" id="{56C9FDD6-995C-9822-5C6F-49D85A484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258" y="4085410"/>
            <a:ext cx="122759" cy="18816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Freeform 55">
            <a:extLst>
              <a:ext uri="{FF2B5EF4-FFF2-40B4-BE49-F238E27FC236}">
                <a16:creationId xmlns:a16="http://schemas.microsoft.com/office/drawing/2014/main" id="{270709A2-D639-5C14-C7E3-A657CE4A89D2}"/>
              </a:ext>
            </a:extLst>
          </p:cNvPr>
          <p:cNvSpPr>
            <a:spLocks/>
          </p:cNvSpPr>
          <p:nvPr/>
        </p:nvSpPr>
        <p:spPr bwMode="auto">
          <a:xfrm>
            <a:off x="1213855" y="3412146"/>
            <a:ext cx="122759" cy="2554953"/>
          </a:xfrm>
          <a:custGeom>
            <a:avLst/>
            <a:gdLst>
              <a:gd name="T0" fmla="*/ 129 w 129"/>
              <a:gd name="T1" fmla="*/ 0 h 2662"/>
              <a:gd name="T2" fmla="*/ 0 w 129"/>
              <a:gd name="T3" fmla="*/ 0 h 2662"/>
              <a:gd name="T4" fmla="*/ 0 w 129"/>
              <a:gd name="T5" fmla="*/ 1739 h 2662"/>
              <a:gd name="T6" fmla="*/ 0 w 129"/>
              <a:gd name="T7" fmla="*/ 2662 h 2662"/>
              <a:gd name="T8" fmla="*/ 129 w 129"/>
              <a:gd name="T9" fmla="*/ 2662 h 2662"/>
              <a:gd name="T10" fmla="*/ 129 w 129"/>
              <a:gd name="T11" fmla="*/ 0 h 2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2662">
                <a:moveTo>
                  <a:pt x="129" y="0"/>
                </a:moveTo>
                <a:lnTo>
                  <a:pt x="0" y="0"/>
                </a:lnTo>
                <a:lnTo>
                  <a:pt x="0" y="1739"/>
                </a:lnTo>
                <a:lnTo>
                  <a:pt x="0" y="2662"/>
                </a:lnTo>
                <a:lnTo>
                  <a:pt x="129" y="2662"/>
                </a:lnTo>
                <a:lnTo>
                  <a:pt x="129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Rectangle 56">
            <a:extLst>
              <a:ext uri="{FF2B5EF4-FFF2-40B4-BE49-F238E27FC236}">
                <a16:creationId xmlns:a16="http://schemas.microsoft.com/office/drawing/2014/main" id="{4E6A7ECA-7EC7-7939-2012-B3D7979E3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389" y="5080922"/>
            <a:ext cx="128468" cy="886177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Freeform 57">
            <a:extLst>
              <a:ext uri="{FF2B5EF4-FFF2-40B4-BE49-F238E27FC236}">
                <a16:creationId xmlns:a16="http://schemas.microsoft.com/office/drawing/2014/main" id="{CFC21E02-A136-43FF-150D-2F850A536F98}"/>
              </a:ext>
            </a:extLst>
          </p:cNvPr>
          <p:cNvSpPr>
            <a:spLocks/>
          </p:cNvSpPr>
          <p:nvPr/>
        </p:nvSpPr>
        <p:spPr bwMode="auto">
          <a:xfrm>
            <a:off x="828454" y="3990464"/>
            <a:ext cx="122759" cy="1976635"/>
          </a:xfrm>
          <a:custGeom>
            <a:avLst/>
            <a:gdLst>
              <a:gd name="T0" fmla="*/ 129 w 129"/>
              <a:gd name="T1" fmla="*/ 0 h 2059"/>
              <a:gd name="T2" fmla="*/ 0 w 129"/>
              <a:gd name="T3" fmla="*/ 0 h 2059"/>
              <a:gd name="T4" fmla="*/ 0 w 129"/>
              <a:gd name="T5" fmla="*/ 1136 h 2059"/>
              <a:gd name="T6" fmla="*/ 0 w 129"/>
              <a:gd name="T7" fmla="*/ 2059 h 2059"/>
              <a:gd name="T8" fmla="*/ 129 w 129"/>
              <a:gd name="T9" fmla="*/ 2059 h 2059"/>
              <a:gd name="T10" fmla="*/ 129 w 129"/>
              <a:gd name="T11" fmla="*/ 0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2059">
                <a:moveTo>
                  <a:pt x="129" y="0"/>
                </a:moveTo>
                <a:lnTo>
                  <a:pt x="0" y="0"/>
                </a:lnTo>
                <a:lnTo>
                  <a:pt x="0" y="1136"/>
                </a:lnTo>
                <a:lnTo>
                  <a:pt x="0" y="2059"/>
                </a:lnTo>
                <a:lnTo>
                  <a:pt x="129" y="2059"/>
                </a:lnTo>
                <a:lnTo>
                  <a:pt x="129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Rectangle 58">
            <a:extLst>
              <a:ext uri="{FF2B5EF4-FFF2-40B4-BE49-F238E27FC236}">
                <a16:creationId xmlns:a16="http://schemas.microsoft.com/office/drawing/2014/main" id="{AB00DC3F-623E-6A0D-89ED-66FB3828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86" y="5080922"/>
            <a:ext cx="128468" cy="886177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Rectangle 59">
            <a:extLst>
              <a:ext uri="{FF2B5EF4-FFF2-40B4-BE49-F238E27FC236}">
                <a16:creationId xmlns:a16="http://schemas.microsoft.com/office/drawing/2014/main" id="{D55CC689-E47A-AE45-6643-17E9456B5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800" y="3909902"/>
            <a:ext cx="125613" cy="2057196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Rectangle 60">
            <a:extLst>
              <a:ext uri="{FF2B5EF4-FFF2-40B4-BE49-F238E27FC236}">
                <a16:creationId xmlns:a16="http://schemas.microsoft.com/office/drawing/2014/main" id="{93D5D2B9-564B-4DFD-016D-93964CC7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057" y="4191868"/>
            <a:ext cx="122759" cy="1775231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61">
            <a:extLst>
              <a:ext uri="{FF2B5EF4-FFF2-40B4-BE49-F238E27FC236}">
                <a16:creationId xmlns:a16="http://schemas.microsoft.com/office/drawing/2014/main" id="{8904E1B4-1253-C293-1F08-20CC11A5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715" y="3685481"/>
            <a:ext cx="122759" cy="228161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Rectangle 62">
            <a:extLst>
              <a:ext uri="{FF2B5EF4-FFF2-40B4-BE49-F238E27FC236}">
                <a16:creationId xmlns:a16="http://schemas.microsoft.com/office/drawing/2014/main" id="{8B0C8877-AC40-7556-88ED-CB6F92373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409" y="4091165"/>
            <a:ext cx="122759" cy="1875934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Rectangle 63">
            <a:extLst>
              <a:ext uri="{FF2B5EF4-FFF2-40B4-BE49-F238E27FC236}">
                <a16:creationId xmlns:a16="http://schemas.microsoft.com/office/drawing/2014/main" id="{695C01E1-32A3-B022-0C19-63B6F029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458" y="4401903"/>
            <a:ext cx="122759" cy="1565196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Rectangle 64">
            <a:extLst>
              <a:ext uri="{FF2B5EF4-FFF2-40B4-BE49-F238E27FC236}">
                <a16:creationId xmlns:a16="http://schemas.microsoft.com/office/drawing/2014/main" id="{F9113055-FA6C-229D-4EA9-0D6FD058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365" y="3029479"/>
            <a:ext cx="131322" cy="29376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Rectangle 65">
            <a:extLst>
              <a:ext uri="{FF2B5EF4-FFF2-40B4-BE49-F238E27FC236}">
                <a16:creationId xmlns:a16="http://schemas.microsoft.com/office/drawing/2014/main" id="{C6F6E05C-028B-9094-B58E-7F5E65752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108" y="4260921"/>
            <a:ext cx="128468" cy="17061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Rectangle 66">
            <a:extLst>
              <a:ext uri="{FF2B5EF4-FFF2-40B4-BE49-F238E27FC236}">
                <a16:creationId xmlns:a16="http://schemas.microsoft.com/office/drawing/2014/main" id="{2B623BA7-AFA0-D1B9-1DB9-F9B3DE1D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707" y="3984709"/>
            <a:ext cx="128468" cy="19823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" name="Rectangle 67">
            <a:extLst>
              <a:ext uri="{FF2B5EF4-FFF2-40B4-BE49-F238E27FC236}">
                <a16:creationId xmlns:a16="http://schemas.microsoft.com/office/drawing/2014/main" id="{C5897654-1CE6-9ED9-16E7-4A1834433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304" y="4180358"/>
            <a:ext cx="128468" cy="17867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5" name="Rectangle 68">
            <a:extLst>
              <a:ext uri="{FF2B5EF4-FFF2-40B4-BE49-F238E27FC236}">
                <a16:creationId xmlns:a16="http://schemas.microsoft.com/office/drawing/2014/main" id="{62D88696-53ED-FF8D-DF83-3111936AC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047" y="3832217"/>
            <a:ext cx="131322" cy="21348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6" name="Rectangle 69">
            <a:extLst>
              <a:ext uri="{FF2B5EF4-FFF2-40B4-BE49-F238E27FC236}">
                <a16:creationId xmlns:a16="http://schemas.microsoft.com/office/drawing/2014/main" id="{1B3ABD74-DCCD-DC87-CB67-2A087E787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790" y="3766042"/>
            <a:ext cx="128468" cy="2201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7" name="Rectangle 70">
            <a:extLst>
              <a:ext uri="{FF2B5EF4-FFF2-40B4-BE49-F238E27FC236}">
                <a16:creationId xmlns:a16="http://schemas.microsoft.com/office/drawing/2014/main" id="{597EB1E5-F010-2EE8-97A4-98143F2F9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389" y="3613550"/>
            <a:ext cx="128468" cy="23535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Rectangle 71">
            <a:extLst>
              <a:ext uri="{FF2B5EF4-FFF2-40B4-BE49-F238E27FC236}">
                <a16:creationId xmlns:a16="http://schemas.microsoft.com/office/drawing/2014/main" id="{756D179C-BB5F-3DA3-8087-011C9E2B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86" y="4099797"/>
            <a:ext cx="128468" cy="18673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Rectangle 80">
            <a:extLst>
              <a:ext uri="{FF2B5EF4-FFF2-40B4-BE49-F238E27FC236}">
                <a16:creationId xmlns:a16="http://schemas.microsoft.com/office/drawing/2014/main" id="{4C950241-EEE2-7A3D-F1B9-6BDC568F2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332" y="3507094"/>
            <a:ext cx="128468" cy="24600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9" name="Rectangle 81">
            <a:extLst>
              <a:ext uri="{FF2B5EF4-FFF2-40B4-BE49-F238E27FC236}">
                <a16:creationId xmlns:a16="http://schemas.microsoft.com/office/drawing/2014/main" id="{185B9E2F-9652-3366-E0EB-0B2FE94A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249" y="3541621"/>
            <a:ext cx="128468" cy="24254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0" name="Rectangle 82">
            <a:extLst>
              <a:ext uri="{FF2B5EF4-FFF2-40B4-BE49-F238E27FC236}">
                <a16:creationId xmlns:a16="http://schemas.microsoft.com/office/drawing/2014/main" id="{4ADB6A58-FEEA-4036-8312-58CE73BD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136" y="4085410"/>
            <a:ext cx="131322" cy="1881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1" name="Rectangle 83">
            <a:extLst>
              <a:ext uri="{FF2B5EF4-FFF2-40B4-BE49-F238E27FC236}">
                <a16:creationId xmlns:a16="http://schemas.microsoft.com/office/drawing/2014/main" id="{E00062C6-CE8D-84ED-4F27-FE8B3124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650" y="3996218"/>
            <a:ext cx="122759" cy="19708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2" name="Rectangle 84">
            <a:extLst>
              <a:ext uri="{FF2B5EF4-FFF2-40B4-BE49-F238E27FC236}">
                <a16:creationId xmlns:a16="http://schemas.microsoft.com/office/drawing/2014/main" id="{6A581E90-94CF-F472-2354-AAA256AE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735" y="4404780"/>
            <a:ext cx="131322" cy="15623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7" name="Line 99">
            <a:extLst>
              <a:ext uri="{FF2B5EF4-FFF2-40B4-BE49-F238E27FC236}">
                <a16:creationId xmlns:a16="http://schemas.microsoft.com/office/drawing/2014/main" id="{1E1D0A06-BA6B-C7A0-9337-5DDB755AB9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0187" y="3631848"/>
            <a:ext cx="0" cy="56811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8" name="Line 100">
            <a:extLst>
              <a:ext uri="{FF2B5EF4-FFF2-40B4-BE49-F238E27FC236}">
                <a16:creationId xmlns:a16="http://schemas.microsoft.com/office/drawing/2014/main" id="{42DCEEF5-81CB-F296-0D46-9C48F65D70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0284" y="3289268"/>
            <a:ext cx="0" cy="485321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9" name="Line 101">
            <a:extLst>
              <a:ext uri="{FF2B5EF4-FFF2-40B4-BE49-F238E27FC236}">
                <a16:creationId xmlns:a16="http://schemas.microsoft.com/office/drawing/2014/main" id="{437196A1-313E-67B4-ECE4-259D4CFD9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9248" y="3414880"/>
            <a:ext cx="0" cy="562401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0" name="Line 102">
            <a:extLst>
              <a:ext uri="{FF2B5EF4-FFF2-40B4-BE49-F238E27FC236}">
                <a16:creationId xmlns:a16="http://schemas.microsoft.com/office/drawing/2014/main" id="{F0306BB8-BF5C-6BE4-C851-C63A60EAD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2199" y="3312107"/>
            <a:ext cx="0" cy="511014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1" name="Line 103">
            <a:extLst>
              <a:ext uri="{FF2B5EF4-FFF2-40B4-BE49-F238E27FC236}">
                <a16:creationId xmlns:a16="http://schemas.microsoft.com/office/drawing/2014/main" id="{2F7C88C1-6647-AA5B-073A-F5600076F5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9074" y="3117978"/>
            <a:ext cx="0" cy="45106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2" name="Line 104">
            <a:extLst>
              <a:ext uri="{FF2B5EF4-FFF2-40B4-BE49-F238E27FC236}">
                <a16:creationId xmlns:a16="http://schemas.microsoft.com/office/drawing/2014/main" id="{EF1A9838-99B4-1413-7994-893A15E422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2162" y="3511945"/>
            <a:ext cx="0" cy="53670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3" name="Line 105">
            <a:extLst>
              <a:ext uri="{FF2B5EF4-FFF2-40B4-BE49-F238E27FC236}">
                <a16:creationId xmlns:a16="http://schemas.microsoft.com/office/drawing/2014/main" id="{92356E65-ADC9-B799-75F9-24FB7F9929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8098" y="3192204"/>
            <a:ext cx="0" cy="48817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4" name="Line 106">
            <a:extLst>
              <a:ext uri="{FF2B5EF4-FFF2-40B4-BE49-F238E27FC236}">
                <a16:creationId xmlns:a16="http://schemas.microsoft.com/office/drawing/2014/main" id="{ED8F2F5D-E65A-CE7D-C1D7-1CC6C0F38B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1049" y="3366349"/>
            <a:ext cx="0" cy="53670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5" name="Line 107">
            <a:extLst>
              <a:ext uri="{FF2B5EF4-FFF2-40B4-BE49-F238E27FC236}">
                <a16:creationId xmlns:a16="http://schemas.microsoft.com/office/drawing/2014/main" id="{A074125B-CD7C-D09D-855E-B4152B3695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4612" y="3486252"/>
            <a:ext cx="0" cy="522433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6" name="Line 108">
            <a:extLst>
              <a:ext uri="{FF2B5EF4-FFF2-40B4-BE49-F238E27FC236}">
                <a16:creationId xmlns:a16="http://schemas.microsoft.com/office/drawing/2014/main" id="{F8F0263C-3AE6-7B16-444D-70F7AD31D5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1853" y="3580461"/>
            <a:ext cx="0" cy="530999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7" name="Line 109">
            <a:extLst>
              <a:ext uri="{FF2B5EF4-FFF2-40B4-BE49-F238E27FC236}">
                <a16:creationId xmlns:a16="http://schemas.microsoft.com/office/drawing/2014/main" id="{82CEA1DF-4B29-FB0C-B8B3-F02025F72A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4881" y="2895301"/>
            <a:ext cx="0" cy="334014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0" name="Line 112">
            <a:extLst>
              <a:ext uri="{FF2B5EF4-FFF2-40B4-BE49-F238E27FC236}">
                <a16:creationId xmlns:a16="http://schemas.microsoft.com/office/drawing/2014/main" id="{15E8BD48-6ED4-A707-3B14-B67378A627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0359" y="3803137"/>
            <a:ext cx="0" cy="59380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1" name="Line 113">
            <a:extLst>
              <a:ext uri="{FF2B5EF4-FFF2-40B4-BE49-F238E27FC236}">
                <a16:creationId xmlns:a16="http://schemas.microsoft.com/office/drawing/2014/main" id="{F28444C5-3B95-DA2A-C2C5-02FB049A93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7602" y="3700363"/>
            <a:ext cx="0" cy="590949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2" name="Line 114">
            <a:extLst>
              <a:ext uri="{FF2B5EF4-FFF2-40B4-BE49-F238E27FC236}">
                <a16:creationId xmlns:a16="http://schemas.microsoft.com/office/drawing/2014/main" id="{D6C3CFC6-0C05-A747-9BF5-AF8E6F63B7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0991" y="4102896"/>
            <a:ext cx="0" cy="57953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3" name="Line 115">
            <a:extLst>
              <a:ext uri="{FF2B5EF4-FFF2-40B4-BE49-F238E27FC236}">
                <a16:creationId xmlns:a16="http://schemas.microsoft.com/office/drawing/2014/main" id="{F566D2D1-A315-142F-4212-8314D019C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3942" y="3794574"/>
            <a:ext cx="0" cy="56811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4" name="Line 116">
            <a:extLst>
              <a:ext uri="{FF2B5EF4-FFF2-40B4-BE49-F238E27FC236}">
                <a16:creationId xmlns:a16="http://schemas.microsoft.com/office/drawing/2014/main" id="{F3A94720-ECE7-0522-386E-3B5C627B2C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8444" y="3897348"/>
            <a:ext cx="0" cy="57382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5" name="Line 117">
            <a:extLst>
              <a:ext uri="{FF2B5EF4-FFF2-40B4-BE49-F238E27FC236}">
                <a16:creationId xmlns:a16="http://schemas.microsoft.com/office/drawing/2014/main" id="{CD4A5A3A-C766-CB5E-76AF-824999623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8541" y="4114315"/>
            <a:ext cx="0" cy="565256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6" name="Line 118">
            <a:extLst>
              <a:ext uri="{FF2B5EF4-FFF2-40B4-BE49-F238E27FC236}">
                <a16:creationId xmlns:a16="http://schemas.microsoft.com/office/drawing/2014/main" id="{C5D6B257-A48D-5134-6B85-E8FBE0B08A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6527" y="4268476"/>
            <a:ext cx="0" cy="599514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7" name="Line 119">
            <a:extLst>
              <a:ext uri="{FF2B5EF4-FFF2-40B4-BE49-F238E27FC236}">
                <a16:creationId xmlns:a16="http://schemas.microsoft.com/office/drawing/2014/main" id="{D856D255-463B-1D19-B94A-554709539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6624" y="3965864"/>
            <a:ext cx="0" cy="58238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8" name="Line 120">
            <a:extLst>
              <a:ext uri="{FF2B5EF4-FFF2-40B4-BE49-F238E27FC236}">
                <a16:creationId xmlns:a16="http://schemas.microsoft.com/office/drawing/2014/main" id="{E177F1DC-8B31-4E5D-36CF-B600E67DB7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1126" y="3743187"/>
            <a:ext cx="0" cy="60236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9" name="Line 121">
            <a:extLst>
              <a:ext uri="{FF2B5EF4-FFF2-40B4-BE49-F238E27FC236}">
                <a16:creationId xmlns:a16="http://schemas.microsoft.com/office/drawing/2014/main" id="{A934567F-4A3A-03C5-6957-30D9CC6714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1223" y="3711783"/>
            <a:ext cx="0" cy="562401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0" name="Line 122">
            <a:extLst>
              <a:ext uri="{FF2B5EF4-FFF2-40B4-BE49-F238E27FC236}">
                <a16:creationId xmlns:a16="http://schemas.microsoft.com/office/drawing/2014/main" id="{28526EB2-C6F3-C7FE-330A-72A2AC5476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5723" y="3843105"/>
            <a:ext cx="0" cy="57953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1" name="Line 123">
            <a:extLst>
              <a:ext uri="{FF2B5EF4-FFF2-40B4-BE49-F238E27FC236}">
                <a16:creationId xmlns:a16="http://schemas.microsoft.com/office/drawing/2014/main" id="{594E9CBB-2A98-B7C4-343C-873D140349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0110" y="3883073"/>
            <a:ext cx="0" cy="57953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2" name="Line 124">
            <a:extLst>
              <a:ext uri="{FF2B5EF4-FFF2-40B4-BE49-F238E27FC236}">
                <a16:creationId xmlns:a16="http://schemas.microsoft.com/office/drawing/2014/main" id="{1140E23F-59D0-B10D-138D-329E17F2AA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9209" y="3794574"/>
            <a:ext cx="0" cy="585239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3" name="Line 125">
            <a:extLst>
              <a:ext uri="{FF2B5EF4-FFF2-40B4-BE49-F238E27FC236}">
                <a16:creationId xmlns:a16="http://schemas.microsoft.com/office/drawing/2014/main" id="{AB7FA44D-782D-C129-9F7C-18C30CC74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551" y="3708929"/>
            <a:ext cx="0" cy="588095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4" name="Line 126">
            <a:extLst>
              <a:ext uri="{FF2B5EF4-FFF2-40B4-BE49-F238E27FC236}">
                <a16:creationId xmlns:a16="http://schemas.microsoft.com/office/drawing/2014/main" id="{E3CEE445-1EB1-B32A-97F4-77533DDCCF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792" y="3805993"/>
            <a:ext cx="0" cy="590949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7" name="ZoneTexte 1086">
            <a:extLst>
              <a:ext uri="{FF2B5EF4-FFF2-40B4-BE49-F238E27FC236}">
                <a16:creationId xmlns:a16="http://schemas.microsoft.com/office/drawing/2014/main" id="{10B460BA-1870-E180-C7AE-D0FC69643130}"/>
              </a:ext>
            </a:extLst>
          </p:cNvPr>
          <p:cNvSpPr txBox="1"/>
          <p:nvPr/>
        </p:nvSpPr>
        <p:spPr>
          <a:xfrm>
            <a:off x="6325057" y="266678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</a:t>
            </a:r>
          </a:p>
        </p:txBody>
      </p:sp>
      <p:sp>
        <p:nvSpPr>
          <p:cNvPr id="1088" name="ZoneTexte 1087">
            <a:extLst>
              <a:ext uri="{FF2B5EF4-FFF2-40B4-BE49-F238E27FC236}">
                <a16:creationId xmlns:a16="http://schemas.microsoft.com/office/drawing/2014/main" id="{1F9D8C58-CB40-176F-188A-771D4419C928}"/>
              </a:ext>
            </a:extLst>
          </p:cNvPr>
          <p:cNvSpPr txBox="1"/>
          <p:nvPr/>
        </p:nvSpPr>
        <p:spPr>
          <a:xfrm>
            <a:off x="6410017" y="327638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80</a:t>
            </a:r>
          </a:p>
        </p:txBody>
      </p:sp>
      <p:sp>
        <p:nvSpPr>
          <p:cNvPr id="1089" name="ZoneTexte 1088">
            <a:extLst>
              <a:ext uri="{FF2B5EF4-FFF2-40B4-BE49-F238E27FC236}">
                <a16:creationId xmlns:a16="http://schemas.microsoft.com/office/drawing/2014/main" id="{1AD91478-C0DD-C049-EA2D-C352BCC45841}"/>
              </a:ext>
            </a:extLst>
          </p:cNvPr>
          <p:cNvSpPr txBox="1"/>
          <p:nvPr/>
        </p:nvSpPr>
        <p:spPr>
          <a:xfrm>
            <a:off x="6410017" y="393299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60</a:t>
            </a:r>
          </a:p>
        </p:txBody>
      </p:sp>
      <p:sp>
        <p:nvSpPr>
          <p:cNvPr id="1090" name="ZoneTexte 1089">
            <a:extLst>
              <a:ext uri="{FF2B5EF4-FFF2-40B4-BE49-F238E27FC236}">
                <a16:creationId xmlns:a16="http://schemas.microsoft.com/office/drawing/2014/main" id="{468094F0-9CA3-5086-1CF0-49992528A436}"/>
              </a:ext>
            </a:extLst>
          </p:cNvPr>
          <p:cNvSpPr txBox="1"/>
          <p:nvPr/>
        </p:nvSpPr>
        <p:spPr>
          <a:xfrm>
            <a:off x="6410017" y="457121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</a:t>
            </a:r>
          </a:p>
        </p:txBody>
      </p:sp>
      <p:sp>
        <p:nvSpPr>
          <p:cNvPr id="1091" name="ZoneTexte 1090">
            <a:extLst>
              <a:ext uri="{FF2B5EF4-FFF2-40B4-BE49-F238E27FC236}">
                <a16:creationId xmlns:a16="http://schemas.microsoft.com/office/drawing/2014/main" id="{3680BC49-49A6-01AC-7B6A-80B03E0D4B3A}"/>
              </a:ext>
            </a:extLst>
          </p:cNvPr>
          <p:cNvSpPr txBox="1"/>
          <p:nvPr/>
        </p:nvSpPr>
        <p:spPr>
          <a:xfrm>
            <a:off x="6410017" y="520943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</a:t>
            </a:r>
          </a:p>
        </p:txBody>
      </p:sp>
      <p:sp>
        <p:nvSpPr>
          <p:cNvPr id="1092" name="ZoneTexte 1091">
            <a:extLst>
              <a:ext uri="{FF2B5EF4-FFF2-40B4-BE49-F238E27FC236}">
                <a16:creationId xmlns:a16="http://schemas.microsoft.com/office/drawing/2014/main" id="{2A873300-1203-FD02-7CE6-DF691E38CDE6}"/>
              </a:ext>
            </a:extLst>
          </p:cNvPr>
          <p:cNvSpPr txBox="1"/>
          <p:nvPr/>
        </p:nvSpPr>
        <p:spPr>
          <a:xfrm>
            <a:off x="6494976" y="5828599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1093" name="ZoneTexte 1092">
            <a:extLst>
              <a:ext uri="{FF2B5EF4-FFF2-40B4-BE49-F238E27FC236}">
                <a16:creationId xmlns:a16="http://schemas.microsoft.com/office/drawing/2014/main" id="{A4E59123-DD61-6521-44A5-1D76AFE8F866}"/>
              </a:ext>
            </a:extLst>
          </p:cNvPr>
          <p:cNvSpPr txBox="1"/>
          <p:nvPr/>
        </p:nvSpPr>
        <p:spPr>
          <a:xfrm>
            <a:off x="6885071" y="6087679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15A</a:t>
            </a:r>
          </a:p>
        </p:txBody>
      </p:sp>
      <p:sp>
        <p:nvSpPr>
          <p:cNvPr id="1094" name="ZoneTexte 1093">
            <a:extLst>
              <a:ext uri="{FF2B5EF4-FFF2-40B4-BE49-F238E27FC236}">
                <a16:creationId xmlns:a16="http://schemas.microsoft.com/office/drawing/2014/main" id="{4C4C3466-23A0-9F1A-6C71-EA93D725D695}"/>
              </a:ext>
            </a:extLst>
          </p:cNvPr>
          <p:cNvSpPr txBox="1"/>
          <p:nvPr/>
        </p:nvSpPr>
        <p:spPr>
          <a:xfrm>
            <a:off x="5238118" y="6087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33F</a:t>
            </a:r>
          </a:p>
        </p:txBody>
      </p:sp>
      <p:sp>
        <p:nvSpPr>
          <p:cNvPr id="1095" name="ZoneTexte 1094">
            <a:extLst>
              <a:ext uri="{FF2B5EF4-FFF2-40B4-BE49-F238E27FC236}">
                <a16:creationId xmlns:a16="http://schemas.microsoft.com/office/drawing/2014/main" id="{D87E7EF8-AFD1-3384-6ED3-E84497F04FDC}"/>
              </a:ext>
            </a:extLst>
          </p:cNvPr>
          <p:cNvSpPr txBox="1"/>
          <p:nvPr/>
        </p:nvSpPr>
        <p:spPr>
          <a:xfrm>
            <a:off x="7530587" y="6087679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15C</a:t>
            </a:r>
          </a:p>
        </p:txBody>
      </p:sp>
      <p:sp>
        <p:nvSpPr>
          <p:cNvPr id="1096" name="ZoneTexte 1095">
            <a:extLst>
              <a:ext uri="{FF2B5EF4-FFF2-40B4-BE49-F238E27FC236}">
                <a16:creationId xmlns:a16="http://schemas.microsoft.com/office/drawing/2014/main" id="{40F9C159-A387-934A-5572-01F73A91ABBE}"/>
              </a:ext>
            </a:extLst>
          </p:cNvPr>
          <p:cNvSpPr txBox="1"/>
          <p:nvPr/>
        </p:nvSpPr>
        <p:spPr>
          <a:xfrm>
            <a:off x="8165694" y="6087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16F</a:t>
            </a:r>
          </a:p>
        </p:txBody>
      </p:sp>
      <p:sp>
        <p:nvSpPr>
          <p:cNvPr id="1097" name="ZoneTexte 1096">
            <a:extLst>
              <a:ext uri="{FF2B5EF4-FFF2-40B4-BE49-F238E27FC236}">
                <a16:creationId xmlns:a16="http://schemas.microsoft.com/office/drawing/2014/main" id="{2516B80E-02C5-C058-A89D-7C6B809CB826}"/>
              </a:ext>
            </a:extLst>
          </p:cNvPr>
          <p:cNvSpPr txBox="1"/>
          <p:nvPr/>
        </p:nvSpPr>
        <p:spPr>
          <a:xfrm>
            <a:off x="8798938" y="6087679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23A</a:t>
            </a:r>
          </a:p>
        </p:txBody>
      </p:sp>
      <p:sp>
        <p:nvSpPr>
          <p:cNvPr id="1098" name="ZoneTexte 1097">
            <a:extLst>
              <a:ext uri="{FF2B5EF4-FFF2-40B4-BE49-F238E27FC236}">
                <a16:creationId xmlns:a16="http://schemas.microsoft.com/office/drawing/2014/main" id="{93F914C6-69DA-1821-E738-4A4B5A0E34D5}"/>
              </a:ext>
            </a:extLst>
          </p:cNvPr>
          <p:cNvSpPr txBox="1"/>
          <p:nvPr/>
        </p:nvSpPr>
        <p:spPr>
          <a:xfrm>
            <a:off x="9437379" y="6087679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23B</a:t>
            </a:r>
          </a:p>
        </p:txBody>
      </p:sp>
      <p:sp>
        <p:nvSpPr>
          <p:cNvPr id="1099" name="ZoneTexte 1098">
            <a:extLst>
              <a:ext uri="{FF2B5EF4-FFF2-40B4-BE49-F238E27FC236}">
                <a16:creationId xmlns:a16="http://schemas.microsoft.com/office/drawing/2014/main" id="{3BCBB701-2F0C-CE0E-1AAA-B5CB70CFB5C0}"/>
              </a:ext>
            </a:extLst>
          </p:cNvPr>
          <p:cNvSpPr txBox="1"/>
          <p:nvPr/>
        </p:nvSpPr>
        <p:spPr>
          <a:xfrm>
            <a:off x="10088904" y="6087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24F</a:t>
            </a:r>
          </a:p>
        </p:txBody>
      </p:sp>
      <p:sp>
        <p:nvSpPr>
          <p:cNvPr id="1100" name="ZoneTexte 1099">
            <a:extLst>
              <a:ext uri="{FF2B5EF4-FFF2-40B4-BE49-F238E27FC236}">
                <a16:creationId xmlns:a16="http://schemas.microsoft.com/office/drawing/2014/main" id="{830D1F06-13E2-411D-3E7D-6F5996298BAE}"/>
              </a:ext>
            </a:extLst>
          </p:cNvPr>
          <p:cNvSpPr txBox="1"/>
          <p:nvPr/>
        </p:nvSpPr>
        <p:spPr>
          <a:xfrm>
            <a:off x="10763319" y="608767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31</a:t>
            </a:r>
          </a:p>
        </p:txBody>
      </p:sp>
      <p:sp>
        <p:nvSpPr>
          <p:cNvPr id="1101" name="ZoneTexte 1100">
            <a:extLst>
              <a:ext uri="{FF2B5EF4-FFF2-40B4-BE49-F238E27FC236}">
                <a16:creationId xmlns:a16="http://schemas.microsoft.com/office/drawing/2014/main" id="{C1AF002B-5DE3-4191-65FE-6225A5767498}"/>
              </a:ext>
            </a:extLst>
          </p:cNvPr>
          <p:cNvSpPr txBox="1"/>
          <p:nvPr/>
        </p:nvSpPr>
        <p:spPr>
          <a:xfrm>
            <a:off x="11354358" y="6087679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35B</a:t>
            </a:r>
          </a:p>
        </p:txBody>
      </p:sp>
      <p:sp>
        <p:nvSpPr>
          <p:cNvPr id="1102" name="ZoneTexte 1101">
            <a:extLst>
              <a:ext uri="{FF2B5EF4-FFF2-40B4-BE49-F238E27FC236}">
                <a16:creationId xmlns:a16="http://schemas.microsoft.com/office/drawing/2014/main" id="{F322F950-20A0-3C9E-F056-2B62C373DE8D}"/>
              </a:ext>
            </a:extLst>
          </p:cNvPr>
          <p:cNvSpPr txBox="1"/>
          <p:nvPr/>
        </p:nvSpPr>
        <p:spPr>
          <a:xfrm>
            <a:off x="683441" y="60876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</a:t>
            </a:r>
          </a:p>
        </p:txBody>
      </p:sp>
      <p:sp>
        <p:nvSpPr>
          <p:cNvPr id="1103" name="ZoneTexte 1102">
            <a:extLst>
              <a:ext uri="{FF2B5EF4-FFF2-40B4-BE49-F238E27FC236}">
                <a16:creationId xmlns:a16="http://schemas.microsoft.com/office/drawing/2014/main" id="{0AF3D68A-1D51-9422-89C1-E787BB9BE429}"/>
              </a:ext>
            </a:extLst>
          </p:cNvPr>
          <p:cNvSpPr txBox="1"/>
          <p:nvPr/>
        </p:nvSpPr>
        <p:spPr>
          <a:xfrm>
            <a:off x="1015199" y="608767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6A</a:t>
            </a:r>
          </a:p>
        </p:txBody>
      </p:sp>
      <p:sp>
        <p:nvSpPr>
          <p:cNvPr id="1104" name="ZoneTexte 1103">
            <a:extLst>
              <a:ext uri="{FF2B5EF4-FFF2-40B4-BE49-F238E27FC236}">
                <a16:creationId xmlns:a16="http://schemas.microsoft.com/office/drawing/2014/main" id="{8930865D-7A2B-5880-0F87-CB6D8C2A8E99}"/>
              </a:ext>
            </a:extLst>
          </p:cNvPr>
          <p:cNvSpPr txBox="1"/>
          <p:nvPr/>
        </p:nvSpPr>
        <p:spPr>
          <a:xfrm>
            <a:off x="1406390" y="6087679"/>
            <a:ext cx="364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7F</a:t>
            </a:r>
          </a:p>
        </p:txBody>
      </p:sp>
      <p:sp>
        <p:nvSpPr>
          <p:cNvPr id="1105" name="ZoneTexte 1104">
            <a:extLst>
              <a:ext uri="{FF2B5EF4-FFF2-40B4-BE49-F238E27FC236}">
                <a16:creationId xmlns:a16="http://schemas.microsoft.com/office/drawing/2014/main" id="{87630BEE-D390-D56B-66EB-6915C6417759}"/>
              </a:ext>
            </a:extLst>
          </p:cNvPr>
          <p:cNvSpPr txBox="1"/>
          <p:nvPr/>
        </p:nvSpPr>
        <p:spPr>
          <a:xfrm>
            <a:off x="1866975" y="608767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8</a:t>
            </a:r>
          </a:p>
        </p:txBody>
      </p:sp>
      <p:sp>
        <p:nvSpPr>
          <p:cNvPr id="1106" name="ZoneTexte 1105">
            <a:extLst>
              <a:ext uri="{FF2B5EF4-FFF2-40B4-BE49-F238E27FC236}">
                <a16:creationId xmlns:a16="http://schemas.microsoft.com/office/drawing/2014/main" id="{96DEF73D-FA69-77E8-2D0D-4DC8658F4B4B}"/>
              </a:ext>
            </a:extLst>
          </p:cNvPr>
          <p:cNvSpPr txBox="1"/>
          <p:nvPr/>
        </p:nvSpPr>
        <p:spPr>
          <a:xfrm>
            <a:off x="2183099" y="608767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9N</a:t>
            </a:r>
          </a:p>
        </p:txBody>
      </p:sp>
      <p:sp>
        <p:nvSpPr>
          <p:cNvPr id="1107" name="ZoneTexte 1106">
            <a:extLst>
              <a:ext uri="{FF2B5EF4-FFF2-40B4-BE49-F238E27FC236}">
                <a16:creationId xmlns:a16="http://schemas.microsoft.com/office/drawing/2014/main" id="{A90BD86D-E44C-DE29-E717-CEAC83D6A2C8}"/>
              </a:ext>
            </a:extLst>
          </p:cNvPr>
          <p:cNvSpPr txBox="1"/>
          <p:nvPr/>
        </p:nvSpPr>
        <p:spPr>
          <a:xfrm>
            <a:off x="2534358" y="6087679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10A</a:t>
            </a:r>
          </a:p>
        </p:txBody>
      </p:sp>
      <p:sp>
        <p:nvSpPr>
          <p:cNvPr id="1108" name="ZoneTexte 1107">
            <a:extLst>
              <a:ext uri="{FF2B5EF4-FFF2-40B4-BE49-F238E27FC236}">
                <a16:creationId xmlns:a16="http://schemas.microsoft.com/office/drawing/2014/main" id="{6E3DB53C-950F-AF46-57B6-021FAA4D8F49}"/>
              </a:ext>
            </a:extLst>
          </p:cNvPr>
          <p:cNvSpPr txBox="1"/>
          <p:nvPr/>
        </p:nvSpPr>
        <p:spPr>
          <a:xfrm>
            <a:off x="2939457" y="6087679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11A</a:t>
            </a:r>
          </a:p>
        </p:txBody>
      </p:sp>
      <p:sp>
        <p:nvSpPr>
          <p:cNvPr id="1109" name="ZoneTexte 1108">
            <a:extLst>
              <a:ext uri="{FF2B5EF4-FFF2-40B4-BE49-F238E27FC236}">
                <a16:creationId xmlns:a16="http://schemas.microsoft.com/office/drawing/2014/main" id="{268B57CD-F594-E7C5-F580-DB6BA81C7E14}"/>
              </a:ext>
            </a:extLst>
          </p:cNvPr>
          <p:cNvSpPr txBox="1"/>
          <p:nvPr/>
        </p:nvSpPr>
        <p:spPr>
          <a:xfrm>
            <a:off x="3301943" y="6087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12F</a:t>
            </a:r>
          </a:p>
        </p:txBody>
      </p:sp>
      <p:sp>
        <p:nvSpPr>
          <p:cNvPr id="1110" name="ZoneTexte 1109">
            <a:extLst>
              <a:ext uri="{FF2B5EF4-FFF2-40B4-BE49-F238E27FC236}">
                <a16:creationId xmlns:a16="http://schemas.microsoft.com/office/drawing/2014/main" id="{E93BB9A4-82BD-0E9A-4107-FA506D0749D0}"/>
              </a:ext>
            </a:extLst>
          </p:cNvPr>
          <p:cNvSpPr txBox="1"/>
          <p:nvPr/>
        </p:nvSpPr>
        <p:spPr>
          <a:xfrm>
            <a:off x="3697930" y="6087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17F</a:t>
            </a:r>
          </a:p>
        </p:txBody>
      </p:sp>
      <p:sp>
        <p:nvSpPr>
          <p:cNvPr id="1111" name="ZoneTexte 1110">
            <a:extLst>
              <a:ext uri="{FF2B5EF4-FFF2-40B4-BE49-F238E27FC236}">
                <a16:creationId xmlns:a16="http://schemas.microsoft.com/office/drawing/2014/main" id="{B72DB826-71EB-1836-0B3B-274070876B15}"/>
              </a:ext>
            </a:extLst>
          </p:cNvPr>
          <p:cNvSpPr txBox="1"/>
          <p:nvPr/>
        </p:nvSpPr>
        <p:spPr>
          <a:xfrm>
            <a:off x="4075031" y="6087679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19A</a:t>
            </a:r>
          </a:p>
        </p:txBody>
      </p:sp>
      <p:sp>
        <p:nvSpPr>
          <p:cNvPr id="1112" name="ZoneTexte 1111">
            <a:extLst>
              <a:ext uri="{FF2B5EF4-FFF2-40B4-BE49-F238E27FC236}">
                <a16:creationId xmlns:a16="http://schemas.microsoft.com/office/drawing/2014/main" id="{4C8BED40-AF17-C132-007A-7742394EDA0B}"/>
              </a:ext>
            </a:extLst>
          </p:cNvPr>
          <p:cNvSpPr txBox="1"/>
          <p:nvPr/>
        </p:nvSpPr>
        <p:spPr>
          <a:xfrm>
            <a:off x="4452740" y="6087679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20A</a:t>
            </a:r>
          </a:p>
        </p:txBody>
      </p:sp>
      <p:sp>
        <p:nvSpPr>
          <p:cNvPr id="1113" name="ZoneTexte 1112">
            <a:extLst>
              <a:ext uri="{FF2B5EF4-FFF2-40B4-BE49-F238E27FC236}">
                <a16:creationId xmlns:a16="http://schemas.microsoft.com/office/drawing/2014/main" id="{D2AB0D15-D2B7-E2CA-40A2-0CEB6EF93423}"/>
              </a:ext>
            </a:extLst>
          </p:cNvPr>
          <p:cNvSpPr txBox="1"/>
          <p:nvPr/>
        </p:nvSpPr>
        <p:spPr>
          <a:xfrm>
            <a:off x="4866481" y="60876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22F</a:t>
            </a:r>
          </a:p>
        </p:txBody>
      </p:sp>
      <p:sp>
        <p:nvSpPr>
          <p:cNvPr id="1115" name="ZoneTexte 1114">
            <a:extLst>
              <a:ext uri="{FF2B5EF4-FFF2-40B4-BE49-F238E27FC236}">
                <a16:creationId xmlns:a16="http://schemas.microsoft.com/office/drawing/2014/main" id="{F0ADABAA-CD03-EA43-D793-D0DC983B970D}"/>
              </a:ext>
            </a:extLst>
          </p:cNvPr>
          <p:cNvSpPr txBox="1"/>
          <p:nvPr/>
        </p:nvSpPr>
        <p:spPr>
          <a:xfrm>
            <a:off x="157767" y="266678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</a:t>
            </a:r>
          </a:p>
        </p:txBody>
      </p:sp>
      <p:sp>
        <p:nvSpPr>
          <p:cNvPr id="1116" name="ZoneTexte 1115">
            <a:extLst>
              <a:ext uri="{FF2B5EF4-FFF2-40B4-BE49-F238E27FC236}">
                <a16:creationId xmlns:a16="http://schemas.microsoft.com/office/drawing/2014/main" id="{8B37AD78-CF81-7C0E-BCE6-83E47DD1C665}"/>
              </a:ext>
            </a:extLst>
          </p:cNvPr>
          <p:cNvSpPr txBox="1"/>
          <p:nvPr/>
        </p:nvSpPr>
        <p:spPr>
          <a:xfrm>
            <a:off x="242727" y="327638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80</a:t>
            </a:r>
          </a:p>
        </p:txBody>
      </p:sp>
      <p:sp>
        <p:nvSpPr>
          <p:cNvPr id="1117" name="ZoneTexte 1116">
            <a:extLst>
              <a:ext uri="{FF2B5EF4-FFF2-40B4-BE49-F238E27FC236}">
                <a16:creationId xmlns:a16="http://schemas.microsoft.com/office/drawing/2014/main" id="{30650CE5-F3E9-E8FC-66D0-0826517DF2B9}"/>
              </a:ext>
            </a:extLst>
          </p:cNvPr>
          <p:cNvSpPr txBox="1"/>
          <p:nvPr/>
        </p:nvSpPr>
        <p:spPr>
          <a:xfrm>
            <a:off x="242727" y="393299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60</a:t>
            </a:r>
          </a:p>
        </p:txBody>
      </p:sp>
      <p:sp>
        <p:nvSpPr>
          <p:cNvPr id="1118" name="ZoneTexte 1117">
            <a:extLst>
              <a:ext uri="{FF2B5EF4-FFF2-40B4-BE49-F238E27FC236}">
                <a16:creationId xmlns:a16="http://schemas.microsoft.com/office/drawing/2014/main" id="{1FEF762C-BAF3-3528-8E5B-4A32A5E8862C}"/>
              </a:ext>
            </a:extLst>
          </p:cNvPr>
          <p:cNvSpPr txBox="1"/>
          <p:nvPr/>
        </p:nvSpPr>
        <p:spPr>
          <a:xfrm>
            <a:off x="242727" y="457121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</a:t>
            </a:r>
          </a:p>
        </p:txBody>
      </p:sp>
      <p:sp>
        <p:nvSpPr>
          <p:cNvPr id="1119" name="ZoneTexte 1118">
            <a:extLst>
              <a:ext uri="{FF2B5EF4-FFF2-40B4-BE49-F238E27FC236}">
                <a16:creationId xmlns:a16="http://schemas.microsoft.com/office/drawing/2014/main" id="{F5202A37-C42E-ED01-DC7D-1DAE5936295A}"/>
              </a:ext>
            </a:extLst>
          </p:cNvPr>
          <p:cNvSpPr txBox="1"/>
          <p:nvPr/>
        </p:nvSpPr>
        <p:spPr>
          <a:xfrm>
            <a:off x="242727" y="520943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</a:t>
            </a:r>
          </a:p>
        </p:txBody>
      </p:sp>
      <p:sp>
        <p:nvSpPr>
          <p:cNvPr id="1120" name="ZoneTexte 1119">
            <a:extLst>
              <a:ext uri="{FF2B5EF4-FFF2-40B4-BE49-F238E27FC236}">
                <a16:creationId xmlns:a16="http://schemas.microsoft.com/office/drawing/2014/main" id="{EBBD7BA1-261A-153E-8094-91E25946A7E2}"/>
              </a:ext>
            </a:extLst>
          </p:cNvPr>
          <p:cNvSpPr txBox="1"/>
          <p:nvPr/>
        </p:nvSpPr>
        <p:spPr>
          <a:xfrm>
            <a:off x="327686" y="5828599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1121" name="ZoneTexte 1120">
            <a:extLst>
              <a:ext uri="{FF2B5EF4-FFF2-40B4-BE49-F238E27FC236}">
                <a16:creationId xmlns:a16="http://schemas.microsoft.com/office/drawing/2014/main" id="{9ADE6CB3-0AA7-0904-30B5-86B66863D081}"/>
              </a:ext>
            </a:extLst>
          </p:cNvPr>
          <p:cNvSpPr txBox="1"/>
          <p:nvPr/>
        </p:nvSpPr>
        <p:spPr>
          <a:xfrm>
            <a:off x="1141947" y="2478718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V116 + placebo (N = 156)</a:t>
            </a: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B3E97086-2E05-1E9C-11C3-7E2B0483D255}"/>
              </a:ext>
            </a:extLst>
          </p:cNvPr>
          <p:cNvSpPr/>
          <p:nvPr/>
        </p:nvSpPr>
        <p:spPr bwMode="auto">
          <a:xfrm>
            <a:off x="992681" y="2539212"/>
            <a:ext cx="156009" cy="15600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4" name="ZoneTexte 1123">
            <a:extLst>
              <a:ext uri="{FF2B5EF4-FFF2-40B4-BE49-F238E27FC236}">
                <a16:creationId xmlns:a16="http://schemas.microsoft.com/office/drawing/2014/main" id="{CB6557B9-1198-A91B-1002-D6E17C74A6EE}"/>
              </a:ext>
            </a:extLst>
          </p:cNvPr>
          <p:cNvSpPr txBox="1"/>
          <p:nvPr/>
        </p:nvSpPr>
        <p:spPr>
          <a:xfrm>
            <a:off x="1141947" y="2714641"/>
            <a:ext cx="2112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PCV15 + PPSV23 (N = 156)</a:t>
            </a:r>
          </a:p>
        </p:txBody>
      </p:sp>
      <p:sp>
        <p:nvSpPr>
          <p:cNvPr id="1125" name="Rectangle 1124">
            <a:extLst>
              <a:ext uri="{FF2B5EF4-FFF2-40B4-BE49-F238E27FC236}">
                <a16:creationId xmlns:a16="http://schemas.microsoft.com/office/drawing/2014/main" id="{FB49256F-5880-AB5C-6D04-15B0B885558E}"/>
              </a:ext>
            </a:extLst>
          </p:cNvPr>
          <p:cNvSpPr/>
          <p:nvPr/>
        </p:nvSpPr>
        <p:spPr bwMode="auto">
          <a:xfrm>
            <a:off x="992681" y="2775133"/>
            <a:ext cx="156009" cy="156009"/>
          </a:xfrm>
          <a:prstGeom prst="rect">
            <a:avLst/>
          </a:prstGeom>
          <a:solidFill>
            <a:srgbClr val="CC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6" name="ZoneTexte 1125">
            <a:extLst>
              <a:ext uri="{FF2B5EF4-FFF2-40B4-BE49-F238E27FC236}">
                <a16:creationId xmlns:a16="http://schemas.microsoft.com/office/drawing/2014/main" id="{4D9841E0-DB50-F37C-8B70-FB1016770373}"/>
              </a:ext>
            </a:extLst>
          </p:cNvPr>
          <p:cNvSpPr txBox="1"/>
          <p:nvPr/>
        </p:nvSpPr>
        <p:spPr>
          <a:xfrm>
            <a:off x="7689826" y="2478718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V116 + placebo (N = 156)</a:t>
            </a:r>
          </a:p>
        </p:txBody>
      </p:sp>
      <p:sp>
        <p:nvSpPr>
          <p:cNvPr id="1127" name="Rectangle 1126">
            <a:extLst>
              <a:ext uri="{FF2B5EF4-FFF2-40B4-BE49-F238E27FC236}">
                <a16:creationId xmlns:a16="http://schemas.microsoft.com/office/drawing/2014/main" id="{EAF44A97-DF48-2C81-4780-F676FB85919E}"/>
              </a:ext>
            </a:extLst>
          </p:cNvPr>
          <p:cNvSpPr/>
          <p:nvPr/>
        </p:nvSpPr>
        <p:spPr bwMode="auto">
          <a:xfrm>
            <a:off x="7540560" y="2539212"/>
            <a:ext cx="156009" cy="15600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8" name="ZoneTexte 1127">
            <a:extLst>
              <a:ext uri="{FF2B5EF4-FFF2-40B4-BE49-F238E27FC236}">
                <a16:creationId xmlns:a16="http://schemas.microsoft.com/office/drawing/2014/main" id="{2CA741C5-411A-0B2B-DC23-3C98CC497CA8}"/>
              </a:ext>
            </a:extLst>
          </p:cNvPr>
          <p:cNvSpPr txBox="1"/>
          <p:nvPr/>
        </p:nvSpPr>
        <p:spPr>
          <a:xfrm>
            <a:off x="7689826" y="2714639"/>
            <a:ext cx="2112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PCV15 + PPSV23 (N = 156)</a:t>
            </a:r>
          </a:p>
        </p:txBody>
      </p:sp>
      <p:sp>
        <p:nvSpPr>
          <p:cNvPr id="1129" name="Rectangle 1128">
            <a:extLst>
              <a:ext uri="{FF2B5EF4-FFF2-40B4-BE49-F238E27FC236}">
                <a16:creationId xmlns:a16="http://schemas.microsoft.com/office/drawing/2014/main" id="{5D741726-9784-0100-D929-439A90A7FCA1}"/>
              </a:ext>
            </a:extLst>
          </p:cNvPr>
          <p:cNvSpPr/>
          <p:nvPr/>
        </p:nvSpPr>
        <p:spPr bwMode="auto">
          <a:xfrm>
            <a:off x="7540560" y="2775133"/>
            <a:ext cx="156009" cy="156009"/>
          </a:xfrm>
          <a:prstGeom prst="rect">
            <a:avLst/>
          </a:prstGeom>
          <a:solidFill>
            <a:srgbClr val="CC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31" name="Titre 1130">
            <a:extLst>
              <a:ext uri="{FF2B5EF4-FFF2-40B4-BE49-F238E27FC236}">
                <a16:creationId xmlns:a16="http://schemas.microsoft.com/office/drawing/2014/main" id="{CA79D428-EC3A-A225-2420-04114A55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V116, new pneumococcal conjugate vaccine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5B796-28BB-F06F-20AC-1A12B9AF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EACS GUIDELINES – 2024 update (v12.1)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257A1EF-D852-B0E2-F06E-B863A9DBC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85097"/>
              </p:ext>
            </p:extLst>
          </p:nvPr>
        </p:nvGraphicFramePr>
        <p:xfrm>
          <a:off x="1382437" y="2408902"/>
          <a:ext cx="412843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439">
                  <a:extLst>
                    <a:ext uri="{9D8B030D-6E8A-4147-A177-3AD203B41FA5}">
                      <a16:colId xmlns:a16="http://schemas.microsoft.com/office/drawing/2014/main" val="1213262742"/>
                    </a:ext>
                  </a:extLst>
                </a:gridCol>
              </a:tblGrid>
              <a:tr h="19340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noProof="0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fr-FR" sz="1600" noProof="0" dirty="0" err="1">
                          <a:solidFill>
                            <a:schemeClr val="bg1"/>
                          </a:solidFill>
                        </a:rPr>
                        <a:t>NRTIs</a:t>
                      </a:r>
                      <a:r>
                        <a:rPr lang="fr-FR" sz="1600" noProof="0" dirty="0">
                          <a:solidFill>
                            <a:schemeClr val="bg1"/>
                          </a:solidFill>
                        </a:rPr>
                        <a:t> + 1 INSTI</a:t>
                      </a:r>
                      <a:endParaRPr lang="fr-FR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2981070396"/>
                  </a:ext>
                </a:extLst>
              </a:tr>
              <a:tr h="917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TAF/FTC/BIC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TAF/FTC or TDF/XTC + DTG</a:t>
                      </a:r>
                      <a:endParaRPr lang="fr-FR" sz="16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trike="sngStrike" noProof="0" dirty="0">
                          <a:solidFill>
                            <a:schemeClr val="tx1"/>
                          </a:solidFill>
                        </a:rPr>
                        <a:t>ABC/3TC/DTG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trike="sngStrike" noProof="0" dirty="0">
                          <a:solidFill>
                            <a:schemeClr val="tx1"/>
                          </a:solidFill>
                        </a:rPr>
                        <a:t>TAF/FTC or TDF/XTC + RAL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8161312"/>
                  </a:ext>
                </a:extLst>
              </a:tr>
              <a:tr h="19340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noProof="0" dirty="0">
                          <a:solidFill>
                            <a:schemeClr val="bg1"/>
                          </a:solidFill>
                        </a:rPr>
                        <a:t>1 NRTI + 1 INSTI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10316"/>
                  </a:ext>
                </a:extLst>
              </a:tr>
              <a:tr h="32927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3TC/DTG </a:t>
                      </a: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3TC or FTC + DTG</a:t>
                      </a:r>
                      <a:endParaRPr lang="fr-FR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47033"/>
                  </a:ext>
                </a:extLst>
              </a:tr>
              <a:tr h="19340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noProof="0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fr-FR" sz="1600" b="1" noProof="0" dirty="0" err="1">
                          <a:solidFill>
                            <a:schemeClr val="bg1"/>
                          </a:solidFill>
                        </a:rPr>
                        <a:t>NRTIs</a:t>
                      </a:r>
                      <a:r>
                        <a:rPr lang="fr-FR" sz="1600" b="1" noProof="0" dirty="0">
                          <a:solidFill>
                            <a:schemeClr val="bg1"/>
                          </a:solidFill>
                        </a:rPr>
                        <a:t> + 1 INSTI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763916"/>
                  </a:ext>
                </a:extLst>
              </a:tr>
              <a:tr h="35533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TDF/3TC/DOR</a:t>
                      </a: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TAF/FTC or TDF/XTC + DOR</a:t>
                      </a:r>
                      <a:endParaRPr lang="fr-FR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9047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44450A-CF1C-C7A5-E9FD-B8DA646072F5}"/>
              </a:ext>
            </a:extLst>
          </p:cNvPr>
          <p:cNvSpPr/>
          <p:nvPr/>
        </p:nvSpPr>
        <p:spPr>
          <a:xfrm>
            <a:off x="1472338" y="1947237"/>
            <a:ext cx="3799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/>
                <a:cs typeface="Calibri"/>
              </a:rPr>
              <a:t>Recommended regimens in adults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C54898-50B0-D947-A9EA-F791A47AE73A}"/>
              </a:ext>
            </a:extLst>
          </p:cNvPr>
          <p:cNvSpPr txBox="1"/>
          <p:nvPr/>
        </p:nvSpPr>
        <p:spPr>
          <a:xfrm>
            <a:off x="3706587" y="3414440"/>
            <a:ext cx="1722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FF0000"/>
                </a:solidFill>
              </a:rPr>
              <a:t>Moved</a:t>
            </a:r>
            <a:r>
              <a:rPr lang="fr-FR" sz="1400" dirty="0">
                <a:solidFill>
                  <a:srgbClr val="FF0000"/>
                </a:solidFill>
              </a:rPr>
              <a:t> to alternative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209C03F-50FE-E2F4-A7C4-89660F44C69E}"/>
              </a:ext>
            </a:extLst>
          </p:cNvPr>
          <p:cNvCxnSpPr/>
          <p:nvPr/>
        </p:nvCxnSpPr>
        <p:spPr>
          <a:xfrm>
            <a:off x="3706587" y="3414440"/>
            <a:ext cx="0" cy="4527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25AAB6E-AD6E-AD82-0B45-8AFAB13EAE48}"/>
              </a:ext>
            </a:extLst>
          </p:cNvPr>
          <p:cNvSpPr/>
          <p:nvPr/>
        </p:nvSpPr>
        <p:spPr>
          <a:xfrm>
            <a:off x="6838435" y="1929689"/>
            <a:ext cx="4253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/>
                <a:cs typeface="Calibri"/>
              </a:rPr>
              <a:t>Recommended regimens in pregnancy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FDBB033-AE42-B5DB-6DC0-D59AA55E1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25201"/>
              </p:ext>
            </p:extLst>
          </p:nvPr>
        </p:nvGraphicFramePr>
        <p:xfrm>
          <a:off x="6978386" y="2408902"/>
          <a:ext cx="4128439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439">
                  <a:extLst>
                    <a:ext uri="{9D8B030D-6E8A-4147-A177-3AD203B41FA5}">
                      <a16:colId xmlns:a16="http://schemas.microsoft.com/office/drawing/2014/main" val="1213262742"/>
                    </a:ext>
                  </a:extLst>
                </a:gridCol>
              </a:tblGrid>
              <a:tr h="21686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noProof="0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fr-FR" sz="1600" noProof="0" dirty="0" err="1">
                          <a:solidFill>
                            <a:schemeClr val="bg1"/>
                          </a:solidFill>
                        </a:rPr>
                        <a:t>NRTIs</a:t>
                      </a:r>
                      <a:r>
                        <a:rPr lang="fr-FR" sz="1600" noProof="0" dirty="0">
                          <a:solidFill>
                            <a:schemeClr val="bg1"/>
                          </a:solidFill>
                        </a:rPr>
                        <a:t> + 1 INSTI (</a:t>
                      </a:r>
                      <a:r>
                        <a:rPr lang="fr-FR" sz="1600" noProof="0" dirty="0" err="1">
                          <a:solidFill>
                            <a:schemeClr val="bg1"/>
                          </a:solidFill>
                        </a:rPr>
                        <a:t>Preferred</a:t>
                      </a:r>
                      <a:r>
                        <a:rPr lang="fr-FR" sz="1600" noProof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2981070396"/>
                  </a:ext>
                </a:extLst>
              </a:tr>
              <a:tr h="647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TDF/XTC or TAF/FTC + DTG</a:t>
                      </a:r>
                      <a:endParaRPr lang="fr-FR" sz="16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trike="sngStrike" noProof="0" dirty="0">
                          <a:solidFill>
                            <a:schemeClr val="tx1"/>
                          </a:solidFill>
                        </a:rPr>
                        <a:t>TAF/FTC or TDF/XTC + </a:t>
                      </a:r>
                      <a:r>
                        <a:rPr lang="fr-FR" sz="1600" strike="sngStrike" baseline="0" noProof="0" dirty="0">
                          <a:solidFill>
                            <a:schemeClr val="tx1"/>
                          </a:solidFill>
                        </a:rPr>
                        <a:t>RAL</a:t>
                      </a:r>
                      <a:r>
                        <a:rPr lang="fr-FR" sz="1600" strike="noStrike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strike="noStrike" baseline="0" noProof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fr-FR" sz="1400" strike="noStrike" baseline="0" noProof="0" dirty="0" err="1">
                          <a:solidFill>
                            <a:srgbClr val="FF0000"/>
                          </a:solidFill>
                        </a:rPr>
                        <a:t>Moved</a:t>
                      </a:r>
                      <a:r>
                        <a:rPr lang="fr-FR" sz="1400" strike="noStrike" baseline="0" noProof="0" dirty="0">
                          <a:solidFill>
                            <a:srgbClr val="FF0000"/>
                          </a:solidFill>
                        </a:rPr>
                        <a:t> to alternative)</a:t>
                      </a:r>
                      <a:endParaRPr lang="fr-FR" sz="1600" strike="noStrike" baseline="0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8161312"/>
                  </a:ext>
                </a:extLst>
              </a:tr>
              <a:tr h="21686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noProof="0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fr-FR" sz="1600" b="1" noProof="0" dirty="0" err="1">
                          <a:solidFill>
                            <a:schemeClr val="bg1"/>
                          </a:solidFill>
                        </a:rPr>
                        <a:t>NRTIs</a:t>
                      </a:r>
                      <a:r>
                        <a:rPr lang="fr-FR" sz="1600" b="1" noProof="0" dirty="0">
                          <a:solidFill>
                            <a:schemeClr val="bg1"/>
                          </a:solidFill>
                        </a:rPr>
                        <a:t> + 1 PI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10316"/>
                  </a:ext>
                </a:extLst>
              </a:tr>
              <a:tr h="232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</a:rPr>
                        <a:t>TDF/XTC or TAF/FTC + DRV/r 600/100 mg </a:t>
                      </a:r>
                      <a:r>
                        <a:rPr lang="fr-FR" sz="1600" noProof="0" dirty="0" err="1">
                          <a:solidFill>
                            <a:schemeClr val="tx1"/>
                          </a:solidFill>
                        </a:rPr>
                        <a:t>bid</a:t>
                      </a:r>
                      <a:endParaRPr lang="fr-FR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47033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9D0F850D-F7D4-3989-0535-E9A1BCE1A694}"/>
              </a:ext>
            </a:extLst>
          </p:cNvPr>
          <p:cNvSpPr txBox="1"/>
          <p:nvPr/>
        </p:nvSpPr>
        <p:spPr>
          <a:xfrm>
            <a:off x="6978386" y="4380115"/>
            <a:ext cx="393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TAF/FTC/BIC qd </a:t>
            </a:r>
            <a:r>
              <a:rPr lang="fr-FR" dirty="0" err="1"/>
              <a:t>added</a:t>
            </a:r>
            <a:r>
              <a:rPr lang="fr-FR" dirty="0"/>
              <a:t> in « Alternative »</a:t>
            </a:r>
          </a:p>
        </p:txBody>
      </p:sp>
    </p:spTree>
    <p:extLst>
      <p:ext uri="{BB962C8B-B14F-4D97-AF65-F5344CB8AC3E}">
        <p14:creationId xmlns:p14="http://schemas.microsoft.com/office/powerpoint/2010/main" val="27359306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4FD9220-C111-143E-AD19-ACDCB00B4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/>
              <a:t>Prevention – STI / HIV</a:t>
            </a:r>
          </a:p>
        </p:txBody>
      </p:sp>
    </p:spTree>
    <p:extLst>
      <p:ext uri="{BB962C8B-B14F-4D97-AF65-F5344CB8AC3E}">
        <p14:creationId xmlns:p14="http://schemas.microsoft.com/office/powerpoint/2010/main" val="1978128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4B4FABF-625D-B36A-4871-AE3784AC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DoxyPEP</a:t>
            </a:r>
            <a:r>
              <a:rPr lang="en-US" dirty="0"/>
              <a:t> in MSM: PRIDOX study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EDEFD2F-D15A-023B-EE9C-C773FCB81C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8893" y="5040184"/>
            <a:ext cx="10972800" cy="13049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Positive cultures for Neisseria gonorrhoeae: 33% of positive PCR samples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Tetracycline-R: pre-</a:t>
            </a:r>
            <a:r>
              <a:rPr lang="en-US" sz="2000" dirty="0" err="1"/>
              <a:t>DoxyPEP</a:t>
            </a:r>
            <a:r>
              <a:rPr lang="en-US" sz="2000" dirty="0"/>
              <a:t> = 54% vs post-</a:t>
            </a:r>
            <a:r>
              <a:rPr lang="en-US" sz="2000" dirty="0" err="1"/>
              <a:t>DoxyPEP</a:t>
            </a:r>
            <a:r>
              <a:rPr lang="en-US" sz="2000" dirty="0"/>
              <a:t> = 58% (p = 0.2)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All sensitive to ceftriaxone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Nasal and rectal MDR bacteria screening baseline and W48 on </a:t>
            </a:r>
            <a:r>
              <a:rPr lang="en-US" sz="2000" dirty="0" err="1"/>
              <a:t>DoxyPEP</a:t>
            </a:r>
            <a:r>
              <a:rPr lang="en-US" sz="2000" dirty="0"/>
              <a:t>: incidence : 10.6% vs 8.6%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9144885-B824-F7EB-61BA-736F0E7B5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584144"/>
              </p:ext>
            </p:extLst>
          </p:nvPr>
        </p:nvGraphicFramePr>
        <p:xfrm>
          <a:off x="896470" y="3476108"/>
          <a:ext cx="5880845" cy="130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4109652051"/>
                    </a:ext>
                  </a:extLst>
                </a:gridCol>
              </a:tblGrid>
              <a:tr h="38906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Pre-DoxyPEP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Post-Doxy-PEP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Chlamydia trachomatis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8.53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0.0001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434331944"/>
                  </a:ext>
                </a:extLst>
              </a:tr>
              <a:tr h="27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Neisseria gonorrhoeae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41.7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26.6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Syphilis</a:t>
                      </a:r>
                      <a:endParaRPr kumimoji="0" lang="en-US" sz="1400" b="1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21.6</a:t>
                      </a: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2.52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0.0001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44" marR="91944" marT="45972" marB="4597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362411C-F54E-9A8A-6699-8DA01CAFF7F2}"/>
              </a:ext>
            </a:extLst>
          </p:cNvPr>
          <p:cNvSpPr txBox="1"/>
          <p:nvPr/>
        </p:nvSpPr>
        <p:spPr>
          <a:xfrm>
            <a:off x="717177" y="3038040"/>
            <a:ext cx="630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Incidence rates (per 100 </a:t>
            </a:r>
            <a:r>
              <a:rPr lang="en-US" sz="2000" b="1" dirty="0" err="1">
                <a:solidFill>
                  <a:srgbClr val="0070C0"/>
                </a:solidFill>
              </a:rPr>
              <a:t>py</a:t>
            </a:r>
            <a:r>
              <a:rPr lang="en-US" sz="2000" b="1" dirty="0">
                <a:solidFill>
                  <a:srgbClr val="0070C0"/>
                </a:solidFill>
              </a:rPr>
              <a:t>) of the 1st episode of each STI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02481B9C-3BCD-61D5-C5BE-8776498BA4C7}"/>
              </a:ext>
            </a:extLst>
          </p:cNvPr>
          <p:cNvSpPr txBox="1">
            <a:spLocks/>
          </p:cNvSpPr>
          <p:nvPr/>
        </p:nvSpPr>
        <p:spPr>
          <a:xfrm>
            <a:off x="788892" y="1589976"/>
            <a:ext cx="8964707" cy="1395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Prospective monocentric study, Malaga (Spain)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PrEP</a:t>
            </a:r>
            <a:r>
              <a:rPr lang="en-US" sz="2000" dirty="0"/>
              <a:t> users (N = 189): comparison of incidence of STIs in 2 consecutive periods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Pre-</a:t>
            </a:r>
            <a:r>
              <a:rPr lang="en-US" sz="2000" dirty="0" err="1"/>
              <a:t>DoxyPEP</a:t>
            </a:r>
            <a:r>
              <a:rPr lang="en-US" sz="2000" dirty="0"/>
              <a:t>: on </a:t>
            </a:r>
            <a:r>
              <a:rPr lang="en-US" sz="2000" dirty="0" err="1"/>
              <a:t>PrEP</a:t>
            </a:r>
            <a:r>
              <a:rPr lang="en-US" sz="2000" dirty="0"/>
              <a:t> but not on </a:t>
            </a:r>
            <a:r>
              <a:rPr lang="en-US" sz="2000" dirty="0" err="1"/>
              <a:t>DoxyPEP</a:t>
            </a:r>
            <a:r>
              <a:rPr lang="en-US" sz="2000" dirty="0"/>
              <a:t> (20 months of follow-up)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Post-</a:t>
            </a:r>
            <a:r>
              <a:rPr lang="en-US" sz="2000" dirty="0" err="1"/>
              <a:t>DoxyPEP</a:t>
            </a:r>
            <a:r>
              <a:rPr lang="en-US" sz="2000" dirty="0"/>
              <a:t>: on </a:t>
            </a:r>
            <a:r>
              <a:rPr lang="en-US" sz="2000" dirty="0" err="1"/>
              <a:t>PrEP</a:t>
            </a:r>
            <a:r>
              <a:rPr lang="en-US" sz="2000" dirty="0"/>
              <a:t> and on </a:t>
            </a:r>
            <a:r>
              <a:rPr lang="en-US" sz="2000" dirty="0" err="1"/>
              <a:t>DoxyPEP</a:t>
            </a:r>
            <a:r>
              <a:rPr lang="en-US" sz="2000" dirty="0"/>
              <a:t> (10.5 months of follow-up)</a:t>
            </a: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0FF5A31C-7869-C83B-6276-5946AF136DE0}"/>
              </a:ext>
            </a:extLst>
          </p:cNvPr>
          <p:cNvSpPr txBox="1"/>
          <p:nvPr/>
        </p:nvSpPr>
        <p:spPr>
          <a:xfrm>
            <a:off x="8019208" y="6492240"/>
            <a:ext cx="416735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Palacios R. HIV Drug Therapy Glasgow 2024, Abs. O25</a:t>
            </a:r>
          </a:p>
        </p:txBody>
      </p:sp>
    </p:spTree>
    <p:extLst>
      <p:ext uri="{BB962C8B-B14F-4D97-AF65-F5344CB8AC3E}">
        <p14:creationId xmlns:p14="http://schemas.microsoft.com/office/powerpoint/2010/main" val="1322729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F7E2B-3650-1E70-FEC5-6C4CEDD4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Q6M LEN SC for </a:t>
            </a:r>
            <a:r>
              <a:rPr lang="en-US" dirty="0" err="1"/>
              <a:t>PrEP</a:t>
            </a:r>
            <a:r>
              <a:rPr lang="en-US" dirty="0"/>
              <a:t> in MSM and Transgender: PURPOSE 2 (1)</a:t>
            </a:r>
            <a:endParaRPr lang="en-US" i="1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60B71B-A119-01A5-D378-2F735C05C0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4781" y="1989793"/>
            <a:ext cx="10342437" cy="41389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Randomized blinded trial, US, South Africa, Peru, Brazil, Mexico, Argentina and Thailand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3271 MSM or Transgender ≥ 16 years, n</a:t>
            </a: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 on </a:t>
            </a:r>
            <a:r>
              <a:rPr lang="en-US" sz="200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PrEP</a:t>
            </a: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HIV testing in past 3 months</a:t>
            </a:r>
            <a:endParaRPr lang="fr-FR" sz="20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Screening test HIV negative, randomized 2:1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LEN SC Q26W + oral FTC/TDF placebo (N = 2179)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FTC/TDF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+ SC LEN placebo (N = 1086)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Prespecified interim analysis when 50% of participants completed ≥ 52 weeks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Primary analysis: IRR LEN vs background incidence (HIV positive at screening)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Secondary analysis IRR LEN vs FTC/TDF</a:t>
            </a: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FB082E2D-4202-1E8B-C709-0882D5833C65}"/>
              </a:ext>
            </a:extLst>
          </p:cNvPr>
          <p:cNvSpPr txBox="1"/>
          <p:nvPr/>
        </p:nvSpPr>
        <p:spPr>
          <a:xfrm>
            <a:off x="6349831" y="6498483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Ogbuagu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O, HIV Drug Therapy Glasgow 2024, Abs. O49</a:t>
            </a:r>
          </a:p>
        </p:txBody>
      </p:sp>
    </p:spTree>
    <p:extLst>
      <p:ext uri="{BB962C8B-B14F-4D97-AF65-F5344CB8AC3E}">
        <p14:creationId xmlns:p14="http://schemas.microsoft.com/office/powerpoint/2010/main" val="2831802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C172320-DDEE-4F99-7ED8-D433F43DF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548567"/>
              </p:ext>
            </p:extLst>
          </p:nvPr>
        </p:nvGraphicFramePr>
        <p:xfrm>
          <a:off x="839635" y="1804563"/>
          <a:ext cx="803009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935">
                  <a:extLst>
                    <a:ext uri="{9D8B030D-6E8A-4147-A177-3AD203B41FA5}">
                      <a16:colId xmlns:a16="http://schemas.microsoft.com/office/drawing/2014/main" val="3902122707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3423305786"/>
                    </a:ext>
                  </a:extLst>
                </a:gridCol>
                <a:gridCol w="1645970">
                  <a:extLst>
                    <a:ext uri="{9D8B030D-6E8A-4147-A177-3AD203B41FA5}">
                      <a16:colId xmlns:a16="http://schemas.microsoft.com/office/drawing/2014/main" val="30529543"/>
                    </a:ext>
                  </a:extLst>
                </a:gridCol>
              </a:tblGrid>
              <a:tr h="278046">
                <a:tc>
                  <a:txBody>
                    <a:bodyPr/>
                    <a:lstStyle/>
                    <a:p>
                      <a:endParaRPr lang="en-US" sz="1400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effectLst/>
                          <a:latin typeface="+mn-lt"/>
                        </a:rPr>
                        <a:t>LEN, N = 2 183 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effectLst/>
                          <a:latin typeface="+mn-lt"/>
                        </a:rPr>
                        <a:t>F/TDF, N = 1 088 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700935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effectLst/>
                          <a:latin typeface="+mn-lt"/>
                        </a:rPr>
                        <a:t>Age, years, median (range)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28 (17-74)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29 (17-73)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047376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pPr lvl="1"/>
                      <a:r>
                        <a:rPr lang="en-US" sz="1400" b="0" noProof="0" dirty="0">
                          <a:effectLst/>
                          <a:latin typeface="+mn-lt"/>
                        </a:rPr>
                        <a:t>16 to ≤ 25, years,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752 (34.4)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344 (31.6)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41365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effectLst/>
                          <a:latin typeface="+mn-lt"/>
                        </a:rPr>
                        <a:t>Non-White race,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1453 (66.8)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742 (68.3)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647777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effectLst/>
                          <a:latin typeface="+mn-lt"/>
                        </a:rPr>
                        <a:t>Hispanic/Latine ethnicity,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1378 (63.2)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675 (62.0)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061871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effectLst/>
                          <a:latin typeface="+mn-lt"/>
                        </a:rPr>
                        <a:t>Gender identity,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083679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pPr lvl="1"/>
                      <a:r>
                        <a:rPr lang="en-US" sz="1400" b="0" noProof="0" dirty="0">
                          <a:effectLst/>
                          <a:latin typeface="+mn-lt"/>
                        </a:rPr>
                        <a:t>Cisgender 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1697 (77.7)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846 (77.8)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482311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effectLst/>
                          <a:latin typeface="+mn-lt"/>
                        </a:rPr>
                        <a:t>Gender-diverse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effectLst/>
                          <a:latin typeface="+mn-lt"/>
                        </a:rPr>
                        <a:t>486 (22.3)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effectLst/>
                          <a:latin typeface="+mn-lt"/>
                        </a:rPr>
                        <a:t>242 (22.2)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184348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r>
                        <a:rPr lang="en-US" sz="1400" b="1" noProof="0" dirty="0" err="1">
                          <a:effectLst/>
                          <a:latin typeface="+mn-lt"/>
                        </a:rPr>
                        <a:t>STis</a:t>
                      </a:r>
                      <a:r>
                        <a:rPr lang="en-US" sz="1400" b="1" noProof="0" dirty="0">
                          <a:effectLst/>
                          <a:latin typeface="+mn-lt"/>
                        </a:rPr>
                        <a:t>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658697"/>
                  </a:ext>
                </a:extLst>
              </a:tr>
              <a:tr h="472678">
                <a:tc>
                  <a:txBody>
                    <a:bodyPr/>
                    <a:lstStyle/>
                    <a:p>
                      <a:pPr lvl="1"/>
                      <a:r>
                        <a:rPr lang="en-US" sz="1400" b="0" noProof="0" dirty="0">
                          <a:effectLst/>
                          <a:latin typeface="+mn-lt"/>
                        </a:rPr>
                        <a:t>Chlamydia trachomatis, Neisseria gonorrhoeae or Trichomonas vaginalis</a:t>
                      </a:r>
                      <a:endParaRPr lang="en-US" sz="1400" b="0" i="1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382 (18.2)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207 (20.0)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687282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pPr lvl="1"/>
                      <a:r>
                        <a:rPr lang="en-US" sz="1400" b="0" noProof="0" dirty="0">
                          <a:effectLst/>
                          <a:latin typeface="+mn-lt"/>
                        </a:rPr>
                        <a:t>Syphilis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84 (3.8)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43 (4.0)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522904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effectLst/>
                          <a:latin typeface="+mn-lt"/>
                        </a:rPr>
                        <a:t>No prior HIV test,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597 (27.3)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306 (28.1)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699388"/>
                  </a:ext>
                </a:extLst>
              </a:tr>
              <a:tr h="278046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effectLst/>
                          <a:latin typeface="+mn-lt"/>
                        </a:rPr>
                        <a:t>Any prior lifetime use of </a:t>
                      </a:r>
                      <a:r>
                        <a:rPr lang="en-US" sz="1400" b="1" noProof="0" dirty="0" err="1">
                          <a:effectLst/>
                          <a:latin typeface="+mn-lt"/>
                        </a:rPr>
                        <a:t>PrEP</a:t>
                      </a:r>
                      <a:r>
                        <a:rPr lang="en-US" sz="1400" b="1" noProof="0" dirty="0">
                          <a:effectLst/>
                          <a:latin typeface="+mn-lt"/>
                        </a:rPr>
                        <a:t>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515 (23.6)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249 (22.9)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966179"/>
                  </a:ext>
                </a:extLst>
              </a:tr>
              <a:tr h="298049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effectLst/>
                          <a:latin typeface="+mn-lt"/>
                        </a:rPr>
                        <a:t>Self-reported use of stimulants with sex in last 12 weeks,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491 (22.5)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effectLst/>
                          <a:latin typeface="+mn-lt"/>
                        </a:rPr>
                        <a:t>271 (24.9)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4941232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40E30153-E948-5363-BB85-1A156A1743A3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Q6M LEN SC for </a:t>
            </a:r>
            <a:r>
              <a:rPr lang="en-US" dirty="0" err="1"/>
              <a:t>PrEP</a:t>
            </a:r>
            <a:r>
              <a:rPr lang="en-US" dirty="0"/>
              <a:t> in MSM and Transgender: PURPOSE 2 (2)</a:t>
            </a:r>
            <a:endParaRPr lang="en-US" i="1" dirty="0"/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C319625D-4B3F-807E-9356-3E82BD9094CD}"/>
              </a:ext>
            </a:extLst>
          </p:cNvPr>
          <p:cNvSpPr txBox="1"/>
          <p:nvPr/>
        </p:nvSpPr>
        <p:spPr>
          <a:xfrm>
            <a:off x="6349831" y="6498483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Ogbuagu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O, HIV Drug Therapy Glasgow 2024, Abs. O49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D1CCE7-4F70-BD81-3B38-BD38C3BE6299}"/>
              </a:ext>
            </a:extLst>
          </p:cNvPr>
          <p:cNvSpPr txBox="1"/>
          <p:nvPr/>
        </p:nvSpPr>
        <p:spPr>
          <a:xfrm>
            <a:off x="3269857" y="1404453"/>
            <a:ext cx="265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Baseline characteristics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91CF84-E6C3-EF74-1793-12DB4F5AADFF}"/>
              </a:ext>
            </a:extLst>
          </p:cNvPr>
          <p:cNvSpPr txBox="1"/>
          <p:nvPr/>
        </p:nvSpPr>
        <p:spPr>
          <a:xfrm>
            <a:off x="839635" y="6314582"/>
            <a:ext cx="701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6 </a:t>
            </a:r>
            <a:r>
              <a:rPr lang="fr-FR" dirty="0" err="1"/>
              <a:t>retrospectively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HIV positive at randomisation (4 LEN + 2 F/TDF)</a:t>
            </a:r>
          </a:p>
        </p:txBody>
      </p:sp>
    </p:spTree>
    <p:extLst>
      <p:ext uri="{BB962C8B-B14F-4D97-AF65-F5344CB8AC3E}">
        <p14:creationId xmlns:p14="http://schemas.microsoft.com/office/powerpoint/2010/main" val="344321519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e 53">
            <a:extLst>
              <a:ext uri="{FF2B5EF4-FFF2-40B4-BE49-F238E27FC236}">
                <a16:creationId xmlns:a16="http://schemas.microsoft.com/office/drawing/2014/main" id="{EABBEB5C-1543-9902-A7CA-5F70AEC04508}"/>
              </a:ext>
            </a:extLst>
          </p:cNvPr>
          <p:cNvGrpSpPr/>
          <p:nvPr/>
        </p:nvGrpSpPr>
        <p:grpSpPr>
          <a:xfrm>
            <a:off x="6158143" y="3576632"/>
            <a:ext cx="3690049" cy="2712389"/>
            <a:chOff x="633444" y="1492400"/>
            <a:chExt cx="4324358" cy="39307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300844A-2175-1E11-F9D8-E6AF56E6B276}"/>
                </a:ext>
              </a:extLst>
            </p:cNvPr>
            <p:cNvSpPr/>
            <p:nvPr/>
          </p:nvSpPr>
          <p:spPr bwMode="auto">
            <a:xfrm>
              <a:off x="3858573" y="2428047"/>
              <a:ext cx="1067479" cy="22277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BF1AD61-51D1-150B-BDAF-3C081CDF7A67}"/>
                </a:ext>
              </a:extLst>
            </p:cNvPr>
            <p:cNvSpPr txBox="1"/>
            <p:nvPr/>
          </p:nvSpPr>
          <p:spPr>
            <a:xfrm>
              <a:off x="1021259" y="1492400"/>
              <a:ext cx="3785664" cy="936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PURPOSE 2 Secondary analysis: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LEN superior to FTC/TDF</a:t>
              </a: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C975894-3267-5D05-AB8B-39E2A11D1852}"/>
                </a:ext>
              </a:extLst>
            </p:cNvPr>
            <p:cNvSpPr/>
            <p:nvPr/>
          </p:nvSpPr>
          <p:spPr bwMode="auto">
            <a:xfrm>
              <a:off x="1119231" y="2428046"/>
              <a:ext cx="3838571" cy="2227773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2029A51-A0FE-46FD-7FBA-EA3B52E22D43}"/>
                </a:ext>
              </a:extLst>
            </p:cNvPr>
            <p:cNvCxnSpPr/>
            <p:nvPr/>
          </p:nvCxnSpPr>
          <p:spPr bwMode="auto">
            <a:xfrm>
              <a:off x="3860042" y="2428047"/>
              <a:ext cx="0" cy="22277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F356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E784C41-F462-3934-D897-FBB238A88EE0}"/>
                </a:ext>
              </a:extLst>
            </p:cNvPr>
            <p:cNvGrpSpPr/>
            <p:nvPr/>
          </p:nvGrpSpPr>
          <p:grpSpPr>
            <a:xfrm rot="5400000">
              <a:off x="1824656" y="2883706"/>
              <a:ext cx="75790" cy="1348629"/>
              <a:chOff x="2084388" y="2281238"/>
              <a:chExt cx="127000" cy="720725"/>
            </a:xfrm>
          </p:grpSpPr>
          <p:sp>
            <p:nvSpPr>
              <p:cNvPr id="9" name="Line 113">
                <a:extLst>
                  <a:ext uri="{FF2B5EF4-FFF2-40B4-BE49-F238E27FC236}">
                    <a16:creationId xmlns:a16="http://schemas.microsoft.com/office/drawing/2014/main" id="{1463A0D0-5521-CEE8-B6D8-3485414A9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Line 120">
                <a:extLst>
                  <a:ext uri="{FF2B5EF4-FFF2-40B4-BE49-F238E27FC236}">
                    <a16:creationId xmlns:a16="http://schemas.microsoft.com/office/drawing/2014/main" id="{FD9BE24E-43FD-7C6C-7162-E749947AE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Line 113">
                <a:extLst>
                  <a:ext uri="{FF2B5EF4-FFF2-40B4-BE49-F238E27FC236}">
                    <a16:creationId xmlns:a16="http://schemas.microsoft.com/office/drawing/2014/main" id="{057350DB-A938-4247-5F93-F2E863582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Losange 11">
              <a:extLst>
                <a:ext uri="{FF2B5EF4-FFF2-40B4-BE49-F238E27FC236}">
                  <a16:creationId xmlns:a16="http://schemas.microsoft.com/office/drawing/2014/main" id="{7A51766B-C483-9AA2-74F3-B411452B123E}"/>
                </a:ext>
              </a:extLst>
            </p:cNvPr>
            <p:cNvSpPr/>
            <p:nvPr/>
          </p:nvSpPr>
          <p:spPr bwMode="auto">
            <a:xfrm>
              <a:off x="1311396" y="3473202"/>
              <a:ext cx="102265" cy="168377"/>
            </a:xfrm>
            <a:prstGeom prst="diamond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B26D693-4739-9C92-D93A-06B738963CCC}"/>
                </a:ext>
              </a:extLst>
            </p:cNvPr>
            <p:cNvGrpSpPr/>
            <p:nvPr/>
          </p:nvGrpSpPr>
          <p:grpSpPr>
            <a:xfrm>
              <a:off x="1040141" y="4651944"/>
              <a:ext cx="177251" cy="386802"/>
              <a:chOff x="2021955" y="4885446"/>
              <a:chExt cx="177251" cy="386802"/>
            </a:xfrm>
          </p:grpSpPr>
          <p:sp>
            <p:nvSpPr>
              <p:cNvPr id="14" name="Line 19">
                <a:extLst>
                  <a:ext uri="{FF2B5EF4-FFF2-40B4-BE49-F238E27FC236}">
                    <a16:creationId xmlns:a16="http://schemas.microsoft.com/office/drawing/2014/main" id="{12C6EBF8-CC9D-AD2C-7F32-B0B9C7D36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49">
                <a:extLst>
                  <a:ext uri="{FF2B5EF4-FFF2-40B4-BE49-F238E27FC236}">
                    <a16:creationId xmlns:a16="http://schemas.microsoft.com/office/drawing/2014/main" id="{F8995282-A869-BBBE-9B3E-3E0CE2B91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955" y="4899277"/>
                <a:ext cx="177251" cy="372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0" cap="none" spc="0" normalizeH="0" baseline="0" dirty="0">
                    <a:ln>
                      <a:noFill/>
                    </a:ln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B356294-F17E-3AA0-7BD7-5C3D88B86F42}"/>
                </a:ext>
              </a:extLst>
            </p:cNvPr>
            <p:cNvGrpSpPr/>
            <p:nvPr/>
          </p:nvGrpSpPr>
          <p:grpSpPr>
            <a:xfrm>
              <a:off x="3776179" y="4651944"/>
              <a:ext cx="177251" cy="386802"/>
              <a:chOff x="2021955" y="4885446"/>
              <a:chExt cx="177251" cy="386802"/>
            </a:xfrm>
          </p:grpSpPr>
          <p:sp>
            <p:nvSpPr>
              <p:cNvPr id="17" name="Line 19">
                <a:extLst>
                  <a:ext uri="{FF2B5EF4-FFF2-40B4-BE49-F238E27FC236}">
                    <a16:creationId xmlns:a16="http://schemas.microsoft.com/office/drawing/2014/main" id="{DE127EF6-B0F0-ED18-A75C-C4DA73F14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49">
                <a:extLst>
                  <a:ext uri="{FF2B5EF4-FFF2-40B4-BE49-F238E27FC236}">
                    <a16:creationId xmlns:a16="http://schemas.microsoft.com/office/drawing/2014/main" id="{4E9173EF-BE0B-2485-7C74-D8243AEC8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955" y="4899277"/>
                <a:ext cx="177251" cy="372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0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19" name="Rectangle 49">
              <a:extLst>
                <a:ext uri="{FF2B5EF4-FFF2-40B4-BE49-F238E27FC236}">
                  <a16:creationId xmlns:a16="http://schemas.microsoft.com/office/drawing/2014/main" id="{31D8521F-FD25-9F2C-96EE-F7EE47BDA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702" y="4781204"/>
              <a:ext cx="1272447" cy="37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HIV IRR (</a:t>
              </a:r>
              <a:r>
                <a:rPr lang="en-US" altLang="fr-FR" sz="1200" kern="0" dirty="0">
                  <a:ea typeface="Roboto Condensed" panose="02000000000000000000" pitchFamily="2" charset="0"/>
                  <a:cs typeface="Calibri" panose="020F0502020204030204" pitchFamily="34" charset="0"/>
                </a:rPr>
                <a:t>95% CI</a:t>
              </a:r>
              <a:r>
                <a:rPr kumimoji="0" lang="en-US" altLang="fr-FR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0" name="Rectangle 49">
              <a:extLst>
                <a:ext uri="{FF2B5EF4-FFF2-40B4-BE49-F238E27FC236}">
                  <a16:creationId xmlns:a16="http://schemas.microsoft.com/office/drawing/2014/main" id="{91DEF6E6-8F44-6A40-6C35-6920125C0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44" y="3361978"/>
              <a:ext cx="368863" cy="37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LEN</a:t>
              </a:r>
            </a:p>
          </p:txBody>
        </p:sp>
        <p:sp>
          <p:nvSpPr>
            <p:cNvPr id="21" name="Rectangle 49">
              <a:extLst>
                <a:ext uri="{FF2B5EF4-FFF2-40B4-BE49-F238E27FC236}">
                  <a16:creationId xmlns:a16="http://schemas.microsoft.com/office/drawing/2014/main" id="{2F24AA57-2154-D5A9-7F34-34BADEBE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462" y="3602743"/>
              <a:ext cx="366984" cy="339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0.02</a:t>
              </a:r>
            </a:p>
          </p:txBody>
        </p:sp>
        <p:sp>
          <p:nvSpPr>
            <p:cNvPr id="22" name="Rectangle 49">
              <a:extLst>
                <a:ext uri="{FF2B5EF4-FFF2-40B4-BE49-F238E27FC236}">
                  <a16:creationId xmlns:a16="http://schemas.microsoft.com/office/drawing/2014/main" id="{61966267-8044-6F64-FD04-FD8ECF749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329" y="3602743"/>
              <a:ext cx="366984" cy="339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0.51</a:t>
              </a:r>
            </a:p>
          </p:txBody>
        </p:sp>
        <p:sp>
          <p:nvSpPr>
            <p:cNvPr id="23" name="Rectangle 49">
              <a:extLst>
                <a:ext uri="{FF2B5EF4-FFF2-40B4-BE49-F238E27FC236}">
                  <a16:creationId xmlns:a16="http://schemas.microsoft.com/office/drawing/2014/main" id="{A02CFE76-E8B3-35C5-6669-74923B0D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045" y="3133091"/>
              <a:ext cx="410190" cy="372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0.11</a:t>
              </a:r>
            </a:p>
          </p:txBody>
        </p:sp>
        <p:sp>
          <p:nvSpPr>
            <p:cNvPr id="24" name="Rectangle 49">
              <a:extLst>
                <a:ext uri="{FF2B5EF4-FFF2-40B4-BE49-F238E27FC236}">
                  <a16:creationId xmlns:a16="http://schemas.microsoft.com/office/drawing/2014/main" id="{1B555082-486E-8120-D79F-C9A5F06A2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948" y="3140515"/>
              <a:ext cx="761480" cy="339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 = 0.0025</a:t>
              </a:r>
              <a:endParaRPr kumimoji="0" lang="en-US" altLang="fr-FR" sz="1050" i="0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5" name="Flèche : pentagone 1071">
              <a:extLst>
                <a:ext uri="{FF2B5EF4-FFF2-40B4-BE49-F238E27FC236}">
                  <a16:creationId xmlns:a16="http://schemas.microsoft.com/office/drawing/2014/main" id="{52A23092-C044-DF98-7555-CAC7A0C13FFC}"/>
                </a:ext>
              </a:extLst>
            </p:cNvPr>
            <p:cNvSpPr/>
            <p:nvPr/>
          </p:nvSpPr>
          <p:spPr>
            <a:xfrm flipH="1">
              <a:off x="1127165" y="5095428"/>
              <a:ext cx="2601851" cy="327684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Favors LEN</a:t>
              </a:r>
            </a:p>
          </p:txBody>
        </p:sp>
        <p:sp>
          <p:nvSpPr>
            <p:cNvPr id="26" name="Flèche : pentagone 1071">
              <a:extLst>
                <a:ext uri="{FF2B5EF4-FFF2-40B4-BE49-F238E27FC236}">
                  <a16:creationId xmlns:a16="http://schemas.microsoft.com/office/drawing/2014/main" id="{4A04ABFA-F604-0EB8-FB93-2E55FB22ACEE}"/>
                </a:ext>
              </a:extLst>
            </p:cNvPr>
            <p:cNvSpPr/>
            <p:nvPr/>
          </p:nvSpPr>
          <p:spPr>
            <a:xfrm>
              <a:off x="3727439" y="5095428"/>
              <a:ext cx="1080015" cy="327684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Favors F/TDF</a:t>
              </a:r>
            </a:p>
          </p:txBody>
        </p:sp>
        <p:sp>
          <p:nvSpPr>
            <p:cNvPr id="27" name="Rectangle 49">
              <a:extLst>
                <a:ext uri="{FF2B5EF4-FFF2-40B4-BE49-F238E27FC236}">
                  <a16:creationId xmlns:a16="http://schemas.microsoft.com/office/drawing/2014/main" id="{91CC26B8-4087-CAFE-A8ED-7BA53D4D22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172680" y="3026713"/>
              <a:ext cx="971847" cy="274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i="1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Favors LEN</a:t>
              </a:r>
              <a:endParaRPr kumimoji="0" lang="en-US" altLang="fr-FR" sz="1050" i="1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9">
              <a:extLst>
                <a:ext uri="{FF2B5EF4-FFF2-40B4-BE49-F238E27FC236}">
                  <a16:creationId xmlns:a16="http://schemas.microsoft.com/office/drawing/2014/main" id="{A4EF04F9-2A7B-BACE-0C1C-CC5CFB2A51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41052" y="3026713"/>
              <a:ext cx="1143750" cy="2745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i="1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Favors F/TDF</a:t>
              </a:r>
              <a:endParaRPr kumimoji="0" lang="en-US" altLang="fr-FR" sz="1050" i="1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A1685A5B-249E-CBE4-58D2-59C9990E55FC}"/>
              </a:ext>
            </a:extLst>
          </p:cNvPr>
          <p:cNvGrpSpPr/>
          <p:nvPr/>
        </p:nvGrpSpPr>
        <p:grpSpPr>
          <a:xfrm>
            <a:off x="1166344" y="3428999"/>
            <a:ext cx="3443999" cy="3098149"/>
            <a:chOff x="6597641" y="1492400"/>
            <a:chExt cx="4234828" cy="42021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486B26-2EB8-54B4-F25F-7D86AE795F0F}"/>
                </a:ext>
              </a:extLst>
            </p:cNvPr>
            <p:cNvSpPr/>
            <p:nvPr/>
          </p:nvSpPr>
          <p:spPr bwMode="auto">
            <a:xfrm>
              <a:off x="9701164" y="2428047"/>
              <a:ext cx="1044880" cy="22277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FCC9BBB-FC8F-7771-D14C-C055D8415F30}"/>
                </a:ext>
              </a:extLst>
            </p:cNvPr>
            <p:cNvSpPr txBox="1"/>
            <p:nvPr/>
          </p:nvSpPr>
          <p:spPr>
            <a:xfrm>
              <a:off x="7007564" y="1492400"/>
              <a:ext cx="3741450" cy="876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PURPOSE 2 Primary analysis: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LEN has 96 % efficacy for </a:t>
              </a:r>
              <a:r>
                <a:rPr kumimoji="0" lang="en-US" b="1" i="0" u="none" strike="noStrike" kern="1200" cap="none" spc="0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PrEP</a:t>
              </a:r>
              <a:endPara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orme libre : forme 64">
              <a:extLst>
                <a:ext uri="{FF2B5EF4-FFF2-40B4-BE49-F238E27FC236}">
                  <a16:creationId xmlns:a16="http://schemas.microsoft.com/office/drawing/2014/main" id="{30EFE5C4-2E79-88C3-DD0A-059337537EC7}"/>
                </a:ext>
              </a:extLst>
            </p:cNvPr>
            <p:cNvSpPr/>
            <p:nvPr/>
          </p:nvSpPr>
          <p:spPr bwMode="auto">
            <a:xfrm>
              <a:off x="7083429" y="2428046"/>
              <a:ext cx="3749040" cy="2227773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F7E8C1C-EBAF-B605-E842-4C92DAB0F0EE}"/>
                </a:ext>
              </a:extLst>
            </p:cNvPr>
            <p:cNvCxnSpPr/>
            <p:nvPr/>
          </p:nvCxnSpPr>
          <p:spPr bwMode="auto">
            <a:xfrm>
              <a:off x="9696400" y="2428047"/>
              <a:ext cx="0" cy="22277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F356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D34EA520-44F4-383C-0F4A-79B120DED77B}"/>
                </a:ext>
              </a:extLst>
            </p:cNvPr>
            <p:cNvGrpSpPr/>
            <p:nvPr/>
          </p:nvGrpSpPr>
          <p:grpSpPr>
            <a:xfrm rot="5400000">
              <a:off x="7303475" y="3332572"/>
              <a:ext cx="75790" cy="447722"/>
              <a:chOff x="2084388" y="2281238"/>
              <a:chExt cx="127000" cy="720725"/>
            </a:xfrm>
          </p:grpSpPr>
          <p:sp>
            <p:nvSpPr>
              <p:cNvPr id="51" name="Line 113">
                <a:extLst>
                  <a:ext uri="{FF2B5EF4-FFF2-40B4-BE49-F238E27FC236}">
                    <a16:creationId xmlns:a16="http://schemas.microsoft.com/office/drawing/2014/main" id="{4C297ECD-72B1-F99D-1DE9-35AF0116F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Line 120">
                <a:extLst>
                  <a:ext uri="{FF2B5EF4-FFF2-40B4-BE49-F238E27FC236}">
                    <a16:creationId xmlns:a16="http://schemas.microsoft.com/office/drawing/2014/main" id="{C34F1FAB-3AC6-AF56-C995-483C46F7B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Line 113">
                <a:extLst>
                  <a:ext uri="{FF2B5EF4-FFF2-40B4-BE49-F238E27FC236}">
                    <a16:creationId xmlns:a16="http://schemas.microsoft.com/office/drawing/2014/main" id="{665188A1-7464-0ACF-2853-F1C7590F9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4" name="Losange 33">
              <a:extLst>
                <a:ext uri="{FF2B5EF4-FFF2-40B4-BE49-F238E27FC236}">
                  <a16:creationId xmlns:a16="http://schemas.microsoft.com/office/drawing/2014/main" id="{D082B272-E62A-B935-CB6C-39B7C3F88879}"/>
                </a:ext>
              </a:extLst>
            </p:cNvPr>
            <p:cNvSpPr/>
            <p:nvPr/>
          </p:nvSpPr>
          <p:spPr bwMode="auto">
            <a:xfrm>
              <a:off x="7153006" y="3473202"/>
              <a:ext cx="102265" cy="168377"/>
            </a:xfrm>
            <a:prstGeom prst="diamond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C8E5DCEF-0623-7FF6-F44A-99B6102855D2}"/>
                </a:ext>
              </a:extLst>
            </p:cNvPr>
            <p:cNvGrpSpPr/>
            <p:nvPr/>
          </p:nvGrpSpPr>
          <p:grpSpPr>
            <a:xfrm>
              <a:off x="6999974" y="4651944"/>
              <a:ext cx="185983" cy="374857"/>
              <a:chOff x="2017591" y="4885446"/>
              <a:chExt cx="185983" cy="374857"/>
            </a:xfrm>
          </p:grpSpPr>
          <p:sp>
            <p:nvSpPr>
              <p:cNvPr id="49" name="Line 19">
                <a:extLst>
                  <a:ext uri="{FF2B5EF4-FFF2-40B4-BE49-F238E27FC236}">
                    <a16:creationId xmlns:a16="http://schemas.microsoft.com/office/drawing/2014/main" id="{59FDE2D9-1B5B-0DB1-3B91-054871015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DF6610F-F3FB-47B8-BA15-0FB0D6E60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591" y="4911219"/>
                <a:ext cx="185983" cy="349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0" cap="none" spc="0" normalizeH="0" baseline="0" dirty="0">
                    <a:ln>
                      <a:noFill/>
                    </a:ln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7A4E823F-F788-D4BC-4433-89937E55B9C1}"/>
                </a:ext>
              </a:extLst>
            </p:cNvPr>
            <p:cNvGrpSpPr/>
            <p:nvPr/>
          </p:nvGrpSpPr>
          <p:grpSpPr>
            <a:xfrm>
              <a:off x="9608172" y="4651944"/>
              <a:ext cx="185983" cy="374857"/>
              <a:chOff x="2017591" y="4885446"/>
              <a:chExt cx="185983" cy="374857"/>
            </a:xfrm>
          </p:grpSpPr>
          <p:sp>
            <p:nvSpPr>
              <p:cNvPr id="47" name="Line 19">
                <a:extLst>
                  <a:ext uri="{FF2B5EF4-FFF2-40B4-BE49-F238E27FC236}">
                    <a16:creationId xmlns:a16="http://schemas.microsoft.com/office/drawing/2014/main" id="{BB8DB307-7CD9-AFE5-EA7D-F64E770EC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9">
                <a:extLst>
                  <a:ext uri="{FF2B5EF4-FFF2-40B4-BE49-F238E27FC236}">
                    <a16:creationId xmlns:a16="http://schemas.microsoft.com/office/drawing/2014/main" id="{104D0A23-B285-36A2-273A-FAB2D163C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591" y="4911219"/>
                <a:ext cx="185983" cy="349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0" cap="none" spc="0" normalizeH="0" baseline="0" dirty="0">
                    <a:ln>
                      <a:noFill/>
                    </a:ln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37" name="Rectangle 49">
              <a:extLst>
                <a:ext uri="{FF2B5EF4-FFF2-40B4-BE49-F238E27FC236}">
                  <a16:creationId xmlns:a16="http://schemas.microsoft.com/office/drawing/2014/main" id="{0B2A89A7-4549-9FC8-E50C-95C6D2A2C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2558" y="4793147"/>
              <a:ext cx="1335130" cy="349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HIV IRR (95% CI)</a:t>
              </a:r>
            </a:p>
          </p:txBody>
        </p:sp>
        <p:sp>
          <p:nvSpPr>
            <p:cNvPr id="38" name="Rectangle 49">
              <a:extLst>
                <a:ext uri="{FF2B5EF4-FFF2-40B4-BE49-F238E27FC236}">
                  <a16:creationId xmlns:a16="http://schemas.microsoft.com/office/drawing/2014/main" id="{6F4F5B74-1923-EC2F-6209-8F8656B2E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41" y="3373922"/>
              <a:ext cx="387033" cy="349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LEN</a:t>
              </a:r>
            </a:p>
          </p:txBody>
        </p:sp>
        <p:sp>
          <p:nvSpPr>
            <p:cNvPr id="39" name="Rectangle 49">
              <a:extLst>
                <a:ext uri="{FF2B5EF4-FFF2-40B4-BE49-F238E27FC236}">
                  <a16:creationId xmlns:a16="http://schemas.microsoft.com/office/drawing/2014/main" id="{35A43F25-C30E-CC4D-1BDD-2B28960D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4093" y="3613615"/>
              <a:ext cx="385062" cy="31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0.01</a:t>
              </a:r>
            </a:p>
          </p:txBody>
        </p:sp>
        <p:sp>
          <p:nvSpPr>
            <p:cNvPr id="40" name="Rectangle 49">
              <a:extLst>
                <a:ext uri="{FF2B5EF4-FFF2-40B4-BE49-F238E27FC236}">
                  <a16:creationId xmlns:a16="http://schemas.microsoft.com/office/drawing/2014/main" id="{6FBD1CDB-CD3C-C71A-CBF4-15E09102B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700" y="3613615"/>
              <a:ext cx="385062" cy="31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0.18</a:t>
              </a:r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F5ACE014-5D2B-8C2F-6D85-413AD3184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7139" y="3145034"/>
              <a:ext cx="430396" cy="349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0.04</a:t>
              </a:r>
            </a:p>
          </p:txBody>
        </p:sp>
        <p:sp>
          <p:nvSpPr>
            <p:cNvPr id="42" name="Rectangle 49">
              <a:extLst>
                <a:ext uri="{FF2B5EF4-FFF2-40B4-BE49-F238E27FC236}">
                  <a16:creationId xmlns:a16="http://schemas.microsoft.com/office/drawing/2014/main" id="{7522E29F-B2A9-507A-E714-CBFA5B4E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105" y="3090094"/>
              <a:ext cx="798991" cy="317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050" kern="0" dirty="0">
                  <a:ea typeface="Roboto Condensed" panose="02000000000000000000" pitchFamily="2" charset="0"/>
                  <a:cs typeface="Calibri" panose="020F0502020204030204" pitchFamily="34" charset="0"/>
                </a:rPr>
                <a:t>p</a:t>
              </a:r>
              <a:r>
                <a:rPr kumimoji="0" lang="en-US" altLang="fr-FR" sz="105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&lt; 0.0001</a:t>
              </a:r>
              <a:endParaRPr kumimoji="0" lang="en-US" altLang="fr-FR" sz="1050" i="0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" name="Flèche : pentagone 1071">
              <a:extLst>
                <a:ext uri="{FF2B5EF4-FFF2-40B4-BE49-F238E27FC236}">
                  <a16:creationId xmlns:a16="http://schemas.microsoft.com/office/drawing/2014/main" id="{8DC11AED-273D-A948-EC6A-846DF980F4A6}"/>
                </a:ext>
              </a:extLst>
            </p:cNvPr>
            <p:cNvSpPr/>
            <p:nvPr/>
          </p:nvSpPr>
          <p:spPr>
            <a:xfrm flipH="1">
              <a:off x="7091361" y="5095426"/>
              <a:ext cx="2601851" cy="59916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Incidence lower than background </a:t>
              </a:r>
              <a:r>
                <a:rPr kumimoji="0" lang="en-US" sz="1200" b="1" i="0" u="none" strike="noStrike" kern="1200" cap="none" spc="0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hIV</a:t>
              </a:r>
              <a:endParaRPr kumimoji="0" lang="en-US" sz="1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lèche : pentagone 1071">
              <a:extLst>
                <a:ext uri="{FF2B5EF4-FFF2-40B4-BE49-F238E27FC236}">
                  <a16:creationId xmlns:a16="http://schemas.microsoft.com/office/drawing/2014/main" id="{E49F7EF3-166E-5E14-725D-BD46DF38CAF7}"/>
                </a:ext>
              </a:extLst>
            </p:cNvPr>
            <p:cNvSpPr/>
            <p:nvPr/>
          </p:nvSpPr>
          <p:spPr>
            <a:xfrm>
              <a:off x="9691636" y="5095428"/>
              <a:ext cx="1080015" cy="599158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Higher</a:t>
              </a:r>
            </a:p>
          </p:txBody>
        </p:sp>
        <p:sp>
          <p:nvSpPr>
            <p:cNvPr id="45" name="Rectangle 49">
              <a:extLst>
                <a:ext uri="{FF2B5EF4-FFF2-40B4-BE49-F238E27FC236}">
                  <a16:creationId xmlns:a16="http://schemas.microsoft.com/office/drawing/2014/main" id="{12FC98C1-DD95-443F-D33C-A46BC0A924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064789" y="3518902"/>
              <a:ext cx="909602" cy="2880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i="1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Favors LEN</a:t>
              </a:r>
              <a:endParaRPr kumimoji="0" lang="en-US" altLang="fr-FR" sz="1050" i="1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22D8F7A8-0C30-C606-6216-5D210D8888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083497" y="3518902"/>
              <a:ext cx="1505344" cy="2880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i="1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Does not favor LEN</a:t>
              </a:r>
              <a:endParaRPr kumimoji="0" lang="en-US" altLang="fr-FR" sz="1050" i="1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A6AA6304-AB49-4985-ED78-011A93681461}"/>
              </a:ext>
            </a:extLst>
          </p:cNvPr>
          <p:cNvGrpSpPr/>
          <p:nvPr/>
        </p:nvGrpSpPr>
        <p:grpSpPr>
          <a:xfrm>
            <a:off x="196519" y="83690"/>
            <a:ext cx="8962538" cy="3137822"/>
            <a:chOff x="-1109716" y="1492400"/>
            <a:chExt cx="6161776" cy="3874124"/>
          </a:xfrm>
        </p:grpSpPr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E2B8FFC-0E22-938D-E059-1656A16CE462}"/>
                </a:ext>
              </a:extLst>
            </p:cNvPr>
            <p:cNvSpPr txBox="1"/>
            <p:nvPr/>
          </p:nvSpPr>
          <p:spPr>
            <a:xfrm>
              <a:off x="1825886" y="1492400"/>
              <a:ext cx="2439499" cy="873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PURPOSE 2: Two HIV infections</a:t>
              </a:r>
              <a:br>
                <a:rPr kumimoji="0" lang="en-US" sz="20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20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in particip</a:t>
              </a:r>
              <a:r>
                <a:rPr lang="en-US" sz="2000" b="1" dirty="0">
                  <a:solidFill>
                    <a:srgbClr val="0070C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kumimoji="0" lang="en-US" sz="20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nts receiving LEN (3)</a:t>
              </a:r>
            </a:p>
          </p:txBody>
        </p:sp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A595E2B9-7E7C-7C15-DE2D-2A8549A373D2}"/>
                </a:ext>
              </a:extLst>
            </p:cNvPr>
            <p:cNvGrpSpPr/>
            <p:nvPr/>
          </p:nvGrpSpPr>
          <p:grpSpPr>
            <a:xfrm>
              <a:off x="1103612" y="3951227"/>
              <a:ext cx="199658" cy="317762"/>
              <a:chOff x="1903712" y="4103627"/>
              <a:chExt cx="199658" cy="317762"/>
            </a:xfrm>
          </p:grpSpPr>
          <p:sp>
            <p:nvSpPr>
              <p:cNvPr id="129" name="Line 9">
                <a:extLst>
                  <a:ext uri="{FF2B5EF4-FFF2-40B4-BE49-F238E27FC236}">
                    <a16:creationId xmlns:a16="http://schemas.microsoft.com/office/drawing/2014/main" id="{65499CBB-50A9-27D0-4889-8F79E469A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40">
                <a:extLst>
                  <a:ext uri="{FF2B5EF4-FFF2-40B4-BE49-F238E27FC236}">
                    <a16:creationId xmlns:a16="http://schemas.microsoft.com/office/drawing/2014/main" id="{C04F7D22-459A-A42C-4E74-00DF862EF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712" y="4103627"/>
                <a:ext cx="103986" cy="317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0" cap="none" spc="0" normalizeH="0" baseline="0" dirty="0">
                    <a:ln>
                      <a:noFill/>
                    </a:ln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89EF53A5-1681-7F03-9D59-8977F98B0D56}"/>
                </a:ext>
              </a:extLst>
            </p:cNvPr>
            <p:cNvGrpSpPr/>
            <p:nvPr/>
          </p:nvGrpSpPr>
          <p:grpSpPr>
            <a:xfrm>
              <a:off x="1103612" y="3389252"/>
              <a:ext cx="199658" cy="317762"/>
              <a:chOff x="1903712" y="3465452"/>
              <a:chExt cx="199658" cy="317762"/>
            </a:xfrm>
          </p:grpSpPr>
          <p:sp>
            <p:nvSpPr>
              <p:cNvPr id="127" name="Line 11">
                <a:extLst>
                  <a:ext uri="{FF2B5EF4-FFF2-40B4-BE49-F238E27FC236}">
                    <a16:creationId xmlns:a16="http://schemas.microsoft.com/office/drawing/2014/main" id="{CD699BA3-0513-428E-1A92-15979BD44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42">
                <a:extLst>
                  <a:ext uri="{FF2B5EF4-FFF2-40B4-BE49-F238E27FC236}">
                    <a16:creationId xmlns:a16="http://schemas.microsoft.com/office/drawing/2014/main" id="{32631EF5-209A-5B34-A57D-E5DBC4073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712" y="3465452"/>
                <a:ext cx="103986" cy="317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0" cap="none" spc="0" normalizeH="0" baseline="0" dirty="0">
                    <a:ln>
                      <a:noFill/>
                    </a:ln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93" name="Rectangle 69">
              <a:extLst>
                <a:ext uri="{FF2B5EF4-FFF2-40B4-BE49-F238E27FC236}">
                  <a16:creationId xmlns:a16="http://schemas.microsoft.com/office/drawing/2014/main" id="{EAC9485A-BC7A-0EFF-523E-3CABBE138B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55527" y="3367512"/>
              <a:ext cx="2746579" cy="17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/>
              <a:r>
                <a:rPr lang="en-US" altLang="fr-FR" sz="1200" b="1" dirty="0">
                  <a:ea typeface="Roboto Condensed" panose="02000000000000000000" pitchFamily="2" charset="0"/>
                  <a:cs typeface="Calibri" panose="020F0502020204030204" pitchFamily="34" charset="0"/>
                </a:rPr>
                <a:t>HIV incidence per 100 PY (95% CI)</a:t>
              </a:r>
              <a:endParaRPr lang="en-US" altLang="fr-FR" sz="1200" b="1" baseline="30000" dirty="0"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4" name="Forme libre : forme 31">
              <a:extLst>
                <a:ext uri="{FF2B5EF4-FFF2-40B4-BE49-F238E27FC236}">
                  <a16:creationId xmlns:a16="http://schemas.microsoft.com/office/drawing/2014/main" id="{4B71EDC2-0EBD-A966-80A8-512B591CAA60}"/>
                </a:ext>
              </a:extLst>
            </p:cNvPr>
            <p:cNvSpPr/>
            <p:nvPr/>
          </p:nvSpPr>
          <p:spPr bwMode="auto">
            <a:xfrm>
              <a:off x="1303020" y="2428046"/>
              <a:ext cx="3749040" cy="2227773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43E3A0EB-88FF-5BD6-CAAE-0818781048C9}"/>
                </a:ext>
              </a:extLst>
            </p:cNvPr>
            <p:cNvGrpSpPr/>
            <p:nvPr/>
          </p:nvGrpSpPr>
          <p:grpSpPr>
            <a:xfrm>
              <a:off x="1103612" y="4494906"/>
              <a:ext cx="199658" cy="317762"/>
              <a:chOff x="1903712" y="4103627"/>
              <a:chExt cx="199658" cy="317762"/>
            </a:xfrm>
          </p:grpSpPr>
          <p:sp>
            <p:nvSpPr>
              <p:cNvPr id="125" name="Line 9">
                <a:extLst>
                  <a:ext uri="{FF2B5EF4-FFF2-40B4-BE49-F238E27FC236}">
                    <a16:creationId xmlns:a16="http://schemas.microsoft.com/office/drawing/2014/main" id="{24D04DB0-DC62-184B-D305-BEC5C7AE5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Rectangle 40">
                <a:extLst>
                  <a:ext uri="{FF2B5EF4-FFF2-40B4-BE49-F238E27FC236}">
                    <a16:creationId xmlns:a16="http://schemas.microsoft.com/office/drawing/2014/main" id="{F90692CC-BE33-B368-D2CB-81E7AD38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712" y="4103627"/>
                <a:ext cx="103986" cy="317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0" cap="none" spc="0" normalizeH="0" baseline="0" dirty="0">
                    <a:ln>
                      <a:noFill/>
                    </a:ln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BA0D2F1B-C723-23E6-BAF2-77152D2DDE85}"/>
                </a:ext>
              </a:extLst>
            </p:cNvPr>
            <p:cNvGrpSpPr/>
            <p:nvPr/>
          </p:nvGrpSpPr>
          <p:grpSpPr>
            <a:xfrm>
              <a:off x="1103612" y="2840835"/>
              <a:ext cx="199658" cy="317762"/>
              <a:chOff x="1903712" y="3465452"/>
              <a:chExt cx="199658" cy="317762"/>
            </a:xfrm>
          </p:grpSpPr>
          <p:sp>
            <p:nvSpPr>
              <p:cNvPr id="123" name="Line 11">
                <a:extLst>
                  <a:ext uri="{FF2B5EF4-FFF2-40B4-BE49-F238E27FC236}">
                    <a16:creationId xmlns:a16="http://schemas.microsoft.com/office/drawing/2014/main" id="{CBCDF007-D87E-68C8-0FC1-4871EFB01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Rectangle 42">
                <a:extLst>
                  <a:ext uri="{FF2B5EF4-FFF2-40B4-BE49-F238E27FC236}">
                    <a16:creationId xmlns:a16="http://schemas.microsoft.com/office/drawing/2014/main" id="{A46B4AF5-80B1-B760-2235-6982192DF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712" y="3465452"/>
                <a:ext cx="103986" cy="317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0" cap="none" spc="0" normalizeH="0" baseline="0" dirty="0">
                    <a:ln>
                      <a:noFill/>
                    </a:ln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21603FF9-E4F5-D7D4-889B-3AAC395FA192}"/>
                </a:ext>
              </a:extLst>
            </p:cNvPr>
            <p:cNvGrpSpPr/>
            <p:nvPr/>
          </p:nvGrpSpPr>
          <p:grpSpPr>
            <a:xfrm>
              <a:off x="1103612" y="2269092"/>
              <a:ext cx="199658" cy="317762"/>
              <a:chOff x="1903712" y="3465452"/>
              <a:chExt cx="199658" cy="317762"/>
            </a:xfrm>
          </p:grpSpPr>
          <p:sp>
            <p:nvSpPr>
              <p:cNvPr id="121" name="Line 11">
                <a:extLst>
                  <a:ext uri="{FF2B5EF4-FFF2-40B4-BE49-F238E27FC236}">
                    <a16:creationId xmlns:a16="http://schemas.microsoft.com/office/drawing/2014/main" id="{F8B89445-72FA-2DD7-BCE9-D7F86E357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2" name="Rectangle 42">
                <a:extLst>
                  <a:ext uri="{FF2B5EF4-FFF2-40B4-BE49-F238E27FC236}">
                    <a16:creationId xmlns:a16="http://schemas.microsoft.com/office/drawing/2014/main" id="{7391E813-94B1-1BA9-79EE-FEFA3C848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712" y="3465452"/>
                <a:ext cx="103986" cy="317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0" cap="none" spc="0" normalizeH="0" baseline="0" dirty="0">
                    <a:ln>
                      <a:noFill/>
                    </a:ln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sp>
          <p:nvSpPr>
            <p:cNvPr id="98" name="Rectangle 69">
              <a:extLst>
                <a:ext uri="{FF2B5EF4-FFF2-40B4-BE49-F238E27FC236}">
                  <a16:creationId xmlns:a16="http://schemas.microsoft.com/office/drawing/2014/main" id="{89C0F6DE-2618-E511-0FF3-16C849E77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010" y="4649765"/>
              <a:ext cx="1189524" cy="71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t">
              <a:spAutoFit/>
            </a:bodyPr>
            <a:lstStyle/>
            <a:p>
              <a:pPr algn="ctr"/>
              <a: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  <a:t>Background</a:t>
              </a:r>
              <a:b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  <a:t>HIV incidence</a:t>
              </a:r>
              <a:endParaRPr lang="en-US" altLang="fr-FR" sz="1400" b="1" dirty="0">
                <a:ea typeface="Roboto Condensed" panose="02000000000000000000" pitchFamily="2" charset="0"/>
                <a:cs typeface="Calibri" panose="020F0502020204030204" pitchFamily="34" charset="0"/>
              </a:endParaRPr>
            </a:p>
            <a:p>
              <a:pPr algn="ctr"/>
              <a: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  <a:t>(in the screened population)</a:t>
              </a:r>
            </a:p>
          </p:txBody>
        </p:sp>
        <p:sp>
          <p:nvSpPr>
            <p:cNvPr id="99" name="Rectangle 69">
              <a:extLst>
                <a:ext uri="{FF2B5EF4-FFF2-40B4-BE49-F238E27FC236}">
                  <a16:creationId xmlns:a16="http://schemas.microsoft.com/office/drawing/2014/main" id="{57C43171-C5DA-DBF3-3073-4159FBF53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552" y="4649765"/>
              <a:ext cx="506240" cy="71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t">
              <a:spAutoFit/>
            </a:bodyPr>
            <a:lstStyle/>
            <a:p>
              <a:pPr algn="ctr"/>
              <a: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  <a:t>FTC/TDF</a:t>
              </a:r>
              <a:b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en-US" altLang="fr-FR" sz="1100" dirty="0">
                  <a:ea typeface="Roboto Condensed" panose="02000000000000000000" pitchFamily="2" charset="0"/>
                  <a:cs typeface="Calibri" panose="020F0502020204030204" pitchFamily="34" charset="0"/>
                </a:rPr>
                <a:t>9 infections</a:t>
              </a:r>
              <a:br>
                <a:rPr lang="en-US" altLang="fr-FR" sz="1100" dirty="0"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en-US" altLang="fr-FR" sz="1100" dirty="0">
                  <a:ea typeface="Roboto Condensed" panose="02000000000000000000" pitchFamily="2" charset="0"/>
                  <a:cs typeface="Calibri" panose="020F0502020204030204" pitchFamily="34" charset="0"/>
                </a:rPr>
                <a:t>967 PY</a:t>
              </a:r>
              <a:endParaRPr lang="en-US" altLang="fr-FR" sz="1100" baseline="30000" dirty="0"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69">
              <a:extLst>
                <a:ext uri="{FF2B5EF4-FFF2-40B4-BE49-F238E27FC236}">
                  <a16:creationId xmlns:a16="http://schemas.microsoft.com/office/drawing/2014/main" id="{C412A986-650C-0AA7-4225-4011D8ABE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531" y="4649765"/>
              <a:ext cx="506240" cy="71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t">
              <a:spAutoFit/>
            </a:bodyPr>
            <a:lstStyle/>
            <a:p>
              <a:pPr algn="ctr"/>
              <a: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  <a:t>LEN</a:t>
              </a:r>
              <a:b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en-US" altLang="fr-FR" sz="1100" dirty="0">
                  <a:ea typeface="Roboto Condensed" panose="02000000000000000000" pitchFamily="2" charset="0"/>
                  <a:cs typeface="Calibri" panose="020F0502020204030204" pitchFamily="34" charset="0"/>
                </a:rPr>
                <a:t>2 infections</a:t>
              </a:r>
              <a:br>
                <a:rPr lang="en-US" altLang="fr-FR" sz="1100" dirty="0"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en-US" altLang="fr-FR" sz="1100" dirty="0">
                  <a:ea typeface="Roboto Condensed" panose="02000000000000000000" pitchFamily="2" charset="0"/>
                  <a:cs typeface="Calibri" panose="020F0502020204030204" pitchFamily="34" charset="0"/>
                </a:rPr>
                <a:t>1 938 PY</a:t>
              </a:r>
              <a:endParaRPr lang="en-US" altLang="fr-FR" sz="1100" baseline="30000" dirty="0"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69">
              <a:extLst>
                <a:ext uri="{FF2B5EF4-FFF2-40B4-BE49-F238E27FC236}">
                  <a16:creationId xmlns:a16="http://schemas.microsoft.com/office/drawing/2014/main" id="{A99A1552-5DA5-D403-63B2-7C9FC3DE9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09716" y="3187569"/>
              <a:ext cx="1760485" cy="31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ctr"/>
              <a:r>
                <a:rPr lang="en-US" altLang="fr-FR" sz="1200" dirty="0">
                  <a:ea typeface="Roboto Condensed" panose="02000000000000000000" pitchFamily="2" charset="0"/>
                  <a:cs typeface="Calibri" panose="020F0502020204030204" pitchFamily="34" charset="0"/>
                </a:rPr>
                <a:t>Median follow-up duration: 39.4 weeks</a:t>
              </a:r>
              <a:endParaRPr lang="en-US" altLang="fr-FR" sz="1200" baseline="30000" dirty="0"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8D196B7-1B4E-A147-D31E-386FA573F8C7}"/>
                </a:ext>
              </a:extLst>
            </p:cNvPr>
            <p:cNvSpPr/>
            <p:nvPr/>
          </p:nvSpPr>
          <p:spPr bwMode="auto">
            <a:xfrm>
              <a:off x="1655452" y="3346450"/>
              <a:ext cx="576064" cy="130936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55925DC5-C68F-17A5-98CC-EFE4BF36305A}"/>
                </a:ext>
              </a:extLst>
            </p:cNvPr>
            <p:cNvGrpSpPr/>
            <p:nvPr/>
          </p:nvGrpSpPr>
          <p:grpSpPr>
            <a:xfrm>
              <a:off x="1905589" y="2771775"/>
              <a:ext cx="75790" cy="979322"/>
              <a:chOff x="2084388" y="2281238"/>
              <a:chExt cx="127000" cy="720725"/>
            </a:xfrm>
          </p:grpSpPr>
          <p:sp>
            <p:nvSpPr>
              <p:cNvPr id="118" name="Line 113">
                <a:extLst>
                  <a:ext uri="{FF2B5EF4-FFF2-40B4-BE49-F238E27FC236}">
                    <a16:creationId xmlns:a16="http://schemas.microsoft.com/office/drawing/2014/main" id="{E85DCC25-5346-C762-535A-F3B3CAF16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Line 120">
                <a:extLst>
                  <a:ext uri="{FF2B5EF4-FFF2-40B4-BE49-F238E27FC236}">
                    <a16:creationId xmlns:a16="http://schemas.microsoft.com/office/drawing/2014/main" id="{CF483CCF-A8DB-64AF-78DF-68B3767BB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Line 113">
                <a:extLst>
                  <a:ext uri="{FF2B5EF4-FFF2-40B4-BE49-F238E27FC236}">
                    <a16:creationId xmlns:a16="http://schemas.microsoft.com/office/drawing/2014/main" id="{54DF6B0E-106F-6E86-372B-A53B380A0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F8DF8B5-794F-F7F9-F81A-9F8606D5AC14}"/>
                </a:ext>
              </a:extLst>
            </p:cNvPr>
            <p:cNvSpPr/>
            <p:nvPr/>
          </p:nvSpPr>
          <p:spPr bwMode="auto">
            <a:xfrm>
              <a:off x="2896375" y="4606925"/>
              <a:ext cx="576064" cy="4889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7A4709F6-4832-FC3F-91BE-DB9271275F39}"/>
                </a:ext>
              </a:extLst>
            </p:cNvPr>
            <p:cNvGrpSpPr/>
            <p:nvPr/>
          </p:nvGrpSpPr>
          <p:grpSpPr>
            <a:xfrm>
              <a:off x="3145478" y="4460081"/>
              <a:ext cx="75790" cy="195738"/>
              <a:chOff x="2084388" y="2281238"/>
              <a:chExt cx="127000" cy="720725"/>
            </a:xfrm>
          </p:grpSpPr>
          <p:sp>
            <p:nvSpPr>
              <p:cNvPr id="115" name="Line 113">
                <a:extLst>
                  <a:ext uri="{FF2B5EF4-FFF2-40B4-BE49-F238E27FC236}">
                    <a16:creationId xmlns:a16="http://schemas.microsoft.com/office/drawing/2014/main" id="{AE321E69-88D0-EDC8-B658-717304697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Line 120">
                <a:extLst>
                  <a:ext uri="{FF2B5EF4-FFF2-40B4-BE49-F238E27FC236}">
                    <a16:creationId xmlns:a16="http://schemas.microsoft.com/office/drawing/2014/main" id="{525534DF-F57D-EFA8-E886-39915B0B6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Line 113">
                <a:extLst>
                  <a:ext uri="{FF2B5EF4-FFF2-40B4-BE49-F238E27FC236}">
                    <a16:creationId xmlns:a16="http://schemas.microsoft.com/office/drawing/2014/main" id="{0C948930-CC5F-4B67-50BE-7923C3711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D2B14FD-B70C-C97A-86FA-DD384E649111}"/>
                </a:ext>
              </a:extLst>
            </p:cNvPr>
            <p:cNvSpPr/>
            <p:nvPr/>
          </p:nvSpPr>
          <p:spPr bwMode="auto">
            <a:xfrm>
              <a:off x="4133541" y="4148138"/>
              <a:ext cx="576064" cy="50768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grpSp>
          <p:nvGrpSpPr>
            <p:cNvPr id="107" name="Groupe 106">
              <a:extLst>
                <a:ext uri="{FF2B5EF4-FFF2-40B4-BE49-F238E27FC236}">
                  <a16:creationId xmlns:a16="http://schemas.microsoft.com/office/drawing/2014/main" id="{208B093F-D3EB-FA16-F8AA-D30CE71AE405}"/>
                </a:ext>
              </a:extLst>
            </p:cNvPr>
            <p:cNvGrpSpPr/>
            <p:nvPr/>
          </p:nvGrpSpPr>
          <p:grpSpPr>
            <a:xfrm>
              <a:off x="4389405" y="3686174"/>
              <a:ext cx="75790" cy="743141"/>
              <a:chOff x="2084388" y="2281238"/>
              <a:chExt cx="127000" cy="720725"/>
            </a:xfrm>
          </p:grpSpPr>
          <p:sp>
            <p:nvSpPr>
              <p:cNvPr id="112" name="Line 113">
                <a:extLst>
                  <a:ext uri="{FF2B5EF4-FFF2-40B4-BE49-F238E27FC236}">
                    <a16:creationId xmlns:a16="http://schemas.microsoft.com/office/drawing/2014/main" id="{15AD9AFF-A9A3-20EC-4CFF-1AB2C9B8E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Line 120">
                <a:extLst>
                  <a:ext uri="{FF2B5EF4-FFF2-40B4-BE49-F238E27FC236}">
                    <a16:creationId xmlns:a16="http://schemas.microsoft.com/office/drawing/2014/main" id="{41F0DBDA-2CAB-EA41-08F1-5AD1B7664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Line 113">
                <a:extLst>
                  <a:ext uri="{FF2B5EF4-FFF2-40B4-BE49-F238E27FC236}">
                    <a16:creationId xmlns:a16="http://schemas.microsoft.com/office/drawing/2014/main" id="{79DFDEBD-5698-BAF7-E9B1-CB40D53FC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8" name="Rectangle 69">
              <a:extLst>
                <a:ext uri="{FF2B5EF4-FFF2-40B4-BE49-F238E27FC236}">
                  <a16:creationId xmlns:a16="http://schemas.microsoft.com/office/drawing/2014/main" id="{E0333436-81D4-0D73-E448-638592769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164" y="2502888"/>
              <a:ext cx="225212" cy="29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t">
              <a:spAutoFit/>
            </a:bodyPr>
            <a:lstStyle/>
            <a:p>
              <a:pPr algn="ctr"/>
              <a: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  <a:t>2.37</a:t>
              </a:r>
              <a:endParaRPr lang="en-US" altLang="fr-FR" sz="1100" b="1" baseline="30000" dirty="0"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69">
              <a:extLst>
                <a:ext uri="{FF2B5EF4-FFF2-40B4-BE49-F238E27FC236}">
                  <a16:creationId xmlns:a16="http://schemas.microsoft.com/office/drawing/2014/main" id="{4D992C23-E0A0-C00C-5923-CFA5E9381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068" y="3417916"/>
              <a:ext cx="225212" cy="29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t">
              <a:spAutoFit/>
            </a:bodyPr>
            <a:lstStyle/>
            <a:p>
              <a:pPr algn="ctr"/>
              <a: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  <a:t>0.93</a:t>
              </a:r>
              <a:endParaRPr lang="en-US" altLang="fr-FR" sz="1100" b="1" baseline="30000" dirty="0"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9">
              <a:extLst>
                <a:ext uri="{FF2B5EF4-FFF2-40B4-BE49-F238E27FC236}">
                  <a16:creationId xmlns:a16="http://schemas.microsoft.com/office/drawing/2014/main" id="{BBAD3FDD-4F14-464E-347E-B7C09BE05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047" y="4218314"/>
              <a:ext cx="225212" cy="29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t">
              <a:spAutoFit/>
            </a:bodyPr>
            <a:lstStyle/>
            <a:p>
              <a:pPr algn="ctr"/>
              <a:r>
                <a:rPr lang="en-US" altLang="fr-FR" sz="1100" b="1" dirty="0">
                  <a:ea typeface="Roboto Condensed" panose="02000000000000000000" pitchFamily="2" charset="0"/>
                  <a:cs typeface="Calibri" panose="020F0502020204030204" pitchFamily="34" charset="0"/>
                </a:rPr>
                <a:t>0.10</a:t>
              </a:r>
              <a:endParaRPr lang="en-US" altLang="fr-FR" sz="1100" b="1" baseline="30000" dirty="0"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B4A000-6876-46A1-44AB-B0A7F0FE33F8}"/>
                </a:ext>
              </a:extLst>
            </p:cNvPr>
            <p:cNvSpPr/>
            <p:nvPr/>
          </p:nvSpPr>
          <p:spPr bwMode="auto">
            <a:xfrm>
              <a:off x="2721274" y="4165601"/>
              <a:ext cx="968680" cy="1199429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  <p:sp>
        <p:nvSpPr>
          <p:cNvPr id="55" name="TextBox 30">
            <a:extLst>
              <a:ext uri="{FF2B5EF4-FFF2-40B4-BE49-F238E27FC236}">
                <a16:creationId xmlns:a16="http://schemas.microsoft.com/office/drawing/2014/main" id="{C0754C27-0356-4187-3C71-29F670052F69}"/>
              </a:ext>
            </a:extLst>
          </p:cNvPr>
          <p:cNvSpPr txBox="1"/>
          <p:nvPr/>
        </p:nvSpPr>
        <p:spPr>
          <a:xfrm>
            <a:off x="6349831" y="6498483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Ogbuagu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O, HIV Drug Therapy Glasgow 2024, Abs. O49</a:t>
            </a:r>
          </a:p>
        </p:txBody>
      </p:sp>
    </p:spTree>
    <p:extLst>
      <p:ext uri="{BB962C8B-B14F-4D97-AF65-F5344CB8AC3E}">
        <p14:creationId xmlns:p14="http://schemas.microsoft.com/office/powerpoint/2010/main" val="215649989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D2DBE-9610-BAE7-23F6-EAC0B620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034321"/>
          </a:xfrm>
        </p:spPr>
        <p:txBody>
          <a:bodyPr/>
          <a:lstStyle/>
          <a:p>
            <a:r>
              <a:rPr lang="en-US" dirty="0"/>
              <a:t>PURPOSE 2: 2 failures on LEN (4)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240A3CF-A06D-B4AA-59B0-E706CB5CECE8}"/>
              </a:ext>
            </a:extLst>
          </p:cNvPr>
          <p:cNvSpPr txBox="1"/>
          <p:nvPr/>
        </p:nvSpPr>
        <p:spPr>
          <a:xfrm>
            <a:off x="4527986" y="1390975"/>
            <a:ext cx="275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LEN plasma concentrations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CA5664-7E83-AD09-D347-231C762273D5}"/>
              </a:ext>
            </a:extLst>
          </p:cNvPr>
          <p:cNvSpPr txBox="1"/>
          <p:nvPr/>
        </p:nvSpPr>
        <p:spPr>
          <a:xfrm>
            <a:off x="7469517" y="1885614"/>
            <a:ext cx="2847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LEN plasma concentrations in </a:t>
            </a:r>
          </a:p>
          <a:p>
            <a:r>
              <a:rPr lang="en-US" sz="1400" b="1" dirty="0"/>
              <a:t>individual participants (10% cohort)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013925-C6D2-2F9B-BD1A-CB87F31710E5}"/>
              </a:ext>
            </a:extLst>
          </p:cNvPr>
          <p:cNvSpPr txBox="1"/>
          <p:nvPr/>
        </p:nvSpPr>
        <p:spPr>
          <a:xfrm>
            <a:off x="7469517" y="2404764"/>
            <a:ext cx="3150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Median LEN concentration (10% cohort)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9A293A-D3FC-4BB0-07B8-6E48F7A8BFE2}"/>
              </a:ext>
            </a:extLst>
          </p:cNvPr>
          <p:cNvSpPr txBox="1"/>
          <p:nvPr/>
        </p:nvSpPr>
        <p:spPr>
          <a:xfrm>
            <a:off x="7469517" y="2690379"/>
            <a:ext cx="299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5th and 95th percentiles (10% cohort)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EABAA9A-2C85-ED79-E16B-C910093C2D8D}"/>
              </a:ext>
            </a:extLst>
          </p:cNvPr>
          <p:cNvCxnSpPr>
            <a:cxnSpLocks/>
          </p:cNvCxnSpPr>
          <p:nvPr/>
        </p:nvCxnSpPr>
        <p:spPr>
          <a:xfrm>
            <a:off x="7111477" y="2560962"/>
            <a:ext cx="3580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B44D170-3898-3874-CA55-036EB2A54C0B}"/>
              </a:ext>
            </a:extLst>
          </p:cNvPr>
          <p:cNvCxnSpPr/>
          <p:nvPr/>
        </p:nvCxnSpPr>
        <p:spPr>
          <a:xfrm>
            <a:off x="7111477" y="2757590"/>
            <a:ext cx="36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CF27C548-F162-6900-53B4-01707F688F29}"/>
              </a:ext>
            </a:extLst>
          </p:cNvPr>
          <p:cNvSpPr/>
          <p:nvPr/>
        </p:nvSpPr>
        <p:spPr>
          <a:xfrm>
            <a:off x="7284638" y="2011068"/>
            <a:ext cx="94915" cy="9491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E14FCE8-0DF8-F5D4-3F67-61DED21448BD}"/>
              </a:ext>
            </a:extLst>
          </p:cNvPr>
          <p:cNvSpPr txBox="1"/>
          <p:nvPr/>
        </p:nvSpPr>
        <p:spPr>
          <a:xfrm>
            <a:off x="7617843" y="4219656"/>
            <a:ext cx="43118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 2 participants were diagnosed with  standard serologic HIV testing (at W13 and W26, respectively)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Both had no evidence of delayed HIV diagnosis by RNA and had LEN concentrations within the range of the 10% random subset.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Both had N74D capsid mutation at HIV diagnosis.</a:t>
            </a: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6F8A96A2-CC7C-B52A-1F97-B77027EB3EE1}"/>
              </a:ext>
            </a:extLst>
          </p:cNvPr>
          <p:cNvSpPr txBox="1"/>
          <p:nvPr/>
        </p:nvSpPr>
        <p:spPr>
          <a:xfrm>
            <a:off x="6349831" y="6498483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Ogbuagu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O, HIV Drug Therapy Glasgow 2024, Abs. O49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603160-597B-74A1-EE4E-DC436402DA7D}"/>
              </a:ext>
            </a:extLst>
          </p:cNvPr>
          <p:cNvSpPr txBox="1"/>
          <p:nvPr/>
        </p:nvSpPr>
        <p:spPr>
          <a:xfrm>
            <a:off x="1287191" y="1352895"/>
            <a:ext cx="214221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70C0"/>
                </a:solidFill>
              </a:rPr>
              <a:t>Participant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Transgender woman with latent syphilis diagnosed and treated at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Engaged in transactional sex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637AADC-9FAC-5970-6E8E-4D80C39CE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53413"/>
              </p:ext>
            </p:extLst>
          </p:nvPr>
        </p:nvGraphicFramePr>
        <p:xfrm>
          <a:off x="1287191" y="2247425"/>
          <a:ext cx="2571980" cy="143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016">
                  <a:extLst>
                    <a:ext uri="{9D8B030D-6E8A-4147-A177-3AD203B41FA5}">
                      <a16:colId xmlns:a16="http://schemas.microsoft.com/office/drawing/2014/main" val="3330353429"/>
                    </a:ext>
                  </a:extLst>
                </a:gridCol>
                <a:gridCol w="443741">
                  <a:extLst>
                    <a:ext uri="{9D8B030D-6E8A-4147-A177-3AD203B41FA5}">
                      <a16:colId xmlns:a16="http://schemas.microsoft.com/office/drawing/2014/main" val="1435547286"/>
                    </a:ext>
                  </a:extLst>
                </a:gridCol>
                <a:gridCol w="443741">
                  <a:extLst>
                    <a:ext uri="{9D8B030D-6E8A-4147-A177-3AD203B41FA5}">
                      <a16:colId xmlns:a16="http://schemas.microsoft.com/office/drawing/2014/main" val="2505546688"/>
                    </a:ext>
                  </a:extLst>
                </a:gridCol>
                <a:gridCol w="347985">
                  <a:extLst>
                    <a:ext uri="{9D8B030D-6E8A-4147-A177-3AD203B41FA5}">
                      <a16:colId xmlns:a16="http://schemas.microsoft.com/office/drawing/2014/main" val="2393508833"/>
                    </a:ext>
                  </a:extLst>
                </a:gridCol>
                <a:gridCol w="539497">
                  <a:extLst>
                    <a:ext uri="{9D8B030D-6E8A-4147-A177-3AD203B41FA5}">
                      <a16:colId xmlns:a16="http://schemas.microsoft.com/office/drawing/2014/main" val="1261166425"/>
                    </a:ext>
                  </a:extLst>
                </a:gridCol>
              </a:tblGrid>
              <a:tr h="149175">
                <a:tc>
                  <a:txBody>
                    <a:bodyPr/>
                    <a:lstStyle/>
                    <a:p>
                      <a:endParaRPr lang="fr-FR" sz="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BL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W8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W13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117396"/>
                  </a:ext>
                </a:extLst>
              </a:tr>
              <a:tr h="149175">
                <a:tc>
                  <a:txBody>
                    <a:bodyPr/>
                    <a:lstStyle/>
                    <a:p>
                      <a:r>
                        <a:rPr lang="fr-FR" sz="700" dirty="0"/>
                        <a:t>Rapid Ag/Ab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(+)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327698"/>
                  </a:ext>
                </a:extLst>
              </a:tr>
              <a:tr h="149175">
                <a:tc>
                  <a:txBody>
                    <a:bodyPr/>
                    <a:lstStyle/>
                    <a:p>
                      <a:r>
                        <a:rPr lang="fr-FR" sz="700" dirty="0"/>
                        <a:t>Central Ag/Ab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(+)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151758"/>
                  </a:ext>
                </a:extLst>
              </a:tr>
              <a:tr h="234417">
                <a:tc>
                  <a:txBody>
                    <a:bodyPr/>
                    <a:lstStyle/>
                    <a:p>
                      <a:r>
                        <a:rPr lang="fr-FR" sz="700" dirty="0"/>
                        <a:t>HIV-1/2 Ab diff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HIV-1+/</a:t>
                      </a:r>
                      <a:br>
                        <a:rPr lang="fr-FR" sz="700" dirty="0"/>
                      </a:br>
                      <a:r>
                        <a:rPr lang="fr-FR" sz="700" dirty="0"/>
                        <a:t>HIV-2-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02875"/>
                  </a:ext>
                </a:extLst>
              </a:tr>
              <a:tr h="234417">
                <a:tc>
                  <a:txBody>
                    <a:bodyPr/>
                    <a:lstStyle/>
                    <a:p>
                      <a:r>
                        <a:rPr lang="fr-FR" sz="700" dirty="0"/>
                        <a:t>Qualitative 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(+)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299473"/>
                  </a:ext>
                </a:extLst>
              </a:tr>
              <a:tr h="234417">
                <a:tc>
                  <a:txBody>
                    <a:bodyPr/>
                    <a:lstStyle/>
                    <a:p>
                      <a:r>
                        <a:rPr lang="fr-FR" sz="700" dirty="0"/>
                        <a:t>Quantitative RNA, c/</a:t>
                      </a:r>
                      <a:r>
                        <a:rPr lang="fr-FR" sz="700" dirty="0" err="1"/>
                        <a:t>mL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934,000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536482"/>
                  </a:ext>
                </a:extLst>
              </a:tr>
            </a:tbl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09424C06-80EB-CC27-96FD-17F5E289541F}"/>
              </a:ext>
            </a:extLst>
          </p:cNvPr>
          <p:cNvGrpSpPr/>
          <p:nvPr/>
        </p:nvGrpSpPr>
        <p:grpSpPr>
          <a:xfrm>
            <a:off x="4406510" y="1718249"/>
            <a:ext cx="2611419" cy="1794478"/>
            <a:chOff x="3633788" y="1895475"/>
            <a:chExt cx="2968625" cy="2039938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8FEDBF0-1E76-C215-3534-77B42B59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1895475"/>
              <a:ext cx="2901950" cy="1982788"/>
            </a:xfrm>
            <a:custGeom>
              <a:avLst/>
              <a:gdLst>
                <a:gd name="T0" fmla="*/ 0 w 12795"/>
                <a:gd name="T1" fmla="*/ 0 h 8749"/>
                <a:gd name="T2" fmla="*/ 0 w 12795"/>
                <a:gd name="T3" fmla="*/ 8749 h 8749"/>
                <a:gd name="T4" fmla="*/ 12795 w 12795"/>
                <a:gd name="T5" fmla="*/ 8749 h 8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95" h="8749">
                  <a:moveTo>
                    <a:pt x="0" y="0"/>
                  </a:moveTo>
                  <a:lnTo>
                    <a:pt x="0" y="8749"/>
                  </a:lnTo>
                  <a:lnTo>
                    <a:pt x="12795" y="874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CF09B5A2-2D58-DB90-93EE-AF167DD26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4138" y="3878263"/>
              <a:ext cx="0" cy="57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B78A7003-3DAF-7748-AE9B-99DD04314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5876" y="3878263"/>
              <a:ext cx="0" cy="57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CA678DD4-24FA-9FBC-C0B1-8805CA777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338" y="3878263"/>
              <a:ext cx="0" cy="57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0">
              <a:extLst>
                <a:ext uri="{FF2B5EF4-FFF2-40B4-BE49-F238E27FC236}">
                  <a16:creationId xmlns:a16="http://schemas.microsoft.com/office/drawing/2014/main" id="{188A7466-468B-61A8-61EE-7AB1739A1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4313" y="3878263"/>
              <a:ext cx="0" cy="57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AD71FF02-159B-80E6-94FD-B18C37D38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338" y="3878263"/>
              <a:ext cx="0" cy="57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id="{FC593E03-B481-0701-56BF-A69F414C4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9213" y="3878263"/>
              <a:ext cx="0" cy="57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13">
              <a:extLst>
                <a:ext uri="{FF2B5EF4-FFF2-40B4-BE49-F238E27FC236}">
                  <a16:creationId xmlns:a16="http://schemas.microsoft.com/office/drawing/2014/main" id="{74960829-7941-2537-FB08-C0C1D7C74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1676" y="3878263"/>
              <a:ext cx="0" cy="57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14">
              <a:extLst>
                <a:ext uri="{FF2B5EF4-FFF2-40B4-BE49-F238E27FC236}">
                  <a16:creationId xmlns:a16="http://schemas.microsoft.com/office/drawing/2014/main" id="{0C94D5AB-E1CD-C4A2-1280-6A9439DE3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8551" y="2543175"/>
              <a:ext cx="523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15">
              <a:extLst>
                <a:ext uri="{FF2B5EF4-FFF2-40B4-BE49-F238E27FC236}">
                  <a16:creationId xmlns:a16="http://schemas.microsoft.com/office/drawing/2014/main" id="{3FBAA33D-D7CF-0043-F610-81102EA68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8551" y="3162300"/>
              <a:ext cx="523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5E20FF11-9A6D-BF2C-9F31-3ADBAFDBB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788" y="3783013"/>
              <a:ext cx="5080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650552D5-556D-20F4-34CE-57E07ACB6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8551" y="1924050"/>
              <a:ext cx="523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18">
              <a:extLst>
                <a:ext uri="{FF2B5EF4-FFF2-40B4-BE49-F238E27FC236}">
                  <a16:creationId xmlns:a16="http://schemas.microsoft.com/office/drawing/2014/main" id="{5D052F64-7C5F-1D80-74CB-4E0100546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4588" y="3046413"/>
              <a:ext cx="29178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id="{08BA125B-5620-6093-9DCB-8901706B14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4588" y="3416300"/>
              <a:ext cx="291147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A15EE62F-9A00-E4AE-1A76-831140675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2682875"/>
              <a:ext cx="2390775" cy="284163"/>
            </a:xfrm>
            <a:custGeom>
              <a:avLst/>
              <a:gdLst>
                <a:gd name="T0" fmla="*/ 10539 w 10539"/>
                <a:gd name="T1" fmla="*/ 986 h 1254"/>
                <a:gd name="T2" fmla="*/ 7708 w 10539"/>
                <a:gd name="T3" fmla="*/ 0 h 1254"/>
                <a:gd name="T4" fmla="*/ 4788 w 10539"/>
                <a:gd name="T5" fmla="*/ 1254 h 1254"/>
                <a:gd name="T6" fmla="*/ 1969 w 10539"/>
                <a:gd name="T7" fmla="*/ 123 h 1254"/>
                <a:gd name="T8" fmla="*/ 828 w 10539"/>
                <a:gd name="T9" fmla="*/ 280 h 1254"/>
                <a:gd name="T10" fmla="*/ 0 w 10539"/>
                <a:gd name="T11" fmla="*/ 784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39" h="1254">
                  <a:moveTo>
                    <a:pt x="10539" y="986"/>
                  </a:moveTo>
                  <a:lnTo>
                    <a:pt x="7708" y="0"/>
                  </a:lnTo>
                  <a:lnTo>
                    <a:pt x="4788" y="1254"/>
                  </a:lnTo>
                  <a:lnTo>
                    <a:pt x="1969" y="123"/>
                  </a:lnTo>
                  <a:lnTo>
                    <a:pt x="828" y="280"/>
                  </a:lnTo>
                  <a:lnTo>
                    <a:pt x="0" y="784"/>
                  </a:lnTo>
                </a:path>
              </a:pathLst>
            </a:custGeom>
            <a:noFill/>
            <a:ln w="1587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3DB700F3-72C6-50F4-7609-1AC20EA45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2895600"/>
              <a:ext cx="2397125" cy="427038"/>
            </a:xfrm>
            <a:custGeom>
              <a:avLst/>
              <a:gdLst>
                <a:gd name="T0" fmla="*/ 10572 w 10572"/>
                <a:gd name="T1" fmla="*/ 1881 h 1881"/>
                <a:gd name="T2" fmla="*/ 7764 w 10572"/>
                <a:gd name="T3" fmla="*/ 0 h 1881"/>
                <a:gd name="T4" fmla="*/ 4944 w 10572"/>
                <a:gd name="T5" fmla="*/ 1736 h 1881"/>
                <a:gd name="T6" fmla="*/ 1981 w 10572"/>
                <a:gd name="T7" fmla="*/ 526 h 1881"/>
                <a:gd name="T8" fmla="*/ 0 w 10572"/>
                <a:gd name="T9" fmla="*/ 907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2" h="1881">
                  <a:moveTo>
                    <a:pt x="10572" y="1881"/>
                  </a:moveTo>
                  <a:lnTo>
                    <a:pt x="7764" y="0"/>
                  </a:lnTo>
                  <a:lnTo>
                    <a:pt x="4944" y="1736"/>
                  </a:lnTo>
                  <a:lnTo>
                    <a:pt x="1981" y="526"/>
                  </a:lnTo>
                  <a:lnTo>
                    <a:pt x="0" y="907"/>
                  </a:lnTo>
                </a:path>
              </a:pathLst>
            </a:custGeom>
            <a:noFill/>
            <a:ln w="1587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7D03152E-91A0-176D-88D7-5076326DD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470150"/>
              <a:ext cx="2422525" cy="279400"/>
            </a:xfrm>
            <a:custGeom>
              <a:avLst/>
              <a:gdLst>
                <a:gd name="T0" fmla="*/ 10684 w 10684"/>
                <a:gd name="T1" fmla="*/ 952 h 1232"/>
                <a:gd name="T2" fmla="*/ 7887 w 10684"/>
                <a:gd name="T3" fmla="*/ 68 h 1232"/>
                <a:gd name="T4" fmla="*/ 4944 w 10684"/>
                <a:gd name="T5" fmla="*/ 1232 h 1232"/>
                <a:gd name="T6" fmla="*/ 2215 w 10684"/>
                <a:gd name="T7" fmla="*/ 224 h 1232"/>
                <a:gd name="T8" fmla="*/ 984 w 10684"/>
                <a:gd name="T9" fmla="*/ 0 h 1232"/>
                <a:gd name="T10" fmla="*/ 0 w 10684"/>
                <a:gd name="T11" fmla="*/ 751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84" h="1232">
                  <a:moveTo>
                    <a:pt x="10684" y="952"/>
                  </a:moveTo>
                  <a:lnTo>
                    <a:pt x="7887" y="68"/>
                  </a:lnTo>
                  <a:lnTo>
                    <a:pt x="4944" y="1232"/>
                  </a:lnTo>
                  <a:lnTo>
                    <a:pt x="2215" y="224"/>
                  </a:lnTo>
                  <a:lnTo>
                    <a:pt x="984" y="0"/>
                  </a:lnTo>
                  <a:lnTo>
                    <a:pt x="0" y="751"/>
                  </a:lnTo>
                </a:path>
              </a:pathLst>
            </a:custGeom>
            <a:noFill/>
            <a:ln w="1587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DC95EA9-49C7-AC6A-FCF6-DC84B6FE2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39395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3 w 154"/>
                <a:gd name="T81" fmla="*/ 153 h 155"/>
                <a:gd name="T82" fmla="*/ 83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E62054B4-6726-B310-3794-FFEC171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1" y="24463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1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1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8F9078E7-60B9-7F8C-BD88-8C2DCBCDF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4511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A1999ABC-E569-D02E-A6B3-7B81B90B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250031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CBCC8CF4-DFC9-20FA-8B6D-0FC9BD6C6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1" y="25082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1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1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1FD659B9-4328-350E-2014-F50A7165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1" y="25638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6F9FE690-1D5F-23CD-26F2-12672E173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5638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FBBE38BB-6152-8531-0FCF-6ED781C24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59397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59FC0A5E-8A03-A500-5D39-0F3318E79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1" y="261937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B0CF5407-63C5-357B-CCEB-CCC8D830B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262572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73CF6D57-395D-101F-8461-0591C54AE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5987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29D86DB8-2762-9F92-61AE-7AE65429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26606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CAD08F1C-E6FF-D30A-C751-59275909C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2663825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D23F9A04-CC1F-BC0C-476B-DF91D5059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670175"/>
              <a:ext cx="34925" cy="36513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0C706284-1EC6-1D96-4BEC-4B52D1535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268128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6 w 155"/>
                <a:gd name="T99" fmla="*/ 148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42287F35-47AE-E9DE-E361-F6EB481A9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6908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AC9CC7B0-A8FC-0056-9DF8-52DE36F97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27066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4FCDF871-2B38-B1B3-5318-4349BBED4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71621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9078B94B-C20C-D723-7BD2-4C4A30EF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27416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5E7BA5EF-3EC1-9435-4673-DF5D15DAE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74002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1F903A78-2D84-FD58-EB84-899652CDF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7495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B74F1A7-E366-391C-2DB3-676167DA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27479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484709A6-01F0-97A8-DEB3-1A02BA310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788" y="271462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739721C9-1579-CB5D-C90B-FAF6CEFD1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670175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49BAB453-4A89-86CC-050A-5FED13DE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26177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6DF77298-E5FF-C8EB-3737-30A2B5149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26082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A38EEEE4-DCEC-6AD6-7B9A-9D28AC2A4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27701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3FE02954-B694-FF7D-4B46-651C3A94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27828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20D17719-F54C-4458-2FA2-C44D486D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27860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E5D4BB8F-5BC9-B67D-A7CD-6992A7520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794000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01A791AB-60FC-78F9-313D-BABF77530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80670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ED0656F6-244B-8EFA-1B4E-2CC0449BE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28082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D4376D74-0FEE-8DFD-5714-C41386A9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8241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5B14F3A9-5BC5-81CA-AA79-89A9C17C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83686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33B95BB0-6E8A-4EB9-4CB8-B3C6EED36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28400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39AA01FD-85A6-BBCF-2A85-FBCFADAE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8495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BC19E2BE-94C9-E4AE-D238-AEFDBC83D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8622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1DE82BF5-7C17-1C13-CB82-5BB2488B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28638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179EB87E-E80D-F8F2-EAFA-205EE0A10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882900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1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1B00728A-F922-46E0-40BB-8E6C1C66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89560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6AD6A5D6-F13E-9763-E04B-2043DAD2E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28971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11B59075-DAFB-F394-F752-95B2A198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90830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F30A0BDF-39DA-8D16-82AA-FE720EB60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91941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E9CCD93F-DE82-9CD8-5406-D6D49284C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29225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CE247752-A243-5ABF-D0BA-A55FDB15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9162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68">
              <a:extLst>
                <a:ext uri="{FF2B5EF4-FFF2-40B4-BE49-F238E27FC236}">
                  <a16:creationId xmlns:a16="http://schemas.microsoft.com/office/drawing/2014/main" id="{564D7D5C-5B81-86EB-6B3C-B6E652AC3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289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5E9FFA19-1165-5B30-29B9-9B814636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9305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70">
              <a:extLst>
                <a:ext uri="{FF2B5EF4-FFF2-40B4-BE49-F238E27FC236}">
                  <a16:creationId xmlns:a16="http://schemas.microsoft.com/office/drawing/2014/main" id="{136BC7BF-58F0-BBE5-6945-5F5DCEC7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932113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507197E3-50BB-5966-0551-F7211850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43225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5DDBEFA8-CA26-7990-0512-18559FD7A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946400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1925B529-7202-9235-A5F7-0BB13B57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95592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713FCD49-F8EB-F98D-C992-C03B66E1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9670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75">
              <a:extLst>
                <a:ext uri="{FF2B5EF4-FFF2-40B4-BE49-F238E27FC236}">
                  <a16:creationId xmlns:a16="http://schemas.microsoft.com/office/drawing/2014/main" id="{739FEF04-87D9-E82D-585A-DBBF76C51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29702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76">
              <a:extLst>
                <a:ext uri="{FF2B5EF4-FFF2-40B4-BE49-F238E27FC236}">
                  <a16:creationId xmlns:a16="http://schemas.microsoft.com/office/drawing/2014/main" id="{35FD60DF-FA40-4C4D-A927-5D1807C2A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97497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D2515B71-0A1E-3677-9526-84E2885B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9860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78">
              <a:extLst>
                <a:ext uri="{FF2B5EF4-FFF2-40B4-BE49-F238E27FC236}">
                  <a16:creationId xmlns:a16="http://schemas.microsoft.com/office/drawing/2014/main" id="{73444823-A9DC-1DC0-16E3-0F92F9DDC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29892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79">
              <a:extLst>
                <a:ext uri="{FF2B5EF4-FFF2-40B4-BE49-F238E27FC236}">
                  <a16:creationId xmlns:a16="http://schemas.microsoft.com/office/drawing/2014/main" id="{12A2661F-0847-B9B6-399B-9468C793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30083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80">
              <a:extLst>
                <a:ext uri="{FF2B5EF4-FFF2-40B4-BE49-F238E27FC236}">
                  <a16:creationId xmlns:a16="http://schemas.microsoft.com/office/drawing/2014/main" id="{45714A52-DEBE-A03C-F48A-1AFCEAB53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30114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81">
              <a:extLst>
                <a:ext uri="{FF2B5EF4-FFF2-40B4-BE49-F238E27FC236}">
                  <a16:creationId xmlns:a16="http://schemas.microsoft.com/office/drawing/2014/main" id="{DD7F93FE-E869-CC8F-F539-939313FC9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2970213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82">
              <a:extLst>
                <a:ext uri="{FF2B5EF4-FFF2-40B4-BE49-F238E27FC236}">
                  <a16:creationId xmlns:a16="http://schemas.microsoft.com/office/drawing/2014/main" id="{D3B5484A-6D20-F709-51C0-12FE89F03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29384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3 w 154"/>
                <a:gd name="T81" fmla="*/ 153 h 155"/>
                <a:gd name="T82" fmla="*/ 83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83">
              <a:extLst>
                <a:ext uri="{FF2B5EF4-FFF2-40B4-BE49-F238E27FC236}">
                  <a16:creationId xmlns:a16="http://schemas.microsoft.com/office/drawing/2014/main" id="{6B180888-B8DF-704F-8859-CD8A779B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303530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84">
              <a:extLst>
                <a:ext uri="{FF2B5EF4-FFF2-40B4-BE49-F238E27FC236}">
                  <a16:creationId xmlns:a16="http://schemas.microsoft.com/office/drawing/2014/main" id="{F07C3728-8766-1ACB-E2BB-DE660882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305911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85">
              <a:extLst>
                <a:ext uri="{FF2B5EF4-FFF2-40B4-BE49-F238E27FC236}">
                  <a16:creationId xmlns:a16="http://schemas.microsoft.com/office/drawing/2014/main" id="{50A268AD-4F2F-1A16-0D73-2A035707A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3071813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86">
              <a:extLst>
                <a:ext uri="{FF2B5EF4-FFF2-40B4-BE49-F238E27FC236}">
                  <a16:creationId xmlns:a16="http://schemas.microsoft.com/office/drawing/2014/main" id="{5DED1BA9-34F8-508E-2BB8-F8F9C473B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305911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87">
              <a:extLst>
                <a:ext uri="{FF2B5EF4-FFF2-40B4-BE49-F238E27FC236}">
                  <a16:creationId xmlns:a16="http://schemas.microsoft.com/office/drawing/2014/main" id="{5651E2D0-3717-75FF-15FA-4939B0B5D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3051175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88">
              <a:extLst>
                <a:ext uri="{FF2B5EF4-FFF2-40B4-BE49-F238E27FC236}">
                  <a16:creationId xmlns:a16="http://schemas.microsoft.com/office/drawing/2014/main" id="{5F79A73A-E52D-0D13-E394-0DBD9AD2C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1" y="302577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89">
              <a:extLst>
                <a:ext uri="{FF2B5EF4-FFF2-40B4-BE49-F238E27FC236}">
                  <a16:creationId xmlns:a16="http://schemas.microsoft.com/office/drawing/2014/main" id="{6C17B2FD-F57D-1480-0803-8DCC67C23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308927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90">
              <a:extLst>
                <a:ext uri="{FF2B5EF4-FFF2-40B4-BE49-F238E27FC236}">
                  <a16:creationId xmlns:a16="http://schemas.microsoft.com/office/drawing/2014/main" id="{B4A83220-C2F4-668A-76E1-882D403C2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311785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91">
              <a:extLst>
                <a:ext uri="{FF2B5EF4-FFF2-40B4-BE49-F238E27FC236}">
                  <a16:creationId xmlns:a16="http://schemas.microsoft.com/office/drawing/2014/main" id="{AF54E4CA-ED4A-9184-4A2A-FE7956DA3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31416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92">
              <a:extLst>
                <a:ext uri="{FF2B5EF4-FFF2-40B4-BE49-F238E27FC236}">
                  <a16:creationId xmlns:a16="http://schemas.microsoft.com/office/drawing/2014/main" id="{FB0494EB-C42E-8612-9CC7-344B2AB0B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3170238"/>
              <a:ext cx="34925" cy="36513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93">
              <a:extLst>
                <a:ext uri="{FF2B5EF4-FFF2-40B4-BE49-F238E27FC236}">
                  <a16:creationId xmlns:a16="http://schemas.microsoft.com/office/drawing/2014/main" id="{95F6D962-E1B8-703D-AEFA-EE273B5D7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321310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B190536F-29BE-6678-0DE5-C5214546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32400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95">
              <a:extLst>
                <a:ext uri="{FF2B5EF4-FFF2-40B4-BE49-F238E27FC236}">
                  <a16:creationId xmlns:a16="http://schemas.microsoft.com/office/drawing/2014/main" id="{AFA4092E-2E18-F63C-1065-EF8FB329B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32654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96">
              <a:extLst>
                <a:ext uri="{FF2B5EF4-FFF2-40B4-BE49-F238E27FC236}">
                  <a16:creationId xmlns:a16="http://schemas.microsoft.com/office/drawing/2014/main" id="{155B5F1E-C422-522E-97C2-9D9B94769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342106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6 w 155"/>
                <a:gd name="T99" fmla="*/ 148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97">
              <a:extLst>
                <a:ext uri="{FF2B5EF4-FFF2-40B4-BE49-F238E27FC236}">
                  <a16:creationId xmlns:a16="http://schemas.microsoft.com/office/drawing/2014/main" id="{EDF22253-8C49-A62A-60A8-F152DCBD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676" y="27527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98">
              <a:extLst>
                <a:ext uri="{FF2B5EF4-FFF2-40B4-BE49-F238E27FC236}">
                  <a16:creationId xmlns:a16="http://schemas.microsoft.com/office/drawing/2014/main" id="{A7D35DAF-B830-E3B7-30C0-44F8F7F62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7400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99">
              <a:extLst>
                <a:ext uri="{FF2B5EF4-FFF2-40B4-BE49-F238E27FC236}">
                  <a16:creationId xmlns:a16="http://schemas.microsoft.com/office/drawing/2014/main" id="{D1C44A3A-02DB-7D92-7F8B-4088B5E2E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72573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2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2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100">
              <a:extLst>
                <a:ext uri="{FF2B5EF4-FFF2-40B4-BE49-F238E27FC236}">
                  <a16:creationId xmlns:a16="http://schemas.microsoft.com/office/drawing/2014/main" id="{FDF27A2F-F9FE-4F90-1984-D76B0758B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71462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101">
              <a:extLst>
                <a:ext uri="{FF2B5EF4-FFF2-40B4-BE49-F238E27FC236}">
                  <a16:creationId xmlns:a16="http://schemas.microsoft.com/office/drawing/2014/main" id="{49F5ACAA-B678-163F-0EFE-F0EF238FC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1" y="26939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102">
              <a:extLst>
                <a:ext uri="{FF2B5EF4-FFF2-40B4-BE49-F238E27FC236}">
                  <a16:creationId xmlns:a16="http://schemas.microsoft.com/office/drawing/2014/main" id="{AB05379D-027B-305C-0F2D-A9AB43112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38" y="26717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103">
              <a:extLst>
                <a:ext uri="{FF2B5EF4-FFF2-40B4-BE49-F238E27FC236}">
                  <a16:creationId xmlns:a16="http://schemas.microsoft.com/office/drawing/2014/main" id="{BA650D8F-26DB-FE9B-A91F-CE4A1A76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26638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104">
              <a:extLst>
                <a:ext uri="{FF2B5EF4-FFF2-40B4-BE49-F238E27FC236}">
                  <a16:creationId xmlns:a16="http://schemas.microsoft.com/office/drawing/2014/main" id="{BAAFA57F-7024-AF9D-E60E-BCDDB812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026" y="26431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05">
              <a:extLst>
                <a:ext uri="{FF2B5EF4-FFF2-40B4-BE49-F238E27FC236}">
                  <a16:creationId xmlns:a16="http://schemas.microsoft.com/office/drawing/2014/main" id="{5EB86535-2952-CC03-872D-C9AD8210F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617788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06">
              <a:extLst>
                <a:ext uri="{FF2B5EF4-FFF2-40B4-BE49-F238E27FC236}">
                  <a16:creationId xmlns:a16="http://schemas.microsoft.com/office/drawing/2014/main" id="{857FC290-E358-2479-4D75-005F2FC31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1" y="25987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07">
              <a:extLst>
                <a:ext uri="{FF2B5EF4-FFF2-40B4-BE49-F238E27FC236}">
                  <a16:creationId xmlns:a16="http://schemas.microsoft.com/office/drawing/2014/main" id="{C58D52D6-41D7-88F7-58CD-B348C216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633663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2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2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08">
              <a:extLst>
                <a:ext uri="{FF2B5EF4-FFF2-40B4-BE49-F238E27FC236}">
                  <a16:creationId xmlns:a16="http://schemas.microsoft.com/office/drawing/2014/main" id="{91F6F22B-AE51-9CE6-71B7-7D459F67E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26670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09">
              <a:extLst>
                <a:ext uri="{FF2B5EF4-FFF2-40B4-BE49-F238E27FC236}">
                  <a16:creationId xmlns:a16="http://schemas.microsoft.com/office/drawing/2014/main" id="{BCCF6F19-6EB7-F806-B86E-39C9CFCA1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69557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10">
              <a:extLst>
                <a:ext uri="{FF2B5EF4-FFF2-40B4-BE49-F238E27FC236}">
                  <a16:creationId xmlns:a16="http://schemas.microsoft.com/office/drawing/2014/main" id="{7F06AD06-FAAB-5B4B-C83B-43736FA38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26860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11">
              <a:extLst>
                <a:ext uri="{FF2B5EF4-FFF2-40B4-BE49-F238E27FC236}">
                  <a16:creationId xmlns:a16="http://schemas.microsoft.com/office/drawing/2014/main" id="{310F2865-19E1-6426-374E-6D5E05EB9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6" y="2730500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12">
              <a:extLst>
                <a:ext uri="{FF2B5EF4-FFF2-40B4-BE49-F238E27FC236}">
                  <a16:creationId xmlns:a16="http://schemas.microsoft.com/office/drawing/2014/main" id="{8212B296-19BF-1708-D7B2-BDCF868F8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27955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0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8 w 154"/>
                <a:gd name="T31" fmla="*/ 47 h 155"/>
                <a:gd name="T32" fmla="*/ 140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6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6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0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6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13">
              <a:extLst>
                <a:ext uri="{FF2B5EF4-FFF2-40B4-BE49-F238E27FC236}">
                  <a16:creationId xmlns:a16="http://schemas.microsoft.com/office/drawing/2014/main" id="{A6FE4C8F-0302-69A9-1FB5-8ACC0FCF9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8082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114">
              <a:extLst>
                <a:ext uri="{FF2B5EF4-FFF2-40B4-BE49-F238E27FC236}">
                  <a16:creationId xmlns:a16="http://schemas.microsoft.com/office/drawing/2014/main" id="{7A21A11E-A782-2624-03E0-C2FF688D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1" y="282416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115">
              <a:extLst>
                <a:ext uri="{FF2B5EF4-FFF2-40B4-BE49-F238E27FC236}">
                  <a16:creationId xmlns:a16="http://schemas.microsoft.com/office/drawing/2014/main" id="{5CF3A74A-B04C-CDDC-1896-F08C9D896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84797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116">
              <a:extLst>
                <a:ext uri="{FF2B5EF4-FFF2-40B4-BE49-F238E27FC236}">
                  <a16:creationId xmlns:a16="http://schemas.microsoft.com/office/drawing/2014/main" id="{9910D500-72CB-1D7F-42FD-3DDB2EBFD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28686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117">
              <a:extLst>
                <a:ext uri="{FF2B5EF4-FFF2-40B4-BE49-F238E27FC236}">
                  <a16:creationId xmlns:a16="http://schemas.microsoft.com/office/drawing/2014/main" id="{715AC4FD-77A0-7F87-6F2A-D62940256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298132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118">
              <a:extLst>
                <a:ext uri="{FF2B5EF4-FFF2-40B4-BE49-F238E27FC236}">
                  <a16:creationId xmlns:a16="http://schemas.microsoft.com/office/drawing/2014/main" id="{9C843011-343A-F02E-BF6A-F48CA299D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294322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119">
              <a:extLst>
                <a:ext uri="{FF2B5EF4-FFF2-40B4-BE49-F238E27FC236}">
                  <a16:creationId xmlns:a16="http://schemas.microsoft.com/office/drawing/2014/main" id="{C5C87AD7-D5C3-D601-3E59-843A0E44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1" y="300831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6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120">
              <a:extLst>
                <a:ext uri="{FF2B5EF4-FFF2-40B4-BE49-F238E27FC236}">
                  <a16:creationId xmlns:a16="http://schemas.microsoft.com/office/drawing/2014/main" id="{E59C0C97-08A4-0DE3-BFFC-F2F57F6F2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238" y="29892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121">
              <a:extLst>
                <a:ext uri="{FF2B5EF4-FFF2-40B4-BE49-F238E27FC236}">
                  <a16:creationId xmlns:a16="http://schemas.microsoft.com/office/drawing/2014/main" id="{F4E7B9D0-A4A1-C9B3-6CDA-93AED1AFD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300513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122">
              <a:extLst>
                <a:ext uri="{FF2B5EF4-FFF2-40B4-BE49-F238E27FC236}">
                  <a16:creationId xmlns:a16="http://schemas.microsoft.com/office/drawing/2014/main" id="{F7EBBF09-C950-30BC-5AAD-59121C1B6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1" y="30241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123">
              <a:extLst>
                <a:ext uri="{FF2B5EF4-FFF2-40B4-BE49-F238E27FC236}">
                  <a16:creationId xmlns:a16="http://schemas.microsoft.com/office/drawing/2014/main" id="{301A8057-867E-1800-8E0E-1C257EED1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30432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124">
              <a:extLst>
                <a:ext uri="{FF2B5EF4-FFF2-40B4-BE49-F238E27FC236}">
                  <a16:creationId xmlns:a16="http://schemas.microsoft.com/office/drawing/2014/main" id="{EB889B3D-C33B-D988-4991-C3DC81E84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30654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125">
              <a:extLst>
                <a:ext uri="{FF2B5EF4-FFF2-40B4-BE49-F238E27FC236}">
                  <a16:creationId xmlns:a16="http://schemas.microsoft.com/office/drawing/2014/main" id="{06219431-53E8-2625-2650-F349941EF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304006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126">
              <a:extLst>
                <a:ext uri="{FF2B5EF4-FFF2-40B4-BE49-F238E27FC236}">
                  <a16:creationId xmlns:a16="http://schemas.microsoft.com/office/drawing/2014/main" id="{FB881ADA-41D9-16D3-146D-32385294F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3165475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127">
              <a:extLst>
                <a:ext uri="{FF2B5EF4-FFF2-40B4-BE49-F238E27FC236}">
                  <a16:creationId xmlns:a16="http://schemas.microsoft.com/office/drawing/2014/main" id="{39A2AD19-9E57-51C3-81F8-E87E8137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31638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128">
              <a:extLst>
                <a:ext uri="{FF2B5EF4-FFF2-40B4-BE49-F238E27FC236}">
                  <a16:creationId xmlns:a16="http://schemas.microsoft.com/office/drawing/2014/main" id="{B4A1FBED-7AA7-B8B8-B9AD-DFD29FE5E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32051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129">
              <a:extLst>
                <a:ext uri="{FF2B5EF4-FFF2-40B4-BE49-F238E27FC236}">
                  <a16:creationId xmlns:a16="http://schemas.microsoft.com/office/drawing/2014/main" id="{1655284E-CE73-7EA3-8A60-B6A2D9DDD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324643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130">
              <a:extLst>
                <a:ext uri="{FF2B5EF4-FFF2-40B4-BE49-F238E27FC236}">
                  <a16:creationId xmlns:a16="http://schemas.microsoft.com/office/drawing/2014/main" id="{49055EC0-63EE-1F4E-A941-BB452F578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3290888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131">
              <a:extLst>
                <a:ext uri="{FF2B5EF4-FFF2-40B4-BE49-F238E27FC236}">
                  <a16:creationId xmlns:a16="http://schemas.microsoft.com/office/drawing/2014/main" id="{896D5A9F-2F34-1003-37C1-6B0BF5F13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3128963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32">
              <a:extLst>
                <a:ext uri="{FF2B5EF4-FFF2-40B4-BE49-F238E27FC236}">
                  <a16:creationId xmlns:a16="http://schemas.microsoft.com/office/drawing/2014/main" id="{AD6C87D3-E552-38A6-651D-14C69295D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31384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33">
              <a:extLst>
                <a:ext uri="{FF2B5EF4-FFF2-40B4-BE49-F238E27FC236}">
                  <a16:creationId xmlns:a16="http://schemas.microsoft.com/office/drawing/2014/main" id="{9DFAFE02-2328-FD24-DE95-014553960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6" y="3165475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34">
              <a:extLst>
                <a:ext uri="{FF2B5EF4-FFF2-40B4-BE49-F238E27FC236}">
                  <a16:creationId xmlns:a16="http://schemas.microsoft.com/office/drawing/2014/main" id="{FACB4D72-29B4-4BE2-39DC-5F0297429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320675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35">
              <a:extLst>
                <a:ext uri="{FF2B5EF4-FFF2-40B4-BE49-F238E27FC236}">
                  <a16:creationId xmlns:a16="http://schemas.microsoft.com/office/drawing/2014/main" id="{CFEA36D2-E8DB-8660-B404-BF74207A4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31988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36">
              <a:extLst>
                <a:ext uri="{FF2B5EF4-FFF2-40B4-BE49-F238E27FC236}">
                  <a16:creationId xmlns:a16="http://schemas.microsoft.com/office/drawing/2014/main" id="{EE2F3515-8773-F429-E06A-4A6C851E7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4971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37">
              <a:extLst>
                <a:ext uri="{FF2B5EF4-FFF2-40B4-BE49-F238E27FC236}">
                  <a16:creationId xmlns:a16="http://schemas.microsoft.com/office/drawing/2014/main" id="{ED91E71E-D7F8-30C6-FC8C-E5A289A83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1" y="24892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38">
              <a:extLst>
                <a:ext uri="{FF2B5EF4-FFF2-40B4-BE49-F238E27FC236}">
                  <a16:creationId xmlns:a16="http://schemas.microsoft.com/office/drawing/2014/main" id="{3724E4DE-9563-06C5-61D4-C98A20FA8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46221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39">
              <a:extLst>
                <a:ext uri="{FF2B5EF4-FFF2-40B4-BE49-F238E27FC236}">
                  <a16:creationId xmlns:a16="http://schemas.microsoft.com/office/drawing/2014/main" id="{2F360AD7-3BE9-7579-5AF5-1068C1BA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4511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40">
              <a:extLst>
                <a:ext uri="{FF2B5EF4-FFF2-40B4-BE49-F238E27FC236}">
                  <a16:creationId xmlns:a16="http://schemas.microsoft.com/office/drawing/2014/main" id="{312B243C-080D-1A1A-9BF8-7086FBF1E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460625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141">
              <a:extLst>
                <a:ext uri="{FF2B5EF4-FFF2-40B4-BE49-F238E27FC236}">
                  <a16:creationId xmlns:a16="http://schemas.microsoft.com/office/drawing/2014/main" id="{70AE5404-5915-3E86-8428-B2175A06D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40982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142">
              <a:extLst>
                <a:ext uri="{FF2B5EF4-FFF2-40B4-BE49-F238E27FC236}">
                  <a16:creationId xmlns:a16="http://schemas.microsoft.com/office/drawing/2014/main" id="{98FA767A-E1AC-C370-E244-5EF99CB7B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2430463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143">
              <a:extLst>
                <a:ext uri="{FF2B5EF4-FFF2-40B4-BE49-F238E27FC236}">
                  <a16:creationId xmlns:a16="http://schemas.microsoft.com/office/drawing/2014/main" id="{45F2C377-D017-8ECE-892F-9400466C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24130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144">
              <a:extLst>
                <a:ext uri="{FF2B5EF4-FFF2-40B4-BE49-F238E27FC236}">
                  <a16:creationId xmlns:a16="http://schemas.microsoft.com/office/drawing/2014/main" id="{9ED6CDA8-2434-8DEA-AD76-14AD33E2B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1" y="24050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145">
              <a:extLst>
                <a:ext uri="{FF2B5EF4-FFF2-40B4-BE49-F238E27FC236}">
                  <a16:creationId xmlns:a16="http://schemas.microsoft.com/office/drawing/2014/main" id="{69E66171-C273-A322-9EC3-7015CBEA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3939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146">
              <a:extLst>
                <a:ext uri="{FF2B5EF4-FFF2-40B4-BE49-F238E27FC236}">
                  <a16:creationId xmlns:a16="http://schemas.microsoft.com/office/drawing/2014/main" id="{3ECE1072-25F9-824E-3AC4-38198035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23828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147">
              <a:extLst>
                <a:ext uri="{FF2B5EF4-FFF2-40B4-BE49-F238E27FC236}">
                  <a16:creationId xmlns:a16="http://schemas.microsoft.com/office/drawing/2014/main" id="{E1C6FA98-7AC1-D264-978B-8307D7DA1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235902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148">
              <a:extLst>
                <a:ext uri="{FF2B5EF4-FFF2-40B4-BE49-F238E27FC236}">
                  <a16:creationId xmlns:a16="http://schemas.microsoft.com/office/drawing/2014/main" id="{3D622822-5215-7804-1FF9-D30F68B95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3479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149">
              <a:extLst>
                <a:ext uri="{FF2B5EF4-FFF2-40B4-BE49-F238E27FC236}">
                  <a16:creationId xmlns:a16="http://schemas.microsoft.com/office/drawing/2014/main" id="{11293634-88ED-2338-8FFC-B6086824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3542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150">
              <a:extLst>
                <a:ext uri="{FF2B5EF4-FFF2-40B4-BE49-F238E27FC236}">
                  <a16:creationId xmlns:a16="http://schemas.microsoft.com/office/drawing/2014/main" id="{AE674878-1A59-E15A-5A27-BA40815F6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5463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151">
              <a:extLst>
                <a:ext uri="{FF2B5EF4-FFF2-40B4-BE49-F238E27FC236}">
                  <a16:creationId xmlns:a16="http://schemas.microsoft.com/office/drawing/2014/main" id="{982DC9E2-E3EB-96E5-12A6-B29C7DEA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2533650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152">
              <a:extLst>
                <a:ext uri="{FF2B5EF4-FFF2-40B4-BE49-F238E27FC236}">
                  <a16:creationId xmlns:a16="http://schemas.microsoft.com/office/drawing/2014/main" id="{9E5B7426-BCA2-675F-4284-E47E35D9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5400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153">
              <a:extLst>
                <a:ext uri="{FF2B5EF4-FFF2-40B4-BE49-F238E27FC236}">
                  <a16:creationId xmlns:a16="http://schemas.microsoft.com/office/drawing/2014/main" id="{A7B4B471-5371-CF28-7DBB-D9ACC32B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54476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154">
              <a:extLst>
                <a:ext uri="{FF2B5EF4-FFF2-40B4-BE49-F238E27FC236}">
                  <a16:creationId xmlns:a16="http://schemas.microsoft.com/office/drawing/2014/main" id="{D52C6B00-F7B1-7A2E-2B55-D0E6628A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54793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155">
              <a:extLst>
                <a:ext uri="{FF2B5EF4-FFF2-40B4-BE49-F238E27FC236}">
                  <a16:creationId xmlns:a16="http://schemas.microsoft.com/office/drawing/2014/main" id="{80DEFC8F-AB95-B875-4EAE-A2AE5F9D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5479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156">
              <a:extLst>
                <a:ext uri="{FF2B5EF4-FFF2-40B4-BE49-F238E27FC236}">
                  <a16:creationId xmlns:a16="http://schemas.microsoft.com/office/drawing/2014/main" id="{8559D01C-A7F6-F848-9319-272D9EB70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56063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157">
              <a:extLst>
                <a:ext uri="{FF2B5EF4-FFF2-40B4-BE49-F238E27FC236}">
                  <a16:creationId xmlns:a16="http://schemas.microsoft.com/office/drawing/2014/main" id="{ED71DCF4-60D8-8A8D-9293-766AF5241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2570163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7 w 155"/>
                <a:gd name="T99" fmla="*/ 148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7" y="148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158">
              <a:extLst>
                <a:ext uri="{FF2B5EF4-FFF2-40B4-BE49-F238E27FC236}">
                  <a16:creationId xmlns:a16="http://schemas.microsoft.com/office/drawing/2014/main" id="{F04809AC-6D23-B3E5-17C7-0403F2E16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25796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59">
              <a:extLst>
                <a:ext uri="{FF2B5EF4-FFF2-40B4-BE49-F238E27FC236}">
                  <a16:creationId xmlns:a16="http://schemas.microsoft.com/office/drawing/2014/main" id="{28614089-4EE4-7C64-E7C7-75904DEFE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2590800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60">
              <a:extLst>
                <a:ext uri="{FF2B5EF4-FFF2-40B4-BE49-F238E27FC236}">
                  <a16:creationId xmlns:a16="http://schemas.microsoft.com/office/drawing/2014/main" id="{2C85DDE3-4966-C4D0-0E0A-9B227FD06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2605088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61">
              <a:extLst>
                <a:ext uri="{FF2B5EF4-FFF2-40B4-BE49-F238E27FC236}">
                  <a16:creationId xmlns:a16="http://schemas.microsoft.com/office/drawing/2014/main" id="{C89F05D5-1D3E-8ECF-71CD-0BD640B0D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2617788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62">
              <a:extLst>
                <a:ext uri="{FF2B5EF4-FFF2-40B4-BE49-F238E27FC236}">
                  <a16:creationId xmlns:a16="http://schemas.microsoft.com/office/drawing/2014/main" id="{D43F20EB-EB3B-4E5E-6FAE-B94862D4A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6050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63">
              <a:extLst>
                <a:ext uri="{FF2B5EF4-FFF2-40B4-BE49-F238E27FC236}">
                  <a16:creationId xmlns:a16="http://schemas.microsoft.com/office/drawing/2014/main" id="{54331F70-0C7E-3193-4C38-D30AA45EC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589213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64">
              <a:extLst>
                <a:ext uri="{FF2B5EF4-FFF2-40B4-BE49-F238E27FC236}">
                  <a16:creationId xmlns:a16="http://schemas.microsoft.com/office/drawing/2014/main" id="{26858F41-31C8-43B7-A6A1-F4997885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25796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65">
              <a:extLst>
                <a:ext uri="{FF2B5EF4-FFF2-40B4-BE49-F238E27FC236}">
                  <a16:creationId xmlns:a16="http://schemas.microsoft.com/office/drawing/2014/main" id="{AFA0E79E-F639-1E7D-5086-328FF9AA9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60667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66">
              <a:extLst>
                <a:ext uri="{FF2B5EF4-FFF2-40B4-BE49-F238E27FC236}">
                  <a16:creationId xmlns:a16="http://schemas.microsoft.com/office/drawing/2014/main" id="{2A3B3277-9BEB-D7B6-763C-89B169A1D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25876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67">
              <a:extLst>
                <a:ext uri="{FF2B5EF4-FFF2-40B4-BE49-F238E27FC236}">
                  <a16:creationId xmlns:a16="http://schemas.microsoft.com/office/drawing/2014/main" id="{0BACD7D8-B185-FFC0-8DF6-12D536A02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63366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168">
              <a:extLst>
                <a:ext uri="{FF2B5EF4-FFF2-40B4-BE49-F238E27FC236}">
                  <a16:creationId xmlns:a16="http://schemas.microsoft.com/office/drawing/2014/main" id="{13365F0E-D183-E4E4-9BEA-C1375B727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6606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169">
              <a:extLst>
                <a:ext uri="{FF2B5EF4-FFF2-40B4-BE49-F238E27FC236}">
                  <a16:creationId xmlns:a16="http://schemas.microsoft.com/office/drawing/2014/main" id="{76822555-242E-A46F-C2F7-206E47247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6606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170">
              <a:extLst>
                <a:ext uri="{FF2B5EF4-FFF2-40B4-BE49-F238E27FC236}">
                  <a16:creationId xmlns:a16="http://schemas.microsoft.com/office/drawing/2014/main" id="{B73ED012-0206-0E21-BE60-08ED7DCD0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6606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171">
              <a:extLst>
                <a:ext uri="{FF2B5EF4-FFF2-40B4-BE49-F238E27FC236}">
                  <a16:creationId xmlns:a16="http://schemas.microsoft.com/office/drawing/2014/main" id="{D4699849-76EB-353C-E81F-E393C0851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26606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172">
              <a:extLst>
                <a:ext uri="{FF2B5EF4-FFF2-40B4-BE49-F238E27FC236}">
                  <a16:creationId xmlns:a16="http://schemas.microsoft.com/office/drawing/2014/main" id="{5BB77EF0-C015-CE88-75C5-DCC6F3B3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2660650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2 h 155"/>
                <a:gd name="T102" fmla="*/ 125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173">
              <a:extLst>
                <a:ext uri="{FF2B5EF4-FFF2-40B4-BE49-F238E27FC236}">
                  <a16:creationId xmlns:a16="http://schemas.microsoft.com/office/drawing/2014/main" id="{5CCF5935-97B6-A864-899A-2E81E1747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26495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174">
              <a:extLst>
                <a:ext uri="{FF2B5EF4-FFF2-40B4-BE49-F238E27FC236}">
                  <a16:creationId xmlns:a16="http://schemas.microsoft.com/office/drawing/2014/main" id="{06A56275-8D61-5B94-04A9-07DC43D0D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7003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175">
              <a:extLst>
                <a:ext uri="{FF2B5EF4-FFF2-40B4-BE49-F238E27FC236}">
                  <a16:creationId xmlns:a16="http://schemas.microsoft.com/office/drawing/2014/main" id="{00AD6A20-0813-9C84-C22A-8AD1BBDB5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70033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176">
              <a:extLst>
                <a:ext uri="{FF2B5EF4-FFF2-40B4-BE49-F238E27FC236}">
                  <a16:creationId xmlns:a16="http://schemas.microsoft.com/office/drawing/2014/main" id="{07450A76-7FBD-7AD3-F876-4447FD78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7066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177">
              <a:extLst>
                <a:ext uri="{FF2B5EF4-FFF2-40B4-BE49-F238E27FC236}">
                  <a16:creationId xmlns:a16="http://schemas.microsoft.com/office/drawing/2014/main" id="{C26FD9B1-001D-CDCD-93CF-380E9E8B6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27051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100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178">
              <a:extLst>
                <a:ext uri="{FF2B5EF4-FFF2-40B4-BE49-F238E27FC236}">
                  <a16:creationId xmlns:a16="http://schemas.microsoft.com/office/drawing/2014/main" id="{5CF9F05C-DF0C-2662-F6E6-B33EAF374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26908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179">
              <a:extLst>
                <a:ext uri="{FF2B5EF4-FFF2-40B4-BE49-F238E27FC236}">
                  <a16:creationId xmlns:a16="http://schemas.microsoft.com/office/drawing/2014/main" id="{665C90DB-9D54-0CA9-E224-1C37DBE57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7257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180">
              <a:extLst>
                <a:ext uri="{FF2B5EF4-FFF2-40B4-BE49-F238E27FC236}">
                  <a16:creationId xmlns:a16="http://schemas.microsoft.com/office/drawing/2014/main" id="{AB997B2C-03B4-9ECE-4D1A-B748624E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1" y="27305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181">
              <a:extLst>
                <a:ext uri="{FF2B5EF4-FFF2-40B4-BE49-F238E27FC236}">
                  <a16:creationId xmlns:a16="http://schemas.microsoft.com/office/drawing/2014/main" id="{7376D14C-B9A8-058E-0FEB-5F92E1B56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7320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182">
              <a:extLst>
                <a:ext uri="{FF2B5EF4-FFF2-40B4-BE49-F238E27FC236}">
                  <a16:creationId xmlns:a16="http://schemas.microsoft.com/office/drawing/2014/main" id="{628E14FF-02A1-525B-C87D-882B1644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72573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183">
              <a:extLst>
                <a:ext uri="{FF2B5EF4-FFF2-40B4-BE49-F238E27FC236}">
                  <a16:creationId xmlns:a16="http://schemas.microsoft.com/office/drawing/2014/main" id="{2A123579-8577-C7F3-F9A2-1E9B170A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27273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184">
              <a:extLst>
                <a:ext uri="{FF2B5EF4-FFF2-40B4-BE49-F238E27FC236}">
                  <a16:creationId xmlns:a16="http://schemas.microsoft.com/office/drawing/2014/main" id="{3E5F3064-7298-1261-2E2B-36ED44BDC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7432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185">
              <a:extLst>
                <a:ext uri="{FF2B5EF4-FFF2-40B4-BE49-F238E27FC236}">
                  <a16:creationId xmlns:a16="http://schemas.microsoft.com/office/drawing/2014/main" id="{CEB9240A-A704-4FF8-0EB5-8F916942E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7432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186">
              <a:extLst>
                <a:ext uri="{FF2B5EF4-FFF2-40B4-BE49-F238E27FC236}">
                  <a16:creationId xmlns:a16="http://schemas.microsoft.com/office/drawing/2014/main" id="{94A0EBBE-09A5-088B-DE4A-E5E055818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27559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187">
              <a:extLst>
                <a:ext uri="{FF2B5EF4-FFF2-40B4-BE49-F238E27FC236}">
                  <a16:creationId xmlns:a16="http://schemas.microsoft.com/office/drawing/2014/main" id="{2D8A519B-9E9A-608B-2B8C-EDF280260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27479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188">
              <a:extLst>
                <a:ext uri="{FF2B5EF4-FFF2-40B4-BE49-F238E27FC236}">
                  <a16:creationId xmlns:a16="http://schemas.microsoft.com/office/drawing/2014/main" id="{16C3AF8B-FE1C-E6D6-B8C5-539B1E46C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6" y="27447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Freeform 189">
              <a:extLst>
                <a:ext uri="{FF2B5EF4-FFF2-40B4-BE49-F238E27FC236}">
                  <a16:creationId xmlns:a16="http://schemas.microsoft.com/office/drawing/2014/main" id="{9B56FC9E-2CEB-4120-95C1-68A49FD1C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277971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Freeform 190">
              <a:extLst>
                <a:ext uri="{FF2B5EF4-FFF2-40B4-BE49-F238E27FC236}">
                  <a16:creationId xmlns:a16="http://schemas.microsoft.com/office/drawing/2014/main" id="{F55B6828-FE7E-21C3-6F7A-6DD62F367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2779713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191">
              <a:extLst>
                <a:ext uri="{FF2B5EF4-FFF2-40B4-BE49-F238E27FC236}">
                  <a16:creationId xmlns:a16="http://schemas.microsoft.com/office/drawing/2014/main" id="{239220F9-C37F-093B-098C-6F40C1EE1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27860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Freeform 192">
              <a:extLst>
                <a:ext uri="{FF2B5EF4-FFF2-40B4-BE49-F238E27FC236}">
                  <a16:creationId xmlns:a16="http://schemas.microsoft.com/office/drawing/2014/main" id="{313A93D9-0729-A6EF-DD41-BE5CAD59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78447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Freeform 193">
              <a:extLst>
                <a:ext uri="{FF2B5EF4-FFF2-40B4-BE49-F238E27FC236}">
                  <a16:creationId xmlns:a16="http://schemas.microsoft.com/office/drawing/2014/main" id="{944C8C9A-1328-27EE-AF6C-38C78A64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77336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Freeform 194">
              <a:extLst>
                <a:ext uri="{FF2B5EF4-FFF2-40B4-BE49-F238E27FC236}">
                  <a16:creationId xmlns:a16="http://schemas.microsoft.com/office/drawing/2014/main" id="{10A9E40E-923F-6B7F-7E6B-408409132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80987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Freeform 195">
              <a:extLst>
                <a:ext uri="{FF2B5EF4-FFF2-40B4-BE49-F238E27FC236}">
                  <a16:creationId xmlns:a16="http://schemas.microsoft.com/office/drawing/2014/main" id="{7CB2C264-7910-66C8-7B3D-688C338BB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2809875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Freeform 196">
              <a:extLst>
                <a:ext uri="{FF2B5EF4-FFF2-40B4-BE49-F238E27FC236}">
                  <a16:creationId xmlns:a16="http://schemas.microsoft.com/office/drawing/2014/main" id="{3E2D9700-D668-9316-7C1D-5B9C23804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8241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Freeform 197">
              <a:extLst>
                <a:ext uri="{FF2B5EF4-FFF2-40B4-BE49-F238E27FC236}">
                  <a16:creationId xmlns:a16="http://schemas.microsoft.com/office/drawing/2014/main" id="{B913F6F7-79A1-BC88-FD1C-99AE7758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838450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Freeform 198">
              <a:extLst>
                <a:ext uri="{FF2B5EF4-FFF2-40B4-BE49-F238E27FC236}">
                  <a16:creationId xmlns:a16="http://schemas.microsoft.com/office/drawing/2014/main" id="{B91A312D-CA91-821A-D149-033809EC8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28448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Freeform 199">
              <a:extLst>
                <a:ext uri="{FF2B5EF4-FFF2-40B4-BE49-F238E27FC236}">
                  <a16:creationId xmlns:a16="http://schemas.microsoft.com/office/drawing/2014/main" id="{3810A5CE-95EF-4FEB-4F61-C051862F2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2865438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Freeform 200">
              <a:extLst>
                <a:ext uri="{FF2B5EF4-FFF2-40B4-BE49-F238E27FC236}">
                  <a16:creationId xmlns:a16="http://schemas.microsoft.com/office/drawing/2014/main" id="{5372F184-A85A-53F9-0E50-CAFA9D294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84956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Freeform 201">
              <a:extLst>
                <a:ext uri="{FF2B5EF4-FFF2-40B4-BE49-F238E27FC236}">
                  <a16:creationId xmlns:a16="http://schemas.microsoft.com/office/drawing/2014/main" id="{11614E2C-BC08-6B5B-CEDF-B75DEDA9C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28590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Freeform 202">
              <a:extLst>
                <a:ext uri="{FF2B5EF4-FFF2-40B4-BE49-F238E27FC236}">
                  <a16:creationId xmlns:a16="http://schemas.microsoft.com/office/drawing/2014/main" id="{5B88E411-4BD2-9C8F-CBE6-2F009A60B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1" y="28432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Freeform 203">
              <a:extLst>
                <a:ext uri="{FF2B5EF4-FFF2-40B4-BE49-F238E27FC236}">
                  <a16:creationId xmlns:a16="http://schemas.microsoft.com/office/drawing/2014/main" id="{C33155B4-3CCB-C668-5426-B76B1FC5E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28702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204">
              <a:extLst>
                <a:ext uri="{FF2B5EF4-FFF2-40B4-BE49-F238E27FC236}">
                  <a16:creationId xmlns:a16="http://schemas.microsoft.com/office/drawing/2014/main" id="{74C0A7A6-F5A3-BCD9-7F68-81F03534F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28829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Freeform 206">
              <a:extLst>
                <a:ext uri="{FF2B5EF4-FFF2-40B4-BE49-F238E27FC236}">
                  <a16:creationId xmlns:a16="http://schemas.microsoft.com/office/drawing/2014/main" id="{501F9DE5-3C76-60BC-D24E-95CB66714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2898776"/>
              <a:ext cx="34925" cy="36513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Freeform 207">
              <a:extLst>
                <a:ext uri="{FF2B5EF4-FFF2-40B4-BE49-F238E27FC236}">
                  <a16:creationId xmlns:a16="http://schemas.microsoft.com/office/drawing/2014/main" id="{C4AD4D50-AE74-C63F-6F35-EE66642F4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29162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Freeform 208">
              <a:extLst>
                <a:ext uri="{FF2B5EF4-FFF2-40B4-BE49-F238E27FC236}">
                  <a16:creationId xmlns:a16="http://schemas.microsoft.com/office/drawing/2014/main" id="{AF28A161-DD56-D677-6D7D-841883752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291147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Freeform 209">
              <a:extLst>
                <a:ext uri="{FF2B5EF4-FFF2-40B4-BE49-F238E27FC236}">
                  <a16:creationId xmlns:a16="http://schemas.microsoft.com/office/drawing/2014/main" id="{72567CAA-C2F1-DC5B-6BE5-1CFD14EA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4" y="2916238"/>
              <a:ext cx="34925" cy="34925"/>
            </a:xfrm>
            <a:custGeom>
              <a:avLst/>
              <a:gdLst>
                <a:gd name="T0" fmla="*/ 133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3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6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3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3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3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3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210">
              <a:extLst>
                <a:ext uri="{FF2B5EF4-FFF2-40B4-BE49-F238E27FC236}">
                  <a16:creationId xmlns:a16="http://schemas.microsoft.com/office/drawing/2014/main" id="{F2C2CC35-9F35-D5B6-04AE-EA7680F7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4" y="29035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Freeform 211">
              <a:extLst>
                <a:ext uri="{FF2B5EF4-FFF2-40B4-BE49-F238E27FC236}">
                  <a16:creationId xmlns:a16="http://schemas.microsoft.com/office/drawing/2014/main" id="{96D716C6-D683-6E95-0037-3CFAA73BA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1" y="289877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Freeform 212">
              <a:extLst>
                <a:ext uri="{FF2B5EF4-FFF2-40B4-BE49-F238E27FC236}">
                  <a16:creationId xmlns:a16="http://schemas.microsoft.com/office/drawing/2014/main" id="{7A0B8537-D519-E537-9924-01564636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4" y="29352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0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Freeform 213">
              <a:extLst>
                <a:ext uri="{FF2B5EF4-FFF2-40B4-BE49-F238E27FC236}">
                  <a16:creationId xmlns:a16="http://schemas.microsoft.com/office/drawing/2014/main" id="{0D4A95B8-EA83-7568-A79A-929586249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6" y="295592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Freeform 214">
              <a:extLst>
                <a:ext uri="{FF2B5EF4-FFF2-40B4-BE49-F238E27FC236}">
                  <a16:creationId xmlns:a16="http://schemas.microsoft.com/office/drawing/2014/main" id="{04FCD5AC-BE96-CD13-62BF-0DABBE547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4" y="2963863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Freeform 215">
              <a:extLst>
                <a:ext uri="{FF2B5EF4-FFF2-40B4-BE49-F238E27FC236}">
                  <a16:creationId xmlns:a16="http://schemas.microsoft.com/office/drawing/2014/main" id="{3DFD4548-8F6D-14D4-8F36-C2D15681E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9" y="2970213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Freeform 216">
              <a:extLst>
                <a:ext uri="{FF2B5EF4-FFF2-40B4-BE49-F238E27FC236}">
                  <a16:creationId xmlns:a16="http://schemas.microsoft.com/office/drawing/2014/main" id="{BB18C46F-2273-D5BC-8274-9BAF495C3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1" y="29384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Freeform 217">
              <a:extLst>
                <a:ext uri="{FF2B5EF4-FFF2-40B4-BE49-F238E27FC236}">
                  <a16:creationId xmlns:a16="http://schemas.microsoft.com/office/drawing/2014/main" id="{2943D9BA-316F-CCFE-5FBE-C4AFC3A9A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2994026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Freeform 218">
              <a:extLst>
                <a:ext uri="{FF2B5EF4-FFF2-40B4-BE49-F238E27FC236}">
                  <a16:creationId xmlns:a16="http://schemas.microsoft.com/office/drawing/2014/main" id="{6F47E28F-5636-B437-5A5E-10E1A577E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4" y="2828926"/>
              <a:ext cx="34925" cy="34925"/>
            </a:xfrm>
            <a:custGeom>
              <a:avLst/>
              <a:gdLst>
                <a:gd name="T0" fmla="*/ 133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3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6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3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3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3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3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Freeform 219">
              <a:extLst>
                <a:ext uri="{FF2B5EF4-FFF2-40B4-BE49-F238E27FC236}">
                  <a16:creationId xmlns:a16="http://schemas.microsoft.com/office/drawing/2014/main" id="{4B541454-2738-A34F-43D1-6E4E964B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4" y="2695576"/>
              <a:ext cx="34925" cy="36513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Freeform 220">
              <a:extLst>
                <a:ext uri="{FF2B5EF4-FFF2-40B4-BE49-F238E27FC236}">
                  <a16:creationId xmlns:a16="http://schemas.microsoft.com/office/drawing/2014/main" id="{943227A8-D711-A4AF-B6CD-D0DFA0E9E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4" y="2676526"/>
              <a:ext cx="34925" cy="36513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221">
              <a:extLst>
                <a:ext uri="{FF2B5EF4-FFF2-40B4-BE49-F238E27FC236}">
                  <a16:creationId xmlns:a16="http://schemas.microsoft.com/office/drawing/2014/main" id="{5F5D0626-CDA1-8E5F-5BD1-2823E9C0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58762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222">
              <a:extLst>
                <a:ext uri="{FF2B5EF4-FFF2-40B4-BE49-F238E27FC236}">
                  <a16:creationId xmlns:a16="http://schemas.microsoft.com/office/drawing/2014/main" id="{ED973B72-A706-8757-9600-064BAABFC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9" y="25860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0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49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0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6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6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0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9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0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6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6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Freeform 223">
              <a:extLst>
                <a:ext uri="{FF2B5EF4-FFF2-40B4-BE49-F238E27FC236}">
                  <a16:creationId xmlns:a16="http://schemas.microsoft.com/office/drawing/2014/main" id="{1F145096-B513-EA12-3229-E6862FDB2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4" y="2619376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224">
              <a:extLst>
                <a:ext uri="{FF2B5EF4-FFF2-40B4-BE49-F238E27FC236}">
                  <a16:creationId xmlns:a16="http://schemas.microsoft.com/office/drawing/2014/main" id="{3C0DFCD5-6FAC-810F-DDD4-ACF2D6F0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9" y="25352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225">
              <a:extLst>
                <a:ext uri="{FF2B5EF4-FFF2-40B4-BE49-F238E27FC236}">
                  <a16:creationId xmlns:a16="http://schemas.microsoft.com/office/drawing/2014/main" id="{053B5B30-CDFD-B17E-CD24-02C3ED9D9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9" y="24336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226">
              <a:extLst>
                <a:ext uri="{FF2B5EF4-FFF2-40B4-BE49-F238E27FC236}">
                  <a16:creationId xmlns:a16="http://schemas.microsoft.com/office/drawing/2014/main" id="{60826CAA-4A6A-0E51-4012-DA9043F3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714" y="2451101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Freeform 227">
              <a:extLst>
                <a:ext uri="{FF2B5EF4-FFF2-40B4-BE49-F238E27FC236}">
                  <a16:creationId xmlns:a16="http://schemas.microsoft.com/office/drawing/2014/main" id="{E090E36E-8B3F-84FD-164B-A725DEDDF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9" y="246856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Freeform 228">
              <a:extLst>
                <a:ext uri="{FF2B5EF4-FFF2-40B4-BE49-F238E27FC236}">
                  <a16:creationId xmlns:a16="http://schemas.microsoft.com/office/drawing/2014/main" id="{F8BDA745-9F03-DEBF-4E81-91E8DF39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9" y="24876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Freeform 229">
              <a:extLst>
                <a:ext uri="{FF2B5EF4-FFF2-40B4-BE49-F238E27FC236}">
                  <a16:creationId xmlns:a16="http://schemas.microsoft.com/office/drawing/2014/main" id="{38074D70-5363-2EDF-5BF8-08D88F3D3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9" y="247650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Freeform 230">
              <a:extLst>
                <a:ext uri="{FF2B5EF4-FFF2-40B4-BE49-F238E27FC236}">
                  <a16:creationId xmlns:a16="http://schemas.microsoft.com/office/drawing/2014/main" id="{7F3F1703-E343-468C-8801-C3272286C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24653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231">
              <a:extLst>
                <a:ext uri="{FF2B5EF4-FFF2-40B4-BE49-F238E27FC236}">
                  <a16:creationId xmlns:a16="http://schemas.microsoft.com/office/drawing/2014/main" id="{2813680E-7006-7883-A288-FA5A758B5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9" y="24939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232">
              <a:extLst>
                <a:ext uri="{FF2B5EF4-FFF2-40B4-BE49-F238E27FC236}">
                  <a16:creationId xmlns:a16="http://schemas.microsoft.com/office/drawing/2014/main" id="{D3A21CD5-8399-2609-E526-521EE1AC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4" y="2500313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Freeform 233">
              <a:extLst>
                <a:ext uri="{FF2B5EF4-FFF2-40B4-BE49-F238E27FC236}">
                  <a16:creationId xmlns:a16="http://schemas.microsoft.com/office/drawing/2014/main" id="{DF0C357C-2B3B-D046-80D3-9BBB01F2A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2508251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234">
              <a:extLst>
                <a:ext uri="{FF2B5EF4-FFF2-40B4-BE49-F238E27FC236}">
                  <a16:creationId xmlns:a16="http://schemas.microsoft.com/office/drawing/2014/main" id="{58616288-88AB-30BC-FF87-00B3E673D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4" y="252571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235">
              <a:extLst>
                <a:ext uri="{FF2B5EF4-FFF2-40B4-BE49-F238E27FC236}">
                  <a16:creationId xmlns:a16="http://schemas.microsoft.com/office/drawing/2014/main" id="{854DDA6A-9474-49D3-0615-BD8FF1401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9" y="25463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236">
              <a:extLst>
                <a:ext uri="{FF2B5EF4-FFF2-40B4-BE49-F238E27FC236}">
                  <a16:creationId xmlns:a16="http://schemas.microsoft.com/office/drawing/2014/main" id="{148E1485-E9F5-28AA-91F1-C83EC1DE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4" y="255587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9 h 154"/>
                <a:gd name="T14" fmla="*/ 150 w 154"/>
                <a:gd name="T15" fmla="*/ 99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9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Freeform 237">
              <a:extLst>
                <a:ext uri="{FF2B5EF4-FFF2-40B4-BE49-F238E27FC236}">
                  <a16:creationId xmlns:a16="http://schemas.microsoft.com/office/drawing/2014/main" id="{0A3D7C5C-E0CC-1984-0A5A-43E37176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4" y="25479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49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9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Freeform 238">
              <a:extLst>
                <a:ext uri="{FF2B5EF4-FFF2-40B4-BE49-F238E27FC236}">
                  <a16:creationId xmlns:a16="http://schemas.microsoft.com/office/drawing/2014/main" id="{E3B13DBF-9AA6-163D-5D7B-A4308655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25479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Freeform 239">
              <a:extLst>
                <a:ext uri="{FF2B5EF4-FFF2-40B4-BE49-F238E27FC236}">
                  <a16:creationId xmlns:a16="http://schemas.microsoft.com/office/drawing/2014/main" id="{826E6140-6716-5A91-AD7D-B3C99CF57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4" y="253523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Freeform 240">
              <a:extLst>
                <a:ext uri="{FF2B5EF4-FFF2-40B4-BE49-F238E27FC236}">
                  <a16:creationId xmlns:a16="http://schemas.microsoft.com/office/drawing/2014/main" id="{1F62FCDF-62C2-28DA-D4E8-7D7151FEC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4" y="25288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Freeform 241">
              <a:extLst>
                <a:ext uri="{FF2B5EF4-FFF2-40B4-BE49-F238E27FC236}">
                  <a16:creationId xmlns:a16="http://schemas.microsoft.com/office/drawing/2014/main" id="{BBB16350-FF4D-1119-A85F-C090274CF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4" y="25352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Freeform 242">
              <a:extLst>
                <a:ext uri="{FF2B5EF4-FFF2-40B4-BE49-F238E27FC236}">
                  <a16:creationId xmlns:a16="http://schemas.microsoft.com/office/drawing/2014/main" id="{DA51B84E-350D-BE00-FA14-1847DCAE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9" y="254317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Freeform 243">
              <a:extLst>
                <a:ext uri="{FF2B5EF4-FFF2-40B4-BE49-F238E27FC236}">
                  <a16:creationId xmlns:a16="http://schemas.microsoft.com/office/drawing/2014/main" id="{9CC08A8F-89C6-0F1A-90DC-90D79960E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6" y="25479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Freeform 244">
              <a:extLst>
                <a:ext uri="{FF2B5EF4-FFF2-40B4-BE49-F238E27FC236}">
                  <a16:creationId xmlns:a16="http://schemas.microsoft.com/office/drawing/2014/main" id="{2B31EBFF-97B1-01ED-E2BC-F079A260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6" y="25574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1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1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245">
              <a:extLst>
                <a:ext uri="{FF2B5EF4-FFF2-40B4-BE49-F238E27FC236}">
                  <a16:creationId xmlns:a16="http://schemas.microsoft.com/office/drawing/2014/main" id="{7D4B9DB9-3C32-1C64-9B8E-929E2B5E6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6" y="256222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246">
              <a:extLst>
                <a:ext uri="{FF2B5EF4-FFF2-40B4-BE49-F238E27FC236}">
                  <a16:creationId xmlns:a16="http://schemas.microsoft.com/office/drawing/2014/main" id="{58645C6F-7884-D381-8B85-2239C5BC2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6" y="25701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49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1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9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1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Freeform 247">
              <a:extLst>
                <a:ext uri="{FF2B5EF4-FFF2-40B4-BE49-F238E27FC236}">
                  <a16:creationId xmlns:a16="http://schemas.microsoft.com/office/drawing/2014/main" id="{5D341CAB-F589-99C6-7AB0-0D9C6941A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25669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248">
              <a:extLst>
                <a:ext uri="{FF2B5EF4-FFF2-40B4-BE49-F238E27FC236}">
                  <a16:creationId xmlns:a16="http://schemas.microsoft.com/office/drawing/2014/main" id="{518A4C8D-C2D5-1111-0FF4-4D2C29AD1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25669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249">
              <a:extLst>
                <a:ext uri="{FF2B5EF4-FFF2-40B4-BE49-F238E27FC236}">
                  <a16:creationId xmlns:a16="http://schemas.microsoft.com/office/drawing/2014/main" id="{6D79B1F5-DCDE-C5B9-4AB0-48E2FE9F8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2590801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250">
              <a:extLst>
                <a:ext uri="{FF2B5EF4-FFF2-40B4-BE49-F238E27FC236}">
                  <a16:creationId xmlns:a16="http://schemas.microsoft.com/office/drawing/2014/main" id="{E5785547-2141-555E-A8FF-9DBCE1A72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4" y="2589213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0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2" name="Freeform 251">
              <a:extLst>
                <a:ext uri="{FF2B5EF4-FFF2-40B4-BE49-F238E27FC236}">
                  <a16:creationId xmlns:a16="http://schemas.microsoft.com/office/drawing/2014/main" id="{16074FA8-D830-E41D-048A-58A229979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6" y="25955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3" name="Freeform 252">
              <a:extLst>
                <a:ext uri="{FF2B5EF4-FFF2-40B4-BE49-F238E27FC236}">
                  <a16:creationId xmlns:a16="http://schemas.microsoft.com/office/drawing/2014/main" id="{DC6FCDB8-0594-7006-6ABA-EC22A5025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26177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253">
              <a:extLst>
                <a:ext uri="{FF2B5EF4-FFF2-40B4-BE49-F238E27FC236}">
                  <a16:creationId xmlns:a16="http://schemas.microsoft.com/office/drawing/2014/main" id="{6F43BAC9-45D9-5972-2D4E-2EF2930F2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9" y="26495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Freeform 254">
              <a:extLst>
                <a:ext uri="{FF2B5EF4-FFF2-40B4-BE49-F238E27FC236}">
                  <a16:creationId xmlns:a16="http://schemas.microsoft.com/office/drawing/2014/main" id="{D7FFA572-6531-374A-1E71-C5548F46E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9" y="275272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255">
              <a:extLst>
                <a:ext uri="{FF2B5EF4-FFF2-40B4-BE49-F238E27FC236}">
                  <a16:creationId xmlns:a16="http://schemas.microsoft.com/office/drawing/2014/main" id="{BE5083D8-F6F9-6B40-8451-0AC887297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26495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256">
              <a:extLst>
                <a:ext uri="{FF2B5EF4-FFF2-40B4-BE49-F238E27FC236}">
                  <a16:creationId xmlns:a16="http://schemas.microsoft.com/office/drawing/2014/main" id="{AE9CC86E-8450-2083-6360-8A6D291BA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1" y="2643188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Freeform 257">
              <a:extLst>
                <a:ext uri="{FF2B5EF4-FFF2-40B4-BE49-F238E27FC236}">
                  <a16:creationId xmlns:a16="http://schemas.microsoft.com/office/drawing/2014/main" id="{09D3282A-6ACB-D5CC-A447-7BD340B7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9" y="26336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258">
              <a:extLst>
                <a:ext uri="{FF2B5EF4-FFF2-40B4-BE49-F238E27FC236}">
                  <a16:creationId xmlns:a16="http://schemas.microsoft.com/office/drawing/2014/main" id="{AFDD1677-AE34-C4E1-FAC8-1FFED642A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9" y="262731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Freeform 259">
              <a:extLst>
                <a:ext uri="{FF2B5EF4-FFF2-40B4-BE49-F238E27FC236}">
                  <a16:creationId xmlns:a16="http://schemas.microsoft.com/office/drawing/2014/main" id="{9186A344-7293-82C9-5CBF-8E2CE2AE8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9" y="26209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Freeform 260">
              <a:extLst>
                <a:ext uri="{FF2B5EF4-FFF2-40B4-BE49-F238E27FC236}">
                  <a16:creationId xmlns:a16="http://schemas.microsoft.com/office/drawing/2014/main" id="{38EB7ADD-8403-9A44-6BE7-387D6C38C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9" y="2622551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Freeform 261">
              <a:extLst>
                <a:ext uri="{FF2B5EF4-FFF2-40B4-BE49-F238E27FC236}">
                  <a16:creationId xmlns:a16="http://schemas.microsoft.com/office/drawing/2014/main" id="{9685CB36-4495-54C8-128A-673E4780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4" y="26336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Freeform 262">
              <a:extLst>
                <a:ext uri="{FF2B5EF4-FFF2-40B4-BE49-F238E27FC236}">
                  <a16:creationId xmlns:a16="http://schemas.microsoft.com/office/drawing/2014/main" id="{C8FCF414-36D3-B4A3-EC22-DE8C08A3F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2632076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Freeform 263">
              <a:extLst>
                <a:ext uri="{FF2B5EF4-FFF2-40B4-BE49-F238E27FC236}">
                  <a16:creationId xmlns:a16="http://schemas.microsoft.com/office/drawing/2014/main" id="{97AB9829-C0CA-B00D-3BB1-F8B23DFBD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9" y="26273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Freeform 264">
              <a:extLst>
                <a:ext uri="{FF2B5EF4-FFF2-40B4-BE49-F238E27FC236}">
                  <a16:creationId xmlns:a16="http://schemas.microsoft.com/office/drawing/2014/main" id="{B78AF59F-13B4-BF36-08D7-3FB3A36B1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1" y="2614613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6" name="Freeform 265">
              <a:extLst>
                <a:ext uri="{FF2B5EF4-FFF2-40B4-BE49-F238E27FC236}">
                  <a16:creationId xmlns:a16="http://schemas.microsoft.com/office/drawing/2014/main" id="{4F5ED419-F28F-23A9-69F8-22A768B4E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64" y="261143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7" name="Freeform 266">
              <a:extLst>
                <a:ext uri="{FF2B5EF4-FFF2-40B4-BE49-F238E27FC236}">
                  <a16:creationId xmlns:a16="http://schemas.microsoft.com/office/drawing/2014/main" id="{3D126C71-131F-6871-00B9-C9CE7B43D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26860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Freeform 267">
              <a:extLst>
                <a:ext uri="{FF2B5EF4-FFF2-40B4-BE49-F238E27FC236}">
                  <a16:creationId xmlns:a16="http://schemas.microsoft.com/office/drawing/2014/main" id="{B15CAA0E-0F93-5F8F-FC8A-9B4B8DEA8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26971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9 h 154"/>
                <a:gd name="T14" fmla="*/ 150 w 154"/>
                <a:gd name="T15" fmla="*/ 99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9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9" name="Freeform 268">
              <a:extLst>
                <a:ext uri="{FF2B5EF4-FFF2-40B4-BE49-F238E27FC236}">
                  <a16:creationId xmlns:a16="http://schemas.microsoft.com/office/drawing/2014/main" id="{12355A37-5E0F-1696-A1F6-59908379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27114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100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Freeform 269">
              <a:extLst>
                <a:ext uri="{FF2B5EF4-FFF2-40B4-BE49-F238E27FC236}">
                  <a16:creationId xmlns:a16="http://schemas.microsoft.com/office/drawing/2014/main" id="{8A61EB39-33C3-E32C-5F76-C4E9EC29A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27447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Freeform 270">
              <a:extLst>
                <a:ext uri="{FF2B5EF4-FFF2-40B4-BE49-F238E27FC236}">
                  <a16:creationId xmlns:a16="http://schemas.microsoft.com/office/drawing/2014/main" id="{168E7B15-FF8A-47E5-10DD-054AE8476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27701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271">
              <a:extLst>
                <a:ext uri="{FF2B5EF4-FFF2-40B4-BE49-F238E27FC236}">
                  <a16:creationId xmlns:a16="http://schemas.microsoft.com/office/drawing/2014/main" id="{4F98397C-BCA6-C084-0D65-C869CBFAE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280352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272">
              <a:extLst>
                <a:ext uri="{FF2B5EF4-FFF2-40B4-BE49-F238E27FC236}">
                  <a16:creationId xmlns:a16="http://schemas.microsoft.com/office/drawing/2014/main" id="{8CE3921F-01D6-4CBE-157C-64B0F0B7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1" y="2828926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Freeform 273">
              <a:extLst>
                <a:ext uri="{FF2B5EF4-FFF2-40B4-BE49-F238E27FC236}">
                  <a16:creationId xmlns:a16="http://schemas.microsoft.com/office/drawing/2014/main" id="{A1D61266-B58A-3E09-6356-DC4915063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6" y="2838451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274">
              <a:extLst>
                <a:ext uri="{FF2B5EF4-FFF2-40B4-BE49-F238E27FC236}">
                  <a16:creationId xmlns:a16="http://schemas.microsoft.com/office/drawing/2014/main" id="{737DD11E-164F-3FC8-F02D-9DF2C1DCF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28686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275">
              <a:extLst>
                <a:ext uri="{FF2B5EF4-FFF2-40B4-BE49-F238E27FC236}">
                  <a16:creationId xmlns:a16="http://schemas.microsoft.com/office/drawing/2014/main" id="{E3C7D481-890C-CB4E-18DE-749814881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28844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Freeform 276">
              <a:extLst>
                <a:ext uri="{FF2B5EF4-FFF2-40B4-BE49-F238E27FC236}">
                  <a16:creationId xmlns:a16="http://schemas.microsoft.com/office/drawing/2014/main" id="{0ED8548E-482B-2A59-7BED-7EEE3FD78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9" y="2884488"/>
              <a:ext cx="36513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2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2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2 h 155"/>
                <a:gd name="T102" fmla="*/ 125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Freeform 277">
              <a:extLst>
                <a:ext uri="{FF2B5EF4-FFF2-40B4-BE49-F238E27FC236}">
                  <a16:creationId xmlns:a16="http://schemas.microsoft.com/office/drawing/2014/main" id="{15D58417-B58A-D1FE-39FC-1DCFF3DA9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526" y="29384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Freeform 278">
              <a:extLst>
                <a:ext uri="{FF2B5EF4-FFF2-40B4-BE49-F238E27FC236}">
                  <a16:creationId xmlns:a16="http://schemas.microsoft.com/office/drawing/2014/main" id="{6BECC414-71B5-36DC-54E6-EF850D093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9" y="29908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Freeform 279">
              <a:extLst>
                <a:ext uri="{FF2B5EF4-FFF2-40B4-BE49-F238E27FC236}">
                  <a16:creationId xmlns:a16="http://schemas.microsoft.com/office/drawing/2014/main" id="{0FB290BA-5503-3C0D-4DD2-92D0840DE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4" y="29908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Freeform 280">
              <a:extLst>
                <a:ext uri="{FF2B5EF4-FFF2-40B4-BE49-F238E27FC236}">
                  <a16:creationId xmlns:a16="http://schemas.microsoft.com/office/drawing/2014/main" id="{3885DFAF-D4DA-6D12-3ED5-3B00F831A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9" y="300037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Freeform 281">
              <a:extLst>
                <a:ext uri="{FF2B5EF4-FFF2-40B4-BE49-F238E27FC236}">
                  <a16:creationId xmlns:a16="http://schemas.microsoft.com/office/drawing/2014/main" id="{4EB815C9-874A-8FA1-CD89-5F23AA617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714" y="3000376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282">
              <a:extLst>
                <a:ext uri="{FF2B5EF4-FFF2-40B4-BE49-F238E27FC236}">
                  <a16:creationId xmlns:a16="http://schemas.microsoft.com/office/drawing/2014/main" id="{2BF766EE-D2F4-8137-31D7-880BCA6BD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4" y="30114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Freeform 283">
              <a:extLst>
                <a:ext uri="{FF2B5EF4-FFF2-40B4-BE49-F238E27FC236}">
                  <a16:creationId xmlns:a16="http://schemas.microsoft.com/office/drawing/2014/main" id="{8AAEC7CA-28D0-5C94-7389-7B91957C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526" y="3008313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284">
              <a:extLst>
                <a:ext uri="{FF2B5EF4-FFF2-40B4-BE49-F238E27FC236}">
                  <a16:creationId xmlns:a16="http://schemas.microsoft.com/office/drawing/2014/main" id="{B29CDB34-88C8-72DC-C404-6655A3CE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4" y="3028951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285">
              <a:extLst>
                <a:ext uri="{FF2B5EF4-FFF2-40B4-BE49-F238E27FC236}">
                  <a16:creationId xmlns:a16="http://schemas.microsoft.com/office/drawing/2014/main" id="{01E52A24-9E27-46EA-B8C4-5450C6D83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30273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286">
              <a:extLst>
                <a:ext uri="{FF2B5EF4-FFF2-40B4-BE49-F238E27FC236}">
                  <a16:creationId xmlns:a16="http://schemas.microsoft.com/office/drawing/2014/main" id="{5D0ECC58-3205-EAB6-69CE-34C07D4E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30114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287">
              <a:extLst>
                <a:ext uri="{FF2B5EF4-FFF2-40B4-BE49-F238E27FC236}">
                  <a16:creationId xmlns:a16="http://schemas.microsoft.com/office/drawing/2014/main" id="{15CE8410-B64B-3BCD-F1EC-428EA874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27876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288">
              <a:extLst>
                <a:ext uri="{FF2B5EF4-FFF2-40B4-BE49-F238E27FC236}">
                  <a16:creationId xmlns:a16="http://schemas.microsoft.com/office/drawing/2014/main" id="{27F38601-EA48-648C-1DCB-B61C31F1D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6" y="2806701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Freeform 289">
              <a:extLst>
                <a:ext uri="{FF2B5EF4-FFF2-40B4-BE49-F238E27FC236}">
                  <a16:creationId xmlns:a16="http://schemas.microsoft.com/office/drawing/2014/main" id="{18035DC6-85C4-0B87-D446-508BD4E3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284797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290">
              <a:extLst>
                <a:ext uri="{FF2B5EF4-FFF2-40B4-BE49-F238E27FC236}">
                  <a16:creationId xmlns:a16="http://schemas.microsoft.com/office/drawing/2014/main" id="{E915EB41-616F-F610-43F4-09304FFD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9" y="2859088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291">
              <a:extLst>
                <a:ext uri="{FF2B5EF4-FFF2-40B4-BE49-F238E27FC236}">
                  <a16:creationId xmlns:a16="http://schemas.microsoft.com/office/drawing/2014/main" id="{8774CB88-B769-E929-62D4-9CC26B4BB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6" y="2882901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Freeform 292">
              <a:extLst>
                <a:ext uri="{FF2B5EF4-FFF2-40B4-BE49-F238E27FC236}">
                  <a16:creationId xmlns:a16="http://schemas.microsoft.com/office/drawing/2014/main" id="{17D40963-4A78-1E3D-3717-734DC7B23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2867026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Freeform 293">
              <a:extLst>
                <a:ext uri="{FF2B5EF4-FFF2-40B4-BE49-F238E27FC236}">
                  <a16:creationId xmlns:a16="http://schemas.microsoft.com/office/drawing/2014/main" id="{41809683-283C-AD69-E9F3-2A8037A6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4" y="2844801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1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294">
              <a:extLst>
                <a:ext uri="{FF2B5EF4-FFF2-40B4-BE49-F238E27FC236}">
                  <a16:creationId xmlns:a16="http://schemas.microsoft.com/office/drawing/2014/main" id="{145BC55C-B88C-0358-5556-3E3EC1A7E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9" y="28209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Freeform 295">
              <a:extLst>
                <a:ext uri="{FF2B5EF4-FFF2-40B4-BE49-F238E27FC236}">
                  <a16:creationId xmlns:a16="http://schemas.microsoft.com/office/drawing/2014/main" id="{37FE369D-CA24-AD1B-FED0-0C5A6225F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28368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49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9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Freeform 296">
              <a:extLst>
                <a:ext uri="{FF2B5EF4-FFF2-40B4-BE49-F238E27FC236}">
                  <a16:creationId xmlns:a16="http://schemas.microsoft.com/office/drawing/2014/main" id="{C7D06BBA-FF1B-3BB2-D682-2A9418D69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2813051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2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2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Freeform 297">
              <a:extLst>
                <a:ext uri="{FF2B5EF4-FFF2-40B4-BE49-F238E27FC236}">
                  <a16:creationId xmlns:a16="http://schemas.microsoft.com/office/drawing/2014/main" id="{E0843DF9-2FA0-2F0E-4E2E-2BCAA1B3C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1" y="2744788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Freeform 298">
              <a:extLst>
                <a:ext uri="{FF2B5EF4-FFF2-40B4-BE49-F238E27FC236}">
                  <a16:creationId xmlns:a16="http://schemas.microsoft.com/office/drawing/2014/main" id="{4B695D52-7101-5B00-6A67-6FB85DB63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1" y="2752726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Freeform 299">
              <a:extLst>
                <a:ext uri="{FF2B5EF4-FFF2-40B4-BE49-F238E27FC236}">
                  <a16:creationId xmlns:a16="http://schemas.microsoft.com/office/drawing/2014/main" id="{9023C1D3-531A-1235-B299-B7204BF01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9" y="275431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Freeform 300">
              <a:extLst>
                <a:ext uri="{FF2B5EF4-FFF2-40B4-BE49-F238E27FC236}">
                  <a16:creationId xmlns:a16="http://schemas.microsoft.com/office/drawing/2014/main" id="{1FDC8CF7-DB4F-5626-EB44-79159E036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275907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Freeform 301">
              <a:extLst>
                <a:ext uri="{FF2B5EF4-FFF2-40B4-BE49-F238E27FC236}">
                  <a16:creationId xmlns:a16="http://schemas.microsoft.com/office/drawing/2014/main" id="{87E2E9E8-9BBD-9E7A-C4BE-80C3A5417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276542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9 h 154"/>
                <a:gd name="T14" fmla="*/ 150 w 154"/>
                <a:gd name="T15" fmla="*/ 99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9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302">
              <a:extLst>
                <a:ext uri="{FF2B5EF4-FFF2-40B4-BE49-F238E27FC236}">
                  <a16:creationId xmlns:a16="http://schemas.microsoft.com/office/drawing/2014/main" id="{31F12E86-6564-F2A9-61A7-41028F7E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4" y="2781301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2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2 w 155"/>
                <a:gd name="T71" fmla="*/ 133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303">
              <a:extLst>
                <a:ext uri="{FF2B5EF4-FFF2-40B4-BE49-F238E27FC236}">
                  <a16:creationId xmlns:a16="http://schemas.microsoft.com/office/drawing/2014/main" id="{7B9620BC-FF8B-6A1E-CC47-A01421C82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9" y="27749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100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304">
              <a:extLst>
                <a:ext uri="{FF2B5EF4-FFF2-40B4-BE49-F238E27FC236}">
                  <a16:creationId xmlns:a16="http://schemas.microsoft.com/office/drawing/2014/main" id="{56545561-80B9-AE14-B55C-370314E21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9" y="276860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305">
              <a:extLst>
                <a:ext uri="{FF2B5EF4-FFF2-40B4-BE49-F238E27FC236}">
                  <a16:creationId xmlns:a16="http://schemas.microsoft.com/office/drawing/2014/main" id="{725BEBFE-B26D-DD35-771B-492F1E01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51" y="273367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306">
              <a:extLst>
                <a:ext uri="{FF2B5EF4-FFF2-40B4-BE49-F238E27FC236}">
                  <a16:creationId xmlns:a16="http://schemas.microsoft.com/office/drawing/2014/main" id="{CCBEA565-22A6-8D26-D371-BFBCE7CF0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9" y="274002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307">
              <a:extLst>
                <a:ext uri="{FF2B5EF4-FFF2-40B4-BE49-F238E27FC236}">
                  <a16:creationId xmlns:a16="http://schemas.microsoft.com/office/drawing/2014/main" id="{63BF6697-C8E0-F9FA-1804-60C8E3A65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4" y="2724151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308">
              <a:extLst>
                <a:ext uri="{FF2B5EF4-FFF2-40B4-BE49-F238E27FC236}">
                  <a16:creationId xmlns:a16="http://schemas.microsoft.com/office/drawing/2014/main" id="{79ECE06D-7627-CBE4-2380-1A4F71860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4" y="2724151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309">
              <a:extLst>
                <a:ext uri="{FF2B5EF4-FFF2-40B4-BE49-F238E27FC236}">
                  <a16:creationId xmlns:a16="http://schemas.microsoft.com/office/drawing/2014/main" id="{DC7F1B70-1FF3-F572-C2D1-F1C77776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4" y="2695576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Freeform 310">
              <a:extLst>
                <a:ext uri="{FF2B5EF4-FFF2-40B4-BE49-F238E27FC236}">
                  <a16:creationId xmlns:a16="http://schemas.microsoft.com/office/drawing/2014/main" id="{156B42BB-A819-B4F1-3BFC-661928F26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4" y="2695576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311">
              <a:extLst>
                <a:ext uri="{FF2B5EF4-FFF2-40B4-BE49-F238E27FC236}">
                  <a16:creationId xmlns:a16="http://schemas.microsoft.com/office/drawing/2014/main" id="{8610E150-3260-FE6F-070A-5477439A9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6" y="26860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Freeform 312">
              <a:extLst>
                <a:ext uri="{FF2B5EF4-FFF2-40B4-BE49-F238E27FC236}">
                  <a16:creationId xmlns:a16="http://schemas.microsoft.com/office/drawing/2014/main" id="{933F81BC-B0C5-0765-4CEA-EDE3A4322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6" y="26860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Freeform 313">
              <a:extLst>
                <a:ext uri="{FF2B5EF4-FFF2-40B4-BE49-F238E27FC236}">
                  <a16:creationId xmlns:a16="http://schemas.microsoft.com/office/drawing/2014/main" id="{B9AC86E9-890D-F8E5-938E-27A8D189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4" y="2682876"/>
              <a:ext cx="34925" cy="36513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314">
              <a:extLst>
                <a:ext uri="{FF2B5EF4-FFF2-40B4-BE49-F238E27FC236}">
                  <a16:creationId xmlns:a16="http://schemas.microsoft.com/office/drawing/2014/main" id="{ACEA8071-9606-F13B-FD83-EA711346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268128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315">
              <a:extLst>
                <a:ext uri="{FF2B5EF4-FFF2-40B4-BE49-F238E27FC236}">
                  <a16:creationId xmlns:a16="http://schemas.microsoft.com/office/drawing/2014/main" id="{6F19902C-61B9-1942-61BE-CF66C89BC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268128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Freeform 316">
              <a:extLst>
                <a:ext uri="{FF2B5EF4-FFF2-40B4-BE49-F238E27FC236}">
                  <a16:creationId xmlns:a16="http://schemas.microsoft.com/office/drawing/2014/main" id="{D993A21A-E780-D23B-3B8D-133B3DA19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9" y="267970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Freeform 317">
              <a:extLst>
                <a:ext uri="{FF2B5EF4-FFF2-40B4-BE49-F238E27FC236}">
                  <a16:creationId xmlns:a16="http://schemas.microsoft.com/office/drawing/2014/main" id="{8FEAE794-919D-97AC-3D76-CDD81250F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6" y="266541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Freeform 318">
              <a:extLst>
                <a:ext uri="{FF2B5EF4-FFF2-40B4-BE49-F238E27FC236}">
                  <a16:creationId xmlns:a16="http://schemas.microsoft.com/office/drawing/2014/main" id="{16791DBD-D647-4B79-1AAC-D5CBD1CC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14" y="2676526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2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2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Freeform 319">
              <a:extLst>
                <a:ext uri="{FF2B5EF4-FFF2-40B4-BE49-F238E27FC236}">
                  <a16:creationId xmlns:a16="http://schemas.microsoft.com/office/drawing/2014/main" id="{D57EA296-C7BB-9F96-3FE2-E51DD314D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9" y="26812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Freeform 320">
              <a:extLst>
                <a:ext uri="{FF2B5EF4-FFF2-40B4-BE49-F238E27FC236}">
                  <a16:creationId xmlns:a16="http://schemas.microsoft.com/office/drawing/2014/main" id="{D9569964-8FBB-C205-9988-D21D2D3C9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9" y="267652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Freeform 321">
              <a:extLst>
                <a:ext uri="{FF2B5EF4-FFF2-40B4-BE49-F238E27FC236}">
                  <a16:creationId xmlns:a16="http://schemas.microsoft.com/office/drawing/2014/main" id="{81113948-E6F7-EE9A-AC3C-2F1FA627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9" y="269557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322">
              <a:extLst>
                <a:ext uri="{FF2B5EF4-FFF2-40B4-BE49-F238E27FC236}">
                  <a16:creationId xmlns:a16="http://schemas.microsoft.com/office/drawing/2014/main" id="{02A68F05-F4C6-C955-AA10-15237A09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27193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Freeform 323">
              <a:extLst>
                <a:ext uri="{FF2B5EF4-FFF2-40B4-BE49-F238E27FC236}">
                  <a16:creationId xmlns:a16="http://schemas.microsoft.com/office/drawing/2014/main" id="{52DE1CAC-0748-22BA-C925-4CEC7B5E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6" y="270827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Freeform 324">
              <a:extLst>
                <a:ext uri="{FF2B5EF4-FFF2-40B4-BE49-F238E27FC236}">
                  <a16:creationId xmlns:a16="http://schemas.microsoft.com/office/drawing/2014/main" id="{61FD13AE-EA43-48D8-A433-1035C3535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6" y="26908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Freeform 325">
              <a:extLst>
                <a:ext uri="{FF2B5EF4-FFF2-40B4-BE49-F238E27FC236}">
                  <a16:creationId xmlns:a16="http://schemas.microsoft.com/office/drawing/2014/main" id="{7AC30CF6-7D0C-DA7E-28B5-6942F607C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6" y="267017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Freeform 326">
              <a:extLst>
                <a:ext uri="{FF2B5EF4-FFF2-40B4-BE49-F238E27FC236}">
                  <a16:creationId xmlns:a16="http://schemas.microsoft.com/office/drawing/2014/main" id="{0B454369-8FF7-ACE9-C028-C7851FD51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526" y="270668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Freeform 327">
              <a:extLst>
                <a:ext uri="{FF2B5EF4-FFF2-40B4-BE49-F238E27FC236}">
                  <a16:creationId xmlns:a16="http://schemas.microsoft.com/office/drawing/2014/main" id="{9978ED1A-AFD8-55BC-0FC3-D20237CC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9" y="271780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Freeform 328">
              <a:extLst>
                <a:ext uri="{FF2B5EF4-FFF2-40B4-BE49-F238E27FC236}">
                  <a16:creationId xmlns:a16="http://schemas.microsoft.com/office/drawing/2014/main" id="{BD68E7B4-46EE-387E-4CF2-5C5FE284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4" y="3276601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Freeform 329">
              <a:extLst>
                <a:ext uri="{FF2B5EF4-FFF2-40B4-BE49-F238E27FC236}">
                  <a16:creationId xmlns:a16="http://schemas.microsoft.com/office/drawing/2014/main" id="{2CF002B7-0611-1078-3B5C-0CBFC40EE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6" y="342741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Freeform 330">
              <a:extLst>
                <a:ext uri="{FF2B5EF4-FFF2-40B4-BE49-F238E27FC236}">
                  <a16:creationId xmlns:a16="http://schemas.microsoft.com/office/drawing/2014/main" id="{B305FB1F-F335-E971-C7E1-2031C35F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9" y="3336926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7 w 155"/>
                <a:gd name="T99" fmla="*/ 148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7" y="148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Freeform 331">
              <a:extLst>
                <a:ext uri="{FF2B5EF4-FFF2-40B4-BE49-F238E27FC236}">
                  <a16:creationId xmlns:a16="http://schemas.microsoft.com/office/drawing/2014/main" id="{0DCEE37D-E25B-0798-9863-ACFB63A7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1" y="331787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49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1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9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1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Freeform 332">
              <a:extLst>
                <a:ext uri="{FF2B5EF4-FFF2-40B4-BE49-F238E27FC236}">
                  <a16:creationId xmlns:a16="http://schemas.microsoft.com/office/drawing/2014/main" id="{D6FADA1D-E67E-7400-168A-57EBA7141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1" y="3302001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Freeform 333">
              <a:extLst>
                <a:ext uri="{FF2B5EF4-FFF2-40B4-BE49-F238E27FC236}">
                  <a16:creationId xmlns:a16="http://schemas.microsoft.com/office/drawing/2014/main" id="{63C45FFB-F317-6F53-B6AD-A0ED4E6C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264" y="326707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Freeform 334">
              <a:extLst>
                <a:ext uri="{FF2B5EF4-FFF2-40B4-BE49-F238E27FC236}">
                  <a16:creationId xmlns:a16="http://schemas.microsoft.com/office/drawing/2014/main" id="{3CA8EBBB-111C-CA1D-60E0-27B71B004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989" y="3276601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Freeform 335">
              <a:extLst>
                <a:ext uri="{FF2B5EF4-FFF2-40B4-BE49-F238E27FC236}">
                  <a16:creationId xmlns:a16="http://schemas.microsoft.com/office/drawing/2014/main" id="{58F243D7-1FE7-A058-EA1B-ADFAB48B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9" y="3276601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Freeform 336">
              <a:extLst>
                <a:ext uri="{FF2B5EF4-FFF2-40B4-BE49-F238E27FC236}">
                  <a16:creationId xmlns:a16="http://schemas.microsoft.com/office/drawing/2014/main" id="{BAC2950A-351C-7EF7-F9BB-2B83DC3EA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989" y="3252788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Freeform 337">
              <a:extLst>
                <a:ext uri="{FF2B5EF4-FFF2-40B4-BE49-F238E27FC236}">
                  <a16:creationId xmlns:a16="http://schemas.microsoft.com/office/drawing/2014/main" id="{D6D592FC-531D-1FFE-F88F-6DBA54AD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6" y="3213101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Freeform 338">
              <a:extLst>
                <a:ext uri="{FF2B5EF4-FFF2-40B4-BE49-F238E27FC236}">
                  <a16:creationId xmlns:a16="http://schemas.microsoft.com/office/drawing/2014/main" id="{254C227F-6143-9F82-EF9C-9A8DB30A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3213101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0" name="Freeform 339">
              <a:extLst>
                <a:ext uri="{FF2B5EF4-FFF2-40B4-BE49-F238E27FC236}">
                  <a16:creationId xmlns:a16="http://schemas.microsoft.com/office/drawing/2014/main" id="{BE01C6AC-2BDA-280D-29FA-DF2F358D7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9" y="318452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1" name="Freeform 340">
              <a:extLst>
                <a:ext uri="{FF2B5EF4-FFF2-40B4-BE49-F238E27FC236}">
                  <a16:creationId xmlns:a16="http://schemas.microsoft.com/office/drawing/2014/main" id="{0506F4CC-5897-8B28-EB61-A55DCD43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4" y="31797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2" name="Freeform 341">
              <a:extLst>
                <a:ext uri="{FF2B5EF4-FFF2-40B4-BE49-F238E27FC236}">
                  <a16:creationId xmlns:a16="http://schemas.microsoft.com/office/drawing/2014/main" id="{D512F465-354B-5282-4F0F-FF9530A6E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4" y="3187701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3" name="Freeform 342">
              <a:extLst>
                <a:ext uri="{FF2B5EF4-FFF2-40B4-BE49-F238E27FC236}">
                  <a16:creationId xmlns:a16="http://schemas.microsoft.com/office/drawing/2014/main" id="{863444ED-9160-8A08-6268-FB0F0B6C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4" y="314483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Freeform 343">
              <a:extLst>
                <a:ext uri="{FF2B5EF4-FFF2-40B4-BE49-F238E27FC236}">
                  <a16:creationId xmlns:a16="http://schemas.microsoft.com/office/drawing/2014/main" id="{3760CE12-8712-DF3C-E6AA-84535FC6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289" y="313531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9 h 154"/>
                <a:gd name="T14" fmla="*/ 150 w 155"/>
                <a:gd name="T15" fmla="*/ 99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9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5" name="Freeform 344">
              <a:extLst>
                <a:ext uri="{FF2B5EF4-FFF2-40B4-BE49-F238E27FC236}">
                  <a16:creationId xmlns:a16="http://schemas.microsoft.com/office/drawing/2014/main" id="{AA17172C-F1EF-BC58-BD2A-B1D620D4C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314483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6" name="Freeform 345">
              <a:extLst>
                <a:ext uri="{FF2B5EF4-FFF2-40B4-BE49-F238E27FC236}">
                  <a16:creationId xmlns:a16="http://schemas.microsoft.com/office/drawing/2014/main" id="{AE4FEDAC-0D42-C122-9539-49B0174E8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4" y="31035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7" name="Freeform 346">
              <a:extLst>
                <a:ext uri="{FF2B5EF4-FFF2-40B4-BE49-F238E27FC236}">
                  <a16:creationId xmlns:a16="http://schemas.microsoft.com/office/drawing/2014/main" id="{5067CA4A-85B7-618E-5745-21641EF62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1" y="3054351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8" name="Freeform 347">
              <a:extLst>
                <a:ext uri="{FF2B5EF4-FFF2-40B4-BE49-F238E27FC236}">
                  <a16:creationId xmlns:a16="http://schemas.microsoft.com/office/drawing/2014/main" id="{14722496-A6D5-080E-19CE-EBCC9A92C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9" y="305911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9" name="Freeform 348">
              <a:extLst>
                <a:ext uri="{FF2B5EF4-FFF2-40B4-BE49-F238E27FC236}">
                  <a16:creationId xmlns:a16="http://schemas.microsoft.com/office/drawing/2014/main" id="{82737C14-3B8F-1857-BE03-53D5BADD2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1" y="30527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0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8 w 154"/>
                <a:gd name="T31" fmla="*/ 47 h 155"/>
                <a:gd name="T32" fmla="*/ 140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6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6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3 w 154"/>
                <a:gd name="T81" fmla="*/ 153 h 155"/>
                <a:gd name="T82" fmla="*/ 83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0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6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0" name="Freeform 349">
              <a:extLst>
                <a:ext uri="{FF2B5EF4-FFF2-40B4-BE49-F238E27FC236}">
                  <a16:creationId xmlns:a16="http://schemas.microsoft.com/office/drawing/2014/main" id="{BB744633-255B-B9C6-306E-B185070CD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308292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1" name="Freeform 350">
              <a:extLst>
                <a:ext uri="{FF2B5EF4-FFF2-40B4-BE49-F238E27FC236}">
                  <a16:creationId xmlns:a16="http://schemas.microsoft.com/office/drawing/2014/main" id="{09FAB68A-64D1-CCA7-9EE5-496794A99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3097213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Freeform 351">
              <a:extLst>
                <a:ext uri="{FF2B5EF4-FFF2-40B4-BE49-F238E27FC236}">
                  <a16:creationId xmlns:a16="http://schemas.microsoft.com/office/drawing/2014/main" id="{33BBBA94-AFC8-FE06-00C9-0683EB083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1" y="3097213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Freeform 352">
              <a:extLst>
                <a:ext uri="{FF2B5EF4-FFF2-40B4-BE49-F238E27FC236}">
                  <a16:creationId xmlns:a16="http://schemas.microsoft.com/office/drawing/2014/main" id="{2339F699-05D0-00F4-F9C2-649D70493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4" y="310673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4" name="Freeform 353">
              <a:extLst>
                <a:ext uri="{FF2B5EF4-FFF2-40B4-BE49-F238E27FC236}">
                  <a16:creationId xmlns:a16="http://schemas.microsoft.com/office/drawing/2014/main" id="{575133AC-E413-C1BB-94AB-E25C4EF1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1" y="310673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5" name="Freeform 354">
              <a:extLst>
                <a:ext uri="{FF2B5EF4-FFF2-40B4-BE49-F238E27FC236}">
                  <a16:creationId xmlns:a16="http://schemas.microsoft.com/office/drawing/2014/main" id="{BA6214F3-100A-4CE0-525E-8DF42EE4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1" y="3101976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6" name="Freeform 355">
              <a:extLst>
                <a:ext uri="{FF2B5EF4-FFF2-40B4-BE49-F238E27FC236}">
                  <a16:creationId xmlns:a16="http://schemas.microsoft.com/office/drawing/2014/main" id="{22872488-1926-2365-3113-965A65536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1" y="3071813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7" name="Freeform 356">
              <a:extLst>
                <a:ext uri="{FF2B5EF4-FFF2-40B4-BE49-F238E27FC236}">
                  <a16:creationId xmlns:a16="http://schemas.microsoft.com/office/drawing/2014/main" id="{D5FF221B-5280-11B5-D36C-D81FFAAA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1" y="307181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8" name="Freeform 357">
              <a:extLst>
                <a:ext uri="{FF2B5EF4-FFF2-40B4-BE49-F238E27FC236}">
                  <a16:creationId xmlns:a16="http://schemas.microsoft.com/office/drawing/2014/main" id="{18EBE7FF-B69B-91AF-3C96-571AA23C1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30432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9" name="Freeform 358">
              <a:extLst>
                <a:ext uri="{FF2B5EF4-FFF2-40B4-BE49-F238E27FC236}">
                  <a16:creationId xmlns:a16="http://schemas.microsoft.com/office/drawing/2014/main" id="{3B8A7FFE-05F6-D6FC-68BC-BA19E55C9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9" y="30432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0" name="Freeform 359">
              <a:extLst>
                <a:ext uri="{FF2B5EF4-FFF2-40B4-BE49-F238E27FC236}">
                  <a16:creationId xmlns:a16="http://schemas.microsoft.com/office/drawing/2014/main" id="{A768ED3F-B845-6FA7-C90F-135A0D1B9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039" y="30527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1" name="Freeform 360">
              <a:extLst>
                <a:ext uri="{FF2B5EF4-FFF2-40B4-BE49-F238E27FC236}">
                  <a16:creationId xmlns:a16="http://schemas.microsoft.com/office/drawing/2014/main" id="{E6F6BDC5-C118-2D49-ADAC-57968429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9" y="3048001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2" name="Freeform 361">
              <a:extLst>
                <a:ext uri="{FF2B5EF4-FFF2-40B4-BE49-F238E27FC236}">
                  <a16:creationId xmlns:a16="http://schemas.microsoft.com/office/drawing/2014/main" id="{8D9E8621-F61A-0E79-D058-70F56903F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9" y="3048001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3" name="Freeform 362">
              <a:extLst>
                <a:ext uri="{FF2B5EF4-FFF2-40B4-BE49-F238E27FC236}">
                  <a16:creationId xmlns:a16="http://schemas.microsoft.com/office/drawing/2014/main" id="{332949EC-7856-E7AB-E48C-76DDE67A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89" y="302101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4" name="Freeform 363">
              <a:extLst>
                <a:ext uri="{FF2B5EF4-FFF2-40B4-BE49-F238E27FC236}">
                  <a16:creationId xmlns:a16="http://schemas.microsoft.com/office/drawing/2014/main" id="{9DA67803-A2FA-18B4-F91F-325545924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4" y="30051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" name="Freeform 364">
              <a:extLst>
                <a:ext uri="{FF2B5EF4-FFF2-40B4-BE49-F238E27FC236}">
                  <a16:creationId xmlns:a16="http://schemas.microsoft.com/office/drawing/2014/main" id="{D125CBE8-91EE-2782-59F1-D023575E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1" y="30051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6" name="Freeform 365">
              <a:extLst>
                <a:ext uri="{FF2B5EF4-FFF2-40B4-BE49-F238E27FC236}">
                  <a16:creationId xmlns:a16="http://schemas.microsoft.com/office/drawing/2014/main" id="{E517651A-6406-7E13-46E0-5CE8E535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6" y="3005138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7" name="Freeform 366">
              <a:extLst>
                <a:ext uri="{FF2B5EF4-FFF2-40B4-BE49-F238E27FC236}">
                  <a16:creationId xmlns:a16="http://schemas.microsoft.com/office/drawing/2014/main" id="{45D95479-F62D-4FFB-3C62-4FC3B397E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4" y="2963863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" name="Freeform 367">
              <a:extLst>
                <a:ext uri="{FF2B5EF4-FFF2-40B4-BE49-F238E27FC236}">
                  <a16:creationId xmlns:a16="http://schemas.microsoft.com/office/drawing/2014/main" id="{2F95C815-1A6C-BD50-D23A-D64ED303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1" y="2962276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9" name="Freeform 368">
              <a:extLst>
                <a:ext uri="{FF2B5EF4-FFF2-40B4-BE49-F238E27FC236}">
                  <a16:creationId xmlns:a16="http://schemas.microsoft.com/office/drawing/2014/main" id="{33AFE714-4AAE-DF1A-416F-6D4610F6F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501" y="297338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" name="Freeform 369">
              <a:extLst>
                <a:ext uri="{FF2B5EF4-FFF2-40B4-BE49-F238E27FC236}">
                  <a16:creationId xmlns:a16="http://schemas.microsoft.com/office/drawing/2014/main" id="{AAF7AD95-C8FE-3221-8722-E1D50E985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4" y="298132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1" name="Freeform 370">
              <a:extLst>
                <a:ext uri="{FF2B5EF4-FFF2-40B4-BE49-F238E27FC236}">
                  <a16:creationId xmlns:a16="http://schemas.microsoft.com/office/drawing/2014/main" id="{19B399C8-D821-C3EA-6C14-C86213C3D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4" y="299402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2" name="Freeform 371">
              <a:extLst>
                <a:ext uri="{FF2B5EF4-FFF2-40B4-BE49-F238E27FC236}">
                  <a16:creationId xmlns:a16="http://schemas.microsoft.com/office/drawing/2014/main" id="{0ADEF749-6212-CF52-19A0-BA9B8714E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4" y="3001963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3" name="Freeform 372">
              <a:extLst>
                <a:ext uri="{FF2B5EF4-FFF2-40B4-BE49-F238E27FC236}">
                  <a16:creationId xmlns:a16="http://schemas.microsoft.com/office/drawing/2014/main" id="{E451C93D-6DB0-4DFA-CB0F-0FA392D98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6" y="298767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4" name="Freeform 373">
              <a:extLst>
                <a:ext uri="{FF2B5EF4-FFF2-40B4-BE49-F238E27FC236}">
                  <a16:creationId xmlns:a16="http://schemas.microsoft.com/office/drawing/2014/main" id="{CB329302-D7C2-1DF6-AB7B-BA0D0C34D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1" y="298926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7 w 155"/>
                <a:gd name="T99" fmla="*/ 148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7" y="148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5" name="Freeform 374">
              <a:extLst>
                <a:ext uri="{FF2B5EF4-FFF2-40B4-BE49-F238E27FC236}">
                  <a16:creationId xmlns:a16="http://schemas.microsoft.com/office/drawing/2014/main" id="{762B1091-4FBF-BBFF-B6DB-8E821978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9" y="2965451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6" name="Freeform 375">
              <a:extLst>
                <a:ext uri="{FF2B5EF4-FFF2-40B4-BE49-F238E27FC236}">
                  <a16:creationId xmlns:a16="http://schemas.microsoft.com/office/drawing/2014/main" id="{24A5F005-6B4F-7771-2A6B-D218FADB6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9" y="29781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7" name="Freeform 376">
              <a:extLst>
                <a:ext uri="{FF2B5EF4-FFF2-40B4-BE49-F238E27FC236}">
                  <a16:creationId xmlns:a16="http://schemas.microsoft.com/office/drawing/2014/main" id="{90CE6078-9503-6024-5088-51CE1817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9" y="29860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8" name="Freeform 377">
              <a:extLst>
                <a:ext uri="{FF2B5EF4-FFF2-40B4-BE49-F238E27FC236}">
                  <a16:creationId xmlns:a16="http://schemas.microsoft.com/office/drawing/2014/main" id="{9C5E9C4B-23B9-EB66-A5CB-5C99CE4B6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1" y="2971801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9" name="Freeform 378">
              <a:extLst>
                <a:ext uri="{FF2B5EF4-FFF2-40B4-BE49-F238E27FC236}">
                  <a16:creationId xmlns:a16="http://schemas.microsoft.com/office/drawing/2014/main" id="{13A1D03F-71D5-51FE-978D-662A37E95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6" y="29733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0" name="Freeform 379">
              <a:extLst>
                <a:ext uri="{FF2B5EF4-FFF2-40B4-BE49-F238E27FC236}">
                  <a16:creationId xmlns:a16="http://schemas.microsoft.com/office/drawing/2014/main" id="{D820DE99-88E2-C27F-8E73-02BC54638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9" y="29733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1" name="Freeform 380">
              <a:extLst>
                <a:ext uri="{FF2B5EF4-FFF2-40B4-BE49-F238E27FC236}">
                  <a16:creationId xmlns:a16="http://schemas.microsoft.com/office/drawing/2014/main" id="{2290A251-F61E-CE79-763E-CAB42EE2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6" y="29400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2" name="Freeform 381">
              <a:extLst>
                <a:ext uri="{FF2B5EF4-FFF2-40B4-BE49-F238E27FC236}">
                  <a16:creationId xmlns:a16="http://schemas.microsoft.com/office/drawing/2014/main" id="{36BB5ECD-71DE-8D49-C9BE-232119005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9" y="2949576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Freeform 382">
              <a:extLst>
                <a:ext uri="{FF2B5EF4-FFF2-40B4-BE49-F238E27FC236}">
                  <a16:creationId xmlns:a16="http://schemas.microsoft.com/office/drawing/2014/main" id="{5B94651E-ECCB-594D-0900-E93B3C07C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9" y="2962276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" name="Freeform 383">
              <a:extLst>
                <a:ext uri="{FF2B5EF4-FFF2-40B4-BE49-F238E27FC236}">
                  <a16:creationId xmlns:a16="http://schemas.microsoft.com/office/drawing/2014/main" id="{478676B9-250D-9B63-DB91-4EC08009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9" y="2968626"/>
              <a:ext cx="36513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" name="Freeform 384">
              <a:extLst>
                <a:ext uri="{FF2B5EF4-FFF2-40B4-BE49-F238E27FC236}">
                  <a16:creationId xmlns:a16="http://schemas.microsoft.com/office/drawing/2014/main" id="{F9381EF8-DB94-12AB-98D6-64A17649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1" y="2954338"/>
              <a:ext cx="34925" cy="34925"/>
            </a:xfrm>
            <a:custGeom>
              <a:avLst/>
              <a:gdLst>
                <a:gd name="T0" fmla="*/ 133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3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6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3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3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3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3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" name="Freeform 385">
              <a:extLst>
                <a:ext uri="{FF2B5EF4-FFF2-40B4-BE49-F238E27FC236}">
                  <a16:creationId xmlns:a16="http://schemas.microsoft.com/office/drawing/2014/main" id="{1335E940-E5FD-BA8F-F03A-A94368D06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9" y="29511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Freeform 386">
              <a:extLst>
                <a:ext uri="{FF2B5EF4-FFF2-40B4-BE49-F238E27FC236}">
                  <a16:creationId xmlns:a16="http://schemas.microsoft.com/office/drawing/2014/main" id="{B7B77F45-8B23-4936-DFAE-1788741F4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4" y="2933701"/>
              <a:ext cx="34925" cy="34925"/>
            </a:xfrm>
            <a:custGeom>
              <a:avLst/>
              <a:gdLst>
                <a:gd name="T0" fmla="*/ 133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3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6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3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3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3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3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Freeform 387">
              <a:extLst>
                <a:ext uri="{FF2B5EF4-FFF2-40B4-BE49-F238E27FC236}">
                  <a16:creationId xmlns:a16="http://schemas.microsoft.com/office/drawing/2014/main" id="{527B9735-9376-1F79-E7A9-3607C8049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4" y="2946401"/>
              <a:ext cx="34925" cy="34925"/>
            </a:xfrm>
            <a:custGeom>
              <a:avLst/>
              <a:gdLst>
                <a:gd name="T0" fmla="*/ 133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3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6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3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3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3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3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Freeform 388">
              <a:extLst>
                <a:ext uri="{FF2B5EF4-FFF2-40B4-BE49-F238E27FC236}">
                  <a16:creationId xmlns:a16="http://schemas.microsoft.com/office/drawing/2014/main" id="{85B5FE09-DACC-F788-CAF3-B82374F31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4" y="2954338"/>
              <a:ext cx="34925" cy="34925"/>
            </a:xfrm>
            <a:custGeom>
              <a:avLst/>
              <a:gdLst>
                <a:gd name="T0" fmla="*/ 133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3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6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3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3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3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3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Freeform 389">
              <a:extLst>
                <a:ext uri="{FF2B5EF4-FFF2-40B4-BE49-F238E27FC236}">
                  <a16:creationId xmlns:a16="http://schemas.microsoft.com/office/drawing/2014/main" id="{B2A6A04F-DF51-A0BD-061E-2173237D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6" y="293846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3 w 154"/>
                <a:gd name="T81" fmla="*/ 153 h 155"/>
                <a:gd name="T82" fmla="*/ 83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Freeform 390">
              <a:extLst>
                <a:ext uri="{FF2B5EF4-FFF2-40B4-BE49-F238E27FC236}">
                  <a16:creationId xmlns:a16="http://schemas.microsoft.com/office/drawing/2014/main" id="{A0C3B07C-6E97-8302-86E8-AE96886B9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9" y="29654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Freeform 391">
              <a:extLst>
                <a:ext uri="{FF2B5EF4-FFF2-40B4-BE49-F238E27FC236}">
                  <a16:creationId xmlns:a16="http://schemas.microsoft.com/office/drawing/2014/main" id="{24D3E912-8EB5-02D9-3A7F-2940442A5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4" y="291147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" name="Freeform 392">
              <a:extLst>
                <a:ext uri="{FF2B5EF4-FFF2-40B4-BE49-F238E27FC236}">
                  <a16:creationId xmlns:a16="http://schemas.microsoft.com/office/drawing/2014/main" id="{C3EF4795-9120-EEAB-5099-5934DD896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9" y="289560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" name="Freeform 393">
              <a:extLst>
                <a:ext uri="{FF2B5EF4-FFF2-40B4-BE49-F238E27FC236}">
                  <a16:creationId xmlns:a16="http://schemas.microsoft.com/office/drawing/2014/main" id="{2DA0D0AC-BE8F-7188-87AE-75ABCA49B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9" y="29098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" name="Freeform 394">
              <a:extLst>
                <a:ext uri="{FF2B5EF4-FFF2-40B4-BE49-F238E27FC236}">
                  <a16:creationId xmlns:a16="http://schemas.microsoft.com/office/drawing/2014/main" id="{97139218-3AB4-6CF6-412F-BDBCB0389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9" y="29162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" name="Freeform 395">
              <a:extLst>
                <a:ext uri="{FF2B5EF4-FFF2-40B4-BE49-F238E27FC236}">
                  <a16:creationId xmlns:a16="http://schemas.microsoft.com/office/drawing/2014/main" id="{98075BEB-5136-81B3-2982-B61771454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1" y="29019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Freeform 396">
              <a:extLst>
                <a:ext uri="{FF2B5EF4-FFF2-40B4-BE49-F238E27FC236}">
                  <a16:creationId xmlns:a16="http://schemas.microsoft.com/office/drawing/2014/main" id="{22259317-D8B1-A191-87C4-2C2E8263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6" y="28717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Freeform 397">
              <a:extLst>
                <a:ext uri="{FF2B5EF4-FFF2-40B4-BE49-F238E27FC236}">
                  <a16:creationId xmlns:a16="http://schemas.microsoft.com/office/drawing/2014/main" id="{207F2D41-3153-0C98-7DEE-2072C24E7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9" y="2879726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Freeform 398">
              <a:extLst>
                <a:ext uri="{FF2B5EF4-FFF2-40B4-BE49-F238E27FC236}">
                  <a16:creationId xmlns:a16="http://schemas.microsoft.com/office/drawing/2014/main" id="{42ABF1D9-1120-6482-288E-E13B3EB1B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9" y="2894013"/>
              <a:ext cx="36513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399">
              <a:extLst>
                <a:ext uri="{FF2B5EF4-FFF2-40B4-BE49-F238E27FC236}">
                  <a16:creationId xmlns:a16="http://schemas.microsoft.com/office/drawing/2014/main" id="{DD7B08BE-4493-50C3-8585-E2C69ED9F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9" y="2900363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Freeform 400">
              <a:extLst>
                <a:ext uri="{FF2B5EF4-FFF2-40B4-BE49-F238E27FC236}">
                  <a16:creationId xmlns:a16="http://schemas.microsoft.com/office/drawing/2014/main" id="{31C0FADA-3A51-72E6-1CFD-6922ECEA9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1" y="2886076"/>
              <a:ext cx="34925" cy="34925"/>
            </a:xfrm>
            <a:custGeom>
              <a:avLst/>
              <a:gdLst>
                <a:gd name="T0" fmla="*/ 133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3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6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3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3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3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3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" name="Freeform 401">
              <a:extLst>
                <a:ext uri="{FF2B5EF4-FFF2-40B4-BE49-F238E27FC236}">
                  <a16:creationId xmlns:a16="http://schemas.microsoft.com/office/drawing/2014/main" id="{DE7FCF45-9519-82EB-F4E5-3C0EC1FCA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6" y="2870201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" name="Freeform 402">
              <a:extLst>
                <a:ext uri="{FF2B5EF4-FFF2-40B4-BE49-F238E27FC236}">
                  <a16:creationId xmlns:a16="http://schemas.microsoft.com/office/drawing/2014/main" id="{1D8A65E3-4AE4-EF7F-A3BF-83D6594C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264" y="2911476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" name="Freeform 403">
              <a:extLst>
                <a:ext uri="{FF2B5EF4-FFF2-40B4-BE49-F238E27FC236}">
                  <a16:creationId xmlns:a16="http://schemas.microsoft.com/office/drawing/2014/main" id="{D36E8874-107E-DCAE-0EDC-8BF406FF9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4" y="2917826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" name="Freeform 404">
              <a:extLst>
                <a:ext uri="{FF2B5EF4-FFF2-40B4-BE49-F238E27FC236}">
                  <a16:creationId xmlns:a16="http://schemas.microsoft.com/office/drawing/2014/main" id="{0398C798-405F-4DB6-568F-5B21FB54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6" y="2901951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6" name="Freeform 405">
              <a:extLst>
                <a:ext uri="{FF2B5EF4-FFF2-40B4-BE49-F238E27FC236}">
                  <a16:creationId xmlns:a16="http://schemas.microsoft.com/office/drawing/2014/main" id="{014B1490-0F43-67A7-3FE5-4ADF80C3A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6" y="2886076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7" name="Freeform 407">
              <a:extLst>
                <a:ext uri="{FF2B5EF4-FFF2-40B4-BE49-F238E27FC236}">
                  <a16:creationId xmlns:a16="http://schemas.microsoft.com/office/drawing/2014/main" id="{6FDA4F3E-0F89-DB69-4436-05B7D5BD5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28717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8" name="Freeform 408">
              <a:extLst>
                <a:ext uri="{FF2B5EF4-FFF2-40B4-BE49-F238E27FC236}">
                  <a16:creationId xmlns:a16="http://schemas.microsoft.com/office/drawing/2014/main" id="{22523D94-A79E-E520-2F4F-3943BE4F3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2855913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9" name="Freeform 409">
              <a:extLst>
                <a:ext uri="{FF2B5EF4-FFF2-40B4-BE49-F238E27FC236}">
                  <a16:creationId xmlns:a16="http://schemas.microsoft.com/office/drawing/2014/main" id="{26970B5D-CABF-247F-123E-7520D118C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28654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0" name="Freeform 410">
              <a:extLst>
                <a:ext uri="{FF2B5EF4-FFF2-40B4-BE49-F238E27FC236}">
                  <a16:creationId xmlns:a16="http://schemas.microsoft.com/office/drawing/2014/main" id="{6C9B951B-5F36-3BA5-F3B1-E698654AC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1" y="28495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1" name="Freeform 411">
              <a:extLst>
                <a:ext uri="{FF2B5EF4-FFF2-40B4-BE49-F238E27FC236}">
                  <a16:creationId xmlns:a16="http://schemas.microsoft.com/office/drawing/2014/main" id="{8B84972B-886E-455E-EB2E-A33B1905E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280987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2" name="Freeform 412">
              <a:extLst>
                <a:ext uri="{FF2B5EF4-FFF2-40B4-BE49-F238E27FC236}">
                  <a16:creationId xmlns:a16="http://schemas.microsoft.com/office/drawing/2014/main" id="{15C05637-A419-0C9E-8563-1C5B48BB1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8336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3" name="Freeform 413">
              <a:extLst>
                <a:ext uri="{FF2B5EF4-FFF2-40B4-BE49-F238E27FC236}">
                  <a16:creationId xmlns:a16="http://schemas.microsoft.com/office/drawing/2014/main" id="{6AD90352-4BC2-FA88-26AF-D984A05A9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6" y="28432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4" name="Freeform 414">
              <a:extLst>
                <a:ext uri="{FF2B5EF4-FFF2-40B4-BE49-F238E27FC236}">
                  <a16:creationId xmlns:a16="http://schemas.microsoft.com/office/drawing/2014/main" id="{AABACEDE-9D52-65AE-E3EA-6D397387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363" y="286067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Freeform 415">
              <a:extLst>
                <a:ext uri="{FF2B5EF4-FFF2-40B4-BE49-F238E27FC236}">
                  <a16:creationId xmlns:a16="http://schemas.microsoft.com/office/drawing/2014/main" id="{F8109455-DA96-28BE-0094-335329EC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28670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" name="Freeform 416">
              <a:extLst>
                <a:ext uri="{FF2B5EF4-FFF2-40B4-BE49-F238E27FC236}">
                  <a16:creationId xmlns:a16="http://schemas.microsoft.com/office/drawing/2014/main" id="{FEF51CC0-EE10-5A17-07AA-148A275B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28813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" name="Freeform 417">
              <a:extLst>
                <a:ext uri="{FF2B5EF4-FFF2-40B4-BE49-F238E27FC236}">
                  <a16:creationId xmlns:a16="http://schemas.microsoft.com/office/drawing/2014/main" id="{1B13047A-F17B-FC4B-40D7-BDC6A633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776" y="28876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" name="Freeform 418">
              <a:extLst>
                <a:ext uri="{FF2B5EF4-FFF2-40B4-BE49-F238E27FC236}">
                  <a16:creationId xmlns:a16="http://schemas.microsoft.com/office/drawing/2014/main" id="{6253955A-BC5D-C8A8-F0AC-268DC9C4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2894013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Freeform 419">
              <a:extLst>
                <a:ext uri="{FF2B5EF4-FFF2-40B4-BE49-F238E27FC236}">
                  <a16:creationId xmlns:a16="http://schemas.microsoft.com/office/drawing/2014/main" id="{50802FB5-72E8-AF23-07A9-CDA28CE0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29019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" name="Freeform 420">
              <a:extLst>
                <a:ext uri="{FF2B5EF4-FFF2-40B4-BE49-F238E27FC236}">
                  <a16:creationId xmlns:a16="http://schemas.microsoft.com/office/drawing/2014/main" id="{2105B6AE-7002-C608-331D-A884F8EA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063" y="29035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" name="Freeform 421">
              <a:extLst>
                <a:ext uri="{FF2B5EF4-FFF2-40B4-BE49-F238E27FC236}">
                  <a16:creationId xmlns:a16="http://schemas.microsoft.com/office/drawing/2014/main" id="{C8F70BCF-B989-FB79-257B-6D42A5223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6" y="28463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" name="Freeform 422">
              <a:extLst>
                <a:ext uri="{FF2B5EF4-FFF2-40B4-BE49-F238E27FC236}">
                  <a16:creationId xmlns:a16="http://schemas.microsoft.com/office/drawing/2014/main" id="{45F0D6F4-963E-3E12-2C3D-38495687C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6" y="28384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" name="Freeform 423">
              <a:extLst>
                <a:ext uri="{FF2B5EF4-FFF2-40B4-BE49-F238E27FC236}">
                  <a16:creationId xmlns:a16="http://schemas.microsoft.com/office/drawing/2014/main" id="{D1E870B0-BDAE-45E4-E703-F7C48B62B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638" y="28336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" name="Freeform 424">
              <a:extLst>
                <a:ext uri="{FF2B5EF4-FFF2-40B4-BE49-F238E27FC236}">
                  <a16:creationId xmlns:a16="http://schemas.microsoft.com/office/drawing/2014/main" id="{352D19A1-771A-14F5-7E07-6CB62526B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1" y="282416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Freeform 425">
              <a:extLst>
                <a:ext uri="{FF2B5EF4-FFF2-40B4-BE49-F238E27FC236}">
                  <a16:creationId xmlns:a16="http://schemas.microsoft.com/office/drawing/2014/main" id="{72B0A556-A9A4-8B68-5673-BF9B8A52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1" y="28082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Freeform 426">
              <a:extLst>
                <a:ext uri="{FF2B5EF4-FFF2-40B4-BE49-F238E27FC236}">
                  <a16:creationId xmlns:a16="http://schemas.microsoft.com/office/drawing/2014/main" id="{3330E1E7-F446-D266-7998-71FDC854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2792413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Freeform 427">
              <a:extLst>
                <a:ext uri="{FF2B5EF4-FFF2-40B4-BE49-F238E27FC236}">
                  <a16:creationId xmlns:a16="http://schemas.microsoft.com/office/drawing/2014/main" id="{EBF09B3D-E9BB-83AF-2D40-25C60ABE6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701" y="27876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Freeform 428">
              <a:extLst>
                <a:ext uri="{FF2B5EF4-FFF2-40B4-BE49-F238E27FC236}">
                  <a16:creationId xmlns:a16="http://schemas.microsoft.com/office/drawing/2014/main" id="{71684AA3-7928-7C38-65C6-A1E23B354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4763" y="2800350"/>
              <a:ext cx="34925" cy="34925"/>
            </a:xfrm>
            <a:custGeom>
              <a:avLst/>
              <a:gdLst>
                <a:gd name="T0" fmla="*/ 133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3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6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3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3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3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3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Freeform 429">
              <a:extLst>
                <a:ext uri="{FF2B5EF4-FFF2-40B4-BE49-F238E27FC236}">
                  <a16:creationId xmlns:a16="http://schemas.microsoft.com/office/drawing/2014/main" id="{96CCA579-1DAB-7729-2C41-5EC6F03A7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2808288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Freeform 430">
              <a:extLst>
                <a:ext uri="{FF2B5EF4-FFF2-40B4-BE49-F238E27FC236}">
                  <a16:creationId xmlns:a16="http://schemas.microsoft.com/office/drawing/2014/main" id="{E73F19C8-0C40-159E-2D03-38E1120BD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6" y="28146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Freeform 431">
              <a:extLst>
                <a:ext uri="{FF2B5EF4-FFF2-40B4-BE49-F238E27FC236}">
                  <a16:creationId xmlns:a16="http://schemas.microsoft.com/office/drawing/2014/main" id="{004952D7-6179-DA5E-CE6C-BEF9040F9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28463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Freeform 432">
              <a:extLst>
                <a:ext uri="{FF2B5EF4-FFF2-40B4-BE49-F238E27FC236}">
                  <a16:creationId xmlns:a16="http://schemas.microsoft.com/office/drawing/2014/main" id="{A3A65045-AF31-898E-33C9-A65153CE4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6" y="2898775"/>
              <a:ext cx="36513" cy="36513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3 w 155"/>
                <a:gd name="T71" fmla="*/ 133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3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Freeform 433">
              <a:extLst>
                <a:ext uri="{FF2B5EF4-FFF2-40B4-BE49-F238E27FC236}">
                  <a16:creationId xmlns:a16="http://schemas.microsoft.com/office/drawing/2014/main" id="{CCF9C44B-B2EB-AE83-A46A-7852B44C9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6" y="27749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8 h 154"/>
                <a:gd name="T14" fmla="*/ 149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49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Freeform 434">
              <a:extLst>
                <a:ext uri="{FF2B5EF4-FFF2-40B4-BE49-F238E27FC236}">
                  <a16:creationId xmlns:a16="http://schemas.microsoft.com/office/drawing/2014/main" id="{8587F344-1835-D2AE-4365-9BAE34A6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27749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Freeform 435">
              <a:extLst>
                <a:ext uri="{FF2B5EF4-FFF2-40B4-BE49-F238E27FC236}">
                  <a16:creationId xmlns:a16="http://schemas.microsoft.com/office/drawing/2014/main" id="{1AF45653-658A-07F8-2D6B-30CAAE9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6" y="278130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Freeform 436">
              <a:extLst>
                <a:ext uri="{FF2B5EF4-FFF2-40B4-BE49-F238E27FC236}">
                  <a16:creationId xmlns:a16="http://schemas.microsoft.com/office/drawing/2014/main" id="{639F0E29-032D-E4B3-B0BA-457D45C03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27622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Freeform 437">
              <a:extLst>
                <a:ext uri="{FF2B5EF4-FFF2-40B4-BE49-F238E27FC236}">
                  <a16:creationId xmlns:a16="http://schemas.microsoft.com/office/drawing/2014/main" id="{90C8A991-61A7-AA21-EBB6-6A4E8AFC6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27368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Freeform 438">
              <a:extLst>
                <a:ext uri="{FF2B5EF4-FFF2-40B4-BE49-F238E27FC236}">
                  <a16:creationId xmlns:a16="http://schemas.microsoft.com/office/drawing/2014/main" id="{49027AA9-12AB-A3F6-DD38-92F6C6850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27051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Freeform 439">
              <a:extLst>
                <a:ext uri="{FF2B5EF4-FFF2-40B4-BE49-F238E27FC236}">
                  <a16:creationId xmlns:a16="http://schemas.microsoft.com/office/drawing/2014/main" id="{7CA3D7CA-2D3D-0775-352F-734E6D7FC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268128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7 w 155"/>
                <a:gd name="T99" fmla="*/ 148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7" y="148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Freeform 440">
              <a:extLst>
                <a:ext uri="{FF2B5EF4-FFF2-40B4-BE49-F238E27FC236}">
                  <a16:creationId xmlns:a16="http://schemas.microsoft.com/office/drawing/2014/main" id="{398A7F4C-417E-AF7A-6854-923A982AC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463" y="2657475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Freeform 441">
              <a:extLst>
                <a:ext uri="{FF2B5EF4-FFF2-40B4-BE49-F238E27FC236}">
                  <a16:creationId xmlns:a16="http://schemas.microsoft.com/office/drawing/2014/main" id="{99800372-5538-A845-D7AC-E791DCBF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1" y="26987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Freeform 442">
              <a:extLst>
                <a:ext uri="{FF2B5EF4-FFF2-40B4-BE49-F238E27FC236}">
                  <a16:creationId xmlns:a16="http://schemas.microsoft.com/office/drawing/2014/main" id="{4BDF5CA4-EF54-6E6D-1664-8CBB4F229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576" y="2708275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Freeform 443">
              <a:extLst>
                <a:ext uri="{FF2B5EF4-FFF2-40B4-BE49-F238E27FC236}">
                  <a16:creationId xmlns:a16="http://schemas.microsoft.com/office/drawing/2014/main" id="{05AEA280-05D4-CD0A-FAA2-ACE9E9C3E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038" y="27320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Freeform 444">
              <a:extLst>
                <a:ext uri="{FF2B5EF4-FFF2-40B4-BE49-F238E27FC236}">
                  <a16:creationId xmlns:a16="http://schemas.microsoft.com/office/drawing/2014/main" id="{A7F908C3-A46C-2240-0EA8-485D9339F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2738438"/>
              <a:ext cx="36513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Freeform 445">
              <a:extLst>
                <a:ext uri="{FF2B5EF4-FFF2-40B4-BE49-F238E27FC236}">
                  <a16:creationId xmlns:a16="http://schemas.microsoft.com/office/drawing/2014/main" id="{C64D7709-B081-DC16-22D1-B27AE57E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6" y="27654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0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0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0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0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Freeform 446">
              <a:extLst>
                <a:ext uri="{FF2B5EF4-FFF2-40B4-BE49-F238E27FC236}">
                  <a16:creationId xmlns:a16="http://schemas.microsoft.com/office/drawing/2014/main" id="{205690BC-EF9A-F8E5-F044-241721AD1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1" y="27479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Freeform 447">
              <a:extLst>
                <a:ext uri="{FF2B5EF4-FFF2-40B4-BE49-F238E27FC236}">
                  <a16:creationId xmlns:a16="http://schemas.microsoft.com/office/drawing/2014/main" id="{BE5E5DCE-3323-B2B2-3BD7-C28D1BDF5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312737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Freeform 448">
              <a:extLst>
                <a:ext uri="{FF2B5EF4-FFF2-40B4-BE49-F238E27FC236}">
                  <a16:creationId xmlns:a16="http://schemas.microsoft.com/office/drawing/2014/main" id="{2175F24B-2278-B948-F708-D2CB1BF3F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29781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Freeform 449">
              <a:extLst>
                <a:ext uri="{FF2B5EF4-FFF2-40B4-BE49-F238E27FC236}">
                  <a16:creationId xmlns:a16="http://schemas.microsoft.com/office/drawing/2014/main" id="{902BF32B-4DB8-4909-68DC-5D2F963C9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6" y="30114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Freeform 450">
              <a:extLst>
                <a:ext uri="{FF2B5EF4-FFF2-40B4-BE49-F238E27FC236}">
                  <a16:creationId xmlns:a16="http://schemas.microsoft.com/office/drawing/2014/main" id="{35C46D84-FC4C-AAD5-8AB5-78DA48207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1" y="27797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Freeform 451">
              <a:extLst>
                <a:ext uri="{FF2B5EF4-FFF2-40B4-BE49-F238E27FC236}">
                  <a16:creationId xmlns:a16="http://schemas.microsoft.com/office/drawing/2014/main" id="{BCE24F20-3197-D89C-A0B3-899D748B6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6" y="277018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Freeform 452">
              <a:extLst>
                <a:ext uri="{FF2B5EF4-FFF2-40B4-BE49-F238E27FC236}">
                  <a16:creationId xmlns:a16="http://schemas.microsoft.com/office/drawing/2014/main" id="{7A6883BB-5D2E-1990-B37C-161A411E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6" y="280352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Freeform 453">
              <a:extLst>
                <a:ext uri="{FF2B5EF4-FFF2-40B4-BE49-F238E27FC236}">
                  <a16:creationId xmlns:a16="http://schemas.microsoft.com/office/drawing/2014/main" id="{3C751449-F850-AF0E-FCFA-05D5EFB1B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1" y="28114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Freeform 454">
              <a:extLst>
                <a:ext uri="{FF2B5EF4-FFF2-40B4-BE49-F238E27FC236}">
                  <a16:creationId xmlns:a16="http://schemas.microsoft.com/office/drawing/2014/main" id="{BD6E99A6-762C-5ED1-7018-0CECDC58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28273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Freeform 455">
              <a:extLst>
                <a:ext uri="{FF2B5EF4-FFF2-40B4-BE49-F238E27FC236}">
                  <a16:creationId xmlns:a16="http://schemas.microsoft.com/office/drawing/2014/main" id="{D3D23D11-25B3-5F52-F8E7-EFA4041B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283527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Freeform 456">
              <a:extLst>
                <a:ext uri="{FF2B5EF4-FFF2-40B4-BE49-F238E27FC236}">
                  <a16:creationId xmlns:a16="http://schemas.microsoft.com/office/drawing/2014/main" id="{EC1B1AEC-5C7B-3224-2362-90B2FAD6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2847975"/>
              <a:ext cx="34925" cy="36513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Freeform 457">
              <a:extLst>
                <a:ext uri="{FF2B5EF4-FFF2-40B4-BE49-F238E27FC236}">
                  <a16:creationId xmlns:a16="http://schemas.microsoft.com/office/drawing/2014/main" id="{F96A884F-4173-171E-9AE9-BDF7277BE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28781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Freeform 458">
              <a:extLst>
                <a:ext uri="{FF2B5EF4-FFF2-40B4-BE49-F238E27FC236}">
                  <a16:creationId xmlns:a16="http://schemas.microsoft.com/office/drawing/2014/main" id="{EA183DCA-D6A7-5756-20BF-97DED0F7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2898775"/>
              <a:ext cx="34925" cy="36513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Freeform 459">
              <a:extLst>
                <a:ext uri="{FF2B5EF4-FFF2-40B4-BE49-F238E27FC236}">
                  <a16:creationId xmlns:a16="http://schemas.microsoft.com/office/drawing/2014/main" id="{5E59537F-62EC-A54B-39B9-59041E28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1" y="28321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Freeform 460">
              <a:extLst>
                <a:ext uri="{FF2B5EF4-FFF2-40B4-BE49-F238E27FC236}">
                  <a16:creationId xmlns:a16="http://schemas.microsoft.com/office/drawing/2014/main" id="{575C8ED2-4FFF-D76F-9707-C9807E165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27654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1" name="Freeform 461">
              <a:extLst>
                <a:ext uri="{FF2B5EF4-FFF2-40B4-BE49-F238E27FC236}">
                  <a16:creationId xmlns:a16="http://schemas.microsoft.com/office/drawing/2014/main" id="{9FA3F88C-9482-7994-29E6-CA6C86A26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2800350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1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Freeform 462">
              <a:extLst>
                <a:ext uri="{FF2B5EF4-FFF2-40B4-BE49-F238E27FC236}">
                  <a16:creationId xmlns:a16="http://schemas.microsoft.com/office/drawing/2014/main" id="{12A9EBD9-F835-FF9D-AF7B-CBD7C08F9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1" y="279082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3" name="Freeform 463">
              <a:extLst>
                <a:ext uri="{FF2B5EF4-FFF2-40B4-BE49-F238E27FC236}">
                  <a16:creationId xmlns:a16="http://schemas.microsoft.com/office/drawing/2014/main" id="{CBBA3C08-59E7-07B9-26A2-9323AF9C3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27860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0 w 154"/>
                <a:gd name="T5" fmla="*/ 119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49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0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6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6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0" y="119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9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0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6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6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4" name="Freeform 464">
              <a:extLst>
                <a:ext uri="{FF2B5EF4-FFF2-40B4-BE49-F238E27FC236}">
                  <a16:creationId xmlns:a16="http://schemas.microsoft.com/office/drawing/2014/main" id="{7F466C61-2E65-2A91-176F-6900BEEF2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1" y="27860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5" name="Freeform 465">
              <a:extLst>
                <a:ext uri="{FF2B5EF4-FFF2-40B4-BE49-F238E27FC236}">
                  <a16:creationId xmlns:a16="http://schemas.microsoft.com/office/drawing/2014/main" id="{5E954085-AD16-2C03-4F11-6A558CCDF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27828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6" name="Freeform 466">
              <a:extLst>
                <a:ext uri="{FF2B5EF4-FFF2-40B4-BE49-F238E27FC236}">
                  <a16:creationId xmlns:a16="http://schemas.microsoft.com/office/drawing/2014/main" id="{94EACC3D-BCBE-61A9-9225-4AF4A5BC8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270510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Freeform 467">
              <a:extLst>
                <a:ext uri="{FF2B5EF4-FFF2-40B4-BE49-F238E27FC236}">
                  <a16:creationId xmlns:a16="http://schemas.microsoft.com/office/drawing/2014/main" id="{7783F6B3-0D29-A786-76D7-2BFCB0FB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27320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1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8" name="Freeform 468">
              <a:extLst>
                <a:ext uri="{FF2B5EF4-FFF2-40B4-BE49-F238E27FC236}">
                  <a16:creationId xmlns:a16="http://schemas.microsoft.com/office/drawing/2014/main" id="{4A206220-9D1C-46B6-0464-DB324EEBC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27400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9" name="Freeform 469">
              <a:extLst>
                <a:ext uri="{FF2B5EF4-FFF2-40B4-BE49-F238E27FC236}">
                  <a16:creationId xmlns:a16="http://schemas.microsoft.com/office/drawing/2014/main" id="{5C85EEE9-07EC-75FC-7FE7-36923F771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27447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0" name="Freeform 470">
              <a:extLst>
                <a:ext uri="{FF2B5EF4-FFF2-40B4-BE49-F238E27FC236}">
                  <a16:creationId xmlns:a16="http://schemas.microsoft.com/office/drawing/2014/main" id="{8F8487A6-B04E-C261-AA19-BB05CD95C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27447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" name="Freeform 471">
              <a:extLst>
                <a:ext uri="{FF2B5EF4-FFF2-40B4-BE49-F238E27FC236}">
                  <a16:creationId xmlns:a16="http://schemas.microsoft.com/office/drawing/2014/main" id="{B75658A5-23EF-360D-D5DF-E159EA8B6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27384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" name="Freeform 472">
              <a:extLst>
                <a:ext uri="{FF2B5EF4-FFF2-40B4-BE49-F238E27FC236}">
                  <a16:creationId xmlns:a16="http://schemas.microsoft.com/office/drawing/2014/main" id="{BEF59464-223E-C4B0-8F3E-179F599C7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724150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" name="Freeform 473">
              <a:extLst>
                <a:ext uri="{FF2B5EF4-FFF2-40B4-BE49-F238E27FC236}">
                  <a16:creationId xmlns:a16="http://schemas.microsoft.com/office/drawing/2014/main" id="{99AFF9CB-A87C-9A92-4AD7-4E4417EB2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7051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4" name="Freeform 474">
              <a:extLst>
                <a:ext uri="{FF2B5EF4-FFF2-40B4-BE49-F238E27FC236}">
                  <a16:creationId xmlns:a16="http://schemas.microsoft.com/office/drawing/2014/main" id="{85AEFC79-22BE-D26F-A349-243F17D75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27003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5" name="Freeform 475">
              <a:extLst>
                <a:ext uri="{FF2B5EF4-FFF2-40B4-BE49-F238E27FC236}">
                  <a16:creationId xmlns:a16="http://schemas.microsoft.com/office/drawing/2014/main" id="{33E78B92-A023-FF80-221F-1F991AB48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27003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1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1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6" name="Freeform 476">
              <a:extLst>
                <a:ext uri="{FF2B5EF4-FFF2-40B4-BE49-F238E27FC236}">
                  <a16:creationId xmlns:a16="http://schemas.microsoft.com/office/drawing/2014/main" id="{443E1E4F-95DE-6F41-AD28-37F0550D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27066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7" name="Freeform 477">
              <a:extLst>
                <a:ext uri="{FF2B5EF4-FFF2-40B4-BE49-F238E27FC236}">
                  <a16:creationId xmlns:a16="http://schemas.microsoft.com/office/drawing/2014/main" id="{9F22603B-A1E1-4DD5-54D8-7C7C7B65E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270668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2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2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Freeform 478">
              <a:extLst>
                <a:ext uri="{FF2B5EF4-FFF2-40B4-BE49-F238E27FC236}">
                  <a16:creationId xmlns:a16="http://schemas.microsoft.com/office/drawing/2014/main" id="{EAC55BAC-7561-886F-F441-3C8FE070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27003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0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0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6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1 h 155"/>
                <a:gd name="T74" fmla="*/ 46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0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0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1"/>
                  </a:lnTo>
                  <a:lnTo>
                    <a:pt x="46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9" name="Freeform 479">
              <a:extLst>
                <a:ext uri="{FF2B5EF4-FFF2-40B4-BE49-F238E27FC236}">
                  <a16:creationId xmlns:a16="http://schemas.microsoft.com/office/drawing/2014/main" id="{D832AA06-2CA2-319A-A225-8D7027D6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26892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0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8 w 154"/>
                <a:gd name="T31" fmla="*/ 47 h 155"/>
                <a:gd name="T32" fmla="*/ 140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6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6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3 w 154"/>
                <a:gd name="T81" fmla="*/ 153 h 155"/>
                <a:gd name="T82" fmla="*/ 83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0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6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0" name="Freeform 480">
              <a:extLst>
                <a:ext uri="{FF2B5EF4-FFF2-40B4-BE49-F238E27FC236}">
                  <a16:creationId xmlns:a16="http://schemas.microsoft.com/office/drawing/2014/main" id="{A9A710F6-0D53-20CB-CB08-D0CB1E92E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26892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" name="Freeform 481">
              <a:extLst>
                <a:ext uri="{FF2B5EF4-FFF2-40B4-BE49-F238E27FC236}">
                  <a16:creationId xmlns:a16="http://schemas.microsoft.com/office/drawing/2014/main" id="{4E2900E8-CF21-74B2-6DAB-7D3ADFDE6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26812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" name="Freeform 482">
              <a:extLst>
                <a:ext uri="{FF2B5EF4-FFF2-40B4-BE49-F238E27FC236}">
                  <a16:creationId xmlns:a16="http://schemas.microsoft.com/office/drawing/2014/main" id="{97D6F02F-485C-356C-CCC9-8A470FCAF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338" y="26733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3" name="Freeform 483">
              <a:extLst>
                <a:ext uri="{FF2B5EF4-FFF2-40B4-BE49-F238E27FC236}">
                  <a16:creationId xmlns:a16="http://schemas.microsoft.com/office/drawing/2014/main" id="{442CAFF6-5DD8-ABE3-F617-271C1B6AC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26733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4" name="Freeform 484">
              <a:extLst>
                <a:ext uri="{FF2B5EF4-FFF2-40B4-BE49-F238E27FC236}">
                  <a16:creationId xmlns:a16="http://schemas.microsoft.com/office/drawing/2014/main" id="{5C9E9FEB-7DA9-B1D5-AB4E-19C41224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26781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5" name="Freeform 485">
              <a:extLst>
                <a:ext uri="{FF2B5EF4-FFF2-40B4-BE49-F238E27FC236}">
                  <a16:creationId xmlns:a16="http://schemas.microsoft.com/office/drawing/2014/main" id="{6AA94F61-1CB8-EEF8-7DC0-22C87FD8F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266541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6" name="Freeform 486">
              <a:extLst>
                <a:ext uri="{FF2B5EF4-FFF2-40B4-BE49-F238E27FC236}">
                  <a16:creationId xmlns:a16="http://schemas.microsoft.com/office/drawing/2014/main" id="{AC77D42B-1634-8CE0-5C6B-6AB5191DE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2657475"/>
              <a:ext cx="34925" cy="36513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7" name="Freeform 487">
              <a:extLst>
                <a:ext uri="{FF2B5EF4-FFF2-40B4-BE49-F238E27FC236}">
                  <a16:creationId xmlns:a16="http://schemas.microsoft.com/office/drawing/2014/main" id="{2803DE8B-57CE-658C-F7FD-747310BC4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26670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8" name="Freeform 488">
              <a:extLst>
                <a:ext uri="{FF2B5EF4-FFF2-40B4-BE49-F238E27FC236}">
                  <a16:creationId xmlns:a16="http://schemas.microsoft.com/office/drawing/2014/main" id="{F54B4B22-8E3E-4B1D-2F4D-E09899FA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601" y="26558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9" name="Freeform 489">
              <a:extLst>
                <a:ext uri="{FF2B5EF4-FFF2-40B4-BE49-F238E27FC236}">
                  <a16:creationId xmlns:a16="http://schemas.microsoft.com/office/drawing/2014/main" id="{96FAC8A3-D55E-75F9-C359-1F74FA9E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2646363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0" name="Freeform 490">
              <a:extLst>
                <a:ext uri="{FF2B5EF4-FFF2-40B4-BE49-F238E27FC236}">
                  <a16:creationId xmlns:a16="http://schemas.microsoft.com/office/drawing/2014/main" id="{8CB6B0E4-E4FA-F1B5-2E5B-F9E8D535F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26558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1" name="Freeform 491">
              <a:extLst>
                <a:ext uri="{FF2B5EF4-FFF2-40B4-BE49-F238E27FC236}">
                  <a16:creationId xmlns:a16="http://schemas.microsoft.com/office/drawing/2014/main" id="{FC3C2EDC-9305-A325-6460-D200BE49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238" y="2670175"/>
              <a:ext cx="34925" cy="36513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2" name="Freeform 492">
              <a:extLst>
                <a:ext uri="{FF2B5EF4-FFF2-40B4-BE49-F238E27FC236}">
                  <a16:creationId xmlns:a16="http://schemas.microsoft.com/office/drawing/2014/main" id="{3A95A044-CC39-997B-6D3A-95A3FF986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2620963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3" name="Freeform 493">
              <a:extLst>
                <a:ext uri="{FF2B5EF4-FFF2-40B4-BE49-F238E27FC236}">
                  <a16:creationId xmlns:a16="http://schemas.microsoft.com/office/drawing/2014/main" id="{FD7B91EA-B027-CA99-1951-63C2F31FE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26368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4" name="Freeform 494">
              <a:extLst>
                <a:ext uri="{FF2B5EF4-FFF2-40B4-BE49-F238E27FC236}">
                  <a16:creationId xmlns:a16="http://schemas.microsoft.com/office/drawing/2014/main" id="{9D1CFA12-5B30-E649-56F9-D28D98AA8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26146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5" name="Freeform 495">
              <a:extLst>
                <a:ext uri="{FF2B5EF4-FFF2-40B4-BE49-F238E27FC236}">
                  <a16:creationId xmlns:a16="http://schemas.microsoft.com/office/drawing/2014/main" id="{F6BDDCBC-6233-3E88-B342-0F3628A34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26289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6" name="Freeform 496">
              <a:extLst>
                <a:ext uri="{FF2B5EF4-FFF2-40B4-BE49-F238E27FC236}">
                  <a16:creationId xmlns:a16="http://schemas.microsoft.com/office/drawing/2014/main" id="{9806CD29-A451-66B8-92AB-BF1358D5C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26400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0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49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0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6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6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0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49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0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6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6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7" name="Freeform 497">
              <a:extLst>
                <a:ext uri="{FF2B5EF4-FFF2-40B4-BE49-F238E27FC236}">
                  <a16:creationId xmlns:a16="http://schemas.microsoft.com/office/drawing/2014/main" id="{69B049F5-8A73-4078-8ECC-C0046FB5A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2660650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8" name="Freeform 498">
              <a:extLst>
                <a:ext uri="{FF2B5EF4-FFF2-40B4-BE49-F238E27FC236}">
                  <a16:creationId xmlns:a16="http://schemas.microsoft.com/office/drawing/2014/main" id="{52C02087-A061-EDFB-9FB0-69E2506FC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262890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9 h 154"/>
                <a:gd name="T14" fmla="*/ 150 w 155"/>
                <a:gd name="T15" fmla="*/ 99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4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9 h 154"/>
                <a:gd name="T66" fmla="*/ 6 w 155"/>
                <a:gd name="T67" fmla="*/ 106 h 154"/>
                <a:gd name="T68" fmla="*/ 12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6 w 155"/>
                <a:gd name="T99" fmla="*/ 149 h 154"/>
                <a:gd name="T100" fmla="*/ 120 w 155"/>
                <a:gd name="T101" fmla="*/ 141 h 154"/>
                <a:gd name="T102" fmla="*/ 125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9" name="Freeform 499">
              <a:extLst>
                <a:ext uri="{FF2B5EF4-FFF2-40B4-BE49-F238E27FC236}">
                  <a16:creationId xmlns:a16="http://schemas.microsoft.com/office/drawing/2014/main" id="{18FC9F75-E113-3D0E-A29D-DB1A1BBD6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258445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0" name="Freeform 500">
              <a:extLst>
                <a:ext uri="{FF2B5EF4-FFF2-40B4-BE49-F238E27FC236}">
                  <a16:creationId xmlns:a16="http://schemas.microsoft.com/office/drawing/2014/main" id="{7457BD4E-E164-68AB-4896-743C4D50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888" y="256857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1" name="Freeform 501">
              <a:extLst>
                <a:ext uri="{FF2B5EF4-FFF2-40B4-BE49-F238E27FC236}">
                  <a16:creationId xmlns:a16="http://schemas.microsoft.com/office/drawing/2014/main" id="{4D118505-5B43-0A06-630D-F92B9FDF9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25860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" name="Freeform 502">
              <a:extLst>
                <a:ext uri="{FF2B5EF4-FFF2-40B4-BE49-F238E27FC236}">
                  <a16:creationId xmlns:a16="http://schemas.microsoft.com/office/drawing/2014/main" id="{E71CCC8D-44CF-9108-69B9-5F76261D1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888" y="24209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" name="Freeform 503">
              <a:extLst>
                <a:ext uri="{FF2B5EF4-FFF2-40B4-BE49-F238E27FC236}">
                  <a16:creationId xmlns:a16="http://schemas.microsoft.com/office/drawing/2014/main" id="{15ABF389-7BF4-9DDD-236F-9878FDA5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237807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" name="Freeform 504">
              <a:extLst>
                <a:ext uri="{FF2B5EF4-FFF2-40B4-BE49-F238E27FC236}">
                  <a16:creationId xmlns:a16="http://schemas.microsoft.com/office/drawing/2014/main" id="{E2F95412-5C5C-A783-0805-1BC8D746F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1" y="24590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" name="Freeform 505">
              <a:extLst>
                <a:ext uri="{FF2B5EF4-FFF2-40B4-BE49-F238E27FC236}">
                  <a16:creationId xmlns:a16="http://schemas.microsoft.com/office/drawing/2014/main" id="{5691D37D-52E8-6E9A-F895-B3BEC53C7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2446338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7 w 155"/>
                <a:gd name="T99" fmla="*/ 148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7" y="148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" name="Freeform 506">
              <a:extLst>
                <a:ext uri="{FF2B5EF4-FFF2-40B4-BE49-F238E27FC236}">
                  <a16:creationId xmlns:a16="http://schemas.microsoft.com/office/drawing/2014/main" id="{9B3EE3B6-715A-2AF2-3AD9-1810381BB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2468563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" name="Freeform 507">
              <a:extLst>
                <a:ext uri="{FF2B5EF4-FFF2-40B4-BE49-F238E27FC236}">
                  <a16:creationId xmlns:a16="http://schemas.microsoft.com/office/drawing/2014/main" id="{C64A9602-3DAE-49A6-61B8-69BE710A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88" y="2508250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0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8 w 154"/>
                <a:gd name="T31" fmla="*/ 47 h 155"/>
                <a:gd name="T32" fmla="*/ 140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6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6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3 w 154"/>
                <a:gd name="T81" fmla="*/ 153 h 155"/>
                <a:gd name="T82" fmla="*/ 83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0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0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6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" name="Freeform 508">
              <a:extLst>
                <a:ext uri="{FF2B5EF4-FFF2-40B4-BE49-F238E27FC236}">
                  <a16:creationId xmlns:a16="http://schemas.microsoft.com/office/drawing/2014/main" id="{6535988B-617A-4EB9-AC43-B17C1DAE0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1" y="2508250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" name="Freeform 509">
              <a:extLst>
                <a:ext uri="{FF2B5EF4-FFF2-40B4-BE49-F238E27FC236}">
                  <a16:creationId xmlns:a16="http://schemas.microsoft.com/office/drawing/2014/main" id="{376BBBD8-E648-D74C-7DFB-77E050464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88" y="2508250"/>
              <a:ext cx="34925" cy="36513"/>
            </a:xfrm>
            <a:custGeom>
              <a:avLst/>
              <a:gdLst>
                <a:gd name="T0" fmla="*/ 133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3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0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6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3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3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3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3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" name="Freeform 510">
              <a:extLst>
                <a:ext uri="{FF2B5EF4-FFF2-40B4-BE49-F238E27FC236}">
                  <a16:creationId xmlns:a16="http://schemas.microsoft.com/office/drawing/2014/main" id="{90D734C6-A2D1-1032-3AFC-72106AB74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25034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3 h 154"/>
                <a:gd name="T24" fmla="*/ 153 w 154"/>
                <a:gd name="T25" fmla="*/ 83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3"/>
                  </a:lnTo>
                  <a:lnTo>
                    <a:pt x="153" y="83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" name="Freeform 511">
              <a:extLst>
                <a:ext uri="{FF2B5EF4-FFF2-40B4-BE49-F238E27FC236}">
                  <a16:creationId xmlns:a16="http://schemas.microsoft.com/office/drawing/2014/main" id="{130BA836-6E70-9052-C97D-A2502FB6C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25034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3 h 154"/>
                <a:gd name="T24" fmla="*/ 153 w 154"/>
                <a:gd name="T25" fmla="*/ 83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1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3"/>
                  </a:lnTo>
                  <a:lnTo>
                    <a:pt x="153" y="83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1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" name="Freeform 512">
              <a:extLst>
                <a:ext uri="{FF2B5EF4-FFF2-40B4-BE49-F238E27FC236}">
                  <a16:creationId xmlns:a16="http://schemas.microsoft.com/office/drawing/2014/main" id="{9792D56F-BD5E-E85A-0E81-3D674ACF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1" y="25146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" name="Freeform 513">
              <a:extLst>
                <a:ext uri="{FF2B5EF4-FFF2-40B4-BE49-F238E27FC236}">
                  <a16:creationId xmlns:a16="http://schemas.microsoft.com/office/drawing/2014/main" id="{8A21A574-EA50-0645-28B0-F8AD57C17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688" y="251777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" name="Freeform 514">
              <a:extLst>
                <a:ext uri="{FF2B5EF4-FFF2-40B4-BE49-F238E27FC236}">
                  <a16:creationId xmlns:a16="http://schemas.microsoft.com/office/drawing/2014/main" id="{9F9025E5-82B0-9FC1-5B6E-A6C173652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2528888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" name="Freeform 515">
              <a:extLst>
                <a:ext uri="{FF2B5EF4-FFF2-40B4-BE49-F238E27FC236}">
                  <a16:creationId xmlns:a16="http://schemas.microsoft.com/office/drawing/2014/main" id="{DF40DA97-52F4-33E2-918C-99CDDDA55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1" y="2559050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" name="Freeform 516">
              <a:extLst>
                <a:ext uri="{FF2B5EF4-FFF2-40B4-BE49-F238E27FC236}">
                  <a16:creationId xmlns:a16="http://schemas.microsoft.com/office/drawing/2014/main" id="{6B9DB51B-997C-3201-37C7-27B13A679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226" y="257016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6 w 155"/>
                <a:gd name="T99" fmla="*/ 148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" name="Freeform 517">
              <a:extLst>
                <a:ext uri="{FF2B5EF4-FFF2-40B4-BE49-F238E27FC236}">
                  <a16:creationId xmlns:a16="http://schemas.microsoft.com/office/drawing/2014/main" id="{256215D5-C5B5-B755-0E57-FD3CF3A27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1" y="25701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" name="Freeform 518">
              <a:extLst>
                <a:ext uri="{FF2B5EF4-FFF2-40B4-BE49-F238E27FC236}">
                  <a16:creationId xmlns:a16="http://schemas.microsoft.com/office/drawing/2014/main" id="{4AEFCEC9-9C1C-2DBD-D743-5EFD755D5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651" y="2562225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4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6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6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4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2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7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9" name="Freeform 519">
              <a:extLst>
                <a:ext uri="{FF2B5EF4-FFF2-40B4-BE49-F238E27FC236}">
                  <a16:creationId xmlns:a16="http://schemas.microsoft.com/office/drawing/2014/main" id="{2CB71601-AF5A-8BED-8D92-2436C869F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25860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" name="Freeform 520">
              <a:extLst>
                <a:ext uri="{FF2B5EF4-FFF2-40B4-BE49-F238E27FC236}">
                  <a16:creationId xmlns:a16="http://schemas.microsoft.com/office/drawing/2014/main" id="{C383A73E-4FFC-E840-732B-079694AEE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261461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1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3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6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2 w 155"/>
                <a:gd name="T53" fmla="*/ 22 h 154"/>
                <a:gd name="T54" fmla="*/ 12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2 w 155"/>
                <a:gd name="T65" fmla="*/ 98 h 154"/>
                <a:gd name="T66" fmla="*/ 6 w 155"/>
                <a:gd name="T67" fmla="*/ 106 h 154"/>
                <a:gd name="T68" fmla="*/ 12 w 155"/>
                <a:gd name="T69" fmla="*/ 119 h 154"/>
                <a:gd name="T70" fmla="*/ 22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7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6 w 155"/>
                <a:gd name="T99" fmla="*/ 148 h 154"/>
                <a:gd name="T100" fmla="*/ 120 w 155"/>
                <a:gd name="T101" fmla="*/ 141 h 154"/>
                <a:gd name="T102" fmla="*/ 125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" name="Freeform 521">
              <a:extLst>
                <a:ext uri="{FF2B5EF4-FFF2-40B4-BE49-F238E27FC236}">
                  <a16:creationId xmlns:a16="http://schemas.microsoft.com/office/drawing/2014/main" id="{AFC8B780-F9FD-0604-43FB-2783574E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13" y="2586038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" name="Freeform 522">
              <a:extLst>
                <a:ext uri="{FF2B5EF4-FFF2-40B4-BE49-F238E27FC236}">
                  <a16:creationId xmlns:a16="http://schemas.microsoft.com/office/drawing/2014/main" id="{038419EA-4144-BBBD-749B-2FAD8A152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26050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0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8 w 154"/>
                <a:gd name="T31" fmla="*/ 47 h 155"/>
                <a:gd name="T32" fmla="*/ 140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6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6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3 w 154"/>
                <a:gd name="T81" fmla="*/ 154 h 155"/>
                <a:gd name="T82" fmla="*/ 83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0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0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6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3" name="Freeform 523">
              <a:extLst>
                <a:ext uri="{FF2B5EF4-FFF2-40B4-BE49-F238E27FC236}">
                  <a16:creationId xmlns:a16="http://schemas.microsoft.com/office/drawing/2014/main" id="{B68C1856-FD9E-4696-F9B1-CD7612539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25923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4" name="Freeform 524">
              <a:extLst>
                <a:ext uri="{FF2B5EF4-FFF2-40B4-BE49-F238E27FC236}">
                  <a16:creationId xmlns:a16="http://schemas.microsoft.com/office/drawing/2014/main" id="{E2215395-B17E-7B23-ED40-C0FD3F34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2584450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8 w 154"/>
                <a:gd name="T7" fmla="*/ 106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49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3 w 154"/>
                <a:gd name="T81" fmla="*/ 153 h 155"/>
                <a:gd name="T82" fmla="*/ 83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49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5" name="Freeform 525">
              <a:extLst>
                <a:ext uri="{FF2B5EF4-FFF2-40B4-BE49-F238E27FC236}">
                  <a16:creationId xmlns:a16="http://schemas.microsoft.com/office/drawing/2014/main" id="{1F4075E8-1C45-2824-688B-CC33E2F95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2603500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6" name="Freeform 526">
              <a:extLst>
                <a:ext uri="{FF2B5EF4-FFF2-40B4-BE49-F238E27FC236}">
                  <a16:creationId xmlns:a16="http://schemas.microsoft.com/office/drawing/2014/main" id="{63E55361-5C94-F721-2DDB-321C80F2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801" y="25987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7" name="Freeform 527">
              <a:extLst>
                <a:ext uri="{FF2B5EF4-FFF2-40B4-BE49-F238E27FC236}">
                  <a16:creationId xmlns:a16="http://schemas.microsoft.com/office/drawing/2014/main" id="{4F59719D-2B81-F706-3047-0D8767EA3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638" y="2517775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0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0 h 155"/>
                <a:gd name="T60" fmla="*/ 0 w 155"/>
                <a:gd name="T61" fmla="*/ 77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8" name="Freeform 528">
              <a:extLst>
                <a:ext uri="{FF2B5EF4-FFF2-40B4-BE49-F238E27FC236}">
                  <a16:creationId xmlns:a16="http://schemas.microsoft.com/office/drawing/2014/main" id="{F1B2E187-538B-9AA4-C75C-DFAECE27F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256857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9" name="Freeform 529">
              <a:extLst>
                <a:ext uri="{FF2B5EF4-FFF2-40B4-BE49-F238E27FC236}">
                  <a16:creationId xmlns:a16="http://schemas.microsoft.com/office/drawing/2014/main" id="{0536A87D-0059-5BEE-031B-F1DB4B57E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26797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0" name="Freeform 530">
              <a:extLst>
                <a:ext uri="{FF2B5EF4-FFF2-40B4-BE49-F238E27FC236}">
                  <a16:creationId xmlns:a16="http://schemas.microsoft.com/office/drawing/2014/main" id="{D294F298-D2AC-CE9F-3B92-8CF985BD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688" y="27130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1" name="Freeform 531">
              <a:extLst>
                <a:ext uri="{FF2B5EF4-FFF2-40B4-BE49-F238E27FC236}">
                  <a16:creationId xmlns:a16="http://schemas.microsoft.com/office/drawing/2014/main" id="{F87847DD-6C7F-BDAF-7E06-775F7D21F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26670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2" name="Freeform 532">
              <a:extLst>
                <a:ext uri="{FF2B5EF4-FFF2-40B4-BE49-F238E27FC236}">
                  <a16:creationId xmlns:a16="http://schemas.microsoft.com/office/drawing/2014/main" id="{D6DD1EE3-BFF6-7631-6F3A-CFC561E06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267493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" name="Freeform 533">
              <a:extLst>
                <a:ext uri="{FF2B5EF4-FFF2-40B4-BE49-F238E27FC236}">
                  <a16:creationId xmlns:a16="http://schemas.microsoft.com/office/drawing/2014/main" id="{F65F9194-B236-E8A7-F96D-D4CCFD1D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269557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4" name="Freeform 534">
              <a:extLst>
                <a:ext uri="{FF2B5EF4-FFF2-40B4-BE49-F238E27FC236}">
                  <a16:creationId xmlns:a16="http://schemas.microsoft.com/office/drawing/2014/main" id="{951AFF61-0928-07AF-18EA-E3A8A0F70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27193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7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3 h 154"/>
                <a:gd name="T24" fmla="*/ 153 w 154"/>
                <a:gd name="T25" fmla="*/ 83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9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9 w 154"/>
                <a:gd name="T91" fmla="*/ 150 h 154"/>
                <a:gd name="T92" fmla="*/ 99 w 154"/>
                <a:gd name="T93" fmla="*/ 148 h 154"/>
                <a:gd name="T94" fmla="*/ 100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3"/>
                  </a:lnTo>
                  <a:lnTo>
                    <a:pt x="153" y="83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5" name="Freeform 535">
              <a:extLst>
                <a:ext uri="{FF2B5EF4-FFF2-40B4-BE49-F238E27FC236}">
                  <a16:creationId xmlns:a16="http://schemas.microsoft.com/office/drawing/2014/main" id="{B4D949D9-593F-BDE4-C4A0-069B8DC8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6" y="27193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8 w 154"/>
                <a:gd name="T7" fmla="*/ 106 h 154"/>
                <a:gd name="T8" fmla="*/ 148 w 154"/>
                <a:gd name="T9" fmla="*/ 101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3 h 154"/>
                <a:gd name="T24" fmla="*/ 153 w 154"/>
                <a:gd name="T25" fmla="*/ 83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1 w 154"/>
                <a:gd name="T97" fmla="*/ 148 h 154"/>
                <a:gd name="T98" fmla="*/ 106 w 154"/>
                <a:gd name="T99" fmla="*/ 148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8" y="106"/>
                  </a:lnTo>
                  <a:lnTo>
                    <a:pt x="148" y="101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3"/>
                  </a:lnTo>
                  <a:lnTo>
                    <a:pt x="153" y="83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1" y="148"/>
                  </a:lnTo>
                  <a:lnTo>
                    <a:pt x="106" y="148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6" name="Freeform 536">
              <a:extLst>
                <a:ext uri="{FF2B5EF4-FFF2-40B4-BE49-F238E27FC236}">
                  <a16:creationId xmlns:a16="http://schemas.microsoft.com/office/drawing/2014/main" id="{4CC542D9-FDB9-D363-DC0B-8AFBF2FAC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713" y="274637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7" name="Freeform 537">
              <a:extLst>
                <a:ext uri="{FF2B5EF4-FFF2-40B4-BE49-F238E27FC236}">
                  <a16:creationId xmlns:a16="http://schemas.microsoft.com/office/drawing/2014/main" id="{62B275AF-7226-52CE-9DCF-F956E545F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1" y="27876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100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8" name="Freeform 538">
              <a:extLst>
                <a:ext uri="{FF2B5EF4-FFF2-40B4-BE49-F238E27FC236}">
                  <a16:creationId xmlns:a16="http://schemas.microsoft.com/office/drawing/2014/main" id="{E19D4FD4-815F-F2F5-D5BC-D69582338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063" y="281463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9" name="Freeform 539">
              <a:extLst>
                <a:ext uri="{FF2B5EF4-FFF2-40B4-BE49-F238E27FC236}">
                  <a16:creationId xmlns:a16="http://schemas.microsoft.com/office/drawing/2014/main" id="{E3ABB8F9-36F2-FE74-0993-88F503E68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1" y="2767013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7 h 155"/>
                <a:gd name="T20" fmla="*/ 153 w 155"/>
                <a:gd name="T21" fmla="*/ 85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7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8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0" name="Freeform 540">
              <a:extLst>
                <a:ext uri="{FF2B5EF4-FFF2-40B4-BE49-F238E27FC236}">
                  <a16:creationId xmlns:a16="http://schemas.microsoft.com/office/drawing/2014/main" id="{A35230CA-32E1-5817-1E3A-59188E09D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6" y="2782888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2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2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1" name="Freeform 541">
              <a:extLst>
                <a:ext uri="{FF2B5EF4-FFF2-40B4-BE49-F238E27FC236}">
                  <a16:creationId xmlns:a16="http://schemas.microsoft.com/office/drawing/2014/main" id="{FFEB5DFA-5E1C-DDF7-DD91-8426A482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27828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2" name="Freeform 542">
              <a:extLst>
                <a:ext uri="{FF2B5EF4-FFF2-40B4-BE49-F238E27FC236}">
                  <a16:creationId xmlns:a16="http://schemas.microsoft.com/office/drawing/2014/main" id="{B4013535-7E1A-951B-4C6E-09C7AAC3D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1" y="2797175"/>
              <a:ext cx="34925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8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3" name="Freeform 543">
              <a:extLst>
                <a:ext uri="{FF2B5EF4-FFF2-40B4-BE49-F238E27FC236}">
                  <a16:creationId xmlns:a16="http://schemas.microsoft.com/office/drawing/2014/main" id="{3CA2BEEB-93C8-3BEF-36B9-D3DC5E314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76" y="28019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4" name="Freeform 544">
              <a:extLst>
                <a:ext uri="{FF2B5EF4-FFF2-40B4-BE49-F238E27FC236}">
                  <a16:creationId xmlns:a16="http://schemas.microsoft.com/office/drawing/2014/main" id="{1200F728-AC43-8711-3EF5-3881E537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6" y="280828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8 w 154"/>
                <a:gd name="T7" fmla="*/ 107 h 155"/>
                <a:gd name="T8" fmla="*/ 148 w 154"/>
                <a:gd name="T9" fmla="*/ 102 h 155"/>
                <a:gd name="T10" fmla="*/ 148 w 154"/>
                <a:gd name="T11" fmla="*/ 100 h 155"/>
                <a:gd name="T12" fmla="*/ 148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8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1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8" y="107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5" name="Freeform 545">
              <a:extLst>
                <a:ext uri="{FF2B5EF4-FFF2-40B4-BE49-F238E27FC236}">
                  <a16:creationId xmlns:a16="http://schemas.microsoft.com/office/drawing/2014/main" id="{1978A7FA-31C8-1AB2-9A67-437943504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2800350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6" name="Freeform 546">
              <a:extLst>
                <a:ext uri="{FF2B5EF4-FFF2-40B4-BE49-F238E27FC236}">
                  <a16:creationId xmlns:a16="http://schemas.microsoft.com/office/drawing/2014/main" id="{A0260DFA-AB5D-F791-5BD1-37B0365B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6" y="2824163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7" name="Freeform 547">
              <a:extLst>
                <a:ext uri="{FF2B5EF4-FFF2-40B4-BE49-F238E27FC236}">
                  <a16:creationId xmlns:a16="http://schemas.microsoft.com/office/drawing/2014/main" id="{206A3F79-C4DB-8865-D556-62AF8571C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282416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8" name="Freeform 548">
              <a:extLst>
                <a:ext uri="{FF2B5EF4-FFF2-40B4-BE49-F238E27FC236}">
                  <a16:creationId xmlns:a16="http://schemas.microsoft.com/office/drawing/2014/main" id="{55AA8E25-549F-0BB5-2968-DE906BD39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2857500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9" name="Freeform 549">
              <a:extLst>
                <a:ext uri="{FF2B5EF4-FFF2-40B4-BE49-F238E27FC236}">
                  <a16:creationId xmlns:a16="http://schemas.microsoft.com/office/drawing/2014/main" id="{27E8717B-6C92-3719-3327-AA49FDF5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938" y="2890838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1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8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8 h 154"/>
                <a:gd name="T94" fmla="*/ 100 w 155"/>
                <a:gd name="T95" fmla="*/ 148 h 154"/>
                <a:gd name="T96" fmla="*/ 102 w 155"/>
                <a:gd name="T97" fmla="*/ 148 h 154"/>
                <a:gd name="T98" fmla="*/ 107 w 155"/>
                <a:gd name="T99" fmla="*/ 148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8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8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7" y="148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0" name="Freeform 550">
              <a:extLst>
                <a:ext uri="{FF2B5EF4-FFF2-40B4-BE49-F238E27FC236}">
                  <a16:creationId xmlns:a16="http://schemas.microsoft.com/office/drawing/2014/main" id="{DC7893ED-670C-3DBF-3C9A-4D892FA7F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2919413"/>
              <a:ext cx="34925" cy="36513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5 h 155"/>
                <a:gd name="T4" fmla="*/ 141 w 155"/>
                <a:gd name="T5" fmla="*/ 120 h 155"/>
                <a:gd name="T6" fmla="*/ 149 w 155"/>
                <a:gd name="T7" fmla="*/ 106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7 h 155"/>
                <a:gd name="T20" fmla="*/ 152 w 155"/>
                <a:gd name="T21" fmla="*/ 85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7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2 h 155"/>
                <a:gd name="T36" fmla="*/ 120 w 155"/>
                <a:gd name="T37" fmla="*/ 12 h 155"/>
                <a:gd name="T38" fmla="*/ 106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7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2 h 155"/>
                <a:gd name="T52" fmla="*/ 23 w 155"/>
                <a:gd name="T53" fmla="*/ 22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7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6 h 155"/>
                <a:gd name="T68" fmla="*/ 12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2 h 155"/>
                <a:gd name="T78" fmla="*/ 77 w 155"/>
                <a:gd name="T79" fmla="*/ 155 h 155"/>
                <a:gd name="T80" fmla="*/ 84 w 155"/>
                <a:gd name="T81" fmla="*/ 153 h 155"/>
                <a:gd name="T82" fmla="*/ 84 w 155"/>
                <a:gd name="T83" fmla="*/ 152 h 155"/>
                <a:gd name="T84" fmla="*/ 85 w 155"/>
                <a:gd name="T85" fmla="*/ 152 h 155"/>
                <a:gd name="T86" fmla="*/ 87 w 155"/>
                <a:gd name="T87" fmla="*/ 152 h 155"/>
                <a:gd name="T88" fmla="*/ 92 w 155"/>
                <a:gd name="T89" fmla="*/ 152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7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1" name="Freeform 551">
              <a:extLst>
                <a:ext uri="{FF2B5EF4-FFF2-40B4-BE49-F238E27FC236}">
                  <a16:creationId xmlns:a16="http://schemas.microsoft.com/office/drawing/2014/main" id="{44B8B73A-26C5-7113-BD29-27DBEFFA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401" y="29352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20 w 154"/>
                <a:gd name="T37" fmla="*/ 12 h 155"/>
                <a:gd name="T38" fmla="*/ 106 w 154"/>
                <a:gd name="T39" fmla="*/ 6 h 155"/>
                <a:gd name="T40" fmla="*/ 99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1 w 154"/>
                <a:gd name="T47" fmla="*/ 1 h 155"/>
                <a:gd name="T48" fmla="*/ 47 w 154"/>
                <a:gd name="T49" fmla="*/ 6 h 155"/>
                <a:gd name="T50" fmla="*/ 34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1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2" name="Freeform 552">
              <a:extLst>
                <a:ext uri="{FF2B5EF4-FFF2-40B4-BE49-F238E27FC236}">
                  <a16:creationId xmlns:a16="http://schemas.microsoft.com/office/drawing/2014/main" id="{16A2F568-0F2A-4D11-13B9-31CBBF4CB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2935288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1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1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3" name="Freeform 553">
              <a:extLst>
                <a:ext uri="{FF2B5EF4-FFF2-40B4-BE49-F238E27FC236}">
                  <a16:creationId xmlns:a16="http://schemas.microsoft.com/office/drawing/2014/main" id="{38C274AA-7DC9-7F34-1CB1-19A6D26BE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6" y="2940050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4" name="Freeform 554">
              <a:extLst>
                <a:ext uri="{FF2B5EF4-FFF2-40B4-BE49-F238E27FC236}">
                  <a16:creationId xmlns:a16="http://schemas.microsoft.com/office/drawing/2014/main" id="{30599E10-0600-BDE5-7834-1A0A0B605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2954338"/>
              <a:ext cx="34925" cy="34925"/>
            </a:xfrm>
            <a:custGeom>
              <a:avLst/>
              <a:gdLst>
                <a:gd name="T0" fmla="*/ 133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8 h 155"/>
                <a:gd name="T32" fmla="*/ 141 w 155"/>
                <a:gd name="T33" fmla="*/ 34 h 155"/>
                <a:gd name="T34" fmla="*/ 133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8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6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3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3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3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8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3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5" name="Freeform 555">
              <a:extLst>
                <a:ext uri="{FF2B5EF4-FFF2-40B4-BE49-F238E27FC236}">
                  <a16:creationId xmlns:a16="http://schemas.microsoft.com/office/drawing/2014/main" id="{27A98497-9550-2AAC-B641-BEE9BDF89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1" y="2974975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19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1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1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19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1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19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6" name="Freeform 556">
              <a:extLst>
                <a:ext uri="{FF2B5EF4-FFF2-40B4-BE49-F238E27FC236}">
                  <a16:creationId xmlns:a16="http://schemas.microsoft.com/office/drawing/2014/main" id="{CE582285-E55C-CDAC-2368-5C228B5C4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29670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8 h 155"/>
                <a:gd name="T32" fmla="*/ 141 w 154"/>
                <a:gd name="T33" fmla="*/ 34 h 155"/>
                <a:gd name="T34" fmla="*/ 132 w 154"/>
                <a:gd name="T35" fmla="*/ 23 h 155"/>
                <a:gd name="T36" fmla="*/ 119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1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3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5 w 154"/>
                <a:gd name="T57" fmla="*/ 48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3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1 w 154"/>
                <a:gd name="T89" fmla="*/ 153 h 155"/>
                <a:gd name="T90" fmla="*/ 98 w 154"/>
                <a:gd name="T91" fmla="*/ 151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8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19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3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8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3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8" y="151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7" name="Freeform 557">
              <a:extLst>
                <a:ext uri="{FF2B5EF4-FFF2-40B4-BE49-F238E27FC236}">
                  <a16:creationId xmlns:a16="http://schemas.microsoft.com/office/drawing/2014/main" id="{63787BBB-E858-CB06-00CF-D2F976ABB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501" y="3017838"/>
              <a:ext cx="36513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8" name="Freeform 558">
              <a:extLst>
                <a:ext uri="{FF2B5EF4-FFF2-40B4-BE49-F238E27FC236}">
                  <a16:creationId xmlns:a16="http://schemas.microsoft.com/office/drawing/2014/main" id="{775C4B69-7D3D-5153-BB32-9753BADA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1" y="3017838"/>
              <a:ext cx="36513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1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9" name="Freeform 559">
              <a:extLst>
                <a:ext uri="{FF2B5EF4-FFF2-40B4-BE49-F238E27FC236}">
                  <a16:creationId xmlns:a16="http://schemas.microsoft.com/office/drawing/2014/main" id="{39AEA884-EEF7-77E2-1EB9-D916C92E2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638" y="3035300"/>
              <a:ext cx="36513" cy="34925"/>
            </a:xfrm>
            <a:custGeom>
              <a:avLst/>
              <a:gdLst>
                <a:gd name="T0" fmla="*/ 132 w 155"/>
                <a:gd name="T1" fmla="*/ 132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5 h 155"/>
                <a:gd name="T22" fmla="*/ 152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2 h 155"/>
                <a:gd name="T42" fmla="*/ 92 w 155"/>
                <a:gd name="T43" fmla="*/ 1 h 155"/>
                <a:gd name="T44" fmla="*/ 78 w 155"/>
                <a:gd name="T45" fmla="*/ 0 h 155"/>
                <a:gd name="T46" fmla="*/ 61 w 155"/>
                <a:gd name="T47" fmla="*/ 1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2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1 h 155"/>
                <a:gd name="T102" fmla="*/ 126 w 155"/>
                <a:gd name="T103" fmla="*/ 137 h 155"/>
                <a:gd name="T104" fmla="*/ 132 w 155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0" name="Freeform 560">
              <a:extLst>
                <a:ext uri="{FF2B5EF4-FFF2-40B4-BE49-F238E27FC236}">
                  <a16:creationId xmlns:a16="http://schemas.microsoft.com/office/drawing/2014/main" id="{3E1649FE-780E-EC67-53C2-57A4ABBD5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051175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4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6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6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4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100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1" name="Freeform 561">
              <a:extLst>
                <a:ext uri="{FF2B5EF4-FFF2-40B4-BE49-F238E27FC236}">
                  <a16:creationId xmlns:a16="http://schemas.microsoft.com/office/drawing/2014/main" id="{A9218007-1A7A-09C9-9470-DAF73EA9B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068638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6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6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8 w 154"/>
                <a:gd name="T41" fmla="*/ 3 h 155"/>
                <a:gd name="T42" fmla="*/ 92 w 154"/>
                <a:gd name="T43" fmla="*/ 2 h 155"/>
                <a:gd name="T44" fmla="*/ 77 w 154"/>
                <a:gd name="T45" fmla="*/ 0 h 155"/>
                <a:gd name="T46" fmla="*/ 60 w 154"/>
                <a:gd name="T47" fmla="*/ 2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2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8 w 154"/>
                <a:gd name="T91" fmla="*/ 150 h 155"/>
                <a:gd name="T92" fmla="*/ 98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2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6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0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2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2" name="Freeform 562">
              <a:extLst>
                <a:ext uri="{FF2B5EF4-FFF2-40B4-BE49-F238E27FC236}">
                  <a16:creationId xmlns:a16="http://schemas.microsoft.com/office/drawing/2014/main" id="{5B7CB44B-21BC-3D6E-3B11-C13BC75A2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413" y="309403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9 w 154"/>
                <a:gd name="T7" fmla="*/ 106 h 154"/>
                <a:gd name="T8" fmla="*/ 149 w 154"/>
                <a:gd name="T9" fmla="*/ 102 h 154"/>
                <a:gd name="T10" fmla="*/ 149 w 154"/>
                <a:gd name="T11" fmla="*/ 100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2 w 154"/>
                <a:gd name="T97" fmla="*/ 149 h 154"/>
                <a:gd name="T98" fmla="*/ 106 w 154"/>
                <a:gd name="T99" fmla="*/ 149 h 154"/>
                <a:gd name="T100" fmla="*/ 120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" name="Freeform 563">
              <a:extLst>
                <a:ext uri="{FF2B5EF4-FFF2-40B4-BE49-F238E27FC236}">
                  <a16:creationId xmlns:a16="http://schemas.microsoft.com/office/drawing/2014/main" id="{EB4C3848-810E-B7D0-8FC0-D22172EC7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3059113"/>
              <a:ext cx="34925" cy="36513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4" name="Freeform 564">
              <a:extLst>
                <a:ext uri="{FF2B5EF4-FFF2-40B4-BE49-F238E27FC236}">
                  <a16:creationId xmlns:a16="http://schemas.microsoft.com/office/drawing/2014/main" id="{07FF70A7-5CEA-CF51-D251-6DD216E1F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3109913"/>
              <a:ext cx="34925" cy="34925"/>
            </a:xfrm>
            <a:custGeom>
              <a:avLst/>
              <a:gdLst>
                <a:gd name="T0" fmla="*/ 132 w 154"/>
                <a:gd name="T1" fmla="*/ 133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3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5" name="Freeform 565">
              <a:extLst>
                <a:ext uri="{FF2B5EF4-FFF2-40B4-BE49-F238E27FC236}">
                  <a16:creationId xmlns:a16="http://schemas.microsoft.com/office/drawing/2014/main" id="{1B15ED46-16EC-29C6-2466-9129DA348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3082925"/>
              <a:ext cx="34925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2 w 155"/>
                <a:gd name="T17" fmla="*/ 92 h 154"/>
                <a:gd name="T18" fmla="*/ 152 w 155"/>
                <a:gd name="T19" fmla="*/ 87 h 154"/>
                <a:gd name="T20" fmla="*/ 152 w 155"/>
                <a:gd name="T21" fmla="*/ 85 h 154"/>
                <a:gd name="T22" fmla="*/ 152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2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7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1 w 155"/>
                <a:gd name="T59" fmla="*/ 60 h 154"/>
                <a:gd name="T60" fmla="*/ 0 w 155"/>
                <a:gd name="T61" fmla="*/ 77 h 154"/>
                <a:gd name="T62" fmla="*/ 1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7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5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6" name="Freeform 566">
              <a:extLst>
                <a:ext uri="{FF2B5EF4-FFF2-40B4-BE49-F238E27FC236}">
                  <a16:creationId xmlns:a16="http://schemas.microsoft.com/office/drawing/2014/main" id="{64D47BD4-7AA3-275B-2C74-1D600555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31353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100 h 154"/>
                <a:gd name="T12" fmla="*/ 148 w 154"/>
                <a:gd name="T13" fmla="*/ 99 h 154"/>
                <a:gd name="T14" fmla="*/ 150 w 154"/>
                <a:gd name="T15" fmla="*/ 99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4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6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6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4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9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7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100"/>
                  </a:lnTo>
                  <a:lnTo>
                    <a:pt x="148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7" name="Freeform 567">
              <a:extLst>
                <a:ext uri="{FF2B5EF4-FFF2-40B4-BE49-F238E27FC236}">
                  <a16:creationId xmlns:a16="http://schemas.microsoft.com/office/drawing/2014/main" id="{7038B054-A4C8-FAC0-F8EA-134D20D18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538" y="2884488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19 h 154"/>
                <a:gd name="T6" fmla="*/ 149 w 154"/>
                <a:gd name="T7" fmla="*/ 106 h 154"/>
                <a:gd name="T8" fmla="*/ 149 w 154"/>
                <a:gd name="T9" fmla="*/ 101 h 154"/>
                <a:gd name="T10" fmla="*/ 149 w 154"/>
                <a:gd name="T11" fmla="*/ 99 h 154"/>
                <a:gd name="T12" fmla="*/ 149 w 154"/>
                <a:gd name="T13" fmla="*/ 98 h 154"/>
                <a:gd name="T14" fmla="*/ 150 w 154"/>
                <a:gd name="T15" fmla="*/ 98 h 154"/>
                <a:gd name="T16" fmla="*/ 152 w 154"/>
                <a:gd name="T17" fmla="*/ 91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9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20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2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1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19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8 h 154"/>
                <a:gd name="T76" fmla="*/ 60 w 154"/>
                <a:gd name="T77" fmla="*/ 152 h 154"/>
                <a:gd name="T78" fmla="*/ 77 w 154"/>
                <a:gd name="T79" fmla="*/ 154 h 154"/>
                <a:gd name="T80" fmla="*/ 84 w 154"/>
                <a:gd name="T81" fmla="*/ 153 h 154"/>
                <a:gd name="T82" fmla="*/ 84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2 w 154"/>
                <a:gd name="T89" fmla="*/ 152 h 154"/>
                <a:gd name="T90" fmla="*/ 98 w 154"/>
                <a:gd name="T91" fmla="*/ 150 h 154"/>
                <a:gd name="T92" fmla="*/ 98 w 154"/>
                <a:gd name="T93" fmla="*/ 148 h 154"/>
                <a:gd name="T94" fmla="*/ 99 w 154"/>
                <a:gd name="T95" fmla="*/ 148 h 154"/>
                <a:gd name="T96" fmla="*/ 102 w 154"/>
                <a:gd name="T97" fmla="*/ 148 h 154"/>
                <a:gd name="T98" fmla="*/ 106 w 154"/>
                <a:gd name="T99" fmla="*/ 148 h 154"/>
                <a:gd name="T100" fmla="*/ 120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19"/>
                  </a:lnTo>
                  <a:lnTo>
                    <a:pt x="149" y="106"/>
                  </a:lnTo>
                  <a:lnTo>
                    <a:pt x="149" y="101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19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8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9" y="148"/>
                  </a:lnTo>
                  <a:lnTo>
                    <a:pt x="102" y="148"/>
                  </a:lnTo>
                  <a:lnTo>
                    <a:pt x="106" y="148"/>
                  </a:lnTo>
                  <a:lnTo>
                    <a:pt x="120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8" name="Freeform 568">
              <a:extLst>
                <a:ext uri="{FF2B5EF4-FFF2-40B4-BE49-F238E27FC236}">
                  <a16:creationId xmlns:a16="http://schemas.microsoft.com/office/drawing/2014/main" id="{7412DA6E-06F6-8D7D-E964-FDCD5200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2843213"/>
              <a:ext cx="34925" cy="34925"/>
            </a:xfrm>
            <a:custGeom>
              <a:avLst/>
              <a:gdLst>
                <a:gd name="T0" fmla="*/ 132 w 154"/>
                <a:gd name="T1" fmla="*/ 132 h 154"/>
                <a:gd name="T2" fmla="*/ 136 w 154"/>
                <a:gd name="T3" fmla="*/ 125 h 154"/>
                <a:gd name="T4" fmla="*/ 141 w 154"/>
                <a:gd name="T5" fmla="*/ 120 h 154"/>
                <a:gd name="T6" fmla="*/ 148 w 154"/>
                <a:gd name="T7" fmla="*/ 106 h 154"/>
                <a:gd name="T8" fmla="*/ 148 w 154"/>
                <a:gd name="T9" fmla="*/ 102 h 154"/>
                <a:gd name="T10" fmla="*/ 148 w 154"/>
                <a:gd name="T11" fmla="*/ 99 h 154"/>
                <a:gd name="T12" fmla="*/ 148 w 154"/>
                <a:gd name="T13" fmla="*/ 98 h 154"/>
                <a:gd name="T14" fmla="*/ 150 w 154"/>
                <a:gd name="T15" fmla="*/ 98 h 154"/>
                <a:gd name="T16" fmla="*/ 152 w 154"/>
                <a:gd name="T17" fmla="*/ 92 h 154"/>
                <a:gd name="T18" fmla="*/ 152 w 154"/>
                <a:gd name="T19" fmla="*/ 87 h 154"/>
                <a:gd name="T20" fmla="*/ 152 w 154"/>
                <a:gd name="T21" fmla="*/ 85 h 154"/>
                <a:gd name="T22" fmla="*/ 152 w 154"/>
                <a:gd name="T23" fmla="*/ 84 h 154"/>
                <a:gd name="T24" fmla="*/ 153 w 154"/>
                <a:gd name="T25" fmla="*/ 84 h 154"/>
                <a:gd name="T26" fmla="*/ 154 w 154"/>
                <a:gd name="T27" fmla="*/ 77 h 154"/>
                <a:gd name="T28" fmla="*/ 152 w 154"/>
                <a:gd name="T29" fmla="*/ 60 h 154"/>
                <a:gd name="T30" fmla="*/ 148 w 154"/>
                <a:gd name="T31" fmla="*/ 47 h 154"/>
                <a:gd name="T32" fmla="*/ 141 w 154"/>
                <a:gd name="T33" fmla="*/ 33 h 154"/>
                <a:gd name="T34" fmla="*/ 132 w 154"/>
                <a:gd name="T35" fmla="*/ 22 h 154"/>
                <a:gd name="T36" fmla="*/ 119 w 154"/>
                <a:gd name="T37" fmla="*/ 12 h 154"/>
                <a:gd name="T38" fmla="*/ 106 w 154"/>
                <a:gd name="T39" fmla="*/ 5 h 154"/>
                <a:gd name="T40" fmla="*/ 98 w 154"/>
                <a:gd name="T41" fmla="*/ 2 h 154"/>
                <a:gd name="T42" fmla="*/ 91 w 154"/>
                <a:gd name="T43" fmla="*/ 1 h 154"/>
                <a:gd name="T44" fmla="*/ 77 w 154"/>
                <a:gd name="T45" fmla="*/ 0 h 154"/>
                <a:gd name="T46" fmla="*/ 60 w 154"/>
                <a:gd name="T47" fmla="*/ 1 h 154"/>
                <a:gd name="T48" fmla="*/ 47 w 154"/>
                <a:gd name="T49" fmla="*/ 5 h 154"/>
                <a:gd name="T50" fmla="*/ 33 w 154"/>
                <a:gd name="T51" fmla="*/ 12 h 154"/>
                <a:gd name="T52" fmla="*/ 22 w 154"/>
                <a:gd name="T53" fmla="*/ 22 h 154"/>
                <a:gd name="T54" fmla="*/ 12 w 154"/>
                <a:gd name="T55" fmla="*/ 33 h 154"/>
                <a:gd name="T56" fmla="*/ 5 w 154"/>
                <a:gd name="T57" fmla="*/ 47 h 154"/>
                <a:gd name="T58" fmla="*/ 1 w 154"/>
                <a:gd name="T59" fmla="*/ 60 h 154"/>
                <a:gd name="T60" fmla="*/ 0 w 154"/>
                <a:gd name="T61" fmla="*/ 77 h 154"/>
                <a:gd name="T62" fmla="*/ 1 w 154"/>
                <a:gd name="T63" fmla="*/ 92 h 154"/>
                <a:gd name="T64" fmla="*/ 2 w 154"/>
                <a:gd name="T65" fmla="*/ 98 h 154"/>
                <a:gd name="T66" fmla="*/ 5 w 154"/>
                <a:gd name="T67" fmla="*/ 106 h 154"/>
                <a:gd name="T68" fmla="*/ 12 w 154"/>
                <a:gd name="T69" fmla="*/ 120 h 154"/>
                <a:gd name="T70" fmla="*/ 22 w 154"/>
                <a:gd name="T71" fmla="*/ 132 h 154"/>
                <a:gd name="T72" fmla="*/ 33 w 154"/>
                <a:gd name="T73" fmla="*/ 141 h 154"/>
                <a:gd name="T74" fmla="*/ 47 w 154"/>
                <a:gd name="T75" fmla="*/ 149 h 154"/>
                <a:gd name="T76" fmla="*/ 60 w 154"/>
                <a:gd name="T77" fmla="*/ 152 h 154"/>
                <a:gd name="T78" fmla="*/ 77 w 154"/>
                <a:gd name="T79" fmla="*/ 154 h 154"/>
                <a:gd name="T80" fmla="*/ 83 w 154"/>
                <a:gd name="T81" fmla="*/ 153 h 154"/>
                <a:gd name="T82" fmla="*/ 83 w 154"/>
                <a:gd name="T83" fmla="*/ 152 h 154"/>
                <a:gd name="T84" fmla="*/ 85 w 154"/>
                <a:gd name="T85" fmla="*/ 152 h 154"/>
                <a:gd name="T86" fmla="*/ 87 w 154"/>
                <a:gd name="T87" fmla="*/ 152 h 154"/>
                <a:gd name="T88" fmla="*/ 91 w 154"/>
                <a:gd name="T89" fmla="*/ 152 h 154"/>
                <a:gd name="T90" fmla="*/ 98 w 154"/>
                <a:gd name="T91" fmla="*/ 150 h 154"/>
                <a:gd name="T92" fmla="*/ 98 w 154"/>
                <a:gd name="T93" fmla="*/ 149 h 154"/>
                <a:gd name="T94" fmla="*/ 99 w 154"/>
                <a:gd name="T95" fmla="*/ 149 h 154"/>
                <a:gd name="T96" fmla="*/ 101 w 154"/>
                <a:gd name="T97" fmla="*/ 149 h 154"/>
                <a:gd name="T98" fmla="*/ 106 w 154"/>
                <a:gd name="T99" fmla="*/ 149 h 154"/>
                <a:gd name="T100" fmla="*/ 119 w 154"/>
                <a:gd name="T101" fmla="*/ 141 h 154"/>
                <a:gd name="T102" fmla="*/ 125 w 154"/>
                <a:gd name="T103" fmla="*/ 136 h 154"/>
                <a:gd name="T104" fmla="*/ 132 w 154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4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8" y="99"/>
                  </a:lnTo>
                  <a:lnTo>
                    <a:pt x="148" y="98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8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4"/>
                  </a:lnTo>
                  <a:lnTo>
                    <a:pt x="83" y="153"/>
                  </a:lnTo>
                  <a:lnTo>
                    <a:pt x="83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9" name="Freeform 569">
              <a:extLst>
                <a:ext uri="{FF2B5EF4-FFF2-40B4-BE49-F238E27FC236}">
                  <a16:creationId xmlns:a16="http://schemas.microsoft.com/office/drawing/2014/main" id="{5271CF47-5DAB-566E-1994-09B399C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2851150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7 w 154"/>
                <a:gd name="T3" fmla="*/ 126 h 155"/>
                <a:gd name="T4" fmla="*/ 141 w 154"/>
                <a:gd name="T5" fmla="*/ 120 h 155"/>
                <a:gd name="T6" fmla="*/ 149 w 154"/>
                <a:gd name="T7" fmla="*/ 107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8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8 h 155"/>
                <a:gd name="T28" fmla="*/ 152 w 154"/>
                <a:gd name="T29" fmla="*/ 61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3 h 155"/>
                <a:gd name="T36" fmla="*/ 120 w 154"/>
                <a:gd name="T37" fmla="*/ 13 h 155"/>
                <a:gd name="T38" fmla="*/ 106 w 154"/>
                <a:gd name="T39" fmla="*/ 6 h 155"/>
                <a:gd name="T40" fmla="*/ 99 w 154"/>
                <a:gd name="T41" fmla="*/ 3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4 w 154"/>
                <a:gd name="T51" fmla="*/ 13 h 155"/>
                <a:gd name="T52" fmla="*/ 22 w 154"/>
                <a:gd name="T53" fmla="*/ 23 h 155"/>
                <a:gd name="T54" fmla="*/ 12 w 154"/>
                <a:gd name="T55" fmla="*/ 34 h 155"/>
                <a:gd name="T56" fmla="*/ 6 w 154"/>
                <a:gd name="T57" fmla="*/ 47 h 155"/>
                <a:gd name="T58" fmla="*/ 1 w 154"/>
                <a:gd name="T59" fmla="*/ 61 h 155"/>
                <a:gd name="T60" fmla="*/ 0 w 154"/>
                <a:gd name="T61" fmla="*/ 78 h 155"/>
                <a:gd name="T62" fmla="*/ 1 w 154"/>
                <a:gd name="T63" fmla="*/ 92 h 155"/>
                <a:gd name="T64" fmla="*/ 2 w 154"/>
                <a:gd name="T65" fmla="*/ 99 h 155"/>
                <a:gd name="T66" fmla="*/ 6 w 154"/>
                <a:gd name="T67" fmla="*/ 107 h 155"/>
                <a:gd name="T68" fmla="*/ 12 w 154"/>
                <a:gd name="T69" fmla="*/ 120 h 155"/>
                <a:gd name="T70" fmla="*/ 22 w 154"/>
                <a:gd name="T71" fmla="*/ 132 h 155"/>
                <a:gd name="T72" fmla="*/ 34 w 154"/>
                <a:gd name="T73" fmla="*/ 141 h 155"/>
                <a:gd name="T74" fmla="*/ 47 w 154"/>
                <a:gd name="T75" fmla="*/ 149 h 155"/>
                <a:gd name="T76" fmla="*/ 60 w 154"/>
                <a:gd name="T77" fmla="*/ 153 h 155"/>
                <a:gd name="T78" fmla="*/ 77 w 154"/>
                <a:gd name="T79" fmla="*/ 155 h 155"/>
                <a:gd name="T80" fmla="*/ 84 w 154"/>
                <a:gd name="T81" fmla="*/ 154 h 155"/>
                <a:gd name="T82" fmla="*/ 84 w 154"/>
                <a:gd name="T83" fmla="*/ 153 h 155"/>
                <a:gd name="T84" fmla="*/ 85 w 154"/>
                <a:gd name="T85" fmla="*/ 153 h 155"/>
                <a:gd name="T86" fmla="*/ 87 w 154"/>
                <a:gd name="T87" fmla="*/ 153 h 155"/>
                <a:gd name="T88" fmla="*/ 92 w 154"/>
                <a:gd name="T89" fmla="*/ 153 h 155"/>
                <a:gd name="T90" fmla="*/ 99 w 154"/>
                <a:gd name="T91" fmla="*/ 150 h 155"/>
                <a:gd name="T92" fmla="*/ 99 w 154"/>
                <a:gd name="T93" fmla="*/ 149 h 155"/>
                <a:gd name="T94" fmla="*/ 100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20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0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0" name="Freeform 570">
              <a:extLst>
                <a:ext uri="{FF2B5EF4-FFF2-40B4-BE49-F238E27FC236}">
                  <a16:creationId xmlns:a16="http://schemas.microsoft.com/office/drawing/2014/main" id="{7430B592-A5A6-CD75-7C03-B7EE174B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2847975"/>
              <a:ext cx="34925" cy="36513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2 w 155"/>
                <a:gd name="T17" fmla="*/ 92 h 155"/>
                <a:gd name="T18" fmla="*/ 152 w 155"/>
                <a:gd name="T19" fmla="*/ 88 h 155"/>
                <a:gd name="T20" fmla="*/ 152 w 155"/>
                <a:gd name="T21" fmla="*/ 86 h 155"/>
                <a:gd name="T22" fmla="*/ 152 w 155"/>
                <a:gd name="T23" fmla="*/ 84 h 155"/>
                <a:gd name="T24" fmla="*/ 153 w 155"/>
                <a:gd name="T25" fmla="*/ 84 h 155"/>
                <a:gd name="T26" fmla="*/ 155 w 155"/>
                <a:gd name="T27" fmla="*/ 78 h 155"/>
                <a:gd name="T28" fmla="*/ 152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6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7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2 w 155"/>
                <a:gd name="T53" fmla="*/ 23 h 155"/>
                <a:gd name="T54" fmla="*/ 12 w 155"/>
                <a:gd name="T55" fmla="*/ 34 h 155"/>
                <a:gd name="T56" fmla="*/ 6 w 155"/>
                <a:gd name="T57" fmla="*/ 47 h 155"/>
                <a:gd name="T58" fmla="*/ 1 w 155"/>
                <a:gd name="T59" fmla="*/ 61 h 155"/>
                <a:gd name="T60" fmla="*/ 0 w 155"/>
                <a:gd name="T61" fmla="*/ 78 h 155"/>
                <a:gd name="T62" fmla="*/ 1 w 155"/>
                <a:gd name="T63" fmla="*/ 92 h 155"/>
                <a:gd name="T64" fmla="*/ 2 w 155"/>
                <a:gd name="T65" fmla="*/ 99 h 155"/>
                <a:gd name="T66" fmla="*/ 6 w 155"/>
                <a:gd name="T67" fmla="*/ 107 h 155"/>
                <a:gd name="T68" fmla="*/ 12 w 155"/>
                <a:gd name="T69" fmla="*/ 120 h 155"/>
                <a:gd name="T70" fmla="*/ 22 w 155"/>
                <a:gd name="T71" fmla="*/ 133 h 155"/>
                <a:gd name="T72" fmla="*/ 34 w 155"/>
                <a:gd name="T73" fmla="*/ 141 h 155"/>
                <a:gd name="T74" fmla="*/ 47 w 155"/>
                <a:gd name="T75" fmla="*/ 149 h 155"/>
                <a:gd name="T76" fmla="*/ 61 w 155"/>
                <a:gd name="T77" fmla="*/ 153 h 155"/>
                <a:gd name="T78" fmla="*/ 77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7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6 w 155"/>
                <a:gd name="T99" fmla="*/ 149 h 155"/>
                <a:gd name="T100" fmla="*/ 120 w 155"/>
                <a:gd name="T101" fmla="*/ 141 h 155"/>
                <a:gd name="T102" fmla="*/ 125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8"/>
                  </a:lnTo>
                  <a:lnTo>
                    <a:pt x="152" y="86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5" y="78"/>
                  </a:lnTo>
                  <a:lnTo>
                    <a:pt x="152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1" y="61"/>
                  </a:lnTo>
                  <a:lnTo>
                    <a:pt x="0" y="78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6" y="107"/>
                  </a:lnTo>
                  <a:lnTo>
                    <a:pt x="12" y="120"/>
                  </a:lnTo>
                  <a:lnTo>
                    <a:pt x="22" y="133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7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1" name="Freeform 571">
              <a:extLst>
                <a:ext uri="{FF2B5EF4-FFF2-40B4-BE49-F238E27FC236}">
                  <a16:creationId xmlns:a16="http://schemas.microsoft.com/office/drawing/2014/main" id="{8B1993C6-7C06-4E33-46BE-8F68D361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8" y="2879725"/>
              <a:ext cx="34925" cy="34925"/>
            </a:xfrm>
            <a:custGeom>
              <a:avLst/>
              <a:gdLst>
                <a:gd name="T0" fmla="*/ 132 w 154"/>
                <a:gd name="T1" fmla="*/ 132 h 155"/>
                <a:gd name="T2" fmla="*/ 136 w 154"/>
                <a:gd name="T3" fmla="*/ 125 h 155"/>
                <a:gd name="T4" fmla="*/ 141 w 154"/>
                <a:gd name="T5" fmla="*/ 120 h 155"/>
                <a:gd name="T6" fmla="*/ 149 w 154"/>
                <a:gd name="T7" fmla="*/ 106 h 155"/>
                <a:gd name="T8" fmla="*/ 149 w 154"/>
                <a:gd name="T9" fmla="*/ 102 h 155"/>
                <a:gd name="T10" fmla="*/ 149 w 154"/>
                <a:gd name="T11" fmla="*/ 100 h 155"/>
                <a:gd name="T12" fmla="*/ 149 w 154"/>
                <a:gd name="T13" fmla="*/ 99 h 155"/>
                <a:gd name="T14" fmla="*/ 150 w 154"/>
                <a:gd name="T15" fmla="*/ 99 h 155"/>
                <a:gd name="T16" fmla="*/ 152 w 154"/>
                <a:gd name="T17" fmla="*/ 92 h 155"/>
                <a:gd name="T18" fmla="*/ 152 w 154"/>
                <a:gd name="T19" fmla="*/ 87 h 155"/>
                <a:gd name="T20" fmla="*/ 152 w 154"/>
                <a:gd name="T21" fmla="*/ 85 h 155"/>
                <a:gd name="T22" fmla="*/ 152 w 154"/>
                <a:gd name="T23" fmla="*/ 84 h 155"/>
                <a:gd name="T24" fmla="*/ 153 w 154"/>
                <a:gd name="T25" fmla="*/ 84 h 155"/>
                <a:gd name="T26" fmla="*/ 154 w 154"/>
                <a:gd name="T27" fmla="*/ 77 h 155"/>
                <a:gd name="T28" fmla="*/ 152 w 154"/>
                <a:gd name="T29" fmla="*/ 60 h 155"/>
                <a:gd name="T30" fmla="*/ 149 w 154"/>
                <a:gd name="T31" fmla="*/ 47 h 155"/>
                <a:gd name="T32" fmla="*/ 141 w 154"/>
                <a:gd name="T33" fmla="*/ 34 h 155"/>
                <a:gd name="T34" fmla="*/ 132 w 154"/>
                <a:gd name="T35" fmla="*/ 22 h 155"/>
                <a:gd name="T36" fmla="*/ 119 w 154"/>
                <a:gd name="T37" fmla="*/ 12 h 155"/>
                <a:gd name="T38" fmla="*/ 106 w 154"/>
                <a:gd name="T39" fmla="*/ 6 h 155"/>
                <a:gd name="T40" fmla="*/ 98 w 154"/>
                <a:gd name="T41" fmla="*/ 2 h 155"/>
                <a:gd name="T42" fmla="*/ 92 w 154"/>
                <a:gd name="T43" fmla="*/ 1 h 155"/>
                <a:gd name="T44" fmla="*/ 77 w 154"/>
                <a:gd name="T45" fmla="*/ 0 h 155"/>
                <a:gd name="T46" fmla="*/ 60 w 154"/>
                <a:gd name="T47" fmla="*/ 1 h 155"/>
                <a:gd name="T48" fmla="*/ 47 w 154"/>
                <a:gd name="T49" fmla="*/ 6 h 155"/>
                <a:gd name="T50" fmla="*/ 33 w 154"/>
                <a:gd name="T51" fmla="*/ 12 h 155"/>
                <a:gd name="T52" fmla="*/ 22 w 154"/>
                <a:gd name="T53" fmla="*/ 22 h 155"/>
                <a:gd name="T54" fmla="*/ 12 w 154"/>
                <a:gd name="T55" fmla="*/ 34 h 155"/>
                <a:gd name="T56" fmla="*/ 5 w 154"/>
                <a:gd name="T57" fmla="*/ 47 h 155"/>
                <a:gd name="T58" fmla="*/ 1 w 154"/>
                <a:gd name="T59" fmla="*/ 60 h 155"/>
                <a:gd name="T60" fmla="*/ 0 w 154"/>
                <a:gd name="T61" fmla="*/ 77 h 155"/>
                <a:gd name="T62" fmla="*/ 1 w 154"/>
                <a:gd name="T63" fmla="*/ 92 h 155"/>
                <a:gd name="T64" fmla="*/ 2 w 154"/>
                <a:gd name="T65" fmla="*/ 99 h 155"/>
                <a:gd name="T66" fmla="*/ 5 w 154"/>
                <a:gd name="T67" fmla="*/ 106 h 155"/>
                <a:gd name="T68" fmla="*/ 12 w 154"/>
                <a:gd name="T69" fmla="*/ 120 h 155"/>
                <a:gd name="T70" fmla="*/ 22 w 154"/>
                <a:gd name="T71" fmla="*/ 132 h 155"/>
                <a:gd name="T72" fmla="*/ 33 w 154"/>
                <a:gd name="T73" fmla="*/ 141 h 155"/>
                <a:gd name="T74" fmla="*/ 47 w 154"/>
                <a:gd name="T75" fmla="*/ 149 h 155"/>
                <a:gd name="T76" fmla="*/ 60 w 154"/>
                <a:gd name="T77" fmla="*/ 152 h 155"/>
                <a:gd name="T78" fmla="*/ 77 w 154"/>
                <a:gd name="T79" fmla="*/ 155 h 155"/>
                <a:gd name="T80" fmla="*/ 84 w 154"/>
                <a:gd name="T81" fmla="*/ 153 h 155"/>
                <a:gd name="T82" fmla="*/ 84 w 154"/>
                <a:gd name="T83" fmla="*/ 152 h 155"/>
                <a:gd name="T84" fmla="*/ 85 w 154"/>
                <a:gd name="T85" fmla="*/ 152 h 155"/>
                <a:gd name="T86" fmla="*/ 87 w 154"/>
                <a:gd name="T87" fmla="*/ 152 h 155"/>
                <a:gd name="T88" fmla="*/ 92 w 154"/>
                <a:gd name="T89" fmla="*/ 152 h 155"/>
                <a:gd name="T90" fmla="*/ 98 w 154"/>
                <a:gd name="T91" fmla="*/ 150 h 155"/>
                <a:gd name="T92" fmla="*/ 98 w 154"/>
                <a:gd name="T93" fmla="*/ 149 h 155"/>
                <a:gd name="T94" fmla="*/ 99 w 154"/>
                <a:gd name="T95" fmla="*/ 149 h 155"/>
                <a:gd name="T96" fmla="*/ 102 w 154"/>
                <a:gd name="T97" fmla="*/ 149 h 155"/>
                <a:gd name="T98" fmla="*/ 106 w 154"/>
                <a:gd name="T99" fmla="*/ 149 h 155"/>
                <a:gd name="T100" fmla="*/ 119 w 154"/>
                <a:gd name="T101" fmla="*/ 141 h 155"/>
                <a:gd name="T102" fmla="*/ 125 w 154"/>
                <a:gd name="T103" fmla="*/ 137 h 155"/>
                <a:gd name="T104" fmla="*/ 132 w 154"/>
                <a:gd name="T105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" h="155">
                  <a:moveTo>
                    <a:pt x="132" y="132"/>
                  </a:moveTo>
                  <a:lnTo>
                    <a:pt x="136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2" y="84"/>
                  </a:lnTo>
                  <a:lnTo>
                    <a:pt x="153" y="84"/>
                  </a:lnTo>
                  <a:lnTo>
                    <a:pt x="154" y="77"/>
                  </a:lnTo>
                  <a:lnTo>
                    <a:pt x="152" y="60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2"/>
                  </a:lnTo>
                  <a:lnTo>
                    <a:pt x="119" y="12"/>
                  </a:lnTo>
                  <a:lnTo>
                    <a:pt x="106" y="6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77" y="0"/>
                  </a:lnTo>
                  <a:lnTo>
                    <a:pt x="60" y="1"/>
                  </a:lnTo>
                  <a:lnTo>
                    <a:pt x="47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0"/>
                  </a:lnTo>
                  <a:lnTo>
                    <a:pt x="0" y="77"/>
                  </a:lnTo>
                  <a:lnTo>
                    <a:pt x="1" y="92"/>
                  </a:lnTo>
                  <a:lnTo>
                    <a:pt x="2" y="99"/>
                  </a:lnTo>
                  <a:lnTo>
                    <a:pt x="5" y="106"/>
                  </a:lnTo>
                  <a:lnTo>
                    <a:pt x="12" y="120"/>
                  </a:lnTo>
                  <a:lnTo>
                    <a:pt x="22" y="132"/>
                  </a:lnTo>
                  <a:lnTo>
                    <a:pt x="33" y="141"/>
                  </a:lnTo>
                  <a:lnTo>
                    <a:pt x="47" y="149"/>
                  </a:lnTo>
                  <a:lnTo>
                    <a:pt x="60" y="152"/>
                  </a:lnTo>
                  <a:lnTo>
                    <a:pt x="77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2" y="152"/>
                  </a:lnTo>
                  <a:lnTo>
                    <a:pt x="98" y="150"/>
                  </a:lnTo>
                  <a:lnTo>
                    <a:pt x="98" y="149"/>
                  </a:lnTo>
                  <a:lnTo>
                    <a:pt x="99" y="149"/>
                  </a:lnTo>
                  <a:lnTo>
                    <a:pt x="102" y="149"/>
                  </a:lnTo>
                  <a:lnTo>
                    <a:pt x="106" y="149"/>
                  </a:lnTo>
                  <a:lnTo>
                    <a:pt x="119" y="141"/>
                  </a:lnTo>
                  <a:lnTo>
                    <a:pt x="125" y="137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2" name="Freeform 572">
              <a:extLst>
                <a:ext uri="{FF2B5EF4-FFF2-40B4-BE49-F238E27FC236}">
                  <a16:creationId xmlns:a16="http://schemas.microsoft.com/office/drawing/2014/main" id="{4B068D78-8E9F-46A4-9586-09D7C58B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1" y="2879725"/>
              <a:ext cx="36513" cy="34925"/>
            </a:xfrm>
            <a:custGeom>
              <a:avLst/>
              <a:gdLst>
                <a:gd name="T0" fmla="*/ 132 w 155"/>
                <a:gd name="T1" fmla="*/ 132 h 154"/>
                <a:gd name="T2" fmla="*/ 137 w 155"/>
                <a:gd name="T3" fmla="*/ 125 h 154"/>
                <a:gd name="T4" fmla="*/ 141 w 155"/>
                <a:gd name="T5" fmla="*/ 120 h 154"/>
                <a:gd name="T6" fmla="*/ 149 w 155"/>
                <a:gd name="T7" fmla="*/ 106 h 154"/>
                <a:gd name="T8" fmla="*/ 149 w 155"/>
                <a:gd name="T9" fmla="*/ 102 h 154"/>
                <a:gd name="T10" fmla="*/ 149 w 155"/>
                <a:gd name="T11" fmla="*/ 99 h 154"/>
                <a:gd name="T12" fmla="*/ 149 w 155"/>
                <a:gd name="T13" fmla="*/ 98 h 154"/>
                <a:gd name="T14" fmla="*/ 150 w 155"/>
                <a:gd name="T15" fmla="*/ 98 h 154"/>
                <a:gd name="T16" fmla="*/ 153 w 155"/>
                <a:gd name="T17" fmla="*/ 92 h 154"/>
                <a:gd name="T18" fmla="*/ 153 w 155"/>
                <a:gd name="T19" fmla="*/ 87 h 154"/>
                <a:gd name="T20" fmla="*/ 153 w 155"/>
                <a:gd name="T21" fmla="*/ 85 h 154"/>
                <a:gd name="T22" fmla="*/ 153 w 155"/>
                <a:gd name="T23" fmla="*/ 84 h 154"/>
                <a:gd name="T24" fmla="*/ 154 w 155"/>
                <a:gd name="T25" fmla="*/ 84 h 154"/>
                <a:gd name="T26" fmla="*/ 155 w 155"/>
                <a:gd name="T27" fmla="*/ 77 h 154"/>
                <a:gd name="T28" fmla="*/ 153 w 155"/>
                <a:gd name="T29" fmla="*/ 60 h 154"/>
                <a:gd name="T30" fmla="*/ 149 w 155"/>
                <a:gd name="T31" fmla="*/ 47 h 154"/>
                <a:gd name="T32" fmla="*/ 141 w 155"/>
                <a:gd name="T33" fmla="*/ 33 h 154"/>
                <a:gd name="T34" fmla="*/ 132 w 155"/>
                <a:gd name="T35" fmla="*/ 22 h 154"/>
                <a:gd name="T36" fmla="*/ 120 w 155"/>
                <a:gd name="T37" fmla="*/ 12 h 154"/>
                <a:gd name="T38" fmla="*/ 107 w 155"/>
                <a:gd name="T39" fmla="*/ 5 h 154"/>
                <a:gd name="T40" fmla="*/ 99 w 155"/>
                <a:gd name="T41" fmla="*/ 2 h 154"/>
                <a:gd name="T42" fmla="*/ 92 w 155"/>
                <a:gd name="T43" fmla="*/ 1 h 154"/>
                <a:gd name="T44" fmla="*/ 78 w 155"/>
                <a:gd name="T45" fmla="*/ 0 h 154"/>
                <a:gd name="T46" fmla="*/ 61 w 155"/>
                <a:gd name="T47" fmla="*/ 1 h 154"/>
                <a:gd name="T48" fmla="*/ 47 w 155"/>
                <a:gd name="T49" fmla="*/ 5 h 154"/>
                <a:gd name="T50" fmla="*/ 34 w 155"/>
                <a:gd name="T51" fmla="*/ 12 h 154"/>
                <a:gd name="T52" fmla="*/ 23 w 155"/>
                <a:gd name="T53" fmla="*/ 22 h 154"/>
                <a:gd name="T54" fmla="*/ 13 w 155"/>
                <a:gd name="T55" fmla="*/ 33 h 154"/>
                <a:gd name="T56" fmla="*/ 6 w 155"/>
                <a:gd name="T57" fmla="*/ 47 h 154"/>
                <a:gd name="T58" fmla="*/ 2 w 155"/>
                <a:gd name="T59" fmla="*/ 60 h 154"/>
                <a:gd name="T60" fmla="*/ 0 w 155"/>
                <a:gd name="T61" fmla="*/ 77 h 154"/>
                <a:gd name="T62" fmla="*/ 2 w 155"/>
                <a:gd name="T63" fmla="*/ 92 h 154"/>
                <a:gd name="T64" fmla="*/ 3 w 155"/>
                <a:gd name="T65" fmla="*/ 98 h 154"/>
                <a:gd name="T66" fmla="*/ 6 w 155"/>
                <a:gd name="T67" fmla="*/ 106 h 154"/>
                <a:gd name="T68" fmla="*/ 13 w 155"/>
                <a:gd name="T69" fmla="*/ 120 h 154"/>
                <a:gd name="T70" fmla="*/ 23 w 155"/>
                <a:gd name="T71" fmla="*/ 132 h 154"/>
                <a:gd name="T72" fmla="*/ 34 w 155"/>
                <a:gd name="T73" fmla="*/ 141 h 154"/>
                <a:gd name="T74" fmla="*/ 47 w 155"/>
                <a:gd name="T75" fmla="*/ 149 h 154"/>
                <a:gd name="T76" fmla="*/ 61 w 155"/>
                <a:gd name="T77" fmla="*/ 152 h 154"/>
                <a:gd name="T78" fmla="*/ 78 w 155"/>
                <a:gd name="T79" fmla="*/ 154 h 154"/>
                <a:gd name="T80" fmla="*/ 84 w 155"/>
                <a:gd name="T81" fmla="*/ 153 h 154"/>
                <a:gd name="T82" fmla="*/ 84 w 155"/>
                <a:gd name="T83" fmla="*/ 152 h 154"/>
                <a:gd name="T84" fmla="*/ 86 w 155"/>
                <a:gd name="T85" fmla="*/ 152 h 154"/>
                <a:gd name="T86" fmla="*/ 88 w 155"/>
                <a:gd name="T87" fmla="*/ 152 h 154"/>
                <a:gd name="T88" fmla="*/ 92 w 155"/>
                <a:gd name="T89" fmla="*/ 152 h 154"/>
                <a:gd name="T90" fmla="*/ 99 w 155"/>
                <a:gd name="T91" fmla="*/ 150 h 154"/>
                <a:gd name="T92" fmla="*/ 99 w 155"/>
                <a:gd name="T93" fmla="*/ 149 h 154"/>
                <a:gd name="T94" fmla="*/ 100 w 155"/>
                <a:gd name="T95" fmla="*/ 149 h 154"/>
                <a:gd name="T96" fmla="*/ 102 w 155"/>
                <a:gd name="T97" fmla="*/ 149 h 154"/>
                <a:gd name="T98" fmla="*/ 107 w 155"/>
                <a:gd name="T99" fmla="*/ 149 h 154"/>
                <a:gd name="T100" fmla="*/ 120 w 155"/>
                <a:gd name="T101" fmla="*/ 141 h 154"/>
                <a:gd name="T102" fmla="*/ 126 w 155"/>
                <a:gd name="T103" fmla="*/ 136 h 154"/>
                <a:gd name="T104" fmla="*/ 132 w 155"/>
                <a:gd name="T105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4">
                  <a:moveTo>
                    <a:pt x="132" y="132"/>
                  </a:moveTo>
                  <a:lnTo>
                    <a:pt x="137" y="125"/>
                  </a:lnTo>
                  <a:lnTo>
                    <a:pt x="141" y="120"/>
                  </a:lnTo>
                  <a:lnTo>
                    <a:pt x="149" y="106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3" y="92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7"/>
                  </a:lnTo>
                  <a:lnTo>
                    <a:pt x="153" y="60"/>
                  </a:lnTo>
                  <a:lnTo>
                    <a:pt x="149" y="47"/>
                  </a:lnTo>
                  <a:lnTo>
                    <a:pt x="141" y="33"/>
                  </a:lnTo>
                  <a:lnTo>
                    <a:pt x="132" y="22"/>
                  </a:lnTo>
                  <a:lnTo>
                    <a:pt x="120" y="12"/>
                  </a:lnTo>
                  <a:lnTo>
                    <a:pt x="107" y="5"/>
                  </a:lnTo>
                  <a:lnTo>
                    <a:pt x="99" y="2"/>
                  </a:lnTo>
                  <a:lnTo>
                    <a:pt x="92" y="1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3" y="33"/>
                  </a:lnTo>
                  <a:lnTo>
                    <a:pt x="6" y="47"/>
                  </a:lnTo>
                  <a:lnTo>
                    <a:pt x="2" y="60"/>
                  </a:lnTo>
                  <a:lnTo>
                    <a:pt x="0" y="77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3" y="120"/>
                  </a:lnTo>
                  <a:lnTo>
                    <a:pt x="23" y="132"/>
                  </a:lnTo>
                  <a:lnTo>
                    <a:pt x="34" y="141"/>
                  </a:lnTo>
                  <a:lnTo>
                    <a:pt x="47" y="149"/>
                  </a:lnTo>
                  <a:lnTo>
                    <a:pt x="61" y="152"/>
                  </a:lnTo>
                  <a:lnTo>
                    <a:pt x="78" y="154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92" y="152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1"/>
                  </a:lnTo>
                  <a:lnTo>
                    <a:pt x="126" y="136"/>
                  </a:lnTo>
                  <a:lnTo>
                    <a:pt x="132" y="132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3" name="Freeform 573">
              <a:extLst>
                <a:ext uri="{FF2B5EF4-FFF2-40B4-BE49-F238E27FC236}">
                  <a16:creationId xmlns:a16="http://schemas.microsoft.com/office/drawing/2014/main" id="{4203A12F-DE6F-1C50-6D69-81F23EC0D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513" y="2903538"/>
              <a:ext cx="34925" cy="34925"/>
            </a:xfrm>
            <a:custGeom>
              <a:avLst/>
              <a:gdLst>
                <a:gd name="T0" fmla="*/ 132 w 155"/>
                <a:gd name="T1" fmla="*/ 133 h 155"/>
                <a:gd name="T2" fmla="*/ 137 w 155"/>
                <a:gd name="T3" fmla="*/ 126 h 155"/>
                <a:gd name="T4" fmla="*/ 141 w 155"/>
                <a:gd name="T5" fmla="*/ 120 h 155"/>
                <a:gd name="T6" fmla="*/ 149 w 155"/>
                <a:gd name="T7" fmla="*/ 107 h 155"/>
                <a:gd name="T8" fmla="*/ 149 w 155"/>
                <a:gd name="T9" fmla="*/ 102 h 155"/>
                <a:gd name="T10" fmla="*/ 149 w 155"/>
                <a:gd name="T11" fmla="*/ 100 h 155"/>
                <a:gd name="T12" fmla="*/ 149 w 155"/>
                <a:gd name="T13" fmla="*/ 99 h 155"/>
                <a:gd name="T14" fmla="*/ 150 w 155"/>
                <a:gd name="T15" fmla="*/ 99 h 155"/>
                <a:gd name="T16" fmla="*/ 153 w 155"/>
                <a:gd name="T17" fmla="*/ 92 h 155"/>
                <a:gd name="T18" fmla="*/ 153 w 155"/>
                <a:gd name="T19" fmla="*/ 88 h 155"/>
                <a:gd name="T20" fmla="*/ 153 w 155"/>
                <a:gd name="T21" fmla="*/ 86 h 155"/>
                <a:gd name="T22" fmla="*/ 153 w 155"/>
                <a:gd name="T23" fmla="*/ 84 h 155"/>
                <a:gd name="T24" fmla="*/ 154 w 155"/>
                <a:gd name="T25" fmla="*/ 84 h 155"/>
                <a:gd name="T26" fmla="*/ 155 w 155"/>
                <a:gd name="T27" fmla="*/ 78 h 155"/>
                <a:gd name="T28" fmla="*/ 153 w 155"/>
                <a:gd name="T29" fmla="*/ 61 h 155"/>
                <a:gd name="T30" fmla="*/ 149 w 155"/>
                <a:gd name="T31" fmla="*/ 47 h 155"/>
                <a:gd name="T32" fmla="*/ 141 w 155"/>
                <a:gd name="T33" fmla="*/ 34 h 155"/>
                <a:gd name="T34" fmla="*/ 132 w 155"/>
                <a:gd name="T35" fmla="*/ 23 h 155"/>
                <a:gd name="T36" fmla="*/ 120 w 155"/>
                <a:gd name="T37" fmla="*/ 13 h 155"/>
                <a:gd name="T38" fmla="*/ 107 w 155"/>
                <a:gd name="T39" fmla="*/ 6 h 155"/>
                <a:gd name="T40" fmla="*/ 99 w 155"/>
                <a:gd name="T41" fmla="*/ 3 h 155"/>
                <a:gd name="T42" fmla="*/ 92 w 155"/>
                <a:gd name="T43" fmla="*/ 2 h 155"/>
                <a:gd name="T44" fmla="*/ 78 w 155"/>
                <a:gd name="T45" fmla="*/ 0 h 155"/>
                <a:gd name="T46" fmla="*/ 61 w 155"/>
                <a:gd name="T47" fmla="*/ 2 h 155"/>
                <a:gd name="T48" fmla="*/ 47 w 155"/>
                <a:gd name="T49" fmla="*/ 6 h 155"/>
                <a:gd name="T50" fmla="*/ 34 w 155"/>
                <a:gd name="T51" fmla="*/ 13 h 155"/>
                <a:gd name="T52" fmla="*/ 23 w 155"/>
                <a:gd name="T53" fmla="*/ 23 h 155"/>
                <a:gd name="T54" fmla="*/ 13 w 155"/>
                <a:gd name="T55" fmla="*/ 34 h 155"/>
                <a:gd name="T56" fmla="*/ 6 w 155"/>
                <a:gd name="T57" fmla="*/ 47 h 155"/>
                <a:gd name="T58" fmla="*/ 2 w 155"/>
                <a:gd name="T59" fmla="*/ 61 h 155"/>
                <a:gd name="T60" fmla="*/ 0 w 155"/>
                <a:gd name="T61" fmla="*/ 78 h 155"/>
                <a:gd name="T62" fmla="*/ 2 w 155"/>
                <a:gd name="T63" fmla="*/ 92 h 155"/>
                <a:gd name="T64" fmla="*/ 3 w 155"/>
                <a:gd name="T65" fmla="*/ 99 h 155"/>
                <a:gd name="T66" fmla="*/ 6 w 155"/>
                <a:gd name="T67" fmla="*/ 107 h 155"/>
                <a:gd name="T68" fmla="*/ 13 w 155"/>
                <a:gd name="T69" fmla="*/ 120 h 155"/>
                <a:gd name="T70" fmla="*/ 23 w 155"/>
                <a:gd name="T71" fmla="*/ 133 h 155"/>
                <a:gd name="T72" fmla="*/ 34 w 155"/>
                <a:gd name="T73" fmla="*/ 142 h 155"/>
                <a:gd name="T74" fmla="*/ 47 w 155"/>
                <a:gd name="T75" fmla="*/ 149 h 155"/>
                <a:gd name="T76" fmla="*/ 61 w 155"/>
                <a:gd name="T77" fmla="*/ 153 h 155"/>
                <a:gd name="T78" fmla="*/ 78 w 155"/>
                <a:gd name="T79" fmla="*/ 155 h 155"/>
                <a:gd name="T80" fmla="*/ 84 w 155"/>
                <a:gd name="T81" fmla="*/ 154 h 155"/>
                <a:gd name="T82" fmla="*/ 84 w 155"/>
                <a:gd name="T83" fmla="*/ 153 h 155"/>
                <a:gd name="T84" fmla="*/ 85 w 155"/>
                <a:gd name="T85" fmla="*/ 153 h 155"/>
                <a:gd name="T86" fmla="*/ 88 w 155"/>
                <a:gd name="T87" fmla="*/ 153 h 155"/>
                <a:gd name="T88" fmla="*/ 92 w 155"/>
                <a:gd name="T89" fmla="*/ 153 h 155"/>
                <a:gd name="T90" fmla="*/ 99 w 155"/>
                <a:gd name="T91" fmla="*/ 150 h 155"/>
                <a:gd name="T92" fmla="*/ 99 w 155"/>
                <a:gd name="T93" fmla="*/ 149 h 155"/>
                <a:gd name="T94" fmla="*/ 100 w 155"/>
                <a:gd name="T95" fmla="*/ 149 h 155"/>
                <a:gd name="T96" fmla="*/ 102 w 155"/>
                <a:gd name="T97" fmla="*/ 149 h 155"/>
                <a:gd name="T98" fmla="*/ 107 w 155"/>
                <a:gd name="T99" fmla="*/ 149 h 155"/>
                <a:gd name="T100" fmla="*/ 120 w 155"/>
                <a:gd name="T101" fmla="*/ 142 h 155"/>
                <a:gd name="T102" fmla="*/ 126 w 155"/>
                <a:gd name="T103" fmla="*/ 137 h 155"/>
                <a:gd name="T104" fmla="*/ 132 w 155"/>
                <a:gd name="T105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5">
                  <a:moveTo>
                    <a:pt x="132" y="133"/>
                  </a:moveTo>
                  <a:lnTo>
                    <a:pt x="137" y="126"/>
                  </a:lnTo>
                  <a:lnTo>
                    <a:pt x="141" y="120"/>
                  </a:lnTo>
                  <a:lnTo>
                    <a:pt x="149" y="107"/>
                  </a:lnTo>
                  <a:lnTo>
                    <a:pt x="149" y="102"/>
                  </a:lnTo>
                  <a:lnTo>
                    <a:pt x="149" y="100"/>
                  </a:lnTo>
                  <a:lnTo>
                    <a:pt x="149" y="99"/>
                  </a:lnTo>
                  <a:lnTo>
                    <a:pt x="150" y="99"/>
                  </a:lnTo>
                  <a:lnTo>
                    <a:pt x="153" y="92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3" y="84"/>
                  </a:lnTo>
                  <a:lnTo>
                    <a:pt x="154" y="84"/>
                  </a:lnTo>
                  <a:lnTo>
                    <a:pt x="155" y="78"/>
                  </a:lnTo>
                  <a:lnTo>
                    <a:pt x="153" y="61"/>
                  </a:lnTo>
                  <a:lnTo>
                    <a:pt x="149" y="47"/>
                  </a:lnTo>
                  <a:lnTo>
                    <a:pt x="141" y="34"/>
                  </a:lnTo>
                  <a:lnTo>
                    <a:pt x="132" y="23"/>
                  </a:lnTo>
                  <a:lnTo>
                    <a:pt x="120" y="13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2" y="2"/>
                  </a:lnTo>
                  <a:lnTo>
                    <a:pt x="78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3"/>
                  </a:lnTo>
                  <a:lnTo>
                    <a:pt x="23" y="23"/>
                  </a:lnTo>
                  <a:lnTo>
                    <a:pt x="13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7"/>
                  </a:lnTo>
                  <a:lnTo>
                    <a:pt x="13" y="120"/>
                  </a:lnTo>
                  <a:lnTo>
                    <a:pt x="23" y="133"/>
                  </a:lnTo>
                  <a:lnTo>
                    <a:pt x="34" y="142"/>
                  </a:lnTo>
                  <a:lnTo>
                    <a:pt x="47" y="149"/>
                  </a:lnTo>
                  <a:lnTo>
                    <a:pt x="61" y="153"/>
                  </a:lnTo>
                  <a:lnTo>
                    <a:pt x="78" y="155"/>
                  </a:lnTo>
                  <a:lnTo>
                    <a:pt x="84" y="154"/>
                  </a:lnTo>
                  <a:lnTo>
                    <a:pt x="84" y="153"/>
                  </a:lnTo>
                  <a:lnTo>
                    <a:pt x="85" y="153"/>
                  </a:lnTo>
                  <a:lnTo>
                    <a:pt x="88" y="153"/>
                  </a:lnTo>
                  <a:lnTo>
                    <a:pt x="92" y="153"/>
                  </a:lnTo>
                  <a:lnTo>
                    <a:pt x="99" y="150"/>
                  </a:lnTo>
                  <a:lnTo>
                    <a:pt x="99" y="149"/>
                  </a:lnTo>
                  <a:lnTo>
                    <a:pt x="100" y="149"/>
                  </a:lnTo>
                  <a:lnTo>
                    <a:pt x="102" y="149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6" y="137"/>
                  </a:lnTo>
                  <a:lnTo>
                    <a:pt x="132" y="133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4" name="Freeform 574">
              <a:extLst>
                <a:ext uri="{FF2B5EF4-FFF2-40B4-BE49-F238E27FC236}">
                  <a16:creationId xmlns:a16="http://schemas.microsoft.com/office/drawing/2014/main" id="{2B6BF7EA-E92E-015C-35AE-3592E5A0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1" y="2903538"/>
              <a:ext cx="466725" cy="26988"/>
            </a:xfrm>
            <a:custGeom>
              <a:avLst/>
              <a:gdLst>
                <a:gd name="T0" fmla="*/ 2059 w 2059"/>
                <a:gd name="T1" fmla="*/ 118 h 118"/>
                <a:gd name="T2" fmla="*/ 901 w 2059"/>
                <a:gd name="T3" fmla="*/ 45 h 118"/>
                <a:gd name="T4" fmla="*/ 0 w 2059"/>
                <a:gd name="T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" h="118">
                  <a:moveTo>
                    <a:pt x="2059" y="118"/>
                  </a:moveTo>
                  <a:lnTo>
                    <a:pt x="901" y="45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5" name="Freeform 575">
              <a:extLst>
                <a:ext uri="{FF2B5EF4-FFF2-40B4-BE49-F238E27FC236}">
                  <a16:creationId xmlns:a16="http://schemas.microsoft.com/office/drawing/2014/main" id="{BB05EBF4-800F-03E1-7100-08BB201D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6" y="2884488"/>
              <a:ext cx="42863" cy="42863"/>
            </a:xfrm>
            <a:custGeom>
              <a:avLst/>
              <a:gdLst>
                <a:gd name="T0" fmla="*/ 158 w 186"/>
                <a:gd name="T1" fmla="*/ 158 h 186"/>
                <a:gd name="T2" fmla="*/ 160 w 186"/>
                <a:gd name="T3" fmla="*/ 154 h 186"/>
                <a:gd name="T4" fmla="*/ 162 w 186"/>
                <a:gd name="T5" fmla="*/ 151 h 186"/>
                <a:gd name="T6" fmla="*/ 164 w 186"/>
                <a:gd name="T7" fmla="*/ 150 h 186"/>
                <a:gd name="T8" fmla="*/ 169 w 186"/>
                <a:gd name="T9" fmla="*/ 144 h 186"/>
                <a:gd name="T10" fmla="*/ 178 w 186"/>
                <a:gd name="T11" fmla="*/ 128 h 186"/>
                <a:gd name="T12" fmla="*/ 181 w 186"/>
                <a:gd name="T13" fmla="*/ 119 h 186"/>
                <a:gd name="T14" fmla="*/ 182 w 186"/>
                <a:gd name="T15" fmla="*/ 115 h 186"/>
                <a:gd name="T16" fmla="*/ 184 w 186"/>
                <a:gd name="T17" fmla="*/ 111 h 186"/>
                <a:gd name="T18" fmla="*/ 186 w 186"/>
                <a:gd name="T19" fmla="*/ 93 h 186"/>
                <a:gd name="T20" fmla="*/ 184 w 186"/>
                <a:gd name="T21" fmla="*/ 74 h 186"/>
                <a:gd name="T22" fmla="*/ 178 w 186"/>
                <a:gd name="T23" fmla="*/ 57 h 186"/>
                <a:gd name="T24" fmla="*/ 169 w 186"/>
                <a:gd name="T25" fmla="*/ 41 h 186"/>
                <a:gd name="T26" fmla="*/ 158 w 186"/>
                <a:gd name="T27" fmla="*/ 27 h 186"/>
                <a:gd name="T28" fmla="*/ 144 w 186"/>
                <a:gd name="T29" fmla="*/ 15 h 186"/>
                <a:gd name="T30" fmla="*/ 128 w 186"/>
                <a:gd name="T31" fmla="*/ 7 h 186"/>
                <a:gd name="T32" fmla="*/ 111 w 186"/>
                <a:gd name="T33" fmla="*/ 1 h 186"/>
                <a:gd name="T34" fmla="*/ 93 w 186"/>
                <a:gd name="T35" fmla="*/ 0 h 186"/>
                <a:gd name="T36" fmla="*/ 74 w 186"/>
                <a:gd name="T37" fmla="*/ 1 h 186"/>
                <a:gd name="T38" fmla="*/ 58 w 186"/>
                <a:gd name="T39" fmla="*/ 7 h 186"/>
                <a:gd name="T40" fmla="*/ 41 w 186"/>
                <a:gd name="T41" fmla="*/ 15 h 186"/>
                <a:gd name="T42" fmla="*/ 27 w 186"/>
                <a:gd name="T43" fmla="*/ 27 h 186"/>
                <a:gd name="T44" fmla="*/ 15 w 186"/>
                <a:gd name="T45" fmla="*/ 41 h 186"/>
                <a:gd name="T46" fmla="*/ 7 w 186"/>
                <a:gd name="T47" fmla="*/ 57 h 186"/>
                <a:gd name="T48" fmla="*/ 2 w 186"/>
                <a:gd name="T49" fmla="*/ 74 h 186"/>
                <a:gd name="T50" fmla="*/ 0 w 186"/>
                <a:gd name="T51" fmla="*/ 93 h 186"/>
                <a:gd name="T52" fmla="*/ 2 w 186"/>
                <a:gd name="T53" fmla="*/ 111 h 186"/>
                <a:gd name="T54" fmla="*/ 7 w 186"/>
                <a:gd name="T55" fmla="*/ 128 h 186"/>
                <a:gd name="T56" fmla="*/ 15 w 186"/>
                <a:gd name="T57" fmla="*/ 144 h 186"/>
                <a:gd name="T58" fmla="*/ 27 w 186"/>
                <a:gd name="T59" fmla="*/ 158 h 186"/>
                <a:gd name="T60" fmla="*/ 41 w 186"/>
                <a:gd name="T61" fmla="*/ 169 h 186"/>
                <a:gd name="T62" fmla="*/ 58 w 186"/>
                <a:gd name="T63" fmla="*/ 178 h 186"/>
                <a:gd name="T64" fmla="*/ 74 w 186"/>
                <a:gd name="T65" fmla="*/ 184 h 186"/>
                <a:gd name="T66" fmla="*/ 93 w 186"/>
                <a:gd name="T67" fmla="*/ 186 h 186"/>
                <a:gd name="T68" fmla="*/ 111 w 186"/>
                <a:gd name="T69" fmla="*/ 184 h 186"/>
                <a:gd name="T70" fmla="*/ 115 w 186"/>
                <a:gd name="T71" fmla="*/ 182 h 186"/>
                <a:gd name="T72" fmla="*/ 119 w 186"/>
                <a:gd name="T73" fmla="*/ 181 h 186"/>
                <a:gd name="T74" fmla="*/ 128 w 186"/>
                <a:gd name="T75" fmla="*/ 178 h 186"/>
                <a:gd name="T76" fmla="*/ 144 w 186"/>
                <a:gd name="T77" fmla="*/ 169 h 186"/>
                <a:gd name="T78" fmla="*/ 150 w 186"/>
                <a:gd name="T79" fmla="*/ 164 h 186"/>
                <a:gd name="T80" fmla="*/ 152 w 186"/>
                <a:gd name="T81" fmla="*/ 162 h 186"/>
                <a:gd name="T82" fmla="*/ 154 w 186"/>
                <a:gd name="T83" fmla="*/ 160 h 186"/>
                <a:gd name="T84" fmla="*/ 158 w 186"/>
                <a:gd name="T85" fmla="*/ 15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186">
                  <a:moveTo>
                    <a:pt x="158" y="158"/>
                  </a:moveTo>
                  <a:lnTo>
                    <a:pt x="160" y="154"/>
                  </a:lnTo>
                  <a:lnTo>
                    <a:pt x="162" y="151"/>
                  </a:lnTo>
                  <a:lnTo>
                    <a:pt x="164" y="150"/>
                  </a:lnTo>
                  <a:lnTo>
                    <a:pt x="169" y="144"/>
                  </a:lnTo>
                  <a:lnTo>
                    <a:pt x="178" y="128"/>
                  </a:lnTo>
                  <a:lnTo>
                    <a:pt x="181" y="119"/>
                  </a:lnTo>
                  <a:lnTo>
                    <a:pt x="182" y="115"/>
                  </a:lnTo>
                  <a:lnTo>
                    <a:pt x="184" y="111"/>
                  </a:lnTo>
                  <a:lnTo>
                    <a:pt x="186" y="93"/>
                  </a:lnTo>
                  <a:lnTo>
                    <a:pt x="184" y="74"/>
                  </a:lnTo>
                  <a:lnTo>
                    <a:pt x="178" y="57"/>
                  </a:lnTo>
                  <a:lnTo>
                    <a:pt x="169" y="41"/>
                  </a:lnTo>
                  <a:lnTo>
                    <a:pt x="158" y="27"/>
                  </a:lnTo>
                  <a:lnTo>
                    <a:pt x="144" y="15"/>
                  </a:lnTo>
                  <a:lnTo>
                    <a:pt x="128" y="7"/>
                  </a:lnTo>
                  <a:lnTo>
                    <a:pt x="111" y="1"/>
                  </a:lnTo>
                  <a:lnTo>
                    <a:pt x="93" y="0"/>
                  </a:lnTo>
                  <a:lnTo>
                    <a:pt x="74" y="1"/>
                  </a:lnTo>
                  <a:lnTo>
                    <a:pt x="58" y="7"/>
                  </a:lnTo>
                  <a:lnTo>
                    <a:pt x="41" y="15"/>
                  </a:lnTo>
                  <a:lnTo>
                    <a:pt x="27" y="27"/>
                  </a:lnTo>
                  <a:lnTo>
                    <a:pt x="15" y="41"/>
                  </a:lnTo>
                  <a:lnTo>
                    <a:pt x="7" y="57"/>
                  </a:lnTo>
                  <a:lnTo>
                    <a:pt x="2" y="74"/>
                  </a:lnTo>
                  <a:lnTo>
                    <a:pt x="0" y="93"/>
                  </a:lnTo>
                  <a:lnTo>
                    <a:pt x="2" y="111"/>
                  </a:lnTo>
                  <a:lnTo>
                    <a:pt x="7" y="128"/>
                  </a:lnTo>
                  <a:lnTo>
                    <a:pt x="15" y="144"/>
                  </a:lnTo>
                  <a:lnTo>
                    <a:pt x="27" y="158"/>
                  </a:lnTo>
                  <a:lnTo>
                    <a:pt x="41" y="169"/>
                  </a:lnTo>
                  <a:lnTo>
                    <a:pt x="58" y="178"/>
                  </a:lnTo>
                  <a:lnTo>
                    <a:pt x="74" y="184"/>
                  </a:lnTo>
                  <a:lnTo>
                    <a:pt x="93" y="186"/>
                  </a:lnTo>
                  <a:lnTo>
                    <a:pt x="111" y="184"/>
                  </a:lnTo>
                  <a:lnTo>
                    <a:pt x="115" y="182"/>
                  </a:lnTo>
                  <a:lnTo>
                    <a:pt x="119" y="181"/>
                  </a:lnTo>
                  <a:lnTo>
                    <a:pt x="128" y="178"/>
                  </a:lnTo>
                  <a:lnTo>
                    <a:pt x="144" y="169"/>
                  </a:lnTo>
                  <a:lnTo>
                    <a:pt x="150" y="164"/>
                  </a:lnTo>
                  <a:lnTo>
                    <a:pt x="152" y="162"/>
                  </a:lnTo>
                  <a:lnTo>
                    <a:pt x="154" y="160"/>
                  </a:lnTo>
                  <a:lnTo>
                    <a:pt x="158" y="158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6" name="Freeform 576">
              <a:extLst>
                <a:ext uri="{FF2B5EF4-FFF2-40B4-BE49-F238E27FC236}">
                  <a16:creationId xmlns:a16="http://schemas.microsoft.com/office/drawing/2014/main" id="{A9939578-80C9-1E42-FCAB-E384BDD53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2892425"/>
              <a:ext cx="41275" cy="42863"/>
            </a:xfrm>
            <a:custGeom>
              <a:avLst/>
              <a:gdLst>
                <a:gd name="T0" fmla="*/ 158 w 185"/>
                <a:gd name="T1" fmla="*/ 158 h 186"/>
                <a:gd name="T2" fmla="*/ 160 w 185"/>
                <a:gd name="T3" fmla="*/ 154 h 186"/>
                <a:gd name="T4" fmla="*/ 161 w 185"/>
                <a:gd name="T5" fmla="*/ 151 h 186"/>
                <a:gd name="T6" fmla="*/ 163 w 185"/>
                <a:gd name="T7" fmla="*/ 150 h 186"/>
                <a:gd name="T8" fmla="*/ 169 w 185"/>
                <a:gd name="T9" fmla="*/ 144 h 186"/>
                <a:gd name="T10" fmla="*/ 178 w 185"/>
                <a:gd name="T11" fmla="*/ 128 h 186"/>
                <a:gd name="T12" fmla="*/ 180 w 185"/>
                <a:gd name="T13" fmla="*/ 119 h 186"/>
                <a:gd name="T14" fmla="*/ 181 w 185"/>
                <a:gd name="T15" fmla="*/ 114 h 186"/>
                <a:gd name="T16" fmla="*/ 183 w 185"/>
                <a:gd name="T17" fmla="*/ 111 h 186"/>
                <a:gd name="T18" fmla="*/ 185 w 185"/>
                <a:gd name="T19" fmla="*/ 93 h 186"/>
                <a:gd name="T20" fmla="*/ 183 w 185"/>
                <a:gd name="T21" fmla="*/ 74 h 186"/>
                <a:gd name="T22" fmla="*/ 178 w 185"/>
                <a:gd name="T23" fmla="*/ 57 h 186"/>
                <a:gd name="T24" fmla="*/ 169 w 185"/>
                <a:gd name="T25" fmla="*/ 41 h 186"/>
                <a:gd name="T26" fmla="*/ 158 w 185"/>
                <a:gd name="T27" fmla="*/ 27 h 186"/>
                <a:gd name="T28" fmla="*/ 143 w 185"/>
                <a:gd name="T29" fmla="*/ 15 h 186"/>
                <a:gd name="T30" fmla="*/ 127 w 185"/>
                <a:gd name="T31" fmla="*/ 7 h 186"/>
                <a:gd name="T32" fmla="*/ 111 w 185"/>
                <a:gd name="T33" fmla="*/ 1 h 186"/>
                <a:gd name="T34" fmla="*/ 93 w 185"/>
                <a:gd name="T35" fmla="*/ 0 h 186"/>
                <a:gd name="T36" fmla="*/ 74 w 185"/>
                <a:gd name="T37" fmla="*/ 1 h 186"/>
                <a:gd name="T38" fmla="*/ 57 w 185"/>
                <a:gd name="T39" fmla="*/ 7 h 186"/>
                <a:gd name="T40" fmla="*/ 40 w 185"/>
                <a:gd name="T41" fmla="*/ 15 h 186"/>
                <a:gd name="T42" fmla="*/ 27 w 185"/>
                <a:gd name="T43" fmla="*/ 27 h 186"/>
                <a:gd name="T44" fmla="*/ 14 w 185"/>
                <a:gd name="T45" fmla="*/ 41 h 186"/>
                <a:gd name="T46" fmla="*/ 6 w 185"/>
                <a:gd name="T47" fmla="*/ 57 h 186"/>
                <a:gd name="T48" fmla="*/ 1 w 185"/>
                <a:gd name="T49" fmla="*/ 74 h 186"/>
                <a:gd name="T50" fmla="*/ 0 w 185"/>
                <a:gd name="T51" fmla="*/ 93 h 186"/>
                <a:gd name="T52" fmla="*/ 1 w 185"/>
                <a:gd name="T53" fmla="*/ 111 h 186"/>
                <a:gd name="T54" fmla="*/ 6 w 185"/>
                <a:gd name="T55" fmla="*/ 128 h 186"/>
                <a:gd name="T56" fmla="*/ 14 w 185"/>
                <a:gd name="T57" fmla="*/ 144 h 186"/>
                <a:gd name="T58" fmla="*/ 27 w 185"/>
                <a:gd name="T59" fmla="*/ 158 h 186"/>
                <a:gd name="T60" fmla="*/ 40 w 185"/>
                <a:gd name="T61" fmla="*/ 169 h 186"/>
                <a:gd name="T62" fmla="*/ 57 w 185"/>
                <a:gd name="T63" fmla="*/ 178 h 186"/>
                <a:gd name="T64" fmla="*/ 74 w 185"/>
                <a:gd name="T65" fmla="*/ 184 h 186"/>
                <a:gd name="T66" fmla="*/ 93 w 185"/>
                <a:gd name="T67" fmla="*/ 186 h 186"/>
                <a:gd name="T68" fmla="*/ 111 w 185"/>
                <a:gd name="T69" fmla="*/ 184 h 186"/>
                <a:gd name="T70" fmla="*/ 114 w 185"/>
                <a:gd name="T71" fmla="*/ 182 h 186"/>
                <a:gd name="T72" fmla="*/ 118 w 185"/>
                <a:gd name="T73" fmla="*/ 181 h 186"/>
                <a:gd name="T74" fmla="*/ 127 w 185"/>
                <a:gd name="T75" fmla="*/ 178 h 186"/>
                <a:gd name="T76" fmla="*/ 143 w 185"/>
                <a:gd name="T77" fmla="*/ 169 h 186"/>
                <a:gd name="T78" fmla="*/ 150 w 185"/>
                <a:gd name="T79" fmla="*/ 164 h 186"/>
                <a:gd name="T80" fmla="*/ 151 w 185"/>
                <a:gd name="T81" fmla="*/ 162 h 186"/>
                <a:gd name="T82" fmla="*/ 153 w 185"/>
                <a:gd name="T83" fmla="*/ 160 h 186"/>
                <a:gd name="T84" fmla="*/ 158 w 185"/>
                <a:gd name="T85" fmla="*/ 15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86">
                  <a:moveTo>
                    <a:pt x="158" y="158"/>
                  </a:moveTo>
                  <a:lnTo>
                    <a:pt x="160" y="154"/>
                  </a:lnTo>
                  <a:lnTo>
                    <a:pt x="161" y="151"/>
                  </a:lnTo>
                  <a:lnTo>
                    <a:pt x="163" y="150"/>
                  </a:lnTo>
                  <a:lnTo>
                    <a:pt x="169" y="144"/>
                  </a:lnTo>
                  <a:lnTo>
                    <a:pt x="178" y="128"/>
                  </a:lnTo>
                  <a:lnTo>
                    <a:pt x="180" y="119"/>
                  </a:lnTo>
                  <a:lnTo>
                    <a:pt x="181" y="114"/>
                  </a:lnTo>
                  <a:lnTo>
                    <a:pt x="183" y="111"/>
                  </a:lnTo>
                  <a:lnTo>
                    <a:pt x="185" y="93"/>
                  </a:lnTo>
                  <a:lnTo>
                    <a:pt x="183" y="74"/>
                  </a:lnTo>
                  <a:lnTo>
                    <a:pt x="178" y="57"/>
                  </a:lnTo>
                  <a:lnTo>
                    <a:pt x="169" y="41"/>
                  </a:lnTo>
                  <a:lnTo>
                    <a:pt x="158" y="27"/>
                  </a:lnTo>
                  <a:lnTo>
                    <a:pt x="143" y="15"/>
                  </a:lnTo>
                  <a:lnTo>
                    <a:pt x="127" y="7"/>
                  </a:lnTo>
                  <a:lnTo>
                    <a:pt x="111" y="1"/>
                  </a:lnTo>
                  <a:lnTo>
                    <a:pt x="93" y="0"/>
                  </a:lnTo>
                  <a:lnTo>
                    <a:pt x="74" y="1"/>
                  </a:lnTo>
                  <a:lnTo>
                    <a:pt x="57" y="7"/>
                  </a:lnTo>
                  <a:lnTo>
                    <a:pt x="40" y="15"/>
                  </a:lnTo>
                  <a:lnTo>
                    <a:pt x="27" y="27"/>
                  </a:lnTo>
                  <a:lnTo>
                    <a:pt x="14" y="41"/>
                  </a:lnTo>
                  <a:lnTo>
                    <a:pt x="6" y="57"/>
                  </a:lnTo>
                  <a:lnTo>
                    <a:pt x="1" y="74"/>
                  </a:lnTo>
                  <a:lnTo>
                    <a:pt x="0" y="93"/>
                  </a:lnTo>
                  <a:lnTo>
                    <a:pt x="1" y="111"/>
                  </a:lnTo>
                  <a:lnTo>
                    <a:pt x="6" y="128"/>
                  </a:lnTo>
                  <a:lnTo>
                    <a:pt x="14" y="144"/>
                  </a:lnTo>
                  <a:lnTo>
                    <a:pt x="27" y="158"/>
                  </a:lnTo>
                  <a:lnTo>
                    <a:pt x="40" y="169"/>
                  </a:lnTo>
                  <a:lnTo>
                    <a:pt x="57" y="178"/>
                  </a:lnTo>
                  <a:lnTo>
                    <a:pt x="74" y="184"/>
                  </a:lnTo>
                  <a:lnTo>
                    <a:pt x="93" y="186"/>
                  </a:lnTo>
                  <a:lnTo>
                    <a:pt x="111" y="184"/>
                  </a:lnTo>
                  <a:lnTo>
                    <a:pt x="114" y="182"/>
                  </a:lnTo>
                  <a:lnTo>
                    <a:pt x="118" y="181"/>
                  </a:lnTo>
                  <a:lnTo>
                    <a:pt x="127" y="178"/>
                  </a:lnTo>
                  <a:lnTo>
                    <a:pt x="143" y="169"/>
                  </a:lnTo>
                  <a:lnTo>
                    <a:pt x="150" y="164"/>
                  </a:lnTo>
                  <a:lnTo>
                    <a:pt x="151" y="162"/>
                  </a:lnTo>
                  <a:lnTo>
                    <a:pt x="153" y="160"/>
                  </a:lnTo>
                  <a:lnTo>
                    <a:pt x="158" y="158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7" name="Freeform 577">
              <a:extLst>
                <a:ext uri="{FF2B5EF4-FFF2-40B4-BE49-F238E27FC236}">
                  <a16:creationId xmlns:a16="http://schemas.microsoft.com/office/drawing/2014/main" id="{6E5BAA2C-8887-EA56-B0A0-2E1C7B4C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51" y="2909888"/>
              <a:ext cx="41275" cy="41275"/>
            </a:xfrm>
            <a:custGeom>
              <a:avLst/>
              <a:gdLst>
                <a:gd name="T0" fmla="*/ 185 w 185"/>
                <a:gd name="T1" fmla="*/ 93 h 186"/>
                <a:gd name="T2" fmla="*/ 183 w 185"/>
                <a:gd name="T3" fmla="*/ 74 h 186"/>
                <a:gd name="T4" fmla="*/ 177 w 185"/>
                <a:gd name="T5" fmla="*/ 57 h 186"/>
                <a:gd name="T6" fmla="*/ 168 w 185"/>
                <a:gd name="T7" fmla="*/ 40 h 186"/>
                <a:gd name="T8" fmla="*/ 157 w 185"/>
                <a:gd name="T9" fmla="*/ 27 h 186"/>
                <a:gd name="T10" fmla="*/ 143 w 185"/>
                <a:gd name="T11" fmla="*/ 15 h 186"/>
                <a:gd name="T12" fmla="*/ 127 w 185"/>
                <a:gd name="T13" fmla="*/ 7 h 186"/>
                <a:gd name="T14" fmla="*/ 110 w 185"/>
                <a:gd name="T15" fmla="*/ 1 h 186"/>
                <a:gd name="T16" fmla="*/ 92 w 185"/>
                <a:gd name="T17" fmla="*/ 0 h 186"/>
                <a:gd name="T18" fmla="*/ 73 w 185"/>
                <a:gd name="T19" fmla="*/ 1 h 186"/>
                <a:gd name="T20" fmla="*/ 57 w 185"/>
                <a:gd name="T21" fmla="*/ 7 h 186"/>
                <a:gd name="T22" fmla="*/ 40 w 185"/>
                <a:gd name="T23" fmla="*/ 15 h 186"/>
                <a:gd name="T24" fmla="*/ 26 w 185"/>
                <a:gd name="T25" fmla="*/ 27 h 186"/>
                <a:gd name="T26" fmla="*/ 14 w 185"/>
                <a:gd name="T27" fmla="*/ 40 h 186"/>
                <a:gd name="T28" fmla="*/ 6 w 185"/>
                <a:gd name="T29" fmla="*/ 57 h 186"/>
                <a:gd name="T30" fmla="*/ 1 w 185"/>
                <a:gd name="T31" fmla="*/ 74 h 186"/>
                <a:gd name="T32" fmla="*/ 0 w 185"/>
                <a:gd name="T33" fmla="*/ 93 h 186"/>
                <a:gd name="T34" fmla="*/ 1 w 185"/>
                <a:gd name="T35" fmla="*/ 111 h 186"/>
                <a:gd name="T36" fmla="*/ 6 w 185"/>
                <a:gd name="T37" fmla="*/ 128 h 186"/>
                <a:gd name="T38" fmla="*/ 14 w 185"/>
                <a:gd name="T39" fmla="*/ 143 h 186"/>
                <a:gd name="T40" fmla="*/ 26 w 185"/>
                <a:gd name="T41" fmla="*/ 158 h 186"/>
                <a:gd name="T42" fmla="*/ 40 w 185"/>
                <a:gd name="T43" fmla="*/ 169 h 186"/>
                <a:gd name="T44" fmla="*/ 57 w 185"/>
                <a:gd name="T45" fmla="*/ 178 h 186"/>
                <a:gd name="T46" fmla="*/ 73 w 185"/>
                <a:gd name="T47" fmla="*/ 184 h 186"/>
                <a:gd name="T48" fmla="*/ 92 w 185"/>
                <a:gd name="T49" fmla="*/ 186 h 186"/>
                <a:gd name="T50" fmla="*/ 110 w 185"/>
                <a:gd name="T51" fmla="*/ 184 h 186"/>
                <a:gd name="T52" fmla="*/ 114 w 185"/>
                <a:gd name="T53" fmla="*/ 181 h 186"/>
                <a:gd name="T54" fmla="*/ 118 w 185"/>
                <a:gd name="T55" fmla="*/ 180 h 186"/>
                <a:gd name="T56" fmla="*/ 127 w 185"/>
                <a:gd name="T57" fmla="*/ 178 h 186"/>
                <a:gd name="T58" fmla="*/ 143 w 185"/>
                <a:gd name="T59" fmla="*/ 169 h 186"/>
                <a:gd name="T60" fmla="*/ 149 w 185"/>
                <a:gd name="T61" fmla="*/ 164 h 186"/>
                <a:gd name="T62" fmla="*/ 151 w 185"/>
                <a:gd name="T63" fmla="*/ 161 h 186"/>
                <a:gd name="T64" fmla="*/ 153 w 185"/>
                <a:gd name="T65" fmla="*/ 160 h 186"/>
                <a:gd name="T66" fmla="*/ 157 w 185"/>
                <a:gd name="T67" fmla="*/ 158 h 186"/>
                <a:gd name="T68" fmla="*/ 160 w 185"/>
                <a:gd name="T69" fmla="*/ 153 h 186"/>
                <a:gd name="T70" fmla="*/ 161 w 185"/>
                <a:gd name="T71" fmla="*/ 151 h 186"/>
                <a:gd name="T72" fmla="*/ 163 w 185"/>
                <a:gd name="T73" fmla="*/ 150 h 186"/>
                <a:gd name="T74" fmla="*/ 168 w 185"/>
                <a:gd name="T75" fmla="*/ 143 h 186"/>
                <a:gd name="T76" fmla="*/ 177 w 185"/>
                <a:gd name="T77" fmla="*/ 128 h 186"/>
                <a:gd name="T78" fmla="*/ 180 w 185"/>
                <a:gd name="T79" fmla="*/ 119 h 186"/>
                <a:gd name="T80" fmla="*/ 181 w 185"/>
                <a:gd name="T81" fmla="*/ 114 h 186"/>
                <a:gd name="T82" fmla="*/ 183 w 185"/>
                <a:gd name="T83" fmla="*/ 111 h 186"/>
                <a:gd name="T84" fmla="*/ 185 w 185"/>
                <a:gd name="T85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" h="186">
                  <a:moveTo>
                    <a:pt x="185" y="93"/>
                  </a:moveTo>
                  <a:lnTo>
                    <a:pt x="183" y="74"/>
                  </a:lnTo>
                  <a:lnTo>
                    <a:pt x="177" y="57"/>
                  </a:lnTo>
                  <a:lnTo>
                    <a:pt x="168" y="40"/>
                  </a:lnTo>
                  <a:lnTo>
                    <a:pt x="157" y="27"/>
                  </a:lnTo>
                  <a:lnTo>
                    <a:pt x="143" y="15"/>
                  </a:lnTo>
                  <a:lnTo>
                    <a:pt x="127" y="7"/>
                  </a:lnTo>
                  <a:lnTo>
                    <a:pt x="110" y="1"/>
                  </a:lnTo>
                  <a:lnTo>
                    <a:pt x="92" y="0"/>
                  </a:lnTo>
                  <a:lnTo>
                    <a:pt x="73" y="1"/>
                  </a:lnTo>
                  <a:lnTo>
                    <a:pt x="57" y="7"/>
                  </a:lnTo>
                  <a:lnTo>
                    <a:pt x="40" y="15"/>
                  </a:lnTo>
                  <a:lnTo>
                    <a:pt x="26" y="27"/>
                  </a:lnTo>
                  <a:lnTo>
                    <a:pt x="14" y="40"/>
                  </a:lnTo>
                  <a:lnTo>
                    <a:pt x="6" y="57"/>
                  </a:lnTo>
                  <a:lnTo>
                    <a:pt x="1" y="74"/>
                  </a:lnTo>
                  <a:lnTo>
                    <a:pt x="0" y="93"/>
                  </a:lnTo>
                  <a:lnTo>
                    <a:pt x="1" y="111"/>
                  </a:lnTo>
                  <a:lnTo>
                    <a:pt x="6" y="128"/>
                  </a:lnTo>
                  <a:lnTo>
                    <a:pt x="14" y="143"/>
                  </a:lnTo>
                  <a:lnTo>
                    <a:pt x="26" y="158"/>
                  </a:lnTo>
                  <a:lnTo>
                    <a:pt x="40" y="169"/>
                  </a:lnTo>
                  <a:lnTo>
                    <a:pt x="57" y="178"/>
                  </a:lnTo>
                  <a:lnTo>
                    <a:pt x="73" y="184"/>
                  </a:lnTo>
                  <a:lnTo>
                    <a:pt x="92" y="186"/>
                  </a:lnTo>
                  <a:lnTo>
                    <a:pt x="110" y="184"/>
                  </a:lnTo>
                  <a:lnTo>
                    <a:pt x="114" y="181"/>
                  </a:lnTo>
                  <a:lnTo>
                    <a:pt x="118" y="180"/>
                  </a:lnTo>
                  <a:lnTo>
                    <a:pt x="127" y="178"/>
                  </a:lnTo>
                  <a:lnTo>
                    <a:pt x="143" y="169"/>
                  </a:lnTo>
                  <a:lnTo>
                    <a:pt x="149" y="164"/>
                  </a:lnTo>
                  <a:lnTo>
                    <a:pt x="151" y="161"/>
                  </a:lnTo>
                  <a:lnTo>
                    <a:pt x="153" y="160"/>
                  </a:lnTo>
                  <a:lnTo>
                    <a:pt x="157" y="158"/>
                  </a:lnTo>
                  <a:lnTo>
                    <a:pt x="160" y="153"/>
                  </a:lnTo>
                  <a:lnTo>
                    <a:pt x="161" y="151"/>
                  </a:lnTo>
                  <a:lnTo>
                    <a:pt x="163" y="150"/>
                  </a:lnTo>
                  <a:lnTo>
                    <a:pt x="168" y="143"/>
                  </a:lnTo>
                  <a:lnTo>
                    <a:pt x="177" y="128"/>
                  </a:lnTo>
                  <a:lnTo>
                    <a:pt x="180" y="119"/>
                  </a:lnTo>
                  <a:lnTo>
                    <a:pt x="181" y="114"/>
                  </a:lnTo>
                  <a:lnTo>
                    <a:pt x="183" y="111"/>
                  </a:lnTo>
                  <a:lnTo>
                    <a:pt x="185" y="93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88" name="Groupe 587">
            <a:extLst>
              <a:ext uri="{FF2B5EF4-FFF2-40B4-BE49-F238E27FC236}">
                <a16:creationId xmlns:a16="http://schemas.microsoft.com/office/drawing/2014/main" id="{5FD01929-0A8C-7C8A-1A46-4BE6270ECFE7}"/>
              </a:ext>
            </a:extLst>
          </p:cNvPr>
          <p:cNvGrpSpPr/>
          <p:nvPr/>
        </p:nvGrpSpPr>
        <p:grpSpPr>
          <a:xfrm>
            <a:off x="4407717" y="4260589"/>
            <a:ext cx="2610357" cy="1794165"/>
            <a:chOff x="3817938" y="4205288"/>
            <a:chExt cx="2843212" cy="1954212"/>
          </a:xfrm>
        </p:grpSpPr>
        <p:sp>
          <p:nvSpPr>
            <p:cNvPr id="589" name="Freeform 582">
              <a:extLst>
                <a:ext uri="{FF2B5EF4-FFF2-40B4-BE49-F238E27FC236}">
                  <a16:creationId xmlns:a16="http://schemas.microsoft.com/office/drawing/2014/main" id="{93570205-42BE-72B0-B10B-392493480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4205288"/>
              <a:ext cx="2778125" cy="1900238"/>
            </a:xfrm>
            <a:custGeom>
              <a:avLst/>
              <a:gdLst>
                <a:gd name="T0" fmla="*/ 0 w 12250"/>
                <a:gd name="T1" fmla="*/ 0 h 8376"/>
                <a:gd name="T2" fmla="*/ 0 w 12250"/>
                <a:gd name="T3" fmla="*/ 8376 h 8376"/>
                <a:gd name="T4" fmla="*/ 12250 w 12250"/>
                <a:gd name="T5" fmla="*/ 8376 h 8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50" h="8376">
                  <a:moveTo>
                    <a:pt x="0" y="0"/>
                  </a:moveTo>
                  <a:lnTo>
                    <a:pt x="0" y="8376"/>
                  </a:lnTo>
                  <a:lnTo>
                    <a:pt x="12250" y="837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0" name="Line 583">
              <a:extLst>
                <a:ext uri="{FF2B5EF4-FFF2-40B4-BE49-F238E27FC236}">
                  <a16:creationId xmlns:a16="http://schemas.microsoft.com/office/drawing/2014/main" id="{EED911DF-5804-E18B-43B1-FACEBDBFC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0813" y="6105525"/>
              <a:ext cx="0" cy="539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1" name="Line 584">
              <a:extLst>
                <a:ext uri="{FF2B5EF4-FFF2-40B4-BE49-F238E27FC236}">
                  <a16:creationId xmlns:a16="http://schemas.microsoft.com/office/drawing/2014/main" id="{07BF3415-1E38-9C8E-9BC6-AB1B6ED1B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3675" y="6105525"/>
              <a:ext cx="0" cy="539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2" name="Line 585">
              <a:extLst>
                <a:ext uri="{FF2B5EF4-FFF2-40B4-BE49-F238E27FC236}">
                  <a16:creationId xmlns:a16="http://schemas.microsoft.com/office/drawing/2014/main" id="{AB9A0909-23B7-A145-B409-0E485C6EC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4675" y="6105525"/>
              <a:ext cx="0" cy="539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3" name="Line 586">
              <a:extLst>
                <a:ext uri="{FF2B5EF4-FFF2-40B4-BE49-F238E27FC236}">
                  <a16:creationId xmlns:a16="http://schemas.microsoft.com/office/drawing/2014/main" id="{2121B131-4B33-FA34-AAE4-39CC77D83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4175" y="6105525"/>
              <a:ext cx="0" cy="539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4" name="Line 587">
              <a:extLst>
                <a:ext uri="{FF2B5EF4-FFF2-40B4-BE49-F238E27FC236}">
                  <a16:creationId xmlns:a16="http://schemas.microsoft.com/office/drawing/2014/main" id="{CD7E568B-22B8-DAFC-8ACB-B449A92B6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7563" y="6105525"/>
              <a:ext cx="0" cy="539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5" name="Line 588">
              <a:extLst>
                <a:ext uri="{FF2B5EF4-FFF2-40B4-BE49-F238E27FC236}">
                  <a16:creationId xmlns:a16="http://schemas.microsoft.com/office/drawing/2014/main" id="{448C39C9-D98D-D5D2-D92E-3DFA861D1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1450" y="6105525"/>
              <a:ext cx="0" cy="539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6" name="Line 589">
              <a:extLst>
                <a:ext uri="{FF2B5EF4-FFF2-40B4-BE49-F238E27FC236}">
                  <a16:creationId xmlns:a16="http://schemas.microsoft.com/office/drawing/2014/main" id="{05900495-D135-382A-3365-75D7E6944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5338" y="6105525"/>
              <a:ext cx="0" cy="539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7" name="Line 590">
              <a:extLst>
                <a:ext uri="{FF2B5EF4-FFF2-40B4-BE49-F238E27FC236}">
                  <a16:creationId xmlns:a16="http://schemas.microsoft.com/office/drawing/2014/main" id="{3FB6DD10-FA87-DC00-905D-13902AC2C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4288" y="4826000"/>
              <a:ext cx="492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8" name="Line 591">
              <a:extLst>
                <a:ext uri="{FF2B5EF4-FFF2-40B4-BE49-F238E27FC236}">
                  <a16:creationId xmlns:a16="http://schemas.microsoft.com/office/drawing/2014/main" id="{3E8F2D34-A7C4-BD67-565C-215CDA069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4288" y="5419725"/>
              <a:ext cx="492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9" name="Line 592">
              <a:extLst>
                <a:ext uri="{FF2B5EF4-FFF2-40B4-BE49-F238E27FC236}">
                  <a16:creationId xmlns:a16="http://schemas.microsoft.com/office/drawing/2014/main" id="{099A1F08-4C30-5A39-7E3B-E6538D2F0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938" y="6013450"/>
              <a:ext cx="492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0" name="Line 593">
              <a:extLst>
                <a:ext uri="{FF2B5EF4-FFF2-40B4-BE49-F238E27FC236}">
                  <a16:creationId xmlns:a16="http://schemas.microsoft.com/office/drawing/2014/main" id="{096B75C3-15FB-C80D-D016-1CCAE56DE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4288" y="4233863"/>
              <a:ext cx="492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1" name="Line 594">
              <a:extLst>
                <a:ext uri="{FF2B5EF4-FFF2-40B4-BE49-F238E27FC236}">
                  <a16:creationId xmlns:a16="http://schemas.microsoft.com/office/drawing/2014/main" id="{3E454B08-0455-EE22-1815-89870BA33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7150" y="5662613"/>
              <a:ext cx="278765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2" name="Line 595">
              <a:extLst>
                <a:ext uri="{FF2B5EF4-FFF2-40B4-BE49-F238E27FC236}">
                  <a16:creationId xmlns:a16="http://schemas.microsoft.com/office/drawing/2014/main" id="{1A0BF4CF-D5CC-46C7-08EA-F43A1E747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7150" y="5308600"/>
              <a:ext cx="279400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3" name="Freeform 596">
              <a:extLst>
                <a:ext uri="{FF2B5EF4-FFF2-40B4-BE49-F238E27FC236}">
                  <a16:creationId xmlns:a16="http://schemas.microsoft.com/office/drawing/2014/main" id="{AF792F90-11EF-41C2-9CD1-8AFA1E4A9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5" y="4960938"/>
              <a:ext cx="2287588" cy="271463"/>
            </a:xfrm>
            <a:custGeom>
              <a:avLst/>
              <a:gdLst>
                <a:gd name="T0" fmla="*/ 10088 w 10088"/>
                <a:gd name="T1" fmla="*/ 944 h 1201"/>
                <a:gd name="T2" fmla="*/ 7378 w 10088"/>
                <a:gd name="T3" fmla="*/ 0 h 1201"/>
                <a:gd name="T4" fmla="*/ 4583 w 10088"/>
                <a:gd name="T5" fmla="*/ 1201 h 1201"/>
                <a:gd name="T6" fmla="*/ 1885 w 10088"/>
                <a:gd name="T7" fmla="*/ 118 h 1201"/>
                <a:gd name="T8" fmla="*/ 792 w 10088"/>
                <a:gd name="T9" fmla="*/ 268 h 1201"/>
                <a:gd name="T10" fmla="*/ 0 w 10088"/>
                <a:gd name="T11" fmla="*/ 75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8" h="1201">
                  <a:moveTo>
                    <a:pt x="10088" y="944"/>
                  </a:moveTo>
                  <a:lnTo>
                    <a:pt x="7378" y="0"/>
                  </a:lnTo>
                  <a:lnTo>
                    <a:pt x="4583" y="1201"/>
                  </a:lnTo>
                  <a:lnTo>
                    <a:pt x="1885" y="118"/>
                  </a:lnTo>
                  <a:lnTo>
                    <a:pt x="792" y="268"/>
                  </a:lnTo>
                  <a:lnTo>
                    <a:pt x="0" y="751"/>
                  </a:lnTo>
                </a:path>
              </a:pathLst>
            </a:custGeom>
            <a:noFill/>
            <a:ln w="14288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4" name="Freeform 597">
              <a:extLst>
                <a:ext uri="{FF2B5EF4-FFF2-40B4-BE49-F238E27FC236}">
                  <a16:creationId xmlns:a16="http://schemas.microsoft.com/office/drawing/2014/main" id="{81008B6F-4E7A-6990-9CC9-6BC25FCD4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4756150"/>
              <a:ext cx="2319338" cy="268288"/>
            </a:xfrm>
            <a:custGeom>
              <a:avLst/>
              <a:gdLst>
                <a:gd name="T0" fmla="*/ 10228 w 10228"/>
                <a:gd name="T1" fmla="*/ 912 h 1180"/>
                <a:gd name="T2" fmla="*/ 7551 w 10228"/>
                <a:gd name="T3" fmla="*/ 65 h 1180"/>
                <a:gd name="T4" fmla="*/ 4734 w 10228"/>
                <a:gd name="T5" fmla="*/ 1180 h 1180"/>
                <a:gd name="T6" fmla="*/ 2121 w 10228"/>
                <a:gd name="T7" fmla="*/ 215 h 1180"/>
                <a:gd name="T8" fmla="*/ 943 w 10228"/>
                <a:gd name="T9" fmla="*/ 0 h 1180"/>
                <a:gd name="T10" fmla="*/ 0 w 10228"/>
                <a:gd name="T11" fmla="*/ 719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28" h="1180">
                  <a:moveTo>
                    <a:pt x="10228" y="912"/>
                  </a:moveTo>
                  <a:lnTo>
                    <a:pt x="7551" y="65"/>
                  </a:lnTo>
                  <a:lnTo>
                    <a:pt x="4734" y="1180"/>
                  </a:lnTo>
                  <a:lnTo>
                    <a:pt x="2121" y="215"/>
                  </a:lnTo>
                  <a:lnTo>
                    <a:pt x="943" y="0"/>
                  </a:lnTo>
                  <a:lnTo>
                    <a:pt x="0" y="719"/>
                  </a:lnTo>
                </a:path>
              </a:pathLst>
            </a:custGeom>
            <a:noFill/>
            <a:ln w="14288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5" name="Freeform 598">
              <a:extLst>
                <a:ext uri="{FF2B5EF4-FFF2-40B4-BE49-F238E27FC236}">
                  <a16:creationId xmlns:a16="http://schemas.microsoft.com/office/drawing/2014/main" id="{8BBC91F0-816C-5D5D-CBBC-4AEC663F2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5164138"/>
              <a:ext cx="2295525" cy="409575"/>
            </a:xfrm>
            <a:custGeom>
              <a:avLst/>
              <a:gdLst>
                <a:gd name="T0" fmla="*/ 10121 w 10121"/>
                <a:gd name="T1" fmla="*/ 1801 h 1801"/>
                <a:gd name="T2" fmla="*/ 7433 w 10121"/>
                <a:gd name="T3" fmla="*/ 0 h 1801"/>
                <a:gd name="T4" fmla="*/ 4734 w 10121"/>
                <a:gd name="T5" fmla="*/ 1662 h 1801"/>
                <a:gd name="T6" fmla="*/ 1896 w 10121"/>
                <a:gd name="T7" fmla="*/ 504 h 1801"/>
                <a:gd name="T8" fmla="*/ 0 w 10121"/>
                <a:gd name="T9" fmla="*/ 868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21" h="1801">
                  <a:moveTo>
                    <a:pt x="10121" y="1801"/>
                  </a:moveTo>
                  <a:lnTo>
                    <a:pt x="7433" y="0"/>
                  </a:lnTo>
                  <a:lnTo>
                    <a:pt x="4734" y="1662"/>
                  </a:lnTo>
                  <a:lnTo>
                    <a:pt x="1896" y="504"/>
                  </a:lnTo>
                  <a:lnTo>
                    <a:pt x="0" y="868"/>
                  </a:lnTo>
                </a:path>
              </a:pathLst>
            </a:custGeom>
            <a:noFill/>
            <a:ln w="14288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6" name="Freeform 599">
              <a:extLst>
                <a:ext uri="{FF2B5EF4-FFF2-40B4-BE49-F238E27FC236}">
                  <a16:creationId xmlns:a16="http://schemas.microsoft.com/office/drawing/2014/main" id="{C259DA41-FB5A-7606-DFC9-ECE55B59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6847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7" name="Freeform 600">
              <a:extLst>
                <a:ext uri="{FF2B5EF4-FFF2-40B4-BE49-F238E27FC236}">
                  <a16:creationId xmlns:a16="http://schemas.microsoft.com/office/drawing/2014/main" id="{705EF4B4-639A-4EF4-9DE0-754FEAC0D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47339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8" name="Freeform 601">
              <a:extLst>
                <a:ext uri="{FF2B5EF4-FFF2-40B4-BE49-F238E27FC236}">
                  <a16:creationId xmlns:a16="http://schemas.microsoft.com/office/drawing/2014/main" id="{365DB602-BA03-07CA-DFFF-8047B780F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47386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9" name="Freeform 602">
              <a:extLst>
                <a:ext uri="{FF2B5EF4-FFF2-40B4-BE49-F238E27FC236}">
                  <a16:creationId xmlns:a16="http://schemas.microsoft.com/office/drawing/2014/main" id="{93CA5E36-E470-81EB-97B7-43723DBC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4786313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0" name="Freeform 603">
              <a:extLst>
                <a:ext uri="{FF2B5EF4-FFF2-40B4-BE49-F238E27FC236}">
                  <a16:creationId xmlns:a16="http://schemas.microsoft.com/office/drawing/2014/main" id="{97F04C23-25A4-61C7-41CC-BA864BD2E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47926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1" name="Freeform 604">
              <a:extLst>
                <a:ext uri="{FF2B5EF4-FFF2-40B4-BE49-F238E27FC236}">
                  <a16:creationId xmlns:a16="http://schemas.microsoft.com/office/drawing/2014/main" id="{4EEE8938-B58D-E33C-CF0C-3C8AC1AC5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484663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2" name="Freeform 605">
              <a:extLst>
                <a:ext uri="{FF2B5EF4-FFF2-40B4-BE49-F238E27FC236}">
                  <a16:creationId xmlns:a16="http://schemas.microsoft.com/office/drawing/2014/main" id="{19B81E38-EA41-5A8D-3E91-9E194A9B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8466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3" name="Freeform 606">
              <a:extLst>
                <a:ext uri="{FF2B5EF4-FFF2-40B4-BE49-F238E27FC236}">
                  <a16:creationId xmlns:a16="http://schemas.microsoft.com/office/drawing/2014/main" id="{99939746-BAD5-EC18-1783-B8B4775A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8752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4" name="Freeform 607">
              <a:extLst>
                <a:ext uri="{FF2B5EF4-FFF2-40B4-BE49-F238E27FC236}">
                  <a16:creationId xmlns:a16="http://schemas.microsoft.com/office/drawing/2014/main" id="{199F5AB2-8480-2B14-8F50-6BBC1D9E8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49006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" name="Freeform 608">
              <a:extLst>
                <a:ext uri="{FF2B5EF4-FFF2-40B4-BE49-F238E27FC236}">
                  <a16:creationId xmlns:a16="http://schemas.microsoft.com/office/drawing/2014/main" id="{A09453E4-30AF-6758-2018-ADA69F36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4905375"/>
              <a:ext cx="33338" cy="34925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8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6" name="Freeform 609">
              <a:extLst>
                <a:ext uri="{FF2B5EF4-FFF2-40B4-BE49-F238E27FC236}">
                  <a16:creationId xmlns:a16="http://schemas.microsoft.com/office/drawing/2014/main" id="{A5B5F458-042E-E07B-27EE-175FCBC8B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87997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7" name="Freeform 610">
              <a:extLst>
                <a:ext uri="{FF2B5EF4-FFF2-40B4-BE49-F238E27FC236}">
                  <a16:creationId xmlns:a16="http://schemas.microsoft.com/office/drawing/2014/main" id="{FD136A70-9F31-024F-4B91-AB67209BB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494030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8" name="Freeform 611">
              <a:extLst>
                <a:ext uri="{FF2B5EF4-FFF2-40B4-BE49-F238E27FC236}">
                  <a16:creationId xmlns:a16="http://schemas.microsoft.com/office/drawing/2014/main" id="{E75DAF1C-9448-56CD-5F4E-8F101E210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49418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9" name="Freeform 612">
              <a:extLst>
                <a:ext uri="{FF2B5EF4-FFF2-40B4-BE49-F238E27FC236}">
                  <a16:creationId xmlns:a16="http://schemas.microsoft.com/office/drawing/2014/main" id="{FCDD8C8E-5F64-8D3C-5BEB-6E14C036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94982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0" name="Freeform 613">
              <a:extLst>
                <a:ext uri="{FF2B5EF4-FFF2-40B4-BE49-F238E27FC236}">
                  <a16:creationId xmlns:a16="http://schemas.microsoft.com/office/drawing/2014/main" id="{AA8BA49F-4BBC-C581-3D47-D4156D920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495935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1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7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7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1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8 w 147"/>
                <a:gd name="T77" fmla="*/ 145 h 148"/>
                <a:gd name="T78" fmla="*/ 74 w 147"/>
                <a:gd name="T79" fmla="*/ 148 h 148"/>
                <a:gd name="T80" fmla="*/ 80 w 147"/>
                <a:gd name="T81" fmla="*/ 146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8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1" name="Freeform 614">
              <a:extLst>
                <a:ext uri="{FF2B5EF4-FFF2-40B4-BE49-F238E27FC236}">
                  <a16:creationId xmlns:a16="http://schemas.microsoft.com/office/drawing/2014/main" id="{411F3799-3FD5-FB97-6101-1349EAFA1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9672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2" name="Freeform 615">
              <a:extLst>
                <a:ext uri="{FF2B5EF4-FFF2-40B4-BE49-F238E27FC236}">
                  <a16:creationId xmlns:a16="http://schemas.microsoft.com/office/drawing/2014/main" id="{CF71CEC0-4B04-E3AF-58DF-FD34DF150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4983163"/>
              <a:ext cx="33338" cy="33338"/>
            </a:xfrm>
            <a:custGeom>
              <a:avLst/>
              <a:gdLst>
                <a:gd name="T0" fmla="*/ 126 w 147"/>
                <a:gd name="T1" fmla="*/ 126 h 147"/>
                <a:gd name="T2" fmla="*/ 130 w 147"/>
                <a:gd name="T3" fmla="*/ 120 h 147"/>
                <a:gd name="T4" fmla="*/ 135 w 147"/>
                <a:gd name="T5" fmla="*/ 114 h 147"/>
                <a:gd name="T6" fmla="*/ 142 w 147"/>
                <a:gd name="T7" fmla="*/ 101 h 147"/>
                <a:gd name="T8" fmla="*/ 142 w 147"/>
                <a:gd name="T9" fmla="*/ 97 h 147"/>
                <a:gd name="T10" fmla="*/ 142 w 147"/>
                <a:gd name="T11" fmla="*/ 95 h 147"/>
                <a:gd name="T12" fmla="*/ 142 w 147"/>
                <a:gd name="T13" fmla="*/ 94 h 147"/>
                <a:gd name="T14" fmla="*/ 143 w 147"/>
                <a:gd name="T15" fmla="*/ 94 h 147"/>
                <a:gd name="T16" fmla="*/ 145 w 147"/>
                <a:gd name="T17" fmla="*/ 87 h 147"/>
                <a:gd name="T18" fmla="*/ 145 w 147"/>
                <a:gd name="T19" fmla="*/ 83 h 147"/>
                <a:gd name="T20" fmla="*/ 145 w 147"/>
                <a:gd name="T21" fmla="*/ 81 h 147"/>
                <a:gd name="T22" fmla="*/ 145 w 147"/>
                <a:gd name="T23" fmla="*/ 80 h 147"/>
                <a:gd name="T24" fmla="*/ 146 w 147"/>
                <a:gd name="T25" fmla="*/ 80 h 147"/>
                <a:gd name="T26" fmla="*/ 147 w 147"/>
                <a:gd name="T27" fmla="*/ 74 h 147"/>
                <a:gd name="T28" fmla="*/ 145 w 147"/>
                <a:gd name="T29" fmla="*/ 57 h 147"/>
                <a:gd name="T30" fmla="*/ 142 w 147"/>
                <a:gd name="T31" fmla="*/ 45 h 147"/>
                <a:gd name="T32" fmla="*/ 135 w 147"/>
                <a:gd name="T33" fmla="*/ 32 h 147"/>
                <a:gd name="T34" fmla="*/ 126 w 147"/>
                <a:gd name="T35" fmla="*/ 21 h 147"/>
                <a:gd name="T36" fmla="*/ 114 w 147"/>
                <a:gd name="T37" fmla="*/ 11 h 147"/>
                <a:gd name="T38" fmla="*/ 101 w 147"/>
                <a:gd name="T39" fmla="*/ 5 h 147"/>
                <a:gd name="T40" fmla="*/ 94 w 147"/>
                <a:gd name="T41" fmla="*/ 2 h 147"/>
                <a:gd name="T42" fmla="*/ 88 w 147"/>
                <a:gd name="T43" fmla="*/ 1 h 147"/>
                <a:gd name="T44" fmla="*/ 74 w 147"/>
                <a:gd name="T45" fmla="*/ 0 h 147"/>
                <a:gd name="T46" fmla="*/ 58 w 147"/>
                <a:gd name="T47" fmla="*/ 1 h 147"/>
                <a:gd name="T48" fmla="*/ 45 w 147"/>
                <a:gd name="T49" fmla="*/ 5 h 147"/>
                <a:gd name="T50" fmla="*/ 32 w 147"/>
                <a:gd name="T51" fmla="*/ 11 h 147"/>
                <a:gd name="T52" fmla="*/ 21 w 147"/>
                <a:gd name="T53" fmla="*/ 21 h 147"/>
                <a:gd name="T54" fmla="*/ 11 w 147"/>
                <a:gd name="T55" fmla="*/ 32 h 147"/>
                <a:gd name="T56" fmla="*/ 5 w 147"/>
                <a:gd name="T57" fmla="*/ 45 h 147"/>
                <a:gd name="T58" fmla="*/ 1 w 147"/>
                <a:gd name="T59" fmla="*/ 57 h 147"/>
                <a:gd name="T60" fmla="*/ 0 w 147"/>
                <a:gd name="T61" fmla="*/ 74 h 147"/>
                <a:gd name="T62" fmla="*/ 1 w 147"/>
                <a:gd name="T63" fmla="*/ 87 h 147"/>
                <a:gd name="T64" fmla="*/ 2 w 147"/>
                <a:gd name="T65" fmla="*/ 94 h 147"/>
                <a:gd name="T66" fmla="*/ 5 w 147"/>
                <a:gd name="T67" fmla="*/ 101 h 147"/>
                <a:gd name="T68" fmla="*/ 11 w 147"/>
                <a:gd name="T69" fmla="*/ 114 h 147"/>
                <a:gd name="T70" fmla="*/ 21 w 147"/>
                <a:gd name="T71" fmla="*/ 126 h 147"/>
                <a:gd name="T72" fmla="*/ 32 w 147"/>
                <a:gd name="T73" fmla="*/ 135 h 147"/>
                <a:gd name="T74" fmla="*/ 45 w 147"/>
                <a:gd name="T75" fmla="*/ 142 h 147"/>
                <a:gd name="T76" fmla="*/ 58 w 147"/>
                <a:gd name="T77" fmla="*/ 145 h 147"/>
                <a:gd name="T78" fmla="*/ 74 w 147"/>
                <a:gd name="T79" fmla="*/ 147 h 147"/>
                <a:gd name="T80" fmla="*/ 80 w 147"/>
                <a:gd name="T81" fmla="*/ 146 h 147"/>
                <a:gd name="T82" fmla="*/ 80 w 147"/>
                <a:gd name="T83" fmla="*/ 145 h 147"/>
                <a:gd name="T84" fmla="*/ 81 w 147"/>
                <a:gd name="T85" fmla="*/ 145 h 147"/>
                <a:gd name="T86" fmla="*/ 83 w 147"/>
                <a:gd name="T87" fmla="*/ 145 h 147"/>
                <a:gd name="T88" fmla="*/ 88 w 147"/>
                <a:gd name="T89" fmla="*/ 145 h 147"/>
                <a:gd name="T90" fmla="*/ 94 w 147"/>
                <a:gd name="T91" fmla="*/ 143 h 147"/>
                <a:gd name="T92" fmla="*/ 94 w 147"/>
                <a:gd name="T93" fmla="*/ 142 h 147"/>
                <a:gd name="T94" fmla="*/ 95 w 147"/>
                <a:gd name="T95" fmla="*/ 142 h 147"/>
                <a:gd name="T96" fmla="*/ 97 w 147"/>
                <a:gd name="T97" fmla="*/ 142 h 147"/>
                <a:gd name="T98" fmla="*/ 101 w 147"/>
                <a:gd name="T99" fmla="*/ 142 h 147"/>
                <a:gd name="T100" fmla="*/ 114 w 147"/>
                <a:gd name="T101" fmla="*/ 135 h 147"/>
                <a:gd name="T102" fmla="*/ 120 w 147"/>
                <a:gd name="T103" fmla="*/ 130 h 147"/>
                <a:gd name="T104" fmla="*/ 126 w 147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7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3" name="Freeform 616">
              <a:extLst>
                <a:ext uri="{FF2B5EF4-FFF2-40B4-BE49-F238E27FC236}">
                  <a16:creationId xmlns:a16="http://schemas.microsoft.com/office/drawing/2014/main" id="{300B4933-9BAE-402B-EC72-2224DE9BA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49926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" name="Freeform 617">
              <a:extLst>
                <a:ext uri="{FF2B5EF4-FFF2-40B4-BE49-F238E27FC236}">
                  <a16:creationId xmlns:a16="http://schemas.microsoft.com/office/drawing/2014/main" id="{39F9FFAD-9928-BDA2-8855-9043D857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501650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6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2 h 148"/>
                <a:gd name="T44" fmla="*/ 74 w 147"/>
                <a:gd name="T45" fmla="*/ 0 h 148"/>
                <a:gd name="T46" fmla="*/ 57 w 147"/>
                <a:gd name="T47" fmla="*/ 2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6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6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2"/>
                  </a:lnTo>
                  <a:lnTo>
                    <a:pt x="74" y="0"/>
                  </a:lnTo>
                  <a:lnTo>
                    <a:pt x="57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5" name="Freeform 618">
              <a:extLst>
                <a:ext uri="{FF2B5EF4-FFF2-40B4-BE49-F238E27FC236}">
                  <a16:creationId xmlns:a16="http://schemas.microsoft.com/office/drawing/2014/main" id="{59C12FEA-7BB4-1D5B-DF2F-1B011F9C9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50149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6" name="Freeform 619">
              <a:extLst>
                <a:ext uri="{FF2B5EF4-FFF2-40B4-BE49-F238E27FC236}">
                  <a16:creationId xmlns:a16="http://schemas.microsoft.com/office/drawing/2014/main" id="{FCD3BED9-4E7B-362E-30B5-49317D4CB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50244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7" name="Freeform 620">
              <a:extLst>
                <a:ext uri="{FF2B5EF4-FFF2-40B4-BE49-F238E27FC236}">
                  <a16:creationId xmlns:a16="http://schemas.microsoft.com/office/drawing/2014/main" id="{4DD79954-7DC1-47ED-AACB-FCC1D81ED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5022850"/>
              <a:ext cx="33338" cy="33338"/>
            </a:xfrm>
            <a:custGeom>
              <a:avLst/>
              <a:gdLst>
                <a:gd name="T0" fmla="*/ 127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3 w 148"/>
                <a:gd name="T7" fmla="*/ 101 h 147"/>
                <a:gd name="T8" fmla="*/ 143 w 148"/>
                <a:gd name="T9" fmla="*/ 97 h 147"/>
                <a:gd name="T10" fmla="*/ 143 w 148"/>
                <a:gd name="T11" fmla="*/ 95 h 147"/>
                <a:gd name="T12" fmla="*/ 143 w 148"/>
                <a:gd name="T13" fmla="*/ 94 h 147"/>
                <a:gd name="T14" fmla="*/ 144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4 h 147"/>
                <a:gd name="T28" fmla="*/ 146 w 148"/>
                <a:gd name="T29" fmla="*/ 57 h 147"/>
                <a:gd name="T30" fmla="*/ 143 w 148"/>
                <a:gd name="T31" fmla="*/ 45 h 147"/>
                <a:gd name="T32" fmla="*/ 135 w 148"/>
                <a:gd name="T33" fmla="*/ 32 h 147"/>
                <a:gd name="T34" fmla="*/ 127 w 148"/>
                <a:gd name="T35" fmla="*/ 21 h 147"/>
                <a:gd name="T36" fmla="*/ 115 w 148"/>
                <a:gd name="T37" fmla="*/ 11 h 147"/>
                <a:gd name="T38" fmla="*/ 102 w 148"/>
                <a:gd name="T39" fmla="*/ 5 h 147"/>
                <a:gd name="T40" fmla="*/ 94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2 w 148"/>
                <a:gd name="T51" fmla="*/ 11 h 147"/>
                <a:gd name="T52" fmla="*/ 22 w 148"/>
                <a:gd name="T53" fmla="*/ 21 h 147"/>
                <a:gd name="T54" fmla="*/ 12 w 148"/>
                <a:gd name="T55" fmla="*/ 32 h 147"/>
                <a:gd name="T56" fmla="*/ 5 w 148"/>
                <a:gd name="T57" fmla="*/ 45 h 147"/>
                <a:gd name="T58" fmla="*/ 1 w 148"/>
                <a:gd name="T59" fmla="*/ 57 h 147"/>
                <a:gd name="T60" fmla="*/ 0 w 148"/>
                <a:gd name="T61" fmla="*/ 74 h 147"/>
                <a:gd name="T62" fmla="*/ 1 w 148"/>
                <a:gd name="T63" fmla="*/ 87 h 147"/>
                <a:gd name="T64" fmla="*/ 2 w 148"/>
                <a:gd name="T65" fmla="*/ 94 h 147"/>
                <a:gd name="T66" fmla="*/ 5 w 148"/>
                <a:gd name="T67" fmla="*/ 101 h 147"/>
                <a:gd name="T68" fmla="*/ 12 w 148"/>
                <a:gd name="T69" fmla="*/ 114 h 147"/>
                <a:gd name="T70" fmla="*/ 22 w 148"/>
                <a:gd name="T71" fmla="*/ 126 h 147"/>
                <a:gd name="T72" fmla="*/ 32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0 w 148"/>
                <a:gd name="T81" fmla="*/ 146 h 147"/>
                <a:gd name="T82" fmla="*/ 80 w 148"/>
                <a:gd name="T83" fmla="*/ 145 h 147"/>
                <a:gd name="T84" fmla="*/ 82 w 148"/>
                <a:gd name="T85" fmla="*/ 145 h 147"/>
                <a:gd name="T86" fmla="*/ 84 w 148"/>
                <a:gd name="T87" fmla="*/ 145 h 147"/>
                <a:gd name="T88" fmla="*/ 88 w 148"/>
                <a:gd name="T89" fmla="*/ 145 h 147"/>
                <a:gd name="T90" fmla="*/ 94 w 148"/>
                <a:gd name="T91" fmla="*/ 143 h 147"/>
                <a:gd name="T92" fmla="*/ 94 w 148"/>
                <a:gd name="T93" fmla="*/ 142 h 147"/>
                <a:gd name="T94" fmla="*/ 95 w 148"/>
                <a:gd name="T95" fmla="*/ 142 h 147"/>
                <a:gd name="T96" fmla="*/ 98 w 148"/>
                <a:gd name="T97" fmla="*/ 142 h 147"/>
                <a:gd name="T98" fmla="*/ 102 w 148"/>
                <a:gd name="T99" fmla="*/ 142 h 147"/>
                <a:gd name="T100" fmla="*/ 115 w 148"/>
                <a:gd name="T101" fmla="*/ 135 h 147"/>
                <a:gd name="T102" fmla="*/ 120 w 148"/>
                <a:gd name="T103" fmla="*/ 130 h 147"/>
                <a:gd name="T104" fmla="*/ 127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8" name="Freeform 621">
              <a:extLst>
                <a:ext uri="{FF2B5EF4-FFF2-40B4-BE49-F238E27FC236}">
                  <a16:creationId xmlns:a16="http://schemas.microsoft.com/office/drawing/2014/main" id="{75F890FB-77C6-C5C0-AE8C-4921BBE3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4991100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9" name="Freeform 622">
              <a:extLst>
                <a:ext uri="{FF2B5EF4-FFF2-40B4-BE49-F238E27FC236}">
                  <a16:creationId xmlns:a16="http://schemas.microsoft.com/office/drawing/2014/main" id="{D244A765-7F05-7364-4E9C-78B9DBEC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49482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0" name="Freeform 623">
              <a:extLst>
                <a:ext uri="{FF2B5EF4-FFF2-40B4-BE49-F238E27FC236}">
                  <a16:creationId xmlns:a16="http://schemas.microsoft.com/office/drawing/2014/main" id="{F8CD313B-BC0B-F35A-F7CA-1188DB72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8974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1" name="Freeform 624">
              <a:extLst>
                <a:ext uri="{FF2B5EF4-FFF2-40B4-BE49-F238E27FC236}">
                  <a16:creationId xmlns:a16="http://schemas.microsoft.com/office/drawing/2014/main" id="{96737177-1BC6-CF63-234C-57A152C29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8895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2" name="Freeform 625">
              <a:extLst>
                <a:ext uri="{FF2B5EF4-FFF2-40B4-BE49-F238E27FC236}">
                  <a16:creationId xmlns:a16="http://schemas.microsoft.com/office/drawing/2014/main" id="{8F6A53FC-AD55-652B-7DF0-A099705D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504507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3" name="Freeform 626">
              <a:extLst>
                <a:ext uri="{FF2B5EF4-FFF2-40B4-BE49-F238E27FC236}">
                  <a16:creationId xmlns:a16="http://schemas.microsoft.com/office/drawing/2014/main" id="{5513438B-621F-D46A-7ED2-BB7C53835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50561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5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4" name="Freeform 627">
              <a:extLst>
                <a:ext uri="{FF2B5EF4-FFF2-40B4-BE49-F238E27FC236}">
                  <a16:creationId xmlns:a16="http://schemas.microsoft.com/office/drawing/2014/main" id="{028B98C2-1629-6E6E-CE3F-B64C41A15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059363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5" name="Freeform 628">
              <a:extLst>
                <a:ext uri="{FF2B5EF4-FFF2-40B4-BE49-F238E27FC236}">
                  <a16:creationId xmlns:a16="http://schemas.microsoft.com/office/drawing/2014/main" id="{05D3A49F-22AC-B755-1165-9DA1EC7D2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5065713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6" name="Freeform 629">
              <a:extLst>
                <a:ext uri="{FF2B5EF4-FFF2-40B4-BE49-F238E27FC236}">
                  <a16:creationId xmlns:a16="http://schemas.microsoft.com/office/drawing/2014/main" id="{0F8B5616-5E06-015F-1515-E9A4A4C6B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50784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7" name="Freeform 630">
              <a:extLst>
                <a:ext uri="{FF2B5EF4-FFF2-40B4-BE49-F238E27FC236}">
                  <a16:creationId xmlns:a16="http://schemas.microsoft.com/office/drawing/2014/main" id="{63F4A02E-4565-8A57-3196-330C657B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5080000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1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1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8" name="Freeform 631">
              <a:extLst>
                <a:ext uri="{FF2B5EF4-FFF2-40B4-BE49-F238E27FC236}">
                  <a16:creationId xmlns:a16="http://schemas.microsoft.com/office/drawing/2014/main" id="{1293996C-AFB3-0D0B-72A3-8FB8F3D7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509587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9" name="Freeform 632">
              <a:extLst>
                <a:ext uri="{FF2B5EF4-FFF2-40B4-BE49-F238E27FC236}">
                  <a16:creationId xmlns:a16="http://schemas.microsoft.com/office/drawing/2014/main" id="{1F03F1D2-E8D3-E46D-F4F8-41EEA5C9F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510857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0" name="Freeform 633">
              <a:extLst>
                <a:ext uri="{FF2B5EF4-FFF2-40B4-BE49-F238E27FC236}">
                  <a16:creationId xmlns:a16="http://schemas.microsoft.com/office/drawing/2014/main" id="{0A7DDF43-5D2D-8B27-947F-BEBE892E0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51101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7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1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1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1" name="Freeform 634">
              <a:extLst>
                <a:ext uri="{FF2B5EF4-FFF2-40B4-BE49-F238E27FC236}">
                  <a16:creationId xmlns:a16="http://schemas.microsoft.com/office/drawing/2014/main" id="{BB148CC1-311D-A011-B423-EFCD380EC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51196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2" name="Freeform 635">
              <a:extLst>
                <a:ext uri="{FF2B5EF4-FFF2-40B4-BE49-F238E27FC236}">
                  <a16:creationId xmlns:a16="http://schemas.microsoft.com/office/drawing/2014/main" id="{E80410B7-609F-8F0D-0335-358110FD1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51323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3" name="Freeform 636">
              <a:extLst>
                <a:ext uri="{FF2B5EF4-FFF2-40B4-BE49-F238E27FC236}">
                  <a16:creationId xmlns:a16="http://schemas.microsoft.com/office/drawing/2014/main" id="{EA1E2248-A841-B353-D7FF-2468989CC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51339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1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1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4" name="Freeform 637">
              <a:extLst>
                <a:ext uri="{FF2B5EF4-FFF2-40B4-BE49-F238E27FC236}">
                  <a16:creationId xmlns:a16="http://schemas.microsoft.com/office/drawing/2014/main" id="{52210D4B-7645-9AE7-1395-8B000A9C1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51514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5" name="Freeform 638">
              <a:extLst>
                <a:ext uri="{FF2B5EF4-FFF2-40B4-BE49-F238E27FC236}">
                  <a16:creationId xmlns:a16="http://schemas.microsoft.com/office/drawing/2014/main" id="{1643EB26-25EA-47B2-26F2-B08395150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51641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6" name="Freeform 639">
              <a:extLst>
                <a:ext uri="{FF2B5EF4-FFF2-40B4-BE49-F238E27FC236}">
                  <a16:creationId xmlns:a16="http://schemas.microsoft.com/office/drawing/2014/main" id="{9D63659F-8020-9711-2888-F355ACCE4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516572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1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1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7" name="Freeform 640">
              <a:extLst>
                <a:ext uri="{FF2B5EF4-FFF2-40B4-BE49-F238E27FC236}">
                  <a16:creationId xmlns:a16="http://schemas.microsoft.com/office/drawing/2014/main" id="{9D8C1F2D-FB5F-8ABE-2C6E-80399560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51752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8" name="Freeform 641">
              <a:extLst>
                <a:ext uri="{FF2B5EF4-FFF2-40B4-BE49-F238E27FC236}">
                  <a16:creationId xmlns:a16="http://schemas.microsoft.com/office/drawing/2014/main" id="{8B6FAAB4-83F6-DB98-1E1D-CF2A79BF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51879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9" name="Freeform 642">
              <a:extLst>
                <a:ext uri="{FF2B5EF4-FFF2-40B4-BE49-F238E27FC236}">
                  <a16:creationId xmlns:a16="http://schemas.microsoft.com/office/drawing/2014/main" id="{B5F5666A-B584-DF33-A723-8906C1AD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518953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1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1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0" name="Freeform 643">
              <a:extLst>
                <a:ext uri="{FF2B5EF4-FFF2-40B4-BE49-F238E27FC236}">
                  <a16:creationId xmlns:a16="http://schemas.microsoft.com/office/drawing/2014/main" id="{33B31387-7B12-9773-C89A-AD8DC7D8C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5183188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1" name="Freeform 644">
              <a:extLst>
                <a:ext uri="{FF2B5EF4-FFF2-40B4-BE49-F238E27FC236}">
                  <a16:creationId xmlns:a16="http://schemas.microsoft.com/office/drawing/2014/main" id="{1416A425-5123-2344-B9F0-CF9BB89C3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519588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2" name="Freeform 645">
              <a:extLst>
                <a:ext uri="{FF2B5EF4-FFF2-40B4-BE49-F238E27FC236}">
                  <a16:creationId xmlns:a16="http://schemas.microsoft.com/office/drawing/2014/main" id="{BA9F9423-9500-7DC2-B0B9-C42C105D5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5197475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3" name="Freeform 646">
              <a:extLst>
                <a:ext uri="{FF2B5EF4-FFF2-40B4-BE49-F238E27FC236}">
                  <a16:creationId xmlns:a16="http://schemas.microsoft.com/office/drawing/2014/main" id="{94A204CB-4DFE-7889-03EB-B358BE19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51990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4" name="Freeform 647">
              <a:extLst>
                <a:ext uri="{FF2B5EF4-FFF2-40B4-BE49-F238E27FC236}">
                  <a16:creationId xmlns:a16="http://schemas.microsoft.com/office/drawing/2014/main" id="{00062D96-1FCD-2281-75BF-67DCD673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238" y="52101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5" name="Freeform 648">
              <a:extLst>
                <a:ext uri="{FF2B5EF4-FFF2-40B4-BE49-F238E27FC236}">
                  <a16:creationId xmlns:a16="http://schemas.microsoft.com/office/drawing/2014/main" id="{B8F11FD6-BF85-5C78-1C31-949103510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521335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6" name="Freeform 649">
              <a:extLst>
                <a:ext uri="{FF2B5EF4-FFF2-40B4-BE49-F238E27FC236}">
                  <a16:creationId xmlns:a16="http://schemas.microsoft.com/office/drawing/2014/main" id="{8D3792CF-980D-343C-6961-89C9CF7A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52212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7" name="Freeform 650">
              <a:extLst>
                <a:ext uri="{FF2B5EF4-FFF2-40B4-BE49-F238E27FC236}">
                  <a16:creationId xmlns:a16="http://schemas.microsoft.com/office/drawing/2014/main" id="{5EB665B8-F7DC-8109-F83F-B86C9E263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5232400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8" name="Freeform 651">
              <a:extLst>
                <a:ext uri="{FF2B5EF4-FFF2-40B4-BE49-F238E27FC236}">
                  <a16:creationId xmlns:a16="http://schemas.microsoft.com/office/drawing/2014/main" id="{468F01C1-F96E-1F20-C4FE-69FC2404A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523557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9" name="Freeform 652">
              <a:extLst>
                <a:ext uri="{FF2B5EF4-FFF2-40B4-BE49-F238E27FC236}">
                  <a16:creationId xmlns:a16="http://schemas.microsoft.com/office/drawing/2014/main" id="{C9DFE43C-4810-4D3E-482A-5E688C2C8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523875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0" name="Freeform 653">
              <a:extLst>
                <a:ext uri="{FF2B5EF4-FFF2-40B4-BE49-F238E27FC236}">
                  <a16:creationId xmlns:a16="http://schemas.microsoft.com/office/drawing/2014/main" id="{13C99CB1-7554-E002-8CBA-4C72E4945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525145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1" name="Freeform 654">
              <a:extLst>
                <a:ext uri="{FF2B5EF4-FFF2-40B4-BE49-F238E27FC236}">
                  <a16:creationId xmlns:a16="http://schemas.microsoft.com/office/drawing/2014/main" id="{E93B6E75-DB8D-1D4A-744C-350FC21F3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52530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2" name="Freeform 655">
              <a:extLst>
                <a:ext uri="{FF2B5EF4-FFF2-40B4-BE49-F238E27FC236}">
                  <a16:creationId xmlns:a16="http://schemas.microsoft.com/office/drawing/2014/main" id="{193E342C-022B-8C4A-7313-6802F401C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527208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3" name="Freeform 656">
              <a:extLst>
                <a:ext uri="{FF2B5EF4-FFF2-40B4-BE49-F238E27FC236}">
                  <a16:creationId xmlns:a16="http://schemas.microsoft.com/office/drawing/2014/main" id="{63EF6F69-F235-C0C8-BAE5-4857CC542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52752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4" name="Freeform 657">
              <a:extLst>
                <a:ext uri="{FF2B5EF4-FFF2-40B4-BE49-F238E27FC236}">
                  <a16:creationId xmlns:a16="http://schemas.microsoft.com/office/drawing/2014/main" id="{FC4B4320-4216-E383-2E74-9A8EDAA38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38" y="52355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5" name="Freeform 658">
              <a:extLst>
                <a:ext uri="{FF2B5EF4-FFF2-40B4-BE49-F238E27FC236}">
                  <a16:creationId xmlns:a16="http://schemas.microsoft.com/office/drawing/2014/main" id="{1A31553D-04DB-6640-0A7B-ED562B01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900" y="5205413"/>
              <a:ext cx="34925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6" name="Freeform 659">
              <a:extLst>
                <a:ext uri="{FF2B5EF4-FFF2-40B4-BE49-F238E27FC236}">
                  <a16:creationId xmlns:a16="http://schemas.microsoft.com/office/drawing/2014/main" id="{A9D4132B-90F3-3CF5-C7F0-CADD064BC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529748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7" name="Freeform 660">
              <a:extLst>
                <a:ext uri="{FF2B5EF4-FFF2-40B4-BE49-F238E27FC236}">
                  <a16:creationId xmlns:a16="http://schemas.microsoft.com/office/drawing/2014/main" id="{5DF48D5F-D233-B899-0E33-A3D0049A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532130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8" name="Freeform 661">
              <a:extLst>
                <a:ext uri="{FF2B5EF4-FFF2-40B4-BE49-F238E27FC236}">
                  <a16:creationId xmlns:a16="http://schemas.microsoft.com/office/drawing/2014/main" id="{C8D472D7-8D27-B870-E3AA-3D6E30256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533400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9" name="Freeform 662">
              <a:extLst>
                <a:ext uri="{FF2B5EF4-FFF2-40B4-BE49-F238E27FC236}">
                  <a16:creationId xmlns:a16="http://schemas.microsoft.com/office/drawing/2014/main" id="{F0E3315A-B870-35F6-A484-69C699C35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53213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0" name="Freeform 663">
              <a:extLst>
                <a:ext uri="{FF2B5EF4-FFF2-40B4-BE49-F238E27FC236}">
                  <a16:creationId xmlns:a16="http://schemas.microsoft.com/office/drawing/2014/main" id="{28831D45-FBE6-ED08-DA02-F08A1018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531336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1" name="Freeform 664">
              <a:extLst>
                <a:ext uri="{FF2B5EF4-FFF2-40B4-BE49-F238E27FC236}">
                  <a16:creationId xmlns:a16="http://schemas.microsoft.com/office/drawing/2014/main" id="{D0C36841-F5D9-D299-70B9-636CBA604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528955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2" name="Freeform 665">
              <a:extLst>
                <a:ext uri="{FF2B5EF4-FFF2-40B4-BE49-F238E27FC236}">
                  <a16:creationId xmlns:a16="http://schemas.microsoft.com/office/drawing/2014/main" id="{B21EABE4-9143-8F03-E2DF-2ED98C45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534987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3" name="Freeform 666">
              <a:extLst>
                <a:ext uri="{FF2B5EF4-FFF2-40B4-BE49-F238E27FC236}">
                  <a16:creationId xmlns:a16="http://schemas.microsoft.com/office/drawing/2014/main" id="{7FB7026E-29E6-AB30-22F3-A651589D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537686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4" name="Freeform 667">
              <a:extLst>
                <a:ext uri="{FF2B5EF4-FFF2-40B4-BE49-F238E27FC236}">
                  <a16:creationId xmlns:a16="http://schemas.microsoft.com/office/drawing/2014/main" id="{BE5BAAC5-B259-2B69-0A24-4D6DD0D8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540067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5" name="Freeform 668">
              <a:extLst>
                <a:ext uri="{FF2B5EF4-FFF2-40B4-BE49-F238E27FC236}">
                  <a16:creationId xmlns:a16="http://schemas.microsoft.com/office/drawing/2014/main" id="{C6D46783-41BA-259D-AC48-149AB7B4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542766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6" name="Freeform 669">
              <a:extLst>
                <a:ext uri="{FF2B5EF4-FFF2-40B4-BE49-F238E27FC236}">
                  <a16:creationId xmlns:a16="http://schemas.microsoft.com/office/drawing/2014/main" id="{14696841-A41A-086A-31FD-0B40C51A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546735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7" name="Freeform 670">
              <a:extLst>
                <a:ext uri="{FF2B5EF4-FFF2-40B4-BE49-F238E27FC236}">
                  <a16:creationId xmlns:a16="http://schemas.microsoft.com/office/drawing/2014/main" id="{786AF53B-629F-BA85-6528-8F6DEFDF2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492750"/>
              <a:ext cx="33338" cy="34925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8" name="Freeform 671">
              <a:extLst>
                <a:ext uri="{FF2B5EF4-FFF2-40B4-BE49-F238E27FC236}">
                  <a16:creationId xmlns:a16="http://schemas.microsoft.com/office/drawing/2014/main" id="{9B566857-254E-3F61-A1E7-671B6F82F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551815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9" name="Freeform 672">
              <a:extLst>
                <a:ext uri="{FF2B5EF4-FFF2-40B4-BE49-F238E27FC236}">
                  <a16:creationId xmlns:a16="http://schemas.microsoft.com/office/drawing/2014/main" id="{1F30FE5F-F93E-DC48-711D-6ACE08C5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5667375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0" name="Freeform 673">
              <a:extLst>
                <a:ext uri="{FF2B5EF4-FFF2-40B4-BE49-F238E27FC236}">
                  <a16:creationId xmlns:a16="http://schemas.microsoft.com/office/drawing/2014/main" id="{2CF288C8-CA21-E664-B780-FE48BA88D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502761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1" name="Freeform 674">
              <a:extLst>
                <a:ext uri="{FF2B5EF4-FFF2-40B4-BE49-F238E27FC236}">
                  <a16:creationId xmlns:a16="http://schemas.microsoft.com/office/drawing/2014/main" id="{86EB7CC4-6C44-EB0D-209D-EB642B043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5014913"/>
              <a:ext cx="34925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2" name="Freeform 675">
              <a:extLst>
                <a:ext uri="{FF2B5EF4-FFF2-40B4-BE49-F238E27FC236}">
                  <a16:creationId xmlns:a16="http://schemas.microsoft.com/office/drawing/2014/main" id="{84F634A5-D14C-DCC1-E624-F9595DBAE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500062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3" name="Freeform 676">
              <a:extLst>
                <a:ext uri="{FF2B5EF4-FFF2-40B4-BE49-F238E27FC236}">
                  <a16:creationId xmlns:a16="http://schemas.microsoft.com/office/drawing/2014/main" id="{EF79E5F5-3EA9-9169-532A-59EA88E9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49911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4" name="Freeform 677">
              <a:extLst>
                <a:ext uri="{FF2B5EF4-FFF2-40B4-BE49-F238E27FC236}">
                  <a16:creationId xmlns:a16="http://schemas.microsoft.com/office/drawing/2014/main" id="{D5E8B98E-6D23-A50C-B53E-5451ED4CB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4970463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5" name="Freeform 678">
              <a:extLst>
                <a:ext uri="{FF2B5EF4-FFF2-40B4-BE49-F238E27FC236}">
                  <a16:creationId xmlns:a16="http://schemas.microsoft.com/office/drawing/2014/main" id="{CEAC9B96-B120-C897-4D6E-761D903B7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949825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6" name="Freeform 679">
              <a:extLst>
                <a:ext uri="{FF2B5EF4-FFF2-40B4-BE49-F238E27FC236}">
                  <a16:creationId xmlns:a16="http://schemas.microsoft.com/office/drawing/2014/main" id="{0062FB88-13EA-0964-6015-D664EEB1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4941888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7" name="Freeform 680">
              <a:extLst>
                <a:ext uri="{FF2B5EF4-FFF2-40B4-BE49-F238E27FC236}">
                  <a16:creationId xmlns:a16="http://schemas.microsoft.com/office/drawing/2014/main" id="{91EDB247-CE47-E3B7-E36E-C45D59F1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49228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8" name="Freeform 681">
              <a:extLst>
                <a:ext uri="{FF2B5EF4-FFF2-40B4-BE49-F238E27FC236}">
                  <a16:creationId xmlns:a16="http://schemas.microsoft.com/office/drawing/2014/main" id="{5C827943-4B76-1871-A0B8-1598F1BE7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48974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9" name="Freeform 682">
              <a:extLst>
                <a:ext uri="{FF2B5EF4-FFF2-40B4-BE49-F238E27FC236}">
                  <a16:creationId xmlns:a16="http://schemas.microsoft.com/office/drawing/2014/main" id="{99FC024A-533F-88D0-A9FA-925048593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4879975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0" name="Freeform 683">
              <a:extLst>
                <a:ext uri="{FF2B5EF4-FFF2-40B4-BE49-F238E27FC236}">
                  <a16:creationId xmlns:a16="http://schemas.microsoft.com/office/drawing/2014/main" id="{D8402A9A-5505-9610-BB96-95E327CE5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4913313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1" name="Freeform 684">
              <a:extLst>
                <a:ext uri="{FF2B5EF4-FFF2-40B4-BE49-F238E27FC236}">
                  <a16:creationId xmlns:a16="http://schemas.microsoft.com/office/drawing/2014/main" id="{4F984017-5DA3-F25E-9550-A8D400FCC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49450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2" name="Freeform 685">
              <a:extLst>
                <a:ext uri="{FF2B5EF4-FFF2-40B4-BE49-F238E27FC236}">
                  <a16:creationId xmlns:a16="http://schemas.microsoft.com/office/drawing/2014/main" id="{B6860818-6672-002A-66F0-0A208087B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4972050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3" name="Freeform 686">
              <a:extLst>
                <a:ext uri="{FF2B5EF4-FFF2-40B4-BE49-F238E27FC236}">
                  <a16:creationId xmlns:a16="http://schemas.microsoft.com/office/drawing/2014/main" id="{5C7C4EE4-4267-F01C-B5F3-C149DB05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950" y="49641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4" name="Freeform 687">
              <a:extLst>
                <a:ext uri="{FF2B5EF4-FFF2-40B4-BE49-F238E27FC236}">
                  <a16:creationId xmlns:a16="http://schemas.microsoft.com/office/drawing/2014/main" id="{ED4F7722-049D-FF6F-C4CA-00AE11FC8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50053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5" name="Freeform 688">
              <a:extLst>
                <a:ext uri="{FF2B5EF4-FFF2-40B4-BE49-F238E27FC236}">
                  <a16:creationId xmlns:a16="http://schemas.microsoft.com/office/drawing/2014/main" id="{C4D8EB7D-F07A-1B36-A7E1-6F6284836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5067300"/>
              <a:ext cx="34925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6" name="Freeform 689">
              <a:extLst>
                <a:ext uri="{FF2B5EF4-FFF2-40B4-BE49-F238E27FC236}">
                  <a16:creationId xmlns:a16="http://schemas.microsoft.com/office/drawing/2014/main" id="{2283CA01-D6F9-C077-B873-D9F32134D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5080000"/>
              <a:ext cx="33338" cy="33338"/>
            </a:xfrm>
            <a:custGeom>
              <a:avLst/>
              <a:gdLst>
                <a:gd name="T0" fmla="*/ 127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3 w 148"/>
                <a:gd name="T7" fmla="*/ 101 h 147"/>
                <a:gd name="T8" fmla="*/ 143 w 148"/>
                <a:gd name="T9" fmla="*/ 97 h 147"/>
                <a:gd name="T10" fmla="*/ 143 w 148"/>
                <a:gd name="T11" fmla="*/ 95 h 147"/>
                <a:gd name="T12" fmla="*/ 143 w 148"/>
                <a:gd name="T13" fmla="*/ 94 h 147"/>
                <a:gd name="T14" fmla="*/ 144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3 h 147"/>
                <a:gd name="T28" fmla="*/ 146 w 148"/>
                <a:gd name="T29" fmla="*/ 57 h 147"/>
                <a:gd name="T30" fmla="*/ 143 w 148"/>
                <a:gd name="T31" fmla="*/ 45 h 147"/>
                <a:gd name="T32" fmla="*/ 135 w 148"/>
                <a:gd name="T33" fmla="*/ 32 h 147"/>
                <a:gd name="T34" fmla="*/ 127 w 148"/>
                <a:gd name="T35" fmla="*/ 21 h 147"/>
                <a:gd name="T36" fmla="*/ 115 w 148"/>
                <a:gd name="T37" fmla="*/ 11 h 147"/>
                <a:gd name="T38" fmla="*/ 102 w 148"/>
                <a:gd name="T39" fmla="*/ 5 h 147"/>
                <a:gd name="T40" fmla="*/ 94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2 w 148"/>
                <a:gd name="T51" fmla="*/ 11 h 147"/>
                <a:gd name="T52" fmla="*/ 22 w 148"/>
                <a:gd name="T53" fmla="*/ 21 h 147"/>
                <a:gd name="T54" fmla="*/ 12 w 148"/>
                <a:gd name="T55" fmla="*/ 32 h 147"/>
                <a:gd name="T56" fmla="*/ 5 w 148"/>
                <a:gd name="T57" fmla="*/ 45 h 147"/>
                <a:gd name="T58" fmla="*/ 1 w 148"/>
                <a:gd name="T59" fmla="*/ 57 h 147"/>
                <a:gd name="T60" fmla="*/ 0 w 148"/>
                <a:gd name="T61" fmla="*/ 73 h 147"/>
                <a:gd name="T62" fmla="*/ 1 w 148"/>
                <a:gd name="T63" fmla="*/ 87 h 147"/>
                <a:gd name="T64" fmla="*/ 2 w 148"/>
                <a:gd name="T65" fmla="*/ 94 h 147"/>
                <a:gd name="T66" fmla="*/ 5 w 148"/>
                <a:gd name="T67" fmla="*/ 101 h 147"/>
                <a:gd name="T68" fmla="*/ 12 w 148"/>
                <a:gd name="T69" fmla="*/ 114 h 147"/>
                <a:gd name="T70" fmla="*/ 22 w 148"/>
                <a:gd name="T71" fmla="*/ 126 h 147"/>
                <a:gd name="T72" fmla="*/ 32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0 w 148"/>
                <a:gd name="T81" fmla="*/ 146 h 147"/>
                <a:gd name="T82" fmla="*/ 80 w 148"/>
                <a:gd name="T83" fmla="*/ 145 h 147"/>
                <a:gd name="T84" fmla="*/ 82 w 148"/>
                <a:gd name="T85" fmla="*/ 145 h 147"/>
                <a:gd name="T86" fmla="*/ 84 w 148"/>
                <a:gd name="T87" fmla="*/ 145 h 147"/>
                <a:gd name="T88" fmla="*/ 88 w 148"/>
                <a:gd name="T89" fmla="*/ 145 h 147"/>
                <a:gd name="T90" fmla="*/ 94 w 148"/>
                <a:gd name="T91" fmla="*/ 143 h 147"/>
                <a:gd name="T92" fmla="*/ 94 w 148"/>
                <a:gd name="T93" fmla="*/ 142 h 147"/>
                <a:gd name="T94" fmla="*/ 95 w 148"/>
                <a:gd name="T95" fmla="*/ 142 h 147"/>
                <a:gd name="T96" fmla="*/ 98 w 148"/>
                <a:gd name="T97" fmla="*/ 142 h 147"/>
                <a:gd name="T98" fmla="*/ 102 w 148"/>
                <a:gd name="T99" fmla="*/ 142 h 147"/>
                <a:gd name="T100" fmla="*/ 115 w 148"/>
                <a:gd name="T101" fmla="*/ 135 h 147"/>
                <a:gd name="T102" fmla="*/ 120 w 148"/>
                <a:gd name="T103" fmla="*/ 130 h 147"/>
                <a:gd name="T104" fmla="*/ 127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3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3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7" name="Freeform 690">
              <a:extLst>
                <a:ext uri="{FF2B5EF4-FFF2-40B4-BE49-F238E27FC236}">
                  <a16:creationId xmlns:a16="http://schemas.microsoft.com/office/drawing/2014/main" id="{224FFE73-0EB5-D7F3-5AAE-312770432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0958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8" name="Freeform 691">
              <a:extLst>
                <a:ext uri="{FF2B5EF4-FFF2-40B4-BE49-F238E27FC236}">
                  <a16:creationId xmlns:a16="http://schemas.microsoft.com/office/drawing/2014/main" id="{4C876CBC-AB98-3D02-7365-7BB66E21A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51181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9" name="Freeform 692">
              <a:extLst>
                <a:ext uri="{FF2B5EF4-FFF2-40B4-BE49-F238E27FC236}">
                  <a16:creationId xmlns:a16="http://schemas.microsoft.com/office/drawing/2014/main" id="{5525F559-2DB9-2937-C6FD-F7B14115D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51387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0" name="Freeform 693">
              <a:extLst>
                <a:ext uri="{FF2B5EF4-FFF2-40B4-BE49-F238E27FC236}">
                  <a16:creationId xmlns:a16="http://schemas.microsoft.com/office/drawing/2014/main" id="{69AFD104-8B31-5496-9E84-8C63F0D6A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52466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1" name="Freeform 694">
              <a:extLst>
                <a:ext uri="{FF2B5EF4-FFF2-40B4-BE49-F238E27FC236}">
                  <a16:creationId xmlns:a16="http://schemas.microsoft.com/office/drawing/2014/main" id="{231AA390-08CC-F3B5-68BC-C78FBF828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5208588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2" name="Freeform 695">
              <a:extLst>
                <a:ext uri="{FF2B5EF4-FFF2-40B4-BE49-F238E27FC236}">
                  <a16:creationId xmlns:a16="http://schemas.microsoft.com/office/drawing/2014/main" id="{FA4482D2-55E7-0CB4-2DD0-62DE466B4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5" y="52720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" name="Freeform 696">
              <a:extLst>
                <a:ext uri="{FF2B5EF4-FFF2-40B4-BE49-F238E27FC236}">
                  <a16:creationId xmlns:a16="http://schemas.microsoft.com/office/drawing/2014/main" id="{9B7206BA-DB25-FB35-9C8A-B16F430E9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525303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4" name="Freeform 697">
              <a:extLst>
                <a:ext uri="{FF2B5EF4-FFF2-40B4-BE49-F238E27FC236}">
                  <a16:creationId xmlns:a16="http://schemas.microsoft.com/office/drawing/2014/main" id="{B2F4FBDB-FB03-1B19-1C48-C2989A96A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5268913"/>
              <a:ext cx="34925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5" name="Freeform 698">
              <a:extLst>
                <a:ext uri="{FF2B5EF4-FFF2-40B4-BE49-F238E27FC236}">
                  <a16:creationId xmlns:a16="http://schemas.microsoft.com/office/drawing/2014/main" id="{4262F30B-3B4E-8F45-AC7F-1A8C553B3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52879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" name="Freeform 699">
              <a:extLst>
                <a:ext uri="{FF2B5EF4-FFF2-40B4-BE49-F238E27FC236}">
                  <a16:creationId xmlns:a16="http://schemas.microsoft.com/office/drawing/2014/main" id="{079836EE-1757-ECEC-AE5A-14853911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305425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7" name="Freeform 700">
              <a:extLst>
                <a:ext uri="{FF2B5EF4-FFF2-40B4-BE49-F238E27FC236}">
                  <a16:creationId xmlns:a16="http://schemas.microsoft.com/office/drawing/2014/main" id="{845E1115-1554-F234-E149-23F87A2A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532606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8" name="Freeform 701">
              <a:extLst>
                <a:ext uri="{FF2B5EF4-FFF2-40B4-BE49-F238E27FC236}">
                  <a16:creationId xmlns:a16="http://schemas.microsoft.com/office/drawing/2014/main" id="{3BD23FEF-55BD-23DD-0839-A010DA0AF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530225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9" name="Freeform 702">
              <a:extLst>
                <a:ext uri="{FF2B5EF4-FFF2-40B4-BE49-F238E27FC236}">
                  <a16:creationId xmlns:a16="http://schemas.microsoft.com/office/drawing/2014/main" id="{832C3017-05BE-7582-75EA-29B5223E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542290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0" name="Freeform 703">
              <a:extLst>
                <a:ext uri="{FF2B5EF4-FFF2-40B4-BE49-F238E27FC236}">
                  <a16:creationId xmlns:a16="http://schemas.microsoft.com/office/drawing/2014/main" id="{E8D9404C-AFCB-F8E9-9BD4-66B9DD5D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54213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1" name="Freeform 704">
              <a:extLst>
                <a:ext uri="{FF2B5EF4-FFF2-40B4-BE49-F238E27FC236}">
                  <a16:creationId xmlns:a16="http://schemas.microsoft.com/office/drawing/2014/main" id="{500D4E38-E221-AFA1-D7D6-3C9FB011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546100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2" name="Freeform 705">
              <a:extLst>
                <a:ext uri="{FF2B5EF4-FFF2-40B4-BE49-F238E27FC236}">
                  <a16:creationId xmlns:a16="http://schemas.microsoft.com/office/drawing/2014/main" id="{B3932947-8BD8-C63A-E21B-4680379F3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54991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3" name="Freeform 706">
              <a:extLst>
                <a:ext uri="{FF2B5EF4-FFF2-40B4-BE49-F238E27FC236}">
                  <a16:creationId xmlns:a16="http://schemas.microsoft.com/office/drawing/2014/main" id="{2D12FE8D-AED1-5688-A900-49907C9DB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5" y="55419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4" name="Freeform 707">
              <a:extLst>
                <a:ext uri="{FF2B5EF4-FFF2-40B4-BE49-F238E27FC236}">
                  <a16:creationId xmlns:a16="http://schemas.microsoft.com/office/drawing/2014/main" id="{F3003350-E662-BEDB-A951-2C72AFB80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53879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5" name="Freeform 708">
              <a:extLst>
                <a:ext uri="{FF2B5EF4-FFF2-40B4-BE49-F238E27FC236}">
                  <a16:creationId xmlns:a16="http://schemas.microsoft.com/office/drawing/2014/main" id="{8B147687-D6D2-337D-AAFE-4D640AF9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0" y="53975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6" name="Freeform 709">
              <a:extLst>
                <a:ext uri="{FF2B5EF4-FFF2-40B4-BE49-F238E27FC236}">
                  <a16:creationId xmlns:a16="http://schemas.microsoft.com/office/drawing/2014/main" id="{1CF9772C-BC61-BEB3-9047-802996EA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5" y="5422900"/>
              <a:ext cx="34925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" name="Freeform 710">
              <a:extLst>
                <a:ext uri="{FF2B5EF4-FFF2-40B4-BE49-F238E27FC236}">
                  <a16:creationId xmlns:a16="http://schemas.microsoft.com/office/drawing/2014/main" id="{10A9D727-67C8-AF6B-02AC-B38C44CC1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546100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8" name="Freeform 711">
              <a:extLst>
                <a:ext uri="{FF2B5EF4-FFF2-40B4-BE49-F238E27FC236}">
                  <a16:creationId xmlns:a16="http://schemas.microsoft.com/office/drawing/2014/main" id="{3C5555C2-23A4-EDAD-9A21-99479B12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545465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9" name="Freeform 712">
              <a:extLst>
                <a:ext uri="{FF2B5EF4-FFF2-40B4-BE49-F238E27FC236}">
                  <a16:creationId xmlns:a16="http://schemas.microsoft.com/office/drawing/2014/main" id="{C95177EF-E5AB-B7CC-0DAB-428782ECB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478313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0" name="Freeform 713">
              <a:extLst>
                <a:ext uri="{FF2B5EF4-FFF2-40B4-BE49-F238E27FC236}">
                  <a16:creationId xmlns:a16="http://schemas.microsoft.com/office/drawing/2014/main" id="{9851778A-8310-B7D0-8625-A75A5F38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47752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1" name="Freeform 714">
              <a:extLst>
                <a:ext uri="{FF2B5EF4-FFF2-40B4-BE49-F238E27FC236}">
                  <a16:creationId xmlns:a16="http://schemas.microsoft.com/office/drawing/2014/main" id="{7B103298-8253-1655-5C4C-EA0B1E6BB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47498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2" name="Freeform 715">
              <a:extLst>
                <a:ext uri="{FF2B5EF4-FFF2-40B4-BE49-F238E27FC236}">
                  <a16:creationId xmlns:a16="http://schemas.microsoft.com/office/drawing/2014/main" id="{72D26D6E-3FC4-F7DB-FF56-8A6BA6CB5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47386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3" name="Freeform 716">
              <a:extLst>
                <a:ext uri="{FF2B5EF4-FFF2-40B4-BE49-F238E27FC236}">
                  <a16:creationId xmlns:a16="http://schemas.microsoft.com/office/drawing/2014/main" id="{7EE41579-28DC-0AA3-BD4D-7603D86A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47482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4" name="Freeform 717">
              <a:extLst>
                <a:ext uri="{FF2B5EF4-FFF2-40B4-BE49-F238E27FC236}">
                  <a16:creationId xmlns:a16="http://schemas.microsoft.com/office/drawing/2014/main" id="{34B1ABFE-E339-EED2-2959-52925E4F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46990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5" name="Freeform 718">
              <a:extLst>
                <a:ext uri="{FF2B5EF4-FFF2-40B4-BE49-F238E27FC236}">
                  <a16:creationId xmlns:a16="http://schemas.microsoft.com/office/drawing/2014/main" id="{FECFACB3-2B28-3EFB-ABCD-56F95CA14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471963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6" name="Freeform 719">
              <a:extLst>
                <a:ext uri="{FF2B5EF4-FFF2-40B4-BE49-F238E27FC236}">
                  <a16:creationId xmlns:a16="http://schemas.microsoft.com/office/drawing/2014/main" id="{A07FAC88-C213-7FA1-9C44-D4AAA0F94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47021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7" name="Freeform 720">
              <a:extLst>
                <a:ext uri="{FF2B5EF4-FFF2-40B4-BE49-F238E27FC236}">
                  <a16:creationId xmlns:a16="http://schemas.microsoft.com/office/drawing/2014/main" id="{93C66822-B77D-0D86-EFA9-A5C11FB05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46942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8" name="Freeform 721">
              <a:extLst>
                <a:ext uri="{FF2B5EF4-FFF2-40B4-BE49-F238E27FC236}">
                  <a16:creationId xmlns:a16="http://schemas.microsoft.com/office/drawing/2014/main" id="{E0C93028-5F7F-866D-DA9D-0CC55CC8D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468312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9" name="Freeform 722">
              <a:extLst>
                <a:ext uri="{FF2B5EF4-FFF2-40B4-BE49-F238E27FC236}">
                  <a16:creationId xmlns:a16="http://schemas.microsoft.com/office/drawing/2014/main" id="{87C47641-92AD-EAE1-CC91-4AA28EA9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4672013"/>
              <a:ext cx="33338" cy="34925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0" name="Freeform 723">
              <a:extLst>
                <a:ext uri="{FF2B5EF4-FFF2-40B4-BE49-F238E27FC236}">
                  <a16:creationId xmlns:a16="http://schemas.microsoft.com/office/drawing/2014/main" id="{B39FDE25-9990-9A83-4A37-D12FB3E06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46497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1" name="Freeform 724">
              <a:extLst>
                <a:ext uri="{FF2B5EF4-FFF2-40B4-BE49-F238E27FC236}">
                  <a16:creationId xmlns:a16="http://schemas.microsoft.com/office/drawing/2014/main" id="{EE8B8BB9-8374-834E-D34E-9B3A784A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46386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2" name="Freeform 725">
              <a:extLst>
                <a:ext uri="{FF2B5EF4-FFF2-40B4-BE49-F238E27FC236}">
                  <a16:creationId xmlns:a16="http://schemas.microsoft.com/office/drawing/2014/main" id="{692DC2B0-1DFD-255B-A252-68FD4DDD2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464502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3" name="Freeform 726">
              <a:extLst>
                <a:ext uri="{FF2B5EF4-FFF2-40B4-BE49-F238E27FC236}">
                  <a16:creationId xmlns:a16="http://schemas.microsoft.com/office/drawing/2014/main" id="{1122C783-FC87-90E6-F1A0-08E97075F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4829175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4" name="Freeform 727">
              <a:extLst>
                <a:ext uri="{FF2B5EF4-FFF2-40B4-BE49-F238E27FC236}">
                  <a16:creationId xmlns:a16="http://schemas.microsoft.com/office/drawing/2014/main" id="{A5933A26-33AB-93D3-8FB7-3B3C7489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5" y="4818063"/>
              <a:ext cx="34925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5" name="Freeform 728">
              <a:extLst>
                <a:ext uri="{FF2B5EF4-FFF2-40B4-BE49-F238E27FC236}">
                  <a16:creationId xmlns:a16="http://schemas.microsoft.com/office/drawing/2014/main" id="{A452BF27-D849-D61C-8EB7-BE1074D41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4822825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6" name="Freeform 729">
              <a:extLst>
                <a:ext uri="{FF2B5EF4-FFF2-40B4-BE49-F238E27FC236}">
                  <a16:creationId xmlns:a16="http://schemas.microsoft.com/office/drawing/2014/main" id="{A069A466-C920-6158-42F3-28B19F5CF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8275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7" name="Freeform 730">
              <a:extLst>
                <a:ext uri="{FF2B5EF4-FFF2-40B4-BE49-F238E27FC236}">
                  <a16:creationId xmlns:a16="http://schemas.microsoft.com/office/drawing/2014/main" id="{095EABB6-A28B-C1E3-1DDB-939AB304A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83235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8" name="Freeform 731">
              <a:extLst>
                <a:ext uri="{FF2B5EF4-FFF2-40B4-BE49-F238E27FC236}">
                  <a16:creationId xmlns:a16="http://schemas.microsoft.com/office/drawing/2014/main" id="{12AB32D8-18DE-DA82-3867-DBE2F34D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0" y="483235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9" name="Freeform 732">
              <a:extLst>
                <a:ext uri="{FF2B5EF4-FFF2-40B4-BE49-F238E27FC236}">
                  <a16:creationId xmlns:a16="http://schemas.microsoft.com/office/drawing/2014/main" id="{02C997E7-0052-136E-379B-894A36E4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48434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0" name="Freeform 733">
              <a:extLst>
                <a:ext uri="{FF2B5EF4-FFF2-40B4-BE49-F238E27FC236}">
                  <a16:creationId xmlns:a16="http://schemas.microsoft.com/office/drawing/2014/main" id="{C660F716-E47A-F28B-74CC-B0447622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48514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1" name="Freeform 734">
              <a:extLst>
                <a:ext uri="{FF2B5EF4-FFF2-40B4-BE49-F238E27FC236}">
                  <a16:creationId xmlns:a16="http://schemas.microsoft.com/office/drawing/2014/main" id="{2C5A96AC-1A54-F307-F16A-5B3FA228B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486092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2" name="Freeform 735">
              <a:extLst>
                <a:ext uri="{FF2B5EF4-FFF2-40B4-BE49-F238E27FC236}">
                  <a16:creationId xmlns:a16="http://schemas.microsoft.com/office/drawing/2014/main" id="{6D4DAAAA-12F8-E12B-AEB0-C5A211CE4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48720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3" name="Freeform 736">
              <a:extLst>
                <a:ext uri="{FF2B5EF4-FFF2-40B4-BE49-F238E27FC236}">
                  <a16:creationId xmlns:a16="http://schemas.microsoft.com/office/drawing/2014/main" id="{A06F402E-5002-BF90-D2E0-5422E224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4884738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4" name="Freeform 737">
              <a:extLst>
                <a:ext uri="{FF2B5EF4-FFF2-40B4-BE49-F238E27FC236}">
                  <a16:creationId xmlns:a16="http://schemas.microsoft.com/office/drawing/2014/main" id="{5AC9189B-2691-6E63-5A0B-E6CE02E0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48974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5" name="Freeform 738">
              <a:extLst>
                <a:ext uri="{FF2B5EF4-FFF2-40B4-BE49-F238E27FC236}">
                  <a16:creationId xmlns:a16="http://schemas.microsoft.com/office/drawing/2014/main" id="{2F0D18E0-E0CC-A3D4-50F0-B0476730E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884738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6" name="Freeform 739">
              <a:extLst>
                <a:ext uri="{FF2B5EF4-FFF2-40B4-BE49-F238E27FC236}">
                  <a16:creationId xmlns:a16="http://schemas.microsoft.com/office/drawing/2014/main" id="{618D19C2-6F5A-5A83-98D3-2A3A10BD5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48720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7" name="Freeform 740">
              <a:extLst>
                <a:ext uri="{FF2B5EF4-FFF2-40B4-BE49-F238E27FC236}">
                  <a16:creationId xmlns:a16="http://schemas.microsoft.com/office/drawing/2014/main" id="{734973F0-194E-12C0-F5F3-6AC00517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0" y="486251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4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4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4 w 147"/>
                <a:gd name="T75" fmla="*/ 142 h 148"/>
                <a:gd name="T76" fmla="*/ 57 w 147"/>
                <a:gd name="T77" fmla="*/ 145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19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4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4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4" y="142"/>
                  </a:lnTo>
                  <a:lnTo>
                    <a:pt x="57" y="145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19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8" name="Freeform 741">
              <a:extLst>
                <a:ext uri="{FF2B5EF4-FFF2-40B4-BE49-F238E27FC236}">
                  <a16:creationId xmlns:a16="http://schemas.microsoft.com/office/drawing/2014/main" id="{4278D769-BB16-3327-0ED9-BF872BCC5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0" y="4886325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9" name="Freeform 742">
              <a:extLst>
                <a:ext uri="{FF2B5EF4-FFF2-40B4-BE49-F238E27FC236}">
                  <a16:creationId xmlns:a16="http://schemas.microsoft.com/office/drawing/2014/main" id="{F6979D59-024B-E3D5-785F-7274B7C09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4868863"/>
              <a:ext cx="34925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0" name="Freeform 743">
              <a:extLst>
                <a:ext uri="{FF2B5EF4-FFF2-40B4-BE49-F238E27FC236}">
                  <a16:creationId xmlns:a16="http://schemas.microsoft.com/office/drawing/2014/main" id="{19B3FB60-E308-FA55-C3DD-1A7CE1D48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491331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1" name="Freeform 744">
              <a:extLst>
                <a:ext uri="{FF2B5EF4-FFF2-40B4-BE49-F238E27FC236}">
                  <a16:creationId xmlns:a16="http://schemas.microsoft.com/office/drawing/2014/main" id="{327E97B1-85DD-46E9-C2D4-A40FBD2B8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49403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2" name="Freeform 745">
              <a:extLst>
                <a:ext uri="{FF2B5EF4-FFF2-40B4-BE49-F238E27FC236}">
                  <a16:creationId xmlns:a16="http://schemas.microsoft.com/office/drawing/2014/main" id="{1BE0F2DF-9B74-429C-7151-7D01732C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494030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3" name="Freeform 746">
              <a:extLst>
                <a:ext uri="{FF2B5EF4-FFF2-40B4-BE49-F238E27FC236}">
                  <a16:creationId xmlns:a16="http://schemas.microsoft.com/office/drawing/2014/main" id="{F381A6FF-1E77-F488-80EE-1E1D9BD9A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49387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7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7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4" name="Freeform 747">
              <a:extLst>
                <a:ext uri="{FF2B5EF4-FFF2-40B4-BE49-F238E27FC236}">
                  <a16:creationId xmlns:a16="http://schemas.microsoft.com/office/drawing/2014/main" id="{D4CD762B-1A9D-5481-9165-B76C993B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49387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5" name="Freeform 748">
              <a:extLst>
                <a:ext uri="{FF2B5EF4-FFF2-40B4-BE49-F238E27FC236}">
                  <a16:creationId xmlns:a16="http://schemas.microsoft.com/office/drawing/2014/main" id="{B2432499-4DE4-1F50-D431-E7CB3EC72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5" y="4938713"/>
              <a:ext cx="33338" cy="33338"/>
            </a:xfrm>
            <a:custGeom>
              <a:avLst/>
              <a:gdLst>
                <a:gd name="T0" fmla="*/ 126 w 148"/>
                <a:gd name="T1" fmla="*/ 126 h 147"/>
                <a:gd name="T2" fmla="*/ 130 w 148"/>
                <a:gd name="T3" fmla="*/ 120 h 147"/>
                <a:gd name="T4" fmla="*/ 135 w 148"/>
                <a:gd name="T5" fmla="*/ 114 h 147"/>
                <a:gd name="T6" fmla="*/ 142 w 148"/>
                <a:gd name="T7" fmla="*/ 101 h 147"/>
                <a:gd name="T8" fmla="*/ 142 w 148"/>
                <a:gd name="T9" fmla="*/ 97 h 147"/>
                <a:gd name="T10" fmla="*/ 142 w 148"/>
                <a:gd name="T11" fmla="*/ 95 h 147"/>
                <a:gd name="T12" fmla="*/ 142 w 148"/>
                <a:gd name="T13" fmla="*/ 94 h 147"/>
                <a:gd name="T14" fmla="*/ 143 w 148"/>
                <a:gd name="T15" fmla="*/ 94 h 147"/>
                <a:gd name="T16" fmla="*/ 145 w 148"/>
                <a:gd name="T17" fmla="*/ 87 h 147"/>
                <a:gd name="T18" fmla="*/ 145 w 148"/>
                <a:gd name="T19" fmla="*/ 83 h 147"/>
                <a:gd name="T20" fmla="*/ 145 w 148"/>
                <a:gd name="T21" fmla="*/ 81 h 147"/>
                <a:gd name="T22" fmla="*/ 145 w 148"/>
                <a:gd name="T23" fmla="*/ 80 h 147"/>
                <a:gd name="T24" fmla="*/ 146 w 148"/>
                <a:gd name="T25" fmla="*/ 80 h 147"/>
                <a:gd name="T26" fmla="*/ 148 w 148"/>
                <a:gd name="T27" fmla="*/ 73 h 147"/>
                <a:gd name="T28" fmla="*/ 145 w 148"/>
                <a:gd name="T29" fmla="*/ 57 h 147"/>
                <a:gd name="T30" fmla="*/ 142 w 148"/>
                <a:gd name="T31" fmla="*/ 45 h 147"/>
                <a:gd name="T32" fmla="*/ 135 w 148"/>
                <a:gd name="T33" fmla="*/ 32 h 147"/>
                <a:gd name="T34" fmla="*/ 126 w 148"/>
                <a:gd name="T35" fmla="*/ 21 h 147"/>
                <a:gd name="T36" fmla="*/ 114 w 148"/>
                <a:gd name="T37" fmla="*/ 11 h 147"/>
                <a:gd name="T38" fmla="*/ 101 w 148"/>
                <a:gd name="T39" fmla="*/ 5 h 147"/>
                <a:gd name="T40" fmla="*/ 94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2 w 148"/>
                <a:gd name="T51" fmla="*/ 11 h 147"/>
                <a:gd name="T52" fmla="*/ 21 w 148"/>
                <a:gd name="T53" fmla="*/ 21 h 147"/>
                <a:gd name="T54" fmla="*/ 12 w 148"/>
                <a:gd name="T55" fmla="*/ 32 h 147"/>
                <a:gd name="T56" fmla="*/ 5 w 148"/>
                <a:gd name="T57" fmla="*/ 45 h 147"/>
                <a:gd name="T58" fmla="*/ 1 w 148"/>
                <a:gd name="T59" fmla="*/ 57 h 147"/>
                <a:gd name="T60" fmla="*/ 0 w 148"/>
                <a:gd name="T61" fmla="*/ 73 h 147"/>
                <a:gd name="T62" fmla="*/ 1 w 148"/>
                <a:gd name="T63" fmla="*/ 87 h 147"/>
                <a:gd name="T64" fmla="*/ 2 w 148"/>
                <a:gd name="T65" fmla="*/ 94 h 147"/>
                <a:gd name="T66" fmla="*/ 5 w 148"/>
                <a:gd name="T67" fmla="*/ 101 h 147"/>
                <a:gd name="T68" fmla="*/ 12 w 148"/>
                <a:gd name="T69" fmla="*/ 114 h 147"/>
                <a:gd name="T70" fmla="*/ 21 w 148"/>
                <a:gd name="T71" fmla="*/ 126 h 147"/>
                <a:gd name="T72" fmla="*/ 32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0 w 148"/>
                <a:gd name="T81" fmla="*/ 146 h 147"/>
                <a:gd name="T82" fmla="*/ 80 w 148"/>
                <a:gd name="T83" fmla="*/ 145 h 147"/>
                <a:gd name="T84" fmla="*/ 81 w 148"/>
                <a:gd name="T85" fmla="*/ 145 h 147"/>
                <a:gd name="T86" fmla="*/ 83 w 148"/>
                <a:gd name="T87" fmla="*/ 145 h 147"/>
                <a:gd name="T88" fmla="*/ 88 w 148"/>
                <a:gd name="T89" fmla="*/ 145 h 147"/>
                <a:gd name="T90" fmla="*/ 94 w 148"/>
                <a:gd name="T91" fmla="*/ 143 h 147"/>
                <a:gd name="T92" fmla="*/ 94 w 148"/>
                <a:gd name="T93" fmla="*/ 142 h 147"/>
                <a:gd name="T94" fmla="*/ 95 w 148"/>
                <a:gd name="T95" fmla="*/ 142 h 147"/>
                <a:gd name="T96" fmla="*/ 97 w 148"/>
                <a:gd name="T97" fmla="*/ 142 h 147"/>
                <a:gd name="T98" fmla="*/ 101 w 148"/>
                <a:gd name="T99" fmla="*/ 142 h 147"/>
                <a:gd name="T100" fmla="*/ 114 w 148"/>
                <a:gd name="T101" fmla="*/ 135 h 147"/>
                <a:gd name="T102" fmla="*/ 120 w 148"/>
                <a:gd name="T103" fmla="*/ 130 h 147"/>
                <a:gd name="T104" fmla="*/ 126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3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3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6" name="Freeform 749">
              <a:extLst>
                <a:ext uri="{FF2B5EF4-FFF2-40B4-BE49-F238E27FC236}">
                  <a16:creationId xmlns:a16="http://schemas.microsoft.com/office/drawing/2014/main" id="{512A5103-CA93-351B-8A0E-E3FA181A1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5" y="4927600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7" name="Freeform 750">
              <a:extLst>
                <a:ext uri="{FF2B5EF4-FFF2-40B4-BE49-F238E27FC236}">
                  <a16:creationId xmlns:a16="http://schemas.microsoft.com/office/drawing/2014/main" id="{E6CAF77B-E6A4-D54D-70DA-E4A369C0F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49784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8" name="Freeform 751">
              <a:extLst>
                <a:ext uri="{FF2B5EF4-FFF2-40B4-BE49-F238E27FC236}">
                  <a16:creationId xmlns:a16="http://schemas.microsoft.com/office/drawing/2014/main" id="{3E4A9BF6-7C15-5E63-93AE-4934E9AF7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497840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9" name="Freeform 752">
              <a:extLst>
                <a:ext uri="{FF2B5EF4-FFF2-40B4-BE49-F238E27FC236}">
                  <a16:creationId xmlns:a16="http://schemas.microsoft.com/office/drawing/2014/main" id="{DE6804C5-DC51-938A-6758-4C82F5B83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983163"/>
              <a:ext cx="33338" cy="33338"/>
            </a:xfrm>
            <a:custGeom>
              <a:avLst/>
              <a:gdLst>
                <a:gd name="T0" fmla="*/ 126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2 w 148"/>
                <a:gd name="T7" fmla="*/ 101 h 147"/>
                <a:gd name="T8" fmla="*/ 142 w 148"/>
                <a:gd name="T9" fmla="*/ 97 h 147"/>
                <a:gd name="T10" fmla="*/ 142 w 148"/>
                <a:gd name="T11" fmla="*/ 95 h 147"/>
                <a:gd name="T12" fmla="*/ 142 w 148"/>
                <a:gd name="T13" fmla="*/ 94 h 147"/>
                <a:gd name="T14" fmla="*/ 143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4 h 147"/>
                <a:gd name="T28" fmla="*/ 146 w 148"/>
                <a:gd name="T29" fmla="*/ 57 h 147"/>
                <a:gd name="T30" fmla="*/ 142 w 148"/>
                <a:gd name="T31" fmla="*/ 45 h 147"/>
                <a:gd name="T32" fmla="*/ 135 w 148"/>
                <a:gd name="T33" fmla="*/ 32 h 147"/>
                <a:gd name="T34" fmla="*/ 126 w 148"/>
                <a:gd name="T35" fmla="*/ 21 h 147"/>
                <a:gd name="T36" fmla="*/ 114 w 148"/>
                <a:gd name="T37" fmla="*/ 11 h 147"/>
                <a:gd name="T38" fmla="*/ 102 w 148"/>
                <a:gd name="T39" fmla="*/ 5 h 147"/>
                <a:gd name="T40" fmla="*/ 94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2 w 148"/>
                <a:gd name="T51" fmla="*/ 11 h 147"/>
                <a:gd name="T52" fmla="*/ 21 w 148"/>
                <a:gd name="T53" fmla="*/ 21 h 147"/>
                <a:gd name="T54" fmla="*/ 12 w 148"/>
                <a:gd name="T55" fmla="*/ 32 h 147"/>
                <a:gd name="T56" fmla="*/ 5 w 148"/>
                <a:gd name="T57" fmla="*/ 45 h 147"/>
                <a:gd name="T58" fmla="*/ 1 w 148"/>
                <a:gd name="T59" fmla="*/ 57 h 147"/>
                <a:gd name="T60" fmla="*/ 0 w 148"/>
                <a:gd name="T61" fmla="*/ 74 h 147"/>
                <a:gd name="T62" fmla="*/ 1 w 148"/>
                <a:gd name="T63" fmla="*/ 87 h 147"/>
                <a:gd name="T64" fmla="*/ 2 w 148"/>
                <a:gd name="T65" fmla="*/ 94 h 147"/>
                <a:gd name="T66" fmla="*/ 5 w 148"/>
                <a:gd name="T67" fmla="*/ 101 h 147"/>
                <a:gd name="T68" fmla="*/ 12 w 148"/>
                <a:gd name="T69" fmla="*/ 114 h 147"/>
                <a:gd name="T70" fmla="*/ 21 w 148"/>
                <a:gd name="T71" fmla="*/ 126 h 147"/>
                <a:gd name="T72" fmla="*/ 32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0 w 148"/>
                <a:gd name="T81" fmla="*/ 146 h 147"/>
                <a:gd name="T82" fmla="*/ 80 w 148"/>
                <a:gd name="T83" fmla="*/ 145 h 147"/>
                <a:gd name="T84" fmla="*/ 81 w 148"/>
                <a:gd name="T85" fmla="*/ 145 h 147"/>
                <a:gd name="T86" fmla="*/ 83 w 148"/>
                <a:gd name="T87" fmla="*/ 145 h 147"/>
                <a:gd name="T88" fmla="*/ 88 w 148"/>
                <a:gd name="T89" fmla="*/ 145 h 147"/>
                <a:gd name="T90" fmla="*/ 94 w 148"/>
                <a:gd name="T91" fmla="*/ 143 h 147"/>
                <a:gd name="T92" fmla="*/ 94 w 148"/>
                <a:gd name="T93" fmla="*/ 142 h 147"/>
                <a:gd name="T94" fmla="*/ 95 w 148"/>
                <a:gd name="T95" fmla="*/ 142 h 147"/>
                <a:gd name="T96" fmla="*/ 97 w 148"/>
                <a:gd name="T97" fmla="*/ 142 h 147"/>
                <a:gd name="T98" fmla="*/ 102 w 148"/>
                <a:gd name="T99" fmla="*/ 142 h 147"/>
                <a:gd name="T100" fmla="*/ 114 w 148"/>
                <a:gd name="T101" fmla="*/ 135 h 147"/>
                <a:gd name="T102" fmla="*/ 120 w 148"/>
                <a:gd name="T103" fmla="*/ 130 h 147"/>
                <a:gd name="T104" fmla="*/ 126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0" name="Freeform 753">
              <a:extLst>
                <a:ext uri="{FF2B5EF4-FFF2-40B4-BE49-F238E27FC236}">
                  <a16:creationId xmlns:a16="http://schemas.microsoft.com/office/drawing/2014/main" id="{95984929-7812-618D-9502-D5BFF9EA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49815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1" name="Freeform 754">
              <a:extLst>
                <a:ext uri="{FF2B5EF4-FFF2-40B4-BE49-F238E27FC236}">
                  <a16:creationId xmlns:a16="http://schemas.microsoft.com/office/drawing/2014/main" id="{27D6760D-8485-1868-5139-1E1A2C6E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4967288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2" name="Freeform 755">
              <a:extLst>
                <a:ext uri="{FF2B5EF4-FFF2-40B4-BE49-F238E27FC236}">
                  <a16:creationId xmlns:a16="http://schemas.microsoft.com/office/drawing/2014/main" id="{AD0041C2-F800-97A0-9365-6993D734F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0022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3" name="Freeform 756">
              <a:extLst>
                <a:ext uri="{FF2B5EF4-FFF2-40B4-BE49-F238E27FC236}">
                  <a16:creationId xmlns:a16="http://schemas.microsoft.com/office/drawing/2014/main" id="{569641C1-3F70-7A1A-14B8-78373BDA0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500697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4" name="Freeform 757">
              <a:extLst>
                <a:ext uri="{FF2B5EF4-FFF2-40B4-BE49-F238E27FC236}">
                  <a16:creationId xmlns:a16="http://schemas.microsoft.com/office/drawing/2014/main" id="{981ED918-D069-E7A1-6417-1CC4144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50069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5" name="Freeform 758">
              <a:extLst>
                <a:ext uri="{FF2B5EF4-FFF2-40B4-BE49-F238E27FC236}">
                  <a16:creationId xmlns:a16="http://schemas.microsoft.com/office/drawing/2014/main" id="{10A68F08-1CF5-2AEC-E58C-51A15C126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50022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6" name="Freeform 759">
              <a:extLst>
                <a:ext uri="{FF2B5EF4-FFF2-40B4-BE49-F238E27FC236}">
                  <a16:creationId xmlns:a16="http://schemas.microsoft.com/office/drawing/2014/main" id="{C4D33454-BDE6-E328-626F-71F4AA3DE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500380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7" name="Freeform 760">
              <a:extLst>
                <a:ext uri="{FF2B5EF4-FFF2-40B4-BE49-F238E27FC236}">
                  <a16:creationId xmlns:a16="http://schemas.microsoft.com/office/drawing/2014/main" id="{6C3C0917-7E7B-58D8-457A-7D5576489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0180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8" name="Freeform 761">
              <a:extLst>
                <a:ext uri="{FF2B5EF4-FFF2-40B4-BE49-F238E27FC236}">
                  <a16:creationId xmlns:a16="http://schemas.microsoft.com/office/drawing/2014/main" id="{CB082351-B668-2781-3919-70D20CB9E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501808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9" name="Freeform 762">
              <a:extLst>
                <a:ext uri="{FF2B5EF4-FFF2-40B4-BE49-F238E27FC236}">
                  <a16:creationId xmlns:a16="http://schemas.microsoft.com/office/drawing/2014/main" id="{1B50B113-5986-EB42-633E-4CEBE775D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503078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0" name="Freeform 763">
              <a:extLst>
                <a:ext uri="{FF2B5EF4-FFF2-40B4-BE49-F238E27FC236}">
                  <a16:creationId xmlns:a16="http://schemas.microsoft.com/office/drawing/2014/main" id="{510FA794-FC62-466C-E5A6-4CC927E67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50228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1" name="Freeform 764">
              <a:extLst>
                <a:ext uri="{FF2B5EF4-FFF2-40B4-BE49-F238E27FC236}">
                  <a16:creationId xmlns:a16="http://schemas.microsoft.com/office/drawing/2014/main" id="{5A81F1D5-B50A-11F1-D56A-606ED216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50196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2" name="Freeform 765">
              <a:extLst>
                <a:ext uri="{FF2B5EF4-FFF2-40B4-BE49-F238E27FC236}">
                  <a16:creationId xmlns:a16="http://schemas.microsoft.com/office/drawing/2014/main" id="{6042A6AB-6D35-7623-0513-E738F1AAA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50546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3" name="Freeform 766">
              <a:extLst>
                <a:ext uri="{FF2B5EF4-FFF2-40B4-BE49-F238E27FC236}">
                  <a16:creationId xmlns:a16="http://schemas.microsoft.com/office/drawing/2014/main" id="{247C5298-055F-7C3E-EF72-482938C90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5" y="505460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4" name="Freeform 767">
              <a:extLst>
                <a:ext uri="{FF2B5EF4-FFF2-40B4-BE49-F238E27FC236}">
                  <a16:creationId xmlns:a16="http://schemas.microsoft.com/office/drawing/2014/main" id="{C5E6116C-1614-601C-8473-6B5FEE486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50593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5" name="Freeform 768">
              <a:extLst>
                <a:ext uri="{FF2B5EF4-FFF2-40B4-BE49-F238E27FC236}">
                  <a16:creationId xmlns:a16="http://schemas.microsoft.com/office/drawing/2014/main" id="{0353D469-4805-5093-51ED-F2AF852C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5057775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6" name="Freeform 769">
              <a:extLst>
                <a:ext uri="{FF2B5EF4-FFF2-40B4-BE49-F238E27FC236}">
                  <a16:creationId xmlns:a16="http://schemas.microsoft.com/office/drawing/2014/main" id="{4C615EB5-7439-FF19-3B84-DB8DC0F05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5046663"/>
              <a:ext cx="33338" cy="34925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8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7" name="Freeform 770">
              <a:extLst>
                <a:ext uri="{FF2B5EF4-FFF2-40B4-BE49-F238E27FC236}">
                  <a16:creationId xmlns:a16="http://schemas.microsoft.com/office/drawing/2014/main" id="{BD50A9B9-2E05-A74F-99D0-EF8ABBFD2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50831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8" name="Freeform 771">
              <a:extLst>
                <a:ext uri="{FF2B5EF4-FFF2-40B4-BE49-F238E27FC236}">
                  <a16:creationId xmlns:a16="http://schemas.microsoft.com/office/drawing/2014/main" id="{99ED408E-219D-3F36-248F-83B712EF8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50815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9" name="Freeform 772">
              <a:extLst>
                <a:ext uri="{FF2B5EF4-FFF2-40B4-BE49-F238E27FC236}">
                  <a16:creationId xmlns:a16="http://schemas.microsoft.com/office/drawing/2014/main" id="{88851A64-F0E5-E590-DEB3-90E9837E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50958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0" name="Freeform 773">
              <a:extLst>
                <a:ext uri="{FF2B5EF4-FFF2-40B4-BE49-F238E27FC236}">
                  <a16:creationId xmlns:a16="http://schemas.microsoft.com/office/drawing/2014/main" id="{812F5E08-791C-7431-69E9-FD5804C89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5108575"/>
              <a:ext cx="33338" cy="34925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1" name="Freeform 774">
              <a:extLst>
                <a:ext uri="{FF2B5EF4-FFF2-40B4-BE49-F238E27FC236}">
                  <a16:creationId xmlns:a16="http://schemas.microsoft.com/office/drawing/2014/main" id="{5C515903-E46B-02B2-CAC5-9181CC9B3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51165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2" name="Freeform 775">
              <a:extLst>
                <a:ext uri="{FF2B5EF4-FFF2-40B4-BE49-F238E27FC236}">
                  <a16:creationId xmlns:a16="http://schemas.microsoft.com/office/drawing/2014/main" id="{DEBFCBF5-3EBA-74C1-F66D-7026B2203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51355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3" name="Freeform 776">
              <a:extLst>
                <a:ext uri="{FF2B5EF4-FFF2-40B4-BE49-F238E27FC236}">
                  <a16:creationId xmlns:a16="http://schemas.microsoft.com/office/drawing/2014/main" id="{490EE963-153C-FA51-4010-B2522E6E5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5119688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4" name="Freeform 777">
              <a:extLst>
                <a:ext uri="{FF2B5EF4-FFF2-40B4-BE49-F238E27FC236}">
                  <a16:creationId xmlns:a16="http://schemas.microsoft.com/office/drawing/2014/main" id="{8A778832-C699-B5D3-D4BB-606F3EC1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5129213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19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19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5" name="Freeform 778">
              <a:extLst>
                <a:ext uri="{FF2B5EF4-FFF2-40B4-BE49-F238E27FC236}">
                  <a16:creationId xmlns:a16="http://schemas.microsoft.com/office/drawing/2014/main" id="{0931A3DA-E954-CC78-43B3-4B5A56B5F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38" y="51133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6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6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6" name="Freeform 779">
              <a:extLst>
                <a:ext uri="{FF2B5EF4-FFF2-40B4-BE49-F238E27FC236}">
                  <a16:creationId xmlns:a16="http://schemas.microsoft.com/office/drawing/2014/main" id="{C4E0E936-1BC7-8F42-2B28-92685280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514032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2 h 148"/>
                <a:gd name="T44" fmla="*/ 73 w 147"/>
                <a:gd name="T45" fmla="*/ 0 h 148"/>
                <a:gd name="T46" fmla="*/ 57 w 147"/>
                <a:gd name="T47" fmla="*/ 2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19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2"/>
                  </a:lnTo>
                  <a:lnTo>
                    <a:pt x="73" y="0"/>
                  </a:lnTo>
                  <a:lnTo>
                    <a:pt x="57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19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7" name="Freeform 780">
              <a:extLst>
                <a:ext uri="{FF2B5EF4-FFF2-40B4-BE49-F238E27FC236}">
                  <a16:creationId xmlns:a16="http://schemas.microsoft.com/office/drawing/2014/main" id="{47AA11DE-4C9C-BBDC-EFD6-C0BEEC079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5151438"/>
              <a:ext cx="33338" cy="34925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19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19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8" name="Freeform 782">
              <a:extLst>
                <a:ext uri="{FF2B5EF4-FFF2-40B4-BE49-F238E27FC236}">
                  <a16:creationId xmlns:a16="http://schemas.microsoft.com/office/drawing/2014/main" id="{147173D2-F90D-C67C-46B1-913388CF2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516731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9" name="Freeform 783">
              <a:extLst>
                <a:ext uri="{FF2B5EF4-FFF2-40B4-BE49-F238E27FC236}">
                  <a16:creationId xmlns:a16="http://schemas.microsoft.com/office/drawing/2014/main" id="{C8F381D4-DFB6-904F-9252-D381D61A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51847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0" name="Freeform 784">
              <a:extLst>
                <a:ext uri="{FF2B5EF4-FFF2-40B4-BE49-F238E27FC236}">
                  <a16:creationId xmlns:a16="http://schemas.microsoft.com/office/drawing/2014/main" id="{2F2C4618-39B8-BCDA-F9B5-5CA42E9FC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51800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1" name="Freeform 785">
              <a:extLst>
                <a:ext uri="{FF2B5EF4-FFF2-40B4-BE49-F238E27FC236}">
                  <a16:creationId xmlns:a16="http://schemas.microsoft.com/office/drawing/2014/main" id="{E1B61805-DB35-17EE-04E4-80CC052BC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518318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19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19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2" name="Freeform 786">
              <a:extLst>
                <a:ext uri="{FF2B5EF4-FFF2-40B4-BE49-F238E27FC236}">
                  <a16:creationId xmlns:a16="http://schemas.microsoft.com/office/drawing/2014/main" id="{7B96D3A8-8724-75E2-05BE-E59101FDC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0" y="51720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3" name="Freeform 787">
              <a:extLst>
                <a:ext uri="{FF2B5EF4-FFF2-40B4-BE49-F238E27FC236}">
                  <a16:creationId xmlns:a16="http://schemas.microsoft.com/office/drawing/2014/main" id="{2A66D620-374A-7E53-FD88-B490D833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51673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4" name="Freeform 788">
              <a:extLst>
                <a:ext uri="{FF2B5EF4-FFF2-40B4-BE49-F238E27FC236}">
                  <a16:creationId xmlns:a16="http://schemas.microsoft.com/office/drawing/2014/main" id="{3E9E0C0F-3C1B-8B65-C4F8-348FD4AE3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5202238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8 w 147"/>
                <a:gd name="T77" fmla="*/ 145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8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5" name="Freeform 789">
              <a:extLst>
                <a:ext uri="{FF2B5EF4-FFF2-40B4-BE49-F238E27FC236}">
                  <a16:creationId xmlns:a16="http://schemas.microsoft.com/office/drawing/2014/main" id="{3CFCCE61-5344-4D85-C889-C41E64145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5221288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6" name="Freeform 790">
              <a:extLst>
                <a:ext uri="{FF2B5EF4-FFF2-40B4-BE49-F238E27FC236}">
                  <a16:creationId xmlns:a16="http://schemas.microsoft.com/office/drawing/2014/main" id="{78CB5892-6B87-43C9-F6FC-8717B8FEB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522922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7" name="Freeform 791">
              <a:extLst>
                <a:ext uri="{FF2B5EF4-FFF2-40B4-BE49-F238E27FC236}">
                  <a16:creationId xmlns:a16="http://schemas.microsoft.com/office/drawing/2014/main" id="{1372DD2E-2CD8-B9CC-C8F6-65474307E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52355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7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8" name="Freeform 792">
              <a:extLst>
                <a:ext uri="{FF2B5EF4-FFF2-40B4-BE49-F238E27FC236}">
                  <a16:creationId xmlns:a16="http://schemas.microsoft.com/office/drawing/2014/main" id="{6F7BB656-D1E6-3F36-FF68-0B06C9D8F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520541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9" name="Freeform 793">
              <a:extLst>
                <a:ext uri="{FF2B5EF4-FFF2-40B4-BE49-F238E27FC236}">
                  <a16:creationId xmlns:a16="http://schemas.microsoft.com/office/drawing/2014/main" id="{131ACBDA-04EB-41A0-725C-D2A1C3F6B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52578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0" name="Freeform 794">
              <a:extLst>
                <a:ext uri="{FF2B5EF4-FFF2-40B4-BE49-F238E27FC236}">
                  <a16:creationId xmlns:a16="http://schemas.microsoft.com/office/drawing/2014/main" id="{C64D94EC-CDA5-2083-5D8E-76C40FD00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50990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19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19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1" name="Freeform 795">
              <a:extLst>
                <a:ext uri="{FF2B5EF4-FFF2-40B4-BE49-F238E27FC236}">
                  <a16:creationId xmlns:a16="http://schemas.microsoft.com/office/drawing/2014/main" id="{1E67D3AC-00E0-E359-6D6D-76E04A3F3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800" y="49736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2" name="Freeform 796">
              <a:extLst>
                <a:ext uri="{FF2B5EF4-FFF2-40B4-BE49-F238E27FC236}">
                  <a16:creationId xmlns:a16="http://schemas.microsoft.com/office/drawing/2014/main" id="{D120BC1F-8F22-2D6F-0BD3-31ABD17C1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495458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8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3" name="Freeform 797">
              <a:extLst>
                <a:ext uri="{FF2B5EF4-FFF2-40B4-BE49-F238E27FC236}">
                  <a16:creationId xmlns:a16="http://schemas.microsoft.com/office/drawing/2014/main" id="{7F75E8EB-95C1-C1C4-02C1-6962A344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625" y="48688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4" name="Freeform 798">
              <a:extLst>
                <a:ext uri="{FF2B5EF4-FFF2-40B4-BE49-F238E27FC236}">
                  <a16:creationId xmlns:a16="http://schemas.microsoft.com/office/drawing/2014/main" id="{53044A25-A584-A2A2-13D3-A1EE99B81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48688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7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5" name="Freeform 799">
              <a:extLst>
                <a:ext uri="{FF2B5EF4-FFF2-40B4-BE49-F238E27FC236}">
                  <a16:creationId xmlns:a16="http://schemas.microsoft.com/office/drawing/2014/main" id="{602B04D4-59CF-FE90-D9E5-462A513CB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50" y="490061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6" name="Freeform 800">
              <a:extLst>
                <a:ext uri="{FF2B5EF4-FFF2-40B4-BE49-F238E27FC236}">
                  <a16:creationId xmlns:a16="http://schemas.microsoft.com/office/drawing/2014/main" id="{E63A6432-484A-098A-6E08-89E68599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481965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7" name="Freeform 801">
              <a:extLst>
                <a:ext uri="{FF2B5EF4-FFF2-40B4-BE49-F238E27FC236}">
                  <a16:creationId xmlns:a16="http://schemas.microsoft.com/office/drawing/2014/main" id="{51616236-5D5A-A90B-C254-7E1A87E00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4721225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8" name="Freeform 802">
              <a:extLst>
                <a:ext uri="{FF2B5EF4-FFF2-40B4-BE49-F238E27FC236}">
                  <a16:creationId xmlns:a16="http://schemas.microsoft.com/office/drawing/2014/main" id="{61B52F69-1C3F-C326-3794-66CF75EF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4738688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9" name="Freeform 803">
              <a:extLst>
                <a:ext uri="{FF2B5EF4-FFF2-40B4-BE49-F238E27FC236}">
                  <a16:creationId xmlns:a16="http://schemas.microsoft.com/office/drawing/2014/main" id="{F0411A2D-4547-3815-0617-9CE169648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475456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0" name="Freeform 804">
              <a:extLst>
                <a:ext uri="{FF2B5EF4-FFF2-40B4-BE49-F238E27FC236}">
                  <a16:creationId xmlns:a16="http://schemas.microsoft.com/office/drawing/2014/main" id="{58831C81-94CD-2838-7D23-2993DC970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4772025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1" name="Freeform 805">
              <a:extLst>
                <a:ext uri="{FF2B5EF4-FFF2-40B4-BE49-F238E27FC236}">
                  <a16:creationId xmlns:a16="http://schemas.microsoft.com/office/drawing/2014/main" id="{8D232A19-B04F-84EA-BEF3-5457CD843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47625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2" name="Freeform 806">
              <a:extLst>
                <a:ext uri="{FF2B5EF4-FFF2-40B4-BE49-F238E27FC236}">
                  <a16:creationId xmlns:a16="http://schemas.microsoft.com/office/drawing/2014/main" id="{563D9DC8-04E4-FA3F-94A9-AE03C7DB1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47529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3" name="Freeform 807">
              <a:extLst>
                <a:ext uri="{FF2B5EF4-FFF2-40B4-BE49-F238E27FC236}">
                  <a16:creationId xmlns:a16="http://schemas.microsoft.com/office/drawing/2014/main" id="{81566833-1F7F-137D-2C48-4E306D136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0" y="47799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4" name="Freeform 808">
              <a:extLst>
                <a:ext uri="{FF2B5EF4-FFF2-40B4-BE49-F238E27FC236}">
                  <a16:creationId xmlns:a16="http://schemas.microsoft.com/office/drawing/2014/main" id="{7CCB25BD-9817-B4EF-889E-56BFA3CD9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47863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5" name="Freeform 809">
              <a:extLst>
                <a:ext uri="{FF2B5EF4-FFF2-40B4-BE49-F238E27FC236}">
                  <a16:creationId xmlns:a16="http://schemas.microsoft.com/office/drawing/2014/main" id="{F4DCA610-A035-C5FB-2BDF-8E085814C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47942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6" name="Freeform 810">
              <a:extLst>
                <a:ext uri="{FF2B5EF4-FFF2-40B4-BE49-F238E27FC236}">
                  <a16:creationId xmlns:a16="http://schemas.microsoft.com/office/drawing/2014/main" id="{43459B95-BF78-C861-584B-440FC8E7B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481012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7" name="Freeform 811">
              <a:extLst>
                <a:ext uri="{FF2B5EF4-FFF2-40B4-BE49-F238E27FC236}">
                  <a16:creationId xmlns:a16="http://schemas.microsoft.com/office/drawing/2014/main" id="{C0581BB4-7FFA-D9C2-AF40-6D5A6DFB4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4829175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8" name="Freeform 812">
              <a:extLst>
                <a:ext uri="{FF2B5EF4-FFF2-40B4-BE49-F238E27FC236}">
                  <a16:creationId xmlns:a16="http://schemas.microsoft.com/office/drawing/2014/main" id="{28340413-09DF-807B-CB7C-C498B45A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5" y="4838700"/>
              <a:ext cx="34925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1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1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9" name="Freeform 813">
              <a:extLst>
                <a:ext uri="{FF2B5EF4-FFF2-40B4-BE49-F238E27FC236}">
                  <a16:creationId xmlns:a16="http://schemas.microsoft.com/office/drawing/2014/main" id="{17B5E7FA-2F4F-08A8-97BC-4FE65E498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48323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0" name="Freeform 814">
              <a:extLst>
                <a:ext uri="{FF2B5EF4-FFF2-40B4-BE49-F238E27FC236}">
                  <a16:creationId xmlns:a16="http://schemas.microsoft.com/office/drawing/2014/main" id="{0896B88E-FCDE-759E-745F-26F6BF892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483235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1" name="Freeform 815">
              <a:extLst>
                <a:ext uri="{FF2B5EF4-FFF2-40B4-BE49-F238E27FC236}">
                  <a16:creationId xmlns:a16="http://schemas.microsoft.com/office/drawing/2014/main" id="{315B3D6A-9E0B-7328-D403-6CE0675BE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48196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2" name="Freeform 816">
              <a:extLst>
                <a:ext uri="{FF2B5EF4-FFF2-40B4-BE49-F238E27FC236}">
                  <a16:creationId xmlns:a16="http://schemas.microsoft.com/office/drawing/2014/main" id="{B3EED5AC-8BC8-CE49-73DC-7003948E7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4811713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3" name="Freeform 817">
              <a:extLst>
                <a:ext uri="{FF2B5EF4-FFF2-40B4-BE49-F238E27FC236}">
                  <a16:creationId xmlns:a16="http://schemas.microsoft.com/office/drawing/2014/main" id="{10318507-729D-880A-A23A-C6546328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4819650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4" name="Freeform 818">
              <a:extLst>
                <a:ext uri="{FF2B5EF4-FFF2-40B4-BE49-F238E27FC236}">
                  <a16:creationId xmlns:a16="http://schemas.microsoft.com/office/drawing/2014/main" id="{30F68AC4-A196-66C5-C7B9-7D82EDFCE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48260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5" name="Freeform 819">
              <a:extLst>
                <a:ext uri="{FF2B5EF4-FFF2-40B4-BE49-F238E27FC236}">
                  <a16:creationId xmlns:a16="http://schemas.microsoft.com/office/drawing/2014/main" id="{E030EFC2-A66B-BD92-4ADC-8B33573B8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0" y="4832350"/>
              <a:ext cx="34925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6" name="Freeform 820">
              <a:extLst>
                <a:ext uri="{FF2B5EF4-FFF2-40B4-BE49-F238E27FC236}">
                  <a16:creationId xmlns:a16="http://schemas.microsoft.com/office/drawing/2014/main" id="{4380EE00-04E4-DB88-97AE-80DDAF4DC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0" y="4840288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7" name="Freeform 821">
              <a:extLst>
                <a:ext uri="{FF2B5EF4-FFF2-40B4-BE49-F238E27FC236}">
                  <a16:creationId xmlns:a16="http://schemas.microsoft.com/office/drawing/2014/main" id="{0F34349C-CE51-AA6B-850D-F33BA08DC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0" y="4845050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8" name="Freeform 822">
              <a:extLst>
                <a:ext uri="{FF2B5EF4-FFF2-40B4-BE49-F238E27FC236}">
                  <a16:creationId xmlns:a16="http://schemas.microsoft.com/office/drawing/2014/main" id="{8065D5B6-84CE-EEDF-3C0A-E0986D99B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485140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9" name="Freeform 823">
              <a:extLst>
                <a:ext uri="{FF2B5EF4-FFF2-40B4-BE49-F238E27FC236}">
                  <a16:creationId xmlns:a16="http://schemas.microsoft.com/office/drawing/2014/main" id="{52C0E5EC-1325-41E4-3CCD-DB72E9DE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48498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0" name="Freeform 824">
              <a:extLst>
                <a:ext uri="{FF2B5EF4-FFF2-40B4-BE49-F238E27FC236}">
                  <a16:creationId xmlns:a16="http://schemas.microsoft.com/office/drawing/2014/main" id="{900E4137-8E2D-CC37-BDC4-F78CA39E7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48498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1" name="Freeform 825">
              <a:extLst>
                <a:ext uri="{FF2B5EF4-FFF2-40B4-BE49-F238E27FC236}">
                  <a16:creationId xmlns:a16="http://schemas.microsoft.com/office/drawing/2014/main" id="{B8929F9D-6D0A-C378-5674-FD7E80066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48720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2" name="Freeform 826">
              <a:extLst>
                <a:ext uri="{FF2B5EF4-FFF2-40B4-BE49-F238E27FC236}">
                  <a16:creationId xmlns:a16="http://schemas.microsoft.com/office/drawing/2014/main" id="{38571402-37C6-99E3-4C20-1E2CEA860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487045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1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1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1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3" name="Freeform 827">
              <a:extLst>
                <a:ext uri="{FF2B5EF4-FFF2-40B4-BE49-F238E27FC236}">
                  <a16:creationId xmlns:a16="http://schemas.microsoft.com/office/drawing/2014/main" id="{6C6E04C1-F371-4409-E576-7E2EF0DD0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0" y="4876800"/>
              <a:ext cx="34925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4" name="Freeform 828">
              <a:extLst>
                <a:ext uri="{FF2B5EF4-FFF2-40B4-BE49-F238E27FC236}">
                  <a16:creationId xmlns:a16="http://schemas.microsoft.com/office/drawing/2014/main" id="{DA8D78B3-DE39-C457-5AAF-81CDD1E99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489743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5" name="Freeform 829">
              <a:extLst>
                <a:ext uri="{FF2B5EF4-FFF2-40B4-BE49-F238E27FC236}">
                  <a16:creationId xmlns:a16="http://schemas.microsoft.com/office/drawing/2014/main" id="{E75EADCA-B518-2340-CDBE-3B349CC57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49276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6" name="Freeform 830">
              <a:extLst>
                <a:ext uri="{FF2B5EF4-FFF2-40B4-BE49-F238E27FC236}">
                  <a16:creationId xmlns:a16="http://schemas.microsoft.com/office/drawing/2014/main" id="{8B8996C1-2216-C78C-590B-6B2454048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50276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7" name="Freeform 831">
              <a:extLst>
                <a:ext uri="{FF2B5EF4-FFF2-40B4-BE49-F238E27FC236}">
                  <a16:creationId xmlns:a16="http://schemas.microsoft.com/office/drawing/2014/main" id="{4A63595A-7BD9-D5AC-5E5B-EE522E6E7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492760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8" name="Freeform 832">
              <a:extLst>
                <a:ext uri="{FF2B5EF4-FFF2-40B4-BE49-F238E27FC236}">
                  <a16:creationId xmlns:a16="http://schemas.microsoft.com/office/drawing/2014/main" id="{6C08BDB3-A7D7-64B2-BDB9-14B6CA9C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5" y="49228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9" name="Freeform 833">
              <a:extLst>
                <a:ext uri="{FF2B5EF4-FFF2-40B4-BE49-F238E27FC236}">
                  <a16:creationId xmlns:a16="http://schemas.microsoft.com/office/drawing/2014/main" id="{26E462AF-35E6-1447-8BC9-17193E7ED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4913313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0" name="Freeform 834">
              <a:extLst>
                <a:ext uri="{FF2B5EF4-FFF2-40B4-BE49-F238E27FC236}">
                  <a16:creationId xmlns:a16="http://schemas.microsoft.com/office/drawing/2014/main" id="{CF886693-FA50-0728-2E78-FC7E77A5E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49069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1" name="Freeform 835">
              <a:extLst>
                <a:ext uri="{FF2B5EF4-FFF2-40B4-BE49-F238E27FC236}">
                  <a16:creationId xmlns:a16="http://schemas.microsoft.com/office/drawing/2014/main" id="{AA9EABCF-5CB2-9F07-DDD1-06BBBAB7E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49006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2" name="Freeform 836">
              <a:extLst>
                <a:ext uri="{FF2B5EF4-FFF2-40B4-BE49-F238E27FC236}">
                  <a16:creationId xmlns:a16="http://schemas.microsoft.com/office/drawing/2014/main" id="{438F7EE6-8C70-5122-D94D-B9C8D786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490220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1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7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7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1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5 h 148"/>
                <a:gd name="T78" fmla="*/ 74 w 147"/>
                <a:gd name="T79" fmla="*/ 148 h 148"/>
                <a:gd name="T80" fmla="*/ 80 w 147"/>
                <a:gd name="T81" fmla="*/ 146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3" name="Freeform 837">
              <a:extLst>
                <a:ext uri="{FF2B5EF4-FFF2-40B4-BE49-F238E27FC236}">
                  <a16:creationId xmlns:a16="http://schemas.microsoft.com/office/drawing/2014/main" id="{7057E02D-35E3-85B7-51CF-F11CF5712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4913313"/>
              <a:ext cx="33338" cy="34925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4" name="Freeform 838">
              <a:extLst>
                <a:ext uri="{FF2B5EF4-FFF2-40B4-BE49-F238E27FC236}">
                  <a16:creationId xmlns:a16="http://schemas.microsoft.com/office/drawing/2014/main" id="{D88DE2B8-8A2A-5A98-5898-5601DF43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4911725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5" name="Freeform 839">
              <a:extLst>
                <a:ext uri="{FF2B5EF4-FFF2-40B4-BE49-F238E27FC236}">
                  <a16:creationId xmlns:a16="http://schemas.microsoft.com/office/drawing/2014/main" id="{F0B1CF09-2235-98A7-3D41-AD02473D3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49069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6" name="Freeform 840">
              <a:extLst>
                <a:ext uri="{FF2B5EF4-FFF2-40B4-BE49-F238E27FC236}">
                  <a16:creationId xmlns:a16="http://schemas.microsoft.com/office/drawing/2014/main" id="{BEC0047E-E7E1-E901-7CD5-6A21515F8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0" y="489585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1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7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7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7 h 148"/>
                <a:gd name="T60" fmla="*/ 0 w 147"/>
                <a:gd name="T61" fmla="*/ 74 h 148"/>
                <a:gd name="T62" fmla="*/ 1 w 147"/>
                <a:gd name="T63" fmla="*/ 87 h 148"/>
                <a:gd name="T64" fmla="*/ 2 w 147"/>
                <a:gd name="T65" fmla="*/ 94 h 148"/>
                <a:gd name="T66" fmla="*/ 5 w 147"/>
                <a:gd name="T67" fmla="*/ 101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5 h 148"/>
                <a:gd name="T78" fmla="*/ 74 w 147"/>
                <a:gd name="T79" fmla="*/ 148 h 148"/>
                <a:gd name="T80" fmla="*/ 80 w 147"/>
                <a:gd name="T81" fmla="*/ 146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7" name="Freeform 841">
              <a:extLst>
                <a:ext uri="{FF2B5EF4-FFF2-40B4-BE49-F238E27FC236}">
                  <a16:creationId xmlns:a16="http://schemas.microsoft.com/office/drawing/2014/main" id="{8898E066-B23F-426B-EE8B-3BBF412F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4892675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1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7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7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7 h 148"/>
                <a:gd name="T60" fmla="*/ 0 w 147"/>
                <a:gd name="T61" fmla="*/ 74 h 148"/>
                <a:gd name="T62" fmla="*/ 1 w 147"/>
                <a:gd name="T63" fmla="*/ 87 h 148"/>
                <a:gd name="T64" fmla="*/ 2 w 147"/>
                <a:gd name="T65" fmla="*/ 94 h 148"/>
                <a:gd name="T66" fmla="*/ 5 w 147"/>
                <a:gd name="T67" fmla="*/ 101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8 w 147"/>
                <a:gd name="T77" fmla="*/ 145 h 148"/>
                <a:gd name="T78" fmla="*/ 74 w 147"/>
                <a:gd name="T79" fmla="*/ 148 h 148"/>
                <a:gd name="T80" fmla="*/ 80 w 147"/>
                <a:gd name="T81" fmla="*/ 146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8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8" name="Freeform 842">
              <a:extLst>
                <a:ext uri="{FF2B5EF4-FFF2-40B4-BE49-F238E27FC236}">
                  <a16:creationId xmlns:a16="http://schemas.microsoft.com/office/drawing/2014/main" id="{7990133C-19C8-8E27-0542-5E6B5851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496411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9" name="Freeform 843">
              <a:extLst>
                <a:ext uri="{FF2B5EF4-FFF2-40B4-BE49-F238E27FC236}">
                  <a16:creationId xmlns:a16="http://schemas.microsoft.com/office/drawing/2014/main" id="{8D0C33CF-B7D9-38AA-A52B-B9B37232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4973638"/>
              <a:ext cx="33338" cy="34925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0" name="Freeform 844">
              <a:extLst>
                <a:ext uri="{FF2B5EF4-FFF2-40B4-BE49-F238E27FC236}">
                  <a16:creationId xmlns:a16="http://schemas.microsoft.com/office/drawing/2014/main" id="{222F3DB4-C8F4-8200-D0B2-2CF3699D4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498792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1" name="Freeform 845">
              <a:extLst>
                <a:ext uri="{FF2B5EF4-FFF2-40B4-BE49-F238E27FC236}">
                  <a16:creationId xmlns:a16="http://schemas.microsoft.com/office/drawing/2014/main" id="{F0670C48-9407-EDA6-CABF-4823E953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50196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2 h 148"/>
                <a:gd name="T44" fmla="*/ 74 w 147"/>
                <a:gd name="T45" fmla="*/ 0 h 148"/>
                <a:gd name="T46" fmla="*/ 57 w 147"/>
                <a:gd name="T47" fmla="*/ 2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2"/>
                  </a:lnTo>
                  <a:lnTo>
                    <a:pt x="74" y="0"/>
                  </a:lnTo>
                  <a:lnTo>
                    <a:pt x="57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2" name="Freeform 846">
              <a:extLst>
                <a:ext uri="{FF2B5EF4-FFF2-40B4-BE49-F238E27FC236}">
                  <a16:creationId xmlns:a16="http://schemas.microsoft.com/office/drawing/2014/main" id="{490B1E18-D528-4899-5B86-D5BE0A4D2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5043488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5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3" name="Freeform 847">
              <a:extLst>
                <a:ext uri="{FF2B5EF4-FFF2-40B4-BE49-F238E27FC236}">
                  <a16:creationId xmlns:a16="http://schemas.microsoft.com/office/drawing/2014/main" id="{87DF5C97-4501-0113-B3EB-A282022D5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0" y="507523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4" name="Freeform 848">
              <a:extLst>
                <a:ext uri="{FF2B5EF4-FFF2-40B4-BE49-F238E27FC236}">
                  <a16:creationId xmlns:a16="http://schemas.microsoft.com/office/drawing/2014/main" id="{1C0C9ABE-76C0-2FDF-E0A9-10093586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0" y="510063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2 h 148"/>
                <a:gd name="T44" fmla="*/ 74 w 147"/>
                <a:gd name="T45" fmla="*/ 0 h 148"/>
                <a:gd name="T46" fmla="*/ 57 w 147"/>
                <a:gd name="T47" fmla="*/ 2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2"/>
                  </a:lnTo>
                  <a:lnTo>
                    <a:pt x="74" y="0"/>
                  </a:lnTo>
                  <a:lnTo>
                    <a:pt x="57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5" name="Freeform 849">
              <a:extLst>
                <a:ext uri="{FF2B5EF4-FFF2-40B4-BE49-F238E27FC236}">
                  <a16:creationId xmlns:a16="http://schemas.microsoft.com/office/drawing/2014/main" id="{5CECCF55-8224-BBB1-5738-1E25080A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5" y="5108575"/>
              <a:ext cx="34925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6" name="Freeform 850">
              <a:extLst>
                <a:ext uri="{FF2B5EF4-FFF2-40B4-BE49-F238E27FC236}">
                  <a16:creationId xmlns:a16="http://schemas.microsoft.com/office/drawing/2014/main" id="{8C141966-0859-C95F-9BAC-C7CDDFCC7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51387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7" name="Freeform 851">
              <a:extLst>
                <a:ext uri="{FF2B5EF4-FFF2-40B4-BE49-F238E27FC236}">
                  <a16:creationId xmlns:a16="http://schemas.microsoft.com/office/drawing/2014/main" id="{E8B74038-B26E-8924-B50F-33CC11547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5153025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8" name="Freeform 852">
              <a:extLst>
                <a:ext uri="{FF2B5EF4-FFF2-40B4-BE49-F238E27FC236}">
                  <a16:creationId xmlns:a16="http://schemas.microsoft.com/office/drawing/2014/main" id="{2F41E795-C499-A263-5AFD-C744DEE8C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5153025"/>
              <a:ext cx="33338" cy="34925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19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19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9" name="Freeform 853">
              <a:extLst>
                <a:ext uri="{FF2B5EF4-FFF2-40B4-BE49-F238E27FC236}">
                  <a16:creationId xmlns:a16="http://schemas.microsoft.com/office/drawing/2014/main" id="{712B81CC-2CC2-CB4A-3DAD-EB9A5A4B0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52054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0" name="Freeform 854">
              <a:extLst>
                <a:ext uri="{FF2B5EF4-FFF2-40B4-BE49-F238E27FC236}">
                  <a16:creationId xmlns:a16="http://schemas.microsoft.com/office/drawing/2014/main" id="{F69C54B4-668A-FB05-671F-BDCB74C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52562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1" name="Freeform 855">
              <a:extLst>
                <a:ext uri="{FF2B5EF4-FFF2-40B4-BE49-F238E27FC236}">
                  <a16:creationId xmlns:a16="http://schemas.microsoft.com/office/drawing/2014/main" id="{C4D50FB0-8142-A2C3-7667-29674F34A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52562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2" name="Freeform 856">
              <a:extLst>
                <a:ext uri="{FF2B5EF4-FFF2-40B4-BE49-F238E27FC236}">
                  <a16:creationId xmlns:a16="http://schemas.microsoft.com/office/drawing/2014/main" id="{6F19E7D5-FEC8-00EF-509A-07DC318A1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52641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3" name="Freeform 857">
              <a:extLst>
                <a:ext uri="{FF2B5EF4-FFF2-40B4-BE49-F238E27FC236}">
                  <a16:creationId xmlns:a16="http://schemas.microsoft.com/office/drawing/2014/main" id="{0517A4D5-D046-DDB2-8959-77353FCB8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5264150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4" name="Freeform 858">
              <a:extLst>
                <a:ext uri="{FF2B5EF4-FFF2-40B4-BE49-F238E27FC236}">
                  <a16:creationId xmlns:a16="http://schemas.microsoft.com/office/drawing/2014/main" id="{C6DA68BA-5AD2-C75B-1D88-B19303FA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52752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5" name="Freeform 859">
              <a:extLst>
                <a:ext uri="{FF2B5EF4-FFF2-40B4-BE49-F238E27FC236}">
                  <a16:creationId xmlns:a16="http://schemas.microsoft.com/office/drawing/2014/main" id="{35D719C5-7942-7BA7-B53A-BD92A551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52720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6" name="Freeform 860">
              <a:extLst>
                <a:ext uri="{FF2B5EF4-FFF2-40B4-BE49-F238E27FC236}">
                  <a16:creationId xmlns:a16="http://schemas.microsoft.com/office/drawing/2014/main" id="{29D6A354-8FED-1A9B-FA1D-3887506C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52911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7" name="Freeform 861">
              <a:extLst>
                <a:ext uri="{FF2B5EF4-FFF2-40B4-BE49-F238E27FC236}">
                  <a16:creationId xmlns:a16="http://schemas.microsoft.com/office/drawing/2014/main" id="{B4B50E42-82D6-11E3-4A78-6A19DC1D9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529113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8" name="Freeform 862">
              <a:extLst>
                <a:ext uri="{FF2B5EF4-FFF2-40B4-BE49-F238E27FC236}">
                  <a16:creationId xmlns:a16="http://schemas.microsoft.com/office/drawing/2014/main" id="{10B37292-79CA-A0BB-82C5-8C62DE6BC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52752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9" name="Freeform 863">
              <a:extLst>
                <a:ext uri="{FF2B5EF4-FFF2-40B4-BE49-F238E27FC236}">
                  <a16:creationId xmlns:a16="http://schemas.microsoft.com/office/drawing/2014/main" id="{A8044AB5-C915-85C8-ACBE-C4E93CD3C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50609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0" name="Freeform 864">
              <a:extLst>
                <a:ext uri="{FF2B5EF4-FFF2-40B4-BE49-F238E27FC236}">
                  <a16:creationId xmlns:a16="http://schemas.microsoft.com/office/drawing/2014/main" id="{F4C252BE-61A5-0C2E-F23B-80DB063A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150" y="5078413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1" name="Freeform 865">
              <a:extLst>
                <a:ext uri="{FF2B5EF4-FFF2-40B4-BE49-F238E27FC236}">
                  <a16:creationId xmlns:a16="http://schemas.microsoft.com/office/drawing/2014/main" id="{0B504625-DF8A-9E7D-98CE-E497523F3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511810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2" name="Freeform 866">
              <a:extLst>
                <a:ext uri="{FF2B5EF4-FFF2-40B4-BE49-F238E27FC236}">
                  <a16:creationId xmlns:a16="http://schemas.microsoft.com/office/drawing/2014/main" id="{0447D3B8-4C30-2F2F-C450-CDD77F8BE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13" y="51292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3" name="Freeform 867">
              <a:extLst>
                <a:ext uri="{FF2B5EF4-FFF2-40B4-BE49-F238E27FC236}">
                  <a16:creationId xmlns:a16="http://schemas.microsoft.com/office/drawing/2014/main" id="{55B826A4-BF8B-C4AF-090E-C7A8E8165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51514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4" name="Freeform 868">
              <a:extLst>
                <a:ext uri="{FF2B5EF4-FFF2-40B4-BE49-F238E27FC236}">
                  <a16:creationId xmlns:a16="http://schemas.microsoft.com/office/drawing/2014/main" id="{9A8F0869-8B85-C3CD-343E-E7DB2B1B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51371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5" name="Freeform 869">
              <a:extLst>
                <a:ext uri="{FF2B5EF4-FFF2-40B4-BE49-F238E27FC236}">
                  <a16:creationId xmlns:a16="http://schemas.microsoft.com/office/drawing/2014/main" id="{02F554DE-3AF5-1C74-3404-CA7B91B9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511492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6" name="Freeform 870">
              <a:extLst>
                <a:ext uri="{FF2B5EF4-FFF2-40B4-BE49-F238E27FC236}">
                  <a16:creationId xmlns:a16="http://schemas.microsoft.com/office/drawing/2014/main" id="{90AB1013-8A02-359B-E44B-D0BDC260E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50927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7" name="Freeform 871">
              <a:extLst>
                <a:ext uri="{FF2B5EF4-FFF2-40B4-BE49-F238E27FC236}">
                  <a16:creationId xmlns:a16="http://schemas.microsoft.com/office/drawing/2014/main" id="{E3FEB75F-42AD-138B-DBCC-D2F564C31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5" y="5106988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8" name="Freeform 872">
              <a:extLst>
                <a:ext uri="{FF2B5EF4-FFF2-40B4-BE49-F238E27FC236}">
                  <a16:creationId xmlns:a16="http://schemas.microsoft.com/office/drawing/2014/main" id="{C4A801FB-8D35-F1EB-0F8B-261095EFF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508476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4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4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19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4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4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19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9" name="Freeform 873">
              <a:extLst>
                <a:ext uri="{FF2B5EF4-FFF2-40B4-BE49-F238E27FC236}">
                  <a16:creationId xmlns:a16="http://schemas.microsoft.com/office/drawing/2014/main" id="{C72E380B-4445-41F6-9C7A-66BE0279E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0" y="50196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0" name="Freeform 874">
              <a:extLst>
                <a:ext uri="{FF2B5EF4-FFF2-40B4-BE49-F238E27FC236}">
                  <a16:creationId xmlns:a16="http://schemas.microsoft.com/office/drawing/2014/main" id="{42A0A222-C42C-1A38-7BC2-3AC744EF2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0" y="50276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1" name="Freeform 875">
              <a:extLst>
                <a:ext uri="{FF2B5EF4-FFF2-40B4-BE49-F238E27FC236}">
                  <a16:creationId xmlns:a16="http://schemas.microsoft.com/office/drawing/2014/main" id="{F4309DB9-A29E-D399-B147-728DBCEA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0" y="50292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2" name="Freeform 876">
              <a:extLst>
                <a:ext uri="{FF2B5EF4-FFF2-40B4-BE49-F238E27FC236}">
                  <a16:creationId xmlns:a16="http://schemas.microsoft.com/office/drawing/2014/main" id="{2C8FA33C-0424-1A8E-53C0-6F79D781A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50323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6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6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3" name="Freeform 877">
              <a:extLst>
                <a:ext uri="{FF2B5EF4-FFF2-40B4-BE49-F238E27FC236}">
                  <a16:creationId xmlns:a16="http://schemas.microsoft.com/office/drawing/2014/main" id="{CC5D7256-8559-0B31-74BA-F282855DC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503872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4" name="Freeform 878">
              <a:extLst>
                <a:ext uri="{FF2B5EF4-FFF2-40B4-BE49-F238E27FC236}">
                  <a16:creationId xmlns:a16="http://schemas.microsoft.com/office/drawing/2014/main" id="{46E3695E-0E71-5340-0707-3382C5650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50546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5" name="Freeform 879">
              <a:extLst>
                <a:ext uri="{FF2B5EF4-FFF2-40B4-BE49-F238E27FC236}">
                  <a16:creationId xmlns:a16="http://schemas.microsoft.com/office/drawing/2014/main" id="{D35FC342-6A41-0A69-52CB-107D7854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50482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6" name="Freeform 880">
              <a:extLst>
                <a:ext uri="{FF2B5EF4-FFF2-40B4-BE49-F238E27FC236}">
                  <a16:creationId xmlns:a16="http://schemas.microsoft.com/office/drawing/2014/main" id="{82C4F363-2017-6433-EECA-82E687DF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504348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2 h 148"/>
                <a:gd name="T44" fmla="*/ 74 w 147"/>
                <a:gd name="T45" fmla="*/ 0 h 148"/>
                <a:gd name="T46" fmla="*/ 57 w 147"/>
                <a:gd name="T47" fmla="*/ 2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2"/>
                  </a:lnTo>
                  <a:lnTo>
                    <a:pt x="74" y="0"/>
                  </a:lnTo>
                  <a:lnTo>
                    <a:pt x="57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7" name="Freeform 881">
              <a:extLst>
                <a:ext uri="{FF2B5EF4-FFF2-40B4-BE49-F238E27FC236}">
                  <a16:creationId xmlns:a16="http://schemas.microsoft.com/office/drawing/2014/main" id="{E6DC3A59-C5F3-E07A-3A78-0E9860A27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5008563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8" name="Freeform 882">
              <a:extLst>
                <a:ext uri="{FF2B5EF4-FFF2-40B4-BE49-F238E27FC236}">
                  <a16:creationId xmlns:a16="http://schemas.microsoft.com/office/drawing/2014/main" id="{35121112-2129-F14C-2AE3-2257D6F9C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0" y="501491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9" name="Freeform 883">
              <a:extLst>
                <a:ext uri="{FF2B5EF4-FFF2-40B4-BE49-F238E27FC236}">
                  <a16:creationId xmlns:a16="http://schemas.microsoft.com/office/drawing/2014/main" id="{ACEE0D99-312E-E13A-6CEB-2A322B58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4999038"/>
              <a:ext cx="33338" cy="33338"/>
            </a:xfrm>
            <a:custGeom>
              <a:avLst/>
              <a:gdLst>
                <a:gd name="T0" fmla="*/ 127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3 w 148"/>
                <a:gd name="T7" fmla="*/ 101 h 147"/>
                <a:gd name="T8" fmla="*/ 143 w 148"/>
                <a:gd name="T9" fmla="*/ 97 h 147"/>
                <a:gd name="T10" fmla="*/ 143 w 148"/>
                <a:gd name="T11" fmla="*/ 95 h 147"/>
                <a:gd name="T12" fmla="*/ 143 w 148"/>
                <a:gd name="T13" fmla="*/ 94 h 147"/>
                <a:gd name="T14" fmla="*/ 144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3 h 147"/>
                <a:gd name="T28" fmla="*/ 146 w 148"/>
                <a:gd name="T29" fmla="*/ 57 h 147"/>
                <a:gd name="T30" fmla="*/ 143 w 148"/>
                <a:gd name="T31" fmla="*/ 45 h 147"/>
                <a:gd name="T32" fmla="*/ 135 w 148"/>
                <a:gd name="T33" fmla="*/ 32 h 147"/>
                <a:gd name="T34" fmla="*/ 127 w 148"/>
                <a:gd name="T35" fmla="*/ 21 h 147"/>
                <a:gd name="T36" fmla="*/ 115 w 148"/>
                <a:gd name="T37" fmla="*/ 11 h 147"/>
                <a:gd name="T38" fmla="*/ 102 w 148"/>
                <a:gd name="T39" fmla="*/ 5 h 147"/>
                <a:gd name="T40" fmla="*/ 95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3 w 148"/>
                <a:gd name="T51" fmla="*/ 11 h 147"/>
                <a:gd name="T52" fmla="*/ 22 w 148"/>
                <a:gd name="T53" fmla="*/ 21 h 147"/>
                <a:gd name="T54" fmla="*/ 12 w 148"/>
                <a:gd name="T55" fmla="*/ 32 h 147"/>
                <a:gd name="T56" fmla="*/ 6 w 148"/>
                <a:gd name="T57" fmla="*/ 45 h 147"/>
                <a:gd name="T58" fmla="*/ 2 w 148"/>
                <a:gd name="T59" fmla="*/ 57 h 147"/>
                <a:gd name="T60" fmla="*/ 0 w 148"/>
                <a:gd name="T61" fmla="*/ 73 h 147"/>
                <a:gd name="T62" fmla="*/ 2 w 148"/>
                <a:gd name="T63" fmla="*/ 87 h 147"/>
                <a:gd name="T64" fmla="*/ 3 w 148"/>
                <a:gd name="T65" fmla="*/ 94 h 147"/>
                <a:gd name="T66" fmla="*/ 6 w 148"/>
                <a:gd name="T67" fmla="*/ 101 h 147"/>
                <a:gd name="T68" fmla="*/ 12 w 148"/>
                <a:gd name="T69" fmla="*/ 114 h 147"/>
                <a:gd name="T70" fmla="*/ 22 w 148"/>
                <a:gd name="T71" fmla="*/ 126 h 147"/>
                <a:gd name="T72" fmla="*/ 33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1 w 148"/>
                <a:gd name="T81" fmla="*/ 146 h 147"/>
                <a:gd name="T82" fmla="*/ 81 w 148"/>
                <a:gd name="T83" fmla="*/ 145 h 147"/>
                <a:gd name="T84" fmla="*/ 82 w 148"/>
                <a:gd name="T85" fmla="*/ 145 h 147"/>
                <a:gd name="T86" fmla="*/ 84 w 148"/>
                <a:gd name="T87" fmla="*/ 145 h 147"/>
                <a:gd name="T88" fmla="*/ 88 w 148"/>
                <a:gd name="T89" fmla="*/ 145 h 147"/>
                <a:gd name="T90" fmla="*/ 95 w 148"/>
                <a:gd name="T91" fmla="*/ 143 h 147"/>
                <a:gd name="T92" fmla="*/ 95 w 148"/>
                <a:gd name="T93" fmla="*/ 142 h 147"/>
                <a:gd name="T94" fmla="*/ 96 w 148"/>
                <a:gd name="T95" fmla="*/ 142 h 147"/>
                <a:gd name="T96" fmla="*/ 98 w 148"/>
                <a:gd name="T97" fmla="*/ 142 h 147"/>
                <a:gd name="T98" fmla="*/ 102 w 148"/>
                <a:gd name="T99" fmla="*/ 142 h 147"/>
                <a:gd name="T100" fmla="*/ 115 w 148"/>
                <a:gd name="T101" fmla="*/ 135 h 147"/>
                <a:gd name="T102" fmla="*/ 120 w 148"/>
                <a:gd name="T103" fmla="*/ 130 h 147"/>
                <a:gd name="T104" fmla="*/ 127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3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7"/>
                  </a:lnTo>
                  <a:lnTo>
                    <a:pt x="0" y="73"/>
                  </a:lnTo>
                  <a:lnTo>
                    <a:pt x="2" y="87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0" name="Freeform 884">
              <a:extLst>
                <a:ext uri="{FF2B5EF4-FFF2-40B4-BE49-F238E27FC236}">
                  <a16:creationId xmlns:a16="http://schemas.microsoft.com/office/drawing/2014/main" id="{17F16038-E598-4111-E0A0-87FA23DD7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4999038"/>
              <a:ext cx="33338" cy="33338"/>
            </a:xfrm>
            <a:custGeom>
              <a:avLst/>
              <a:gdLst>
                <a:gd name="T0" fmla="*/ 127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3 w 148"/>
                <a:gd name="T7" fmla="*/ 101 h 147"/>
                <a:gd name="T8" fmla="*/ 143 w 148"/>
                <a:gd name="T9" fmla="*/ 97 h 147"/>
                <a:gd name="T10" fmla="*/ 143 w 148"/>
                <a:gd name="T11" fmla="*/ 95 h 147"/>
                <a:gd name="T12" fmla="*/ 143 w 148"/>
                <a:gd name="T13" fmla="*/ 94 h 147"/>
                <a:gd name="T14" fmla="*/ 144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3 h 147"/>
                <a:gd name="T28" fmla="*/ 146 w 148"/>
                <a:gd name="T29" fmla="*/ 57 h 147"/>
                <a:gd name="T30" fmla="*/ 143 w 148"/>
                <a:gd name="T31" fmla="*/ 45 h 147"/>
                <a:gd name="T32" fmla="*/ 135 w 148"/>
                <a:gd name="T33" fmla="*/ 32 h 147"/>
                <a:gd name="T34" fmla="*/ 127 w 148"/>
                <a:gd name="T35" fmla="*/ 21 h 147"/>
                <a:gd name="T36" fmla="*/ 115 w 148"/>
                <a:gd name="T37" fmla="*/ 11 h 147"/>
                <a:gd name="T38" fmla="*/ 102 w 148"/>
                <a:gd name="T39" fmla="*/ 5 h 147"/>
                <a:gd name="T40" fmla="*/ 95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3 w 148"/>
                <a:gd name="T51" fmla="*/ 11 h 147"/>
                <a:gd name="T52" fmla="*/ 22 w 148"/>
                <a:gd name="T53" fmla="*/ 21 h 147"/>
                <a:gd name="T54" fmla="*/ 12 w 148"/>
                <a:gd name="T55" fmla="*/ 32 h 147"/>
                <a:gd name="T56" fmla="*/ 6 w 148"/>
                <a:gd name="T57" fmla="*/ 45 h 147"/>
                <a:gd name="T58" fmla="*/ 2 w 148"/>
                <a:gd name="T59" fmla="*/ 57 h 147"/>
                <a:gd name="T60" fmla="*/ 0 w 148"/>
                <a:gd name="T61" fmla="*/ 73 h 147"/>
                <a:gd name="T62" fmla="*/ 2 w 148"/>
                <a:gd name="T63" fmla="*/ 87 h 147"/>
                <a:gd name="T64" fmla="*/ 3 w 148"/>
                <a:gd name="T65" fmla="*/ 94 h 147"/>
                <a:gd name="T66" fmla="*/ 6 w 148"/>
                <a:gd name="T67" fmla="*/ 101 h 147"/>
                <a:gd name="T68" fmla="*/ 12 w 148"/>
                <a:gd name="T69" fmla="*/ 114 h 147"/>
                <a:gd name="T70" fmla="*/ 22 w 148"/>
                <a:gd name="T71" fmla="*/ 126 h 147"/>
                <a:gd name="T72" fmla="*/ 33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1 w 148"/>
                <a:gd name="T81" fmla="*/ 146 h 147"/>
                <a:gd name="T82" fmla="*/ 81 w 148"/>
                <a:gd name="T83" fmla="*/ 145 h 147"/>
                <a:gd name="T84" fmla="*/ 82 w 148"/>
                <a:gd name="T85" fmla="*/ 145 h 147"/>
                <a:gd name="T86" fmla="*/ 84 w 148"/>
                <a:gd name="T87" fmla="*/ 145 h 147"/>
                <a:gd name="T88" fmla="*/ 88 w 148"/>
                <a:gd name="T89" fmla="*/ 145 h 147"/>
                <a:gd name="T90" fmla="*/ 95 w 148"/>
                <a:gd name="T91" fmla="*/ 143 h 147"/>
                <a:gd name="T92" fmla="*/ 95 w 148"/>
                <a:gd name="T93" fmla="*/ 142 h 147"/>
                <a:gd name="T94" fmla="*/ 96 w 148"/>
                <a:gd name="T95" fmla="*/ 142 h 147"/>
                <a:gd name="T96" fmla="*/ 98 w 148"/>
                <a:gd name="T97" fmla="*/ 142 h 147"/>
                <a:gd name="T98" fmla="*/ 102 w 148"/>
                <a:gd name="T99" fmla="*/ 142 h 147"/>
                <a:gd name="T100" fmla="*/ 115 w 148"/>
                <a:gd name="T101" fmla="*/ 135 h 147"/>
                <a:gd name="T102" fmla="*/ 120 w 148"/>
                <a:gd name="T103" fmla="*/ 130 h 147"/>
                <a:gd name="T104" fmla="*/ 127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3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7"/>
                  </a:lnTo>
                  <a:lnTo>
                    <a:pt x="0" y="73"/>
                  </a:lnTo>
                  <a:lnTo>
                    <a:pt x="2" y="87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1" name="Freeform 885">
              <a:extLst>
                <a:ext uri="{FF2B5EF4-FFF2-40B4-BE49-F238E27FC236}">
                  <a16:creationId xmlns:a16="http://schemas.microsoft.com/office/drawing/2014/main" id="{6CE45C2E-EA51-DBDC-5A10-2F35629DE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497205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7 h 148"/>
                <a:gd name="T60" fmla="*/ 0 w 148"/>
                <a:gd name="T61" fmla="*/ 74 h 148"/>
                <a:gd name="T62" fmla="*/ 2 w 148"/>
                <a:gd name="T63" fmla="*/ 87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7"/>
                  </a:lnTo>
                  <a:lnTo>
                    <a:pt x="0" y="74"/>
                  </a:lnTo>
                  <a:lnTo>
                    <a:pt x="2" y="87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2" name="Freeform 886">
              <a:extLst>
                <a:ext uri="{FF2B5EF4-FFF2-40B4-BE49-F238E27FC236}">
                  <a16:creationId xmlns:a16="http://schemas.microsoft.com/office/drawing/2014/main" id="{3725924F-003C-0AE4-C705-04FD69E6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497205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7 h 148"/>
                <a:gd name="T60" fmla="*/ 0 w 148"/>
                <a:gd name="T61" fmla="*/ 74 h 148"/>
                <a:gd name="T62" fmla="*/ 2 w 148"/>
                <a:gd name="T63" fmla="*/ 87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7"/>
                  </a:lnTo>
                  <a:lnTo>
                    <a:pt x="0" y="74"/>
                  </a:lnTo>
                  <a:lnTo>
                    <a:pt x="2" y="87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3" name="Freeform 887">
              <a:extLst>
                <a:ext uri="{FF2B5EF4-FFF2-40B4-BE49-F238E27FC236}">
                  <a16:creationId xmlns:a16="http://schemas.microsoft.com/office/drawing/2014/main" id="{C537BB05-405C-7382-1ECC-65A0D41D6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9641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4" name="Freeform 888">
              <a:extLst>
                <a:ext uri="{FF2B5EF4-FFF2-40B4-BE49-F238E27FC236}">
                  <a16:creationId xmlns:a16="http://schemas.microsoft.com/office/drawing/2014/main" id="{34E1CBCB-1F35-3EC8-1033-CA4B7B45C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9641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5" name="Freeform 889">
              <a:extLst>
                <a:ext uri="{FF2B5EF4-FFF2-40B4-BE49-F238E27FC236}">
                  <a16:creationId xmlns:a16="http://schemas.microsoft.com/office/drawing/2014/main" id="{CE4C27A8-A0DB-438B-A101-D3B4AD41E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49609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6" name="Freeform 890">
              <a:extLst>
                <a:ext uri="{FF2B5EF4-FFF2-40B4-BE49-F238E27FC236}">
                  <a16:creationId xmlns:a16="http://schemas.microsoft.com/office/drawing/2014/main" id="{F2249BAC-1F84-8444-D7B9-A45C609E5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49593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7" name="Freeform 891">
              <a:extLst>
                <a:ext uri="{FF2B5EF4-FFF2-40B4-BE49-F238E27FC236}">
                  <a16:creationId xmlns:a16="http://schemas.microsoft.com/office/drawing/2014/main" id="{A7EB8737-3948-E821-3CFD-83BE268F3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49593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8" name="Freeform 892">
              <a:extLst>
                <a:ext uri="{FF2B5EF4-FFF2-40B4-BE49-F238E27FC236}">
                  <a16:creationId xmlns:a16="http://schemas.microsoft.com/office/drawing/2014/main" id="{97E85D18-2355-7015-FFA1-0D5D34FA3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49577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9" name="Freeform 893">
              <a:extLst>
                <a:ext uri="{FF2B5EF4-FFF2-40B4-BE49-F238E27FC236}">
                  <a16:creationId xmlns:a16="http://schemas.microsoft.com/office/drawing/2014/main" id="{8D89C961-0861-B5E7-E41D-173FAFC2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9450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0" name="Freeform 894">
              <a:extLst>
                <a:ext uri="{FF2B5EF4-FFF2-40B4-BE49-F238E27FC236}">
                  <a16:creationId xmlns:a16="http://schemas.microsoft.com/office/drawing/2014/main" id="{DF4456CE-ECC2-7691-CF0A-23573C6A3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495458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8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1" name="Freeform 895">
              <a:extLst>
                <a:ext uri="{FF2B5EF4-FFF2-40B4-BE49-F238E27FC236}">
                  <a16:creationId xmlns:a16="http://schemas.microsoft.com/office/drawing/2014/main" id="{D345ECFF-84B2-06E7-CF68-A9407C1A6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49593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2" name="Freeform 896">
              <a:extLst>
                <a:ext uri="{FF2B5EF4-FFF2-40B4-BE49-F238E27FC236}">
                  <a16:creationId xmlns:a16="http://schemas.microsoft.com/office/drawing/2014/main" id="{339FFC8E-43DE-D23F-2349-7C60F31B2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49545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3" name="Freeform 897">
              <a:extLst>
                <a:ext uri="{FF2B5EF4-FFF2-40B4-BE49-F238E27FC236}">
                  <a16:creationId xmlns:a16="http://schemas.microsoft.com/office/drawing/2014/main" id="{0219ADD0-65E6-2C51-ED54-50BEC510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49736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4" name="Freeform 898">
              <a:extLst>
                <a:ext uri="{FF2B5EF4-FFF2-40B4-BE49-F238E27FC236}">
                  <a16:creationId xmlns:a16="http://schemas.microsoft.com/office/drawing/2014/main" id="{946E6A3A-7892-1FD4-CD97-B0DA98E29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75" y="49942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4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4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19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4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4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19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5" name="Freeform 899">
              <a:extLst>
                <a:ext uri="{FF2B5EF4-FFF2-40B4-BE49-F238E27FC236}">
                  <a16:creationId xmlns:a16="http://schemas.microsoft.com/office/drawing/2014/main" id="{A5C15D02-21AD-E0C3-18B4-03948B7ED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49847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6" name="Freeform 900">
              <a:extLst>
                <a:ext uri="{FF2B5EF4-FFF2-40B4-BE49-F238E27FC236}">
                  <a16:creationId xmlns:a16="http://schemas.microsoft.com/office/drawing/2014/main" id="{AD98438F-FDA8-EB56-0464-3FD0D6B8C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4967288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7" name="Freeform 901">
              <a:extLst>
                <a:ext uri="{FF2B5EF4-FFF2-40B4-BE49-F238E27FC236}">
                  <a16:creationId xmlns:a16="http://schemas.microsoft.com/office/drawing/2014/main" id="{40375F20-1980-3A37-C4C5-A6937ABF2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988" y="49482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8" name="Freeform 902">
              <a:extLst>
                <a:ext uri="{FF2B5EF4-FFF2-40B4-BE49-F238E27FC236}">
                  <a16:creationId xmlns:a16="http://schemas.microsoft.com/office/drawing/2014/main" id="{DF788BB1-C4E2-8CCB-2901-C61F6D653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338" y="498316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9" name="Freeform 903">
              <a:extLst>
                <a:ext uri="{FF2B5EF4-FFF2-40B4-BE49-F238E27FC236}">
                  <a16:creationId xmlns:a16="http://schemas.microsoft.com/office/drawing/2014/main" id="{11332F43-8451-3F6D-5CB3-57626EAAF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49942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0" name="Freeform 904">
              <a:extLst>
                <a:ext uri="{FF2B5EF4-FFF2-40B4-BE49-F238E27FC236}">
                  <a16:creationId xmlns:a16="http://schemas.microsoft.com/office/drawing/2014/main" id="{D76D1125-0984-C8FE-CF5D-5A50A024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5292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1" name="Freeform 905">
              <a:extLst>
                <a:ext uri="{FF2B5EF4-FFF2-40B4-BE49-F238E27FC236}">
                  <a16:creationId xmlns:a16="http://schemas.microsoft.com/office/drawing/2014/main" id="{DE70FC9C-7D03-7BA4-2DC4-AD4557599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300" y="56737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2" name="Freeform 906">
              <a:extLst>
                <a:ext uri="{FF2B5EF4-FFF2-40B4-BE49-F238E27FC236}">
                  <a16:creationId xmlns:a16="http://schemas.microsoft.com/office/drawing/2014/main" id="{D8FFD563-78B6-1DD8-0D4A-BF23003C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558641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3" name="Freeform 907">
              <a:extLst>
                <a:ext uri="{FF2B5EF4-FFF2-40B4-BE49-F238E27FC236}">
                  <a16:creationId xmlns:a16="http://schemas.microsoft.com/office/drawing/2014/main" id="{C11D827E-1D95-88DF-C8DB-F26FC84C3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988" y="5567363"/>
              <a:ext cx="34925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7 h 148"/>
                <a:gd name="T60" fmla="*/ 0 w 148"/>
                <a:gd name="T61" fmla="*/ 74 h 148"/>
                <a:gd name="T62" fmla="*/ 2 w 148"/>
                <a:gd name="T63" fmla="*/ 87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7"/>
                  </a:lnTo>
                  <a:lnTo>
                    <a:pt x="0" y="74"/>
                  </a:lnTo>
                  <a:lnTo>
                    <a:pt x="2" y="87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4" name="Freeform 908">
              <a:extLst>
                <a:ext uri="{FF2B5EF4-FFF2-40B4-BE49-F238E27FC236}">
                  <a16:creationId xmlns:a16="http://schemas.microsoft.com/office/drawing/2014/main" id="{BFFFE5CE-CB47-769C-3883-814A7939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0" y="55530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5" name="Freeform 909">
              <a:extLst>
                <a:ext uri="{FF2B5EF4-FFF2-40B4-BE49-F238E27FC236}">
                  <a16:creationId xmlns:a16="http://schemas.microsoft.com/office/drawing/2014/main" id="{3C84F90B-71E9-16D1-AC6D-539EB795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55197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6" name="Freeform 910">
              <a:extLst>
                <a:ext uri="{FF2B5EF4-FFF2-40B4-BE49-F238E27FC236}">
                  <a16:creationId xmlns:a16="http://schemas.microsoft.com/office/drawing/2014/main" id="{80D25246-9E3A-CF88-DEDC-DD251C72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55292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7" name="Freeform 911">
              <a:extLst>
                <a:ext uri="{FF2B5EF4-FFF2-40B4-BE49-F238E27FC236}">
                  <a16:creationId xmlns:a16="http://schemas.microsoft.com/office/drawing/2014/main" id="{5B67A3E5-63DC-06C6-5C7F-BA4631C2F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5" y="5529263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8" name="Freeform 912">
              <a:extLst>
                <a:ext uri="{FF2B5EF4-FFF2-40B4-BE49-F238E27FC236}">
                  <a16:creationId xmlns:a16="http://schemas.microsoft.com/office/drawing/2014/main" id="{15EB2005-652C-2442-1826-00243FE80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55054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9" name="Freeform 913">
              <a:extLst>
                <a:ext uri="{FF2B5EF4-FFF2-40B4-BE49-F238E27FC236}">
                  <a16:creationId xmlns:a16="http://schemas.microsoft.com/office/drawing/2014/main" id="{21A4A8D1-0E44-A0CE-4381-45398A0E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300" y="5467350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0" name="Freeform 914">
              <a:extLst>
                <a:ext uri="{FF2B5EF4-FFF2-40B4-BE49-F238E27FC236}">
                  <a16:creationId xmlns:a16="http://schemas.microsoft.com/office/drawing/2014/main" id="{F6D7B8B3-014D-E5E9-3CD9-5EACB9596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546735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1" name="Freeform 915">
              <a:extLst>
                <a:ext uri="{FF2B5EF4-FFF2-40B4-BE49-F238E27FC236}">
                  <a16:creationId xmlns:a16="http://schemas.microsoft.com/office/drawing/2014/main" id="{FC34286B-F7F3-331A-821E-74E4D684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575" y="544195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2" name="Freeform 916">
              <a:extLst>
                <a:ext uri="{FF2B5EF4-FFF2-40B4-BE49-F238E27FC236}">
                  <a16:creationId xmlns:a16="http://schemas.microsoft.com/office/drawing/2014/main" id="{B9C8D9E1-70D2-451C-A71E-A3A7A843E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435600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3" name="Freeform 917">
              <a:extLst>
                <a:ext uri="{FF2B5EF4-FFF2-40B4-BE49-F238E27FC236}">
                  <a16:creationId xmlns:a16="http://schemas.microsoft.com/office/drawing/2014/main" id="{D6572610-E305-D882-1709-042CE38E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613" y="54435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4" name="Freeform 918">
              <a:extLst>
                <a:ext uri="{FF2B5EF4-FFF2-40B4-BE49-F238E27FC236}">
                  <a16:creationId xmlns:a16="http://schemas.microsoft.com/office/drawing/2014/main" id="{0036EF7B-FD09-4047-E9D3-9D31676A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613" y="54022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5" name="Freeform 919">
              <a:extLst>
                <a:ext uri="{FF2B5EF4-FFF2-40B4-BE49-F238E27FC236}">
                  <a16:creationId xmlns:a16="http://schemas.microsoft.com/office/drawing/2014/main" id="{71499956-50D1-D125-F6B7-D26739B87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3" y="5394325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6" name="Freeform 920">
              <a:extLst>
                <a:ext uri="{FF2B5EF4-FFF2-40B4-BE49-F238E27FC236}">
                  <a16:creationId xmlns:a16="http://schemas.microsoft.com/office/drawing/2014/main" id="{4C34B7CC-7487-3594-088A-873440201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54022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7" name="Freeform 921">
              <a:extLst>
                <a:ext uri="{FF2B5EF4-FFF2-40B4-BE49-F238E27FC236}">
                  <a16:creationId xmlns:a16="http://schemas.microsoft.com/office/drawing/2014/main" id="{705B5163-73D7-3A25-E02C-2F269482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3641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8" name="Freeform 922">
              <a:extLst>
                <a:ext uri="{FF2B5EF4-FFF2-40B4-BE49-F238E27FC236}">
                  <a16:creationId xmlns:a16="http://schemas.microsoft.com/office/drawing/2014/main" id="{449B37BA-CACF-C762-EAE5-7DC7224E6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53165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9" name="Freeform 923">
              <a:extLst>
                <a:ext uri="{FF2B5EF4-FFF2-40B4-BE49-F238E27FC236}">
                  <a16:creationId xmlns:a16="http://schemas.microsoft.com/office/drawing/2014/main" id="{E8FB942E-22BD-2F2E-D1D6-13BF6C8B4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53213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0" name="Freeform 924">
              <a:extLst>
                <a:ext uri="{FF2B5EF4-FFF2-40B4-BE49-F238E27FC236}">
                  <a16:creationId xmlns:a16="http://schemas.microsoft.com/office/drawing/2014/main" id="{C15CD931-C81D-E78B-3930-AF99CF71E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5" y="53149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1" name="Freeform 925">
              <a:extLst>
                <a:ext uri="{FF2B5EF4-FFF2-40B4-BE49-F238E27FC236}">
                  <a16:creationId xmlns:a16="http://schemas.microsoft.com/office/drawing/2014/main" id="{A4C139C6-3DD7-CBC5-0C7E-F81E0081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534352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2" name="Freeform 926">
              <a:extLst>
                <a:ext uri="{FF2B5EF4-FFF2-40B4-BE49-F238E27FC236}">
                  <a16:creationId xmlns:a16="http://schemas.microsoft.com/office/drawing/2014/main" id="{426DB35F-5C01-F5D7-8FC8-279F4E6B4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535622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3" name="Freeform 927">
              <a:extLst>
                <a:ext uri="{FF2B5EF4-FFF2-40B4-BE49-F238E27FC236}">
                  <a16:creationId xmlns:a16="http://schemas.microsoft.com/office/drawing/2014/main" id="{33AA03E1-4617-0E30-AFBE-F314C57CC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53562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4" name="Freeform 928">
              <a:extLst>
                <a:ext uri="{FF2B5EF4-FFF2-40B4-BE49-F238E27FC236}">
                  <a16:creationId xmlns:a16="http://schemas.microsoft.com/office/drawing/2014/main" id="{9A82C519-9FE3-EAFA-83F2-8E54609CD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00" y="536575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5" name="Freeform 929">
              <a:extLst>
                <a:ext uri="{FF2B5EF4-FFF2-40B4-BE49-F238E27FC236}">
                  <a16:creationId xmlns:a16="http://schemas.microsoft.com/office/drawing/2014/main" id="{6FDB7F62-6624-976D-ECA8-CA12F673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536575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6" name="Freeform 930">
              <a:extLst>
                <a:ext uri="{FF2B5EF4-FFF2-40B4-BE49-F238E27FC236}">
                  <a16:creationId xmlns:a16="http://schemas.microsoft.com/office/drawing/2014/main" id="{CB007E30-8142-E10E-F0E5-AD394D49B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53609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7" name="Freeform 931">
              <a:extLst>
                <a:ext uri="{FF2B5EF4-FFF2-40B4-BE49-F238E27FC236}">
                  <a16:creationId xmlns:a16="http://schemas.microsoft.com/office/drawing/2014/main" id="{4FA13F38-768D-8F2B-7414-D4E4550F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53340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8" name="Freeform 932">
              <a:extLst>
                <a:ext uri="{FF2B5EF4-FFF2-40B4-BE49-F238E27FC236}">
                  <a16:creationId xmlns:a16="http://schemas.microsoft.com/office/drawing/2014/main" id="{BFB4C772-FB50-46A8-848D-66FAC0627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533241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9" name="Freeform 933">
              <a:extLst>
                <a:ext uri="{FF2B5EF4-FFF2-40B4-BE49-F238E27FC236}">
                  <a16:creationId xmlns:a16="http://schemas.microsoft.com/office/drawing/2014/main" id="{9D14F3F7-99B8-35AD-7958-56735B9AF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5305425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0" name="Freeform 934">
              <a:extLst>
                <a:ext uri="{FF2B5EF4-FFF2-40B4-BE49-F238E27FC236}">
                  <a16:creationId xmlns:a16="http://schemas.microsoft.com/office/drawing/2014/main" id="{183111C2-8E16-AE54-A987-E85427432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575" y="5305425"/>
              <a:ext cx="33338" cy="34925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1" name="Freeform 935">
              <a:extLst>
                <a:ext uri="{FF2B5EF4-FFF2-40B4-BE49-F238E27FC236}">
                  <a16:creationId xmlns:a16="http://schemas.microsoft.com/office/drawing/2014/main" id="{3B50B8CF-9FEB-6588-FD11-B3BFCA537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53149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2" name="Freeform 936">
              <a:extLst>
                <a:ext uri="{FF2B5EF4-FFF2-40B4-BE49-F238E27FC236}">
                  <a16:creationId xmlns:a16="http://schemas.microsoft.com/office/drawing/2014/main" id="{A05E0143-1636-B4B4-6CBA-EE0E6BF20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5" y="53101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3" name="Freeform 937">
              <a:extLst>
                <a:ext uri="{FF2B5EF4-FFF2-40B4-BE49-F238E27FC236}">
                  <a16:creationId xmlns:a16="http://schemas.microsoft.com/office/drawing/2014/main" id="{59A44B74-5FD0-1EC5-AA31-40701C9F5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975" y="531018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4" name="Freeform 938">
              <a:extLst>
                <a:ext uri="{FF2B5EF4-FFF2-40B4-BE49-F238E27FC236}">
                  <a16:creationId xmlns:a16="http://schemas.microsoft.com/office/drawing/2014/main" id="{53696294-BEA2-4F79-2339-8CC0FF660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52847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5" name="Freeform 939">
              <a:extLst>
                <a:ext uri="{FF2B5EF4-FFF2-40B4-BE49-F238E27FC236}">
                  <a16:creationId xmlns:a16="http://schemas.microsoft.com/office/drawing/2014/main" id="{DB67D429-3104-4A32-4D65-41F7356F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2689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7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6" name="Freeform 940">
              <a:extLst>
                <a:ext uri="{FF2B5EF4-FFF2-40B4-BE49-F238E27FC236}">
                  <a16:creationId xmlns:a16="http://schemas.microsoft.com/office/drawing/2014/main" id="{46DA521B-27FC-7B31-15A8-A033C41FA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268913"/>
              <a:ext cx="34925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7" name="Freeform 941">
              <a:extLst>
                <a:ext uri="{FF2B5EF4-FFF2-40B4-BE49-F238E27FC236}">
                  <a16:creationId xmlns:a16="http://schemas.microsoft.com/office/drawing/2014/main" id="{7B16E4BB-C69E-C408-4D05-05CF399EA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52689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8" name="Freeform 942">
              <a:extLst>
                <a:ext uri="{FF2B5EF4-FFF2-40B4-BE49-F238E27FC236}">
                  <a16:creationId xmlns:a16="http://schemas.microsoft.com/office/drawing/2014/main" id="{FEB2989A-5BD0-6C2E-AE4B-3C843E13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613" y="52292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9" name="Freeform 943">
              <a:extLst>
                <a:ext uri="{FF2B5EF4-FFF2-40B4-BE49-F238E27FC236}">
                  <a16:creationId xmlns:a16="http://schemas.microsoft.com/office/drawing/2014/main" id="{2AFDBACC-5615-D2EC-8079-9E9CFA21A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52292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0" name="Freeform 944">
              <a:extLst>
                <a:ext uri="{FF2B5EF4-FFF2-40B4-BE49-F238E27FC236}">
                  <a16:creationId xmlns:a16="http://schemas.microsoft.com/office/drawing/2014/main" id="{B1C9D91F-B1A1-16EB-C23E-C2EBBC179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5237163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1" name="Freeform 945">
              <a:extLst>
                <a:ext uri="{FF2B5EF4-FFF2-40B4-BE49-F238E27FC236}">
                  <a16:creationId xmlns:a16="http://schemas.microsoft.com/office/drawing/2014/main" id="{FD07EED6-AF54-0C34-27B4-84E65D0E5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52466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2" name="Freeform 946">
              <a:extLst>
                <a:ext uri="{FF2B5EF4-FFF2-40B4-BE49-F238E27FC236}">
                  <a16:creationId xmlns:a16="http://schemas.microsoft.com/office/drawing/2014/main" id="{E0164A6E-C264-8500-B788-5C3E6C018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52593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3" name="Freeform 947">
              <a:extLst>
                <a:ext uri="{FF2B5EF4-FFF2-40B4-BE49-F238E27FC236}">
                  <a16:creationId xmlns:a16="http://schemas.microsoft.com/office/drawing/2014/main" id="{3B77B32D-33C8-D6A4-9F9F-55F78F25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52657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4" name="Freeform 948">
              <a:extLst>
                <a:ext uri="{FF2B5EF4-FFF2-40B4-BE49-F238E27FC236}">
                  <a16:creationId xmlns:a16="http://schemas.microsoft.com/office/drawing/2014/main" id="{3F46897E-15E8-B92D-24C4-325965A47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5" y="5251450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5" name="Freeform 949">
              <a:extLst>
                <a:ext uri="{FF2B5EF4-FFF2-40B4-BE49-F238E27FC236}">
                  <a16:creationId xmlns:a16="http://schemas.microsoft.com/office/drawing/2014/main" id="{E2BA2A51-93AB-8298-55E2-84282F976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75" y="525303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19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19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6" name="Freeform 950">
              <a:extLst>
                <a:ext uri="{FF2B5EF4-FFF2-40B4-BE49-F238E27FC236}">
                  <a16:creationId xmlns:a16="http://schemas.microsoft.com/office/drawing/2014/main" id="{2E5C7DD4-91B3-2ED4-4A54-8B8AC247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523081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7" name="Freeform 951">
              <a:extLst>
                <a:ext uri="{FF2B5EF4-FFF2-40B4-BE49-F238E27FC236}">
                  <a16:creationId xmlns:a16="http://schemas.microsoft.com/office/drawing/2014/main" id="{C20D4D46-141F-4EDC-57B4-F0979D8F0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524351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8" name="Freeform 952">
              <a:extLst>
                <a:ext uri="{FF2B5EF4-FFF2-40B4-BE49-F238E27FC236}">
                  <a16:creationId xmlns:a16="http://schemas.microsoft.com/office/drawing/2014/main" id="{DF2ADD71-2120-E7F1-B12D-C3FD2539A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52498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9" name="Freeform 953">
              <a:extLst>
                <a:ext uri="{FF2B5EF4-FFF2-40B4-BE49-F238E27FC236}">
                  <a16:creationId xmlns:a16="http://schemas.microsoft.com/office/drawing/2014/main" id="{63029F17-FD44-BB3E-93AB-7570456C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52371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0" name="Freeform 954">
              <a:extLst>
                <a:ext uri="{FF2B5EF4-FFF2-40B4-BE49-F238E27FC236}">
                  <a16:creationId xmlns:a16="http://schemas.microsoft.com/office/drawing/2014/main" id="{DA4618C1-1552-C2F0-8D57-F07BDE770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300" y="5237163"/>
              <a:ext cx="33338" cy="34925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2 h 148"/>
                <a:gd name="T44" fmla="*/ 74 w 147"/>
                <a:gd name="T45" fmla="*/ 0 h 148"/>
                <a:gd name="T46" fmla="*/ 57 w 147"/>
                <a:gd name="T47" fmla="*/ 2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2"/>
                  </a:lnTo>
                  <a:lnTo>
                    <a:pt x="74" y="0"/>
                  </a:lnTo>
                  <a:lnTo>
                    <a:pt x="57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1" name="Freeform 955">
              <a:extLst>
                <a:ext uri="{FF2B5EF4-FFF2-40B4-BE49-F238E27FC236}">
                  <a16:creationId xmlns:a16="http://schemas.microsoft.com/office/drawing/2014/main" id="{A450BF44-02DA-BA42-B4BD-5A36364E3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5" y="5237163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2" name="Freeform 956">
              <a:extLst>
                <a:ext uri="{FF2B5EF4-FFF2-40B4-BE49-F238E27FC236}">
                  <a16:creationId xmlns:a16="http://schemas.microsoft.com/office/drawing/2014/main" id="{ABF442DB-5E58-EA02-4F5A-B08EFE18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52070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3" name="Freeform 957">
              <a:extLst>
                <a:ext uri="{FF2B5EF4-FFF2-40B4-BE49-F238E27FC236}">
                  <a16:creationId xmlns:a16="http://schemas.microsoft.com/office/drawing/2014/main" id="{7306CD47-2FFA-12B2-59D6-48A8F217B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52149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4" name="Freeform 958">
              <a:extLst>
                <a:ext uri="{FF2B5EF4-FFF2-40B4-BE49-F238E27FC236}">
                  <a16:creationId xmlns:a16="http://schemas.microsoft.com/office/drawing/2014/main" id="{7037DC85-F537-2C74-FF78-78B4F60F3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5227638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5" name="Freeform 959">
              <a:extLst>
                <a:ext uri="{FF2B5EF4-FFF2-40B4-BE49-F238E27FC236}">
                  <a16:creationId xmlns:a16="http://schemas.microsoft.com/office/drawing/2014/main" id="{7AE2AF48-7688-60AA-00C3-EF9A480FE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5233988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6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6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6" name="Freeform 960">
              <a:extLst>
                <a:ext uri="{FF2B5EF4-FFF2-40B4-BE49-F238E27FC236}">
                  <a16:creationId xmlns:a16="http://schemas.microsoft.com/office/drawing/2014/main" id="{F7DBEDA9-C96A-2919-6319-09C22DCE8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52212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7" name="Freeform 961">
              <a:extLst>
                <a:ext uri="{FF2B5EF4-FFF2-40B4-BE49-F238E27FC236}">
                  <a16:creationId xmlns:a16="http://schemas.microsoft.com/office/drawing/2014/main" id="{C44FFD05-C78D-F065-AC69-DB09A7BA0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5218113"/>
              <a:ext cx="33338" cy="33338"/>
            </a:xfrm>
            <a:custGeom>
              <a:avLst/>
              <a:gdLst>
                <a:gd name="T0" fmla="*/ 127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3 w 148"/>
                <a:gd name="T7" fmla="*/ 101 h 147"/>
                <a:gd name="T8" fmla="*/ 143 w 148"/>
                <a:gd name="T9" fmla="*/ 97 h 147"/>
                <a:gd name="T10" fmla="*/ 143 w 148"/>
                <a:gd name="T11" fmla="*/ 95 h 147"/>
                <a:gd name="T12" fmla="*/ 143 w 148"/>
                <a:gd name="T13" fmla="*/ 94 h 147"/>
                <a:gd name="T14" fmla="*/ 144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3 h 147"/>
                <a:gd name="T28" fmla="*/ 146 w 148"/>
                <a:gd name="T29" fmla="*/ 57 h 147"/>
                <a:gd name="T30" fmla="*/ 143 w 148"/>
                <a:gd name="T31" fmla="*/ 45 h 147"/>
                <a:gd name="T32" fmla="*/ 135 w 148"/>
                <a:gd name="T33" fmla="*/ 32 h 147"/>
                <a:gd name="T34" fmla="*/ 127 w 148"/>
                <a:gd name="T35" fmla="*/ 21 h 147"/>
                <a:gd name="T36" fmla="*/ 115 w 148"/>
                <a:gd name="T37" fmla="*/ 11 h 147"/>
                <a:gd name="T38" fmla="*/ 102 w 148"/>
                <a:gd name="T39" fmla="*/ 5 h 147"/>
                <a:gd name="T40" fmla="*/ 95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2 w 148"/>
                <a:gd name="T51" fmla="*/ 11 h 147"/>
                <a:gd name="T52" fmla="*/ 22 w 148"/>
                <a:gd name="T53" fmla="*/ 21 h 147"/>
                <a:gd name="T54" fmla="*/ 12 w 148"/>
                <a:gd name="T55" fmla="*/ 32 h 147"/>
                <a:gd name="T56" fmla="*/ 6 w 148"/>
                <a:gd name="T57" fmla="*/ 45 h 147"/>
                <a:gd name="T58" fmla="*/ 1 w 148"/>
                <a:gd name="T59" fmla="*/ 57 h 147"/>
                <a:gd name="T60" fmla="*/ 0 w 148"/>
                <a:gd name="T61" fmla="*/ 73 h 147"/>
                <a:gd name="T62" fmla="*/ 1 w 148"/>
                <a:gd name="T63" fmla="*/ 87 h 147"/>
                <a:gd name="T64" fmla="*/ 2 w 148"/>
                <a:gd name="T65" fmla="*/ 94 h 147"/>
                <a:gd name="T66" fmla="*/ 6 w 148"/>
                <a:gd name="T67" fmla="*/ 101 h 147"/>
                <a:gd name="T68" fmla="*/ 12 w 148"/>
                <a:gd name="T69" fmla="*/ 114 h 147"/>
                <a:gd name="T70" fmla="*/ 22 w 148"/>
                <a:gd name="T71" fmla="*/ 126 h 147"/>
                <a:gd name="T72" fmla="*/ 32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1 w 148"/>
                <a:gd name="T81" fmla="*/ 146 h 147"/>
                <a:gd name="T82" fmla="*/ 81 w 148"/>
                <a:gd name="T83" fmla="*/ 145 h 147"/>
                <a:gd name="T84" fmla="*/ 82 w 148"/>
                <a:gd name="T85" fmla="*/ 145 h 147"/>
                <a:gd name="T86" fmla="*/ 84 w 148"/>
                <a:gd name="T87" fmla="*/ 145 h 147"/>
                <a:gd name="T88" fmla="*/ 88 w 148"/>
                <a:gd name="T89" fmla="*/ 145 h 147"/>
                <a:gd name="T90" fmla="*/ 95 w 148"/>
                <a:gd name="T91" fmla="*/ 143 h 147"/>
                <a:gd name="T92" fmla="*/ 95 w 148"/>
                <a:gd name="T93" fmla="*/ 142 h 147"/>
                <a:gd name="T94" fmla="*/ 96 w 148"/>
                <a:gd name="T95" fmla="*/ 142 h 147"/>
                <a:gd name="T96" fmla="*/ 98 w 148"/>
                <a:gd name="T97" fmla="*/ 142 h 147"/>
                <a:gd name="T98" fmla="*/ 102 w 148"/>
                <a:gd name="T99" fmla="*/ 142 h 147"/>
                <a:gd name="T100" fmla="*/ 115 w 148"/>
                <a:gd name="T101" fmla="*/ 135 h 147"/>
                <a:gd name="T102" fmla="*/ 120 w 148"/>
                <a:gd name="T103" fmla="*/ 130 h 147"/>
                <a:gd name="T104" fmla="*/ 127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3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3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8" name="Freeform 962">
              <a:extLst>
                <a:ext uri="{FF2B5EF4-FFF2-40B4-BE49-F238E27FC236}">
                  <a16:creationId xmlns:a16="http://schemas.microsoft.com/office/drawing/2014/main" id="{00AFD941-591D-A5B9-5D51-71A3D72C8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2006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9" name="Freeform 963">
              <a:extLst>
                <a:ext uri="{FF2B5EF4-FFF2-40B4-BE49-F238E27FC236}">
                  <a16:creationId xmlns:a16="http://schemas.microsoft.com/office/drawing/2014/main" id="{AB7F3EFE-1A1D-7DD6-8C0D-8B3DE13FB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2133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0" name="Freeform 964">
              <a:extLst>
                <a:ext uri="{FF2B5EF4-FFF2-40B4-BE49-F238E27FC236}">
                  <a16:creationId xmlns:a16="http://schemas.microsoft.com/office/drawing/2014/main" id="{24CDFB88-07F4-5D45-3F71-55E0EAAB3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21970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1" name="Freeform 965">
              <a:extLst>
                <a:ext uri="{FF2B5EF4-FFF2-40B4-BE49-F238E27FC236}">
                  <a16:creationId xmlns:a16="http://schemas.microsoft.com/office/drawing/2014/main" id="{1D6BEFEA-4538-16A2-A452-8644FD55B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63" y="52054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2" name="Freeform 966">
              <a:extLst>
                <a:ext uri="{FF2B5EF4-FFF2-40B4-BE49-F238E27FC236}">
                  <a16:creationId xmlns:a16="http://schemas.microsoft.com/office/drawing/2014/main" id="{BB25ECA1-7743-40BE-3895-29697632C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52308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3" name="Freeform 967">
              <a:extLst>
                <a:ext uri="{FF2B5EF4-FFF2-40B4-BE49-F238E27FC236}">
                  <a16:creationId xmlns:a16="http://schemas.microsoft.com/office/drawing/2014/main" id="{7DD55129-FF94-D313-C08F-E0993FE06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450" y="51800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4" name="Freeform 968">
              <a:extLst>
                <a:ext uri="{FF2B5EF4-FFF2-40B4-BE49-F238E27FC236}">
                  <a16:creationId xmlns:a16="http://schemas.microsoft.com/office/drawing/2014/main" id="{35F73E72-4C86-B663-5F9F-F37A8919F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5164138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5" name="Freeform 969">
              <a:extLst>
                <a:ext uri="{FF2B5EF4-FFF2-40B4-BE49-F238E27FC236}">
                  <a16:creationId xmlns:a16="http://schemas.microsoft.com/office/drawing/2014/main" id="{8150EFE1-3621-CF7E-14C5-D9F86708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5178425"/>
              <a:ext cx="33338" cy="33338"/>
            </a:xfrm>
            <a:custGeom>
              <a:avLst/>
              <a:gdLst>
                <a:gd name="T0" fmla="*/ 126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3 w 148"/>
                <a:gd name="T7" fmla="*/ 101 h 147"/>
                <a:gd name="T8" fmla="*/ 143 w 148"/>
                <a:gd name="T9" fmla="*/ 97 h 147"/>
                <a:gd name="T10" fmla="*/ 143 w 148"/>
                <a:gd name="T11" fmla="*/ 95 h 147"/>
                <a:gd name="T12" fmla="*/ 143 w 148"/>
                <a:gd name="T13" fmla="*/ 94 h 147"/>
                <a:gd name="T14" fmla="*/ 144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3 h 147"/>
                <a:gd name="T28" fmla="*/ 146 w 148"/>
                <a:gd name="T29" fmla="*/ 57 h 147"/>
                <a:gd name="T30" fmla="*/ 143 w 148"/>
                <a:gd name="T31" fmla="*/ 45 h 147"/>
                <a:gd name="T32" fmla="*/ 135 w 148"/>
                <a:gd name="T33" fmla="*/ 32 h 147"/>
                <a:gd name="T34" fmla="*/ 126 w 148"/>
                <a:gd name="T35" fmla="*/ 21 h 147"/>
                <a:gd name="T36" fmla="*/ 115 w 148"/>
                <a:gd name="T37" fmla="*/ 11 h 147"/>
                <a:gd name="T38" fmla="*/ 102 w 148"/>
                <a:gd name="T39" fmla="*/ 5 h 147"/>
                <a:gd name="T40" fmla="*/ 94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2 w 148"/>
                <a:gd name="T51" fmla="*/ 11 h 147"/>
                <a:gd name="T52" fmla="*/ 21 w 148"/>
                <a:gd name="T53" fmla="*/ 21 h 147"/>
                <a:gd name="T54" fmla="*/ 12 w 148"/>
                <a:gd name="T55" fmla="*/ 32 h 147"/>
                <a:gd name="T56" fmla="*/ 5 w 148"/>
                <a:gd name="T57" fmla="*/ 45 h 147"/>
                <a:gd name="T58" fmla="*/ 1 w 148"/>
                <a:gd name="T59" fmla="*/ 57 h 147"/>
                <a:gd name="T60" fmla="*/ 0 w 148"/>
                <a:gd name="T61" fmla="*/ 73 h 147"/>
                <a:gd name="T62" fmla="*/ 1 w 148"/>
                <a:gd name="T63" fmla="*/ 87 h 147"/>
                <a:gd name="T64" fmla="*/ 2 w 148"/>
                <a:gd name="T65" fmla="*/ 94 h 147"/>
                <a:gd name="T66" fmla="*/ 5 w 148"/>
                <a:gd name="T67" fmla="*/ 101 h 147"/>
                <a:gd name="T68" fmla="*/ 12 w 148"/>
                <a:gd name="T69" fmla="*/ 114 h 147"/>
                <a:gd name="T70" fmla="*/ 21 w 148"/>
                <a:gd name="T71" fmla="*/ 126 h 147"/>
                <a:gd name="T72" fmla="*/ 32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0 w 148"/>
                <a:gd name="T81" fmla="*/ 146 h 147"/>
                <a:gd name="T82" fmla="*/ 80 w 148"/>
                <a:gd name="T83" fmla="*/ 145 h 147"/>
                <a:gd name="T84" fmla="*/ 81 w 148"/>
                <a:gd name="T85" fmla="*/ 145 h 147"/>
                <a:gd name="T86" fmla="*/ 84 w 148"/>
                <a:gd name="T87" fmla="*/ 145 h 147"/>
                <a:gd name="T88" fmla="*/ 88 w 148"/>
                <a:gd name="T89" fmla="*/ 145 h 147"/>
                <a:gd name="T90" fmla="*/ 94 w 148"/>
                <a:gd name="T91" fmla="*/ 143 h 147"/>
                <a:gd name="T92" fmla="*/ 94 w 148"/>
                <a:gd name="T93" fmla="*/ 142 h 147"/>
                <a:gd name="T94" fmla="*/ 95 w 148"/>
                <a:gd name="T95" fmla="*/ 142 h 147"/>
                <a:gd name="T96" fmla="*/ 98 w 148"/>
                <a:gd name="T97" fmla="*/ 142 h 147"/>
                <a:gd name="T98" fmla="*/ 102 w 148"/>
                <a:gd name="T99" fmla="*/ 142 h 147"/>
                <a:gd name="T100" fmla="*/ 115 w 148"/>
                <a:gd name="T101" fmla="*/ 135 h 147"/>
                <a:gd name="T102" fmla="*/ 120 w 148"/>
                <a:gd name="T103" fmla="*/ 130 h 147"/>
                <a:gd name="T104" fmla="*/ 126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3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3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6" name="Freeform 970">
              <a:extLst>
                <a:ext uri="{FF2B5EF4-FFF2-40B4-BE49-F238E27FC236}">
                  <a16:creationId xmlns:a16="http://schemas.microsoft.com/office/drawing/2014/main" id="{AA3A81C4-F3D2-9DCD-0399-D239D790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51847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7" name="Freeform 971">
              <a:extLst>
                <a:ext uri="{FF2B5EF4-FFF2-40B4-BE49-F238E27FC236}">
                  <a16:creationId xmlns:a16="http://schemas.microsoft.com/office/drawing/2014/main" id="{6331BB30-64D7-1F52-8ED5-61B19E6F5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51704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8" name="Freeform 972">
              <a:extLst>
                <a:ext uri="{FF2B5EF4-FFF2-40B4-BE49-F238E27FC236}">
                  <a16:creationId xmlns:a16="http://schemas.microsoft.com/office/drawing/2014/main" id="{0EF981DD-7AFD-0EE1-FFF6-9F4E5EFF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51419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9" name="Freeform 973">
              <a:extLst>
                <a:ext uri="{FF2B5EF4-FFF2-40B4-BE49-F238E27FC236}">
                  <a16:creationId xmlns:a16="http://schemas.microsoft.com/office/drawing/2014/main" id="{77100F15-A62C-8475-797D-50C409A88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514985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0" name="Freeform 974">
              <a:extLst>
                <a:ext uri="{FF2B5EF4-FFF2-40B4-BE49-F238E27FC236}">
                  <a16:creationId xmlns:a16="http://schemas.microsoft.com/office/drawing/2014/main" id="{07DBEF8C-78A8-3DE5-A43C-DF79063ED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516255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1" name="Freeform 975">
              <a:extLst>
                <a:ext uri="{FF2B5EF4-FFF2-40B4-BE49-F238E27FC236}">
                  <a16:creationId xmlns:a16="http://schemas.microsoft.com/office/drawing/2014/main" id="{4D2F2B9D-3BA5-8541-2D93-F215E203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516890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2" name="Freeform 976">
              <a:extLst>
                <a:ext uri="{FF2B5EF4-FFF2-40B4-BE49-F238E27FC236}">
                  <a16:creationId xmlns:a16="http://schemas.microsoft.com/office/drawing/2014/main" id="{646B9686-3C54-665D-CF50-8E0024DBA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51546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3" name="Freeform 977">
              <a:extLst>
                <a:ext uri="{FF2B5EF4-FFF2-40B4-BE49-F238E27FC236}">
                  <a16:creationId xmlns:a16="http://schemas.microsoft.com/office/drawing/2014/main" id="{02AAD38B-5839-584F-FF98-F75B444B6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63" y="514032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4" name="Freeform 978">
              <a:extLst>
                <a:ext uri="{FF2B5EF4-FFF2-40B4-BE49-F238E27FC236}">
                  <a16:creationId xmlns:a16="http://schemas.microsoft.com/office/drawing/2014/main" id="{702C4326-B908-0818-D5C6-50E6FE317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51800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5" name="Freeform 979">
              <a:extLst>
                <a:ext uri="{FF2B5EF4-FFF2-40B4-BE49-F238E27FC236}">
                  <a16:creationId xmlns:a16="http://schemas.microsoft.com/office/drawing/2014/main" id="{FF8B25B8-634A-A6FE-FF27-0FEA0BF88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613" y="51863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6" name="Freeform 980">
              <a:extLst>
                <a:ext uri="{FF2B5EF4-FFF2-40B4-BE49-F238E27FC236}">
                  <a16:creationId xmlns:a16="http://schemas.microsoft.com/office/drawing/2014/main" id="{0831695A-BF81-73B6-456F-3ADF36A29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517048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7" name="Freeform 981">
              <a:extLst>
                <a:ext uri="{FF2B5EF4-FFF2-40B4-BE49-F238E27FC236}">
                  <a16:creationId xmlns:a16="http://schemas.microsoft.com/office/drawing/2014/main" id="{B6F6EA16-CD24-9EAC-1EE7-68515B08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15461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8" name="Freeform 983">
              <a:extLst>
                <a:ext uri="{FF2B5EF4-FFF2-40B4-BE49-F238E27FC236}">
                  <a16:creationId xmlns:a16="http://schemas.microsoft.com/office/drawing/2014/main" id="{324F06E8-6B8A-A039-09E2-1D5E7EAF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51419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9" name="Freeform 984">
              <a:extLst>
                <a:ext uri="{FF2B5EF4-FFF2-40B4-BE49-F238E27FC236}">
                  <a16:creationId xmlns:a16="http://schemas.microsoft.com/office/drawing/2014/main" id="{D4B760BE-EB99-5AEE-954E-9C1D2C1D7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512603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0" name="Freeform 985">
              <a:extLst>
                <a:ext uri="{FF2B5EF4-FFF2-40B4-BE49-F238E27FC236}">
                  <a16:creationId xmlns:a16="http://schemas.microsoft.com/office/drawing/2014/main" id="{370AB844-A431-BBA5-6050-346C9570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0" y="51355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1" name="Freeform 986">
              <a:extLst>
                <a:ext uri="{FF2B5EF4-FFF2-40B4-BE49-F238E27FC236}">
                  <a16:creationId xmlns:a16="http://schemas.microsoft.com/office/drawing/2014/main" id="{4783A7F0-E6E5-8E1B-CC70-FB04A7100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500" y="51196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2" name="Freeform 987">
              <a:extLst>
                <a:ext uri="{FF2B5EF4-FFF2-40B4-BE49-F238E27FC236}">
                  <a16:creationId xmlns:a16="http://schemas.microsoft.com/office/drawing/2014/main" id="{6C038986-70F4-6B0C-786A-C75148D43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38" y="50831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3" name="Freeform 988">
              <a:extLst>
                <a:ext uri="{FF2B5EF4-FFF2-40B4-BE49-F238E27FC236}">
                  <a16:creationId xmlns:a16="http://schemas.microsoft.com/office/drawing/2014/main" id="{F99F09DC-B3C2-CCC1-47FC-793AFB35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5103813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4" name="Freeform 989">
              <a:extLst>
                <a:ext uri="{FF2B5EF4-FFF2-40B4-BE49-F238E27FC236}">
                  <a16:creationId xmlns:a16="http://schemas.microsoft.com/office/drawing/2014/main" id="{B40C1CDD-0356-9500-F7F9-C9CC05E0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300" y="5114925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5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5" name="Freeform 990">
              <a:extLst>
                <a:ext uri="{FF2B5EF4-FFF2-40B4-BE49-F238E27FC236}">
                  <a16:creationId xmlns:a16="http://schemas.microsoft.com/office/drawing/2014/main" id="{33CC380A-756A-E021-2FBD-C8A900B4F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5129213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6" name="Freeform 991">
              <a:extLst>
                <a:ext uri="{FF2B5EF4-FFF2-40B4-BE49-F238E27FC236}">
                  <a16:creationId xmlns:a16="http://schemas.microsoft.com/office/drawing/2014/main" id="{89E6CFE7-B54D-4976-07EE-82DEC4FDC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371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7" name="Freeform 992">
              <a:extLst>
                <a:ext uri="{FF2B5EF4-FFF2-40B4-BE49-F238E27FC236}">
                  <a16:creationId xmlns:a16="http://schemas.microsoft.com/office/drawing/2014/main" id="{C7CE9716-9A15-CC54-A9A1-08A7C0A2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498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8" name="Freeform 993">
              <a:extLst>
                <a:ext uri="{FF2B5EF4-FFF2-40B4-BE49-F238E27FC236}">
                  <a16:creationId xmlns:a16="http://schemas.microsoft.com/office/drawing/2014/main" id="{153E84A9-61AC-0D0E-0CCC-FFF744569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5156200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9" name="Freeform 994">
              <a:extLst>
                <a:ext uri="{FF2B5EF4-FFF2-40B4-BE49-F238E27FC236}">
                  <a16:creationId xmlns:a16="http://schemas.microsoft.com/office/drawing/2014/main" id="{5AA77959-2B10-00FA-377D-2DA8F929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5" y="51625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0" name="Freeform 995">
              <a:extLst>
                <a:ext uri="{FF2B5EF4-FFF2-40B4-BE49-F238E27FC236}">
                  <a16:creationId xmlns:a16="http://schemas.microsoft.com/office/drawing/2014/main" id="{9206F7A5-F58D-4177-C3A9-863DC5492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51704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1" name="Freeform 996">
              <a:extLst>
                <a:ext uri="{FF2B5EF4-FFF2-40B4-BE49-F238E27FC236}">
                  <a16:creationId xmlns:a16="http://schemas.microsoft.com/office/drawing/2014/main" id="{C017F74B-5EEC-B620-F01F-42A5442BD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888" y="5170488"/>
              <a:ext cx="34925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2" name="Freeform 997">
              <a:extLst>
                <a:ext uri="{FF2B5EF4-FFF2-40B4-BE49-F238E27FC236}">
                  <a16:creationId xmlns:a16="http://schemas.microsoft.com/office/drawing/2014/main" id="{EAF18EC7-95D8-B4FE-8853-0795E3BA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51165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3" name="Freeform 998">
              <a:extLst>
                <a:ext uri="{FF2B5EF4-FFF2-40B4-BE49-F238E27FC236}">
                  <a16:creationId xmlns:a16="http://schemas.microsoft.com/office/drawing/2014/main" id="{7D6FC7BE-4789-F57A-DE9B-1D53CC9CC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63" y="51101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4" name="Freeform 999">
              <a:extLst>
                <a:ext uri="{FF2B5EF4-FFF2-40B4-BE49-F238E27FC236}">
                  <a16:creationId xmlns:a16="http://schemas.microsoft.com/office/drawing/2014/main" id="{F8FD9E2D-FD9E-2F84-8844-1C2A8505D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51038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5" name="Freeform 1000">
              <a:extLst>
                <a:ext uri="{FF2B5EF4-FFF2-40B4-BE49-F238E27FC236}">
                  <a16:creationId xmlns:a16="http://schemas.microsoft.com/office/drawing/2014/main" id="{BA4740FC-D501-C39B-5ABA-0AD76DD2B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988" y="509587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6" name="Freeform 1001">
              <a:extLst>
                <a:ext uri="{FF2B5EF4-FFF2-40B4-BE49-F238E27FC236}">
                  <a16:creationId xmlns:a16="http://schemas.microsoft.com/office/drawing/2014/main" id="{032C010A-053B-F632-54AB-B70B166FD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988" y="50800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7" name="Freeform 1002">
              <a:extLst>
                <a:ext uri="{FF2B5EF4-FFF2-40B4-BE49-F238E27FC236}">
                  <a16:creationId xmlns:a16="http://schemas.microsoft.com/office/drawing/2014/main" id="{993588CD-642F-8D21-2409-29EF2D65A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5065713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8" name="Freeform 1003">
              <a:extLst>
                <a:ext uri="{FF2B5EF4-FFF2-40B4-BE49-F238E27FC236}">
                  <a16:creationId xmlns:a16="http://schemas.microsoft.com/office/drawing/2014/main" id="{6CFDEECA-B9E3-73AC-E9C0-FD18AB6A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5060950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9" name="Freeform 1004">
              <a:extLst>
                <a:ext uri="{FF2B5EF4-FFF2-40B4-BE49-F238E27FC236}">
                  <a16:creationId xmlns:a16="http://schemas.microsoft.com/office/drawing/2014/main" id="{7CC7A73F-3630-A6A4-2C7E-34AF740F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5072063"/>
              <a:ext cx="33338" cy="34925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0" name="Freeform 1005">
              <a:extLst>
                <a:ext uri="{FF2B5EF4-FFF2-40B4-BE49-F238E27FC236}">
                  <a16:creationId xmlns:a16="http://schemas.microsoft.com/office/drawing/2014/main" id="{60509711-7063-8EEF-174C-807D0B88C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5080000"/>
              <a:ext cx="33338" cy="34925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5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1" name="Freeform 1006">
              <a:extLst>
                <a:ext uri="{FF2B5EF4-FFF2-40B4-BE49-F238E27FC236}">
                  <a16:creationId xmlns:a16="http://schemas.microsoft.com/office/drawing/2014/main" id="{2A77277D-A4F6-1CB3-2149-C033B94D6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63" y="50863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2 h 148"/>
                <a:gd name="T44" fmla="*/ 73 w 147"/>
                <a:gd name="T45" fmla="*/ 0 h 148"/>
                <a:gd name="T46" fmla="*/ 57 w 147"/>
                <a:gd name="T47" fmla="*/ 2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2"/>
                  </a:lnTo>
                  <a:lnTo>
                    <a:pt x="73" y="0"/>
                  </a:lnTo>
                  <a:lnTo>
                    <a:pt x="57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2" name="Freeform 1007">
              <a:extLst>
                <a:ext uri="{FF2B5EF4-FFF2-40B4-BE49-F238E27FC236}">
                  <a16:creationId xmlns:a16="http://schemas.microsoft.com/office/drawing/2014/main" id="{4ADDE90E-E42E-3BCF-29A7-D5402647A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511651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3" name="Freeform 1008">
              <a:extLst>
                <a:ext uri="{FF2B5EF4-FFF2-40B4-BE49-F238E27FC236}">
                  <a16:creationId xmlns:a16="http://schemas.microsoft.com/office/drawing/2014/main" id="{78044D7D-10F6-A21E-95C4-E11CA595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0" y="516731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4" name="Freeform 1009">
              <a:extLst>
                <a:ext uri="{FF2B5EF4-FFF2-40B4-BE49-F238E27FC236}">
                  <a16:creationId xmlns:a16="http://schemas.microsoft.com/office/drawing/2014/main" id="{2B725C11-ABA8-8144-D75D-FC6F0EBBE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5049838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5" name="Freeform 1010">
              <a:extLst>
                <a:ext uri="{FF2B5EF4-FFF2-40B4-BE49-F238E27FC236}">
                  <a16:creationId xmlns:a16="http://schemas.microsoft.com/office/drawing/2014/main" id="{8534788D-33D7-9253-D697-1D11E7E7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504983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6" name="Freeform 1011">
              <a:extLst>
                <a:ext uri="{FF2B5EF4-FFF2-40B4-BE49-F238E27FC236}">
                  <a16:creationId xmlns:a16="http://schemas.microsoft.com/office/drawing/2014/main" id="{8AFE12CF-2658-D7E9-6D71-B4F0528D3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300" y="505460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7" name="Freeform 1012">
              <a:extLst>
                <a:ext uri="{FF2B5EF4-FFF2-40B4-BE49-F238E27FC236}">
                  <a16:creationId xmlns:a16="http://schemas.microsoft.com/office/drawing/2014/main" id="{17608918-785B-E2D2-63B6-F0913924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50371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8" name="Freeform 1013">
              <a:extLst>
                <a:ext uri="{FF2B5EF4-FFF2-40B4-BE49-F238E27FC236}">
                  <a16:creationId xmlns:a16="http://schemas.microsoft.com/office/drawing/2014/main" id="{941B80E4-514A-D92B-4E2F-190340A3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501173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9" name="Freeform 1014">
              <a:extLst>
                <a:ext uri="{FF2B5EF4-FFF2-40B4-BE49-F238E27FC236}">
                  <a16:creationId xmlns:a16="http://schemas.microsoft.com/office/drawing/2014/main" id="{1D091FE3-CB8B-3705-5DAD-8E4D9511C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498157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0" name="Freeform 1015">
              <a:extLst>
                <a:ext uri="{FF2B5EF4-FFF2-40B4-BE49-F238E27FC236}">
                  <a16:creationId xmlns:a16="http://schemas.microsoft.com/office/drawing/2014/main" id="{A0301FC5-2CE7-812E-A08B-AB86BA215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49593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1" name="Freeform 1016">
              <a:extLst>
                <a:ext uri="{FF2B5EF4-FFF2-40B4-BE49-F238E27FC236}">
                  <a16:creationId xmlns:a16="http://schemas.microsoft.com/office/drawing/2014/main" id="{291AB284-C10B-0A91-E79E-58C364FD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49355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2" name="Freeform 1017">
              <a:extLst>
                <a:ext uri="{FF2B5EF4-FFF2-40B4-BE49-F238E27FC236}">
                  <a16:creationId xmlns:a16="http://schemas.microsoft.com/office/drawing/2014/main" id="{713F5AB7-0B9D-4DC5-E0B8-2270978C7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497681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1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7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7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7 h 148"/>
                <a:gd name="T60" fmla="*/ 0 w 147"/>
                <a:gd name="T61" fmla="*/ 74 h 148"/>
                <a:gd name="T62" fmla="*/ 1 w 147"/>
                <a:gd name="T63" fmla="*/ 87 h 148"/>
                <a:gd name="T64" fmla="*/ 2 w 147"/>
                <a:gd name="T65" fmla="*/ 94 h 148"/>
                <a:gd name="T66" fmla="*/ 5 w 147"/>
                <a:gd name="T67" fmla="*/ 101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5 h 148"/>
                <a:gd name="T78" fmla="*/ 73 w 147"/>
                <a:gd name="T79" fmla="*/ 148 h 148"/>
                <a:gd name="T80" fmla="*/ 80 w 147"/>
                <a:gd name="T81" fmla="*/ 146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3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3" name="Freeform 1018">
              <a:extLst>
                <a:ext uri="{FF2B5EF4-FFF2-40B4-BE49-F238E27FC236}">
                  <a16:creationId xmlns:a16="http://schemas.microsoft.com/office/drawing/2014/main" id="{21589EFB-DB0E-27B9-473F-C81C7105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98475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" name="Freeform 1019">
              <a:extLst>
                <a:ext uri="{FF2B5EF4-FFF2-40B4-BE49-F238E27FC236}">
                  <a16:creationId xmlns:a16="http://schemas.microsoft.com/office/drawing/2014/main" id="{DF6198C1-28F5-7D5E-B08B-2CADB72EB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50085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5" name="Freeform 1020">
              <a:extLst>
                <a:ext uri="{FF2B5EF4-FFF2-40B4-BE49-F238E27FC236}">
                  <a16:creationId xmlns:a16="http://schemas.microsoft.com/office/drawing/2014/main" id="{2E5A2667-FE1A-782F-6254-956F8609C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50133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6" name="Freeform 1021">
              <a:extLst>
                <a:ext uri="{FF2B5EF4-FFF2-40B4-BE49-F238E27FC236}">
                  <a16:creationId xmlns:a16="http://schemas.microsoft.com/office/drawing/2014/main" id="{A9D1A295-07FE-A8C5-2FEC-A9C8CBC51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50403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" name="Freeform 1022">
              <a:extLst>
                <a:ext uri="{FF2B5EF4-FFF2-40B4-BE49-F238E27FC236}">
                  <a16:creationId xmlns:a16="http://schemas.microsoft.com/office/drawing/2014/main" id="{6B9437D8-47AD-AF20-035C-3111923F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988" y="50228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8" name="Freeform 1023">
              <a:extLst>
                <a:ext uri="{FF2B5EF4-FFF2-40B4-BE49-F238E27FC236}">
                  <a16:creationId xmlns:a16="http://schemas.microsoft.com/office/drawing/2014/main" id="{4A37FF4E-DE35-716E-4F9A-CEE8BE0B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538638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7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1024">
              <a:extLst>
                <a:ext uri="{FF2B5EF4-FFF2-40B4-BE49-F238E27FC236}">
                  <a16:creationId xmlns:a16="http://schemas.microsoft.com/office/drawing/2014/main" id="{E5BA0B17-D7EC-C1D2-951A-6CDE9D5F1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5243513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1025">
              <a:extLst>
                <a:ext uri="{FF2B5EF4-FFF2-40B4-BE49-F238E27FC236}">
                  <a16:creationId xmlns:a16="http://schemas.microsoft.com/office/drawing/2014/main" id="{FB2132E7-A84C-5B57-0888-BC883FA34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8" y="52752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1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1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1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1026">
              <a:extLst>
                <a:ext uri="{FF2B5EF4-FFF2-40B4-BE49-F238E27FC236}">
                  <a16:creationId xmlns:a16="http://schemas.microsoft.com/office/drawing/2014/main" id="{7F172546-DA1B-46AA-157E-2D93DA68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975" y="505301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1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1027">
              <a:extLst>
                <a:ext uri="{FF2B5EF4-FFF2-40B4-BE49-F238E27FC236}">
                  <a16:creationId xmlns:a16="http://schemas.microsoft.com/office/drawing/2014/main" id="{72135D18-939B-7E9E-3BD9-788F105C7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504507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1028">
              <a:extLst>
                <a:ext uri="{FF2B5EF4-FFF2-40B4-BE49-F238E27FC236}">
                  <a16:creationId xmlns:a16="http://schemas.microsoft.com/office/drawing/2014/main" id="{AC8DBA02-F90A-0A54-2970-96001333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63" y="507682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29">
              <a:extLst>
                <a:ext uri="{FF2B5EF4-FFF2-40B4-BE49-F238E27FC236}">
                  <a16:creationId xmlns:a16="http://schemas.microsoft.com/office/drawing/2014/main" id="{4FFEA2FF-5F9E-748E-AB0B-2454C07F1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50831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030">
              <a:extLst>
                <a:ext uri="{FF2B5EF4-FFF2-40B4-BE49-F238E27FC236}">
                  <a16:creationId xmlns:a16="http://schemas.microsoft.com/office/drawing/2014/main" id="{4623BA54-7BCE-E2CF-12EF-6040BB69A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475" y="50990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1031">
              <a:extLst>
                <a:ext uri="{FF2B5EF4-FFF2-40B4-BE49-F238E27FC236}">
                  <a16:creationId xmlns:a16="http://schemas.microsoft.com/office/drawing/2014/main" id="{CB8535AA-6641-D931-F3DB-502E3C5A7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51069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7" name="Freeform 1032">
              <a:extLst>
                <a:ext uri="{FF2B5EF4-FFF2-40B4-BE49-F238E27FC236}">
                  <a16:creationId xmlns:a16="http://schemas.microsoft.com/office/drawing/2014/main" id="{4AF5A8AD-4A25-7D5D-F799-0300D158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51196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033">
              <a:extLst>
                <a:ext uri="{FF2B5EF4-FFF2-40B4-BE49-F238E27FC236}">
                  <a16:creationId xmlns:a16="http://schemas.microsoft.com/office/drawing/2014/main" id="{E8FEBC92-49D9-288B-28BA-42CB2213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51466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6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1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1 w 148"/>
                <a:gd name="T55" fmla="*/ 33 h 148"/>
                <a:gd name="T56" fmla="*/ 5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1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6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034">
              <a:extLst>
                <a:ext uri="{FF2B5EF4-FFF2-40B4-BE49-F238E27FC236}">
                  <a16:creationId xmlns:a16="http://schemas.microsoft.com/office/drawing/2014/main" id="{5A443F77-4B40-CF48-2208-A24157B1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516731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035">
              <a:extLst>
                <a:ext uri="{FF2B5EF4-FFF2-40B4-BE49-F238E27FC236}">
                  <a16:creationId xmlns:a16="http://schemas.microsoft.com/office/drawing/2014/main" id="{C6BC2DD4-57E5-9E3B-9CCD-8B5255C2C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5103813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036">
              <a:extLst>
                <a:ext uri="{FF2B5EF4-FFF2-40B4-BE49-F238E27FC236}">
                  <a16:creationId xmlns:a16="http://schemas.microsoft.com/office/drawing/2014/main" id="{3A64090C-7DA6-5D15-F073-268B6086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75" y="50403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037">
              <a:extLst>
                <a:ext uri="{FF2B5EF4-FFF2-40B4-BE49-F238E27FC236}">
                  <a16:creationId xmlns:a16="http://schemas.microsoft.com/office/drawing/2014/main" id="{37B9DA66-5F6F-B767-14D4-82E290B0F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5072063"/>
              <a:ext cx="34925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038">
              <a:extLst>
                <a:ext uri="{FF2B5EF4-FFF2-40B4-BE49-F238E27FC236}">
                  <a16:creationId xmlns:a16="http://schemas.microsoft.com/office/drawing/2014/main" id="{DF5A78B3-0691-A2E1-FC11-04EAE964C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913" y="506412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1039">
              <a:extLst>
                <a:ext uri="{FF2B5EF4-FFF2-40B4-BE49-F238E27FC236}">
                  <a16:creationId xmlns:a16="http://schemas.microsoft.com/office/drawing/2014/main" id="{AC335944-2E8C-A821-73B0-DB47DAF98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50593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1040">
              <a:extLst>
                <a:ext uri="{FF2B5EF4-FFF2-40B4-BE49-F238E27FC236}">
                  <a16:creationId xmlns:a16="http://schemas.microsoft.com/office/drawing/2014/main" id="{312F3312-28F9-2F3B-5654-82C203AF8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5059363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8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1041">
              <a:extLst>
                <a:ext uri="{FF2B5EF4-FFF2-40B4-BE49-F238E27FC236}">
                  <a16:creationId xmlns:a16="http://schemas.microsoft.com/office/drawing/2014/main" id="{937A79B3-9125-D3C2-6F8E-83285458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50561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1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1042">
              <a:extLst>
                <a:ext uri="{FF2B5EF4-FFF2-40B4-BE49-F238E27FC236}">
                  <a16:creationId xmlns:a16="http://schemas.microsoft.com/office/drawing/2014/main" id="{9F2EE9DF-BD63-E172-6EF9-7CEC2E97D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4981575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1043">
              <a:extLst>
                <a:ext uri="{FF2B5EF4-FFF2-40B4-BE49-F238E27FC236}">
                  <a16:creationId xmlns:a16="http://schemas.microsoft.com/office/drawing/2014/main" id="{291791E2-D50D-126F-04D7-4D3D2464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5008563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1044">
              <a:extLst>
                <a:ext uri="{FF2B5EF4-FFF2-40B4-BE49-F238E27FC236}">
                  <a16:creationId xmlns:a16="http://schemas.microsoft.com/office/drawing/2014/main" id="{C17CB960-BB1B-7A55-BE18-56AE35D5D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5014913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1045">
              <a:extLst>
                <a:ext uri="{FF2B5EF4-FFF2-40B4-BE49-F238E27FC236}">
                  <a16:creationId xmlns:a16="http://schemas.microsoft.com/office/drawing/2014/main" id="{0D7B418B-E13B-7676-7CB4-8C8DCFA3D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50196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1046">
              <a:extLst>
                <a:ext uri="{FF2B5EF4-FFF2-40B4-BE49-F238E27FC236}">
                  <a16:creationId xmlns:a16="http://schemas.microsoft.com/office/drawing/2014/main" id="{E683B151-DF5C-1B62-E75F-EFA91B012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5019675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1047">
              <a:extLst>
                <a:ext uri="{FF2B5EF4-FFF2-40B4-BE49-F238E27FC236}">
                  <a16:creationId xmlns:a16="http://schemas.microsoft.com/office/drawing/2014/main" id="{B61472CE-E6CF-BE1C-B9BE-47FC49F29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5013325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3" name="Freeform 1048">
              <a:extLst>
                <a:ext uri="{FF2B5EF4-FFF2-40B4-BE49-F238E27FC236}">
                  <a16:creationId xmlns:a16="http://schemas.microsoft.com/office/drawing/2014/main" id="{6E434E1B-79CA-0617-0457-C720D547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4999038"/>
              <a:ext cx="33338" cy="33338"/>
            </a:xfrm>
            <a:custGeom>
              <a:avLst/>
              <a:gdLst>
                <a:gd name="T0" fmla="*/ 126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3 w 148"/>
                <a:gd name="T7" fmla="*/ 101 h 147"/>
                <a:gd name="T8" fmla="*/ 143 w 148"/>
                <a:gd name="T9" fmla="*/ 97 h 147"/>
                <a:gd name="T10" fmla="*/ 143 w 148"/>
                <a:gd name="T11" fmla="*/ 95 h 147"/>
                <a:gd name="T12" fmla="*/ 143 w 148"/>
                <a:gd name="T13" fmla="*/ 94 h 147"/>
                <a:gd name="T14" fmla="*/ 144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3 h 147"/>
                <a:gd name="T28" fmla="*/ 146 w 148"/>
                <a:gd name="T29" fmla="*/ 57 h 147"/>
                <a:gd name="T30" fmla="*/ 143 w 148"/>
                <a:gd name="T31" fmla="*/ 45 h 147"/>
                <a:gd name="T32" fmla="*/ 135 w 148"/>
                <a:gd name="T33" fmla="*/ 32 h 147"/>
                <a:gd name="T34" fmla="*/ 126 w 148"/>
                <a:gd name="T35" fmla="*/ 21 h 147"/>
                <a:gd name="T36" fmla="*/ 115 w 148"/>
                <a:gd name="T37" fmla="*/ 11 h 147"/>
                <a:gd name="T38" fmla="*/ 102 w 148"/>
                <a:gd name="T39" fmla="*/ 5 h 147"/>
                <a:gd name="T40" fmla="*/ 94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2 w 148"/>
                <a:gd name="T51" fmla="*/ 11 h 147"/>
                <a:gd name="T52" fmla="*/ 22 w 148"/>
                <a:gd name="T53" fmla="*/ 21 h 147"/>
                <a:gd name="T54" fmla="*/ 12 w 148"/>
                <a:gd name="T55" fmla="*/ 32 h 147"/>
                <a:gd name="T56" fmla="*/ 5 w 148"/>
                <a:gd name="T57" fmla="*/ 45 h 147"/>
                <a:gd name="T58" fmla="*/ 1 w 148"/>
                <a:gd name="T59" fmla="*/ 57 h 147"/>
                <a:gd name="T60" fmla="*/ 0 w 148"/>
                <a:gd name="T61" fmla="*/ 73 h 147"/>
                <a:gd name="T62" fmla="*/ 1 w 148"/>
                <a:gd name="T63" fmla="*/ 87 h 147"/>
                <a:gd name="T64" fmla="*/ 2 w 148"/>
                <a:gd name="T65" fmla="*/ 94 h 147"/>
                <a:gd name="T66" fmla="*/ 5 w 148"/>
                <a:gd name="T67" fmla="*/ 101 h 147"/>
                <a:gd name="T68" fmla="*/ 12 w 148"/>
                <a:gd name="T69" fmla="*/ 114 h 147"/>
                <a:gd name="T70" fmla="*/ 22 w 148"/>
                <a:gd name="T71" fmla="*/ 126 h 147"/>
                <a:gd name="T72" fmla="*/ 32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0 w 148"/>
                <a:gd name="T81" fmla="*/ 146 h 147"/>
                <a:gd name="T82" fmla="*/ 80 w 148"/>
                <a:gd name="T83" fmla="*/ 145 h 147"/>
                <a:gd name="T84" fmla="*/ 82 w 148"/>
                <a:gd name="T85" fmla="*/ 145 h 147"/>
                <a:gd name="T86" fmla="*/ 84 w 148"/>
                <a:gd name="T87" fmla="*/ 145 h 147"/>
                <a:gd name="T88" fmla="*/ 88 w 148"/>
                <a:gd name="T89" fmla="*/ 145 h 147"/>
                <a:gd name="T90" fmla="*/ 94 w 148"/>
                <a:gd name="T91" fmla="*/ 143 h 147"/>
                <a:gd name="T92" fmla="*/ 94 w 148"/>
                <a:gd name="T93" fmla="*/ 142 h 147"/>
                <a:gd name="T94" fmla="*/ 95 w 148"/>
                <a:gd name="T95" fmla="*/ 142 h 147"/>
                <a:gd name="T96" fmla="*/ 98 w 148"/>
                <a:gd name="T97" fmla="*/ 142 h 147"/>
                <a:gd name="T98" fmla="*/ 102 w 148"/>
                <a:gd name="T99" fmla="*/ 142 h 147"/>
                <a:gd name="T100" fmla="*/ 115 w 148"/>
                <a:gd name="T101" fmla="*/ 135 h 147"/>
                <a:gd name="T102" fmla="*/ 120 w 148"/>
                <a:gd name="T103" fmla="*/ 130 h 147"/>
                <a:gd name="T104" fmla="*/ 126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3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3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4" name="Freeform 1049">
              <a:extLst>
                <a:ext uri="{FF2B5EF4-FFF2-40B4-BE49-F238E27FC236}">
                  <a16:creationId xmlns:a16="http://schemas.microsoft.com/office/drawing/2014/main" id="{BD46F543-BCC9-C3EB-F4FB-79F9AB70E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49815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4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4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Freeform 1050">
              <a:extLst>
                <a:ext uri="{FF2B5EF4-FFF2-40B4-BE49-F238E27FC236}">
                  <a16:creationId xmlns:a16="http://schemas.microsoft.com/office/drawing/2014/main" id="{1468C11A-BA0E-7D41-FEFD-7E2AF80E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5" y="49784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6" name="Freeform 1051">
              <a:extLst>
                <a:ext uri="{FF2B5EF4-FFF2-40B4-BE49-F238E27FC236}">
                  <a16:creationId xmlns:a16="http://schemas.microsoft.com/office/drawing/2014/main" id="{979158C3-FCD7-8EB9-7E11-A12908826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9784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7" name="Freeform 1052">
              <a:extLst>
                <a:ext uri="{FF2B5EF4-FFF2-40B4-BE49-F238E27FC236}">
                  <a16:creationId xmlns:a16="http://schemas.microsoft.com/office/drawing/2014/main" id="{258E482E-50A0-FB72-36BD-639304E2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498316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1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1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8" name="Freeform 1053">
              <a:extLst>
                <a:ext uri="{FF2B5EF4-FFF2-40B4-BE49-F238E27FC236}">
                  <a16:creationId xmlns:a16="http://schemas.microsoft.com/office/drawing/2014/main" id="{62AE6608-BFC3-A5C8-FB7F-89832C1AA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498316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9" name="Freeform 1054">
              <a:extLst>
                <a:ext uri="{FF2B5EF4-FFF2-40B4-BE49-F238E27FC236}">
                  <a16:creationId xmlns:a16="http://schemas.microsoft.com/office/drawing/2014/main" id="{BC9D6EED-E14E-5FD9-ABEE-FAA6E0A8C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225" y="497681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0" name="Freeform 1055">
              <a:extLst>
                <a:ext uri="{FF2B5EF4-FFF2-40B4-BE49-F238E27FC236}">
                  <a16:creationId xmlns:a16="http://schemas.microsoft.com/office/drawing/2014/main" id="{4479A793-171B-07D6-7862-E52EE5524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225" y="4965700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1" name="Freeform 1056">
              <a:extLst>
                <a:ext uri="{FF2B5EF4-FFF2-40B4-BE49-F238E27FC236}">
                  <a16:creationId xmlns:a16="http://schemas.microsoft.com/office/drawing/2014/main" id="{85C150D0-FF64-0C13-77D1-B9567510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496570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Freeform 1057">
              <a:extLst>
                <a:ext uri="{FF2B5EF4-FFF2-40B4-BE49-F238E27FC236}">
                  <a16:creationId xmlns:a16="http://schemas.microsoft.com/office/drawing/2014/main" id="{40B536BA-AD30-724A-3A66-E1CA702B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475" y="49593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3" name="Freeform 1058">
              <a:extLst>
                <a:ext uri="{FF2B5EF4-FFF2-40B4-BE49-F238E27FC236}">
                  <a16:creationId xmlns:a16="http://schemas.microsoft.com/office/drawing/2014/main" id="{09C6D084-79FF-E924-B936-A9A336509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4951413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Freeform 1059">
              <a:extLst>
                <a:ext uri="{FF2B5EF4-FFF2-40B4-BE49-F238E27FC236}">
                  <a16:creationId xmlns:a16="http://schemas.microsoft.com/office/drawing/2014/main" id="{1CCC5D27-C242-EA82-89AC-5F980F90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9463" y="49514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5" name="Freeform 1060">
              <a:extLst>
                <a:ext uri="{FF2B5EF4-FFF2-40B4-BE49-F238E27FC236}">
                  <a16:creationId xmlns:a16="http://schemas.microsoft.com/office/drawing/2014/main" id="{CFF52AA5-9C22-7A14-6F91-53CEFCE4B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49561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6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2 h 148"/>
                <a:gd name="T44" fmla="*/ 73 w 147"/>
                <a:gd name="T45" fmla="*/ 0 h 148"/>
                <a:gd name="T46" fmla="*/ 57 w 147"/>
                <a:gd name="T47" fmla="*/ 2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6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6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2"/>
                  </a:lnTo>
                  <a:lnTo>
                    <a:pt x="73" y="0"/>
                  </a:lnTo>
                  <a:lnTo>
                    <a:pt x="57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6" name="Freeform 1061">
              <a:extLst>
                <a:ext uri="{FF2B5EF4-FFF2-40B4-BE49-F238E27FC236}">
                  <a16:creationId xmlns:a16="http://schemas.microsoft.com/office/drawing/2014/main" id="{85828DE9-9DE0-F42D-BC2C-ABEAF46DB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494347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7" name="Freeform 1062">
              <a:extLst>
                <a:ext uri="{FF2B5EF4-FFF2-40B4-BE49-F238E27FC236}">
                  <a16:creationId xmlns:a16="http://schemas.microsoft.com/office/drawing/2014/main" id="{6460D217-039C-31E1-EA41-E32061D82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49371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8" name="Freeform 1063">
              <a:extLst>
                <a:ext uri="{FF2B5EF4-FFF2-40B4-BE49-F238E27FC236}">
                  <a16:creationId xmlns:a16="http://schemas.microsoft.com/office/drawing/2014/main" id="{DC410702-470F-5B5F-A5E7-8425AAC5F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49450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9" name="Freeform 1064">
              <a:extLst>
                <a:ext uri="{FF2B5EF4-FFF2-40B4-BE49-F238E27FC236}">
                  <a16:creationId xmlns:a16="http://schemas.microsoft.com/office/drawing/2014/main" id="{DA741EE1-DC70-3EA0-0EDB-89E9B4092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493395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0" name="Freeform 1065">
              <a:extLst>
                <a:ext uri="{FF2B5EF4-FFF2-40B4-BE49-F238E27FC236}">
                  <a16:creationId xmlns:a16="http://schemas.microsoft.com/office/drawing/2014/main" id="{C7CB0FC7-DAD8-6428-BFCE-A888B33D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725" y="4926013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1" name="Freeform 1066">
              <a:extLst>
                <a:ext uri="{FF2B5EF4-FFF2-40B4-BE49-F238E27FC236}">
                  <a16:creationId xmlns:a16="http://schemas.microsoft.com/office/drawing/2014/main" id="{72F8A852-E45C-30E6-668F-CEB74B2B5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493395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2" name="Freeform 1067">
              <a:extLst>
                <a:ext uri="{FF2B5EF4-FFF2-40B4-BE49-F238E27FC236}">
                  <a16:creationId xmlns:a16="http://schemas.microsoft.com/office/drawing/2014/main" id="{F872067B-01A0-9F58-69AE-658A1DF7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49498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3" name="Freeform 1068">
              <a:extLst>
                <a:ext uri="{FF2B5EF4-FFF2-40B4-BE49-F238E27FC236}">
                  <a16:creationId xmlns:a16="http://schemas.microsoft.com/office/drawing/2014/main" id="{1CB54307-F149-4360-E882-C790B8B0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0" y="4902200"/>
              <a:ext cx="33338" cy="33338"/>
            </a:xfrm>
            <a:custGeom>
              <a:avLst/>
              <a:gdLst>
                <a:gd name="T0" fmla="*/ 126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2 w 148"/>
                <a:gd name="T7" fmla="*/ 101 h 147"/>
                <a:gd name="T8" fmla="*/ 142 w 148"/>
                <a:gd name="T9" fmla="*/ 97 h 147"/>
                <a:gd name="T10" fmla="*/ 142 w 148"/>
                <a:gd name="T11" fmla="*/ 95 h 147"/>
                <a:gd name="T12" fmla="*/ 142 w 148"/>
                <a:gd name="T13" fmla="*/ 94 h 147"/>
                <a:gd name="T14" fmla="*/ 143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4 h 147"/>
                <a:gd name="T28" fmla="*/ 146 w 148"/>
                <a:gd name="T29" fmla="*/ 57 h 147"/>
                <a:gd name="T30" fmla="*/ 142 w 148"/>
                <a:gd name="T31" fmla="*/ 45 h 147"/>
                <a:gd name="T32" fmla="*/ 135 w 148"/>
                <a:gd name="T33" fmla="*/ 32 h 147"/>
                <a:gd name="T34" fmla="*/ 126 w 148"/>
                <a:gd name="T35" fmla="*/ 21 h 147"/>
                <a:gd name="T36" fmla="*/ 114 w 148"/>
                <a:gd name="T37" fmla="*/ 11 h 147"/>
                <a:gd name="T38" fmla="*/ 102 w 148"/>
                <a:gd name="T39" fmla="*/ 5 h 147"/>
                <a:gd name="T40" fmla="*/ 94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2 w 148"/>
                <a:gd name="T51" fmla="*/ 11 h 147"/>
                <a:gd name="T52" fmla="*/ 21 w 148"/>
                <a:gd name="T53" fmla="*/ 21 h 147"/>
                <a:gd name="T54" fmla="*/ 12 w 148"/>
                <a:gd name="T55" fmla="*/ 32 h 147"/>
                <a:gd name="T56" fmla="*/ 5 w 148"/>
                <a:gd name="T57" fmla="*/ 45 h 147"/>
                <a:gd name="T58" fmla="*/ 1 w 148"/>
                <a:gd name="T59" fmla="*/ 57 h 147"/>
                <a:gd name="T60" fmla="*/ 0 w 148"/>
                <a:gd name="T61" fmla="*/ 74 h 147"/>
                <a:gd name="T62" fmla="*/ 1 w 148"/>
                <a:gd name="T63" fmla="*/ 87 h 147"/>
                <a:gd name="T64" fmla="*/ 2 w 148"/>
                <a:gd name="T65" fmla="*/ 94 h 147"/>
                <a:gd name="T66" fmla="*/ 5 w 148"/>
                <a:gd name="T67" fmla="*/ 101 h 147"/>
                <a:gd name="T68" fmla="*/ 12 w 148"/>
                <a:gd name="T69" fmla="*/ 114 h 147"/>
                <a:gd name="T70" fmla="*/ 21 w 148"/>
                <a:gd name="T71" fmla="*/ 126 h 147"/>
                <a:gd name="T72" fmla="*/ 32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0 w 148"/>
                <a:gd name="T81" fmla="*/ 146 h 147"/>
                <a:gd name="T82" fmla="*/ 80 w 148"/>
                <a:gd name="T83" fmla="*/ 145 h 147"/>
                <a:gd name="T84" fmla="*/ 81 w 148"/>
                <a:gd name="T85" fmla="*/ 145 h 147"/>
                <a:gd name="T86" fmla="*/ 83 w 148"/>
                <a:gd name="T87" fmla="*/ 145 h 147"/>
                <a:gd name="T88" fmla="*/ 88 w 148"/>
                <a:gd name="T89" fmla="*/ 145 h 147"/>
                <a:gd name="T90" fmla="*/ 94 w 148"/>
                <a:gd name="T91" fmla="*/ 143 h 147"/>
                <a:gd name="T92" fmla="*/ 94 w 148"/>
                <a:gd name="T93" fmla="*/ 142 h 147"/>
                <a:gd name="T94" fmla="*/ 95 w 148"/>
                <a:gd name="T95" fmla="*/ 142 h 147"/>
                <a:gd name="T96" fmla="*/ 97 w 148"/>
                <a:gd name="T97" fmla="*/ 142 h 147"/>
                <a:gd name="T98" fmla="*/ 102 w 148"/>
                <a:gd name="T99" fmla="*/ 142 h 147"/>
                <a:gd name="T100" fmla="*/ 114 w 148"/>
                <a:gd name="T101" fmla="*/ 135 h 147"/>
                <a:gd name="T102" fmla="*/ 120 w 148"/>
                <a:gd name="T103" fmla="*/ 130 h 147"/>
                <a:gd name="T104" fmla="*/ 126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4" name="Freeform 1069">
              <a:extLst>
                <a:ext uri="{FF2B5EF4-FFF2-40B4-BE49-F238E27FC236}">
                  <a16:creationId xmlns:a16="http://schemas.microsoft.com/office/drawing/2014/main" id="{DF891294-F505-4D4D-BF64-8D6F7BF0D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413" y="491648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5" name="Freeform 1070">
              <a:extLst>
                <a:ext uri="{FF2B5EF4-FFF2-40B4-BE49-F238E27FC236}">
                  <a16:creationId xmlns:a16="http://schemas.microsoft.com/office/drawing/2014/main" id="{52B830E0-1137-03F8-11FC-88FACB27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475" y="489426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6" name="Freeform 1071">
              <a:extLst>
                <a:ext uri="{FF2B5EF4-FFF2-40B4-BE49-F238E27FC236}">
                  <a16:creationId xmlns:a16="http://schemas.microsoft.com/office/drawing/2014/main" id="{BC610213-705F-F143-9645-864466AA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49085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7" name="Freeform 1072">
              <a:extLst>
                <a:ext uri="{FF2B5EF4-FFF2-40B4-BE49-F238E27FC236}">
                  <a16:creationId xmlns:a16="http://schemas.microsoft.com/office/drawing/2014/main" id="{E6A8642D-B304-3CF9-6303-060FE6C9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225" y="49196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8" name="Freeform 1073">
              <a:extLst>
                <a:ext uri="{FF2B5EF4-FFF2-40B4-BE49-F238E27FC236}">
                  <a16:creationId xmlns:a16="http://schemas.microsoft.com/office/drawing/2014/main" id="{20CD8D44-9223-DE98-55B3-2DA3E383D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563" y="4938713"/>
              <a:ext cx="33338" cy="33338"/>
            </a:xfrm>
            <a:custGeom>
              <a:avLst/>
              <a:gdLst>
                <a:gd name="T0" fmla="*/ 126 w 147"/>
                <a:gd name="T1" fmla="*/ 126 h 147"/>
                <a:gd name="T2" fmla="*/ 130 w 147"/>
                <a:gd name="T3" fmla="*/ 120 h 147"/>
                <a:gd name="T4" fmla="*/ 135 w 147"/>
                <a:gd name="T5" fmla="*/ 114 h 147"/>
                <a:gd name="T6" fmla="*/ 142 w 147"/>
                <a:gd name="T7" fmla="*/ 101 h 147"/>
                <a:gd name="T8" fmla="*/ 142 w 147"/>
                <a:gd name="T9" fmla="*/ 97 h 147"/>
                <a:gd name="T10" fmla="*/ 142 w 147"/>
                <a:gd name="T11" fmla="*/ 95 h 147"/>
                <a:gd name="T12" fmla="*/ 142 w 147"/>
                <a:gd name="T13" fmla="*/ 94 h 147"/>
                <a:gd name="T14" fmla="*/ 143 w 147"/>
                <a:gd name="T15" fmla="*/ 94 h 147"/>
                <a:gd name="T16" fmla="*/ 145 w 147"/>
                <a:gd name="T17" fmla="*/ 87 h 147"/>
                <a:gd name="T18" fmla="*/ 145 w 147"/>
                <a:gd name="T19" fmla="*/ 83 h 147"/>
                <a:gd name="T20" fmla="*/ 145 w 147"/>
                <a:gd name="T21" fmla="*/ 81 h 147"/>
                <a:gd name="T22" fmla="*/ 145 w 147"/>
                <a:gd name="T23" fmla="*/ 80 h 147"/>
                <a:gd name="T24" fmla="*/ 146 w 147"/>
                <a:gd name="T25" fmla="*/ 80 h 147"/>
                <a:gd name="T26" fmla="*/ 147 w 147"/>
                <a:gd name="T27" fmla="*/ 73 h 147"/>
                <a:gd name="T28" fmla="*/ 145 w 147"/>
                <a:gd name="T29" fmla="*/ 57 h 147"/>
                <a:gd name="T30" fmla="*/ 142 w 147"/>
                <a:gd name="T31" fmla="*/ 45 h 147"/>
                <a:gd name="T32" fmla="*/ 135 w 147"/>
                <a:gd name="T33" fmla="*/ 32 h 147"/>
                <a:gd name="T34" fmla="*/ 126 w 147"/>
                <a:gd name="T35" fmla="*/ 21 h 147"/>
                <a:gd name="T36" fmla="*/ 114 w 147"/>
                <a:gd name="T37" fmla="*/ 11 h 147"/>
                <a:gd name="T38" fmla="*/ 101 w 147"/>
                <a:gd name="T39" fmla="*/ 5 h 147"/>
                <a:gd name="T40" fmla="*/ 94 w 147"/>
                <a:gd name="T41" fmla="*/ 2 h 147"/>
                <a:gd name="T42" fmla="*/ 87 w 147"/>
                <a:gd name="T43" fmla="*/ 1 h 147"/>
                <a:gd name="T44" fmla="*/ 73 w 147"/>
                <a:gd name="T45" fmla="*/ 0 h 147"/>
                <a:gd name="T46" fmla="*/ 57 w 147"/>
                <a:gd name="T47" fmla="*/ 1 h 147"/>
                <a:gd name="T48" fmla="*/ 45 w 147"/>
                <a:gd name="T49" fmla="*/ 5 h 147"/>
                <a:gd name="T50" fmla="*/ 32 w 147"/>
                <a:gd name="T51" fmla="*/ 11 h 147"/>
                <a:gd name="T52" fmla="*/ 21 w 147"/>
                <a:gd name="T53" fmla="*/ 21 h 147"/>
                <a:gd name="T54" fmla="*/ 11 w 147"/>
                <a:gd name="T55" fmla="*/ 32 h 147"/>
                <a:gd name="T56" fmla="*/ 5 w 147"/>
                <a:gd name="T57" fmla="*/ 45 h 147"/>
                <a:gd name="T58" fmla="*/ 1 w 147"/>
                <a:gd name="T59" fmla="*/ 57 h 147"/>
                <a:gd name="T60" fmla="*/ 0 w 147"/>
                <a:gd name="T61" fmla="*/ 73 h 147"/>
                <a:gd name="T62" fmla="*/ 1 w 147"/>
                <a:gd name="T63" fmla="*/ 87 h 147"/>
                <a:gd name="T64" fmla="*/ 2 w 147"/>
                <a:gd name="T65" fmla="*/ 94 h 147"/>
                <a:gd name="T66" fmla="*/ 5 w 147"/>
                <a:gd name="T67" fmla="*/ 101 h 147"/>
                <a:gd name="T68" fmla="*/ 11 w 147"/>
                <a:gd name="T69" fmla="*/ 114 h 147"/>
                <a:gd name="T70" fmla="*/ 21 w 147"/>
                <a:gd name="T71" fmla="*/ 126 h 147"/>
                <a:gd name="T72" fmla="*/ 32 w 147"/>
                <a:gd name="T73" fmla="*/ 135 h 147"/>
                <a:gd name="T74" fmla="*/ 45 w 147"/>
                <a:gd name="T75" fmla="*/ 142 h 147"/>
                <a:gd name="T76" fmla="*/ 57 w 147"/>
                <a:gd name="T77" fmla="*/ 145 h 147"/>
                <a:gd name="T78" fmla="*/ 73 w 147"/>
                <a:gd name="T79" fmla="*/ 147 h 147"/>
                <a:gd name="T80" fmla="*/ 80 w 147"/>
                <a:gd name="T81" fmla="*/ 146 h 147"/>
                <a:gd name="T82" fmla="*/ 80 w 147"/>
                <a:gd name="T83" fmla="*/ 145 h 147"/>
                <a:gd name="T84" fmla="*/ 81 w 147"/>
                <a:gd name="T85" fmla="*/ 145 h 147"/>
                <a:gd name="T86" fmla="*/ 83 w 147"/>
                <a:gd name="T87" fmla="*/ 145 h 147"/>
                <a:gd name="T88" fmla="*/ 87 w 147"/>
                <a:gd name="T89" fmla="*/ 145 h 147"/>
                <a:gd name="T90" fmla="*/ 94 w 147"/>
                <a:gd name="T91" fmla="*/ 143 h 147"/>
                <a:gd name="T92" fmla="*/ 94 w 147"/>
                <a:gd name="T93" fmla="*/ 142 h 147"/>
                <a:gd name="T94" fmla="*/ 95 w 147"/>
                <a:gd name="T95" fmla="*/ 142 h 147"/>
                <a:gd name="T96" fmla="*/ 97 w 147"/>
                <a:gd name="T97" fmla="*/ 142 h 147"/>
                <a:gd name="T98" fmla="*/ 101 w 147"/>
                <a:gd name="T99" fmla="*/ 142 h 147"/>
                <a:gd name="T100" fmla="*/ 114 w 147"/>
                <a:gd name="T101" fmla="*/ 135 h 147"/>
                <a:gd name="T102" fmla="*/ 120 w 147"/>
                <a:gd name="T103" fmla="*/ 130 h 147"/>
                <a:gd name="T104" fmla="*/ 126 w 147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7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3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3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3" y="147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9" name="Freeform 1074">
              <a:extLst>
                <a:ext uri="{FF2B5EF4-FFF2-40B4-BE49-F238E27FC236}">
                  <a16:creationId xmlns:a16="http://schemas.microsoft.com/office/drawing/2014/main" id="{0C86DA80-8825-88EE-7778-C3DE687D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49101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0" name="Freeform 1075">
              <a:extLst>
                <a:ext uri="{FF2B5EF4-FFF2-40B4-BE49-F238E27FC236}">
                  <a16:creationId xmlns:a16="http://schemas.microsoft.com/office/drawing/2014/main" id="{7EBFFFFF-E008-E616-095E-FA25214CF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4867275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1" name="Freeform 1076">
              <a:extLst>
                <a:ext uri="{FF2B5EF4-FFF2-40B4-BE49-F238E27FC236}">
                  <a16:creationId xmlns:a16="http://schemas.microsoft.com/office/drawing/2014/main" id="{31FB921A-2941-2C33-D71C-C5530ACE7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48514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2" name="Freeform 1077">
              <a:extLst>
                <a:ext uri="{FF2B5EF4-FFF2-40B4-BE49-F238E27FC236}">
                  <a16:creationId xmlns:a16="http://schemas.microsoft.com/office/drawing/2014/main" id="{BE2EC0DE-40E3-8C44-1025-0604CB20E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48688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7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3" name="Freeform 1078">
              <a:extLst>
                <a:ext uri="{FF2B5EF4-FFF2-40B4-BE49-F238E27FC236}">
                  <a16:creationId xmlns:a16="http://schemas.microsoft.com/office/drawing/2014/main" id="{DC242708-31F1-57A2-90FD-5D21B0665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725" y="4708525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4" name="Freeform 1079">
              <a:extLst>
                <a:ext uri="{FF2B5EF4-FFF2-40B4-BE49-F238E27FC236}">
                  <a16:creationId xmlns:a16="http://schemas.microsoft.com/office/drawing/2014/main" id="{955B177B-8CD7-D971-F1D6-457E14003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466883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1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1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1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5" name="Freeform 1080">
              <a:extLst>
                <a:ext uri="{FF2B5EF4-FFF2-40B4-BE49-F238E27FC236}">
                  <a16:creationId xmlns:a16="http://schemas.microsoft.com/office/drawing/2014/main" id="{50018AEF-8058-9569-BC45-EC25375EC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975" y="4745038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6" name="Freeform 1081">
              <a:extLst>
                <a:ext uri="{FF2B5EF4-FFF2-40B4-BE49-F238E27FC236}">
                  <a16:creationId xmlns:a16="http://schemas.microsoft.com/office/drawing/2014/main" id="{082AF599-219B-5DB7-E3BB-9D412AD4C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0" y="47339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7" name="Freeform 1082">
              <a:extLst>
                <a:ext uri="{FF2B5EF4-FFF2-40B4-BE49-F238E27FC236}">
                  <a16:creationId xmlns:a16="http://schemas.microsoft.com/office/drawing/2014/main" id="{C7A2F96E-F036-41E5-608F-1980DD661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4754563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8" name="Freeform 1083">
              <a:extLst>
                <a:ext uri="{FF2B5EF4-FFF2-40B4-BE49-F238E27FC236}">
                  <a16:creationId xmlns:a16="http://schemas.microsoft.com/office/drawing/2014/main" id="{DAA1A78E-D81B-A89B-4C2E-739DB08E9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479425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9" name="Freeform 1084">
              <a:extLst>
                <a:ext uri="{FF2B5EF4-FFF2-40B4-BE49-F238E27FC236}">
                  <a16:creationId xmlns:a16="http://schemas.microsoft.com/office/drawing/2014/main" id="{9D573DCB-35B1-B3CF-5398-2AA7B2277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838" y="479425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0" name="Freeform 1085">
              <a:extLst>
                <a:ext uri="{FF2B5EF4-FFF2-40B4-BE49-F238E27FC236}">
                  <a16:creationId xmlns:a16="http://schemas.microsoft.com/office/drawing/2014/main" id="{B5F9DADB-FCA3-42D2-5A10-239107F31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4794250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1" name="Freeform 1086">
              <a:extLst>
                <a:ext uri="{FF2B5EF4-FFF2-40B4-BE49-F238E27FC236}">
                  <a16:creationId xmlns:a16="http://schemas.microsoft.com/office/drawing/2014/main" id="{A86BFF2F-40D6-C65B-7C77-1886B873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475" y="47894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2" name="Freeform 1087">
              <a:extLst>
                <a:ext uri="{FF2B5EF4-FFF2-40B4-BE49-F238E27FC236}">
                  <a16:creationId xmlns:a16="http://schemas.microsoft.com/office/drawing/2014/main" id="{232C8B01-22DC-0FCB-2CE0-FA283A730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478948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3" name="Freeform 1088">
              <a:extLst>
                <a:ext uri="{FF2B5EF4-FFF2-40B4-BE49-F238E27FC236}">
                  <a16:creationId xmlns:a16="http://schemas.microsoft.com/office/drawing/2014/main" id="{E9706558-B62F-A0DA-9649-67CDDC47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4799013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4" name="Freeform 1089">
              <a:extLst>
                <a:ext uri="{FF2B5EF4-FFF2-40B4-BE49-F238E27FC236}">
                  <a16:creationId xmlns:a16="http://schemas.microsoft.com/office/drawing/2014/main" id="{BACF15F0-5176-6401-B46C-31EE811F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48021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5" name="Freeform 1090">
              <a:extLst>
                <a:ext uri="{FF2B5EF4-FFF2-40B4-BE49-F238E27FC236}">
                  <a16:creationId xmlns:a16="http://schemas.microsoft.com/office/drawing/2014/main" id="{B71EEAE4-6BD0-53D5-E81C-5A6F55F2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48133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6" name="Freeform 1091">
              <a:extLst>
                <a:ext uri="{FF2B5EF4-FFF2-40B4-BE49-F238E27FC236}">
                  <a16:creationId xmlns:a16="http://schemas.microsoft.com/office/drawing/2014/main" id="{3BDF1F6B-6862-42C0-24F5-BAF228200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4841875"/>
              <a:ext cx="33338" cy="33338"/>
            </a:xfrm>
            <a:custGeom>
              <a:avLst/>
              <a:gdLst>
                <a:gd name="T0" fmla="*/ 127 w 148"/>
                <a:gd name="T1" fmla="*/ 126 h 147"/>
                <a:gd name="T2" fmla="*/ 131 w 148"/>
                <a:gd name="T3" fmla="*/ 120 h 147"/>
                <a:gd name="T4" fmla="*/ 135 w 148"/>
                <a:gd name="T5" fmla="*/ 114 h 147"/>
                <a:gd name="T6" fmla="*/ 143 w 148"/>
                <a:gd name="T7" fmla="*/ 101 h 147"/>
                <a:gd name="T8" fmla="*/ 143 w 148"/>
                <a:gd name="T9" fmla="*/ 97 h 147"/>
                <a:gd name="T10" fmla="*/ 143 w 148"/>
                <a:gd name="T11" fmla="*/ 95 h 147"/>
                <a:gd name="T12" fmla="*/ 143 w 148"/>
                <a:gd name="T13" fmla="*/ 94 h 147"/>
                <a:gd name="T14" fmla="*/ 144 w 148"/>
                <a:gd name="T15" fmla="*/ 94 h 147"/>
                <a:gd name="T16" fmla="*/ 146 w 148"/>
                <a:gd name="T17" fmla="*/ 87 h 147"/>
                <a:gd name="T18" fmla="*/ 146 w 148"/>
                <a:gd name="T19" fmla="*/ 83 h 147"/>
                <a:gd name="T20" fmla="*/ 146 w 148"/>
                <a:gd name="T21" fmla="*/ 81 h 147"/>
                <a:gd name="T22" fmla="*/ 146 w 148"/>
                <a:gd name="T23" fmla="*/ 80 h 147"/>
                <a:gd name="T24" fmla="*/ 147 w 148"/>
                <a:gd name="T25" fmla="*/ 80 h 147"/>
                <a:gd name="T26" fmla="*/ 148 w 148"/>
                <a:gd name="T27" fmla="*/ 74 h 147"/>
                <a:gd name="T28" fmla="*/ 146 w 148"/>
                <a:gd name="T29" fmla="*/ 57 h 147"/>
                <a:gd name="T30" fmla="*/ 143 w 148"/>
                <a:gd name="T31" fmla="*/ 45 h 147"/>
                <a:gd name="T32" fmla="*/ 135 w 148"/>
                <a:gd name="T33" fmla="*/ 32 h 147"/>
                <a:gd name="T34" fmla="*/ 127 w 148"/>
                <a:gd name="T35" fmla="*/ 21 h 147"/>
                <a:gd name="T36" fmla="*/ 115 w 148"/>
                <a:gd name="T37" fmla="*/ 11 h 147"/>
                <a:gd name="T38" fmla="*/ 102 w 148"/>
                <a:gd name="T39" fmla="*/ 5 h 147"/>
                <a:gd name="T40" fmla="*/ 95 w 148"/>
                <a:gd name="T41" fmla="*/ 2 h 147"/>
                <a:gd name="T42" fmla="*/ 88 w 148"/>
                <a:gd name="T43" fmla="*/ 1 h 147"/>
                <a:gd name="T44" fmla="*/ 74 w 148"/>
                <a:gd name="T45" fmla="*/ 0 h 147"/>
                <a:gd name="T46" fmla="*/ 58 w 148"/>
                <a:gd name="T47" fmla="*/ 1 h 147"/>
                <a:gd name="T48" fmla="*/ 45 w 148"/>
                <a:gd name="T49" fmla="*/ 5 h 147"/>
                <a:gd name="T50" fmla="*/ 33 w 148"/>
                <a:gd name="T51" fmla="*/ 11 h 147"/>
                <a:gd name="T52" fmla="*/ 22 w 148"/>
                <a:gd name="T53" fmla="*/ 21 h 147"/>
                <a:gd name="T54" fmla="*/ 12 w 148"/>
                <a:gd name="T55" fmla="*/ 32 h 147"/>
                <a:gd name="T56" fmla="*/ 6 w 148"/>
                <a:gd name="T57" fmla="*/ 45 h 147"/>
                <a:gd name="T58" fmla="*/ 1 w 148"/>
                <a:gd name="T59" fmla="*/ 57 h 147"/>
                <a:gd name="T60" fmla="*/ 0 w 148"/>
                <a:gd name="T61" fmla="*/ 74 h 147"/>
                <a:gd name="T62" fmla="*/ 1 w 148"/>
                <a:gd name="T63" fmla="*/ 87 h 147"/>
                <a:gd name="T64" fmla="*/ 3 w 148"/>
                <a:gd name="T65" fmla="*/ 94 h 147"/>
                <a:gd name="T66" fmla="*/ 6 w 148"/>
                <a:gd name="T67" fmla="*/ 101 h 147"/>
                <a:gd name="T68" fmla="*/ 12 w 148"/>
                <a:gd name="T69" fmla="*/ 114 h 147"/>
                <a:gd name="T70" fmla="*/ 22 w 148"/>
                <a:gd name="T71" fmla="*/ 126 h 147"/>
                <a:gd name="T72" fmla="*/ 33 w 148"/>
                <a:gd name="T73" fmla="*/ 135 h 147"/>
                <a:gd name="T74" fmla="*/ 45 w 148"/>
                <a:gd name="T75" fmla="*/ 142 h 147"/>
                <a:gd name="T76" fmla="*/ 58 w 148"/>
                <a:gd name="T77" fmla="*/ 145 h 147"/>
                <a:gd name="T78" fmla="*/ 74 w 148"/>
                <a:gd name="T79" fmla="*/ 147 h 147"/>
                <a:gd name="T80" fmla="*/ 81 w 148"/>
                <a:gd name="T81" fmla="*/ 146 h 147"/>
                <a:gd name="T82" fmla="*/ 81 w 148"/>
                <a:gd name="T83" fmla="*/ 145 h 147"/>
                <a:gd name="T84" fmla="*/ 82 w 148"/>
                <a:gd name="T85" fmla="*/ 145 h 147"/>
                <a:gd name="T86" fmla="*/ 84 w 148"/>
                <a:gd name="T87" fmla="*/ 145 h 147"/>
                <a:gd name="T88" fmla="*/ 88 w 148"/>
                <a:gd name="T89" fmla="*/ 145 h 147"/>
                <a:gd name="T90" fmla="*/ 95 w 148"/>
                <a:gd name="T91" fmla="*/ 143 h 147"/>
                <a:gd name="T92" fmla="*/ 95 w 148"/>
                <a:gd name="T93" fmla="*/ 142 h 147"/>
                <a:gd name="T94" fmla="*/ 96 w 148"/>
                <a:gd name="T95" fmla="*/ 142 h 147"/>
                <a:gd name="T96" fmla="*/ 98 w 148"/>
                <a:gd name="T97" fmla="*/ 142 h 147"/>
                <a:gd name="T98" fmla="*/ 102 w 148"/>
                <a:gd name="T99" fmla="*/ 142 h 147"/>
                <a:gd name="T100" fmla="*/ 115 w 148"/>
                <a:gd name="T101" fmla="*/ 135 h 147"/>
                <a:gd name="T102" fmla="*/ 120 w 148"/>
                <a:gd name="T103" fmla="*/ 130 h 147"/>
                <a:gd name="T104" fmla="*/ 127 w 148"/>
                <a:gd name="T105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7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7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7" name="Freeform 1092">
              <a:extLst>
                <a:ext uri="{FF2B5EF4-FFF2-40B4-BE49-F238E27FC236}">
                  <a16:creationId xmlns:a16="http://schemas.microsoft.com/office/drawing/2014/main" id="{8115755A-21F6-39C7-B717-36B7BB338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475" y="485140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1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1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5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8" name="Freeform 1093">
              <a:extLst>
                <a:ext uri="{FF2B5EF4-FFF2-40B4-BE49-F238E27FC236}">
                  <a16:creationId xmlns:a16="http://schemas.microsoft.com/office/drawing/2014/main" id="{8CFD150A-15D7-A53B-3B57-048FE2F86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838" y="48514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9" name="Freeform 1094">
              <a:extLst>
                <a:ext uri="{FF2B5EF4-FFF2-40B4-BE49-F238E27FC236}">
                  <a16:creationId xmlns:a16="http://schemas.microsoft.com/office/drawing/2014/main" id="{B406893E-A5B4-911C-5B4E-865E4DFF0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484505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0" name="Freeform 1095">
              <a:extLst>
                <a:ext uri="{FF2B5EF4-FFF2-40B4-BE49-F238E27FC236}">
                  <a16:creationId xmlns:a16="http://schemas.microsoft.com/office/drawing/2014/main" id="{9E9B6DAD-56EF-96F1-998F-D87C7B6C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5" y="48688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1" name="Freeform 1096">
              <a:extLst>
                <a:ext uri="{FF2B5EF4-FFF2-40B4-BE49-F238E27FC236}">
                  <a16:creationId xmlns:a16="http://schemas.microsoft.com/office/drawing/2014/main" id="{4A5E0780-FBD8-6B8E-4522-94500187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48942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2" name="Freeform 1097">
              <a:extLst>
                <a:ext uri="{FF2B5EF4-FFF2-40B4-BE49-F238E27FC236}">
                  <a16:creationId xmlns:a16="http://schemas.microsoft.com/office/drawing/2014/main" id="{B5A8FA95-FA94-7E10-ED7C-91395720E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4868863"/>
              <a:ext cx="34925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2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2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3" name="Freeform 1098">
              <a:extLst>
                <a:ext uri="{FF2B5EF4-FFF2-40B4-BE49-F238E27FC236}">
                  <a16:creationId xmlns:a16="http://schemas.microsoft.com/office/drawing/2014/main" id="{8D770D1D-AFF2-DB96-FFA8-2AAE0A06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225" y="48863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2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4" name="Freeform 1099">
              <a:extLst>
                <a:ext uri="{FF2B5EF4-FFF2-40B4-BE49-F238E27FC236}">
                  <a16:creationId xmlns:a16="http://schemas.microsoft.com/office/drawing/2014/main" id="{E2BE1375-DF9E-6402-F26B-50898D51A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0" y="487362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5" name="Freeform 1100">
              <a:extLst>
                <a:ext uri="{FF2B5EF4-FFF2-40B4-BE49-F238E27FC236}">
                  <a16:creationId xmlns:a16="http://schemas.microsoft.com/office/drawing/2014/main" id="{A2216E37-A0A6-B740-CC57-66F0CD5D4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4867275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" name="Freeform 1101">
              <a:extLst>
                <a:ext uri="{FF2B5EF4-FFF2-40B4-BE49-F238E27FC236}">
                  <a16:creationId xmlns:a16="http://schemas.microsoft.com/office/drawing/2014/main" id="{CB6365C6-1110-9889-0BAE-D2A269092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4884738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0 w 148"/>
                <a:gd name="T3" fmla="*/ 120 h 148"/>
                <a:gd name="T4" fmla="*/ 135 w 148"/>
                <a:gd name="T5" fmla="*/ 114 h 148"/>
                <a:gd name="T6" fmla="*/ 142 w 148"/>
                <a:gd name="T7" fmla="*/ 101 h 148"/>
                <a:gd name="T8" fmla="*/ 142 w 148"/>
                <a:gd name="T9" fmla="*/ 97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7 h 148"/>
                <a:gd name="T18" fmla="*/ 145 w 148"/>
                <a:gd name="T19" fmla="*/ 83 h 148"/>
                <a:gd name="T20" fmla="*/ 145 w 148"/>
                <a:gd name="T21" fmla="*/ 81 h 148"/>
                <a:gd name="T22" fmla="*/ 145 w 148"/>
                <a:gd name="T23" fmla="*/ 80 h 148"/>
                <a:gd name="T24" fmla="*/ 146 w 148"/>
                <a:gd name="T25" fmla="*/ 80 h 148"/>
                <a:gd name="T26" fmla="*/ 148 w 148"/>
                <a:gd name="T27" fmla="*/ 74 h 148"/>
                <a:gd name="T28" fmla="*/ 145 w 148"/>
                <a:gd name="T29" fmla="*/ 57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1 h 148"/>
                <a:gd name="T38" fmla="*/ 101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7 h 148"/>
                <a:gd name="T60" fmla="*/ 0 w 148"/>
                <a:gd name="T61" fmla="*/ 74 h 148"/>
                <a:gd name="T62" fmla="*/ 1 w 148"/>
                <a:gd name="T63" fmla="*/ 87 h 148"/>
                <a:gd name="T64" fmla="*/ 2 w 148"/>
                <a:gd name="T65" fmla="*/ 94 h 148"/>
                <a:gd name="T66" fmla="*/ 5 w 148"/>
                <a:gd name="T67" fmla="*/ 101 h 148"/>
                <a:gd name="T68" fmla="*/ 12 w 148"/>
                <a:gd name="T69" fmla="*/ 114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0 w 148"/>
                <a:gd name="T81" fmla="*/ 146 h 148"/>
                <a:gd name="T82" fmla="*/ 80 w 148"/>
                <a:gd name="T83" fmla="*/ 145 h 148"/>
                <a:gd name="T84" fmla="*/ 81 w 148"/>
                <a:gd name="T85" fmla="*/ 145 h 148"/>
                <a:gd name="T86" fmla="*/ 83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5 w 148"/>
                <a:gd name="T95" fmla="*/ 142 h 148"/>
                <a:gd name="T96" fmla="*/ 97 w 148"/>
                <a:gd name="T97" fmla="*/ 142 h 148"/>
                <a:gd name="T98" fmla="*/ 101 w 148"/>
                <a:gd name="T99" fmla="*/ 142 h 148"/>
                <a:gd name="T100" fmla="*/ 114 w 148"/>
                <a:gd name="T101" fmla="*/ 135 h 148"/>
                <a:gd name="T102" fmla="*/ 120 w 148"/>
                <a:gd name="T103" fmla="*/ 130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8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2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7" name="Freeform 1102">
              <a:extLst>
                <a:ext uri="{FF2B5EF4-FFF2-40B4-BE49-F238E27FC236}">
                  <a16:creationId xmlns:a16="http://schemas.microsoft.com/office/drawing/2014/main" id="{A85C41A5-FA7D-789B-44BD-F0EBFFD7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487997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8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8" name="Freeform 1103">
              <a:extLst>
                <a:ext uri="{FF2B5EF4-FFF2-40B4-BE49-F238E27FC236}">
                  <a16:creationId xmlns:a16="http://schemas.microsoft.com/office/drawing/2014/main" id="{8AFC6C35-48E6-64D9-C405-B3E5016A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80218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9" name="Freeform 1104">
              <a:extLst>
                <a:ext uri="{FF2B5EF4-FFF2-40B4-BE49-F238E27FC236}">
                  <a16:creationId xmlns:a16="http://schemas.microsoft.com/office/drawing/2014/main" id="{BD43B09C-AECE-4F0F-681A-A1B5AF63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485140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0" name="Freeform 1105">
              <a:extLst>
                <a:ext uri="{FF2B5EF4-FFF2-40B4-BE49-F238E27FC236}">
                  <a16:creationId xmlns:a16="http://schemas.microsoft.com/office/drawing/2014/main" id="{FB14F223-F5D1-8F8A-AB1F-B1A037338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495776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1" name="Freeform 1106">
              <a:extLst>
                <a:ext uri="{FF2B5EF4-FFF2-40B4-BE49-F238E27FC236}">
                  <a16:creationId xmlns:a16="http://schemas.microsoft.com/office/drawing/2014/main" id="{536563CA-BD44-FA28-CCEB-8C405E0C3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498951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2" name="Freeform 1107">
              <a:extLst>
                <a:ext uri="{FF2B5EF4-FFF2-40B4-BE49-F238E27FC236}">
                  <a16:creationId xmlns:a16="http://schemas.microsoft.com/office/drawing/2014/main" id="{CE28E5DD-6135-423C-DB82-DC2CF1DB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4946650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1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1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5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3" name="Freeform 1108">
              <a:extLst>
                <a:ext uri="{FF2B5EF4-FFF2-40B4-BE49-F238E27FC236}">
                  <a16:creationId xmlns:a16="http://schemas.microsoft.com/office/drawing/2014/main" id="{D2771224-1729-1F6F-383D-0F5836F1F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495300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4" name="Freeform 1109">
              <a:extLst>
                <a:ext uri="{FF2B5EF4-FFF2-40B4-BE49-F238E27FC236}">
                  <a16:creationId xmlns:a16="http://schemas.microsoft.com/office/drawing/2014/main" id="{A2ADC0BC-F65C-EA0F-085A-F4FBBBE99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4972050"/>
              <a:ext cx="33338" cy="34925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1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7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7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1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1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7 h 148"/>
                <a:gd name="T60" fmla="*/ 0 w 147"/>
                <a:gd name="T61" fmla="*/ 74 h 148"/>
                <a:gd name="T62" fmla="*/ 1 w 147"/>
                <a:gd name="T63" fmla="*/ 87 h 148"/>
                <a:gd name="T64" fmla="*/ 2 w 147"/>
                <a:gd name="T65" fmla="*/ 94 h 148"/>
                <a:gd name="T66" fmla="*/ 5 w 147"/>
                <a:gd name="T67" fmla="*/ 101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5 h 148"/>
                <a:gd name="T78" fmla="*/ 73 w 147"/>
                <a:gd name="T79" fmla="*/ 148 h 148"/>
                <a:gd name="T80" fmla="*/ 80 w 147"/>
                <a:gd name="T81" fmla="*/ 146 h 148"/>
                <a:gd name="T82" fmla="*/ 80 w 147"/>
                <a:gd name="T83" fmla="*/ 145 h 148"/>
                <a:gd name="T84" fmla="*/ 81 w 147"/>
                <a:gd name="T85" fmla="*/ 145 h 148"/>
                <a:gd name="T86" fmla="*/ 83 w 147"/>
                <a:gd name="T87" fmla="*/ 145 h 148"/>
                <a:gd name="T88" fmla="*/ 87 w 147"/>
                <a:gd name="T89" fmla="*/ 145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0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1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7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7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1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7"/>
                  </a:lnTo>
                  <a:lnTo>
                    <a:pt x="0" y="74"/>
                  </a:lnTo>
                  <a:lnTo>
                    <a:pt x="1" y="87"/>
                  </a:lnTo>
                  <a:lnTo>
                    <a:pt x="2" y="94"/>
                  </a:lnTo>
                  <a:lnTo>
                    <a:pt x="5" y="101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5"/>
                  </a:lnTo>
                  <a:lnTo>
                    <a:pt x="73" y="148"/>
                  </a:lnTo>
                  <a:lnTo>
                    <a:pt x="80" y="146"/>
                  </a:lnTo>
                  <a:lnTo>
                    <a:pt x="80" y="145"/>
                  </a:lnTo>
                  <a:lnTo>
                    <a:pt x="81" y="145"/>
                  </a:lnTo>
                  <a:lnTo>
                    <a:pt x="83" y="145"/>
                  </a:lnTo>
                  <a:lnTo>
                    <a:pt x="87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0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5" name="Freeform 1110">
              <a:extLst>
                <a:ext uri="{FF2B5EF4-FFF2-40B4-BE49-F238E27FC236}">
                  <a16:creationId xmlns:a16="http://schemas.microsoft.com/office/drawing/2014/main" id="{EA460706-E863-4E09-218C-EF0ABF279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4995863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6" name="Freeform 1111">
              <a:extLst>
                <a:ext uri="{FF2B5EF4-FFF2-40B4-BE49-F238E27FC236}">
                  <a16:creationId xmlns:a16="http://schemas.microsoft.com/office/drawing/2014/main" id="{ABA7BF53-0188-081C-60C0-3FFB9E2F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95863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1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3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6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6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7" name="Freeform 1112">
              <a:extLst>
                <a:ext uri="{FF2B5EF4-FFF2-40B4-BE49-F238E27FC236}">
                  <a16:creationId xmlns:a16="http://schemas.microsoft.com/office/drawing/2014/main" id="{865024F2-8FC7-5343-6A07-4F5B3F470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5021263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8" name="Freeform 1113">
              <a:extLst>
                <a:ext uri="{FF2B5EF4-FFF2-40B4-BE49-F238E27FC236}">
                  <a16:creationId xmlns:a16="http://schemas.microsoft.com/office/drawing/2014/main" id="{38A030F3-BB8E-DED5-6A15-76D7BE1FF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688" y="5060950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9" name="Freeform 1114">
              <a:extLst>
                <a:ext uri="{FF2B5EF4-FFF2-40B4-BE49-F238E27FC236}">
                  <a16:creationId xmlns:a16="http://schemas.microsoft.com/office/drawing/2014/main" id="{419D67CE-958C-A41B-AEF2-67189240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5086350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0" name="Freeform 1115">
              <a:extLst>
                <a:ext uri="{FF2B5EF4-FFF2-40B4-BE49-F238E27FC236}">
                  <a16:creationId xmlns:a16="http://schemas.microsoft.com/office/drawing/2014/main" id="{F36F5267-6C36-7CE2-0337-E61D831D7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5041900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1" name="Freeform 1116">
              <a:extLst>
                <a:ext uri="{FF2B5EF4-FFF2-40B4-BE49-F238E27FC236}">
                  <a16:creationId xmlns:a16="http://schemas.microsoft.com/office/drawing/2014/main" id="{1D7C5C6A-D37D-25F1-7C5E-DBD11AA5E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50561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2" name="Freeform 1117">
              <a:extLst>
                <a:ext uri="{FF2B5EF4-FFF2-40B4-BE49-F238E27FC236}">
                  <a16:creationId xmlns:a16="http://schemas.microsoft.com/office/drawing/2014/main" id="{FCBC5ECC-D4DC-76BB-AA67-14C6664D2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5056188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3" name="Freeform 1118">
              <a:extLst>
                <a:ext uri="{FF2B5EF4-FFF2-40B4-BE49-F238E27FC236}">
                  <a16:creationId xmlns:a16="http://schemas.microsoft.com/office/drawing/2014/main" id="{AB46DA18-66AE-A961-99F9-A4CC1BDBA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5070475"/>
              <a:ext cx="34925" cy="33338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1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6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6 h 148"/>
                <a:gd name="T32" fmla="*/ 135 w 148"/>
                <a:gd name="T33" fmla="*/ 33 h 148"/>
                <a:gd name="T34" fmla="*/ 126 w 148"/>
                <a:gd name="T35" fmla="*/ 22 h 148"/>
                <a:gd name="T36" fmla="*/ 114 w 148"/>
                <a:gd name="T37" fmla="*/ 12 h 148"/>
                <a:gd name="T38" fmla="*/ 101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1 w 148"/>
                <a:gd name="T99" fmla="*/ 143 h 148"/>
                <a:gd name="T100" fmla="*/ 114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1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6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4" name="Freeform 1119">
              <a:extLst>
                <a:ext uri="{FF2B5EF4-FFF2-40B4-BE49-F238E27FC236}">
                  <a16:creationId xmlns:a16="http://schemas.microsoft.com/office/drawing/2014/main" id="{39846ED4-D04C-615B-D517-BD3E5B74C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5075238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5" name="Freeform 1120">
              <a:extLst>
                <a:ext uri="{FF2B5EF4-FFF2-40B4-BE49-F238E27FC236}">
                  <a16:creationId xmlns:a16="http://schemas.microsoft.com/office/drawing/2014/main" id="{A33CED7D-574C-F1E3-F26A-B20D859B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5081588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4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4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19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4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4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19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6" name="Freeform 1121">
              <a:extLst>
                <a:ext uri="{FF2B5EF4-FFF2-40B4-BE49-F238E27FC236}">
                  <a16:creationId xmlns:a16="http://schemas.microsoft.com/office/drawing/2014/main" id="{B5CAF0AE-140B-8513-DCEF-479A66362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5072063"/>
              <a:ext cx="33338" cy="34925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" name="Freeform 1122">
              <a:extLst>
                <a:ext uri="{FF2B5EF4-FFF2-40B4-BE49-F238E27FC236}">
                  <a16:creationId xmlns:a16="http://schemas.microsoft.com/office/drawing/2014/main" id="{1D6573BE-18DB-FEB1-45B1-B0B1BB2F1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0" y="5095875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" name="Freeform 1123">
              <a:extLst>
                <a:ext uri="{FF2B5EF4-FFF2-40B4-BE49-F238E27FC236}">
                  <a16:creationId xmlns:a16="http://schemas.microsoft.com/office/drawing/2014/main" id="{D19381BE-454C-393A-A218-E55E24AEA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5095875"/>
              <a:ext cx="34925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" name="Freeform 1124">
              <a:extLst>
                <a:ext uri="{FF2B5EF4-FFF2-40B4-BE49-F238E27FC236}">
                  <a16:creationId xmlns:a16="http://schemas.microsoft.com/office/drawing/2014/main" id="{BDD84A3B-ED63-323A-F7DE-E4EB8F1B2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5127625"/>
              <a:ext cx="34925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0" name="Freeform 1125">
              <a:extLst>
                <a:ext uri="{FF2B5EF4-FFF2-40B4-BE49-F238E27FC236}">
                  <a16:creationId xmlns:a16="http://schemas.microsoft.com/office/drawing/2014/main" id="{1D3B1B9D-9C1C-C39D-585E-186A63C2F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7788" y="5159375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2 h 148"/>
                <a:gd name="T22" fmla="*/ 145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4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1" name="Freeform 1126">
              <a:extLst>
                <a:ext uri="{FF2B5EF4-FFF2-40B4-BE49-F238E27FC236}">
                  <a16:creationId xmlns:a16="http://schemas.microsoft.com/office/drawing/2014/main" id="{1BF39DE0-840F-E946-73CD-09E9CE2F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725" y="518795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5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2" name="Freeform 1127">
              <a:extLst>
                <a:ext uri="{FF2B5EF4-FFF2-40B4-BE49-F238E27FC236}">
                  <a16:creationId xmlns:a16="http://schemas.microsoft.com/office/drawing/2014/main" id="{3FBDC985-B1D9-47DC-4379-3B526685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52022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3" name="Freeform 1128">
              <a:extLst>
                <a:ext uri="{FF2B5EF4-FFF2-40B4-BE49-F238E27FC236}">
                  <a16:creationId xmlns:a16="http://schemas.microsoft.com/office/drawing/2014/main" id="{7E20982E-9AF0-F91F-BDAE-92F73C072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5202238"/>
              <a:ext cx="33338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4 w 148"/>
                <a:gd name="T91" fmla="*/ 143 h 148"/>
                <a:gd name="T92" fmla="*/ 94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4" name="Freeform 1129">
              <a:extLst>
                <a:ext uri="{FF2B5EF4-FFF2-40B4-BE49-F238E27FC236}">
                  <a16:creationId xmlns:a16="http://schemas.microsoft.com/office/drawing/2014/main" id="{160FF1DB-2E74-D1C3-5A47-BFF154FCB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0" y="5207000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3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5" name="Freeform 1130">
              <a:extLst>
                <a:ext uri="{FF2B5EF4-FFF2-40B4-BE49-F238E27FC236}">
                  <a16:creationId xmlns:a16="http://schemas.microsoft.com/office/drawing/2014/main" id="{CAB67FCE-8BCF-8711-6351-DCD5CD1C4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52212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2 w 148"/>
                <a:gd name="T59" fmla="*/ 58 h 148"/>
                <a:gd name="T60" fmla="*/ 0 w 148"/>
                <a:gd name="T61" fmla="*/ 74 h 148"/>
                <a:gd name="T62" fmla="*/ 2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2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6" name="Freeform 1131">
              <a:extLst>
                <a:ext uri="{FF2B5EF4-FFF2-40B4-BE49-F238E27FC236}">
                  <a16:creationId xmlns:a16="http://schemas.microsoft.com/office/drawing/2014/main" id="{F76A36BE-F7E3-398C-A228-D077A1D1C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5238750"/>
              <a:ext cx="33338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7" name="Freeform 1132">
              <a:extLst>
                <a:ext uri="{FF2B5EF4-FFF2-40B4-BE49-F238E27FC236}">
                  <a16:creationId xmlns:a16="http://schemas.microsoft.com/office/drawing/2014/main" id="{7CE1EF1F-7DB8-9FB3-AC51-3255397C2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0" y="5232400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8" name="Freeform 1133">
              <a:extLst>
                <a:ext uri="{FF2B5EF4-FFF2-40B4-BE49-F238E27FC236}">
                  <a16:creationId xmlns:a16="http://schemas.microsoft.com/office/drawing/2014/main" id="{B02C37FF-E75B-DDED-D376-EC50D6B5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52816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3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3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3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9" name="Freeform 1134">
              <a:extLst>
                <a:ext uri="{FF2B5EF4-FFF2-40B4-BE49-F238E27FC236}">
                  <a16:creationId xmlns:a16="http://schemas.microsoft.com/office/drawing/2014/main" id="{071DCDA3-4EF6-418B-323E-694AD2F08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75" y="5281613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3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3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0" name="Freeform 1135">
              <a:extLst>
                <a:ext uri="{FF2B5EF4-FFF2-40B4-BE49-F238E27FC236}">
                  <a16:creationId xmlns:a16="http://schemas.microsoft.com/office/drawing/2014/main" id="{3B546D95-7395-A95B-78FB-428F68163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5297488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1" name="Freeform 1136">
              <a:extLst>
                <a:ext uri="{FF2B5EF4-FFF2-40B4-BE49-F238E27FC236}">
                  <a16:creationId xmlns:a16="http://schemas.microsoft.com/office/drawing/2014/main" id="{73804925-11EC-7426-78C3-C41C867AE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5313363"/>
              <a:ext cx="34925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2" name="Freeform 1137">
              <a:extLst>
                <a:ext uri="{FF2B5EF4-FFF2-40B4-BE49-F238E27FC236}">
                  <a16:creationId xmlns:a16="http://schemas.microsoft.com/office/drawing/2014/main" id="{15D835ED-1A7C-9D85-72B5-D70C05781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5330825"/>
              <a:ext cx="34925" cy="33338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3 w 148"/>
                <a:gd name="T65" fmla="*/ 94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3" y="94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3" name="Freeform 1138">
              <a:extLst>
                <a:ext uri="{FF2B5EF4-FFF2-40B4-BE49-F238E27FC236}">
                  <a16:creationId xmlns:a16="http://schemas.microsoft.com/office/drawing/2014/main" id="{A9C75A15-F40E-23BA-A129-4C6237078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5353050"/>
              <a:ext cx="33338" cy="34925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4" name="Freeform 1139">
              <a:extLst>
                <a:ext uri="{FF2B5EF4-FFF2-40B4-BE49-F238E27FC236}">
                  <a16:creationId xmlns:a16="http://schemas.microsoft.com/office/drawing/2014/main" id="{36E6594B-0863-5C5E-6616-D6260F2B7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5321300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5" name="Freeform 1140">
              <a:extLst>
                <a:ext uri="{FF2B5EF4-FFF2-40B4-BE49-F238E27FC236}">
                  <a16:creationId xmlns:a16="http://schemas.microsoft.com/office/drawing/2014/main" id="{37B504A0-E1B8-4302-3252-C952680E3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5368925"/>
              <a:ext cx="33338" cy="33338"/>
            </a:xfrm>
            <a:custGeom>
              <a:avLst/>
              <a:gdLst>
                <a:gd name="T0" fmla="*/ 126 w 147"/>
                <a:gd name="T1" fmla="*/ 127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8 h 148"/>
                <a:gd name="T10" fmla="*/ 142 w 147"/>
                <a:gd name="T11" fmla="*/ 96 h 148"/>
                <a:gd name="T12" fmla="*/ 142 w 147"/>
                <a:gd name="T13" fmla="*/ 95 h 148"/>
                <a:gd name="T14" fmla="*/ 143 w 147"/>
                <a:gd name="T15" fmla="*/ 95 h 148"/>
                <a:gd name="T16" fmla="*/ 145 w 147"/>
                <a:gd name="T17" fmla="*/ 88 h 148"/>
                <a:gd name="T18" fmla="*/ 145 w 147"/>
                <a:gd name="T19" fmla="*/ 84 h 148"/>
                <a:gd name="T20" fmla="*/ 145 w 147"/>
                <a:gd name="T21" fmla="*/ 82 h 148"/>
                <a:gd name="T22" fmla="*/ 145 w 147"/>
                <a:gd name="T23" fmla="*/ 81 h 148"/>
                <a:gd name="T24" fmla="*/ 146 w 147"/>
                <a:gd name="T25" fmla="*/ 81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3 h 148"/>
                <a:gd name="T34" fmla="*/ 126 w 147"/>
                <a:gd name="T35" fmla="*/ 22 h 148"/>
                <a:gd name="T36" fmla="*/ 114 w 147"/>
                <a:gd name="T37" fmla="*/ 12 h 148"/>
                <a:gd name="T38" fmla="*/ 101 w 147"/>
                <a:gd name="T39" fmla="*/ 6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6 h 148"/>
                <a:gd name="T50" fmla="*/ 32 w 147"/>
                <a:gd name="T51" fmla="*/ 12 h 148"/>
                <a:gd name="T52" fmla="*/ 21 w 147"/>
                <a:gd name="T53" fmla="*/ 22 h 148"/>
                <a:gd name="T54" fmla="*/ 11 w 147"/>
                <a:gd name="T55" fmla="*/ 33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5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7 h 148"/>
                <a:gd name="T72" fmla="*/ 32 w 147"/>
                <a:gd name="T73" fmla="*/ 135 h 148"/>
                <a:gd name="T74" fmla="*/ 45 w 147"/>
                <a:gd name="T75" fmla="*/ 143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3 h 148"/>
                <a:gd name="T94" fmla="*/ 95 w 147"/>
                <a:gd name="T95" fmla="*/ 143 h 148"/>
                <a:gd name="T96" fmla="*/ 97 w 147"/>
                <a:gd name="T97" fmla="*/ 143 h 148"/>
                <a:gd name="T98" fmla="*/ 101 w 147"/>
                <a:gd name="T99" fmla="*/ 143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2"/>
                  </a:lnTo>
                  <a:lnTo>
                    <a:pt x="145" y="81"/>
                  </a:lnTo>
                  <a:lnTo>
                    <a:pt x="146" y="81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4" y="12"/>
                  </a:lnTo>
                  <a:lnTo>
                    <a:pt x="101" y="6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1" y="33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1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6" name="Freeform 1141">
              <a:extLst>
                <a:ext uri="{FF2B5EF4-FFF2-40B4-BE49-F238E27FC236}">
                  <a16:creationId xmlns:a16="http://schemas.microsoft.com/office/drawing/2014/main" id="{EFDA9A73-7BDB-AC30-A4D4-6F3184D7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5343525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8 w 147"/>
                <a:gd name="T43" fmla="*/ 1 h 148"/>
                <a:gd name="T44" fmla="*/ 74 w 147"/>
                <a:gd name="T45" fmla="*/ 0 h 148"/>
                <a:gd name="T46" fmla="*/ 58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8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8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7" name="Freeform 1142">
              <a:extLst>
                <a:ext uri="{FF2B5EF4-FFF2-40B4-BE49-F238E27FC236}">
                  <a16:creationId xmlns:a16="http://schemas.microsoft.com/office/drawing/2014/main" id="{3FEF5A68-9933-A7C0-7C84-E19AAE522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263" y="5394325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2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2 w 148"/>
                <a:gd name="T71" fmla="*/ 126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2" y="126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8" name="Freeform 1143">
              <a:extLst>
                <a:ext uri="{FF2B5EF4-FFF2-40B4-BE49-F238E27FC236}">
                  <a16:creationId xmlns:a16="http://schemas.microsoft.com/office/drawing/2014/main" id="{3D3E9A84-0BC3-C47C-9CCF-1C49C0C0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5154613"/>
              <a:ext cx="33338" cy="33338"/>
            </a:xfrm>
            <a:custGeom>
              <a:avLst/>
              <a:gdLst>
                <a:gd name="T0" fmla="*/ 127 w 148"/>
                <a:gd name="T1" fmla="*/ 127 h 148"/>
                <a:gd name="T2" fmla="*/ 131 w 148"/>
                <a:gd name="T3" fmla="*/ 121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8 h 148"/>
                <a:gd name="T10" fmla="*/ 143 w 148"/>
                <a:gd name="T11" fmla="*/ 96 h 148"/>
                <a:gd name="T12" fmla="*/ 143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6 h 148"/>
                <a:gd name="T32" fmla="*/ 135 w 148"/>
                <a:gd name="T33" fmla="*/ 33 h 148"/>
                <a:gd name="T34" fmla="*/ 127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5 w 148"/>
                <a:gd name="T41" fmla="*/ 3 h 148"/>
                <a:gd name="T42" fmla="*/ 88 w 148"/>
                <a:gd name="T43" fmla="*/ 2 h 148"/>
                <a:gd name="T44" fmla="*/ 74 w 148"/>
                <a:gd name="T45" fmla="*/ 0 h 148"/>
                <a:gd name="T46" fmla="*/ 58 w 148"/>
                <a:gd name="T47" fmla="*/ 2 h 148"/>
                <a:gd name="T48" fmla="*/ 45 w 148"/>
                <a:gd name="T49" fmla="*/ 6 h 148"/>
                <a:gd name="T50" fmla="*/ 32 w 148"/>
                <a:gd name="T51" fmla="*/ 12 h 148"/>
                <a:gd name="T52" fmla="*/ 22 w 148"/>
                <a:gd name="T53" fmla="*/ 22 h 148"/>
                <a:gd name="T54" fmla="*/ 12 w 148"/>
                <a:gd name="T55" fmla="*/ 33 h 148"/>
                <a:gd name="T56" fmla="*/ 6 w 148"/>
                <a:gd name="T57" fmla="*/ 46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6 w 148"/>
                <a:gd name="T67" fmla="*/ 102 h 148"/>
                <a:gd name="T68" fmla="*/ 12 w 148"/>
                <a:gd name="T69" fmla="*/ 115 h 148"/>
                <a:gd name="T70" fmla="*/ 22 w 148"/>
                <a:gd name="T71" fmla="*/ 127 h 148"/>
                <a:gd name="T72" fmla="*/ 32 w 148"/>
                <a:gd name="T73" fmla="*/ 136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1 w 148"/>
                <a:gd name="T81" fmla="*/ 147 h 148"/>
                <a:gd name="T82" fmla="*/ 81 w 148"/>
                <a:gd name="T83" fmla="*/ 146 h 148"/>
                <a:gd name="T84" fmla="*/ 82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5 w 148"/>
                <a:gd name="T91" fmla="*/ 144 h 148"/>
                <a:gd name="T92" fmla="*/ 95 w 148"/>
                <a:gd name="T93" fmla="*/ 143 h 148"/>
                <a:gd name="T94" fmla="*/ 96 w 148"/>
                <a:gd name="T95" fmla="*/ 143 h 148"/>
                <a:gd name="T96" fmla="*/ 98 w 148"/>
                <a:gd name="T97" fmla="*/ 143 h 148"/>
                <a:gd name="T98" fmla="*/ 102 w 148"/>
                <a:gd name="T99" fmla="*/ 143 h 148"/>
                <a:gd name="T100" fmla="*/ 115 w 148"/>
                <a:gd name="T101" fmla="*/ 136 h 148"/>
                <a:gd name="T102" fmla="*/ 120 w 148"/>
                <a:gd name="T103" fmla="*/ 131 h 148"/>
                <a:gd name="T104" fmla="*/ 127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7"/>
                  </a:moveTo>
                  <a:lnTo>
                    <a:pt x="131" y="121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8"/>
                  </a:lnTo>
                  <a:lnTo>
                    <a:pt x="143" y="96"/>
                  </a:lnTo>
                  <a:lnTo>
                    <a:pt x="143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6"/>
                  </a:lnTo>
                  <a:lnTo>
                    <a:pt x="135" y="33"/>
                  </a:lnTo>
                  <a:lnTo>
                    <a:pt x="127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8" y="2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6" y="46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6" y="102"/>
                  </a:lnTo>
                  <a:lnTo>
                    <a:pt x="12" y="115"/>
                  </a:lnTo>
                  <a:lnTo>
                    <a:pt x="22" y="127"/>
                  </a:lnTo>
                  <a:lnTo>
                    <a:pt x="32" y="136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1" y="147"/>
                  </a:lnTo>
                  <a:lnTo>
                    <a:pt x="81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5" y="144"/>
                  </a:lnTo>
                  <a:lnTo>
                    <a:pt x="95" y="143"/>
                  </a:lnTo>
                  <a:lnTo>
                    <a:pt x="96" y="143"/>
                  </a:lnTo>
                  <a:lnTo>
                    <a:pt x="98" y="143"/>
                  </a:lnTo>
                  <a:lnTo>
                    <a:pt x="102" y="143"/>
                  </a:lnTo>
                  <a:lnTo>
                    <a:pt x="115" y="136"/>
                  </a:lnTo>
                  <a:lnTo>
                    <a:pt x="120" y="131"/>
                  </a:lnTo>
                  <a:lnTo>
                    <a:pt x="127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9" name="Freeform 1144">
              <a:extLst>
                <a:ext uri="{FF2B5EF4-FFF2-40B4-BE49-F238E27FC236}">
                  <a16:creationId xmlns:a16="http://schemas.microsoft.com/office/drawing/2014/main" id="{ECCABF44-C323-B7D3-F30B-C98ED30A0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5113338"/>
              <a:ext cx="34925" cy="34925"/>
            </a:xfrm>
            <a:custGeom>
              <a:avLst/>
              <a:gdLst>
                <a:gd name="T0" fmla="*/ 127 w 148"/>
                <a:gd name="T1" fmla="*/ 126 h 148"/>
                <a:gd name="T2" fmla="*/ 131 w 148"/>
                <a:gd name="T3" fmla="*/ 120 h 148"/>
                <a:gd name="T4" fmla="*/ 135 w 148"/>
                <a:gd name="T5" fmla="*/ 114 h 148"/>
                <a:gd name="T6" fmla="*/ 143 w 148"/>
                <a:gd name="T7" fmla="*/ 101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7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7 h 148"/>
                <a:gd name="T30" fmla="*/ 143 w 148"/>
                <a:gd name="T31" fmla="*/ 45 h 148"/>
                <a:gd name="T32" fmla="*/ 135 w 148"/>
                <a:gd name="T33" fmla="*/ 32 h 148"/>
                <a:gd name="T34" fmla="*/ 127 w 148"/>
                <a:gd name="T35" fmla="*/ 21 h 148"/>
                <a:gd name="T36" fmla="*/ 115 w 148"/>
                <a:gd name="T37" fmla="*/ 11 h 148"/>
                <a:gd name="T38" fmla="*/ 102 w 148"/>
                <a:gd name="T39" fmla="*/ 5 h 148"/>
                <a:gd name="T40" fmla="*/ 95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3 w 148"/>
                <a:gd name="T51" fmla="*/ 11 h 148"/>
                <a:gd name="T52" fmla="*/ 22 w 148"/>
                <a:gd name="T53" fmla="*/ 21 h 148"/>
                <a:gd name="T54" fmla="*/ 12 w 148"/>
                <a:gd name="T55" fmla="*/ 32 h 148"/>
                <a:gd name="T56" fmla="*/ 6 w 148"/>
                <a:gd name="T57" fmla="*/ 45 h 148"/>
                <a:gd name="T58" fmla="*/ 2 w 148"/>
                <a:gd name="T59" fmla="*/ 57 h 148"/>
                <a:gd name="T60" fmla="*/ 0 w 148"/>
                <a:gd name="T61" fmla="*/ 74 h 148"/>
                <a:gd name="T62" fmla="*/ 2 w 148"/>
                <a:gd name="T63" fmla="*/ 87 h 148"/>
                <a:gd name="T64" fmla="*/ 3 w 148"/>
                <a:gd name="T65" fmla="*/ 94 h 148"/>
                <a:gd name="T66" fmla="*/ 6 w 148"/>
                <a:gd name="T67" fmla="*/ 101 h 148"/>
                <a:gd name="T68" fmla="*/ 12 w 148"/>
                <a:gd name="T69" fmla="*/ 114 h 148"/>
                <a:gd name="T70" fmla="*/ 22 w 148"/>
                <a:gd name="T71" fmla="*/ 126 h 148"/>
                <a:gd name="T72" fmla="*/ 33 w 148"/>
                <a:gd name="T73" fmla="*/ 135 h 148"/>
                <a:gd name="T74" fmla="*/ 45 w 148"/>
                <a:gd name="T75" fmla="*/ 142 h 148"/>
                <a:gd name="T76" fmla="*/ 58 w 148"/>
                <a:gd name="T77" fmla="*/ 145 h 148"/>
                <a:gd name="T78" fmla="*/ 74 w 148"/>
                <a:gd name="T79" fmla="*/ 148 h 148"/>
                <a:gd name="T80" fmla="*/ 81 w 148"/>
                <a:gd name="T81" fmla="*/ 146 h 148"/>
                <a:gd name="T82" fmla="*/ 81 w 148"/>
                <a:gd name="T83" fmla="*/ 145 h 148"/>
                <a:gd name="T84" fmla="*/ 82 w 148"/>
                <a:gd name="T85" fmla="*/ 145 h 148"/>
                <a:gd name="T86" fmla="*/ 84 w 148"/>
                <a:gd name="T87" fmla="*/ 145 h 148"/>
                <a:gd name="T88" fmla="*/ 88 w 148"/>
                <a:gd name="T89" fmla="*/ 145 h 148"/>
                <a:gd name="T90" fmla="*/ 95 w 148"/>
                <a:gd name="T91" fmla="*/ 143 h 148"/>
                <a:gd name="T92" fmla="*/ 95 w 148"/>
                <a:gd name="T93" fmla="*/ 142 h 148"/>
                <a:gd name="T94" fmla="*/ 96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0 h 148"/>
                <a:gd name="T104" fmla="*/ 127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7" y="126"/>
                  </a:moveTo>
                  <a:lnTo>
                    <a:pt x="131" y="120"/>
                  </a:lnTo>
                  <a:lnTo>
                    <a:pt x="135" y="114"/>
                  </a:lnTo>
                  <a:lnTo>
                    <a:pt x="143" y="101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7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7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7"/>
                  </a:lnTo>
                  <a:lnTo>
                    <a:pt x="0" y="74"/>
                  </a:lnTo>
                  <a:lnTo>
                    <a:pt x="2" y="87"/>
                  </a:lnTo>
                  <a:lnTo>
                    <a:pt x="3" y="94"/>
                  </a:lnTo>
                  <a:lnTo>
                    <a:pt x="6" y="101"/>
                  </a:lnTo>
                  <a:lnTo>
                    <a:pt x="12" y="114"/>
                  </a:lnTo>
                  <a:lnTo>
                    <a:pt x="22" y="126"/>
                  </a:lnTo>
                  <a:lnTo>
                    <a:pt x="33" y="135"/>
                  </a:lnTo>
                  <a:lnTo>
                    <a:pt x="45" y="142"/>
                  </a:lnTo>
                  <a:lnTo>
                    <a:pt x="58" y="145"/>
                  </a:lnTo>
                  <a:lnTo>
                    <a:pt x="74" y="148"/>
                  </a:lnTo>
                  <a:lnTo>
                    <a:pt x="81" y="146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4" y="145"/>
                  </a:lnTo>
                  <a:lnTo>
                    <a:pt x="88" y="145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0"/>
                  </a:lnTo>
                  <a:lnTo>
                    <a:pt x="127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0" name="Freeform 1145">
              <a:extLst>
                <a:ext uri="{FF2B5EF4-FFF2-40B4-BE49-F238E27FC236}">
                  <a16:creationId xmlns:a16="http://schemas.microsoft.com/office/drawing/2014/main" id="{64375BC9-7BE2-0448-4143-D50594A67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5121275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4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3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4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3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3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4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3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4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3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3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1" name="Freeform 1146">
              <a:extLst>
                <a:ext uri="{FF2B5EF4-FFF2-40B4-BE49-F238E27FC236}">
                  <a16:creationId xmlns:a16="http://schemas.microsoft.com/office/drawing/2014/main" id="{11A68DC4-A360-0964-9BF9-1D8DB7B0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5119688"/>
              <a:ext cx="33338" cy="33338"/>
            </a:xfrm>
            <a:custGeom>
              <a:avLst/>
              <a:gdLst>
                <a:gd name="T0" fmla="*/ 126 w 148"/>
                <a:gd name="T1" fmla="*/ 127 h 148"/>
                <a:gd name="T2" fmla="*/ 131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6 h 148"/>
                <a:gd name="T12" fmla="*/ 142 w 148"/>
                <a:gd name="T13" fmla="*/ 95 h 148"/>
                <a:gd name="T14" fmla="*/ 144 w 148"/>
                <a:gd name="T15" fmla="*/ 95 h 148"/>
                <a:gd name="T16" fmla="*/ 146 w 148"/>
                <a:gd name="T17" fmla="*/ 88 h 148"/>
                <a:gd name="T18" fmla="*/ 146 w 148"/>
                <a:gd name="T19" fmla="*/ 84 h 148"/>
                <a:gd name="T20" fmla="*/ 146 w 148"/>
                <a:gd name="T21" fmla="*/ 82 h 148"/>
                <a:gd name="T22" fmla="*/ 146 w 148"/>
                <a:gd name="T23" fmla="*/ 81 h 148"/>
                <a:gd name="T24" fmla="*/ 147 w 148"/>
                <a:gd name="T25" fmla="*/ 81 h 148"/>
                <a:gd name="T26" fmla="*/ 148 w 148"/>
                <a:gd name="T27" fmla="*/ 74 h 148"/>
                <a:gd name="T28" fmla="*/ 146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2 h 148"/>
                <a:gd name="T36" fmla="*/ 115 w 148"/>
                <a:gd name="T37" fmla="*/ 12 h 148"/>
                <a:gd name="T38" fmla="*/ 102 w 148"/>
                <a:gd name="T39" fmla="*/ 6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6 h 148"/>
                <a:gd name="T50" fmla="*/ 32 w 148"/>
                <a:gd name="T51" fmla="*/ 12 h 148"/>
                <a:gd name="T52" fmla="*/ 21 w 148"/>
                <a:gd name="T53" fmla="*/ 22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5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4" y="95"/>
                  </a:lnTo>
                  <a:lnTo>
                    <a:pt x="146" y="88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6" y="81"/>
                  </a:lnTo>
                  <a:lnTo>
                    <a:pt x="147" y="81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2"/>
                  </a:lnTo>
                  <a:lnTo>
                    <a:pt x="115" y="12"/>
                  </a:lnTo>
                  <a:lnTo>
                    <a:pt x="102" y="6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6"/>
                  </a:lnTo>
                  <a:lnTo>
                    <a:pt x="32" y="12"/>
                  </a:lnTo>
                  <a:lnTo>
                    <a:pt x="21" y="22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2" name="Freeform 1147">
              <a:extLst>
                <a:ext uri="{FF2B5EF4-FFF2-40B4-BE49-F238E27FC236}">
                  <a16:creationId xmlns:a16="http://schemas.microsoft.com/office/drawing/2014/main" id="{8ADFA70F-7928-B39A-86F5-A6D2F0040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5148263"/>
              <a:ext cx="33338" cy="34925"/>
            </a:xfrm>
            <a:custGeom>
              <a:avLst/>
              <a:gdLst>
                <a:gd name="T0" fmla="*/ 126 w 148"/>
                <a:gd name="T1" fmla="*/ 127 h 148"/>
                <a:gd name="T2" fmla="*/ 130 w 148"/>
                <a:gd name="T3" fmla="*/ 120 h 148"/>
                <a:gd name="T4" fmla="*/ 135 w 148"/>
                <a:gd name="T5" fmla="*/ 115 h 148"/>
                <a:gd name="T6" fmla="*/ 142 w 148"/>
                <a:gd name="T7" fmla="*/ 102 h 148"/>
                <a:gd name="T8" fmla="*/ 142 w 148"/>
                <a:gd name="T9" fmla="*/ 98 h 148"/>
                <a:gd name="T10" fmla="*/ 142 w 148"/>
                <a:gd name="T11" fmla="*/ 95 h 148"/>
                <a:gd name="T12" fmla="*/ 142 w 148"/>
                <a:gd name="T13" fmla="*/ 94 h 148"/>
                <a:gd name="T14" fmla="*/ 143 w 148"/>
                <a:gd name="T15" fmla="*/ 94 h 148"/>
                <a:gd name="T16" fmla="*/ 145 w 148"/>
                <a:gd name="T17" fmla="*/ 88 h 148"/>
                <a:gd name="T18" fmla="*/ 145 w 148"/>
                <a:gd name="T19" fmla="*/ 84 h 148"/>
                <a:gd name="T20" fmla="*/ 145 w 148"/>
                <a:gd name="T21" fmla="*/ 81 h 148"/>
                <a:gd name="T22" fmla="*/ 145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5 w 148"/>
                <a:gd name="T29" fmla="*/ 58 h 148"/>
                <a:gd name="T30" fmla="*/ 142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4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7 h 148"/>
                <a:gd name="T72" fmla="*/ 32 w 148"/>
                <a:gd name="T73" fmla="*/ 135 h 148"/>
                <a:gd name="T74" fmla="*/ 45 w 148"/>
                <a:gd name="T75" fmla="*/ 143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3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3 h 148"/>
                <a:gd name="T94" fmla="*/ 95 w 148"/>
                <a:gd name="T95" fmla="*/ 143 h 148"/>
                <a:gd name="T96" fmla="*/ 97 w 148"/>
                <a:gd name="T97" fmla="*/ 143 h 148"/>
                <a:gd name="T98" fmla="*/ 102 w 148"/>
                <a:gd name="T99" fmla="*/ 143 h 148"/>
                <a:gd name="T100" fmla="*/ 114 w 148"/>
                <a:gd name="T101" fmla="*/ 135 h 148"/>
                <a:gd name="T102" fmla="*/ 120 w 148"/>
                <a:gd name="T103" fmla="*/ 131 h 148"/>
                <a:gd name="T104" fmla="*/ 126 w 148"/>
                <a:gd name="T105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7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8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4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7"/>
                  </a:lnTo>
                  <a:lnTo>
                    <a:pt x="32" y="135"/>
                  </a:lnTo>
                  <a:lnTo>
                    <a:pt x="45" y="143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3"/>
                  </a:lnTo>
                  <a:lnTo>
                    <a:pt x="95" y="143"/>
                  </a:lnTo>
                  <a:lnTo>
                    <a:pt x="97" y="143"/>
                  </a:lnTo>
                  <a:lnTo>
                    <a:pt x="102" y="143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7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3" name="Freeform 1148">
              <a:extLst>
                <a:ext uri="{FF2B5EF4-FFF2-40B4-BE49-F238E27FC236}">
                  <a16:creationId xmlns:a16="http://schemas.microsoft.com/office/drawing/2014/main" id="{C24E1588-777A-B16A-54AF-D57D9946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5148263"/>
              <a:ext cx="33338" cy="33338"/>
            </a:xfrm>
            <a:custGeom>
              <a:avLst/>
              <a:gdLst>
                <a:gd name="T0" fmla="*/ 126 w 148"/>
                <a:gd name="T1" fmla="*/ 126 h 148"/>
                <a:gd name="T2" fmla="*/ 131 w 148"/>
                <a:gd name="T3" fmla="*/ 120 h 148"/>
                <a:gd name="T4" fmla="*/ 135 w 148"/>
                <a:gd name="T5" fmla="*/ 115 h 148"/>
                <a:gd name="T6" fmla="*/ 143 w 148"/>
                <a:gd name="T7" fmla="*/ 102 h 148"/>
                <a:gd name="T8" fmla="*/ 143 w 148"/>
                <a:gd name="T9" fmla="*/ 97 h 148"/>
                <a:gd name="T10" fmla="*/ 143 w 148"/>
                <a:gd name="T11" fmla="*/ 95 h 148"/>
                <a:gd name="T12" fmla="*/ 143 w 148"/>
                <a:gd name="T13" fmla="*/ 94 h 148"/>
                <a:gd name="T14" fmla="*/ 144 w 148"/>
                <a:gd name="T15" fmla="*/ 94 h 148"/>
                <a:gd name="T16" fmla="*/ 146 w 148"/>
                <a:gd name="T17" fmla="*/ 88 h 148"/>
                <a:gd name="T18" fmla="*/ 146 w 148"/>
                <a:gd name="T19" fmla="*/ 83 h 148"/>
                <a:gd name="T20" fmla="*/ 146 w 148"/>
                <a:gd name="T21" fmla="*/ 81 h 148"/>
                <a:gd name="T22" fmla="*/ 146 w 148"/>
                <a:gd name="T23" fmla="*/ 80 h 148"/>
                <a:gd name="T24" fmla="*/ 147 w 148"/>
                <a:gd name="T25" fmla="*/ 80 h 148"/>
                <a:gd name="T26" fmla="*/ 148 w 148"/>
                <a:gd name="T27" fmla="*/ 74 h 148"/>
                <a:gd name="T28" fmla="*/ 146 w 148"/>
                <a:gd name="T29" fmla="*/ 58 h 148"/>
                <a:gd name="T30" fmla="*/ 143 w 148"/>
                <a:gd name="T31" fmla="*/ 45 h 148"/>
                <a:gd name="T32" fmla="*/ 135 w 148"/>
                <a:gd name="T33" fmla="*/ 32 h 148"/>
                <a:gd name="T34" fmla="*/ 126 w 148"/>
                <a:gd name="T35" fmla="*/ 21 h 148"/>
                <a:gd name="T36" fmla="*/ 115 w 148"/>
                <a:gd name="T37" fmla="*/ 12 h 148"/>
                <a:gd name="T38" fmla="*/ 102 w 148"/>
                <a:gd name="T39" fmla="*/ 5 h 148"/>
                <a:gd name="T40" fmla="*/ 94 w 148"/>
                <a:gd name="T41" fmla="*/ 2 h 148"/>
                <a:gd name="T42" fmla="*/ 88 w 148"/>
                <a:gd name="T43" fmla="*/ 1 h 148"/>
                <a:gd name="T44" fmla="*/ 74 w 148"/>
                <a:gd name="T45" fmla="*/ 0 h 148"/>
                <a:gd name="T46" fmla="*/ 58 w 148"/>
                <a:gd name="T47" fmla="*/ 1 h 148"/>
                <a:gd name="T48" fmla="*/ 45 w 148"/>
                <a:gd name="T49" fmla="*/ 5 h 148"/>
                <a:gd name="T50" fmla="*/ 32 w 148"/>
                <a:gd name="T51" fmla="*/ 12 h 148"/>
                <a:gd name="T52" fmla="*/ 21 w 148"/>
                <a:gd name="T53" fmla="*/ 21 h 148"/>
                <a:gd name="T54" fmla="*/ 12 w 148"/>
                <a:gd name="T55" fmla="*/ 32 h 148"/>
                <a:gd name="T56" fmla="*/ 5 w 148"/>
                <a:gd name="T57" fmla="*/ 45 h 148"/>
                <a:gd name="T58" fmla="*/ 1 w 148"/>
                <a:gd name="T59" fmla="*/ 58 h 148"/>
                <a:gd name="T60" fmla="*/ 0 w 148"/>
                <a:gd name="T61" fmla="*/ 74 h 148"/>
                <a:gd name="T62" fmla="*/ 1 w 148"/>
                <a:gd name="T63" fmla="*/ 88 h 148"/>
                <a:gd name="T64" fmla="*/ 2 w 148"/>
                <a:gd name="T65" fmla="*/ 94 h 148"/>
                <a:gd name="T66" fmla="*/ 5 w 148"/>
                <a:gd name="T67" fmla="*/ 102 h 148"/>
                <a:gd name="T68" fmla="*/ 12 w 148"/>
                <a:gd name="T69" fmla="*/ 115 h 148"/>
                <a:gd name="T70" fmla="*/ 21 w 148"/>
                <a:gd name="T71" fmla="*/ 126 h 148"/>
                <a:gd name="T72" fmla="*/ 32 w 148"/>
                <a:gd name="T73" fmla="*/ 135 h 148"/>
                <a:gd name="T74" fmla="*/ 45 w 148"/>
                <a:gd name="T75" fmla="*/ 142 h 148"/>
                <a:gd name="T76" fmla="*/ 58 w 148"/>
                <a:gd name="T77" fmla="*/ 146 h 148"/>
                <a:gd name="T78" fmla="*/ 74 w 148"/>
                <a:gd name="T79" fmla="*/ 148 h 148"/>
                <a:gd name="T80" fmla="*/ 80 w 148"/>
                <a:gd name="T81" fmla="*/ 147 h 148"/>
                <a:gd name="T82" fmla="*/ 80 w 148"/>
                <a:gd name="T83" fmla="*/ 146 h 148"/>
                <a:gd name="T84" fmla="*/ 81 w 148"/>
                <a:gd name="T85" fmla="*/ 146 h 148"/>
                <a:gd name="T86" fmla="*/ 84 w 148"/>
                <a:gd name="T87" fmla="*/ 146 h 148"/>
                <a:gd name="T88" fmla="*/ 88 w 148"/>
                <a:gd name="T89" fmla="*/ 146 h 148"/>
                <a:gd name="T90" fmla="*/ 94 w 148"/>
                <a:gd name="T91" fmla="*/ 144 h 148"/>
                <a:gd name="T92" fmla="*/ 94 w 148"/>
                <a:gd name="T93" fmla="*/ 142 h 148"/>
                <a:gd name="T94" fmla="*/ 95 w 148"/>
                <a:gd name="T95" fmla="*/ 142 h 148"/>
                <a:gd name="T96" fmla="*/ 98 w 148"/>
                <a:gd name="T97" fmla="*/ 142 h 148"/>
                <a:gd name="T98" fmla="*/ 102 w 148"/>
                <a:gd name="T99" fmla="*/ 142 h 148"/>
                <a:gd name="T100" fmla="*/ 115 w 148"/>
                <a:gd name="T101" fmla="*/ 135 h 148"/>
                <a:gd name="T102" fmla="*/ 120 w 148"/>
                <a:gd name="T103" fmla="*/ 131 h 148"/>
                <a:gd name="T104" fmla="*/ 126 w 148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148">
                  <a:moveTo>
                    <a:pt x="126" y="126"/>
                  </a:moveTo>
                  <a:lnTo>
                    <a:pt x="131" y="120"/>
                  </a:lnTo>
                  <a:lnTo>
                    <a:pt x="135" y="115"/>
                  </a:lnTo>
                  <a:lnTo>
                    <a:pt x="143" y="102"/>
                  </a:lnTo>
                  <a:lnTo>
                    <a:pt x="143" y="97"/>
                  </a:lnTo>
                  <a:lnTo>
                    <a:pt x="143" y="95"/>
                  </a:lnTo>
                  <a:lnTo>
                    <a:pt x="143" y="94"/>
                  </a:lnTo>
                  <a:lnTo>
                    <a:pt x="144" y="94"/>
                  </a:lnTo>
                  <a:lnTo>
                    <a:pt x="146" y="88"/>
                  </a:lnTo>
                  <a:lnTo>
                    <a:pt x="146" y="83"/>
                  </a:lnTo>
                  <a:lnTo>
                    <a:pt x="146" y="81"/>
                  </a:lnTo>
                  <a:lnTo>
                    <a:pt x="146" y="80"/>
                  </a:lnTo>
                  <a:lnTo>
                    <a:pt x="147" y="80"/>
                  </a:lnTo>
                  <a:lnTo>
                    <a:pt x="148" y="74"/>
                  </a:lnTo>
                  <a:lnTo>
                    <a:pt x="146" y="58"/>
                  </a:lnTo>
                  <a:lnTo>
                    <a:pt x="143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5" y="12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2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8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4" y="146"/>
                  </a:lnTo>
                  <a:lnTo>
                    <a:pt x="88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15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4" name="Freeform 1149">
              <a:extLst>
                <a:ext uri="{FF2B5EF4-FFF2-40B4-BE49-F238E27FC236}">
                  <a16:creationId xmlns:a16="http://schemas.microsoft.com/office/drawing/2014/main" id="{D807B919-8365-FB8F-4C7D-1A341C345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775" y="5172075"/>
              <a:ext cx="33338" cy="33338"/>
            </a:xfrm>
            <a:custGeom>
              <a:avLst/>
              <a:gdLst>
                <a:gd name="T0" fmla="*/ 126 w 147"/>
                <a:gd name="T1" fmla="*/ 126 h 148"/>
                <a:gd name="T2" fmla="*/ 130 w 147"/>
                <a:gd name="T3" fmla="*/ 120 h 148"/>
                <a:gd name="T4" fmla="*/ 135 w 147"/>
                <a:gd name="T5" fmla="*/ 115 h 148"/>
                <a:gd name="T6" fmla="*/ 142 w 147"/>
                <a:gd name="T7" fmla="*/ 102 h 148"/>
                <a:gd name="T8" fmla="*/ 142 w 147"/>
                <a:gd name="T9" fmla="*/ 97 h 148"/>
                <a:gd name="T10" fmla="*/ 142 w 147"/>
                <a:gd name="T11" fmla="*/ 95 h 148"/>
                <a:gd name="T12" fmla="*/ 142 w 147"/>
                <a:gd name="T13" fmla="*/ 94 h 148"/>
                <a:gd name="T14" fmla="*/ 143 w 147"/>
                <a:gd name="T15" fmla="*/ 94 h 148"/>
                <a:gd name="T16" fmla="*/ 145 w 147"/>
                <a:gd name="T17" fmla="*/ 88 h 148"/>
                <a:gd name="T18" fmla="*/ 145 w 147"/>
                <a:gd name="T19" fmla="*/ 83 h 148"/>
                <a:gd name="T20" fmla="*/ 145 w 147"/>
                <a:gd name="T21" fmla="*/ 81 h 148"/>
                <a:gd name="T22" fmla="*/ 145 w 147"/>
                <a:gd name="T23" fmla="*/ 80 h 148"/>
                <a:gd name="T24" fmla="*/ 146 w 147"/>
                <a:gd name="T25" fmla="*/ 80 h 148"/>
                <a:gd name="T26" fmla="*/ 147 w 147"/>
                <a:gd name="T27" fmla="*/ 74 h 148"/>
                <a:gd name="T28" fmla="*/ 145 w 147"/>
                <a:gd name="T29" fmla="*/ 58 h 148"/>
                <a:gd name="T30" fmla="*/ 142 w 147"/>
                <a:gd name="T31" fmla="*/ 45 h 148"/>
                <a:gd name="T32" fmla="*/ 135 w 147"/>
                <a:gd name="T33" fmla="*/ 32 h 148"/>
                <a:gd name="T34" fmla="*/ 126 w 147"/>
                <a:gd name="T35" fmla="*/ 21 h 148"/>
                <a:gd name="T36" fmla="*/ 114 w 147"/>
                <a:gd name="T37" fmla="*/ 12 h 148"/>
                <a:gd name="T38" fmla="*/ 101 w 147"/>
                <a:gd name="T39" fmla="*/ 5 h 148"/>
                <a:gd name="T40" fmla="*/ 94 w 147"/>
                <a:gd name="T41" fmla="*/ 2 h 148"/>
                <a:gd name="T42" fmla="*/ 87 w 147"/>
                <a:gd name="T43" fmla="*/ 1 h 148"/>
                <a:gd name="T44" fmla="*/ 74 w 147"/>
                <a:gd name="T45" fmla="*/ 0 h 148"/>
                <a:gd name="T46" fmla="*/ 57 w 147"/>
                <a:gd name="T47" fmla="*/ 1 h 148"/>
                <a:gd name="T48" fmla="*/ 45 w 147"/>
                <a:gd name="T49" fmla="*/ 5 h 148"/>
                <a:gd name="T50" fmla="*/ 32 w 147"/>
                <a:gd name="T51" fmla="*/ 12 h 148"/>
                <a:gd name="T52" fmla="*/ 21 w 147"/>
                <a:gd name="T53" fmla="*/ 21 h 148"/>
                <a:gd name="T54" fmla="*/ 11 w 147"/>
                <a:gd name="T55" fmla="*/ 32 h 148"/>
                <a:gd name="T56" fmla="*/ 5 w 147"/>
                <a:gd name="T57" fmla="*/ 45 h 148"/>
                <a:gd name="T58" fmla="*/ 1 w 147"/>
                <a:gd name="T59" fmla="*/ 58 h 148"/>
                <a:gd name="T60" fmla="*/ 0 w 147"/>
                <a:gd name="T61" fmla="*/ 74 h 148"/>
                <a:gd name="T62" fmla="*/ 1 w 147"/>
                <a:gd name="T63" fmla="*/ 88 h 148"/>
                <a:gd name="T64" fmla="*/ 2 w 147"/>
                <a:gd name="T65" fmla="*/ 94 h 148"/>
                <a:gd name="T66" fmla="*/ 5 w 147"/>
                <a:gd name="T67" fmla="*/ 102 h 148"/>
                <a:gd name="T68" fmla="*/ 11 w 147"/>
                <a:gd name="T69" fmla="*/ 115 h 148"/>
                <a:gd name="T70" fmla="*/ 21 w 147"/>
                <a:gd name="T71" fmla="*/ 126 h 148"/>
                <a:gd name="T72" fmla="*/ 32 w 147"/>
                <a:gd name="T73" fmla="*/ 135 h 148"/>
                <a:gd name="T74" fmla="*/ 45 w 147"/>
                <a:gd name="T75" fmla="*/ 142 h 148"/>
                <a:gd name="T76" fmla="*/ 57 w 147"/>
                <a:gd name="T77" fmla="*/ 146 h 148"/>
                <a:gd name="T78" fmla="*/ 74 w 147"/>
                <a:gd name="T79" fmla="*/ 148 h 148"/>
                <a:gd name="T80" fmla="*/ 80 w 147"/>
                <a:gd name="T81" fmla="*/ 147 h 148"/>
                <a:gd name="T82" fmla="*/ 80 w 147"/>
                <a:gd name="T83" fmla="*/ 146 h 148"/>
                <a:gd name="T84" fmla="*/ 81 w 147"/>
                <a:gd name="T85" fmla="*/ 146 h 148"/>
                <a:gd name="T86" fmla="*/ 83 w 147"/>
                <a:gd name="T87" fmla="*/ 146 h 148"/>
                <a:gd name="T88" fmla="*/ 87 w 147"/>
                <a:gd name="T89" fmla="*/ 146 h 148"/>
                <a:gd name="T90" fmla="*/ 94 w 147"/>
                <a:gd name="T91" fmla="*/ 144 h 148"/>
                <a:gd name="T92" fmla="*/ 94 w 147"/>
                <a:gd name="T93" fmla="*/ 142 h 148"/>
                <a:gd name="T94" fmla="*/ 95 w 147"/>
                <a:gd name="T95" fmla="*/ 142 h 148"/>
                <a:gd name="T96" fmla="*/ 97 w 147"/>
                <a:gd name="T97" fmla="*/ 142 h 148"/>
                <a:gd name="T98" fmla="*/ 101 w 147"/>
                <a:gd name="T99" fmla="*/ 142 h 148"/>
                <a:gd name="T100" fmla="*/ 114 w 147"/>
                <a:gd name="T101" fmla="*/ 135 h 148"/>
                <a:gd name="T102" fmla="*/ 120 w 147"/>
                <a:gd name="T103" fmla="*/ 131 h 148"/>
                <a:gd name="T104" fmla="*/ 126 w 147"/>
                <a:gd name="T105" fmla="*/ 1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148">
                  <a:moveTo>
                    <a:pt x="126" y="126"/>
                  </a:moveTo>
                  <a:lnTo>
                    <a:pt x="130" y="120"/>
                  </a:lnTo>
                  <a:lnTo>
                    <a:pt x="135" y="115"/>
                  </a:lnTo>
                  <a:lnTo>
                    <a:pt x="142" y="102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4"/>
                  </a:lnTo>
                  <a:lnTo>
                    <a:pt x="143" y="94"/>
                  </a:lnTo>
                  <a:lnTo>
                    <a:pt x="145" y="88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45" y="80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5" y="58"/>
                  </a:lnTo>
                  <a:lnTo>
                    <a:pt x="142" y="45"/>
                  </a:lnTo>
                  <a:lnTo>
                    <a:pt x="135" y="32"/>
                  </a:lnTo>
                  <a:lnTo>
                    <a:pt x="126" y="21"/>
                  </a:lnTo>
                  <a:lnTo>
                    <a:pt x="114" y="12"/>
                  </a:lnTo>
                  <a:lnTo>
                    <a:pt x="101" y="5"/>
                  </a:lnTo>
                  <a:lnTo>
                    <a:pt x="94" y="2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1" y="32"/>
                  </a:lnTo>
                  <a:lnTo>
                    <a:pt x="5" y="45"/>
                  </a:lnTo>
                  <a:lnTo>
                    <a:pt x="1" y="58"/>
                  </a:lnTo>
                  <a:lnTo>
                    <a:pt x="0" y="74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5" y="102"/>
                  </a:lnTo>
                  <a:lnTo>
                    <a:pt x="11" y="115"/>
                  </a:lnTo>
                  <a:lnTo>
                    <a:pt x="21" y="126"/>
                  </a:lnTo>
                  <a:lnTo>
                    <a:pt x="32" y="135"/>
                  </a:lnTo>
                  <a:lnTo>
                    <a:pt x="45" y="142"/>
                  </a:lnTo>
                  <a:lnTo>
                    <a:pt x="57" y="146"/>
                  </a:lnTo>
                  <a:lnTo>
                    <a:pt x="74" y="148"/>
                  </a:lnTo>
                  <a:lnTo>
                    <a:pt x="80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7" y="146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7" y="142"/>
                  </a:lnTo>
                  <a:lnTo>
                    <a:pt x="101" y="142"/>
                  </a:lnTo>
                  <a:lnTo>
                    <a:pt x="114" y="135"/>
                  </a:lnTo>
                  <a:lnTo>
                    <a:pt x="120" y="131"/>
                  </a:lnTo>
                  <a:lnTo>
                    <a:pt x="126" y="126"/>
                  </a:lnTo>
                </a:path>
              </a:pathLst>
            </a:custGeom>
            <a:noFill/>
            <a:ln w="4763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5" name="Freeform 1150">
              <a:extLst>
                <a:ext uri="{FF2B5EF4-FFF2-40B4-BE49-F238E27FC236}">
                  <a16:creationId xmlns:a16="http://schemas.microsoft.com/office/drawing/2014/main" id="{DD812559-1057-44CB-CA5D-5579F0262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5186363"/>
              <a:ext cx="1057275" cy="415925"/>
            </a:xfrm>
            <a:custGeom>
              <a:avLst/>
              <a:gdLst>
                <a:gd name="T0" fmla="*/ 4666 w 4666"/>
                <a:gd name="T1" fmla="*/ 0 h 1831"/>
                <a:gd name="T2" fmla="*/ 1879 w 4666"/>
                <a:gd name="T3" fmla="*/ 600 h 1831"/>
                <a:gd name="T4" fmla="*/ 901 w 4666"/>
                <a:gd name="T5" fmla="*/ 1831 h 1831"/>
                <a:gd name="T6" fmla="*/ 0 w 4666"/>
                <a:gd name="T7" fmla="*/ 971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6" h="1831">
                  <a:moveTo>
                    <a:pt x="4666" y="0"/>
                  </a:moveTo>
                  <a:lnTo>
                    <a:pt x="1879" y="600"/>
                  </a:lnTo>
                  <a:lnTo>
                    <a:pt x="901" y="1831"/>
                  </a:lnTo>
                  <a:lnTo>
                    <a:pt x="0" y="971"/>
                  </a:lnTo>
                </a:path>
              </a:pathLst>
            </a:custGeom>
            <a:noFill/>
            <a:ln w="142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6" name="Freeform 1151">
              <a:extLst>
                <a:ext uri="{FF2B5EF4-FFF2-40B4-BE49-F238E27FC236}">
                  <a16:creationId xmlns:a16="http://schemas.microsoft.com/office/drawing/2014/main" id="{BD9A4E94-6580-C8A6-922C-B79E873D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5386388"/>
              <a:ext cx="39688" cy="41275"/>
            </a:xfrm>
            <a:custGeom>
              <a:avLst/>
              <a:gdLst>
                <a:gd name="T0" fmla="*/ 151 w 178"/>
                <a:gd name="T1" fmla="*/ 25 h 178"/>
                <a:gd name="T2" fmla="*/ 137 w 178"/>
                <a:gd name="T3" fmla="*/ 14 h 178"/>
                <a:gd name="T4" fmla="*/ 122 w 178"/>
                <a:gd name="T5" fmla="*/ 6 h 178"/>
                <a:gd name="T6" fmla="*/ 106 w 178"/>
                <a:gd name="T7" fmla="*/ 1 h 178"/>
                <a:gd name="T8" fmla="*/ 89 w 178"/>
                <a:gd name="T9" fmla="*/ 0 h 178"/>
                <a:gd name="T10" fmla="*/ 71 w 178"/>
                <a:gd name="T11" fmla="*/ 1 h 178"/>
                <a:gd name="T12" fmla="*/ 55 w 178"/>
                <a:gd name="T13" fmla="*/ 6 h 178"/>
                <a:gd name="T14" fmla="*/ 39 w 178"/>
                <a:gd name="T15" fmla="*/ 14 h 178"/>
                <a:gd name="T16" fmla="*/ 26 w 178"/>
                <a:gd name="T17" fmla="*/ 25 h 178"/>
                <a:gd name="T18" fmla="*/ 14 w 178"/>
                <a:gd name="T19" fmla="*/ 38 h 178"/>
                <a:gd name="T20" fmla="*/ 6 w 178"/>
                <a:gd name="T21" fmla="*/ 54 h 178"/>
                <a:gd name="T22" fmla="*/ 1 w 178"/>
                <a:gd name="T23" fmla="*/ 71 h 178"/>
                <a:gd name="T24" fmla="*/ 0 w 178"/>
                <a:gd name="T25" fmla="*/ 89 h 178"/>
                <a:gd name="T26" fmla="*/ 1 w 178"/>
                <a:gd name="T27" fmla="*/ 106 h 178"/>
                <a:gd name="T28" fmla="*/ 6 w 178"/>
                <a:gd name="T29" fmla="*/ 122 h 178"/>
                <a:gd name="T30" fmla="*/ 14 w 178"/>
                <a:gd name="T31" fmla="*/ 137 h 178"/>
                <a:gd name="T32" fmla="*/ 26 w 178"/>
                <a:gd name="T33" fmla="*/ 151 h 178"/>
                <a:gd name="T34" fmla="*/ 39 w 178"/>
                <a:gd name="T35" fmla="*/ 162 h 178"/>
                <a:gd name="T36" fmla="*/ 55 w 178"/>
                <a:gd name="T37" fmla="*/ 170 h 178"/>
                <a:gd name="T38" fmla="*/ 71 w 178"/>
                <a:gd name="T39" fmla="*/ 176 h 178"/>
                <a:gd name="T40" fmla="*/ 89 w 178"/>
                <a:gd name="T41" fmla="*/ 178 h 178"/>
                <a:gd name="T42" fmla="*/ 106 w 178"/>
                <a:gd name="T43" fmla="*/ 176 h 178"/>
                <a:gd name="T44" fmla="*/ 109 w 178"/>
                <a:gd name="T45" fmla="*/ 173 h 178"/>
                <a:gd name="T46" fmla="*/ 114 w 178"/>
                <a:gd name="T47" fmla="*/ 172 h 178"/>
                <a:gd name="T48" fmla="*/ 122 w 178"/>
                <a:gd name="T49" fmla="*/ 170 h 178"/>
                <a:gd name="T50" fmla="*/ 137 w 178"/>
                <a:gd name="T51" fmla="*/ 162 h 178"/>
                <a:gd name="T52" fmla="*/ 144 w 178"/>
                <a:gd name="T53" fmla="*/ 156 h 178"/>
                <a:gd name="T54" fmla="*/ 145 w 178"/>
                <a:gd name="T55" fmla="*/ 154 h 178"/>
                <a:gd name="T56" fmla="*/ 147 w 178"/>
                <a:gd name="T57" fmla="*/ 153 h 178"/>
                <a:gd name="T58" fmla="*/ 151 w 178"/>
                <a:gd name="T59" fmla="*/ 151 h 178"/>
                <a:gd name="T60" fmla="*/ 153 w 178"/>
                <a:gd name="T61" fmla="*/ 147 h 178"/>
                <a:gd name="T62" fmla="*/ 154 w 178"/>
                <a:gd name="T63" fmla="*/ 145 h 178"/>
                <a:gd name="T64" fmla="*/ 156 w 178"/>
                <a:gd name="T65" fmla="*/ 143 h 178"/>
                <a:gd name="T66" fmla="*/ 162 w 178"/>
                <a:gd name="T67" fmla="*/ 137 h 178"/>
                <a:gd name="T68" fmla="*/ 170 w 178"/>
                <a:gd name="T69" fmla="*/ 122 h 178"/>
                <a:gd name="T70" fmla="*/ 172 w 178"/>
                <a:gd name="T71" fmla="*/ 113 h 178"/>
                <a:gd name="T72" fmla="*/ 174 w 178"/>
                <a:gd name="T73" fmla="*/ 109 h 178"/>
                <a:gd name="T74" fmla="*/ 176 w 178"/>
                <a:gd name="T75" fmla="*/ 106 h 178"/>
                <a:gd name="T76" fmla="*/ 178 w 178"/>
                <a:gd name="T77" fmla="*/ 89 h 178"/>
                <a:gd name="T78" fmla="*/ 176 w 178"/>
                <a:gd name="T79" fmla="*/ 71 h 178"/>
                <a:gd name="T80" fmla="*/ 170 w 178"/>
                <a:gd name="T81" fmla="*/ 54 h 178"/>
                <a:gd name="T82" fmla="*/ 162 w 178"/>
                <a:gd name="T83" fmla="*/ 38 h 178"/>
                <a:gd name="T84" fmla="*/ 151 w 178"/>
                <a:gd name="T85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78">
                  <a:moveTo>
                    <a:pt x="151" y="25"/>
                  </a:moveTo>
                  <a:lnTo>
                    <a:pt x="137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lnTo>
                    <a:pt x="71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5"/>
                  </a:lnTo>
                  <a:lnTo>
                    <a:pt x="14" y="38"/>
                  </a:lnTo>
                  <a:lnTo>
                    <a:pt x="6" y="54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7"/>
                  </a:lnTo>
                  <a:lnTo>
                    <a:pt x="26" y="151"/>
                  </a:lnTo>
                  <a:lnTo>
                    <a:pt x="39" y="162"/>
                  </a:lnTo>
                  <a:lnTo>
                    <a:pt x="55" y="170"/>
                  </a:lnTo>
                  <a:lnTo>
                    <a:pt x="71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09" y="173"/>
                  </a:lnTo>
                  <a:lnTo>
                    <a:pt x="114" y="172"/>
                  </a:lnTo>
                  <a:lnTo>
                    <a:pt x="122" y="170"/>
                  </a:lnTo>
                  <a:lnTo>
                    <a:pt x="137" y="162"/>
                  </a:lnTo>
                  <a:lnTo>
                    <a:pt x="144" y="156"/>
                  </a:lnTo>
                  <a:lnTo>
                    <a:pt x="145" y="154"/>
                  </a:lnTo>
                  <a:lnTo>
                    <a:pt x="147" y="153"/>
                  </a:lnTo>
                  <a:lnTo>
                    <a:pt x="151" y="151"/>
                  </a:lnTo>
                  <a:lnTo>
                    <a:pt x="153" y="147"/>
                  </a:lnTo>
                  <a:lnTo>
                    <a:pt x="154" y="145"/>
                  </a:lnTo>
                  <a:lnTo>
                    <a:pt x="156" y="143"/>
                  </a:lnTo>
                  <a:lnTo>
                    <a:pt x="162" y="137"/>
                  </a:lnTo>
                  <a:lnTo>
                    <a:pt x="170" y="122"/>
                  </a:lnTo>
                  <a:lnTo>
                    <a:pt x="172" y="113"/>
                  </a:lnTo>
                  <a:lnTo>
                    <a:pt x="174" y="109"/>
                  </a:lnTo>
                  <a:lnTo>
                    <a:pt x="176" y="106"/>
                  </a:lnTo>
                  <a:lnTo>
                    <a:pt x="178" y="89"/>
                  </a:lnTo>
                  <a:lnTo>
                    <a:pt x="176" y="71"/>
                  </a:lnTo>
                  <a:lnTo>
                    <a:pt x="170" y="54"/>
                  </a:lnTo>
                  <a:lnTo>
                    <a:pt x="162" y="38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7" name="Freeform 1152">
              <a:extLst>
                <a:ext uri="{FF2B5EF4-FFF2-40B4-BE49-F238E27FC236}">
                  <a16:creationId xmlns:a16="http://schemas.microsoft.com/office/drawing/2014/main" id="{96E3024C-0A69-1C7D-398F-12B984819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5581650"/>
              <a:ext cx="39688" cy="41275"/>
            </a:xfrm>
            <a:custGeom>
              <a:avLst/>
              <a:gdLst>
                <a:gd name="T0" fmla="*/ 151 w 178"/>
                <a:gd name="T1" fmla="*/ 25 h 178"/>
                <a:gd name="T2" fmla="*/ 137 w 178"/>
                <a:gd name="T3" fmla="*/ 14 h 178"/>
                <a:gd name="T4" fmla="*/ 122 w 178"/>
                <a:gd name="T5" fmla="*/ 6 h 178"/>
                <a:gd name="T6" fmla="*/ 106 w 178"/>
                <a:gd name="T7" fmla="*/ 1 h 178"/>
                <a:gd name="T8" fmla="*/ 89 w 178"/>
                <a:gd name="T9" fmla="*/ 0 h 178"/>
                <a:gd name="T10" fmla="*/ 71 w 178"/>
                <a:gd name="T11" fmla="*/ 1 h 178"/>
                <a:gd name="T12" fmla="*/ 54 w 178"/>
                <a:gd name="T13" fmla="*/ 6 h 178"/>
                <a:gd name="T14" fmla="*/ 38 w 178"/>
                <a:gd name="T15" fmla="*/ 14 h 178"/>
                <a:gd name="T16" fmla="*/ 26 w 178"/>
                <a:gd name="T17" fmla="*/ 25 h 178"/>
                <a:gd name="T18" fmla="*/ 14 w 178"/>
                <a:gd name="T19" fmla="*/ 38 h 178"/>
                <a:gd name="T20" fmla="*/ 6 w 178"/>
                <a:gd name="T21" fmla="*/ 54 h 178"/>
                <a:gd name="T22" fmla="*/ 1 w 178"/>
                <a:gd name="T23" fmla="*/ 71 h 178"/>
                <a:gd name="T24" fmla="*/ 0 w 178"/>
                <a:gd name="T25" fmla="*/ 89 h 178"/>
                <a:gd name="T26" fmla="*/ 1 w 178"/>
                <a:gd name="T27" fmla="*/ 106 h 178"/>
                <a:gd name="T28" fmla="*/ 6 w 178"/>
                <a:gd name="T29" fmla="*/ 122 h 178"/>
                <a:gd name="T30" fmla="*/ 14 w 178"/>
                <a:gd name="T31" fmla="*/ 137 h 178"/>
                <a:gd name="T32" fmla="*/ 26 w 178"/>
                <a:gd name="T33" fmla="*/ 151 h 178"/>
                <a:gd name="T34" fmla="*/ 38 w 178"/>
                <a:gd name="T35" fmla="*/ 162 h 178"/>
                <a:gd name="T36" fmla="*/ 54 w 178"/>
                <a:gd name="T37" fmla="*/ 170 h 178"/>
                <a:gd name="T38" fmla="*/ 71 w 178"/>
                <a:gd name="T39" fmla="*/ 176 h 178"/>
                <a:gd name="T40" fmla="*/ 89 w 178"/>
                <a:gd name="T41" fmla="*/ 178 h 178"/>
                <a:gd name="T42" fmla="*/ 106 w 178"/>
                <a:gd name="T43" fmla="*/ 176 h 178"/>
                <a:gd name="T44" fmla="*/ 109 w 178"/>
                <a:gd name="T45" fmla="*/ 173 h 178"/>
                <a:gd name="T46" fmla="*/ 113 w 178"/>
                <a:gd name="T47" fmla="*/ 172 h 178"/>
                <a:gd name="T48" fmla="*/ 122 w 178"/>
                <a:gd name="T49" fmla="*/ 170 h 178"/>
                <a:gd name="T50" fmla="*/ 137 w 178"/>
                <a:gd name="T51" fmla="*/ 162 h 178"/>
                <a:gd name="T52" fmla="*/ 143 w 178"/>
                <a:gd name="T53" fmla="*/ 156 h 178"/>
                <a:gd name="T54" fmla="*/ 144 w 178"/>
                <a:gd name="T55" fmla="*/ 154 h 178"/>
                <a:gd name="T56" fmla="*/ 147 w 178"/>
                <a:gd name="T57" fmla="*/ 153 h 178"/>
                <a:gd name="T58" fmla="*/ 151 w 178"/>
                <a:gd name="T59" fmla="*/ 151 h 178"/>
                <a:gd name="T60" fmla="*/ 153 w 178"/>
                <a:gd name="T61" fmla="*/ 147 h 178"/>
                <a:gd name="T62" fmla="*/ 154 w 178"/>
                <a:gd name="T63" fmla="*/ 144 h 178"/>
                <a:gd name="T64" fmla="*/ 156 w 178"/>
                <a:gd name="T65" fmla="*/ 143 h 178"/>
                <a:gd name="T66" fmla="*/ 162 w 178"/>
                <a:gd name="T67" fmla="*/ 137 h 178"/>
                <a:gd name="T68" fmla="*/ 170 w 178"/>
                <a:gd name="T69" fmla="*/ 122 h 178"/>
                <a:gd name="T70" fmla="*/ 172 w 178"/>
                <a:gd name="T71" fmla="*/ 113 h 178"/>
                <a:gd name="T72" fmla="*/ 173 w 178"/>
                <a:gd name="T73" fmla="*/ 109 h 178"/>
                <a:gd name="T74" fmla="*/ 176 w 178"/>
                <a:gd name="T75" fmla="*/ 106 h 178"/>
                <a:gd name="T76" fmla="*/ 178 w 178"/>
                <a:gd name="T77" fmla="*/ 89 h 178"/>
                <a:gd name="T78" fmla="*/ 176 w 178"/>
                <a:gd name="T79" fmla="*/ 71 h 178"/>
                <a:gd name="T80" fmla="*/ 170 w 178"/>
                <a:gd name="T81" fmla="*/ 54 h 178"/>
                <a:gd name="T82" fmla="*/ 162 w 178"/>
                <a:gd name="T83" fmla="*/ 38 h 178"/>
                <a:gd name="T84" fmla="*/ 151 w 178"/>
                <a:gd name="T85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78">
                  <a:moveTo>
                    <a:pt x="151" y="25"/>
                  </a:moveTo>
                  <a:lnTo>
                    <a:pt x="137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lnTo>
                    <a:pt x="71" y="1"/>
                  </a:lnTo>
                  <a:lnTo>
                    <a:pt x="54" y="6"/>
                  </a:lnTo>
                  <a:lnTo>
                    <a:pt x="38" y="14"/>
                  </a:lnTo>
                  <a:lnTo>
                    <a:pt x="26" y="25"/>
                  </a:lnTo>
                  <a:lnTo>
                    <a:pt x="14" y="38"/>
                  </a:lnTo>
                  <a:lnTo>
                    <a:pt x="6" y="54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7"/>
                  </a:lnTo>
                  <a:lnTo>
                    <a:pt x="26" y="151"/>
                  </a:lnTo>
                  <a:lnTo>
                    <a:pt x="38" y="162"/>
                  </a:lnTo>
                  <a:lnTo>
                    <a:pt x="54" y="170"/>
                  </a:lnTo>
                  <a:lnTo>
                    <a:pt x="71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09" y="173"/>
                  </a:lnTo>
                  <a:lnTo>
                    <a:pt x="113" y="172"/>
                  </a:lnTo>
                  <a:lnTo>
                    <a:pt x="122" y="170"/>
                  </a:lnTo>
                  <a:lnTo>
                    <a:pt x="137" y="162"/>
                  </a:lnTo>
                  <a:lnTo>
                    <a:pt x="143" y="156"/>
                  </a:lnTo>
                  <a:lnTo>
                    <a:pt x="144" y="154"/>
                  </a:lnTo>
                  <a:lnTo>
                    <a:pt x="147" y="153"/>
                  </a:lnTo>
                  <a:lnTo>
                    <a:pt x="151" y="151"/>
                  </a:lnTo>
                  <a:lnTo>
                    <a:pt x="153" y="147"/>
                  </a:lnTo>
                  <a:lnTo>
                    <a:pt x="154" y="144"/>
                  </a:lnTo>
                  <a:lnTo>
                    <a:pt x="156" y="143"/>
                  </a:lnTo>
                  <a:lnTo>
                    <a:pt x="162" y="137"/>
                  </a:lnTo>
                  <a:lnTo>
                    <a:pt x="170" y="122"/>
                  </a:lnTo>
                  <a:lnTo>
                    <a:pt x="172" y="113"/>
                  </a:lnTo>
                  <a:lnTo>
                    <a:pt x="173" y="109"/>
                  </a:lnTo>
                  <a:lnTo>
                    <a:pt x="176" y="106"/>
                  </a:lnTo>
                  <a:lnTo>
                    <a:pt x="178" y="89"/>
                  </a:lnTo>
                  <a:lnTo>
                    <a:pt x="176" y="71"/>
                  </a:lnTo>
                  <a:lnTo>
                    <a:pt x="170" y="54"/>
                  </a:lnTo>
                  <a:lnTo>
                    <a:pt x="162" y="38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8" name="Freeform 1153">
              <a:extLst>
                <a:ext uri="{FF2B5EF4-FFF2-40B4-BE49-F238E27FC236}">
                  <a16:creationId xmlns:a16="http://schemas.microsoft.com/office/drawing/2014/main" id="{3D65EEC5-15E0-C040-22EF-FEA161827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0" y="5302250"/>
              <a:ext cx="41275" cy="41275"/>
            </a:xfrm>
            <a:custGeom>
              <a:avLst/>
              <a:gdLst>
                <a:gd name="T0" fmla="*/ 151 w 178"/>
                <a:gd name="T1" fmla="*/ 25 h 178"/>
                <a:gd name="T2" fmla="*/ 137 w 178"/>
                <a:gd name="T3" fmla="*/ 14 h 178"/>
                <a:gd name="T4" fmla="*/ 122 w 178"/>
                <a:gd name="T5" fmla="*/ 6 h 178"/>
                <a:gd name="T6" fmla="*/ 106 w 178"/>
                <a:gd name="T7" fmla="*/ 1 h 178"/>
                <a:gd name="T8" fmla="*/ 89 w 178"/>
                <a:gd name="T9" fmla="*/ 0 h 178"/>
                <a:gd name="T10" fmla="*/ 70 w 178"/>
                <a:gd name="T11" fmla="*/ 1 h 178"/>
                <a:gd name="T12" fmla="*/ 54 w 178"/>
                <a:gd name="T13" fmla="*/ 6 h 178"/>
                <a:gd name="T14" fmla="*/ 38 w 178"/>
                <a:gd name="T15" fmla="*/ 14 h 178"/>
                <a:gd name="T16" fmla="*/ 25 w 178"/>
                <a:gd name="T17" fmla="*/ 25 h 178"/>
                <a:gd name="T18" fmla="*/ 14 w 178"/>
                <a:gd name="T19" fmla="*/ 38 h 178"/>
                <a:gd name="T20" fmla="*/ 6 w 178"/>
                <a:gd name="T21" fmla="*/ 54 h 178"/>
                <a:gd name="T22" fmla="*/ 1 w 178"/>
                <a:gd name="T23" fmla="*/ 71 h 178"/>
                <a:gd name="T24" fmla="*/ 0 w 178"/>
                <a:gd name="T25" fmla="*/ 89 h 178"/>
                <a:gd name="T26" fmla="*/ 1 w 178"/>
                <a:gd name="T27" fmla="*/ 106 h 178"/>
                <a:gd name="T28" fmla="*/ 6 w 178"/>
                <a:gd name="T29" fmla="*/ 122 h 178"/>
                <a:gd name="T30" fmla="*/ 14 w 178"/>
                <a:gd name="T31" fmla="*/ 137 h 178"/>
                <a:gd name="T32" fmla="*/ 25 w 178"/>
                <a:gd name="T33" fmla="*/ 151 h 178"/>
                <a:gd name="T34" fmla="*/ 38 w 178"/>
                <a:gd name="T35" fmla="*/ 162 h 178"/>
                <a:gd name="T36" fmla="*/ 54 w 178"/>
                <a:gd name="T37" fmla="*/ 170 h 178"/>
                <a:gd name="T38" fmla="*/ 70 w 178"/>
                <a:gd name="T39" fmla="*/ 176 h 178"/>
                <a:gd name="T40" fmla="*/ 89 w 178"/>
                <a:gd name="T41" fmla="*/ 178 h 178"/>
                <a:gd name="T42" fmla="*/ 106 w 178"/>
                <a:gd name="T43" fmla="*/ 176 h 178"/>
                <a:gd name="T44" fmla="*/ 109 w 178"/>
                <a:gd name="T45" fmla="*/ 173 h 178"/>
                <a:gd name="T46" fmla="*/ 113 w 178"/>
                <a:gd name="T47" fmla="*/ 172 h 178"/>
                <a:gd name="T48" fmla="*/ 122 w 178"/>
                <a:gd name="T49" fmla="*/ 170 h 178"/>
                <a:gd name="T50" fmla="*/ 137 w 178"/>
                <a:gd name="T51" fmla="*/ 162 h 178"/>
                <a:gd name="T52" fmla="*/ 143 w 178"/>
                <a:gd name="T53" fmla="*/ 156 h 178"/>
                <a:gd name="T54" fmla="*/ 144 w 178"/>
                <a:gd name="T55" fmla="*/ 154 h 178"/>
                <a:gd name="T56" fmla="*/ 147 w 178"/>
                <a:gd name="T57" fmla="*/ 153 h 178"/>
                <a:gd name="T58" fmla="*/ 151 w 178"/>
                <a:gd name="T59" fmla="*/ 151 h 178"/>
                <a:gd name="T60" fmla="*/ 153 w 178"/>
                <a:gd name="T61" fmla="*/ 147 h 178"/>
                <a:gd name="T62" fmla="*/ 154 w 178"/>
                <a:gd name="T63" fmla="*/ 144 h 178"/>
                <a:gd name="T64" fmla="*/ 156 w 178"/>
                <a:gd name="T65" fmla="*/ 143 h 178"/>
                <a:gd name="T66" fmla="*/ 162 w 178"/>
                <a:gd name="T67" fmla="*/ 137 h 178"/>
                <a:gd name="T68" fmla="*/ 170 w 178"/>
                <a:gd name="T69" fmla="*/ 122 h 178"/>
                <a:gd name="T70" fmla="*/ 172 w 178"/>
                <a:gd name="T71" fmla="*/ 113 h 178"/>
                <a:gd name="T72" fmla="*/ 173 w 178"/>
                <a:gd name="T73" fmla="*/ 109 h 178"/>
                <a:gd name="T74" fmla="*/ 175 w 178"/>
                <a:gd name="T75" fmla="*/ 106 h 178"/>
                <a:gd name="T76" fmla="*/ 178 w 178"/>
                <a:gd name="T77" fmla="*/ 89 h 178"/>
                <a:gd name="T78" fmla="*/ 175 w 178"/>
                <a:gd name="T79" fmla="*/ 71 h 178"/>
                <a:gd name="T80" fmla="*/ 170 w 178"/>
                <a:gd name="T81" fmla="*/ 54 h 178"/>
                <a:gd name="T82" fmla="*/ 162 w 178"/>
                <a:gd name="T83" fmla="*/ 38 h 178"/>
                <a:gd name="T84" fmla="*/ 151 w 178"/>
                <a:gd name="T85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78">
                  <a:moveTo>
                    <a:pt x="151" y="25"/>
                  </a:moveTo>
                  <a:lnTo>
                    <a:pt x="137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4" y="6"/>
                  </a:lnTo>
                  <a:lnTo>
                    <a:pt x="38" y="14"/>
                  </a:lnTo>
                  <a:lnTo>
                    <a:pt x="25" y="25"/>
                  </a:lnTo>
                  <a:lnTo>
                    <a:pt x="14" y="38"/>
                  </a:lnTo>
                  <a:lnTo>
                    <a:pt x="6" y="54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7"/>
                  </a:lnTo>
                  <a:lnTo>
                    <a:pt x="25" y="151"/>
                  </a:lnTo>
                  <a:lnTo>
                    <a:pt x="38" y="162"/>
                  </a:lnTo>
                  <a:lnTo>
                    <a:pt x="54" y="170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09" y="173"/>
                  </a:lnTo>
                  <a:lnTo>
                    <a:pt x="113" y="172"/>
                  </a:lnTo>
                  <a:lnTo>
                    <a:pt x="122" y="170"/>
                  </a:lnTo>
                  <a:lnTo>
                    <a:pt x="137" y="162"/>
                  </a:lnTo>
                  <a:lnTo>
                    <a:pt x="143" y="156"/>
                  </a:lnTo>
                  <a:lnTo>
                    <a:pt x="144" y="154"/>
                  </a:lnTo>
                  <a:lnTo>
                    <a:pt x="147" y="153"/>
                  </a:lnTo>
                  <a:lnTo>
                    <a:pt x="151" y="151"/>
                  </a:lnTo>
                  <a:lnTo>
                    <a:pt x="153" y="147"/>
                  </a:lnTo>
                  <a:lnTo>
                    <a:pt x="154" y="144"/>
                  </a:lnTo>
                  <a:lnTo>
                    <a:pt x="156" y="143"/>
                  </a:lnTo>
                  <a:lnTo>
                    <a:pt x="162" y="137"/>
                  </a:lnTo>
                  <a:lnTo>
                    <a:pt x="170" y="122"/>
                  </a:lnTo>
                  <a:lnTo>
                    <a:pt x="172" y="113"/>
                  </a:lnTo>
                  <a:lnTo>
                    <a:pt x="173" y="109"/>
                  </a:lnTo>
                  <a:lnTo>
                    <a:pt x="175" y="106"/>
                  </a:lnTo>
                  <a:lnTo>
                    <a:pt x="178" y="89"/>
                  </a:lnTo>
                  <a:lnTo>
                    <a:pt x="175" y="71"/>
                  </a:lnTo>
                  <a:lnTo>
                    <a:pt x="170" y="54"/>
                  </a:lnTo>
                  <a:lnTo>
                    <a:pt x="162" y="38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9" name="Freeform 1154">
              <a:extLst>
                <a:ext uri="{FF2B5EF4-FFF2-40B4-BE49-F238E27FC236}">
                  <a16:creationId xmlns:a16="http://schemas.microsoft.com/office/drawing/2014/main" id="{18BD4F30-AB5A-8A97-58A1-A32BAECE0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3" y="5167313"/>
              <a:ext cx="39688" cy="39688"/>
            </a:xfrm>
            <a:custGeom>
              <a:avLst/>
              <a:gdLst>
                <a:gd name="T0" fmla="*/ 151 w 178"/>
                <a:gd name="T1" fmla="*/ 26 h 178"/>
                <a:gd name="T2" fmla="*/ 137 w 178"/>
                <a:gd name="T3" fmla="*/ 14 h 178"/>
                <a:gd name="T4" fmla="*/ 122 w 178"/>
                <a:gd name="T5" fmla="*/ 7 h 178"/>
                <a:gd name="T6" fmla="*/ 106 w 178"/>
                <a:gd name="T7" fmla="*/ 1 h 178"/>
                <a:gd name="T8" fmla="*/ 89 w 178"/>
                <a:gd name="T9" fmla="*/ 0 h 178"/>
                <a:gd name="T10" fmla="*/ 71 w 178"/>
                <a:gd name="T11" fmla="*/ 1 h 178"/>
                <a:gd name="T12" fmla="*/ 54 w 178"/>
                <a:gd name="T13" fmla="*/ 7 h 178"/>
                <a:gd name="T14" fmla="*/ 38 w 178"/>
                <a:gd name="T15" fmla="*/ 14 h 178"/>
                <a:gd name="T16" fmla="*/ 26 w 178"/>
                <a:gd name="T17" fmla="*/ 26 h 178"/>
                <a:gd name="T18" fmla="*/ 14 w 178"/>
                <a:gd name="T19" fmla="*/ 39 h 178"/>
                <a:gd name="T20" fmla="*/ 6 w 178"/>
                <a:gd name="T21" fmla="*/ 55 h 178"/>
                <a:gd name="T22" fmla="*/ 1 w 178"/>
                <a:gd name="T23" fmla="*/ 71 h 178"/>
                <a:gd name="T24" fmla="*/ 0 w 178"/>
                <a:gd name="T25" fmla="*/ 89 h 178"/>
                <a:gd name="T26" fmla="*/ 1 w 178"/>
                <a:gd name="T27" fmla="*/ 106 h 178"/>
                <a:gd name="T28" fmla="*/ 6 w 178"/>
                <a:gd name="T29" fmla="*/ 123 h 178"/>
                <a:gd name="T30" fmla="*/ 14 w 178"/>
                <a:gd name="T31" fmla="*/ 138 h 178"/>
                <a:gd name="T32" fmla="*/ 26 w 178"/>
                <a:gd name="T33" fmla="*/ 152 h 178"/>
                <a:gd name="T34" fmla="*/ 38 w 178"/>
                <a:gd name="T35" fmla="*/ 162 h 178"/>
                <a:gd name="T36" fmla="*/ 54 w 178"/>
                <a:gd name="T37" fmla="*/ 171 h 178"/>
                <a:gd name="T38" fmla="*/ 71 w 178"/>
                <a:gd name="T39" fmla="*/ 176 h 178"/>
                <a:gd name="T40" fmla="*/ 89 w 178"/>
                <a:gd name="T41" fmla="*/ 178 h 178"/>
                <a:gd name="T42" fmla="*/ 106 w 178"/>
                <a:gd name="T43" fmla="*/ 176 h 178"/>
                <a:gd name="T44" fmla="*/ 109 w 178"/>
                <a:gd name="T45" fmla="*/ 174 h 178"/>
                <a:gd name="T46" fmla="*/ 113 w 178"/>
                <a:gd name="T47" fmla="*/ 173 h 178"/>
                <a:gd name="T48" fmla="*/ 122 w 178"/>
                <a:gd name="T49" fmla="*/ 171 h 178"/>
                <a:gd name="T50" fmla="*/ 137 w 178"/>
                <a:gd name="T51" fmla="*/ 162 h 178"/>
                <a:gd name="T52" fmla="*/ 143 w 178"/>
                <a:gd name="T53" fmla="*/ 157 h 178"/>
                <a:gd name="T54" fmla="*/ 144 w 178"/>
                <a:gd name="T55" fmla="*/ 155 h 178"/>
                <a:gd name="T56" fmla="*/ 147 w 178"/>
                <a:gd name="T57" fmla="*/ 154 h 178"/>
                <a:gd name="T58" fmla="*/ 151 w 178"/>
                <a:gd name="T59" fmla="*/ 152 h 178"/>
                <a:gd name="T60" fmla="*/ 153 w 178"/>
                <a:gd name="T61" fmla="*/ 147 h 178"/>
                <a:gd name="T62" fmla="*/ 154 w 178"/>
                <a:gd name="T63" fmla="*/ 145 h 178"/>
                <a:gd name="T64" fmla="*/ 156 w 178"/>
                <a:gd name="T65" fmla="*/ 144 h 178"/>
                <a:gd name="T66" fmla="*/ 162 w 178"/>
                <a:gd name="T67" fmla="*/ 138 h 178"/>
                <a:gd name="T68" fmla="*/ 170 w 178"/>
                <a:gd name="T69" fmla="*/ 123 h 178"/>
                <a:gd name="T70" fmla="*/ 172 w 178"/>
                <a:gd name="T71" fmla="*/ 114 h 178"/>
                <a:gd name="T72" fmla="*/ 173 w 178"/>
                <a:gd name="T73" fmla="*/ 110 h 178"/>
                <a:gd name="T74" fmla="*/ 175 w 178"/>
                <a:gd name="T75" fmla="*/ 106 h 178"/>
                <a:gd name="T76" fmla="*/ 178 w 178"/>
                <a:gd name="T77" fmla="*/ 89 h 178"/>
                <a:gd name="T78" fmla="*/ 175 w 178"/>
                <a:gd name="T79" fmla="*/ 71 h 178"/>
                <a:gd name="T80" fmla="*/ 170 w 178"/>
                <a:gd name="T81" fmla="*/ 55 h 178"/>
                <a:gd name="T82" fmla="*/ 162 w 178"/>
                <a:gd name="T83" fmla="*/ 39 h 178"/>
                <a:gd name="T84" fmla="*/ 151 w 178"/>
                <a:gd name="T85" fmla="*/ 2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78">
                  <a:moveTo>
                    <a:pt x="151" y="26"/>
                  </a:moveTo>
                  <a:lnTo>
                    <a:pt x="137" y="14"/>
                  </a:lnTo>
                  <a:lnTo>
                    <a:pt x="122" y="7"/>
                  </a:lnTo>
                  <a:lnTo>
                    <a:pt x="106" y="1"/>
                  </a:lnTo>
                  <a:lnTo>
                    <a:pt x="89" y="0"/>
                  </a:lnTo>
                  <a:lnTo>
                    <a:pt x="71" y="1"/>
                  </a:lnTo>
                  <a:lnTo>
                    <a:pt x="54" y="7"/>
                  </a:lnTo>
                  <a:lnTo>
                    <a:pt x="38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1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3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8" y="162"/>
                  </a:lnTo>
                  <a:lnTo>
                    <a:pt x="54" y="171"/>
                  </a:lnTo>
                  <a:lnTo>
                    <a:pt x="71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09" y="174"/>
                  </a:lnTo>
                  <a:lnTo>
                    <a:pt x="113" y="173"/>
                  </a:lnTo>
                  <a:lnTo>
                    <a:pt x="122" y="171"/>
                  </a:lnTo>
                  <a:lnTo>
                    <a:pt x="137" y="162"/>
                  </a:lnTo>
                  <a:lnTo>
                    <a:pt x="143" y="157"/>
                  </a:lnTo>
                  <a:lnTo>
                    <a:pt x="144" y="155"/>
                  </a:lnTo>
                  <a:lnTo>
                    <a:pt x="147" y="154"/>
                  </a:lnTo>
                  <a:lnTo>
                    <a:pt x="151" y="152"/>
                  </a:lnTo>
                  <a:lnTo>
                    <a:pt x="153" y="147"/>
                  </a:lnTo>
                  <a:lnTo>
                    <a:pt x="154" y="145"/>
                  </a:lnTo>
                  <a:lnTo>
                    <a:pt x="156" y="144"/>
                  </a:lnTo>
                  <a:lnTo>
                    <a:pt x="162" y="138"/>
                  </a:lnTo>
                  <a:lnTo>
                    <a:pt x="170" y="123"/>
                  </a:lnTo>
                  <a:lnTo>
                    <a:pt x="172" y="114"/>
                  </a:lnTo>
                  <a:lnTo>
                    <a:pt x="173" y="110"/>
                  </a:lnTo>
                  <a:lnTo>
                    <a:pt x="175" y="106"/>
                  </a:lnTo>
                  <a:lnTo>
                    <a:pt x="178" y="89"/>
                  </a:lnTo>
                  <a:lnTo>
                    <a:pt x="175" y="71"/>
                  </a:lnTo>
                  <a:lnTo>
                    <a:pt x="170" y="55"/>
                  </a:lnTo>
                  <a:lnTo>
                    <a:pt x="162" y="39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60" name="ZoneTexte 1159">
            <a:extLst>
              <a:ext uri="{FF2B5EF4-FFF2-40B4-BE49-F238E27FC236}">
                <a16:creationId xmlns:a16="http://schemas.microsoft.com/office/drawing/2014/main" id="{8E8938FA-8B25-5132-3F67-D9D29EEED7DD}"/>
              </a:ext>
            </a:extLst>
          </p:cNvPr>
          <p:cNvSpPr txBox="1"/>
          <p:nvPr/>
        </p:nvSpPr>
        <p:spPr>
          <a:xfrm>
            <a:off x="4455852" y="348594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1161" name="ZoneTexte 1160">
            <a:extLst>
              <a:ext uri="{FF2B5EF4-FFF2-40B4-BE49-F238E27FC236}">
                <a16:creationId xmlns:a16="http://schemas.microsoft.com/office/drawing/2014/main" id="{E930AB2C-C256-3203-8102-8CF07E733E86}"/>
              </a:ext>
            </a:extLst>
          </p:cNvPr>
          <p:cNvSpPr txBox="1"/>
          <p:nvPr/>
        </p:nvSpPr>
        <p:spPr>
          <a:xfrm>
            <a:off x="4629404" y="348594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</a:t>
            </a:r>
          </a:p>
        </p:txBody>
      </p:sp>
      <p:sp>
        <p:nvSpPr>
          <p:cNvPr id="1162" name="ZoneTexte 1161">
            <a:extLst>
              <a:ext uri="{FF2B5EF4-FFF2-40B4-BE49-F238E27FC236}">
                <a16:creationId xmlns:a16="http://schemas.microsoft.com/office/drawing/2014/main" id="{C00C40E2-A52F-717E-F64A-A3CEE6B39AE1}"/>
              </a:ext>
            </a:extLst>
          </p:cNvPr>
          <p:cNvSpPr txBox="1"/>
          <p:nvPr/>
        </p:nvSpPr>
        <p:spPr>
          <a:xfrm>
            <a:off x="4803243" y="348594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8</a:t>
            </a:r>
          </a:p>
        </p:txBody>
      </p:sp>
      <p:sp>
        <p:nvSpPr>
          <p:cNvPr id="1163" name="ZoneTexte 1162">
            <a:extLst>
              <a:ext uri="{FF2B5EF4-FFF2-40B4-BE49-F238E27FC236}">
                <a16:creationId xmlns:a16="http://schemas.microsoft.com/office/drawing/2014/main" id="{4B81713F-0962-BFF4-9980-1E8BEE103AF4}"/>
              </a:ext>
            </a:extLst>
          </p:cNvPr>
          <p:cNvSpPr txBox="1"/>
          <p:nvPr/>
        </p:nvSpPr>
        <p:spPr>
          <a:xfrm>
            <a:off x="4999130" y="348594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13</a:t>
            </a:r>
          </a:p>
        </p:txBody>
      </p:sp>
      <p:sp>
        <p:nvSpPr>
          <p:cNvPr id="1164" name="ZoneTexte 1163">
            <a:extLst>
              <a:ext uri="{FF2B5EF4-FFF2-40B4-BE49-F238E27FC236}">
                <a16:creationId xmlns:a16="http://schemas.microsoft.com/office/drawing/2014/main" id="{235E5486-0152-C09B-A053-B02BEADEF9EE}"/>
              </a:ext>
            </a:extLst>
          </p:cNvPr>
          <p:cNvSpPr txBox="1"/>
          <p:nvPr/>
        </p:nvSpPr>
        <p:spPr>
          <a:xfrm>
            <a:off x="5566101" y="348594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26</a:t>
            </a:r>
          </a:p>
        </p:txBody>
      </p:sp>
      <p:sp>
        <p:nvSpPr>
          <p:cNvPr id="1165" name="ZoneTexte 1164">
            <a:extLst>
              <a:ext uri="{FF2B5EF4-FFF2-40B4-BE49-F238E27FC236}">
                <a16:creationId xmlns:a16="http://schemas.microsoft.com/office/drawing/2014/main" id="{07B92D5E-DF92-CB8F-93C4-5CC8D259E18C}"/>
              </a:ext>
            </a:extLst>
          </p:cNvPr>
          <p:cNvSpPr txBox="1"/>
          <p:nvPr/>
        </p:nvSpPr>
        <p:spPr>
          <a:xfrm>
            <a:off x="6141478" y="348594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39</a:t>
            </a:r>
          </a:p>
        </p:txBody>
      </p:sp>
      <p:sp>
        <p:nvSpPr>
          <p:cNvPr id="1166" name="ZoneTexte 1165">
            <a:extLst>
              <a:ext uri="{FF2B5EF4-FFF2-40B4-BE49-F238E27FC236}">
                <a16:creationId xmlns:a16="http://schemas.microsoft.com/office/drawing/2014/main" id="{097705DE-DB46-D3C0-4619-3666964E73A2}"/>
              </a:ext>
            </a:extLst>
          </p:cNvPr>
          <p:cNvSpPr txBox="1"/>
          <p:nvPr/>
        </p:nvSpPr>
        <p:spPr>
          <a:xfrm>
            <a:off x="6717585" y="348594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52</a:t>
            </a:r>
          </a:p>
        </p:txBody>
      </p:sp>
      <p:sp>
        <p:nvSpPr>
          <p:cNvPr id="1167" name="ZoneTexte 1166">
            <a:extLst>
              <a:ext uri="{FF2B5EF4-FFF2-40B4-BE49-F238E27FC236}">
                <a16:creationId xmlns:a16="http://schemas.microsoft.com/office/drawing/2014/main" id="{1626EE97-3375-5AB5-BC1D-DE295BD144D8}"/>
              </a:ext>
            </a:extLst>
          </p:cNvPr>
          <p:cNvSpPr txBox="1"/>
          <p:nvPr/>
        </p:nvSpPr>
        <p:spPr>
          <a:xfrm>
            <a:off x="5105392" y="3686447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Weeks since first dose</a:t>
            </a:r>
          </a:p>
        </p:txBody>
      </p:sp>
      <p:sp>
        <p:nvSpPr>
          <p:cNvPr id="1168" name="ZoneTexte 1167">
            <a:extLst>
              <a:ext uri="{FF2B5EF4-FFF2-40B4-BE49-F238E27FC236}">
                <a16:creationId xmlns:a16="http://schemas.microsoft.com/office/drawing/2014/main" id="{F581D665-4966-7CED-C4F7-5D4F37C6328E}"/>
              </a:ext>
            </a:extLst>
          </p:cNvPr>
          <p:cNvSpPr txBox="1"/>
          <p:nvPr/>
        </p:nvSpPr>
        <p:spPr>
          <a:xfrm>
            <a:off x="1066129" y="3918568"/>
            <a:ext cx="2142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70C0"/>
                </a:solidFill>
              </a:rPr>
              <a:t>Participant 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Cisgender gay man with rectal chlamydia diagnosed and treated at screening</a:t>
            </a:r>
          </a:p>
        </p:txBody>
      </p:sp>
      <p:graphicFrame>
        <p:nvGraphicFramePr>
          <p:cNvPr id="1169" name="Tableau 1168">
            <a:extLst>
              <a:ext uri="{FF2B5EF4-FFF2-40B4-BE49-F238E27FC236}">
                <a16:creationId xmlns:a16="http://schemas.microsoft.com/office/drawing/2014/main" id="{3D9F3C85-6461-46E3-BDCB-D6B5FC759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97634"/>
              </p:ext>
            </p:extLst>
          </p:nvPr>
        </p:nvGraphicFramePr>
        <p:xfrm>
          <a:off x="1066128" y="4659456"/>
          <a:ext cx="2956028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197">
                  <a:extLst>
                    <a:ext uri="{9D8B030D-6E8A-4147-A177-3AD203B41FA5}">
                      <a16:colId xmlns:a16="http://schemas.microsoft.com/office/drawing/2014/main" val="3330353429"/>
                    </a:ext>
                  </a:extLst>
                </a:gridCol>
                <a:gridCol w="370031">
                  <a:extLst>
                    <a:ext uri="{9D8B030D-6E8A-4147-A177-3AD203B41FA5}">
                      <a16:colId xmlns:a16="http://schemas.microsoft.com/office/drawing/2014/main" val="1435547286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505546688"/>
                    </a:ext>
                  </a:extLst>
                </a:gridCol>
                <a:gridCol w="356616">
                  <a:extLst>
                    <a:ext uri="{9D8B030D-6E8A-4147-A177-3AD203B41FA5}">
                      <a16:colId xmlns:a16="http://schemas.microsoft.com/office/drawing/2014/main" val="2393508833"/>
                    </a:ext>
                  </a:extLst>
                </a:gridCol>
                <a:gridCol w="557304">
                  <a:extLst>
                    <a:ext uri="{9D8B030D-6E8A-4147-A177-3AD203B41FA5}">
                      <a16:colId xmlns:a16="http://schemas.microsoft.com/office/drawing/2014/main" val="1261166425"/>
                    </a:ext>
                  </a:extLst>
                </a:gridCol>
                <a:gridCol w="512544">
                  <a:extLst>
                    <a:ext uri="{9D8B030D-6E8A-4147-A177-3AD203B41FA5}">
                      <a16:colId xmlns:a16="http://schemas.microsoft.com/office/drawing/2014/main" val="2573308982"/>
                    </a:ext>
                  </a:extLst>
                </a:gridCol>
              </a:tblGrid>
              <a:tr h="149175">
                <a:tc>
                  <a:txBody>
                    <a:bodyPr/>
                    <a:lstStyle/>
                    <a:p>
                      <a:endParaRPr lang="fr-FR" sz="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BL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W4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W8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W13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W26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117396"/>
                  </a:ext>
                </a:extLst>
              </a:tr>
              <a:tr h="149175">
                <a:tc>
                  <a:txBody>
                    <a:bodyPr/>
                    <a:lstStyle/>
                    <a:p>
                      <a:r>
                        <a:rPr lang="fr-FR" sz="700" dirty="0"/>
                        <a:t>Rapid Ag/Ab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327698"/>
                  </a:ext>
                </a:extLst>
              </a:tr>
              <a:tr h="149175">
                <a:tc>
                  <a:txBody>
                    <a:bodyPr/>
                    <a:lstStyle/>
                    <a:p>
                      <a:r>
                        <a:rPr lang="fr-FR" sz="700" dirty="0"/>
                        <a:t>Central Ag/Ab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(+)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151758"/>
                  </a:ext>
                </a:extLst>
              </a:tr>
              <a:tr h="234417">
                <a:tc>
                  <a:txBody>
                    <a:bodyPr/>
                    <a:lstStyle/>
                    <a:p>
                      <a:r>
                        <a:rPr lang="fr-FR" sz="700" dirty="0"/>
                        <a:t>HIV-1/2 Ab diff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HIV-1+/</a:t>
                      </a:r>
                      <a:br>
                        <a:rPr lang="fr-FR" sz="700" dirty="0"/>
                      </a:br>
                      <a:r>
                        <a:rPr lang="fr-FR" sz="700" dirty="0"/>
                        <a:t>HIV-2-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02875"/>
                  </a:ext>
                </a:extLst>
              </a:tr>
              <a:tr h="234417">
                <a:tc>
                  <a:txBody>
                    <a:bodyPr/>
                    <a:lstStyle/>
                    <a:p>
                      <a:r>
                        <a:rPr lang="fr-FR" sz="700" dirty="0"/>
                        <a:t>Qualitative RNA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(+)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299473"/>
                  </a:ext>
                </a:extLst>
              </a:tr>
              <a:tr h="234417">
                <a:tc>
                  <a:txBody>
                    <a:bodyPr/>
                    <a:lstStyle/>
                    <a:p>
                      <a:r>
                        <a:rPr lang="fr-FR" sz="700" dirty="0"/>
                        <a:t>Quantitative RNA, c/</a:t>
                      </a:r>
                      <a:r>
                        <a:rPr lang="fr-FR" sz="700" dirty="0" err="1"/>
                        <a:t>mL</a:t>
                      </a:r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14,100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536482"/>
                  </a:ext>
                </a:extLst>
              </a:tr>
            </a:tbl>
          </a:graphicData>
        </a:graphic>
      </p:graphicFrame>
      <p:sp>
        <p:nvSpPr>
          <p:cNvPr id="1170" name="ZoneTexte 1169">
            <a:extLst>
              <a:ext uri="{FF2B5EF4-FFF2-40B4-BE49-F238E27FC236}">
                <a16:creationId xmlns:a16="http://schemas.microsoft.com/office/drawing/2014/main" id="{67F5A830-7082-09F8-1560-7C16250FFEBD}"/>
              </a:ext>
            </a:extLst>
          </p:cNvPr>
          <p:cNvSpPr txBox="1"/>
          <p:nvPr/>
        </p:nvSpPr>
        <p:spPr>
          <a:xfrm>
            <a:off x="4198502" y="325704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</a:t>
            </a:r>
          </a:p>
        </p:txBody>
      </p:sp>
      <p:sp>
        <p:nvSpPr>
          <p:cNvPr id="1171" name="ZoneTexte 1170">
            <a:extLst>
              <a:ext uri="{FF2B5EF4-FFF2-40B4-BE49-F238E27FC236}">
                <a16:creationId xmlns:a16="http://schemas.microsoft.com/office/drawing/2014/main" id="{C7D61CAC-1060-AAF2-CAAF-9D9EBB4A4BEF}"/>
              </a:ext>
            </a:extLst>
          </p:cNvPr>
          <p:cNvSpPr txBox="1"/>
          <p:nvPr/>
        </p:nvSpPr>
        <p:spPr>
          <a:xfrm>
            <a:off x="4132780" y="270900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sp>
        <p:nvSpPr>
          <p:cNvPr id="1172" name="ZoneTexte 1171">
            <a:extLst>
              <a:ext uri="{FF2B5EF4-FFF2-40B4-BE49-F238E27FC236}">
                <a16:creationId xmlns:a16="http://schemas.microsoft.com/office/drawing/2014/main" id="{33436B04-E7A9-CE42-8929-4FE3286C72D4}"/>
              </a:ext>
            </a:extLst>
          </p:cNvPr>
          <p:cNvSpPr txBox="1"/>
          <p:nvPr/>
        </p:nvSpPr>
        <p:spPr>
          <a:xfrm>
            <a:off x="4067056" y="216096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173" name="ZoneTexte 1172">
            <a:extLst>
              <a:ext uri="{FF2B5EF4-FFF2-40B4-BE49-F238E27FC236}">
                <a16:creationId xmlns:a16="http://schemas.microsoft.com/office/drawing/2014/main" id="{59B6EB67-79B5-4487-FBB3-9A985F22E338}"/>
              </a:ext>
            </a:extLst>
          </p:cNvPr>
          <p:cNvSpPr txBox="1"/>
          <p:nvPr/>
        </p:nvSpPr>
        <p:spPr>
          <a:xfrm>
            <a:off x="3972479" y="1612930"/>
            <a:ext cx="4764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175" name="ZoneTexte 1174">
            <a:extLst>
              <a:ext uri="{FF2B5EF4-FFF2-40B4-BE49-F238E27FC236}">
                <a16:creationId xmlns:a16="http://schemas.microsoft.com/office/drawing/2014/main" id="{CC10CE4D-1020-242D-2E6C-7E23110177DC}"/>
              </a:ext>
            </a:extLst>
          </p:cNvPr>
          <p:cNvSpPr txBox="1"/>
          <p:nvPr/>
        </p:nvSpPr>
        <p:spPr>
          <a:xfrm>
            <a:off x="3277029" y="1802129"/>
            <a:ext cx="681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HIV</a:t>
            </a:r>
            <a:br>
              <a:rPr lang="en-US" sz="1000" b="1" dirty="0">
                <a:solidFill>
                  <a:srgbClr val="C00000"/>
                </a:solidFill>
              </a:rPr>
            </a:br>
            <a:r>
              <a:rPr lang="en-US" sz="1000" b="1" dirty="0">
                <a:solidFill>
                  <a:srgbClr val="C00000"/>
                </a:solidFill>
              </a:rPr>
              <a:t>diagnosis</a:t>
            </a:r>
          </a:p>
        </p:txBody>
      </p:sp>
      <p:sp>
        <p:nvSpPr>
          <p:cNvPr id="1176" name="Flèche : bas 1175">
            <a:extLst>
              <a:ext uri="{FF2B5EF4-FFF2-40B4-BE49-F238E27FC236}">
                <a16:creationId xmlns:a16="http://schemas.microsoft.com/office/drawing/2014/main" id="{0C4306D0-525D-2165-D4D3-00CE0AECDA81}"/>
              </a:ext>
            </a:extLst>
          </p:cNvPr>
          <p:cNvSpPr/>
          <p:nvPr/>
        </p:nvSpPr>
        <p:spPr>
          <a:xfrm>
            <a:off x="3529986" y="1573284"/>
            <a:ext cx="173736" cy="20116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7" name="ZoneTexte 1176">
            <a:extLst>
              <a:ext uri="{FF2B5EF4-FFF2-40B4-BE49-F238E27FC236}">
                <a16:creationId xmlns:a16="http://schemas.microsoft.com/office/drawing/2014/main" id="{CB6AA46E-02CC-76EF-1328-3B9E6144CEB5}"/>
              </a:ext>
            </a:extLst>
          </p:cNvPr>
          <p:cNvSpPr txBox="1"/>
          <p:nvPr/>
        </p:nvSpPr>
        <p:spPr>
          <a:xfrm>
            <a:off x="3422211" y="4224004"/>
            <a:ext cx="681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HIV</a:t>
            </a:r>
            <a:br>
              <a:rPr lang="en-US" sz="1000" b="1" dirty="0">
                <a:solidFill>
                  <a:srgbClr val="C00000"/>
                </a:solidFill>
              </a:rPr>
            </a:br>
            <a:r>
              <a:rPr lang="en-US" sz="1000" b="1" dirty="0">
                <a:solidFill>
                  <a:srgbClr val="C00000"/>
                </a:solidFill>
              </a:rPr>
              <a:t>diagnosis</a:t>
            </a:r>
          </a:p>
        </p:txBody>
      </p:sp>
      <p:sp>
        <p:nvSpPr>
          <p:cNvPr id="1178" name="Flèche : bas 1177">
            <a:extLst>
              <a:ext uri="{FF2B5EF4-FFF2-40B4-BE49-F238E27FC236}">
                <a16:creationId xmlns:a16="http://schemas.microsoft.com/office/drawing/2014/main" id="{78D4C66F-4D55-63C0-516D-E1FD421F0B5D}"/>
              </a:ext>
            </a:extLst>
          </p:cNvPr>
          <p:cNvSpPr/>
          <p:nvPr/>
        </p:nvSpPr>
        <p:spPr>
          <a:xfrm>
            <a:off x="3675168" y="3995159"/>
            <a:ext cx="173736" cy="20116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5" name="ZoneTexte 1184">
            <a:extLst>
              <a:ext uri="{FF2B5EF4-FFF2-40B4-BE49-F238E27FC236}">
                <a16:creationId xmlns:a16="http://schemas.microsoft.com/office/drawing/2014/main" id="{8B0953A7-DA9B-161D-4A5E-BAA74DB6D003}"/>
              </a:ext>
            </a:extLst>
          </p:cNvPr>
          <p:cNvSpPr txBox="1"/>
          <p:nvPr/>
        </p:nvSpPr>
        <p:spPr>
          <a:xfrm>
            <a:off x="4455852" y="606078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1186" name="ZoneTexte 1185">
            <a:extLst>
              <a:ext uri="{FF2B5EF4-FFF2-40B4-BE49-F238E27FC236}">
                <a16:creationId xmlns:a16="http://schemas.microsoft.com/office/drawing/2014/main" id="{56AD3EE1-6FAB-BF81-8A4E-93C5FAC6895E}"/>
              </a:ext>
            </a:extLst>
          </p:cNvPr>
          <p:cNvSpPr txBox="1"/>
          <p:nvPr/>
        </p:nvSpPr>
        <p:spPr>
          <a:xfrm>
            <a:off x="4629404" y="606078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</a:t>
            </a:r>
          </a:p>
        </p:txBody>
      </p:sp>
      <p:sp>
        <p:nvSpPr>
          <p:cNvPr id="1187" name="ZoneTexte 1186">
            <a:extLst>
              <a:ext uri="{FF2B5EF4-FFF2-40B4-BE49-F238E27FC236}">
                <a16:creationId xmlns:a16="http://schemas.microsoft.com/office/drawing/2014/main" id="{91655F04-FE3D-E633-2CC3-D35526EEFA43}"/>
              </a:ext>
            </a:extLst>
          </p:cNvPr>
          <p:cNvSpPr txBox="1"/>
          <p:nvPr/>
        </p:nvSpPr>
        <p:spPr>
          <a:xfrm>
            <a:off x="4803243" y="606078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8</a:t>
            </a:r>
          </a:p>
        </p:txBody>
      </p:sp>
      <p:sp>
        <p:nvSpPr>
          <p:cNvPr id="1188" name="ZoneTexte 1187">
            <a:extLst>
              <a:ext uri="{FF2B5EF4-FFF2-40B4-BE49-F238E27FC236}">
                <a16:creationId xmlns:a16="http://schemas.microsoft.com/office/drawing/2014/main" id="{F20A4313-2B12-552B-9A57-71A9C594DDE8}"/>
              </a:ext>
            </a:extLst>
          </p:cNvPr>
          <p:cNvSpPr txBox="1"/>
          <p:nvPr/>
        </p:nvSpPr>
        <p:spPr>
          <a:xfrm>
            <a:off x="4999130" y="606078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13</a:t>
            </a:r>
          </a:p>
        </p:txBody>
      </p:sp>
      <p:sp>
        <p:nvSpPr>
          <p:cNvPr id="1189" name="ZoneTexte 1188">
            <a:extLst>
              <a:ext uri="{FF2B5EF4-FFF2-40B4-BE49-F238E27FC236}">
                <a16:creationId xmlns:a16="http://schemas.microsoft.com/office/drawing/2014/main" id="{F55F1FDC-1A58-56F2-0221-AAABD505BD78}"/>
              </a:ext>
            </a:extLst>
          </p:cNvPr>
          <p:cNvSpPr txBox="1"/>
          <p:nvPr/>
        </p:nvSpPr>
        <p:spPr>
          <a:xfrm>
            <a:off x="5566101" y="606078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26</a:t>
            </a:r>
          </a:p>
        </p:txBody>
      </p:sp>
      <p:sp>
        <p:nvSpPr>
          <p:cNvPr id="1190" name="ZoneTexte 1189">
            <a:extLst>
              <a:ext uri="{FF2B5EF4-FFF2-40B4-BE49-F238E27FC236}">
                <a16:creationId xmlns:a16="http://schemas.microsoft.com/office/drawing/2014/main" id="{C84C2223-D546-B3CC-BB5F-F9A1CEA7086D}"/>
              </a:ext>
            </a:extLst>
          </p:cNvPr>
          <p:cNvSpPr txBox="1"/>
          <p:nvPr/>
        </p:nvSpPr>
        <p:spPr>
          <a:xfrm>
            <a:off x="6141478" y="606078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39</a:t>
            </a:r>
          </a:p>
        </p:txBody>
      </p:sp>
      <p:sp>
        <p:nvSpPr>
          <p:cNvPr id="1191" name="ZoneTexte 1190">
            <a:extLst>
              <a:ext uri="{FF2B5EF4-FFF2-40B4-BE49-F238E27FC236}">
                <a16:creationId xmlns:a16="http://schemas.microsoft.com/office/drawing/2014/main" id="{4B340745-C187-D148-0CA4-9858F4F9106A}"/>
              </a:ext>
            </a:extLst>
          </p:cNvPr>
          <p:cNvSpPr txBox="1"/>
          <p:nvPr/>
        </p:nvSpPr>
        <p:spPr>
          <a:xfrm>
            <a:off x="6717585" y="606078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52</a:t>
            </a:r>
          </a:p>
        </p:txBody>
      </p:sp>
      <p:sp>
        <p:nvSpPr>
          <p:cNvPr id="1192" name="ZoneTexte 1191">
            <a:extLst>
              <a:ext uri="{FF2B5EF4-FFF2-40B4-BE49-F238E27FC236}">
                <a16:creationId xmlns:a16="http://schemas.microsoft.com/office/drawing/2014/main" id="{05D28B70-2195-5782-6635-D4D876748552}"/>
              </a:ext>
            </a:extLst>
          </p:cNvPr>
          <p:cNvSpPr txBox="1"/>
          <p:nvPr/>
        </p:nvSpPr>
        <p:spPr>
          <a:xfrm>
            <a:off x="5105392" y="6261284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/>
              <a:t>Weeks since first dose</a:t>
            </a:r>
          </a:p>
        </p:txBody>
      </p:sp>
      <p:sp>
        <p:nvSpPr>
          <p:cNvPr id="1193" name="ZoneTexte 1192">
            <a:extLst>
              <a:ext uri="{FF2B5EF4-FFF2-40B4-BE49-F238E27FC236}">
                <a16:creationId xmlns:a16="http://schemas.microsoft.com/office/drawing/2014/main" id="{1C6D1F20-186C-8972-F4B8-B8F81F671F91}"/>
              </a:ext>
            </a:extLst>
          </p:cNvPr>
          <p:cNvSpPr txBox="1"/>
          <p:nvPr/>
        </p:nvSpPr>
        <p:spPr>
          <a:xfrm>
            <a:off x="4594940" y="6479414"/>
            <a:ext cx="3193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dirty="0"/>
              <a:t>159</a:t>
            </a:r>
          </a:p>
        </p:txBody>
      </p:sp>
      <p:sp>
        <p:nvSpPr>
          <p:cNvPr id="1194" name="ZoneTexte 1193">
            <a:extLst>
              <a:ext uri="{FF2B5EF4-FFF2-40B4-BE49-F238E27FC236}">
                <a16:creationId xmlns:a16="http://schemas.microsoft.com/office/drawing/2014/main" id="{D6FACBAA-27BC-DE4F-82E2-4FB7DE987E2F}"/>
              </a:ext>
            </a:extLst>
          </p:cNvPr>
          <p:cNvSpPr txBox="1"/>
          <p:nvPr/>
        </p:nvSpPr>
        <p:spPr>
          <a:xfrm>
            <a:off x="4768779" y="6479414"/>
            <a:ext cx="3193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dirty="0"/>
              <a:t>149</a:t>
            </a:r>
          </a:p>
        </p:txBody>
      </p:sp>
      <p:sp>
        <p:nvSpPr>
          <p:cNvPr id="1195" name="ZoneTexte 1194">
            <a:extLst>
              <a:ext uri="{FF2B5EF4-FFF2-40B4-BE49-F238E27FC236}">
                <a16:creationId xmlns:a16="http://schemas.microsoft.com/office/drawing/2014/main" id="{78D7E00A-F53F-8AD4-57A8-0F9679ADB64C}"/>
              </a:ext>
            </a:extLst>
          </p:cNvPr>
          <p:cNvSpPr txBox="1"/>
          <p:nvPr/>
        </p:nvSpPr>
        <p:spPr>
          <a:xfrm>
            <a:off x="4997527" y="6479414"/>
            <a:ext cx="3193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dirty="0"/>
              <a:t>170</a:t>
            </a:r>
          </a:p>
        </p:txBody>
      </p:sp>
      <p:sp>
        <p:nvSpPr>
          <p:cNvPr id="1196" name="ZoneTexte 1195">
            <a:extLst>
              <a:ext uri="{FF2B5EF4-FFF2-40B4-BE49-F238E27FC236}">
                <a16:creationId xmlns:a16="http://schemas.microsoft.com/office/drawing/2014/main" id="{89F251ED-A12F-3400-18D7-33D2B40A4C4E}"/>
              </a:ext>
            </a:extLst>
          </p:cNvPr>
          <p:cNvSpPr txBox="1"/>
          <p:nvPr/>
        </p:nvSpPr>
        <p:spPr>
          <a:xfrm>
            <a:off x="5564498" y="6479414"/>
            <a:ext cx="3193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dirty="0"/>
              <a:t>157</a:t>
            </a:r>
          </a:p>
        </p:txBody>
      </p:sp>
      <p:sp>
        <p:nvSpPr>
          <p:cNvPr id="1197" name="ZoneTexte 1196">
            <a:extLst>
              <a:ext uri="{FF2B5EF4-FFF2-40B4-BE49-F238E27FC236}">
                <a16:creationId xmlns:a16="http://schemas.microsoft.com/office/drawing/2014/main" id="{C32DC89A-82E3-3E8B-CF98-3FBCD92163D9}"/>
              </a:ext>
            </a:extLst>
          </p:cNvPr>
          <p:cNvSpPr txBox="1"/>
          <p:nvPr/>
        </p:nvSpPr>
        <p:spPr>
          <a:xfrm>
            <a:off x="6162317" y="6479414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dirty="0"/>
              <a:t>88</a:t>
            </a:r>
          </a:p>
        </p:txBody>
      </p:sp>
      <p:sp>
        <p:nvSpPr>
          <p:cNvPr id="1198" name="ZoneTexte 1197">
            <a:extLst>
              <a:ext uri="{FF2B5EF4-FFF2-40B4-BE49-F238E27FC236}">
                <a16:creationId xmlns:a16="http://schemas.microsoft.com/office/drawing/2014/main" id="{986DD165-4732-E2CD-9943-E0A9864B08AA}"/>
              </a:ext>
            </a:extLst>
          </p:cNvPr>
          <p:cNvSpPr txBox="1"/>
          <p:nvPr/>
        </p:nvSpPr>
        <p:spPr>
          <a:xfrm>
            <a:off x="6738424" y="6479414"/>
            <a:ext cx="274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dirty="0"/>
              <a:t>56</a:t>
            </a:r>
          </a:p>
        </p:txBody>
      </p:sp>
      <p:sp>
        <p:nvSpPr>
          <p:cNvPr id="1199" name="ZoneTexte 1198">
            <a:extLst>
              <a:ext uri="{FF2B5EF4-FFF2-40B4-BE49-F238E27FC236}">
                <a16:creationId xmlns:a16="http://schemas.microsoft.com/office/drawing/2014/main" id="{675D5A0D-620B-DF64-6737-AC366E263866}"/>
              </a:ext>
            </a:extLst>
          </p:cNvPr>
          <p:cNvSpPr txBox="1"/>
          <p:nvPr/>
        </p:nvSpPr>
        <p:spPr>
          <a:xfrm>
            <a:off x="4198502" y="57988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</a:t>
            </a:r>
          </a:p>
        </p:txBody>
      </p:sp>
      <p:sp>
        <p:nvSpPr>
          <p:cNvPr id="1200" name="ZoneTexte 1199">
            <a:extLst>
              <a:ext uri="{FF2B5EF4-FFF2-40B4-BE49-F238E27FC236}">
                <a16:creationId xmlns:a16="http://schemas.microsoft.com/office/drawing/2014/main" id="{5C567742-9B8B-D888-871D-B328CEBE7F56}"/>
              </a:ext>
            </a:extLst>
          </p:cNvPr>
          <p:cNvSpPr txBox="1"/>
          <p:nvPr/>
        </p:nvSpPr>
        <p:spPr>
          <a:xfrm>
            <a:off x="4132780" y="525078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sp>
        <p:nvSpPr>
          <p:cNvPr id="1201" name="ZoneTexte 1200">
            <a:extLst>
              <a:ext uri="{FF2B5EF4-FFF2-40B4-BE49-F238E27FC236}">
                <a16:creationId xmlns:a16="http://schemas.microsoft.com/office/drawing/2014/main" id="{2F24B0C8-E9E3-7AF7-4FCA-3F70E89894EF}"/>
              </a:ext>
            </a:extLst>
          </p:cNvPr>
          <p:cNvSpPr txBox="1"/>
          <p:nvPr/>
        </p:nvSpPr>
        <p:spPr>
          <a:xfrm>
            <a:off x="4067056" y="470275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202" name="ZoneTexte 1201">
            <a:extLst>
              <a:ext uri="{FF2B5EF4-FFF2-40B4-BE49-F238E27FC236}">
                <a16:creationId xmlns:a16="http://schemas.microsoft.com/office/drawing/2014/main" id="{045BD0FA-D582-F96F-B449-9AC8EC27730F}"/>
              </a:ext>
            </a:extLst>
          </p:cNvPr>
          <p:cNvSpPr txBox="1"/>
          <p:nvPr/>
        </p:nvSpPr>
        <p:spPr>
          <a:xfrm>
            <a:off x="3972479" y="4154711"/>
            <a:ext cx="4764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205" name="ZoneTexte 1204">
            <a:extLst>
              <a:ext uri="{FF2B5EF4-FFF2-40B4-BE49-F238E27FC236}">
                <a16:creationId xmlns:a16="http://schemas.microsoft.com/office/drawing/2014/main" id="{4BB67936-9E6B-0E24-1B18-CB6843C04168}"/>
              </a:ext>
            </a:extLst>
          </p:cNvPr>
          <p:cNvSpPr txBox="1"/>
          <p:nvPr/>
        </p:nvSpPr>
        <p:spPr>
          <a:xfrm>
            <a:off x="3933366" y="6479414"/>
            <a:ext cx="6751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00" dirty="0"/>
              <a:t>n (PK </a:t>
            </a:r>
            <a:r>
              <a:rPr lang="fr-FR" sz="700" dirty="0" err="1"/>
              <a:t>cohort</a:t>
            </a:r>
            <a:r>
              <a:rPr lang="fr-FR" sz="700" dirty="0"/>
              <a:t>)</a:t>
            </a:r>
          </a:p>
        </p:txBody>
      </p:sp>
      <p:sp>
        <p:nvSpPr>
          <p:cNvPr id="1206" name="ZoneTexte 1205">
            <a:extLst>
              <a:ext uri="{FF2B5EF4-FFF2-40B4-BE49-F238E27FC236}">
                <a16:creationId xmlns:a16="http://schemas.microsoft.com/office/drawing/2014/main" id="{ECD562C3-A3F7-765E-D0EA-AB7BC1460F75}"/>
              </a:ext>
            </a:extLst>
          </p:cNvPr>
          <p:cNvSpPr txBox="1"/>
          <p:nvPr/>
        </p:nvSpPr>
        <p:spPr>
          <a:xfrm>
            <a:off x="5116925" y="2516597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B050"/>
                </a:solidFill>
              </a:rPr>
              <a:t>HIV</a:t>
            </a:r>
          </a:p>
        </p:txBody>
      </p:sp>
      <p:sp>
        <p:nvSpPr>
          <p:cNvPr id="1207" name="ZoneTexte 1206">
            <a:extLst>
              <a:ext uri="{FF2B5EF4-FFF2-40B4-BE49-F238E27FC236}">
                <a16:creationId xmlns:a16="http://schemas.microsoft.com/office/drawing/2014/main" id="{67A064F8-4EEB-5F18-EF41-C43E3E2D8D96}"/>
              </a:ext>
            </a:extLst>
          </p:cNvPr>
          <p:cNvSpPr txBox="1"/>
          <p:nvPr/>
        </p:nvSpPr>
        <p:spPr>
          <a:xfrm>
            <a:off x="5702172" y="4929951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B0F0"/>
                </a:solidFill>
              </a:rPr>
              <a:t>HIV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B4AC51-C9F0-3C9D-F518-D8CF4F1F9250}"/>
              </a:ext>
            </a:extLst>
          </p:cNvPr>
          <p:cNvSpPr txBox="1"/>
          <p:nvPr/>
        </p:nvSpPr>
        <p:spPr>
          <a:xfrm>
            <a:off x="1816062" y="875175"/>
            <a:ext cx="5279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 participants with breakthrough HIV on LEN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7734143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A08DDE-7EF4-CE5C-C42B-E6C89ACA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063165"/>
          </a:xfrm>
        </p:spPr>
        <p:txBody>
          <a:bodyPr/>
          <a:lstStyle/>
          <a:p>
            <a:r>
              <a:rPr lang="en-US" dirty="0"/>
              <a:t>PURPOSE 2: adverse events (5)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E2D08E9-578D-C619-72F3-DF0003AB4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19" y="1099178"/>
            <a:ext cx="8261565" cy="1215778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Similar rate of clinical and laboratory adverse events, </a:t>
            </a:r>
          </a:p>
          <a:p>
            <a:pPr marL="300038" lvl="1" indent="0">
              <a:buNone/>
            </a:pPr>
            <a:r>
              <a:rPr lang="en-US" sz="1800" dirty="0"/>
              <a:t>except for eGFR: at W S52: + 0.6 mL/min LEN vs – 2.9 mL/min FTC/TDF; p = 0.0024)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89D5AF39-AA8B-DB4C-7176-013872EDD21B}"/>
              </a:ext>
            </a:extLst>
          </p:cNvPr>
          <p:cNvSpPr txBox="1">
            <a:spLocks/>
          </p:cNvSpPr>
          <p:nvPr/>
        </p:nvSpPr>
        <p:spPr bwMode="auto">
          <a:xfrm>
            <a:off x="622835" y="6209459"/>
            <a:ext cx="8503456" cy="31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 b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1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16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16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l">
              <a:buClr>
                <a:schemeClr val="tx2"/>
              </a:buClr>
            </a:pPr>
            <a:r>
              <a:rPr lang="fr-FR" sz="1800" dirty="0">
                <a:solidFill>
                  <a:schemeClr val="tx1"/>
                </a:solidFill>
              </a:rPr>
              <a:t>15 239 LEN/placebo injections : 29 discontinuations (26 LEN and 3 FTC/TDF)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4F6B68-D925-4C14-24D5-3A481BF738FB}"/>
              </a:ext>
            </a:extLst>
          </p:cNvPr>
          <p:cNvSpPr txBox="1"/>
          <p:nvPr/>
        </p:nvSpPr>
        <p:spPr>
          <a:xfrm>
            <a:off x="3489236" y="2002560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Nodule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B82E95-7A95-4152-2046-1B468E0A9989}"/>
              </a:ext>
            </a:extLst>
          </p:cNvPr>
          <p:cNvSpPr txBox="1"/>
          <p:nvPr/>
        </p:nvSpPr>
        <p:spPr>
          <a:xfrm>
            <a:off x="6028365" y="2002560"/>
            <a:ext cx="64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A7AC5A-58FB-B7D9-254F-02EAD539DF68}"/>
              </a:ext>
            </a:extLst>
          </p:cNvPr>
          <p:cNvSpPr txBox="1"/>
          <p:nvPr/>
        </p:nvSpPr>
        <p:spPr>
          <a:xfrm>
            <a:off x="8082649" y="2002560"/>
            <a:ext cx="121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Erythema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113498-D844-B968-5928-63B5E1B104E1}"/>
              </a:ext>
            </a:extLst>
          </p:cNvPr>
          <p:cNvSpPr txBox="1"/>
          <p:nvPr/>
        </p:nvSpPr>
        <p:spPr>
          <a:xfrm>
            <a:off x="5913561" y="5571415"/>
            <a:ext cx="764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Grade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AA87EC-C4C5-1CD6-9BDF-24FBAF169E4E}"/>
              </a:ext>
            </a:extLst>
          </p:cNvPr>
          <p:cNvSpPr/>
          <p:nvPr/>
        </p:nvSpPr>
        <p:spPr>
          <a:xfrm>
            <a:off x="5778416" y="5645004"/>
            <a:ext cx="160599" cy="16059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585EBD-8FBB-91D4-8564-47E7EC0354E8}"/>
              </a:ext>
            </a:extLst>
          </p:cNvPr>
          <p:cNvSpPr txBox="1"/>
          <p:nvPr/>
        </p:nvSpPr>
        <p:spPr>
          <a:xfrm>
            <a:off x="6923617" y="5571415"/>
            <a:ext cx="764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Grade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87F16A-B557-B8DF-A639-A8B320272324}"/>
              </a:ext>
            </a:extLst>
          </p:cNvPr>
          <p:cNvSpPr/>
          <p:nvPr/>
        </p:nvSpPr>
        <p:spPr>
          <a:xfrm>
            <a:off x="6725974" y="5645004"/>
            <a:ext cx="160599" cy="160599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5A05074-30DA-A1D2-B526-D16876447D90}"/>
              </a:ext>
            </a:extLst>
          </p:cNvPr>
          <p:cNvSpPr txBox="1"/>
          <p:nvPr/>
        </p:nvSpPr>
        <p:spPr>
          <a:xfrm>
            <a:off x="4984799" y="5571415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No ISR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A8D07D-DC6B-49BF-0B50-8DF71719ECD5}"/>
              </a:ext>
            </a:extLst>
          </p:cNvPr>
          <p:cNvSpPr/>
          <p:nvPr/>
        </p:nvSpPr>
        <p:spPr>
          <a:xfrm>
            <a:off x="4787156" y="5645004"/>
            <a:ext cx="160599" cy="160599"/>
          </a:xfrm>
          <a:prstGeom prst="rect">
            <a:avLst/>
          </a:prstGeom>
          <a:solidFill>
            <a:srgbClr val="0066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30C6B60-5FF7-8ACB-D531-5B54FA278C0F}"/>
              </a:ext>
            </a:extLst>
          </p:cNvPr>
          <p:cNvSpPr txBox="1"/>
          <p:nvPr/>
        </p:nvSpPr>
        <p:spPr>
          <a:xfrm>
            <a:off x="3047377" y="24587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LEN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C24C258-7412-FDBA-521E-613D3FBC492F}"/>
              </a:ext>
            </a:extLst>
          </p:cNvPr>
          <p:cNvSpPr txBox="1"/>
          <p:nvPr/>
        </p:nvSpPr>
        <p:spPr>
          <a:xfrm>
            <a:off x="4003812" y="245870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Placebo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10245D3-601D-7BBA-AA79-F3D1B03C4A98}"/>
              </a:ext>
            </a:extLst>
          </p:cNvPr>
          <p:cNvSpPr txBox="1"/>
          <p:nvPr/>
        </p:nvSpPr>
        <p:spPr>
          <a:xfrm>
            <a:off x="5503862" y="24587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LEN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74DC56-5CD6-7FFC-2D0E-38D5BF505C9F}"/>
              </a:ext>
            </a:extLst>
          </p:cNvPr>
          <p:cNvSpPr txBox="1"/>
          <p:nvPr/>
        </p:nvSpPr>
        <p:spPr>
          <a:xfrm>
            <a:off x="6415668" y="245870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Placebo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C32AB9-65EB-D235-9034-502108D86540}"/>
              </a:ext>
            </a:extLst>
          </p:cNvPr>
          <p:cNvSpPr txBox="1"/>
          <p:nvPr/>
        </p:nvSpPr>
        <p:spPr>
          <a:xfrm>
            <a:off x="7948972" y="24587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LEN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66C978B-6DF9-E791-7807-9E67BE1337F8}"/>
              </a:ext>
            </a:extLst>
          </p:cNvPr>
          <p:cNvSpPr txBox="1"/>
          <p:nvPr/>
        </p:nvSpPr>
        <p:spPr>
          <a:xfrm>
            <a:off x="8809212" y="245870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Placebo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B738B15-CEFD-8529-EC86-51DB9C0B1A4E}"/>
              </a:ext>
            </a:extLst>
          </p:cNvPr>
          <p:cNvSpPr txBox="1"/>
          <p:nvPr/>
        </p:nvSpPr>
        <p:spPr>
          <a:xfrm rot="16200000">
            <a:off x="1590290" y="3752070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latin typeface="+mj-lt"/>
                <a:ea typeface="+mn-ea"/>
                <a:cs typeface="+mn-cs"/>
              </a:rPr>
              <a:t>Participants (%)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075B153-8D27-625B-17E4-8D7CFFD3A83E}"/>
              </a:ext>
            </a:extLst>
          </p:cNvPr>
          <p:cNvSpPr txBox="1"/>
          <p:nvPr/>
        </p:nvSpPr>
        <p:spPr>
          <a:xfrm>
            <a:off x="2503304" y="2691787"/>
            <a:ext cx="439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100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D3F8303-6B12-51B8-99DC-2364B8EB34D7}"/>
              </a:ext>
            </a:extLst>
          </p:cNvPr>
          <p:cNvSpPr txBox="1"/>
          <p:nvPr/>
        </p:nvSpPr>
        <p:spPr>
          <a:xfrm>
            <a:off x="2588263" y="314007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80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CC68D96-CFAD-6232-0F9A-B7D6CA8CE8DF}"/>
              </a:ext>
            </a:extLst>
          </p:cNvPr>
          <p:cNvSpPr txBox="1"/>
          <p:nvPr/>
        </p:nvSpPr>
        <p:spPr>
          <a:xfrm>
            <a:off x="2588263" y="354045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60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AB8F16F-F70C-9397-3640-04C7831AE70E}"/>
              </a:ext>
            </a:extLst>
          </p:cNvPr>
          <p:cNvSpPr txBox="1"/>
          <p:nvPr/>
        </p:nvSpPr>
        <p:spPr>
          <a:xfrm>
            <a:off x="2588263" y="39887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40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1BBC537-10C0-4297-1530-ABEE857D87BE}"/>
              </a:ext>
            </a:extLst>
          </p:cNvPr>
          <p:cNvSpPr txBox="1"/>
          <p:nvPr/>
        </p:nvSpPr>
        <p:spPr>
          <a:xfrm>
            <a:off x="2588263" y="440709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20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35B087D-85BD-D402-D59A-A118745D1677}"/>
              </a:ext>
            </a:extLst>
          </p:cNvPr>
          <p:cNvSpPr txBox="1"/>
          <p:nvPr/>
        </p:nvSpPr>
        <p:spPr>
          <a:xfrm>
            <a:off x="2673221" y="485538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78A68C1-4F94-3544-29CA-5521A73D92E7}"/>
              </a:ext>
            </a:extLst>
          </p:cNvPr>
          <p:cNvSpPr txBox="1"/>
          <p:nvPr/>
        </p:nvSpPr>
        <p:spPr>
          <a:xfrm rot="19800000">
            <a:off x="2849223" y="503208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BL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40E3268-D73B-3E6D-C8AF-4C7431052219}"/>
              </a:ext>
            </a:extLst>
          </p:cNvPr>
          <p:cNvSpPr txBox="1"/>
          <p:nvPr/>
        </p:nvSpPr>
        <p:spPr>
          <a:xfrm rot="19800000">
            <a:off x="3064365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S26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8A1845B-246F-64C1-12C5-B519CB81B4E5}"/>
              </a:ext>
            </a:extLst>
          </p:cNvPr>
          <p:cNvSpPr txBox="1"/>
          <p:nvPr/>
        </p:nvSpPr>
        <p:spPr>
          <a:xfrm rot="19800000">
            <a:off x="3345234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S52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196A710-2156-143F-0B9D-0284CF2723BC}"/>
              </a:ext>
            </a:extLst>
          </p:cNvPr>
          <p:cNvSpPr txBox="1"/>
          <p:nvPr/>
        </p:nvSpPr>
        <p:spPr>
          <a:xfrm rot="19800000">
            <a:off x="3930240" y="503208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BL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72AB7A6-E478-A166-7F5E-F351E1F4874D}"/>
              </a:ext>
            </a:extLst>
          </p:cNvPr>
          <p:cNvSpPr txBox="1"/>
          <p:nvPr/>
        </p:nvSpPr>
        <p:spPr>
          <a:xfrm rot="19800000">
            <a:off x="4145382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S26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659EB6C-ED3E-DD22-9A0A-CEFCE764BCA2}"/>
              </a:ext>
            </a:extLst>
          </p:cNvPr>
          <p:cNvSpPr txBox="1"/>
          <p:nvPr/>
        </p:nvSpPr>
        <p:spPr>
          <a:xfrm rot="19800000">
            <a:off x="4426251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S52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81B870A-9096-3766-9A89-1EE03FBB444D}"/>
              </a:ext>
            </a:extLst>
          </p:cNvPr>
          <p:cNvSpPr txBox="1"/>
          <p:nvPr/>
        </p:nvSpPr>
        <p:spPr>
          <a:xfrm rot="19800000">
            <a:off x="5250787" y="503208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BL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40F7CC5-69F5-5D8E-1106-318F4060C273}"/>
              </a:ext>
            </a:extLst>
          </p:cNvPr>
          <p:cNvSpPr txBox="1"/>
          <p:nvPr/>
        </p:nvSpPr>
        <p:spPr>
          <a:xfrm rot="19800000">
            <a:off x="5465929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S26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199686E-CB42-B935-5A26-2EFF9B63511A}"/>
              </a:ext>
            </a:extLst>
          </p:cNvPr>
          <p:cNvSpPr txBox="1"/>
          <p:nvPr/>
        </p:nvSpPr>
        <p:spPr>
          <a:xfrm rot="19800000">
            <a:off x="5746798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S52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19CD929-EEC7-6D7D-F303-BCAEBA7371C3}"/>
              </a:ext>
            </a:extLst>
          </p:cNvPr>
          <p:cNvSpPr txBox="1"/>
          <p:nvPr/>
        </p:nvSpPr>
        <p:spPr>
          <a:xfrm rot="19800000">
            <a:off x="6319619" y="503208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BL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476F11D-1451-EC3C-B020-1D430D81EF6F}"/>
              </a:ext>
            </a:extLst>
          </p:cNvPr>
          <p:cNvSpPr txBox="1"/>
          <p:nvPr/>
        </p:nvSpPr>
        <p:spPr>
          <a:xfrm rot="19800000">
            <a:off x="6534761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S26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4671B07-1277-D199-BB7C-7F2224D91E1A}"/>
              </a:ext>
            </a:extLst>
          </p:cNvPr>
          <p:cNvSpPr txBox="1"/>
          <p:nvPr/>
        </p:nvSpPr>
        <p:spPr>
          <a:xfrm rot="19800000">
            <a:off x="6815630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S52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0CB980F-F9F9-BF05-E45B-1CC936AE60D1}"/>
              </a:ext>
            </a:extLst>
          </p:cNvPr>
          <p:cNvSpPr txBox="1"/>
          <p:nvPr/>
        </p:nvSpPr>
        <p:spPr>
          <a:xfrm rot="19800000">
            <a:off x="7666326" y="503208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BL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05D6002-C0F3-CAC5-CA22-D4CCDDAC8C8C}"/>
              </a:ext>
            </a:extLst>
          </p:cNvPr>
          <p:cNvSpPr txBox="1"/>
          <p:nvPr/>
        </p:nvSpPr>
        <p:spPr>
          <a:xfrm rot="19800000">
            <a:off x="7881468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S26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05BB6D7-3461-BDD6-96E7-C184DAE87F11}"/>
              </a:ext>
            </a:extLst>
          </p:cNvPr>
          <p:cNvSpPr txBox="1"/>
          <p:nvPr/>
        </p:nvSpPr>
        <p:spPr>
          <a:xfrm rot="19800000">
            <a:off x="8162337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S52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648C7C7-146C-0068-30CC-276B37369C1D}"/>
              </a:ext>
            </a:extLst>
          </p:cNvPr>
          <p:cNvSpPr txBox="1"/>
          <p:nvPr/>
        </p:nvSpPr>
        <p:spPr>
          <a:xfrm rot="19800000">
            <a:off x="8724391" y="503208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BL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8729B75-3E14-477F-EA37-2D734902FAFF}"/>
              </a:ext>
            </a:extLst>
          </p:cNvPr>
          <p:cNvSpPr txBox="1"/>
          <p:nvPr/>
        </p:nvSpPr>
        <p:spPr>
          <a:xfrm rot="19800000">
            <a:off x="8939533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S26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84B0A1C-6858-0704-2795-D3F88CB24A20}"/>
              </a:ext>
            </a:extLst>
          </p:cNvPr>
          <p:cNvSpPr txBox="1"/>
          <p:nvPr/>
        </p:nvSpPr>
        <p:spPr>
          <a:xfrm rot="19800000">
            <a:off x="9220402" y="505492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latin typeface="+mj-lt"/>
                <a:ea typeface="+mn-ea"/>
                <a:cs typeface="+mn-cs"/>
              </a:rPr>
              <a:t>S52</a:t>
            </a:r>
          </a:p>
        </p:txBody>
      </p:sp>
      <p:grpSp>
        <p:nvGrpSpPr>
          <p:cNvPr id="1211" name="Groupe 1210">
            <a:extLst>
              <a:ext uri="{FF2B5EF4-FFF2-40B4-BE49-F238E27FC236}">
                <a16:creationId xmlns:a16="http://schemas.microsoft.com/office/drawing/2014/main" id="{C077BF28-D05E-76F3-7ADE-6C4C774D0E36}"/>
              </a:ext>
            </a:extLst>
          </p:cNvPr>
          <p:cNvGrpSpPr/>
          <p:nvPr/>
        </p:nvGrpSpPr>
        <p:grpSpPr>
          <a:xfrm>
            <a:off x="2912978" y="2711451"/>
            <a:ext cx="6736126" cy="2426620"/>
            <a:chOff x="2912978" y="2711451"/>
            <a:chExt cx="6736126" cy="2426620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94D94538-3F1C-D997-D7C9-0D67B1D2D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223" y="2824809"/>
              <a:ext cx="6668881" cy="2163399"/>
            </a:xfrm>
            <a:custGeom>
              <a:avLst/>
              <a:gdLst>
                <a:gd name="T0" fmla="*/ 10412 w 10412"/>
                <a:gd name="T1" fmla="*/ 3379 h 3379"/>
                <a:gd name="T2" fmla="*/ 0 w 10412"/>
                <a:gd name="T3" fmla="*/ 3379 h 3379"/>
                <a:gd name="T4" fmla="*/ 0 w 10412"/>
                <a:gd name="T5" fmla="*/ 0 h 3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12" h="3379">
                  <a:moveTo>
                    <a:pt x="10412" y="3379"/>
                  </a:moveTo>
                  <a:lnTo>
                    <a:pt x="0" y="337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55" name="Line 7">
              <a:extLst>
                <a:ext uri="{FF2B5EF4-FFF2-40B4-BE49-F238E27FC236}">
                  <a16:creationId xmlns:a16="http://schemas.microsoft.com/office/drawing/2014/main" id="{06BEDD9F-1579-15EB-87B8-10D78030C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2978" y="3272475"/>
              <a:ext cx="67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56" name="Line 8">
              <a:extLst>
                <a:ext uri="{FF2B5EF4-FFF2-40B4-BE49-F238E27FC236}">
                  <a16:creationId xmlns:a16="http://schemas.microsoft.com/office/drawing/2014/main" id="{7AC24D32-23E8-7E00-3A0E-467DD8860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2978" y="3700928"/>
              <a:ext cx="67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57" name="Line 9">
              <a:extLst>
                <a:ext uri="{FF2B5EF4-FFF2-40B4-BE49-F238E27FC236}">
                  <a16:creationId xmlns:a16="http://schemas.microsoft.com/office/drawing/2014/main" id="{6A002243-8750-F8D1-71D0-A9DD17C6A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2978" y="4129381"/>
              <a:ext cx="67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58" name="Line 10">
              <a:extLst>
                <a:ext uri="{FF2B5EF4-FFF2-40B4-BE49-F238E27FC236}">
                  <a16:creationId xmlns:a16="http://schemas.microsoft.com/office/drawing/2014/main" id="{B333FB8A-CD8A-BC16-ABF4-B5BA5CBE9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2978" y="4559755"/>
              <a:ext cx="67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59" name="Line 11">
              <a:extLst>
                <a:ext uri="{FF2B5EF4-FFF2-40B4-BE49-F238E27FC236}">
                  <a16:creationId xmlns:a16="http://schemas.microsoft.com/office/drawing/2014/main" id="{70726C6F-63BF-F1CE-20E4-762EABF9F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2978" y="4988209"/>
              <a:ext cx="67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60" name="Line 12">
              <a:extLst>
                <a:ext uri="{FF2B5EF4-FFF2-40B4-BE49-F238E27FC236}">
                  <a16:creationId xmlns:a16="http://schemas.microsoft.com/office/drawing/2014/main" id="{E4B25009-69BC-BFFD-07DD-3E50EC6E1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2978" y="2844022"/>
              <a:ext cx="67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61" name="Line 13">
              <a:extLst>
                <a:ext uri="{FF2B5EF4-FFF2-40B4-BE49-F238E27FC236}">
                  <a16:creationId xmlns:a16="http://schemas.microsoft.com/office/drawing/2014/main" id="{240F61AB-EA02-764B-920F-36AEA7B2E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8932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62" name="Line 14">
              <a:extLst>
                <a:ext uri="{FF2B5EF4-FFF2-40B4-BE49-F238E27FC236}">
                  <a16:creationId xmlns:a16="http://schemas.microsoft.com/office/drawing/2014/main" id="{84A896FB-6B95-55EA-1473-9587D221E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15712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63" name="Line 15">
              <a:extLst>
                <a:ext uri="{FF2B5EF4-FFF2-40B4-BE49-F238E27FC236}">
                  <a16:creationId xmlns:a16="http://schemas.microsoft.com/office/drawing/2014/main" id="{223E43C6-E9B0-8259-7D6C-0F47CF8F3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44806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24" name="Line 16">
              <a:extLst>
                <a:ext uri="{FF2B5EF4-FFF2-40B4-BE49-F238E27FC236}">
                  <a16:creationId xmlns:a16="http://schemas.microsoft.com/office/drawing/2014/main" id="{F0591E5B-8889-BF87-67DC-6B5678660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49837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25" name="Line 17">
              <a:extLst>
                <a:ext uri="{FF2B5EF4-FFF2-40B4-BE49-F238E27FC236}">
                  <a16:creationId xmlns:a16="http://schemas.microsoft.com/office/drawing/2014/main" id="{F86BDFE0-27B7-870B-18BD-78D71542B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3057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26" name="Line 18">
              <a:extLst>
                <a:ext uri="{FF2B5EF4-FFF2-40B4-BE49-F238E27FC236}">
                  <a16:creationId xmlns:a16="http://schemas.microsoft.com/office/drawing/2014/main" id="{7AD1A813-E283-3E7B-819A-3022FFFEC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41697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27" name="Line 19">
              <a:extLst>
                <a:ext uri="{FF2B5EF4-FFF2-40B4-BE49-F238E27FC236}">
                  <a16:creationId xmlns:a16="http://schemas.microsoft.com/office/drawing/2014/main" id="{CC39F7F6-B6DC-69FC-7DD9-611273AA3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78478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28" name="Line 20">
              <a:extLst>
                <a:ext uri="{FF2B5EF4-FFF2-40B4-BE49-F238E27FC236}">
                  <a16:creationId xmlns:a16="http://schemas.microsoft.com/office/drawing/2014/main" id="{D99F9AE0-9B27-8B65-F7C8-A80306D68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81587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0" name="Line 21">
              <a:extLst>
                <a:ext uri="{FF2B5EF4-FFF2-40B4-BE49-F238E27FC236}">
                  <a16:creationId xmlns:a16="http://schemas.microsoft.com/office/drawing/2014/main" id="{FB6B3AC9-1B3F-4964-59ED-C11E564A9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5261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1" name="Line 22">
              <a:extLst>
                <a:ext uri="{FF2B5EF4-FFF2-40B4-BE49-F238E27FC236}">
                  <a16:creationId xmlns:a16="http://schemas.microsoft.com/office/drawing/2014/main" id="{80C6DD15-A891-ADC7-431B-DDB20A308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82041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2" name="Line 23">
              <a:extLst>
                <a:ext uri="{FF2B5EF4-FFF2-40B4-BE49-F238E27FC236}">
                  <a16:creationId xmlns:a16="http://schemas.microsoft.com/office/drawing/2014/main" id="{1B36B97C-323F-FB98-EC97-0207C7E944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349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3" name="Line 24">
              <a:extLst>
                <a:ext uri="{FF2B5EF4-FFF2-40B4-BE49-F238E27FC236}">
                  <a16:creationId xmlns:a16="http://schemas.microsoft.com/office/drawing/2014/main" id="{E7DF4DB6-E510-C064-B708-2960F3DDC3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5365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4" name="Line 25">
              <a:extLst>
                <a:ext uri="{FF2B5EF4-FFF2-40B4-BE49-F238E27FC236}">
                  <a16:creationId xmlns:a16="http://schemas.microsoft.com/office/drawing/2014/main" id="{D44077F9-3757-6EB2-7737-1F0F7E457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8474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5" name="Line 26">
              <a:extLst>
                <a:ext uri="{FF2B5EF4-FFF2-40B4-BE49-F238E27FC236}">
                  <a16:creationId xmlns:a16="http://schemas.microsoft.com/office/drawing/2014/main" id="{8EDC2C77-ECDC-1A67-B688-E493F8F76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1694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6" name="Line 27">
              <a:extLst>
                <a:ext uri="{FF2B5EF4-FFF2-40B4-BE49-F238E27FC236}">
                  <a16:creationId xmlns:a16="http://schemas.microsoft.com/office/drawing/2014/main" id="{FEF52D25-C1B6-9D55-CA6E-0CE7ADF0F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7569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7" name="Line 28">
              <a:extLst>
                <a:ext uri="{FF2B5EF4-FFF2-40B4-BE49-F238E27FC236}">
                  <a16:creationId xmlns:a16="http://schemas.microsoft.com/office/drawing/2014/main" id="{C3AEA93B-AB18-8943-13BE-B9822F8A0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0223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8" name="Line 29">
              <a:extLst>
                <a:ext uri="{FF2B5EF4-FFF2-40B4-BE49-F238E27FC236}">
                  <a16:creationId xmlns:a16="http://schemas.microsoft.com/office/drawing/2014/main" id="{3F21B08C-5E21-9772-C5E7-7176B08CF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75369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39" name="Line 30">
              <a:extLst>
                <a:ext uri="{FF2B5EF4-FFF2-40B4-BE49-F238E27FC236}">
                  <a16:creationId xmlns:a16="http://schemas.microsoft.com/office/drawing/2014/main" id="{D1278227-D06A-70F6-43A1-CE202BCD3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43164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0" name="Line 31">
              <a:extLst>
                <a:ext uri="{FF2B5EF4-FFF2-40B4-BE49-F238E27FC236}">
                  <a16:creationId xmlns:a16="http://schemas.microsoft.com/office/drawing/2014/main" id="{5A798932-1DDF-646C-3214-1C7CA36F07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12148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1" name="Line 32">
              <a:extLst>
                <a:ext uri="{FF2B5EF4-FFF2-40B4-BE49-F238E27FC236}">
                  <a16:creationId xmlns:a16="http://schemas.microsoft.com/office/drawing/2014/main" id="{5CE39D7D-8625-F1A5-0AF4-43D085D11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6273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2" name="Line 33">
              <a:extLst>
                <a:ext uri="{FF2B5EF4-FFF2-40B4-BE49-F238E27FC236}">
                  <a16:creationId xmlns:a16="http://schemas.microsoft.com/office/drawing/2014/main" id="{F5F0BFC7-D057-1834-1039-E4BC8CDCF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09494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3" name="Line 34">
              <a:extLst>
                <a:ext uri="{FF2B5EF4-FFF2-40B4-BE49-F238E27FC236}">
                  <a16:creationId xmlns:a16="http://schemas.microsoft.com/office/drawing/2014/main" id="{F16376E0-2379-F1D1-DA1C-8A99CE89B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5820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4" name="Line 35">
              <a:extLst>
                <a:ext uri="{FF2B5EF4-FFF2-40B4-BE49-F238E27FC236}">
                  <a16:creationId xmlns:a16="http://schemas.microsoft.com/office/drawing/2014/main" id="{CCB68E50-9BD7-6F45-8B96-17DF0D2B0E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0678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5" name="Line 36">
              <a:extLst>
                <a:ext uri="{FF2B5EF4-FFF2-40B4-BE49-F238E27FC236}">
                  <a16:creationId xmlns:a16="http://schemas.microsoft.com/office/drawing/2014/main" id="{05180608-818E-CF7D-A2D3-FA7212D02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8023" y="4988209"/>
              <a:ext cx="0" cy="82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6" name="Line 37">
              <a:extLst>
                <a:ext uri="{FF2B5EF4-FFF2-40B4-BE49-F238E27FC236}">
                  <a16:creationId xmlns:a16="http://schemas.microsoft.com/office/drawing/2014/main" id="{A377EB27-3E33-55E4-4870-13269ED56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8252" y="2711451"/>
              <a:ext cx="0" cy="2426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7" name="Line 38">
              <a:extLst>
                <a:ext uri="{FF2B5EF4-FFF2-40B4-BE49-F238E27FC236}">
                  <a16:creationId xmlns:a16="http://schemas.microsoft.com/office/drawing/2014/main" id="{DD19E701-A8AA-308A-341E-3FE5378A7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20288" y="2711451"/>
              <a:ext cx="0" cy="2426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8" name="Rectangle 39">
              <a:extLst>
                <a:ext uri="{FF2B5EF4-FFF2-40B4-BE49-F238E27FC236}">
                  <a16:creationId xmlns:a16="http://schemas.microsoft.com/office/drawing/2014/main" id="{FC663715-9680-D80E-5BA1-32F43F2D8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572" y="2840180"/>
              <a:ext cx="195974" cy="8453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49" name="Rectangle 40">
              <a:extLst>
                <a:ext uri="{FF2B5EF4-FFF2-40B4-BE49-F238E27FC236}">
                  <a16:creationId xmlns:a16="http://schemas.microsoft.com/office/drawing/2014/main" id="{D900ED3F-1EE8-7229-02B8-21F46FAAD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572" y="2924717"/>
              <a:ext cx="195974" cy="112204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0" name="Rectangle 41">
              <a:extLst>
                <a:ext uri="{FF2B5EF4-FFF2-40B4-BE49-F238E27FC236}">
                  <a16:creationId xmlns:a16="http://schemas.microsoft.com/office/drawing/2014/main" id="{EF87E5C7-DB2A-C27D-F892-4070ED045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572" y="4046765"/>
              <a:ext cx="195974" cy="941444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1" name="Rectangle 42">
              <a:extLst>
                <a:ext uri="{FF2B5EF4-FFF2-40B4-BE49-F238E27FC236}">
                  <a16:creationId xmlns:a16="http://schemas.microsoft.com/office/drawing/2014/main" id="{3CFC4776-D1F2-F159-12AD-3FA985746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791" y="2840180"/>
              <a:ext cx="195974" cy="4226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2" name="Rectangle 43">
              <a:extLst>
                <a:ext uri="{FF2B5EF4-FFF2-40B4-BE49-F238E27FC236}">
                  <a16:creationId xmlns:a16="http://schemas.microsoft.com/office/drawing/2014/main" id="{250E079F-F0C3-C345-87F1-69235CB89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791" y="2882449"/>
              <a:ext cx="195974" cy="105672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3" name="Rectangle 44">
              <a:extLst>
                <a:ext uri="{FF2B5EF4-FFF2-40B4-BE49-F238E27FC236}">
                  <a16:creationId xmlns:a16="http://schemas.microsoft.com/office/drawing/2014/main" id="{2647B974-F28F-E1CE-CE72-92159A6E9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791" y="3939171"/>
              <a:ext cx="195974" cy="104903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4" name="Rectangle 45">
              <a:extLst>
                <a:ext uri="{FF2B5EF4-FFF2-40B4-BE49-F238E27FC236}">
                  <a16:creationId xmlns:a16="http://schemas.microsoft.com/office/drawing/2014/main" id="{3CD94BDB-66BF-486D-784F-913EAB6D2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618" y="2840180"/>
              <a:ext cx="197896" cy="2305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5" name="Rectangle 46">
              <a:extLst>
                <a:ext uri="{FF2B5EF4-FFF2-40B4-BE49-F238E27FC236}">
                  <a16:creationId xmlns:a16="http://schemas.microsoft.com/office/drawing/2014/main" id="{E026A7DF-B36F-66D7-64AA-B7B2DA26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618" y="2863235"/>
              <a:ext cx="197896" cy="8473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6" name="Rectangle 47">
              <a:extLst>
                <a:ext uri="{FF2B5EF4-FFF2-40B4-BE49-F238E27FC236}">
                  <a16:creationId xmlns:a16="http://schemas.microsoft.com/office/drawing/2014/main" id="{F8AE0C48-91AA-D02B-D2D1-179FB01AE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618" y="3710534"/>
              <a:ext cx="197896" cy="1277674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7" name="Rectangle 48">
              <a:extLst>
                <a:ext uri="{FF2B5EF4-FFF2-40B4-BE49-F238E27FC236}">
                  <a16:creationId xmlns:a16="http://schemas.microsoft.com/office/drawing/2014/main" id="{AAFF627B-55E2-AA19-8715-4AA6F28C3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7" y="2840180"/>
              <a:ext cx="195974" cy="4226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8" name="Rectangle 49">
              <a:extLst>
                <a:ext uri="{FF2B5EF4-FFF2-40B4-BE49-F238E27FC236}">
                  <a16:creationId xmlns:a16="http://schemas.microsoft.com/office/drawing/2014/main" id="{27653D8B-5EE6-11F6-DF9A-CC3046765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7" y="2882449"/>
              <a:ext cx="195974" cy="63211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59" name="Rectangle 50">
              <a:extLst>
                <a:ext uri="{FF2B5EF4-FFF2-40B4-BE49-F238E27FC236}">
                  <a16:creationId xmlns:a16="http://schemas.microsoft.com/office/drawing/2014/main" id="{F42BD944-C4B7-B16E-F114-1EF1B861A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7" y="3514560"/>
              <a:ext cx="195974" cy="1473648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0" name="Rectangle 51">
              <a:extLst>
                <a:ext uri="{FF2B5EF4-FFF2-40B4-BE49-F238E27FC236}">
                  <a16:creationId xmlns:a16="http://schemas.microsoft.com/office/drawing/2014/main" id="{766EE087-6A42-1FCB-C9EB-EA926DB4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278" y="2840180"/>
              <a:ext cx="195974" cy="2305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1" name="Rectangle 52">
              <a:extLst>
                <a:ext uri="{FF2B5EF4-FFF2-40B4-BE49-F238E27FC236}">
                  <a16:creationId xmlns:a16="http://schemas.microsoft.com/office/drawing/2014/main" id="{3B3E8CED-4348-BF0B-DBF5-41BF67ED8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278" y="2863235"/>
              <a:ext cx="195974" cy="49185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2" name="Rectangle 53">
              <a:extLst>
                <a:ext uri="{FF2B5EF4-FFF2-40B4-BE49-F238E27FC236}">
                  <a16:creationId xmlns:a16="http://schemas.microsoft.com/office/drawing/2014/main" id="{574EB0FD-C46B-57E9-9079-E0AEE3635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278" y="3355092"/>
              <a:ext cx="195974" cy="163311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3" name="Rectangle 54">
              <a:extLst>
                <a:ext uri="{FF2B5EF4-FFF2-40B4-BE49-F238E27FC236}">
                  <a16:creationId xmlns:a16="http://schemas.microsoft.com/office/drawing/2014/main" id="{2927DCDD-A4D5-AF4D-7A3B-5DBC5FB18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5" y="2840180"/>
              <a:ext cx="195974" cy="15371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4" name="Rectangle 55">
              <a:extLst>
                <a:ext uri="{FF2B5EF4-FFF2-40B4-BE49-F238E27FC236}">
                  <a16:creationId xmlns:a16="http://schemas.microsoft.com/office/drawing/2014/main" id="{9F6B76E7-4349-13E0-E543-8950C8A2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5" y="2855550"/>
              <a:ext cx="195974" cy="32470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5" name="Rectangle 56">
              <a:extLst>
                <a:ext uri="{FF2B5EF4-FFF2-40B4-BE49-F238E27FC236}">
                  <a16:creationId xmlns:a16="http://schemas.microsoft.com/office/drawing/2014/main" id="{9A9880C6-7523-7EB3-A5FD-2739E76DC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105" y="3180252"/>
              <a:ext cx="195974" cy="180795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6" name="Rectangle 57">
              <a:extLst>
                <a:ext uri="{FF2B5EF4-FFF2-40B4-BE49-F238E27FC236}">
                  <a16:creationId xmlns:a16="http://schemas.microsoft.com/office/drawing/2014/main" id="{BB9FAA07-9387-2C4E-ECDB-F1C46BF8F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528" y="2840180"/>
              <a:ext cx="195974" cy="1460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7" name="Rectangle 58">
              <a:extLst>
                <a:ext uri="{FF2B5EF4-FFF2-40B4-BE49-F238E27FC236}">
                  <a16:creationId xmlns:a16="http://schemas.microsoft.com/office/drawing/2014/main" id="{8D1DF3E1-F081-AB29-8A8C-2861FAC45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528" y="2986199"/>
              <a:ext cx="195974" cy="77429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8" name="Rectangle 59">
              <a:extLst>
                <a:ext uri="{FF2B5EF4-FFF2-40B4-BE49-F238E27FC236}">
                  <a16:creationId xmlns:a16="http://schemas.microsoft.com/office/drawing/2014/main" id="{A400D5CB-EB5F-3330-E425-562102AE3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528" y="3760488"/>
              <a:ext cx="195974" cy="1227720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69" name="Rectangle 60">
              <a:extLst>
                <a:ext uri="{FF2B5EF4-FFF2-40B4-BE49-F238E27FC236}">
                  <a16:creationId xmlns:a16="http://schemas.microsoft.com/office/drawing/2014/main" id="{DA56970D-3AE7-D977-E5A1-129EA8259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827" y="2840180"/>
              <a:ext cx="197896" cy="12296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0" name="Rectangle 61">
              <a:extLst>
                <a:ext uri="{FF2B5EF4-FFF2-40B4-BE49-F238E27FC236}">
                  <a16:creationId xmlns:a16="http://schemas.microsoft.com/office/drawing/2014/main" id="{BA72F0F2-C51A-55CD-DF07-642CE2348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827" y="2963144"/>
              <a:ext cx="197896" cy="74354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1" name="Rectangle 62">
              <a:extLst>
                <a:ext uri="{FF2B5EF4-FFF2-40B4-BE49-F238E27FC236}">
                  <a16:creationId xmlns:a16="http://schemas.microsoft.com/office/drawing/2014/main" id="{FCCFC44F-298C-8FF5-6DA1-6E472DED4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827" y="3706692"/>
              <a:ext cx="197896" cy="128151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2" name="Rectangle 63">
              <a:extLst>
                <a:ext uri="{FF2B5EF4-FFF2-40B4-BE49-F238E27FC236}">
                  <a16:creationId xmlns:a16="http://schemas.microsoft.com/office/drawing/2014/main" id="{B39FA7B8-ABBC-CE98-987B-7572F7AEF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0574" y="2840180"/>
              <a:ext cx="195974" cy="9222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3" name="Rectangle 64">
              <a:extLst>
                <a:ext uri="{FF2B5EF4-FFF2-40B4-BE49-F238E27FC236}">
                  <a16:creationId xmlns:a16="http://schemas.microsoft.com/office/drawing/2014/main" id="{84B50DC2-3338-C14F-C13E-3305DA892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0574" y="2932403"/>
              <a:ext cx="195974" cy="6032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4" name="Rectangle 65">
              <a:extLst>
                <a:ext uri="{FF2B5EF4-FFF2-40B4-BE49-F238E27FC236}">
                  <a16:creationId xmlns:a16="http://schemas.microsoft.com/office/drawing/2014/main" id="{AFC88F97-3881-3DDC-4D7A-0B9660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0574" y="3535695"/>
              <a:ext cx="195974" cy="1452513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5" name="Rectangle 66">
              <a:extLst>
                <a:ext uri="{FF2B5EF4-FFF2-40B4-BE49-F238E27FC236}">
                  <a16:creationId xmlns:a16="http://schemas.microsoft.com/office/drawing/2014/main" id="{27651A4F-7785-00FD-B6E3-A12C81209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14" y="2840180"/>
              <a:ext cx="195974" cy="12296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6" name="Rectangle 67">
              <a:extLst>
                <a:ext uri="{FF2B5EF4-FFF2-40B4-BE49-F238E27FC236}">
                  <a16:creationId xmlns:a16="http://schemas.microsoft.com/office/drawing/2014/main" id="{C51F0AAA-E572-250D-440F-CCC05D993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14" y="2963144"/>
              <a:ext cx="195974" cy="78197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7" name="Rectangle 68">
              <a:extLst>
                <a:ext uri="{FF2B5EF4-FFF2-40B4-BE49-F238E27FC236}">
                  <a16:creationId xmlns:a16="http://schemas.microsoft.com/office/drawing/2014/main" id="{B52482A1-AF22-3CF9-408B-4E9275381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14" y="3745118"/>
              <a:ext cx="195974" cy="1243091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8" name="Rectangle 69">
              <a:extLst>
                <a:ext uri="{FF2B5EF4-FFF2-40B4-BE49-F238E27FC236}">
                  <a16:creationId xmlns:a16="http://schemas.microsoft.com/office/drawing/2014/main" id="{BEF87DD6-C3E1-72F2-092B-43E725D8A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8313" y="2840180"/>
              <a:ext cx="195974" cy="10951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79" name="Rectangle 70">
              <a:extLst>
                <a:ext uri="{FF2B5EF4-FFF2-40B4-BE49-F238E27FC236}">
                  <a16:creationId xmlns:a16="http://schemas.microsoft.com/office/drawing/2014/main" id="{07838B46-E267-2F37-4EDF-455234167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8313" y="2949694"/>
              <a:ext cx="195974" cy="68014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0" name="Rectangle 71">
              <a:extLst>
                <a:ext uri="{FF2B5EF4-FFF2-40B4-BE49-F238E27FC236}">
                  <a16:creationId xmlns:a16="http://schemas.microsoft.com/office/drawing/2014/main" id="{B9723BD7-4D96-F175-7ECA-71EC902FC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8313" y="3629839"/>
              <a:ext cx="195974" cy="1358369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1" name="Rectangle 72">
              <a:extLst>
                <a:ext uri="{FF2B5EF4-FFF2-40B4-BE49-F238E27FC236}">
                  <a16:creationId xmlns:a16="http://schemas.microsoft.com/office/drawing/2014/main" id="{2C559797-1A00-FE64-84BD-ACE46235D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062" y="2840180"/>
              <a:ext cx="195974" cy="9414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2" name="Rectangle 73">
              <a:extLst>
                <a:ext uri="{FF2B5EF4-FFF2-40B4-BE49-F238E27FC236}">
                  <a16:creationId xmlns:a16="http://schemas.microsoft.com/office/drawing/2014/main" id="{7A859C2C-9783-0FA0-0623-4EE2C7F61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062" y="2934323"/>
              <a:ext cx="195974" cy="55141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3" name="Rectangle 74">
              <a:extLst>
                <a:ext uri="{FF2B5EF4-FFF2-40B4-BE49-F238E27FC236}">
                  <a16:creationId xmlns:a16="http://schemas.microsoft.com/office/drawing/2014/main" id="{DB5D9430-BC12-3F6B-EC5D-565E2500B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062" y="3485741"/>
              <a:ext cx="195974" cy="1502467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4" name="Rectangle 75">
              <a:extLst>
                <a:ext uri="{FF2B5EF4-FFF2-40B4-BE49-F238E27FC236}">
                  <a16:creationId xmlns:a16="http://schemas.microsoft.com/office/drawing/2014/main" id="{D506FB5B-A071-5C30-CA44-FE6A2180E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2328" y="2840180"/>
              <a:ext cx="195974" cy="3458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5" name="Rectangle 76">
              <a:extLst>
                <a:ext uri="{FF2B5EF4-FFF2-40B4-BE49-F238E27FC236}">
                  <a16:creationId xmlns:a16="http://schemas.microsoft.com/office/drawing/2014/main" id="{E14ADDB2-AA0E-4405-3558-86B37D442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2328" y="2874763"/>
              <a:ext cx="195974" cy="21903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6" name="Rectangle 77">
              <a:extLst>
                <a:ext uri="{FF2B5EF4-FFF2-40B4-BE49-F238E27FC236}">
                  <a16:creationId xmlns:a16="http://schemas.microsoft.com/office/drawing/2014/main" id="{C5955CFF-5246-18A0-1F62-73150CCF2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2328" y="3093793"/>
              <a:ext cx="195974" cy="1894415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7" name="Rectangle 78">
              <a:extLst>
                <a:ext uri="{FF2B5EF4-FFF2-40B4-BE49-F238E27FC236}">
                  <a16:creationId xmlns:a16="http://schemas.microsoft.com/office/drawing/2014/main" id="{163F4D47-B626-45BC-4E0D-C3AF8A94D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5547" y="2840180"/>
              <a:ext cx="195974" cy="288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8" name="Rectangle 79">
              <a:extLst>
                <a:ext uri="{FF2B5EF4-FFF2-40B4-BE49-F238E27FC236}">
                  <a16:creationId xmlns:a16="http://schemas.microsoft.com/office/drawing/2014/main" id="{363C2828-E5B7-EB20-EF5F-70B7B7674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5547" y="2868999"/>
              <a:ext cx="195974" cy="1998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89" name="Rectangle 80">
              <a:extLst>
                <a:ext uri="{FF2B5EF4-FFF2-40B4-BE49-F238E27FC236}">
                  <a16:creationId xmlns:a16="http://schemas.microsoft.com/office/drawing/2014/main" id="{C25C2B65-BC17-01BB-1CFA-C82DF900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5547" y="3068815"/>
              <a:ext cx="195974" cy="1919393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0" name="Rectangle 81">
              <a:extLst>
                <a:ext uri="{FF2B5EF4-FFF2-40B4-BE49-F238E27FC236}">
                  <a16:creationId xmlns:a16="http://schemas.microsoft.com/office/drawing/2014/main" id="{E1C15002-1107-50DD-4A2F-A28B281A2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8374" y="2840180"/>
              <a:ext cx="195974" cy="2305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1" name="Rectangle 82">
              <a:extLst>
                <a:ext uri="{FF2B5EF4-FFF2-40B4-BE49-F238E27FC236}">
                  <a16:creationId xmlns:a16="http://schemas.microsoft.com/office/drawing/2014/main" id="{B2941EC1-AB73-A91D-C6BA-28FDF2457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8374" y="2863235"/>
              <a:ext cx="195974" cy="19597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2" name="Rectangle 83">
              <a:extLst>
                <a:ext uri="{FF2B5EF4-FFF2-40B4-BE49-F238E27FC236}">
                  <a16:creationId xmlns:a16="http://schemas.microsoft.com/office/drawing/2014/main" id="{258AC846-E49D-6D0E-DCC3-9F8E808B2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8374" y="3059209"/>
              <a:ext cx="195974" cy="1928999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3" name="Rectangle 84">
              <a:extLst>
                <a:ext uri="{FF2B5EF4-FFF2-40B4-BE49-F238E27FC236}">
                  <a16:creationId xmlns:a16="http://schemas.microsoft.com/office/drawing/2014/main" id="{15CAB136-E5B4-DF30-90AA-A672B436F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8035" y="2930481"/>
              <a:ext cx="195974" cy="18636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4" name="Rectangle 85">
              <a:extLst>
                <a:ext uri="{FF2B5EF4-FFF2-40B4-BE49-F238E27FC236}">
                  <a16:creationId xmlns:a16="http://schemas.microsoft.com/office/drawing/2014/main" id="{332ECFA0-D422-5F9B-DD1B-42925448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8035" y="2840180"/>
              <a:ext cx="195974" cy="9030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5" name="Rectangle 86">
              <a:extLst>
                <a:ext uri="{FF2B5EF4-FFF2-40B4-BE49-F238E27FC236}">
                  <a16:creationId xmlns:a16="http://schemas.microsoft.com/office/drawing/2014/main" id="{BF9A6485-ADCF-AF85-03CD-09F3D1F8D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8035" y="3116849"/>
              <a:ext cx="195974" cy="1871360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6" name="Rectangle 87">
              <a:extLst>
                <a:ext uri="{FF2B5EF4-FFF2-40B4-BE49-F238E27FC236}">
                  <a16:creationId xmlns:a16="http://schemas.microsoft.com/office/drawing/2014/main" id="{40F2D2FD-6A0D-3973-D1F6-12725A62D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861" y="2840180"/>
              <a:ext cx="195974" cy="403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7" name="Rectangle 88">
              <a:extLst>
                <a:ext uri="{FF2B5EF4-FFF2-40B4-BE49-F238E27FC236}">
                  <a16:creationId xmlns:a16="http://schemas.microsoft.com/office/drawing/2014/main" id="{D1483885-A58E-D1BB-1515-57068617D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861" y="2880527"/>
              <a:ext cx="195974" cy="1998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8" name="Rectangle 89">
              <a:extLst>
                <a:ext uri="{FF2B5EF4-FFF2-40B4-BE49-F238E27FC236}">
                  <a16:creationId xmlns:a16="http://schemas.microsoft.com/office/drawing/2014/main" id="{01F6ACF4-79C3-34F1-A9CC-34C06BD6E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861" y="3080343"/>
              <a:ext cx="195974" cy="1907865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099" name="Rectangle 90">
              <a:extLst>
                <a:ext uri="{FF2B5EF4-FFF2-40B4-BE49-F238E27FC236}">
                  <a16:creationId xmlns:a16="http://schemas.microsoft.com/office/drawing/2014/main" id="{C9AC394C-DA88-C158-8231-1C975A907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814" y="2913190"/>
              <a:ext cx="195974" cy="22863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0" name="Rectangle 91">
              <a:extLst>
                <a:ext uri="{FF2B5EF4-FFF2-40B4-BE49-F238E27FC236}">
                  <a16:creationId xmlns:a16="http://schemas.microsoft.com/office/drawing/2014/main" id="{FC82BA88-442A-1935-8BF9-A15E3ACDF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814" y="3141825"/>
              <a:ext cx="195974" cy="1846383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1" name="Rectangle 92">
              <a:extLst>
                <a:ext uri="{FF2B5EF4-FFF2-40B4-BE49-F238E27FC236}">
                  <a16:creationId xmlns:a16="http://schemas.microsoft.com/office/drawing/2014/main" id="{3E798272-FEA1-C9BD-6FC7-F49B6CE71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814" y="2840180"/>
              <a:ext cx="195974" cy="7301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2" name="Freeform 93">
              <a:extLst>
                <a:ext uri="{FF2B5EF4-FFF2-40B4-BE49-F238E27FC236}">
                  <a16:creationId xmlns:a16="http://schemas.microsoft.com/office/drawing/2014/main" id="{A37A23B9-4B27-6090-5E1E-DDA8F0D0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861" y="2840180"/>
              <a:ext cx="195974" cy="40348"/>
            </a:xfrm>
            <a:custGeom>
              <a:avLst/>
              <a:gdLst>
                <a:gd name="T0" fmla="*/ 306 w 306"/>
                <a:gd name="T1" fmla="*/ 64 h 64"/>
                <a:gd name="T2" fmla="*/ 306 w 306"/>
                <a:gd name="T3" fmla="*/ 0 h 64"/>
                <a:gd name="T4" fmla="*/ 0 w 306"/>
                <a:gd name="T5" fmla="*/ 0 h 64"/>
                <a:gd name="T6" fmla="*/ 0 w 306"/>
                <a:gd name="T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64">
                  <a:moveTo>
                    <a:pt x="306" y="64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6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3" name="Line 94">
              <a:extLst>
                <a:ext uri="{FF2B5EF4-FFF2-40B4-BE49-F238E27FC236}">
                  <a16:creationId xmlns:a16="http://schemas.microsoft.com/office/drawing/2014/main" id="{95CA3F77-F2D1-3E21-45A2-6E2DAB930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34009" y="2930481"/>
              <a:ext cx="0" cy="186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4" name="Freeform 95">
              <a:extLst>
                <a:ext uri="{FF2B5EF4-FFF2-40B4-BE49-F238E27FC236}">
                  <a16:creationId xmlns:a16="http://schemas.microsoft.com/office/drawing/2014/main" id="{F0A3D30D-7F80-9290-22D7-0CFBF018E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035" y="2840180"/>
              <a:ext cx="195974" cy="90302"/>
            </a:xfrm>
            <a:custGeom>
              <a:avLst/>
              <a:gdLst>
                <a:gd name="T0" fmla="*/ 306 w 306"/>
                <a:gd name="T1" fmla="*/ 141 h 141"/>
                <a:gd name="T2" fmla="*/ 306 w 306"/>
                <a:gd name="T3" fmla="*/ 0 h 141"/>
                <a:gd name="T4" fmla="*/ 0 w 306"/>
                <a:gd name="T5" fmla="*/ 0 h 141"/>
                <a:gd name="T6" fmla="*/ 0 w 306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41">
                  <a:moveTo>
                    <a:pt x="306" y="141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14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5" name="Line 96">
              <a:extLst>
                <a:ext uri="{FF2B5EF4-FFF2-40B4-BE49-F238E27FC236}">
                  <a16:creationId xmlns:a16="http://schemas.microsoft.com/office/drawing/2014/main" id="{BB622952-18A1-AD74-7819-3BC3E2D53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10861" y="2880527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6" name="Line 97">
              <a:extLst>
                <a:ext uri="{FF2B5EF4-FFF2-40B4-BE49-F238E27FC236}">
                  <a16:creationId xmlns:a16="http://schemas.microsoft.com/office/drawing/2014/main" id="{F8D196B6-21B9-6421-33BF-83C03B18C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10861" y="2880527"/>
              <a:ext cx="0" cy="199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7" name="Line 98">
              <a:extLst>
                <a:ext uri="{FF2B5EF4-FFF2-40B4-BE49-F238E27FC236}">
                  <a16:creationId xmlns:a16="http://schemas.microsoft.com/office/drawing/2014/main" id="{5D19AACB-AE83-8790-DDCB-459E4F43A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6835" y="2880527"/>
              <a:ext cx="0" cy="199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8" name="Line 99">
              <a:extLst>
                <a:ext uri="{FF2B5EF4-FFF2-40B4-BE49-F238E27FC236}">
                  <a16:creationId xmlns:a16="http://schemas.microsoft.com/office/drawing/2014/main" id="{D3663A50-AC5C-9C18-AE6A-FECED3F48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10861" y="3080343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09" name="Line 100">
              <a:extLst>
                <a:ext uri="{FF2B5EF4-FFF2-40B4-BE49-F238E27FC236}">
                  <a16:creationId xmlns:a16="http://schemas.microsoft.com/office/drawing/2014/main" id="{80E9CDAB-2400-E330-549C-C975933E8F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2328" y="2874763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0" name="Line 101">
              <a:extLst>
                <a:ext uri="{FF2B5EF4-FFF2-40B4-BE49-F238E27FC236}">
                  <a16:creationId xmlns:a16="http://schemas.microsoft.com/office/drawing/2014/main" id="{93D9B4C8-20F5-BE99-DFEA-F2DB2C467E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8302" y="2874763"/>
              <a:ext cx="0" cy="2190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1" name="Freeform 102">
              <a:extLst>
                <a:ext uri="{FF2B5EF4-FFF2-40B4-BE49-F238E27FC236}">
                  <a16:creationId xmlns:a16="http://schemas.microsoft.com/office/drawing/2014/main" id="{1CAEE181-27EE-BD05-AEAC-02328112C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28" y="2840180"/>
              <a:ext cx="195974" cy="34584"/>
            </a:xfrm>
            <a:custGeom>
              <a:avLst/>
              <a:gdLst>
                <a:gd name="T0" fmla="*/ 307 w 307"/>
                <a:gd name="T1" fmla="*/ 55 h 55"/>
                <a:gd name="T2" fmla="*/ 307 w 307"/>
                <a:gd name="T3" fmla="*/ 0 h 55"/>
                <a:gd name="T4" fmla="*/ 0 w 307"/>
                <a:gd name="T5" fmla="*/ 0 h 55"/>
                <a:gd name="T6" fmla="*/ 0 w 307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55">
                  <a:moveTo>
                    <a:pt x="307" y="55"/>
                  </a:moveTo>
                  <a:lnTo>
                    <a:pt x="307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2" name="Line 103">
              <a:extLst>
                <a:ext uri="{FF2B5EF4-FFF2-40B4-BE49-F238E27FC236}">
                  <a16:creationId xmlns:a16="http://schemas.microsoft.com/office/drawing/2014/main" id="{D16B9324-49B8-90E8-DFCD-E646DF121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2328" y="2874763"/>
              <a:ext cx="0" cy="2190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3" name="Line 104">
              <a:extLst>
                <a:ext uri="{FF2B5EF4-FFF2-40B4-BE49-F238E27FC236}">
                  <a16:creationId xmlns:a16="http://schemas.microsoft.com/office/drawing/2014/main" id="{005ED200-54FC-D7A4-6F05-B2A45AE97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2328" y="3093793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4" name="Line 105">
              <a:extLst>
                <a:ext uri="{FF2B5EF4-FFF2-40B4-BE49-F238E27FC236}">
                  <a16:creationId xmlns:a16="http://schemas.microsoft.com/office/drawing/2014/main" id="{B85264A7-C8E7-CEC6-749D-0B98331BD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3062" y="2934323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5" name="Freeform 106">
              <a:extLst>
                <a:ext uri="{FF2B5EF4-FFF2-40B4-BE49-F238E27FC236}">
                  <a16:creationId xmlns:a16="http://schemas.microsoft.com/office/drawing/2014/main" id="{8A1FCD16-92AD-B071-A41F-2269CB14F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62" y="2840180"/>
              <a:ext cx="195974" cy="94145"/>
            </a:xfrm>
            <a:custGeom>
              <a:avLst/>
              <a:gdLst>
                <a:gd name="T0" fmla="*/ 307 w 307"/>
                <a:gd name="T1" fmla="*/ 148 h 148"/>
                <a:gd name="T2" fmla="*/ 307 w 307"/>
                <a:gd name="T3" fmla="*/ 0 h 148"/>
                <a:gd name="T4" fmla="*/ 0 w 307"/>
                <a:gd name="T5" fmla="*/ 0 h 148"/>
                <a:gd name="T6" fmla="*/ 0 w 307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148">
                  <a:moveTo>
                    <a:pt x="307" y="148"/>
                  </a:moveTo>
                  <a:lnTo>
                    <a:pt x="307" y="0"/>
                  </a:lnTo>
                  <a:lnTo>
                    <a:pt x="0" y="0"/>
                  </a:lnTo>
                  <a:lnTo>
                    <a:pt x="0" y="1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6" name="Freeform 107">
              <a:extLst>
                <a:ext uri="{FF2B5EF4-FFF2-40B4-BE49-F238E27FC236}">
                  <a16:creationId xmlns:a16="http://schemas.microsoft.com/office/drawing/2014/main" id="{22FC6FE4-B7CA-347E-2327-D9FB9B9D2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313" y="2840180"/>
              <a:ext cx="195974" cy="109515"/>
            </a:xfrm>
            <a:custGeom>
              <a:avLst/>
              <a:gdLst>
                <a:gd name="T0" fmla="*/ 306 w 306"/>
                <a:gd name="T1" fmla="*/ 173 h 173"/>
                <a:gd name="T2" fmla="*/ 306 w 306"/>
                <a:gd name="T3" fmla="*/ 0 h 173"/>
                <a:gd name="T4" fmla="*/ 0 w 306"/>
                <a:gd name="T5" fmla="*/ 0 h 173"/>
                <a:gd name="T6" fmla="*/ 0 w 306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73">
                  <a:moveTo>
                    <a:pt x="306" y="173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17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7" name="Line 108">
              <a:extLst>
                <a:ext uri="{FF2B5EF4-FFF2-40B4-BE49-F238E27FC236}">
                  <a16:creationId xmlns:a16="http://schemas.microsoft.com/office/drawing/2014/main" id="{55924A5B-7865-3AA8-D58D-D13D53A19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3062" y="3485741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8" name="Line 109">
              <a:extLst>
                <a:ext uri="{FF2B5EF4-FFF2-40B4-BE49-F238E27FC236}">
                  <a16:creationId xmlns:a16="http://schemas.microsoft.com/office/drawing/2014/main" id="{3A4D33EA-F135-BD70-CCDA-22B272F58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9036" y="2934323"/>
              <a:ext cx="0" cy="551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19" name="Line 110">
              <a:extLst>
                <a:ext uri="{FF2B5EF4-FFF2-40B4-BE49-F238E27FC236}">
                  <a16:creationId xmlns:a16="http://schemas.microsoft.com/office/drawing/2014/main" id="{6DC88332-1A05-1617-144A-5F2736B2F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3062" y="2934323"/>
              <a:ext cx="0" cy="551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0" name="Line 111">
              <a:extLst>
                <a:ext uri="{FF2B5EF4-FFF2-40B4-BE49-F238E27FC236}">
                  <a16:creationId xmlns:a16="http://schemas.microsoft.com/office/drawing/2014/main" id="{FB83FCC5-0987-E339-6610-96D29ED56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4287" y="2949694"/>
              <a:ext cx="0" cy="680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1" name="Line 112">
              <a:extLst>
                <a:ext uri="{FF2B5EF4-FFF2-40B4-BE49-F238E27FC236}">
                  <a16:creationId xmlns:a16="http://schemas.microsoft.com/office/drawing/2014/main" id="{C7BC723F-F0EB-7023-75F4-B662AA357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74814" y="2913190"/>
              <a:ext cx="0" cy="228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2" name="Line 113">
              <a:extLst>
                <a:ext uri="{FF2B5EF4-FFF2-40B4-BE49-F238E27FC236}">
                  <a16:creationId xmlns:a16="http://schemas.microsoft.com/office/drawing/2014/main" id="{FD2E514F-8996-D3D0-DC60-3FC304562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0788" y="2913190"/>
              <a:ext cx="0" cy="228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3" name="Line 114">
              <a:extLst>
                <a:ext uri="{FF2B5EF4-FFF2-40B4-BE49-F238E27FC236}">
                  <a16:creationId xmlns:a16="http://schemas.microsoft.com/office/drawing/2014/main" id="{DD62941A-FCF5-9189-6AD7-31AD1D8E5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8035" y="2930481"/>
              <a:ext cx="0" cy="186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4" name="Line 115">
              <a:extLst>
                <a:ext uri="{FF2B5EF4-FFF2-40B4-BE49-F238E27FC236}">
                  <a16:creationId xmlns:a16="http://schemas.microsoft.com/office/drawing/2014/main" id="{10E058DF-83A7-3D80-A17F-BD9B818A2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74814" y="3141825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5" name="Line 116">
              <a:extLst>
                <a:ext uri="{FF2B5EF4-FFF2-40B4-BE49-F238E27FC236}">
                  <a16:creationId xmlns:a16="http://schemas.microsoft.com/office/drawing/2014/main" id="{FED2E9F2-814D-7CBB-BBA7-F57457A15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74814" y="2913190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6" name="Freeform 117">
              <a:extLst>
                <a:ext uri="{FF2B5EF4-FFF2-40B4-BE49-F238E27FC236}">
                  <a16:creationId xmlns:a16="http://schemas.microsoft.com/office/drawing/2014/main" id="{E5FC1D01-51EF-47A1-1055-667C0C66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814" y="2840180"/>
              <a:ext cx="195974" cy="73010"/>
            </a:xfrm>
            <a:custGeom>
              <a:avLst/>
              <a:gdLst>
                <a:gd name="T0" fmla="*/ 306 w 306"/>
                <a:gd name="T1" fmla="*/ 116 h 116"/>
                <a:gd name="T2" fmla="*/ 306 w 306"/>
                <a:gd name="T3" fmla="*/ 0 h 116"/>
                <a:gd name="T4" fmla="*/ 0 w 306"/>
                <a:gd name="T5" fmla="*/ 0 h 116"/>
                <a:gd name="T6" fmla="*/ 0 w 30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16">
                  <a:moveTo>
                    <a:pt x="306" y="116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1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7" name="Freeform 118">
              <a:extLst>
                <a:ext uri="{FF2B5EF4-FFF2-40B4-BE49-F238E27FC236}">
                  <a16:creationId xmlns:a16="http://schemas.microsoft.com/office/drawing/2014/main" id="{4FB21782-A80C-27F7-647F-D07DA7FE5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374" y="2840180"/>
              <a:ext cx="195974" cy="23056"/>
            </a:xfrm>
            <a:custGeom>
              <a:avLst/>
              <a:gdLst>
                <a:gd name="T0" fmla="*/ 306 w 306"/>
                <a:gd name="T1" fmla="*/ 38 h 38"/>
                <a:gd name="T2" fmla="*/ 306 w 306"/>
                <a:gd name="T3" fmla="*/ 0 h 38"/>
                <a:gd name="T4" fmla="*/ 0 w 306"/>
                <a:gd name="T5" fmla="*/ 0 h 38"/>
                <a:gd name="T6" fmla="*/ 0 w 306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38">
                  <a:moveTo>
                    <a:pt x="306" y="38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8" name="Line 119">
              <a:extLst>
                <a:ext uri="{FF2B5EF4-FFF2-40B4-BE49-F238E27FC236}">
                  <a16:creationId xmlns:a16="http://schemas.microsoft.com/office/drawing/2014/main" id="{8391CF2C-5494-446A-3023-76223B9FB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5547" y="2868999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29" name="Freeform 120">
              <a:extLst>
                <a:ext uri="{FF2B5EF4-FFF2-40B4-BE49-F238E27FC236}">
                  <a16:creationId xmlns:a16="http://schemas.microsoft.com/office/drawing/2014/main" id="{DE797887-D778-1462-3CFA-9573E6D8F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547" y="2840180"/>
              <a:ext cx="195974" cy="28820"/>
            </a:xfrm>
            <a:custGeom>
              <a:avLst/>
              <a:gdLst>
                <a:gd name="T0" fmla="*/ 306 w 306"/>
                <a:gd name="T1" fmla="*/ 47 h 47"/>
                <a:gd name="T2" fmla="*/ 306 w 306"/>
                <a:gd name="T3" fmla="*/ 0 h 47"/>
                <a:gd name="T4" fmla="*/ 0 w 306"/>
                <a:gd name="T5" fmla="*/ 0 h 47"/>
                <a:gd name="T6" fmla="*/ 0 w 306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47">
                  <a:moveTo>
                    <a:pt x="306" y="47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4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0" name="Line 121">
              <a:extLst>
                <a:ext uri="{FF2B5EF4-FFF2-40B4-BE49-F238E27FC236}">
                  <a16:creationId xmlns:a16="http://schemas.microsoft.com/office/drawing/2014/main" id="{BCAFD811-5602-D537-E01C-F0DD1CF7B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75547" y="3068815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1" name="Line 122">
              <a:extLst>
                <a:ext uri="{FF2B5EF4-FFF2-40B4-BE49-F238E27FC236}">
                  <a16:creationId xmlns:a16="http://schemas.microsoft.com/office/drawing/2014/main" id="{353C68C6-4602-54CB-E908-2133C6B24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48374" y="2863235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2" name="Line 123">
              <a:extLst>
                <a:ext uri="{FF2B5EF4-FFF2-40B4-BE49-F238E27FC236}">
                  <a16:creationId xmlns:a16="http://schemas.microsoft.com/office/drawing/2014/main" id="{DB253D83-C26C-7BBC-EC71-8BD4DDD38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8374" y="2863235"/>
              <a:ext cx="0" cy="1959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3" name="Line 124">
              <a:extLst>
                <a:ext uri="{FF2B5EF4-FFF2-40B4-BE49-F238E27FC236}">
                  <a16:creationId xmlns:a16="http://schemas.microsoft.com/office/drawing/2014/main" id="{000E19C1-9934-192E-5716-851A21CDE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44348" y="2863235"/>
              <a:ext cx="0" cy="1959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4" name="Line 125">
              <a:extLst>
                <a:ext uri="{FF2B5EF4-FFF2-40B4-BE49-F238E27FC236}">
                  <a16:creationId xmlns:a16="http://schemas.microsoft.com/office/drawing/2014/main" id="{2985E012-57BC-68EE-44E7-D1683348B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71521" y="2868999"/>
              <a:ext cx="0" cy="199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5" name="Line 126">
              <a:extLst>
                <a:ext uri="{FF2B5EF4-FFF2-40B4-BE49-F238E27FC236}">
                  <a16:creationId xmlns:a16="http://schemas.microsoft.com/office/drawing/2014/main" id="{1302B122-1327-B277-A7CD-5110F2B4E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48374" y="3059209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6" name="Line 127">
              <a:extLst>
                <a:ext uri="{FF2B5EF4-FFF2-40B4-BE49-F238E27FC236}">
                  <a16:creationId xmlns:a16="http://schemas.microsoft.com/office/drawing/2014/main" id="{EAC7CAAD-62D3-8DCE-C905-C62CA16B9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5547" y="2868999"/>
              <a:ext cx="0" cy="199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7" name="Freeform 128">
              <a:extLst>
                <a:ext uri="{FF2B5EF4-FFF2-40B4-BE49-F238E27FC236}">
                  <a16:creationId xmlns:a16="http://schemas.microsoft.com/office/drawing/2014/main" id="{78566C23-F0FE-0A75-5D34-F3266660B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374" y="3059209"/>
              <a:ext cx="195974" cy="1928999"/>
            </a:xfrm>
            <a:custGeom>
              <a:avLst/>
              <a:gdLst>
                <a:gd name="T0" fmla="*/ 0 w 306"/>
                <a:gd name="T1" fmla="*/ 0 h 3011"/>
                <a:gd name="T2" fmla="*/ 0 w 306"/>
                <a:gd name="T3" fmla="*/ 3011 h 3011"/>
                <a:gd name="T4" fmla="*/ 306 w 306"/>
                <a:gd name="T5" fmla="*/ 3011 h 3011"/>
                <a:gd name="T6" fmla="*/ 306 w 306"/>
                <a:gd name="T7" fmla="*/ 0 h 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3011">
                  <a:moveTo>
                    <a:pt x="0" y="0"/>
                  </a:moveTo>
                  <a:lnTo>
                    <a:pt x="0" y="3011"/>
                  </a:lnTo>
                  <a:lnTo>
                    <a:pt x="306" y="3011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8" name="Freeform 129">
              <a:extLst>
                <a:ext uri="{FF2B5EF4-FFF2-40B4-BE49-F238E27FC236}">
                  <a16:creationId xmlns:a16="http://schemas.microsoft.com/office/drawing/2014/main" id="{80D80EEF-ECB1-7166-E478-93F03CF8D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547" y="3068815"/>
              <a:ext cx="195974" cy="1919393"/>
            </a:xfrm>
            <a:custGeom>
              <a:avLst/>
              <a:gdLst>
                <a:gd name="T0" fmla="*/ 0 w 306"/>
                <a:gd name="T1" fmla="*/ 0 h 2996"/>
                <a:gd name="T2" fmla="*/ 0 w 306"/>
                <a:gd name="T3" fmla="*/ 2996 h 2996"/>
                <a:gd name="T4" fmla="*/ 306 w 306"/>
                <a:gd name="T5" fmla="*/ 2996 h 2996"/>
                <a:gd name="T6" fmla="*/ 306 w 306"/>
                <a:gd name="T7" fmla="*/ 0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996">
                  <a:moveTo>
                    <a:pt x="0" y="0"/>
                  </a:moveTo>
                  <a:lnTo>
                    <a:pt x="0" y="2996"/>
                  </a:lnTo>
                  <a:lnTo>
                    <a:pt x="306" y="2996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39" name="Freeform 130">
              <a:extLst>
                <a:ext uri="{FF2B5EF4-FFF2-40B4-BE49-F238E27FC236}">
                  <a16:creationId xmlns:a16="http://schemas.microsoft.com/office/drawing/2014/main" id="{0F5747BB-C7F1-7B19-D907-75CF5AC3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814" y="3141825"/>
              <a:ext cx="195974" cy="1846383"/>
            </a:xfrm>
            <a:custGeom>
              <a:avLst/>
              <a:gdLst>
                <a:gd name="T0" fmla="*/ 0 w 306"/>
                <a:gd name="T1" fmla="*/ 0 h 2883"/>
                <a:gd name="T2" fmla="*/ 0 w 306"/>
                <a:gd name="T3" fmla="*/ 2883 h 2883"/>
                <a:gd name="T4" fmla="*/ 306 w 306"/>
                <a:gd name="T5" fmla="*/ 2883 h 2883"/>
                <a:gd name="T6" fmla="*/ 306 w 306"/>
                <a:gd name="T7" fmla="*/ 0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883">
                  <a:moveTo>
                    <a:pt x="0" y="0"/>
                  </a:moveTo>
                  <a:lnTo>
                    <a:pt x="0" y="2883"/>
                  </a:lnTo>
                  <a:lnTo>
                    <a:pt x="306" y="2883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0" name="Freeform 131">
              <a:extLst>
                <a:ext uri="{FF2B5EF4-FFF2-40B4-BE49-F238E27FC236}">
                  <a16:creationId xmlns:a16="http://schemas.microsoft.com/office/drawing/2014/main" id="{90BC4337-A5F3-EFA3-2268-63EF7CC31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62" y="3485741"/>
              <a:ext cx="195974" cy="1502467"/>
            </a:xfrm>
            <a:custGeom>
              <a:avLst/>
              <a:gdLst>
                <a:gd name="T0" fmla="*/ 0 w 307"/>
                <a:gd name="T1" fmla="*/ 0 h 2345"/>
                <a:gd name="T2" fmla="*/ 0 w 307"/>
                <a:gd name="T3" fmla="*/ 2345 h 2345"/>
                <a:gd name="T4" fmla="*/ 307 w 307"/>
                <a:gd name="T5" fmla="*/ 2345 h 2345"/>
                <a:gd name="T6" fmla="*/ 307 w 307"/>
                <a:gd name="T7" fmla="*/ 0 h 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2345">
                  <a:moveTo>
                    <a:pt x="0" y="0"/>
                  </a:moveTo>
                  <a:lnTo>
                    <a:pt x="0" y="2345"/>
                  </a:lnTo>
                  <a:lnTo>
                    <a:pt x="307" y="2345"/>
                  </a:lnTo>
                  <a:lnTo>
                    <a:pt x="3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1" name="Freeform 132">
              <a:extLst>
                <a:ext uri="{FF2B5EF4-FFF2-40B4-BE49-F238E27FC236}">
                  <a16:creationId xmlns:a16="http://schemas.microsoft.com/office/drawing/2014/main" id="{8C0C8657-BFD2-DC3A-3AF7-D71A18FB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328" y="3093793"/>
              <a:ext cx="195974" cy="1894415"/>
            </a:xfrm>
            <a:custGeom>
              <a:avLst/>
              <a:gdLst>
                <a:gd name="T0" fmla="*/ 0 w 307"/>
                <a:gd name="T1" fmla="*/ 0 h 2957"/>
                <a:gd name="T2" fmla="*/ 0 w 307"/>
                <a:gd name="T3" fmla="*/ 2957 h 2957"/>
                <a:gd name="T4" fmla="*/ 307 w 307"/>
                <a:gd name="T5" fmla="*/ 2957 h 2957"/>
                <a:gd name="T6" fmla="*/ 307 w 307"/>
                <a:gd name="T7" fmla="*/ 0 h 2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2957">
                  <a:moveTo>
                    <a:pt x="0" y="0"/>
                  </a:moveTo>
                  <a:lnTo>
                    <a:pt x="0" y="2957"/>
                  </a:lnTo>
                  <a:lnTo>
                    <a:pt x="307" y="2957"/>
                  </a:lnTo>
                  <a:lnTo>
                    <a:pt x="3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2" name="Freeform 133">
              <a:extLst>
                <a:ext uri="{FF2B5EF4-FFF2-40B4-BE49-F238E27FC236}">
                  <a16:creationId xmlns:a16="http://schemas.microsoft.com/office/drawing/2014/main" id="{0C1CEAC3-8488-63D7-3EA6-12A8F7DE3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861" y="3080343"/>
              <a:ext cx="195974" cy="1907865"/>
            </a:xfrm>
            <a:custGeom>
              <a:avLst/>
              <a:gdLst>
                <a:gd name="T0" fmla="*/ 0 w 306"/>
                <a:gd name="T1" fmla="*/ 0 h 2980"/>
                <a:gd name="T2" fmla="*/ 0 w 306"/>
                <a:gd name="T3" fmla="*/ 2980 h 2980"/>
                <a:gd name="T4" fmla="*/ 306 w 306"/>
                <a:gd name="T5" fmla="*/ 2980 h 2980"/>
                <a:gd name="T6" fmla="*/ 306 w 306"/>
                <a:gd name="T7" fmla="*/ 0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980">
                  <a:moveTo>
                    <a:pt x="0" y="0"/>
                  </a:moveTo>
                  <a:lnTo>
                    <a:pt x="0" y="2980"/>
                  </a:lnTo>
                  <a:lnTo>
                    <a:pt x="306" y="2980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3" name="Line 134">
              <a:extLst>
                <a:ext uri="{FF2B5EF4-FFF2-40B4-BE49-F238E27FC236}">
                  <a16:creationId xmlns:a16="http://schemas.microsoft.com/office/drawing/2014/main" id="{B94F1FA1-4586-4F14-524C-7BADEC78F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8035" y="2930481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4" name="Line 135">
              <a:extLst>
                <a:ext uri="{FF2B5EF4-FFF2-40B4-BE49-F238E27FC236}">
                  <a16:creationId xmlns:a16="http://schemas.microsoft.com/office/drawing/2014/main" id="{79A14A32-FB5B-C546-9F6D-9EE1CF81B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8035" y="3116849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5" name="Freeform 136">
              <a:extLst>
                <a:ext uri="{FF2B5EF4-FFF2-40B4-BE49-F238E27FC236}">
                  <a16:creationId xmlns:a16="http://schemas.microsoft.com/office/drawing/2014/main" id="{90F7573A-DDD4-77AD-F412-F4F81659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035" y="3116849"/>
              <a:ext cx="195974" cy="1871360"/>
            </a:xfrm>
            <a:custGeom>
              <a:avLst/>
              <a:gdLst>
                <a:gd name="T0" fmla="*/ 0 w 306"/>
                <a:gd name="T1" fmla="*/ 0 h 2921"/>
                <a:gd name="T2" fmla="*/ 0 w 306"/>
                <a:gd name="T3" fmla="*/ 2921 h 2921"/>
                <a:gd name="T4" fmla="*/ 306 w 306"/>
                <a:gd name="T5" fmla="*/ 2921 h 2921"/>
                <a:gd name="T6" fmla="*/ 306 w 306"/>
                <a:gd name="T7" fmla="*/ 0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921">
                  <a:moveTo>
                    <a:pt x="0" y="0"/>
                  </a:moveTo>
                  <a:lnTo>
                    <a:pt x="0" y="2921"/>
                  </a:lnTo>
                  <a:lnTo>
                    <a:pt x="306" y="2921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6" name="Freeform 137">
              <a:extLst>
                <a:ext uri="{FF2B5EF4-FFF2-40B4-BE49-F238E27FC236}">
                  <a16:creationId xmlns:a16="http://schemas.microsoft.com/office/drawing/2014/main" id="{64F43A31-EF61-219D-EC26-D9600BFCB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313" y="3629839"/>
              <a:ext cx="195974" cy="1358369"/>
            </a:xfrm>
            <a:custGeom>
              <a:avLst/>
              <a:gdLst>
                <a:gd name="T0" fmla="*/ 0 w 306"/>
                <a:gd name="T1" fmla="*/ 0 h 2120"/>
                <a:gd name="T2" fmla="*/ 0 w 306"/>
                <a:gd name="T3" fmla="*/ 2120 h 2120"/>
                <a:gd name="T4" fmla="*/ 306 w 306"/>
                <a:gd name="T5" fmla="*/ 2120 h 2120"/>
                <a:gd name="T6" fmla="*/ 306 w 306"/>
                <a:gd name="T7" fmla="*/ 0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120">
                  <a:moveTo>
                    <a:pt x="0" y="0"/>
                  </a:moveTo>
                  <a:lnTo>
                    <a:pt x="0" y="2120"/>
                  </a:lnTo>
                  <a:lnTo>
                    <a:pt x="306" y="2120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7" name="Freeform 138">
              <a:extLst>
                <a:ext uri="{FF2B5EF4-FFF2-40B4-BE49-F238E27FC236}">
                  <a16:creationId xmlns:a16="http://schemas.microsoft.com/office/drawing/2014/main" id="{BD0AC1DD-FA81-F518-0B4E-BD8754AF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528" y="2840180"/>
              <a:ext cx="195974" cy="146020"/>
            </a:xfrm>
            <a:custGeom>
              <a:avLst/>
              <a:gdLst>
                <a:gd name="T0" fmla="*/ 306 w 306"/>
                <a:gd name="T1" fmla="*/ 228 h 228"/>
                <a:gd name="T2" fmla="*/ 306 w 306"/>
                <a:gd name="T3" fmla="*/ 0 h 228"/>
                <a:gd name="T4" fmla="*/ 0 w 306"/>
                <a:gd name="T5" fmla="*/ 0 h 228"/>
                <a:gd name="T6" fmla="*/ 0 w 306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28">
                  <a:moveTo>
                    <a:pt x="306" y="228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2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8" name="Freeform 139">
              <a:extLst>
                <a:ext uri="{FF2B5EF4-FFF2-40B4-BE49-F238E27FC236}">
                  <a16:creationId xmlns:a16="http://schemas.microsoft.com/office/drawing/2014/main" id="{4C6C0528-2BBC-5B08-67C5-33E9B6ED8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105" y="2840180"/>
              <a:ext cx="195974" cy="15371"/>
            </a:xfrm>
            <a:custGeom>
              <a:avLst/>
              <a:gdLst>
                <a:gd name="T0" fmla="*/ 306 w 306"/>
                <a:gd name="T1" fmla="*/ 25 h 25"/>
                <a:gd name="T2" fmla="*/ 306 w 306"/>
                <a:gd name="T3" fmla="*/ 0 h 25"/>
                <a:gd name="T4" fmla="*/ 0 w 306"/>
                <a:gd name="T5" fmla="*/ 0 h 25"/>
                <a:gd name="T6" fmla="*/ 0 w 306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5">
                  <a:moveTo>
                    <a:pt x="306" y="25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49" name="Freeform 140">
              <a:extLst>
                <a:ext uri="{FF2B5EF4-FFF2-40B4-BE49-F238E27FC236}">
                  <a16:creationId xmlns:a16="http://schemas.microsoft.com/office/drawing/2014/main" id="{91F1BF5C-6022-7088-FA98-99A2A96EF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278" y="2840180"/>
              <a:ext cx="195974" cy="23056"/>
            </a:xfrm>
            <a:custGeom>
              <a:avLst/>
              <a:gdLst>
                <a:gd name="T0" fmla="*/ 306 w 306"/>
                <a:gd name="T1" fmla="*/ 38 h 38"/>
                <a:gd name="T2" fmla="*/ 306 w 306"/>
                <a:gd name="T3" fmla="*/ 0 h 38"/>
                <a:gd name="T4" fmla="*/ 0 w 306"/>
                <a:gd name="T5" fmla="*/ 0 h 38"/>
                <a:gd name="T6" fmla="*/ 0 w 306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38">
                  <a:moveTo>
                    <a:pt x="306" y="38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0" name="Line 141">
              <a:extLst>
                <a:ext uri="{FF2B5EF4-FFF2-40B4-BE49-F238E27FC236}">
                  <a16:creationId xmlns:a16="http://schemas.microsoft.com/office/drawing/2014/main" id="{2D0213B7-24B6-EE73-A44F-120EA5DE3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6278" y="2863235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1" name="Line 142">
              <a:extLst>
                <a:ext uri="{FF2B5EF4-FFF2-40B4-BE49-F238E27FC236}">
                  <a16:creationId xmlns:a16="http://schemas.microsoft.com/office/drawing/2014/main" id="{00755EF1-CC0B-C0B2-0CAF-A2B83CECA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9105" y="3180252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2" name="Line 143">
              <a:extLst>
                <a:ext uri="{FF2B5EF4-FFF2-40B4-BE49-F238E27FC236}">
                  <a16:creationId xmlns:a16="http://schemas.microsoft.com/office/drawing/2014/main" id="{D49EC212-8E16-FB48-FA94-A639F0F58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5079" y="2855550"/>
              <a:ext cx="0" cy="324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3" name="Line 144">
              <a:extLst>
                <a:ext uri="{FF2B5EF4-FFF2-40B4-BE49-F238E27FC236}">
                  <a16:creationId xmlns:a16="http://schemas.microsoft.com/office/drawing/2014/main" id="{945184BC-9429-6BE2-04D8-65FF5986A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9105" y="2855550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4" name="Line 145">
              <a:extLst>
                <a:ext uri="{FF2B5EF4-FFF2-40B4-BE49-F238E27FC236}">
                  <a16:creationId xmlns:a16="http://schemas.microsoft.com/office/drawing/2014/main" id="{754E4ABF-F406-870F-B33A-84AB2E2DC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9105" y="2855550"/>
              <a:ext cx="0" cy="324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5" name="Line 146">
              <a:extLst>
                <a:ext uri="{FF2B5EF4-FFF2-40B4-BE49-F238E27FC236}">
                  <a16:creationId xmlns:a16="http://schemas.microsoft.com/office/drawing/2014/main" id="{D5E6CDE5-13B0-3815-01E0-DFDC71864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6278" y="3355092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6" name="Line 147">
              <a:extLst>
                <a:ext uri="{FF2B5EF4-FFF2-40B4-BE49-F238E27FC236}">
                  <a16:creationId xmlns:a16="http://schemas.microsoft.com/office/drawing/2014/main" id="{EBD846B5-EB62-DD4F-F6FF-C8DF1EF37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4528" y="2986199"/>
              <a:ext cx="0" cy="774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7" name="Line 148">
              <a:extLst>
                <a:ext uri="{FF2B5EF4-FFF2-40B4-BE49-F238E27FC236}">
                  <a16:creationId xmlns:a16="http://schemas.microsoft.com/office/drawing/2014/main" id="{8B074354-E630-50DB-9D93-63A30CA04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2252" y="2863235"/>
              <a:ext cx="0" cy="491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8" name="Line 149">
              <a:extLst>
                <a:ext uri="{FF2B5EF4-FFF2-40B4-BE49-F238E27FC236}">
                  <a16:creationId xmlns:a16="http://schemas.microsoft.com/office/drawing/2014/main" id="{17E5617C-FDDA-CE79-6517-7CB18F08F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6278" y="2863235"/>
              <a:ext cx="0" cy="491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59" name="Line 150">
              <a:extLst>
                <a:ext uri="{FF2B5EF4-FFF2-40B4-BE49-F238E27FC236}">
                  <a16:creationId xmlns:a16="http://schemas.microsoft.com/office/drawing/2014/main" id="{F351BD8A-0F9E-0A56-91EF-04098902A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77014" y="2963144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0" name="Freeform 151">
              <a:extLst>
                <a:ext uri="{FF2B5EF4-FFF2-40B4-BE49-F238E27FC236}">
                  <a16:creationId xmlns:a16="http://schemas.microsoft.com/office/drawing/2014/main" id="{21E5E0F9-8EB5-F62E-BC70-1CD39602F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14" y="2840180"/>
              <a:ext cx="195974" cy="122964"/>
            </a:xfrm>
            <a:custGeom>
              <a:avLst/>
              <a:gdLst>
                <a:gd name="T0" fmla="*/ 306 w 306"/>
                <a:gd name="T1" fmla="*/ 192 h 192"/>
                <a:gd name="T2" fmla="*/ 306 w 306"/>
                <a:gd name="T3" fmla="*/ 0 h 192"/>
                <a:gd name="T4" fmla="*/ 0 w 306"/>
                <a:gd name="T5" fmla="*/ 0 h 192"/>
                <a:gd name="T6" fmla="*/ 0 w 306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92">
                  <a:moveTo>
                    <a:pt x="306" y="192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1" name="Freeform 152">
              <a:extLst>
                <a:ext uri="{FF2B5EF4-FFF2-40B4-BE49-F238E27FC236}">
                  <a16:creationId xmlns:a16="http://schemas.microsoft.com/office/drawing/2014/main" id="{1E0CFA2A-E027-B955-3F31-9BD2A15B6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574" y="2840180"/>
              <a:ext cx="195974" cy="92223"/>
            </a:xfrm>
            <a:custGeom>
              <a:avLst/>
              <a:gdLst>
                <a:gd name="T0" fmla="*/ 306 w 306"/>
                <a:gd name="T1" fmla="*/ 144 h 144"/>
                <a:gd name="T2" fmla="*/ 306 w 306"/>
                <a:gd name="T3" fmla="*/ 0 h 144"/>
                <a:gd name="T4" fmla="*/ 0 w 306"/>
                <a:gd name="T5" fmla="*/ 0 h 144"/>
                <a:gd name="T6" fmla="*/ 0 w 306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44">
                  <a:moveTo>
                    <a:pt x="306" y="144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2" name="Line 153">
              <a:extLst>
                <a:ext uri="{FF2B5EF4-FFF2-40B4-BE49-F238E27FC236}">
                  <a16:creationId xmlns:a16="http://schemas.microsoft.com/office/drawing/2014/main" id="{49FBD9A4-CCC0-CDB9-357A-8932C6A52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0574" y="2932403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3" name="Freeform 154">
              <a:extLst>
                <a:ext uri="{FF2B5EF4-FFF2-40B4-BE49-F238E27FC236}">
                  <a16:creationId xmlns:a16="http://schemas.microsoft.com/office/drawing/2014/main" id="{91AA73CD-1B8F-3005-4090-24C17FB3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827" y="2840180"/>
              <a:ext cx="197896" cy="122964"/>
            </a:xfrm>
            <a:custGeom>
              <a:avLst/>
              <a:gdLst>
                <a:gd name="T0" fmla="*/ 307 w 307"/>
                <a:gd name="T1" fmla="*/ 192 h 192"/>
                <a:gd name="T2" fmla="*/ 307 w 307"/>
                <a:gd name="T3" fmla="*/ 0 h 192"/>
                <a:gd name="T4" fmla="*/ 0 w 307"/>
                <a:gd name="T5" fmla="*/ 0 h 192"/>
                <a:gd name="T6" fmla="*/ 0 w 307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192">
                  <a:moveTo>
                    <a:pt x="307" y="192"/>
                  </a:moveTo>
                  <a:lnTo>
                    <a:pt x="307" y="0"/>
                  </a:lnTo>
                  <a:lnTo>
                    <a:pt x="0" y="0"/>
                  </a:lnTo>
                  <a:lnTo>
                    <a:pt x="0" y="19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4" name="Line 155">
              <a:extLst>
                <a:ext uri="{FF2B5EF4-FFF2-40B4-BE49-F238E27FC236}">
                  <a16:creationId xmlns:a16="http://schemas.microsoft.com/office/drawing/2014/main" id="{A5B6591A-8AAC-3EF7-35D1-8C2908CC5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5827" y="2963144"/>
              <a:ext cx="19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5" name="Line 156">
              <a:extLst>
                <a:ext uri="{FF2B5EF4-FFF2-40B4-BE49-F238E27FC236}">
                  <a16:creationId xmlns:a16="http://schemas.microsoft.com/office/drawing/2014/main" id="{0D2E43B4-0D68-75D8-C0BB-EAC1559F4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0574" y="3535695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6" name="Line 157">
              <a:extLst>
                <a:ext uri="{FF2B5EF4-FFF2-40B4-BE49-F238E27FC236}">
                  <a16:creationId xmlns:a16="http://schemas.microsoft.com/office/drawing/2014/main" id="{BAE7AB1B-4073-ED3F-8B5C-320FF4ECE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5827" y="3706692"/>
              <a:ext cx="19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7" name="Line 158">
              <a:extLst>
                <a:ext uri="{FF2B5EF4-FFF2-40B4-BE49-F238E27FC236}">
                  <a16:creationId xmlns:a16="http://schemas.microsoft.com/office/drawing/2014/main" id="{24B47537-B4F5-C17F-43B3-9B1F0844B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77014" y="3745118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8" name="Line 159">
              <a:extLst>
                <a:ext uri="{FF2B5EF4-FFF2-40B4-BE49-F238E27FC236}">
                  <a16:creationId xmlns:a16="http://schemas.microsoft.com/office/drawing/2014/main" id="{DC4BCAFF-8228-2CF6-435D-71F1A80A6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8313" y="2949694"/>
              <a:ext cx="0" cy="680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69" name="Line 160">
              <a:extLst>
                <a:ext uri="{FF2B5EF4-FFF2-40B4-BE49-F238E27FC236}">
                  <a16:creationId xmlns:a16="http://schemas.microsoft.com/office/drawing/2014/main" id="{67648857-7854-E1A0-F724-8BCD3862E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2988" y="2963144"/>
              <a:ext cx="0" cy="781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0" name="Line 161">
              <a:extLst>
                <a:ext uri="{FF2B5EF4-FFF2-40B4-BE49-F238E27FC236}">
                  <a16:creationId xmlns:a16="http://schemas.microsoft.com/office/drawing/2014/main" id="{5A8BF092-F0AE-D440-9CD5-712E4F0BE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7014" y="2963144"/>
              <a:ext cx="0" cy="781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1" name="Line 162">
              <a:extLst>
                <a:ext uri="{FF2B5EF4-FFF2-40B4-BE49-F238E27FC236}">
                  <a16:creationId xmlns:a16="http://schemas.microsoft.com/office/drawing/2014/main" id="{D7B4B673-7565-8BDC-BBC5-A3908E4A0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46548" y="2932403"/>
              <a:ext cx="0" cy="603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2" name="Line 163">
              <a:extLst>
                <a:ext uri="{FF2B5EF4-FFF2-40B4-BE49-F238E27FC236}">
                  <a16:creationId xmlns:a16="http://schemas.microsoft.com/office/drawing/2014/main" id="{9FBD9A15-D79C-6055-2199-653BD6241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0574" y="2932403"/>
              <a:ext cx="0" cy="603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3" name="Line 164">
              <a:extLst>
                <a:ext uri="{FF2B5EF4-FFF2-40B4-BE49-F238E27FC236}">
                  <a16:creationId xmlns:a16="http://schemas.microsoft.com/office/drawing/2014/main" id="{15E9751D-62C2-2397-A487-433E679DA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3722" y="2963144"/>
              <a:ext cx="0" cy="743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4" name="Line 165">
              <a:extLst>
                <a:ext uri="{FF2B5EF4-FFF2-40B4-BE49-F238E27FC236}">
                  <a16:creationId xmlns:a16="http://schemas.microsoft.com/office/drawing/2014/main" id="{4D9B136C-E746-F233-889F-B9855DFD2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5827" y="2963144"/>
              <a:ext cx="0" cy="7435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5" name="Line 166">
              <a:extLst>
                <a:ext uri="{FF2B5EF4-FFF2-40B4-BE49-F238E27FC236}">
                  <a16:creationId xmlns:a16="http://schemas.microsoft.com/office/drawing/2014/main" id="{1692BF9F-93E9-2EAD-BACC-88ECC2CCE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0503" y="2986199"/>
              <a:ext cx="0" cy="774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6" name="Line 167">
              <a:extLst>
                <a:ext uri="{FF2B5EF4-FFF2-40B4-BE49-F238E27FC236}">
                  <a16:creationId xmlns:a16="http://schemas.microsoft.com/office/drawing/2014/main" id="{A336B55E-D8ED-F22A-F83F-CB4D419FA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14528" y="2986199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7" name="Line 168">
              <a:extLst>
                <a:ext uri="{FF2B5EF4-FFF2-40B4-BE49-F238E27FC236}">
                  <a16:creationId xmlns:a16="http://schemas.microsoft.com/office/drawing/2014/main" id="{8F394569-E1B0-5F68-2DFA-BC3AFD74B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14528" y="3760488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8" name="Freeform 169">
              <a:extLst>
                <a:ext uri="{FF2B5EF4-FFF2-40B4-BE49-F238E27FC236}">
                  <a16:creationId xmlns:a16="http://schemas.microsoft.com/office/drawing/2014/main" id="{7F94B9CE-F0B2-1D59-0D37-683AAC69A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572" y="2840180"/>
              <a:ext cx="195974" cy="84538"/>
            </a:xfrm>
            <a:custGeom>
              <a:avLst/>
              <a:gdLst>
                <a:gd name="T0" fmla="*/ 306 w 306"/>
                <a:gd name="T1" fmla="*/ 133 h 133"/>
                <a:gd name="T2" fmla="*/ 306 w 306"/>
                <a:gd name="T3" fmla="*/ 0 h 133"/>
                <a:gd name="T4" fmla="*/ 0 w 306"/>
                <a:gd name="T5" fmla="*/ 0 h 133"/>
                <a:gd name="T6" fmla="*/ 0 w 306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33">
                  <a:moveTo>
                    <a:pt x="306" y="133"/>
                  </a:moveTo>
                  <a:lnTo>
                    <a:pt x="306" y="0"/>
                  </a:lnTo>
                  <a:lnTo>
                    <a:pt x="0" y="0"/>
                  </a:lnTo>
                  <a:lnTo>
                    <a:pt x="0" y="13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79" name="Line 170">
              <a:extLst>
                <a:ext uri="{FF2B5EF4-FFF2-40B4-BE49-F238E27FC236}">
                  <a16:creationId xmlns:a16="http://schemas.microsoft.com/office/drawing/2014/main" id="{D77494E6-6D3A-606F-188A-20B547C5B3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3057" y="2882449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0" name="Freeform 171">
              <a:extLst>
                <a:ext uri="{FF2B5EF4-FFF2-40B4-BE49-F238E27FC236}">
                  <a16:creationId xmlns:a16="http://schemas.microsoft.com/office/drawing/2014/main" id="{C01FDED0-C775-2255-6622-22F261D42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7" y="2840180"/>
              <a:ext cx="195974" cy="42269"/>
            </a:xfrm>
            <a:custGeom>
              <a:avLst/>
              <a:gdLst>
                <a:gd name="T0" fmla="*/ 307 w 307"/>
                <a:gd name="T1" fmla="*/ 67 h 67"/>
                <a:gd name="T2" fmla="*/ 307 w 307"/>
                <a:gd name="T3" fmla="*/ 0 h 67"/>
                <a:gd name="T4" fmla="*/ 0 w 307"/>
                <a:gd name="T5" fmla="*/ 0 h 67"/>
                <a:gd name="T6" fmla="*/ 0 w 307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67">
                  <a:moveTo>
                    <a:pt x="307" y="67"/>
                  </a:moveTo>
                  <a:lnTo>
                    <a:pt x="307" y="0"/>
                  </a:lnTo>
                  <a:lnTo>
                    <a:pt x="0" y="0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1" name="Freeform 172">
              <a:extLst>
                <a:ext uri="{FF2B5EF4-FFF2-40B4-BE49-F238E27FC236}">
                  <a16:creationId xmlns:a16="http://schemas.microsoft.com/office/drawing/2014/main" id="{1CDFFA84-4EC2-4BFF-4BE3-F31CCFAB7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618" y="2840180"/>
              <a:ext cx="197896" cy="23056"/>
            </a:xfrm>
            <a:custGeom>
              <a:avLst/>
              <a:gdLst>
                <a:gd name="T0" fmla="*/ 307 w 307"/>
                <a:gd name="T1" fmla="*/ 38 h 38"/>
                <a:gd name="T2" fmla="*/ 307 w 307"/>
                <a:gd name="T3" fmla="*/ 0 h 38"/>
                <a:gd name="T4" fmla="*/ 0 w 307"/>
                <a:gd name="T5" fmla="*/ 0 h 38"/>
                <a:gd name="T6" fmla="*/ 0 w 307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8">
                  <a:moveTo>
                    <a:pt x="307" y="38"/>
                  </a:moveTo>
                  <a:lnTo>
                    <a:pt x="307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2" name="Line 173">
              <a:extLst>
                <a:ext uri="{FF2B5EF4-FFF2-40B4-BE49-F238E27FC236}">
                  <a16:creationId xmlns:a16="http://schemas.microsoft.com/office/drawing/2014/main" id="{DF11E767-4B80-AEAB-D439-0B1A65C8B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3791" y="2882449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3" name="Freeform 174">
              <a:extLst>
                <a:ext uri="{FF2B5EF4-FFF2-40B4-BE49-F238E27FC236}">
                  <a16:creationId xmlns:a16="http://schemas.microsoft.com/office/drawing/2014/main" id="{A0B4BE02-5638-35E5-21FE-78EE2FF4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791" y="2840180"/>
              <a:ext cx="195974" cy="42269"/>
            </a:xfrm>
            <a:custGeom>
              <a:avLst/>
              <a:gdLst>
                <a:gd name="T0" fmla="*/ 307 w 307"/>
                <a:gd name="T1" fmla="*/ 67 h 67"/>
                <a:gd name="T2" fmla="*/ 307 w 307"/>
                <a:gd name="T3" fmla="*/ 0 h 67"/>
                <a:gd name="T4" fmla="*/ 0 w 307"/>
                <a:gd name="T5" fmla="*/ 0 h 67"/>
                <a:gd name="T6" fmla="*/ 0 w 307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67">
                  <a:moveTo>
                    <a:pt x="307" y="67"/>
                  </a:moveTo>
                  <a:lnTo>
                    <a:pt x="307" y="0"/>
                  </a:lnTo>
                  <a:lnTo>
                    <a:pt x="0" y="0"/>
                  </a:lnTo>
                  <a:lnTo>
                    <a:pt x="0" y="6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4" name="Line 175">
              <a:extLst>
                <a:ext uri="{FF2B5EF4-FFF2-40B4-BE49-F238E27FC236}">
                  <a16:creationId xmlns:a16="http://schemas.microsoft.com/office/drawing/2014/main" id="{F798C570-F38F-AB68-AE9F-A497FEEE3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3791" y="3939171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5" name="Line 176">
              <a:extLst>
                <a:ext uri="{FF2B5EF4-FFF2-40B4-BE49-F238E27FC236}">
                  <a16:creationId xmlns:a16="http://schemas.microsoft.com/office/drawing/2014/main" id="{B9064F28-6473-C0FC-CC69-7BFB754DB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3057" y="3514560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6" name="Line 177">
              <a:extLst>
                <a:ext uri="{FF2B5EF4-FFF2-40B4-BE49-F238E27FC236}">
                  <a16:creationId xmlns:a16="http://schemas.microsoft.com/office/drawing/2014/main" id="{AA02E7A3-0CF0-E05F-9A41-68C57A0BE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031" y="2882449"/>
              <a:ext cx="0" cy="632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7" name="Line 178">
              <a:extLst>
                <a:ext uri="{FF2B5EF4-FFF2-40B4-BE49-F238E27FC236}">
                  <a16:creationId xmlns:a16="http://schemas.microsoft.com/office/drawing/2014/main" id="{6AA91A88-1A3D-0924-2762-D8A376745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3057" y="2882449"/>
              <a:ext cx="0" cy="632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8" name="Line 179">
              <a:extLst>
                <a:ext uri="{FF2B5EF4-FFF2-40B4-BE49-F238E27FC236}">
                  <a16:creationId xmlns:a16="http://schemas.microsoft.com/office/drawing/2014/main" id="{B909C578-E420-C0DE-D7C3-8D3C2FC9BB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6618" y="2863235"/>
              <a:ext cx="19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89" name="Line 180">
              <a:extLst>
                <a:ext uri="{FF2B5EF4-FFF2-40B4-BE49-F238E27FC236}">
                  <a16:creationId xmlns:a16="http://schemas.microsoft.com/office/drawing/2014/main" id="{6D395CAA-246D-B17A-B87E-6C86F3AD4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4513" y="2863235"/>
              <a:ext cx="0" cy="847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0" name="Line 181">
              <a:extLst>
                <a:ext uri="{FF2B5EF4-FFF2-40B4-BE49-F238E27FC236}">
                  <a16:creationId xmlns:a16="http://schemas.microsoft.com/office/drawing/2014/main" id="{288242AB-D01C-64B7-48B9-6C835558C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618" y="2863235"/>
              <a:ext cx="0" cy="847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1" name="Line 182">
              <a:extLst>
                <a:ext uri="{FF2B5EF4-FFF2-40B4-BE49-F238E27FC236}">
                  <a16:creationId xmlns:a16="http://schemas.microsoft.com/office/drawing/2014/main" id="{E28ADE50-1E7A-7E10-3014-EF23E0B39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9765" y="2882449"/>
              <a:ext cx="0" cy="10567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2" name="Line 183">
              <a:extLst>
                <a:ext uri="{FF2B5EF4-FFF2-40B4-BE49-F238E27FC236}">
                  <a16:creationId xmlns:a16="http://schemas.microsoft.com/office/drawing/2014/main" id="{A76D3FD1-DA8C-846E-B74A-7FC4F16A4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791" y="2882449"/>
              <a:ext cx="0" cy="10567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3" name="Line 184">
              <a:extLst>
                <a:ext uri="{FF2B5EF4-FFF2-40B4-BE49-F238E27FC236}">
                  <a16:creationId xmlns:a16="http://schemas.microsoft.com/office/drawing/2014/main" id="{2F619860-C70D-BB4B-535B-CFD24191E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6618" y="3710534"/>
              <a:ext cx="19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4" name="Line 185">
              <a:extLst>
                <a:ext uri="{FF2B5EF4-FFF2-40B4-BE49-F238E27FC236}">
                  <a16:creationId xmlns:a16="http://schemas.microsoft.com/office/drawing/2014/main" id="{166D3280-9799-8BF5-9180-760FDC1F0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0572" y="2924717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5" name="Freeform 186">
              <a:extLst>
                <a:ext uri="{FF2B5EF4-FFF2-40B4-BE49-F238E27FC236}">
                  <a16:creationId xmlns:a16="http://schemas.microsoft.com/office/drawing/2014/main" id="{DA48ACF2-5FAA-3B73-6EC2-40739C2B2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791" y="3939171"/>
              <a:ext cx="195974" cy="1049037"/>
            </a:xfrm>
            <a:custGeom>
              <a:avLst/>
              <a:gdLst>
                <a:gd name="T0" fmla="*/ 0 w 307"/>
                <a:gd name="T1" fmla="*/ 0 h 1638"/>
                <a:gd name="T2" fmla="*/ 0 w 307"/>
                <a:gd name="T3" fmla="*/ 1638 h 1638"/>
                <a:gd name="T4" fmla="*/ 307 w 307"/>
                <a:gd name="T5" fmla="*/ 1638 h 1638"/>
                <a:gd name="T6" fmla="*/ 307 w 307"/>
                <a:gd name="T7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1638">
                  <a:moveTo>
                    <a:pt x="0" y="0"/>
                  </a:moveTo>
                  <a:lnTo>
                    <a:pt x="0" y="1638"/>
                  </a:lnTo>
                  <a:lnTo>
                    <a:pt x="307" y="1638"/>
                  </a:lnTo>
                  <a:lnTo>
                    <a:pt x="3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6" name="Freeform 187">
              <a:extLst>
                <a:ext uri="{FF2B5EF4-FFF2-40B4-BE49-F238E27FC236}">
                  <a16:creationId xmlns:a16="http://schemas.microsoft.com/office/drawing/2014/main" id="{42AEE45F-76AE-12C2-9B42-2EE590143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7" y="3514560"/>
              <a:ext cx="195974" cy="1473648"/>
            </a:xfrm>
            <a:custGeom>
              <a:avLst/>
              <a:gdLst>
                <a:gd name="T0" fmla="*/ 0 w 307"/>
                <a:gd name="T1" fmla="*/ 0 h 2302"/>
                <a:gd name="T2" fmla="*/ 0 w 307"/>
                <a:gd name="T3" fmla="*/ 2302 h 2302"/>
                <a:gd name="T4" fmla="*/ 307 w 307"/>
                <a:gd name="T5" fmla="*/ 2302 h 2302"/>
                <a:gd name="T6" fmla="*/ 307 w 307"/>
                <a:gd name="T7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2302">
                  <a:moveTo>
                    <a:pt x="0" y="0"/>
                  </a:moveTo>
                  <a:lnTo>
                    <a:pt x="0" y="2302"/>
                  </a:lnTo>
                  <a:lnTo>
                    <a:pt x="307" y="2302"/>
                  </a:lnTo>
                  <a:lnTo>
                    <a:pt x="3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7" name="Freeform 188">
              <a:extLst>
                <a:ext uri="{FF2B5EF4-FFF2-40B4-BE49-F238E27FC236}">
                  <a16:creationId xmlns:a16="http://schemas.microsoft.com/office/drawing/2014/main" id="{0748E8B4-05F8-2495-9337-4BC8F9FB4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572" y="4046765"/>
              <a:ext cx="195974" cy="941444"/>
            </a:xfrm>
            <a:custGeom>
              <a:avLst/>
              <a:gdLst>
                <a:gd name="T0" fmla="*/ 0 w 306"/>
                <a:gd name="T1" fmla="*/ 0 h 1469"/>
                <a:gd name="T2" fmla="*/ 0 w 306"/>
                <a:gd name="T3" fmla="*/ 1469 h 1469"/>
                <a:gd name="T4" fmla="*/ 306 w 306"/>
                <a:gd name="T5" fmla="*/ 1469 h 1469"/>
                <a:gd name="T6" fmla="*/ 306 w 306"/>
                <a:gd name="T7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469">
                  <a:moveTo>
                    <a:pt x="0" y="0"/>
                  </a:moveTo>
                  <a:lnTo>
                    <a:pt x="0" y="1469"/>
                  </a:lnTo>
                  <a:lnTo>
                    <a:pt x="306" y="1469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8" name="Freeform 189">
              <a:extLst>
                <a:ext uri="{FF2B5EF4-FFF2-40B4-BE49-F238E27FC236}">
                  <a16:creationId xmlns:a16="http://schemas.microsoft.com/office/drawing/2014/main" id="{7EB20C7C-C757-36EF-63C9-B5E89A289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618" y="3710534"/>
              <a:ext cx="197896" cy="1277674"/>
            </a:xfrm>
            <a:custGeom>
              <a:avLst/>
              <a:gdLst>
                <a:gd name="T0" fmla="*/ 0 w 307"/>
                <a:gd name="T1" fmla="*/ 0 h 1995"/>
                <a:gd name="T2" fmla="*/ 0 w 307"/>
                <a:gd name="T3" fmla="*/ 1995 h 1995"/>
                <a:gd name="T4" fmla="*/ 307 w 307"/>
                <a:gd name="T5" fmla="*/ 1995 h 1995"/>
                <a:gd name="T6" fmla="*/ 307 w 307"/>
                <a:gd name="T7" fmla="*/ 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1995">
                  <a:moveTo>
                    <a:pt x="0" y="0"/>
                  </a:moveTo>
                  <a:lnTo>
                    <a:pt x="0" y="1995"/>
                  </a:lnTo>
                  <a:lnTo>
                    <a:pt x="307" y="1995"/>
                  </a:lnTo>
                  <a:lnTo>
                    <a:pt x="3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199" name="Line 190">
              <a:extLst>
                <a:ext uri="{FF2B5EF4-FFF2-40B4-BE49-F238E27FC236}">
                  <a16:creationId xmlns:a16="http://schemas.microsoft.com/office/drawing/2014/main" id="{09A38C6D-3740-7A12-5C04-975DC1297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0572" y="4046765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0" name="Freeform 191">
              <a:extLst>
                <a:ext uri="{FF2B5EF4-FFF2-40B4-BE49-F238E27FC236}">
                  <a16:creationId xmlns:a16="http://schemas.microsoft.com/office/drawing/2014/main" id="{13A85590-CAB7-1722-B7DE-BD7122CD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574" y="3535695"/>
              <a:ext cx="195974" cy="1452513"/>
            </a:xfrm>
            <a:custGeom>
              <a:avLst/>
              <a:gdLst>
                <a:gd name="T0" fmla="*/ 0 w 306"/>
                <a:gd name="T1" fmla="*/ 0 h 2267"/>
                <a:gd name="T2" fmla="*/ 0 w 306"/>
                <a:gd name="T3" fmla="*/ 2267 h 2267"/>
                <a:gd name="T4" fmla="*/ 306 w 306"/>
                <a:gd name="T5" fmla="*/ 2267 h 2267"/>
                <a:gd name="T6" fmla="*/ 306 w 306"/>
                <a:gd name="T7" fmla="*/ 0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267">
                  <a:moveTo>
                    <a:pt x="0" y="0"/>
                  </a:moveTo>
                  <a:lnTo>
                    <a:pt x="0" y="2267"/>
                  </a:lnTo>
                  <a:lnTo>
                    <a:pt x="306" y="2267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1" name="Freeform 192">
              <a:extLst>
                <a:ext uri="{FF2B5EF4-FFF2-40B4-BE49-F238E27FC236}">
                  <a16:creationId xmlns:a16="http://schemas.microsoft.com/office/drawing/2014/main" id="{F1032532-C7AE-B362-0E1C-0A880D83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827" y="3706692"/>
              <a:ext cx="197896" cy="1281517"/>
            </a:xfrm>
            <a:custGeom>
              <a:avLst/>
              <a:gdLst>
                <a:gd name="T0" fmla="*/ 0 w 307"/>
                <a:gd name="T1" fmla="*/ 0 h 2001"/>
                <a:gd name="T2" fmla="*/ 0 w 307"/>
                <a:gd name="T3" fmla="*/ 2001 h 2001"/>
                <a:gd name="T4" fmla="*/ 307 w 307"/>
                <a:gd name="T5" fmla="*/ 2001 h 2001"/>
                <a:gd name="T6" fmla="*/ 307 w 307"/>
                <a:gd name="T7" fmla="*/ 0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2001">
                  <a:moveTo>
                    <a:pt x="0" y="0"/>
                  </a:moveTo>
                  <a:lnTo>
                    <a:pt x="0" y="2001"/>
                  </a:lnTo>
                  <a:lnTo>
                    <a:pt x="307" y="2001"/>
                  </a:lnTo>
                  <a:lnTo>
                    <a:pt x="3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2" name="Freeform 193">
              <a:extLst>
                <a:ext uri="{FF2B5EF4-FFF2-40B4-BE49-F238E27FC236}">
                  <a16:creationId xmlns:a16="http://schemas.microsoft.com/office/drawing/2014/main" id="{3C727D78-DFA1-E74E-2E87-C9D52A463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14" y="3745118"/>
              <a:ext cx="195974" cy="1243091"/>
            </a:xfrm>
            <a:custGeom>
              <a:avLst/>
              <a:gdLst>
                <a:gd name="T0" fmla="*/ 0 w 306"/>
                <a:gd name="T1" fmla="*/ 0 h 1940"/>
                <a:gd name="T2" fmla="*/ 0 w 306"/>
                <a:gd name="T3" fmla="*/ 1940 h 1940"/>
                <a:gd name="T4" fmla="*/ 306 w 306"/>
                <a:gd name="T5" fmla="*/ 1940 h 1940"/>
                <a:gd name="T6" fmla="*/ 306 w 306"/>
                <a:gd name="T7" fmla="*/ 0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940">
                  <a:moveTo>
                    <a:pt x="0" y="0"/>
                  </a:moveTo>
                  <a:lnTo>
                    <a:pt x="0" y="1940"/>
                  </a:lnTo>
                  <a:lnTo>
                    <a:pt x="306" y="1940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3" name="Freeform 194">
              <a:extLst>
                <a:ext uri="{FF2B5EF4-FFF2-40B4-BE49-F238E27FC236}">
                  <a16:creationId xmlns:a16="http://schemas.microsoft.com/office/drawing/2014/main" id="{60A44646-20E6-3D18-0984-5340B27F2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105" y="3180252"/>
              <a:ext cx="195974" cy="1807957"/>
            </a:xfrm>
            <a:custGeom>
              <a:avLst/>
              <a:gdLst>
                <a:gd name="T0" fmla="*/ 0 w 306"/>
                <a:gd name="T1" fmla="*/ 0 h 2822"/>
                <a:gd name="T2" fmla="*/ 0 w 306"/>
                <a:gd name="T3" fmla="*/ 2822 h 2822"/>
                <a:gd name="T4" fmla="*/ 306 w 306"/>
                <a:gd name="T5" fmla="*/ 2822 h 2822"/>
                <a:gd name="T6" fmla="*/ 306 w 306"/>
                <a:gd name="T7" fmla="*/ 0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822">
                  <a:moveTo>
                    <a:pt x="0" y="0"/>
                  </a:moveTo>
                  <a:lnTo>
                    <a:pt x="0" y="2822"/>
                  </a:lnTo>
                  <a:lnTo>
                    <a:pt x="306" y="2822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4" name="Freeform 195">
              <a:extLst>
                <a:ext uri="{FF2B5EF4-FFF2-40B4-BE49-F238E27FC236}">
                  <a16:creationId xmlns:a16="http://schemas.microsoft.com/office/drawing/2014/main" id="{ACC14CEC-2657-EC87-9092-11D55335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278" y="3355092"/>
              <a:ext cx="195974" cy="1633117"/>
            </a:xfrm>
            <a:custGeom>
              <a:avLst/>
              <a:gdLst>
                <a:gd name="T0" fmla="*/ 0 w 306"/>
                <a:gd name="T1" fmla="*/ 0 h 2550"/>
                <a:gd name="T2" fmla="*/ 0 w 306"/>
                <a:gd name="T3" fmla="*/ 2550 h 2550"/>
                <a:gd name="T4" fmla="*/ 306 w 306"/>
                <a:gd name="T5" fmla="*/ 2550 h 2550"/>
                <a:gd name="T6" fmla="*/ 306 w 306"/>
                <a:gd name="T7" fmla="*/ 0 h 2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2550">
                  <a:moveTo>
                    <a:pt x="0" y="0"/>
                  </a:moveTo>
                  <a:lnTo>
                    <a:pt x="0" y="2550"/>
                  </a:lnTo>
                  <a:lnTo>
                    <a:pt x="306" y="2550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5" name="Freeform 196">
              <a:extLst>
                <a:ext uri="{FF2B5EF4-FFF2-40B4-BE49-F238E27FC236}">
                  <a16:creationId xmlns:a16="http://schemas.microsoft.com/office/drawing/2014/main" id="{724E85AB-79A7-B1EE-D5BB-6F7B634F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528" y="3760488"/>
              <a:ext cx="195974" cy="1227720"/>
            </a:xfrm>
            <a:custGeom>
              <a:avLst/>
              <a:gdLst>
                <a:gd name="T0" fmla="*/ 0 w 306"/>
                <a:gd name="T1" fmla="*/ 0 h 1917"/>
                <a:gd name="T2" fmla="*/ 0 w 306"/>
                <a:gd name="T3" fmla="*/ 1917 h 1917"/>
                <a:gd name="T4" fmla="*/ 306 w 306"/>
                <a:gd name="T5" fmla="*/ 1917 h 1917"/>
                <a:gd name="T6" fmla="*/ 306 w 306"/>
                <a:gd name="T7" fmla="*/ 0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917">
                  <a:moveTo>
                    <a:pt x="0" y="0"/>
                  </a:moveTo>
                  <a:lnTo>
                    <a:pt x="0" y="1917"/>
                  </a:lnTo>
                  <a:lnTo>
                    <a:pt x="306" y="1917"/>
                  </a:lnTo>
                  <a:lnTo>
                    <a:pt x="30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6" name="Line 197">
              <a:extLst>
                <a:ext uri="{FF2B5EF4-FFF2-40B4-BE49-F238E27FC236}">
                  <a16:creationId xmlns:a16="http://schemas.microsoft.com/office/drawing/2014/main" id="{C40E09C4-0583-0D25-9D35-A16BF5B9D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546" y="2924717"/>
              <a:ext cx="0" cy="1122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7" name="Line 198">
              <a:extLst>
                <a:ext uri="{FF2B5EF4-FFF2-40B4-BE49-F238E27FC236}">
                  <a16:creationId xmlns:a16="http://schemas.microsoft.com/office/drawing/2014/main" id="{B8EF68A6-3255-45FF-40E5-E17C1F6B54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0572" y="2924717"/>
              <a:ext cx="0" cy="11220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8" name="Line 199">
              <a:extLst>
                <a:ext uri="{FF2B5EF4-FFF2-40B4-BE49-F238E27FC236}">
                  <a16:creationId xmlns:a16="http://schemas.microsoft.com/office/drawing/2014/main" id="{E3E3B373-F9B5-3950-0B3C-3922594D1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8313" y="2949694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  <p:sp>
          <p:nvSpPr>
            <p:cNvPr id="1209" name="Line 200">
              <a:extLst>
                <a:ext uri="{FF2B5EF4-FFF2-40B4-BE49-F238E27FC236}">
                  <a16:creationId xmlns:a16="http://schemas.microsoft.com/office/drawing/2014/main" id="{1710894B-F896-F762-8E85-1C5E2BD89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38313" y="3629839"/>
              <a:ext cx="1959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>
                <a:latin typeface="+mj-lt"/>
              </a:endParaRPr>
            </a:p>
          </p:txBody>
        </p:sp>
      </p:grpSp>
      <p:sp>
        <p:nvSpPr>
          <p:cNvPr id="3" name="TextBox 30">
            <a:extLst>
              <a:ext uri="{FF2B5EF4-FFF2-40B4-BE49-F238E27FC236}">
                <a16:creationId xmlns:a16="http://schemas.microsoft.com/office/drawing/2014/main" id="{6062F4DF-B9FC-45B8-C61F-4931BA7AB12F}"/>
              </a:ext>
            </a:extLst>
          </p:cNvPr>
          <p:cNvSpPr txBox="1"/>
          <p:nvPr/>
        </p:nvSpPr>
        <p:spPr>
          <a:xfrm>
            <a:off x="6349831" y="6498483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Ogbuagu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O, HIV Drug Therapy Glasgow 2024, Abs. O49</a:t>
            </a:r>
          </a:p>
        </p:txBody>
      </p:sp>
    </p:spTree>
    <p:extLst>
      <p:ext uri="{BB962C8B-B14F-4D97-AF65-F5344CB8AC3E}">
        <p14:creationId xmlns:p14="http://schemas.microsoft.com/office/powerpoint/2010/main" val="4695469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3C0B6-76DD-576D-2906-78E10E24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1: </a:t>
            </a:r>
            <a:r>
              <a:rPr lang="en-US" dirty="0" err="1"/>
              <a:t>PrEP</a:t>
            </a:r>
            <a:r>
              <a:rPr lang="en-US" dirty="0"/>
              <a:t> persistence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54D8F9-99B0-51D3-239F-451640E7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30398"/>
            <a:ext cx="5250024" cy="422780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PURPOSE-1: Zero infection in women on LEN </a:t>
            </a:r>
            <a:r>
              <a:rPr lang="en-US" sz="2000" dirty="0" err="1"/>
              <a:t>sc</a:t>
            </a:r>
            <a:r>
              <a:rPr lang="en-US" sz="2000" dirty="0"/>
              <a:t> every 26 weeks vs 1.69 to 2.02 HIV infections per 100 </a:t>
            </a:r>
            <a:r>
              <a:rPr lang="en-US" sz="2000" dirty="0" err="1"/>
              <a:t>py</a:t>
            </a:r>
            <a:r>
              <a:rPr lang="en-US" sz="2000" dirty="0"/>
              <a:t> on daily oral F/TAF </a:t>
            </a:r>
            <a:br>
              <a:rPr lang="en-US" sz="2000" dirty="0"/>
            </a:br>
            <a:r>
              <a:rPr lang="en-US" sz="2000" dirty="0"/>
              <a:t>or F/TDF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Persistence at 1 year characterized in a random preselected 10% sample of participants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For LEN: injection within 28 weeks of last injection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For F/TAF and F/TDF: DBS TVF-DP concentrations consistent with ≥ 4 doses/week at W13, 26, 39, and 52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847C83-4529-2603-FC5F-6DE245BC9FEB}"/>
              </a:ext>
            </a:extLst>
          </p:cNvPr>
          <p:cNvSpPr txBox="1"/>
          <p:nvPr/>
        </p:nvSpPr>
        <p:spPr>
          <a:xfrm>
            <a:off x="7149557" y="2077609"/>
            <a:ext cx="421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Persistence at 1 year according to regimen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DB4257B7-9387-26D0-CDCC-3016632328FC}"/>
              </a:ext>
            </a:extLst>
          </p:cNvPr>
          <p:cNvSpPr txBox="1"/>
          <p:nvPr/>
        </p:nvSpPr>
        <p:spPr>
          <a:xfrm>
            <a:off x="6349831" y="6498483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Bekker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LG, HIV Drug Therapy Glasgow 2024, Abs. O48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CFFA4AB-44C2-072A-6873-CE7FF721F3BC}"/>
              </a:ext>
            </a:extLst>
          </p:cNvPr>
          <p:cNvGrpSpPr/>
          <p:nvPr/>
        </p:nvGrpSpPr>
        <p:grpSpPr>
          <a:xfrm>
            <a:off x="6591990" y="2403966"/>
            <a:ext cx="4862945" cy="3712131"/>
            <a:chOff x="6591990" y="2403966"/>
            <a:chExt cx="4862945" cy="3712131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56199B83-230B-8A5E-F129-936C788A97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0816643"/>
                </p:ext>
              </p:extLst>
            </p:nvPr>
          </p:nvGraphicFramePr>
          <p:xfrm>
            <a:off x="6591990" y="2670153"/>
            <a:ext cx="4862945" cy="31139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4FB6633-2BCB-0980-0788-2E098DA2BA7C}"/>
                </a:ext>
              </a:extLst>
            </p:cNvPr>
            <p:cNvSpPr txBox="1"/>
            <p:nvPr/>
          </p:nvSpPr>
          <p:spPr>
            <a:xfrm>
              <a:off x="8022468" y="3121223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79,5</a:t>
              </a:r>
              <a:endParaRPr lang="es-419" sz="1400" b="1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DC3370D-C882-F485-ADE0-4F8A394753DA}"/>
                </a:ext>
              </a:extLst>
            </p:cNvPr>
            <p:cNvSpPr txBox="1"/>
            <p:nvPr/>
          </p:nvSpPr>
          <p:spPr>
            <a:xfrm>
              <a:off x="9958515" y="5210491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5,2</a:t>
              </a:r>
              <a:endParaRPr lang="es-419" sz="1400" b="1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4257B81-F25C-1C5F-8843-E5F27205D198}"/>
                </a:ext>
              </a:extLst>
            </p:cNvPr>
            <p:cNvSpPr txBox="1"/>
            <p:nvPr/>
          </p:nvSpPr>
          <p:spPr>
            <a:xfrm>
              <a:off x="7836331" y="5592877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LEN</a:t>
              </a:r>
            </a:p>
            <a:p>
              <a:pPr algn="ctr"/>
              <a:r>
                <a:rPr lang="fr-FR" sz="1400" b="1" dirty="0"/>
                <a:t>(N = 112)</a:t>
              </a:r>
              <a:endParaRPr lang="es-419" sz="1400" b="1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CA33321-8FEA-00FC-0357-D11B98DACDEE}"/>
                </a:ext>
              </a:extLst>
            </p:cNvPr>
            <p:cNvSpPr txBox="1"/>
            <p:nvPr/>
          </p:nvSpPr>
          <p:spPr>
            <a:xfrm>
              <a:off x="9347194" y="5592877"/>
              <a:ext cx="1636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Oral F/TAF or F/TDF</a:t>
              </a:r>
            </a:p>
            <a:p>
              <a:pPr algn="ctr"/>
              <a:r>
                <a:rPr lang="fr-FR" sz="1400" b="1" dirty="0"/>
                <a:t>(N = 153)</a:t>
              </a:r>
              <a:endParaRPr lang="es-419" sz="1400" b="1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75BE225-3224-88DB-349E-7CE75A05F641}"/>
                </a:ext>
              </a:extLst>
            </p:cNvPr>
            <p:cNvSpPr txBox="1"/>
            <p:nvPr/>
          </p:nvSpPr>
          <p:spPr>
            <a:xfrm>
              <a:off x="6683947" y="2403966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%</a:t>
              </a:r>
              <a:endParaRPr lang="es-419" sz="1600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D259F5F-0E6A-4C3E-7283-81C00D25971D}"/>
                </a:ext>
              </a:extLst>
            </p:cNvPr>
            <p:cNvSpPr txBox="1"/>
            <p:nvPr/>
          </p:nvSpPr>
          <p:spPr>
            <a:xfrm>
              <a:off x="8870435" y="3603139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p = 0.0001</a:t>
              </a:r>
              <a:endParaRPr lang="es-419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38805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47FC2-39EC-AF4A-49A9-F493262D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58820"/>
            <a:ext cx="11074801" cy="1143000"/>
          </a:xfrm>
        </p:spPr>
        <p:txBody>
          <a:bodyPr/>
          <a:lstStyle/>
          <a:p>
            <a:r>
              <a:rPr lang="en-US" dirty="0"/>
              <a:t>DTG or </a:t>
            </a:r>
            <a:r>
              <a:rPr lang="en-US" dirty="0" err="1"/>
              <a:t>bDRV</a:t>
            </a:r>
            <a:r>
              <a:rPr lang="en-US" dirty="0"/>
              <a:t> 3DR as initial ART in advanced HIV infection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9E90F9-CDC9-EADF-AE0D-F2E983298F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70424"/>
            <a:ext cx="5276695" cy="5090421"/>
          </a:xfrm>
        </p:spPr>
        <p:txBody>
          <a:bodyPr>
            <a:normAutofit/>
          </a:bodyPr>
          <a:lstStyle/>
          <a:p>
            <a:r>
              <a:rPr lang="en-US" sz="2000" dirty="0"/>
              <a:t>All naïve patients with CD4 &lt; 200/mm</a:t>
            </a:r>
            <a:r>
              <a:rPr lang="en-US" sz="2000" baseline="30000" dirty="0"/>
              <a:t>3</a:t>
            </a:r>
            <a:r>
              <a:rPr lang="en-US" sz="2000" dirty="0"/>
              <a:t> or AIDS, initiation DTG or </a:t>
            </a:r>
            <a:r>
              <a:rPr lang="en-US" sz="2000" dirty="0" err="1"/>
              <a:t>bDRV</a:t>
            </a:r>
            <a:r>
              <a:rPr lang="en-US" sz="2000" dirty="0"/>
              <a:t> 3DR between 2014 and 2023, ICONA cohort</a:t>
            </a:r>
          </a:p>
          <a:p>
            <a:r>
              <a:rPr lang="en-US" sz="2000" dirty="0"/>
              <a:t>Emulated trial: </a:t>
            </a:r>
            <a:r>
              <a:rPr lang="en-US" sz="2000" dirty="0">
                <a:effectLst/>
              </a:rPr>
              <a:t>marginal structural Cox regression model to estimate hazard rate of the outcomes, weighted for age, gender, mode of HIV transmission, nationality, calendar year of starting ART, AIDS/SNAE at baseline, time from</a:t>
            </a:r>
            <a:r>
              <a:rPr lang="en-US" sz="2000" dirty="0"/>
              <a:t> </a:t>
            </a:r>
            <a:r>
              <a:rPr lang="en-US" sz="2000" dirty="0">
                <a:effectLst/>
              </a:rPr>
              <a:t>HIV diagnosis, NRTI at BL</a:t>
            </a:r>
          </a:p>
          <a:p>
            <a:r>
              <a:rPr lang="en-US" sz="2000" dirty="0"/>
              <a:t>Propensity score model for the censoring weights also included current CD4 and current HIV-RNA (as time-varying factors).</a:t>
            </a:r>
          </a:p>
          <a:p>
            <a:r>
              <a:rPr lang="en-US" sz="2000" dirty="0"/>
              <a:t>428 </a:t>
            </a:r>
            <a:r>
              <a:rPr lang="en-US" sz="2000" dirty="0" err="1"/>
              <a:t>bDRV</a:t>
            </a:r>
            <a:r>
              <a:rPr lang="en-US" sz="2000" dirty="0"/>
              <a:t> + 895 DTG</a:t>
            </a:r>
          </a:p>
          <a:p>
            <a:pPr lvl="1"/>
            <a:r>
              <a:rPr lang="en-US" sz="1800" dirty="0"/>
              <a:t>AIDS: 33%</a:t>
            </a:r>
          </a:p>
          <a:p>
            <a:pPr lvl="1"/>
            <a:r>
              <a:rPr lang="en-US" sz="1800" dirty="0"/>
              <a:t>Median CD4: 70/mm</a:t>
            </a:r>
            <a:r>
              <a:rPr lang="en-US" sz="1800" baseline="30000" dirty="0"/>
              <a:t>3</a:t>
            </a: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B1B1CA10-1FFB-9C81-32B3-FECA0C62D796}"/>
              </a:ext>
            </a:extLst>
          </p:cNvPr>
          <p:cNvSpPr txBox="1"/>
          <p:nvPr/>
        </p:nvSpPr>
        <p:spPr>
          <a:xfrm>
            <a:off x="7895064" y="6492240"/>
            <a:ext cx="4291498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Gagliardini</a:t>
            </a: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R, HIV Drug Therapy Glasgow 2024, Abs. P177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3AC379-16C3-AD32-3B2A-8F225DE84F15}"/>
              </a:ext>
            </a:extLst>
          </p:cNvPr>
          <p:cNvSpPr txBox="1"/>
          <p:nvPr/>
        </p:nvSpPr>
        <p:spPr>
          <a:xfrm>
            <a:off x="5241399" y="5790509"/>
            <a:ext cx="65794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ifference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mainly but not fully explained by higher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iscontinuation for DRV/b</a:t>
            </a: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Weighted HR of the endpoint of new AIDS event or death : DTG HR = 0.66 (0.41-1.05, p = 0.079)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C7BB54-6D74-BB94-B529-C48265A24A8E}"/>
              </a:ext>
            </a:extLst>
          </p:cNvPr>
          <p:cNvGrpSpPr/>
          <p:nvPr/>
        </p:nvGrpSpPr>
        <p:grpSpPr>
          <a:xfrm>
            <a:off x="6311494" y="2351147"/>
            <a:ext cx="5372907" cy="3340858"/>
            <a:chOff x="6311494" y="2351147"/>
            <a:chExt cx="5372907" cy="3340858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98F0FE4-1C0B-EDE1-7847-83FF25B0818A}"/>
                </a:ext>
              </a:extLst>
            </p:cNvPr>
            <p:cNvSpPr txBox="1"/>
            <p:nvPr/>
          </p:nvSpPr>
          <p:spPr>
            <a:xfrm>
              <a:off x="8828946" y="4402669"/>
              <a:ext cx="24699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Weighted</a:t>
              </a:r>
              <a:r>
                <a:rPr lang="fr-FR" sz="1400" dirty="0"/>
                <a:t> HR : 0.47 (0.35 -0.64)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0692AC0-8D1F-749F-7440-697E5C7C6AED}"/>
                </a:ext>
              </a:extLst>
            </p:cNvPr>
            <p:cNvGrpSpPr/>
            <p:nvPr/>
          </p:nvGrpSpPr>
          <p:grpSpPr>
            <a:xfrm>
              <a:off x="6740780" y="2468966"/>
              <a:ext cx="4176609" cy="2561837"/>
              <a:chOff x="2830513" y="1922463"/>
              <a:chExt cx="5959475" cy="3941763"/>
            </a:xfrm>
          </p:grpSpPr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DB4AE3B0-DB54-969A-B5C3-946BFD248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763" y="1922463"/>
                <a:ext cx="5853112" cy="3838575"/>
              </a:xfrm>
              <a:custGeom>
                <a:avLst/>
                <a:gdLst>
                  <a:gd name="T0" fmla="*/ 14749 w 14749"/>
                  <a:gd name="T1" fmla="*/ 9672 h 9672"/>
                  <a:gd name="T2" fmla="*/ 0 w 14749"/>
                  <a:gd name="T3" fmla="*/ 9672 h 9672"/>
                  <a:gd name="T4" fmla="*/ 0 w 14749"/>
                  <a:gd name="T5" fmla="*/ 0 h 9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49" h="9672">
                    <a:moveTo>
                      <a:pt x="14749" y="9672"/>
                    </a:moveTo>
                    <a:lnTo>
                      <a:pt x="0" y="9672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0" name="Line 7">
                <a:extLst>
                  <a:ext uri="{FF2B5EF4-FFF2-40B4-BE49-F238E27FC236}">
                    <a16:creationId xmlns:a16="http://schemas.microsoft.com/office/drawing/2014/main" id="{1196D665-CE0A-5BCE-9088-E08890CA4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49938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1" name="Line 8">
                <a:extLst>
                  <a:ext uri="{FF2B5EF4-FFF2-40B4-BE49-F238E27FC236}">
                    <a16:creationId xmlns:a16="http://schemas.microsoft.com/office/drawing/2014/main" id="{9D932324-61A7-5206-0EC7-CA77022D9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1625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2" name="Line 9">
                <a:extLst>
                  <a:ext uri="{FF2B5EF4-FFF2-40B4-BE49-F238E27FC236}">
                    <a16:creationId xmlns:a16="http://schemas.microsoft.com/office/drawing/2014/main" id="{614A6CD5-3661-C62C-2A7A-790A0D564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3313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3" name="Line 10">
                <a:extLst>
                  <a:ext uri="{FF2B5EF4-FFF2-40B4-BE49-F238E27FC236}">
                    <a16:creationId xmlns:a16="http://schemas.microsoft.com/office/drawing/2014/main" id="{503CA07C-EDA0-E1F0-D914-964616389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3413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4" name="Line 11">
                <a:extLst>
                  <a:ext uri="{FF2B5EF4-FFF2-40B4-BE49-F238E27FC236}">
                    <a16:creationId xmlns:a16="http://schemas.microsoft.com/office/drawing/2014/main" id="{8284D3E5-1A3D-86CC-635D-3C4929E3F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5100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5" name="Line 12">
                <a:extLst>
                  <a:ext uri="{FF2B5EF4-FFF2-40B4-BE49-F238E27FC236}">
                    <a16:creationId xmlns:a16="http://schemas.microsoft.com/office/drawing/2014/main" id="{00D249F6-A4E0-1DDA-4A43-4511CB305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6788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6" name="Line 13">
                <a:extLst>
                  <a:ext uri="{FF2B5EF4-FFF2-40B4-BE49-F238E27FC236}">
                    <a16:creationId xmlns:a16="http://schemas.microsoft.com/office/drawing/2014/main" id="{948E9624-6928-9B05-E75C-7B8A42DBC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67750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7" name="Line 14">
                <a:extLst>
                  <a:ext uri="{FF2B5EF4-FFF2-40B4-BE49-F238E27FC236}">
                    <a16:creationId xmlns:a16="http://schemas.microsoft.com/office/drawing/2014/main" id="{6E5D7CF1-73A7-44F5-153B-BB63FB040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94675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8" name="Line 15">
                <a:extLst>
                  <a:ext uri="{FF2B5EF4-FFF2-40B4-BE49-F238E27FC236}">
                    <a16:creationId xmlns:a16="http://schemas.microsoft.com/office/drawing/2014/main" id="{6600E253-412F-0ACB-184E-40CD16543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24775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9" name="Line 16">
                <a:extLst>
                  <a:ext uri="{FF2B5EF4-FFF2-40B4-BE49-F238E27FC236}">
                    <a16:creationId xmlns:a16="http://schemas.microsoft.com/office/drawing/2014/main" id="{FE5C2F07-85AB-9D0E-C694-6546D5A72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56463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0" name="Line 17">
                <a:extLst>
                  <a:ext uri="{FF2B5EF4-FFF2-40B4-BE49-F238E27FC236}">
                    <a16:creationId xmlns:a16="http://schemas.microsoft.com/office/drawing/2014/main" id="{8E63971E-FC4C-3F14-639E-575628FAD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8150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1" name="Line 18">
                <a:extLst>
                  <a:ext uri="{FF2B5EF4-FFF2-40B4-BE49-F238E27FC236}">
                    <a16:creationId xmlns:a16="http://schemas.microsoft.com/office/drawing/2014/main" id="{CBC1EF1E-CD2D-700A-3F40-0C33F3279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18250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2" name="Line 19">
                <a:extLst>
                  <a:ext uri="{FF2B5EF4-FFF2-40B4-BE49-F238E27FC236}">
                    <a16:creationId xmlns:a16="http://schemas.microsoft.com/office/drawing/2014/main" id="{F419FDD9-ED8F-527E-4BB0-5BE737708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6888" y="5761038"/>
                <a:ext cx="0" cy="103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3" name="Line 20">
                <a:extLst>
                  <a:ext uri="{FF2B5EF4-FFF2-40B4-BE49-F238E27FC236}">
                    <a16:creationId xmlns:a16="http://schemas.microsoft.com/office/drawing/2014/main" id="{8327D1FD-1003-6535-D405-B05305EE8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0513" y="2684463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4" name="Line 21">
                <a:extLst>
                  <a:ext uri="{FF2B5EF4-FFF2-40B4-BE49-F238E27FC236}">
                    <a16:creationId xmlns:a16="http://schemas.microsoft.com/office/drawing/2014/main" id="{5464D4A0-890C-8F3D-8E46-D9BC7AD19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0513" y="3386138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5" name="Line 22">
                <a:extLst>
                  <a:ext uri="{FF2B5EF4-FFF2-40B4-BE49-F238E27FC236}">
                    <a16:creationId xmlns:a16="http://schemas.microsoft.com/office/drawing/2014/main" id="{6E61C315-12AC-1B87-5C0C-C5C7647D1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0513" y="4087813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6" name="Line 23">
                <a:extLst>
                  <a:ext uri="{FF2B5EF4-FFF2-40B4-BE49-F238E27FC236}">
                    <a16:creationId xmlns:a16="http://schemas.microsoft.com/office/drawing/2014/main" id="{72D351CC-D63A-43AC-E857-34FE2DCE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0513" y="4791076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7" name="Line 24">
                <a:extLst>
                  <a:ext uri="{FF2B5EF4-FFF2-40B4-BE49-F238E27FC236}">
                    <a16:creationId xmlns:a16="http://schemas.microsoft.com/office/drawing/2014/main" id="{F86425B3-1ACA-7EBD-6BD0-11151C627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0513" y="5494338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8" name="Line 25">
                <a:extLst>
                  <a:ext uri="{FF2B5EF4-FFF2-40B4-BE49-F238E27FC236}">
                    <a16:creationId xmlns:a16="http://schemas.microsoft.com/office/drawing/2014/main" id="{5153217D-7CB8-BAF0-8803-37C827A8D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0513" y="1982788"/>
                <a:ext cx="952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F2C5BC85-84FC-E4A6-A569-C466B3B47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6413" y="4198938"/>
                <a:ext cx="5735637" cy="1292225"/>
              </a:xfrm>
              <a:custGeom>
                <a:avLst/>
                <a:gdLst>
                  <a:gd name="T0" fmla="*/ 14173 w 14452"/>
                  <a:gd name="T1" fmla="*/ 0 h 3256"/>
                  <a:gd name="T2" fmla="*/ 13284 w 14452"/>
                  <a:gd name="T3" fmla="*/ 106 h 3256"/>
                  <a:gd name="T4" fmla="*/ 12699 w 14452"/>
                  <a:gd name="T5" fmla="*/ 146 h 3256"/>
                  <a:gd name="T6" fmla="*/ 12406 w 14452"/>
                  <a:gd name="T7" fmla="*/ 178 h 3256"/>
                  <a:gd name="T8" fmla="*/ 11799 w 14452"/>
                  <a:gd name="T9" fmla="*/ 222 h 3256"/>
                  <a:gd name="T10" fmla="*/ 10915 w 14452"/>
                  <a:gd name="T11" fmla="*/ 276 h 3256"/>
                  <a:gd name="T12" fmla="*/ 9740 w 14452"/>
                  <a:gd name="T13" fmla="*/ 355 h 3256"/>
                  <a:gd name="T14" fmla="*/ 8856 w 14452"/>
                  <a:gd name="T15" fmla="*/ 399 h 3256"/>
                  <a:gd name="T16" fmla="*/ 8569 w 14452"/>
                  <a:gd name="T17" fmla="*/ 437 h 3256"/>
                  <a:gd name="T18" fmla="*/ 8265 w 14452"/>
                  <a:gd name="T19" fmla="*/ 475 h 3256"/>
                  <a:gd name="T20" fmla="*/ 7967 w 14452"/>
                  <a:gd name="T21" fmla="*/ 574 h 3256"/>
                  <a:gd name="T22" fmla="*/ 7667 w 14452"/>
                  <a:gd name="T23" fmla="*/ 607 h 3256"/>
                  <a:gd name="T24" fmla="*/ 7089 w 14452"/>
                  <a:gd name="T25" fmla="*/ 677 h 3256"/>
                  <a:gd name="T26" fmla="*/ 6199 w 14452"/>
                  <a:gd name="T27" fmla="*/ 737 h 3256"/>
                  <a:gd name="T28" fmla="*/ 5608 w 14452"/>
                  <a:gd name="T29" fmla="*/ 811 h 3256"/>
                  <a:gd name="T30" fmla="*/ 5293 w 14452"/>
                  <a:gd name="T31" fmla="*/ 921 h 3256"/>
                  <a:gd name="T32" fmla="*/ 5006 w 14452"/>
                  <a:gd name="T33" fmla="*/ 965 h 3256"/>
                  <a:gd name="T34" fmla="*/ 4715 w 14452"/>
                  <a:gd name="T35" fmla="*/ 1035 h 3256"/>
                  <a:gd name="T36" fmla="*/ 4420 w 14452"/>
                  <a:gd name="T37" fmla="*/ 1082 h 3256"/>
                  <a:gd name="T38" fmla="*/ 3829 w 14452"/>
                  <a:gd name="T39" fmla="*/ 1163 h 3256"/>
                  <a:gd name="T40" fmla="*/ 3536 w 14452"/>
                  <a:gd name="T41" fmla="*/ 1239 h 3256"/>
                  <a:gd name="T42" fmla="*/ 3238 w 14452"/>
                  <a:gd name="T43" fmla="*/ 1285 h 3256"/>
                  <a:gd name="T44" fmla="*/ 2940 w 14452"/>
                  <a:gd name="T45" fmla="*/ 1323 h 3256"/>
                  <a:gd name="T46" fmla="*/ 2661 w 14452"/>
                  <a:gd name="T47" fmla="*/ 1434 h 3256"/>
                  <a:gd name="T48" fmla="*/ 2341 w 14452"/>
                  <a:gd name="T49" fmla="*/ 1561 h 3256"/>
                  <a:gd name="T50" fmla="*/ 2048 w 14452"/>
                  <a:gd name="T51" fmla="*/ 1705 h 3256"/>
                  <a:gd name="T52" fmla="*/ 1763 w 14452"/>
                  <a:gd name="T53" fmla="*/ 1732 h 3256"/>
                  <a:gd name="T54" fmla="*/ 1459 w 14452"/>
                  <a:gd name="T55" fmla="*/ 1783 h 3256"/>
                  <a:gd name="T56" fmla="*/ 1170 w 14452"/>
                  <a:gd name="T57" fmla="*/ 1859 h 3256"/>
                  <a:gd name="T58" fmla="*/ 874 w 14452"/>
                  <a:gd name="T59" fmla="*/ 2063 h 3256"/>
                  <a:gd name="T60" fmla="*/ 584 w 14452"/>
                  <a:gd name="T61" fmla="*/ 2367 h 3256"/>
                  <a:gd name="T62" fmla="*/ 0 w 14452"/>
                  <a:gd name="T63" fmla="*/ 3256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452" h="3256">
                    <a:moveTo>
                      <a:pt x="14452" y="0"/>
                    </a:moveTo>
                    <a:lnTo>
                      <a:pt x="14173" y="0"/>
                    </a:lnTo>
                    <a:lnTo>
                      <a:pt x="14173" y="106"/>
                    </a:lnTo>
                    <a:lnTo>
                      <a:pt x="13284" y="106"/>
                    </a:lnTo>
                    <a:lnTo>
                      <a:pt x="13284" y="146"/>
                    </a:lnTo>
                    <a:lnTo>
                      <a:pt x="12699" y="146"/>
                    </a:lnTo>
                    <a:lnTo>
                      <a:pt x="12699" y="178"/>
                    </a:lnTo>
                    <a:lnTo>
                      <a:pt x="12406" y="178"/>
                    </a:lnTo>
                    <a:lnTo>
                      <a:pt x="12406" y="222"/>
                    </a:lnTo>
                    <a:lnTo>
                      <a:pt x="11799" y="222"/>
                    </a:lnTo>
                    <a:lnTo>
                      <a:pt x="11799" y="276"/>
                    </a:lnTo>
                    <a:lnTo>
                      <a:pt x="10915" y="276"/>
                    </a:lnTo>
                    <a:lnTo>
                      <a:pt x="10915" y="355"/>
                    </a:lnTo>
                    <a:lnTo>
                      <a:pt x="9740" y="355"/>
                    </a:lnTo>
                    <a:lnTo>
                      <a:pt x="9740" y="399"/>
                    </a:lnTo>
                    <a:lnTo>
                      <a:pt x="8856" y="399"/>
                    </a:lnTo>
                    <a:lnTo>
                      <a:pt x="8856" y="437"/>
                    </a:lnTo>
                    <a:lnTo>
                      <a:pt x="8569" y="437"/>
                    </a:lnTo>
                    <a:lnTo>
                      <a:pt x="8569" y="475"/>
                    </a:lnTo>
                    <a:lnTo>
                      <a:pt x="8265" y="475"/>
                    </a:lnTo>
                    <a:lnTo>
                      <a:pt x="8265" y="574"/>
                    </a:lnTo>
                    <a:lnTo>
                      <a:pt x="7967" y="574"/>
                    </a:lnTo>
                    <a:lnTo>
                      <a:pt x="7967" y="607"/>
                    </a:lnTo>
                    <a:lnTo>
                      <a:pt x="7667" y="607"/>
                    </a:lnTo>
                    <a:lnTo>
                      <a:pt x="7667" y="677"/>
                    </a:lnTo>
                    <a:lnTo>
                      <a:pt x="7089" y="677"/>
                    </a:lnTo>
                    <a:lnTo>
                      <a:pt x="7089" y="737"/>
                    </a:lnTo>
                    <a:lnTo>
                      <a:pt x="6199" y="737"/>
                    </a:lnTo>
                    <a:lnTo>
                      <a:pt x="6199" y="811"/>
                    </a:lnTo>
                    <a:lnTo>
                      <a:pt x="5608" y="811"/>
                    </a:lnTo>
                    <a:lnTo>
                      <a:pt x="5608" y="921"/>
                    </a:lnTo>
                    <a:lnTo>
                      <a:pt x="5293" y="921"/>
                    </a:lnTo>
                    <a:lnTo>
                      <a:pt x="5293" y="965"/>
                    </a:lnTo>
                    <a:lnTo>
                      <a:pt x="5006" y="965"/>
                    </a:lnTo>
                    <a:lnTo>
                      <a:pt x="5006" y="1035"/>
                    </a:lnTo>
                    <a:lnTo>
                      <a:pt x="4715" y="1035"/>
                    </a:lnTo>
                    <a:lnTo>
                      <a:pt x="4715" y="1082"/>
                    </a:lnTo>
                    <a:lnTo>
                      <a:pt x="4420" y="1082"/>
                    </a:lnTo>
                    <a:lnTo>
                      <a:pt x="4420" y="1163"/>
                    </a:lnTo>
                    <a:lnTo>
                      <a:pt x="3829" y="1163"/>
                    </a:lnTo>
                    <a:lnTo>
                      <a:pt x="3829" y="1239"/>
                    </a:lnTo>
                    <a:lnTo>
                      <a:pt x="3536" y="1239"/>
                    </a:lnTo>
                    <a:lnTo>
                      <a:pt x="3536" y="1285"/>
                    </a:lnTo>
                    <a:lnTo>
                      <a:pt x="3238" y="1285"/>
                    </a:lnTo>
                    <a:lnTo>
                      <a:pt x="3238" y="1323"/>
                    </a:lnTo>
                    <a:lnTo>
                      <a:pt x="2940" y="1323"/>
                    </a:lnTo>
                    <a:lnTo>
                      <a:pt x="2940" y="1434"/>
                    </a:lnTo>
                    <a:lnTo>
                      <a:pt x="2661" y="1434"/>
                    </a:lnTo>
                    <a:lnTo>
                      <a:pt x="2661" y="1561"/>
                    </a:lnTo>
                    <a:lnTo>
                      <a:pt x="2341" y="1561"/>
                    </a:lnTo>
                    <a:lnTo>
                      <a:pt x="2341" y="1705"/>
                    </a:lnTo>
                    <a:lnTo>
                      <a:pt x="2048" y="1705"/>
                    </a:lnTo>
                    <a:lnTo>
                      <a:pt x="2048" y="1732"/>
                    </a:lnTo>
                    <a:lnTo>
                      <a:pt x="1763" y="1732"/>
                    </a:lnTo>
                    <a:lnTo>
                      <a:pt x="1763" y="1783"/>
                    </a:lnTo>
                    <a:lnTo>
                      <a:pt x="1459" y="1783"/>
                    </a:lnTo>
                    <a:lnTo>
                      <a:pt x="1459" y="1859"/>
                    </a:lnTo>
                    <a:lnTo>
                      <a:pt x="1170" y="1859"/>
                    </a:lnTo>
                    <a:lnTo>
                      <a:pt x="1170" y="2063"/>
                    </a:lnTo>
                    <a:lnTo>
                      <a:pt x="874" y="2063"/>
                    </a:lnTo>
                    <a:lnTo>
                      <a:pt x="874" y="2367"/>
                    </a:lnTo>
                    <a:lnTo>
                      <a:pt x="584" y="2367"/>
                    </a:lnTo>
                    <a:lnTo>
                      <a:pt x="584" y="3256"/>
                    </a:lnTo>
                    <a:lnTo>
                      <a:pt x="0" y="3256"/>
                    </a:lnTo>
                  </a:path>
                </a:pathLst>
              </a:custGeom>
              <a:noFill/>
              <a:ln w="254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70" name="Freeform 27">
                <a:extLst>
                  <a:ext uri="{FF2B5EF4-FFF2-40B4-BE49-F238E27FC236}">
                    <a16:creationId xmlns:a16="http://schemas.microsoft.com/office/drawing/2014/main" id="{314B7725-915F-B1CC-0D58-84188B292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888" y="3025776"/>
                <a:ext cx="5753100" cy="2463800"/>
              </a:xfrm>
              <a:custGeom>
                <a:avLst/>
                <a:gdLst>
                  <a:gd name="T0" fmla="*/ 13899 w 14496"/>
                  <a:gd name="T1" fmla="*/ 0 h 6208"/>
                  <a:gd name="T2" fmla="*/ 13010 w 14496"/>
                  <a:gd name="T3" fmla="*/ 59 h 6208"/>
                  <a:gd name="T4" fmla="*/ 11844 w 14496"/>
                  <a:gd name="T5" fmla="*/ 124 h 6208"/>
                  <a:gd name="T6" fmla="*/ 11242 w 14496"/>
                  <a:gd name="T7" fmla="*/ 216 h 6208"/>
                  <a:gd name="T8" fmla="*/ 9793 w 14496"/>
                  <a:gd name="T9" fmla="*/ 287 h 6208"/>
                  <a:gd name="T10" fmla="*/ 8579 w 14496"/>
                  <a:gd name="T11" fmla="*/ 385 h 6208"/>
                  <a:gd name="T12" fmla="*/ 8297 w 14496"/>
                  <a:gd name="T13" fmla="*/ 504 h 6208"/>
                  <a:gd name="T14" fmla="*/ 8010 w 14496"/>
                  <a:gd name="T15" fmla="*/ 574 h 6208"/>
                  <a:gd name="T16" fmla="*/ 7706 w 14496"/>
                  <a:gd name="T17" fmla="*/ 986 h 6208"/>
                  <a:gd name="T18" fmla="*/ 7424 w 14496"/>
                  <a:gd name="T19" fmla="*/ 1133 h 6208"/>
                  <a:gd name="T20" fmla="*/ 6800 w 14496"/>
                  <a:gd name="T21" fmla="*/ 1301 h 6208"/>
                  <a:gd name="T22" fmla="*/ 6529 w 14496"/>
                  <a:gd name="T23" fmla="*/ 1388 h 6208"/>
                  <a:gd name="T24" fmla="*/ 6209 w 14496"/>
                  <a:gd name="T25" fmla="*/ 1507 h 6208"/>
                  <a:gd name="T26" fmla="*/ 5705 w 14496"/>
                  <a:gd name="T27" fmla="*/ 1577 h 6208"/>
                  <a:gd name="T28" fmla="*/ 5320 w 14496"/>
                  <a:gd name="T29" fmla="*/ 1724 h 6208"/>
                  <a:gd name="T30" fmla="*/ 5038 w 14496"/>
                  <a:gd name="T31" fmla="*/ 1897 h 6208"/>
                  <a:gd name="T32" fmla="*/ 4745 w 14496"/>
                  <a:gd name="T33" fmla="*/ 1968 h 6208"/>
                  <a:gd name="T34" fmla="*/ 4436 w 14496"/>
                  <a:gd name="T35" fmla="*/ 2033 h 6208"/>
                  <a:gd name="T36" fmla="*/ 4170 w 14496"/>
                  <a:gd name="T37" fmla="*/ 2103 h 6208"/>
                  <a:gd name="T38" fmla="*/ 3839 w 14496"/>
                  <a:gd name="T39" fmla="*/ 2299 h 6208"/>
                  <a:gd name="T40" fmla="*/ 3536 w 14496"/>
                  <a:gd name="T41" fmla="*/ 2445 h 6208"/>
                  <a:gd name="T42" fmla="*/ 3264 w 14496"/>
                  <a:gd name="T43" fmla="*/ 2580 h 6208"/>
                  <a:gd name="T44" fmla="*/ 2977 w 14496"/>
                  <a:gd name="T45" fmla="*/ 2716 h 6208"/>
                  <a:gd name="T46" fmla="*/ 2668 w 14496"/>
                  <a:gd name="T47" fmla="*/ 2852 h 6208"/>
                  <a:gd name="T48" fmla="*/ 2375 w 14496"/>
                  <a:gd name="T49" fmla="*/ 3020 h 6208"/>
                  <a:gd name="T50" fmla="*/ 2070 w 14496"/>
                  <a:gd name="T51" fmla="*/ 3166 h 6208"/>
                  <a:gd name="T52" fmla="*/ 1777 w 14496"/>
                  <a:gd name="T53" fmla="*/ 3312 h 6208"/>
                  <a:gd name="T54" fmla="*/ 1474 w 14496"/>
                  <a:gd name="T55" fmla="*/ 3432 h 6208"/>
                  <a:gd name="T56" fmla="*/ 1170 w 14496"/>
                  <a:gd name="T57" fmla="*/ 3714 h 6208"/>
                  <a:gd name="T58" fmla="*/ 889 w 14496"/>
                  <a:gd name="T59" fmla="*/ 3996 h 6208"/>
                  <a:gd name="T60" fmla="*/ 585 w 14496"/>
                  <a:gd name="T61" fmla="*/ 4560 h 6208"/>
                  <a:gd name="T62" fmla="*/ 292 w 14496"/>
                  <a:gd name="T63" fmla="*/ 6045 h 6208"/>
                  <a:gd name="T64" fmla="*/ 0 w 14496"/>
                  <a:gd name="T65" fmla="*/ 6208 h 6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96" h="6208">
                    <a:moveTo>
                      <a:pt x="14496" y="0"/>
                    </a:moveTo>
                    <a:lnTo>
                      <a:pt x="13899" y="0"/>
                    </a:lnTo>
                    <a:lnTo>
                      <a:pt x="13899" y="59"/>
                    </a:lnTo>
                    <a:lnTo>
                      <a:pt x="13010" y="59"/>
                    </a:lnTo>
                    <a:lnTo>
                      <a:pt x="13010" y="124"/>
                    </a:lnTo>
                    <a:lnTo>
                      <a:pt x="11844" y="124"/>
                    </a:lnTo>
                    <a:lnTo>
                      <a:pt x="11844" y="216"/>
                    </a:lnTo>
                    <a:lnTo>
                      <a:pt x="11242" y="216"/>
                    </a:lnTo>
                    <a:lnTo>
                      <a:pt x="11242" y="287"/>
                    </a:lnTo>
                    <a:lnTo>
                      <a:pt x="9793" y="287"/>
                    </a:lnTo>
                    <a:lnTo>
                      <a:pt x="9793" y="385"/>
                    </a:lnTo>
                    <a:lnTo>
                      <a:pt x="8579" y="385"/>
                    </a:lnTo>
                    <a:lnTo>
                      <a:pt x="8579" y="504"/>
                    </a:lnTo>
                    <a:lnTo>
                      <a:pt x="8297" y="504"/>
                    </a:lnTo>
                    <a:lnTo>
                      <a:pt x="8297" y="574"/>
                    </a:lnTo>
                    <a:lnTo>
                      <a:pt x="8010" y="574"/>
                    </a:lnTo>
                    <a:lnTo>
                      <a:pt x="8010" y="986"/>
                    </a:lnTo>
                    <a:lnTo>
                      <a:pt x="7706" y="986"/>
                    </a:lnTo>
                    <a:lnTo>
                      <a:pt x="7706" y="1133"/>
                    </a:lnTo>
                    <a:lnTo>
                      <a:pt x="7424" y="1133"/>
                    </a:lnTo>
                    <a:lnTo>
                      <a:pt x="7424" y="1301"/>
                    </a:lnTo>
                    <a:lnTo>
                      <a:pt x="6800" y="1301"/>
                    </a:lnTo>
                    <a:lnTo>
                      <a:pt x="6800" y="1388"/>
                    </a:lnTo>
                    <a:lnTo>
                      <a:pt x="6529" y="1388"/>
                    </a:lnTo>
                    <a:lnTo>
                      <a:pt x="6529" y="1507"/>
                    </a:lnTo>
                    <a:lnTo>
                      <a:pt x="6209" y="1507"/>
                    </a:lnTo>
                    <a:lnTo>
                      <a:pt x="6209" y="1577"/>
                    </a:lnTo>
                    <a:lnTo>
                      <a:pt x="5705" y="1577"/>
                    </a:lnTo>
                    <a:lnTo>
                      <a:pt x="5705" y="1724"/>
                    </a:lnTo>
                    <a:lnTo>
                      <a:pt x="5320" y="1724"/>
                    </a:lnTo>
                    <a:lnTo>
                      <a:pt x="5320" y="1897"/>
                    </a:lnTo>
                    <a:lnTo>
                      <a:pt x="5038" y="1897"/>
                    </a:lnTo>
                    <a:lnTo>
                      <a:pt x="5038" y="1968"/>
                    </a:lnTo>
                    <a:lnTo>
                      <a:pt x="4745" y="1968"/>
                    </a:lnTo>
                    <a:lnTo>
                      <a:pt x="4745" y="2033"/>
                    </a:lnTo>
                    <a:lnTo>
                      <a:pt x="4436" y="2033"/>
                    </a:lnTo>
                    <a:lnTo>
                      <a:pt x="4436" y="2103"/>
                    </a:lnTo>
                    <a:lnTo>
                      <a:pt x="4170" y="2103"/>
                    </a:lnTo>
                    <a:lnTo>
                      <a:pt x="4170" y="2299"/>
                    </a:lnTo>
                    <a:lnTo>
                      <a:pt x="3839" y="2299"/>
                    </a:lnTo>
                    <a:lnTo>
                      <a:pt x="3839" y="2445"/>
                    </a:lnTo>
                    <a:lnTo>
                      <a:pt x="3536" y="2445"/>
                    </a:lnTo>
                    <a:lnTo>
                      <a:pt x="3536" y="2580"/>
                    </a:lnTo>
                    <a:lnTo>
                      <a:pt x="3264" y="2580"/>
                    </a:lnTo>
                    <a:lnTo>
                      <a:pt x="3264" y="2716"/>
                    </a:lnTo>
                    <a:lnTo>
                      <a:pt x="2977" y="2716"/>
                    </a:lnTo>
                    <a:lnTo>
                      <a:pt x="2977" y="2852"/>
                    </a:lnTo>
                    <a:lnTo>
                      <a:pt x="2668" y="2852"/>
                    </a:lnTo>
                    <a:lnTo>
                      <a:pt x="2668" y="3020"/>
                    </a:lnTo>
                    <a:lnTo>
                      <a:pt x="2375" y="3020"/>
                    </a:lnTo>
                    <a:lnTo>
                      <a:pt x="2375" y="3166"/>
                    </a:lnTo>
                    <a:lnTo>
                      <a:pt x="2070" y="3166"/>
                    </a:lnTo>
                    <a:lnTo>
                      <a:pt x="2070" y="3312"/>
                    </a:lnTo>
                    <a:lnTo>
                      <a:pt x="1777" y="3312"/>
                    </a:lnTo>
                    <a:lnTo>
                      <a:pt x="1777" y="3432"/>
                    </a:lnTo>
                    <a:lnTo>
                      <a:pt x="1474" y="3432"/>
                    </a:lnTo>
                    <a:lnTo>
                      <a:pt x="1474" y="3714"/>
                    </a:lnTo>
                    <a:lnTo>
                      <a:pt x="1170" y="3714"/>
                    </a:lnTo>
                    <a:lnTo>
                      <a:pt x="1170" y="3996"/>
                    </a:lnTo>
                    <a:lnTo>
                      <a:pt x="889" y="3996"/>
                    </a:lnTo>
                    <a:lnTo>
                      <a:pt x="889" y="4560"/>
                    </a:lnTo>
                    <a:lnTo>
                      <a:pt x="585" y="4560"/>
                    </a:lnTo>
                    <a:lnTo>
                      <a:pt x="585" y="6045"/>
                    </a:lnTo>
                    <a:lnTo>
                      <a:pt x="292" y="6045"/>
                    </a:lnTo>
                    <a:lnTo>
                      <a:pt x="292" y="6208"/>
                    </a:lnTo>
                    <a:lnTo>
                      <a:pt x="0" y="6208"/>
                    </a:lnTo>
                  </a:path>
                </a:pathLst>
              </a:custGeom>
              <a:noFill/>
              <a:ln w="25400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5AECB51-DC76-F7E7-2378-026702EC07E7}"/>
                </a:ext>
              </a:extLst>
            </p:cNvPr>
            <p:cNvSpPr txBox="1"/>
            <p:nvPr/>
          </p:nvSpPr>
          <p:spPr>
            <a:xfrm>
              <a:off x="6770930" y="5037370"/>
              <a:ext cx="228157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0296CBC-3816-C535-C4CA-7980122C599F}"/>
                </a:ext>
              </a:extLst>
            </p:cNvPr>
            <p:cNvSpPr txBox="1"/>
            <p:nvPr/>
          </p:nvSpPr>
          <p:spPr>
            <a:xfrm>
              <a:off x="6311494" y="4630979"/>
              <a:ext cx="444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0.0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F42B6FC-E8A5-EB95-D618-CCEF33DBDBC3}"/>
                </a:ext>
              </a:extLst>
            </p:cNvPr>
            <p:cNvSpPr txBox="1"/>
            <p:nvPr/>
          </p:nvSpPr>
          <p:spPr>
            <a:xfrm>
              <a:off x="7591447" y="5384228"/>
              <a:ext cx="28472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Months from starting DRV/b or DTG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59E761D-B967-097C-A591-E521A7EA62E9}"/>
                </a:ext>
              </a:extLst>
            </p:cNvPr>
            <p:cNvSpPr txBox="1"/>
            <p:nvPr/>
          </p:nvSpPr>
          <p:spPr>
            <a:xfrm>
              <a:off x="6404877" y="4175011"/>
              <a:ext cx="350970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0.1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434E715-0971-15DF-35E4-2B7222C7EA62}"/>
                </a:ext>
              </a:extLst>
            </p:cNvPr>
            <p:cNvSpPr txBox="1"/>
            <p:nvPr/>
          </p:nvSpPr>
          <p:spPr>
            <a:xfrm>
              <a:off x="6404877" y="3719045"/>
              <a:ext cx="350970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0.2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4012C1F-7C5E-DBFC-D831-4CF6728D2DAF}"/>
                </a:ext>
              </a:extLst>
            </p:cNvPr>
            <p:cNvSpPr txBox="1"/>
            <p:nvPr/>
          </p:nvSpPr>
          <p:spPr>
            <a:xfrm>
              <a:off x="6404877" y="3263079"/>
              <a:ext cx="350970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0.3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678AFFD-3A6F-7B99-E523-ED9DDFE690A7}"/>
                </a:ext>
              </a:extLst>
            </p:cNvPr>
            <p:cNvSpPr txBox="1"/>
            <p:nvPr/>
          </p:nvSpPr>
          <p:spPr>
            <a:xfrm>
              <a:off x="6404877" y="2807113"/>
              <a:ext cx="350970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0.4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D343F15-02CE-A369-A847-8586F92B1A02}"/>
                </a:ext>
              </a:extLst>
            </p:cNvPr>
            <p:cNvSpPr txBox="1"/>
            <p:nvPr/>
          </p:nvSpPr>
          <p:spPr>
            <a:xfrm>
              <a:off x="6404877" y="2351147"/>
              <a:ext cx="350970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0.5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755988D-8CC8-1B1C-47C9-EAAA0B232EEE}"/>
                </a:ext>
              </a:extLst>
            </p:cNvPr>
            <p:cNvSpPr txBox="1"/>
            <p:nvPr/>
          </p:nvSpPr>
          <p:spPr>
            <a:xfrm>
              <a:off x="7100070" y="5037370"/>
              <a:ext cx="228157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48A88CE-1F4D-E9A8-F85D-8F92961919CB}"/>
                </a:ext>
              </a:extLst>
            </p:cNvPr>
            <p:cNvSpPr txBox="1"/>
            <p:nvPr/>
          </p:nvSpPr>
          <p:spPr>
            <a:xfrm>
              <a:off x="7429209" y="5037370"/>
              <a:ext cx="228157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342ED3A-87B6-6BB9-60F1-06FA81C7AA2E}"/>
                </a:ext>
              </a:extLst>
            </p:cNvPr>
            <p:cNvSpPr txBox="1"/>
            <p:nvPr/>
          </p:nvSpPr>
          <p:spPr>
            <a:xfrm>
              <a:off x="7717200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37CAD55-81FE-A9FD-45E1-87E539C1E5F1}"/>
                </a:ext>
              </a:extLst>
            </p:cNvPr>
            <p:cNvSpPr txBox="1"/>
            <p:nvPr/>
          </p:nvSpPr>
          <p:spPr>
            <a:xfrm>
              <a:off x="8046340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16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D0FE02E-D9E4-8019-1D59-E86AB54C6B22}"/>
                </a:ext>
              </a:extLst>
            </p:cNvPr>
            <p:cNvSpPr txBox="1"/>
            <p:nvPr/>
          </p:nvSpPr>
          <p:spPr>
            <a:xfrm>
              <a:off x="8375480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20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44F475F-24F9-1049-01D2-31B1A8CFE928}"/>
                </a:ext>
              </a:extLst>
            </p:cNvPr>
            <p:cNvSpPr txBox="1"/>
            <p:nvPr/>
          </p:nvSpPr>
          <p:spPr>
            <a:xfrm>
              <a:off x="8704619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24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71CBACB-3A79-C8A8-D6BF-BDEEF4834686}"/>
                </a:ext>
              </a:extLst>
            </p:cNvPr>
            <p:cNvSpPr txBox="1"/>
            <p:nvPr/>
          </p:nvSpPr>
          <p:spPr>
            <a:xfrm>
              <a:off x="9033759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28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44CFB11-1392-E174-97F7-63303B9A0773}"/>
                </a:ext>
              </a:extLst>
            </p:cNvPr>
            <p:cNvSpPr txBox="1"/>
            <p:nvPr/>
          </p:nvSpPr>
          <p:spPr>
            <a:xfrm>
              <a:off x="9362898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32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E5B901F-180D-BD83-3C10-D37745B1A5FC}"/>
                </a:ext>
              </a:extLst>
            </p:cNvPr>
            <p:cNvSpPr txBox="1"/>
            <p:nvPr/>
          </p:nvSpPr>
          <p:spPr>
            <a:xfrm>
              <a:off x="9692038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36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E7D3554-A7E7-614A-79CB-2A52A0996413}"/>
                </a:ext>
              </a:extLst>
            </p:cNvPr>
            <p:cNvSpPr txBox="1"/>
            <p:nvPr/>
          </p:nvSpPr>
          <p:spPr>
            <a:xfrm>
              <a:off x="10021178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40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8ACD40F-5507-DEB2-48EA-1375F263E2FC}"/>
                </a:ext>
              </a:extLst>
            </p:cNvPr>
            <p:cNvSpPr txBox="1"/>
            <p:nvPr/>
          </p:nvSpPr>
          <p:spPr>
            <a:xfrm>
              <a:off x="10350317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44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9E80E98-D5E0-FB33-565A-2883403E3FEF}"/>
                </a:ext>
              </a:extLst>
            </p:cNvPr>
            <p:cNvSpPr txBox="1"/>
            <p:nvPr/>
          </p:nvSpPr>
          <p:spPr>
            <a:xfrm>
              <a:off x="10679455" y="5037370"/>
              <a:ext cx="310455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48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535374C-8165-2EC9-3532-4429015E2362}"/>
                </a:ext>
              </a:extLst>
            </p:cNvPr>
            <p:cNvSpPr txBox="1"/>
            <p:nvPr/>
          </p:nvSpPr>
          <p:spPr>
            <a:xfrm>
              <a:off x="10945994" y="3016756"/>
              <a:ext cx="738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DRV/b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8874B45-FDB2-1260-83E4-5A866829C349}"/>
                </a:ext>
              </a:extLst>
            </p:cNvPr>
            <p:cNvSpPr txBox="1"/>
            <p:nvPr/>
          </p:nvSpPr>
          <p:spPr>
            <a:xfrm>
              <a:off x="10994156" y="3779219"/>
              <a:ext cx="538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DTG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472BAA9-9DB6-0771-6FE4-0E61E952B70E}"/>
                </a:ext>
              </a:extLst>
            </p:cNvPr>
            <p:cNvSpPr txBox="1"/>
            <p:nvPr/>
          </p:nvSpPr>
          <p:spPr>
            <a:xfrm>
              <a:off x="6870033" y="2550692"/>
              <a:ext cx="672770" cy="608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Stratum</a:t>
              </a:r>
            </a:p>
            <a:p>
              <a:r>
                <a:rPr lang="en-US" sz="1600" dirty="0"/>
                <a:t>DRV/b</a:t>
              </a:r>
            </a:p>
            <a:p>
              <a:r>
                <a:rPr lang="en-US" sz="1600" dirty="0"/>
                <a:t>DTG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AAE90A5-9381-7777-47B5-78A126BFB242}"/>
                </a:ext>
              </a:extLst>
            </p:cNvPr>
            <p:cNvSpPr txBox="1"/>
            <p:nvPr/>
          </p:nvSpPr>
          <p:spPr>
            <a:xfrm>
              <a:off x="7714997" y="2550692"/>
              <a:ext cx="400806" cy="608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Obs</a:t>
              </a:r>
              <a:endParaRPr lang="en-US" sz="1600" dirty="0"/>
            </a:p>
            <a:p>
              <a:pPr algn="ctr"/>
              <a:r>
                <a:rPr lang="en-US" sz="1600" dirty="0"/>
                <a:t>354</a:t>
              </a:r>
            </a:p>
            <a:p>
              <a:pPr algn="ctr"/>
              <a:r>
                <a:rPr lang="en-US" sz="1600" dirty="0"/>
                <a:t>722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005A533-4667-977F-53D9-C64DFBB13878}"/>
                </a:ext>
              </a:extLst>
            </p:cNvPr>
            <p:cNvSpPr txBox="1"/>
            <p:nvPr/>
          </p:nvSpPr>
          <p:spPr>
            <a:xfrm>
              <a:off x="8194507" y="2550692"/>
              <a:ext cx="575784" cy="608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Events</a:t>
              </a:r>
            </a:p>
            <a:p>
              <a:pPr algn="ctr"/>
              <a:r>
                <a:rPr lang="en-US" sz="1600" dirty="0"/>
                <a:t>121</a:t>
              </a:r>
            </a:p>
            <a:p>
              <a:pPr algn="ctr"/>
              <a:r>
                <a:rPr lang="en-US" sz="1600" dirty="0"/>
                <a:t>151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0E1315C6-BD7C-91B0-47B6-20F008F6D45A}"/>
                </a:ext>
              </a:extLst>
            </p:cNvPr>
            <p:cNvSpPr txBox="1"/>
            <p:nvPr/>
          </p:nvSpPr>
          <p:spPr>
            <a:xfrm>
              <a:off x="8709050" y="3589832"/>
              <a:ext cx="1547917" cy="247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Log rank = p = 0.0008</a:t>
              </a:r>
            </a:p>
          </p:txBody>
        </p:sp>
      </p:grpSp>
      <p:sp>
        <p:nvSpPr>
          <p:cNvPr id="71" name="ZoneTexte 70">
            <a:extLst>
              <a:ext uri="{FF2B5EF4-FFF2-40B4-BE49-F238E27FC236}">
                <a16:creationId xmlns:a16="http://schemas.microsoft.com/office/drawing/2014/main" id="{E786B529-A732-3968-4F25-96F971DD8EDA}"/>
              </a:ext>
            </a:extLst>
          </p:cNvPr>
          <p:cNvSpPr txBox="1"/>
          <p:nvPr/>
        </p:nvSpPr>
        <p:spPr>
          <a:xfrm>
            <a:off x="6168245" y="1808590"/>
            <a:ext cx="5983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Cumulative risk of treatment failure: newly developed AIDS and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 SNAE events, viral failure &gt; 200 c/mL, stop of DRV or DTG and death</a:t>
            </a:r>
          </a:p>
        </p:txBody>
      </p:sp>
    </p:spTree>
    <p:extLst>
      <p:ext uri="{BB962C8B-B14F-4D97-AF65-F5344CB8AC3E}">
        <p14:creationId xmlns:p14="http://schemas.microsoft.com/office/powerpoint/2010/main" val="216375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437ED-36E6-29B8-E2BA-90D13B6B7A6B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490167" cy="7631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LAPTOP: B/F/TAF vs D/C/F/TAF for late presenters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8B35F9-9F68-1662-BAFD-2411D815B2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021977"/>
            <a:ext cx="8351520" cy="546876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effectLst/>
                <a:cs typeface="Arial" panose="020B0604020202020204" pitchFamily="34" charset="0"/>
              </a:rPr>
              <a:t>48-week, open-label, European, multi-centre, non-inferiority, controlled trial (NEAT-ID)</a:t>
            </a:r>
            <a:br>
              <a:rPr lang="en-US" sz="2200" dirty="0">
                <a:effectLst/>
                <a:cs typeface="Arial" panose="020B0604020202020204" pitchFamily="34" charset="0"/>
              </a:rPr>
            </a:br>
            <a:endParaRPr lang="en-US" sz="2200" dirty="0">
              <a:effectLst/>
              <a:cs typeface="Arial" panose="020B0604020202020204" pitchFamily="34" charset="0"/>
            </a:endParaRPr>
          </a:p>
          <a:p>
            <a:r>
              <a:rPr lang="en-US" sz="2200" dirty="0">
                <a:cs typeface="Arial" panose="020B0604020202020204" pitchFamily="34" charset="0"/>
              </a:rPr>
              <a:t>ART naïve adults with HIV RNA &gt; 1 000 c/mL</a:t>
            </a:r>
            <a:r>
              <a:rPr lang="en-US" sz="2200" dirty="0">
                <a:effectLst/>
                <a:cs typeface="Arial" panose="020B0604020202020204" pitchFamily="34" charset="0"/>
              </a:rPr>
              <a:t>, and at least one </a:t>
            </a:r>
            <a:br>
              <a:rPr lang="en-US" sz="2200" dirty="0">
                <a:effectLst/>
                <a:cs typeface="Arial" panose="020B0604020202020204" pitchFamily="34" charset="0"/>
              </a:rPr>
            </a:br>
            <a:r>
              <a:rPr lang="en-US" sz="2200" dirty="0">
                <a:effectLst/>
                <a:cs typeface="Arial" panose="020B0604020202020204" pitchFamily="34" charset="0"/>
              </a:rPr>
              <a:t>of the following: 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900" dirty="0">
                <a:effectLst/>
                <a:cs typeface="Arial" panose="020B0604020202020204" pitchFamily="34" charset="0"/>
              </a:rPr>
              <a:t>AIDS-defining condition/any CD4 count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900" dirty="0">
                <a:effectLst/>
                <a:cs typeface="Arial" panose="020B0604020202020204" pitchFamily="34" charset="0"/>
              </a:rPr>
              <a:t>Severe bacterial infection/CD4&lt;200/</a:t>
            </a:r>
            <a:r>
              <a:rPr lang="en-US" sz="1900" dirty="0" err="1">
                <a:effectLst/>
                <a:cs typeface="Arial" panose="020B0604020202020204" pitchFamily="34" charset="0"/>
              </a:rPr>
              <a:t>μl</a:t>
            </a:r>
            <a:endParaRPr lang="en-US" sz="1900" dirty="0">
              <a:effectLst/>
              <a:cs typeface="Arial" panose="020B0604020202020204" pitchFamily="34" charset="0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sz="1900" dirty="0">
                <a:effectLst/>
                <a:cs typeface="Arial" panose="020B0604020202020204" pitchFamily="34" charset="0"/>
              </a:rPr>
              <a:t>Any or no symptoms/CD4&lt;100/</a:t>
            </a:r>
            <a:r>
              <a:rPr lang="en-US" sz="1900" dirty="0" err="1">
                <a:effectLst/>
                <a:cs typeface="Arial" panose="020B0604020202020204" pitchFamily="34" charset="0"/>
              </a:rPr>
              <a:t>μl</a:t>
            </a:r>
            <a:endParaRPr lang="en-US" sz="1900" dirty="0">
              <a:effectLst/>
              <a:cs typeface="Arial" panose="020B0604020202020204" pitchFamily="34" charset="0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sz="1900" dirty="0">
                <a:effectLst/>
                <a:cs typeface="Arial" panose="020B0604020202020204" pitchFamily="34" charset="0"/>
              </a:rPr>
              <a:t>Serious opportunistic infection currently under treatment</a:t>
            </a:r>
            <a:r>
              <a:rPr lang="en-US" sz="1800" dirty="0">
                <a:effectLst/>
                <a:cs typeface="Arial" panose="020B0604020202020204" pitchFamily="34" charset="0"/>
              </a:rPr>
              <a:t>. </a:t>
            </a:r>
          </a:p>
          <a:p>
            <a:pPr marL="0" indent="0">
              <a:buNone/>
            </a:pPr>
            <a:endParaRPr lang="en-US" sz="2000" dirty="0">
              <a:effectLst/>
              <a:cs typeface="Arial" panose="020B0604020202020204" pitchFamily="34" charset="0"/>
            </a:endParaRPr>
          </a:p>
          <a:p>
            <a:r>
              <a:rPr lang="en-US" sz="2200" dirty="0">
                <a:cs typeface="Arial" panose="020B0604020202020204" pitchFamily="34" charset="0"/>
              </a:rPr>
              <a:t>Baseline characteristics</a:t>
            </a:r>
          </a:p>
          <a:p>
            <a:pPr lvl="1"/>
            <a:r>
              <a:rPr lang="en-US" sz="1900" dirty="0">
                <a:cs typeface="Arial" panose="020B0604020202020204" pitchFamily="34" charset="0"/>
              </a:rPr>
              <a:t>Male: 81%, median age: 43 years</a:t>
            </a:r>
          </a:p>
          <a:p>
            <a:pPr lvl="1"/>
            <a:r>
              <a:rPr lang="en-US" sz="1900" dirty="0">
                <a:cs typeface="Arial" panose="020B0604020202020204" pitchFamily="34" charset="0"/>
              </a:rPr>
              <a:t>AIDS, any CD4: 49.2%</a:t>
            </a:r>
          </a:p>
          <a:p>
            <a:pPr lvl="1"/>
            <a:r>
              <a:rPr lang="en-US" sz="1900" dirty="0">
                <a:cs typeface="Arial" panose="020B0604020202020204" pitchFamily="34" charset="0"/>
              </a:rPr>
              <a:t>Asymptomatic with CD4 &lt; 100: 38.3%</a:t>
            </a:r>
          </a:p>
          <a:p>
            <a:pPr lvl="1"/>
            <a:r>
              <a:rPr lang="en-US" sz="1900" dirty="0">
                <a:cs typeface="Arial" panose="020B0604020202020204" pitchFamily="34" charset="0"/>
              </a:rPr>
              <a:t>Median viral load: 5.6 log</a:t>
            </a:r>
            <a:r>
              <a:rPr lang="en-US" sz="1900" baseline="-25000" dirty="0">
                <a:cs typeface="Arial" panose="020B0604020202020204" pitchFamily="34" charset="0"/>
              </a:rPr>
              <a:t>10</a:t>
            </a:r>
            <a:r>
              <a:rPr lang="en-US" sz="1900" dirty="0">
                <a:cs typeface="Arial" panose="020B0604020202020204" pitchFamily="34" charset="0"/>
              </a:rPr>
              <a:t> c/mL (VL 100 000-500 000 : 38%, &gt; 500 000 : 44%)</a:t>
            </a:r>
          </a:p>
          <a:p>
            <a:pPr lvl="1"/>
            <a:r>
              <a:rPr lang="en-US" sz="1900" dirty="0">
                <a:cs typeface="Arial" panose="020B0604020202020204" pitchFamily="34" charset="0"/>
              </a:rPr>
              <a:t>Median CD4/</a:t>
            </a:r>
            <a:r>
              <a:rPr lang="en-US" sz="1900" dirty="0">
                <a:effectLst/>
                <a:cs typeface="Arial" panose="020B0604020202020204" pitchFamily="34" charset="0"/>
              </a:rPr>
              <a:t> </a:t>
            </a:r>
            <a:r>
              <a:rPr lang="en-US" sz="1900" dirty="0" err="1">
                <a:effectLst/>
                <a:cs typeface="Arial" panose="020B0604020202020204" pitchFamily="34" charset="0"/>
              </a:rPr>
              <a:t>μl</a:t>
            </a:r>
            <a:r>
              <a:rPr lang="en-US" sz="1900" dirty="0">
                <a:cs typeface="Arial" panose="020B0604020202020204" pitchFamily="34" charset="0"/>
              </a:rPr>
              <a:t>: 41 (IQR : 17-79)</a:t>
            </a:r>
          </a:p>
          <a:p>
            <a:pPr lvl="1"/>
            <a:r>
              <a:rPr lang="en-US" sz="1900" dirty="0">
                <a:cs typeface="Arial" panose="020B0604020202020204" pitchFamily="34" charset="0"/>
              </a:rPr>
              <a:t>Median days from HIV diagnosis and screening: 14</a:t>
            </a:r>
          </a:p>
          <a:p>
            <a:pPr lvl="1"/>
            <a:endParaRPr lang="en-US" sz="1900" dirty="0">
              <a:cs typeface="Arial" panose="020B0604020202020204" pitchFamily="34" charset="0"/>
            </a:endParaRPr>
          </a:p>
          <a:p>
            <a:r>
              <a:rPr lang="en-US" sz="2200" dirty="0">
                <a:cs typeface="Arial" panose="020B0604020202020204" pitchFamily="34" charset="0"/>
              </a:rPr>
              <a:t>Results to be presented Q1-2025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2C40E2B9-7F58-A02F-9BA6-C15FF092511F}"/>
              </a:ext>
            </a:extLst>
          </p:cNvPr>
          <p:cNvSpPr txBox="1"/>
          <p:nvPr/>
        </p:nvSpPr>
        <p:spPr>
          <a:xfrm>
            <a:off x="8019208" y="6492240"/>
            <a:ext cx="416735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Behrens G, HIV Drug Therapy Glasgow 2024, Abs. P179</a:t>
            </a:r>
          </a:p>
        </p:txBody>
      </p:sp>
    </p:spTree>
    <p:extLst>
      <p:ext uri="{BB962C8B-B14F-4D97-AF65-F5344CB8AC3E}">
        <p14:creationId xmlns:p14="http://schemas.microsoft.com/office/powerpoint/2010/main" val="227910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4CE472-3EE6-6A12-5482-5644B65B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DOLCE: DTG/3TC vs DTG + TDF/XTC as 1</a:t>
            </a:r>
            <a:r>
              <a:rPr lang="fr-FR" baseline="30000" dirty="0"/>
              <a:t>st</a:t>
            </a:r>
            <a:r>
              <a:rPr lang="fr-FR" dirty="0"/>
              <a:t> ART </a:t>
            </a:r>
            <a:br>
              <a:rPr lang="fr-FR" dirty="0"/>
            </a:br>
            <a:r>
              <a:rPr lang="fr-FR" dirty="0"/>
              <a:t>in patients with CD4 &lt; 200/mm</a:t>
            </a:r>
            <a:r>
              <a:rPr lang="fr-FR" baseline="30000" dirty="0"/>
              <a:t>3 </a:t>
            </a:r>
            <a:r>
              <a:rPr lang="fr-FR" dirty="0"/>
              <a:t>(1)</a:t>
            </a:r>
            <a:br>
              <a:rPr lang="fr-FR" dirty="0"/>
            </a:b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EBD99-BB00-8347-DCE1-76B4D2655222}"/>
              </a:ext>
            </a:extLst>
          </p:cNvPr>
          <p:cNvSpPr txBox="1">
            <a:spLocks/>
          </p:cNvSpPr>
          <p:nvPr/>
        </p:nvSpPr>
        <p:spPr>
          <a:xfrm>
            <a:off x="0" y="1818372"/>
            <a:ext cx="11214248" cy="47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s-AR" sz="1800" dirty="0">
                <a:cs typeface="Calibri" panose="020F0502020204030204" pitchFamily="34" charset="0"/>
              </a:rPr>
              <a:t>Phase IV, exploratory, open-label , multicenter study including naïve PLWHIV (11 sites in Argentina</a:t>
            </a:r>
            <a:r>
              <a:rPr lang="en-US" altLang="es-AR" sz="1800" dirty="0">
                <a:ea typeface="ＭＳ Ｐゴシック" pitchFamily="34" charset="-128"/>
                <a:cs typeface="Calibri" panose="020F0502020204030204" pitchFamily="34" charset="0"/>
              </a:rPr>
              <a:t> and Brazil)</a:t>
            </a:r>
            <a:endParaRPr lang="en-US" altLang="es-AR" sz="1800" dirty="0">
              <a:cs typeface="Calibri" panose="020F0502020204030204" pitchFamily="34" charset="0"/>
            </a:endParaRPr>
          </a:p>
          <a:p>
            <a:pPr marL="342900" lvl="1">
              <a:buClr>
                <a:schemeClr val="tx2"/>
              </a:buClr>
              <a:buFontTx/>
              <a:buChar char="•"/>
            </a:pPr>
            <a:endParaRPr lang="en-US" altLang="es-AR" sz="1800" dirty="0"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lvl="1">
              <a:buClr>
                <a:schemeClr val="tx2"/>
              </a:buClr>
              <a:buFontTx/>
              <a:buChar char="•"/>
            </a:pPr>
            <a:endParaRPr lang="en-US" altLang="es-AR" sz="1800" dirty="0"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E959A99-1964-1A90-FFE9-DFF219329FC0}"/>
              </a:ext>
            </a:extLst>
          </p:cNvPr>
          <p:cNvSpPr txBox="1"/>
          <p:nvPr/>
        </p:nvSpPr>
        <p:spPr>
          <a:xfrm>
            <a:off x="609600" y="5184813"/>
            <a:ext cx="5311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solidFill>
                  <a:srgbClr val="0070C0"/>
                </a:solidFill>
              </a:rPr>
              <a:t>AT BASELINE</a:t>
            </a:r>
          </a:p>
          <a:p>
            <a:pPr algn="l"/>
            <a:r>
              <a:rPr lang="fr-FR" dirty="0"/>
              <a:t>CD4/mm</a:t>
            </a:r>
            <a:r>
              <a:rPr lang="fr-FR" baseline="30000" dirty="0"/>
              <a:t>3</a:t>
            </a:r>
            <a:r>
              <a:rPr lang="fr-FR" dirty="0"/>
              <a:t>, median (IQR): 116 (53 – 188)</a:t>
            </a:r>
          </a:p>
          <a:p>
            <a:pPr algn="l"/>
            <a:r>
              <a:rPr lang="fr-FR" dirty="0"/>
              <a:t>HIV RNA &gt; 100 000 c/ml: 61.3 % ; &gt; 500 000 c/ml: 23 %</a:t>
            </a:r>
          </a:p>
          <a:p>
            <a:pPr algn="l"/>
            <a:r>
              <a:rPr lang="fr-FR" dirty="0"/>
              <a:t>CDC stage C: 33%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FA6C4F4-2BF7-2470-1CA7-9249D899133F}"/>
              </a:ext>
            </a:extLst>
          </p:cNvPr>
          <p:cNvGrpSpPr/>
          <p:nvPr/>
        </p:nvGrpSpPr>
        <p:grpSpPr>
          <a:xfrm>
            <a:off x="325221" y="2391205"/>
            <a:ext cx="11702656" cy="2740394"/>
            <a:chOff x="325221" y="2391205"/>
            <a:chExt cx="11702656" cy="2740394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518CCC20-77AB-DBD3-9BE6-9E0BE2F63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21" y="2840559"/>
              <a:ext cx="4307203" cy="1950872"/>
            </a:xfrm>
            <a:prstGeom prst="round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</a:pPr>
              <a:r>
                <a:rPr lang="en-GB" altLang="es-AR" dirty="0">
                  <a:latin typeface="Calibri" panose="020F0502020204030204" pitchFamily="34" charset="0"/>
                  <a:cs typeface="Calibri" panose="020F0502020204030204" pitchFamily="34" charset="0"/>
                </a:rPr>
                <a:t>ARV- naïve, 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</a:pPr>
              <a:r>
                <a:rPr lang="en-GB" altLang="es-AR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altLang="es-AR" dirty="0">
                  <a:latin typeface="Calibri" panose="020F0502020204030204" pitchFamily="34" charset="0"/>
                  <a:cs typeface="Calibri" panose="020F0502020204030204" pitchFamily="34" charset="0"/>
                  <a:sym typeface="Symbol" pitchFamily="18" charset="2"/>
                </a:rPr>
                <a:t></a:t>
              </a:r>
              <a:r>
                <a:rPr lang="en-GB" altLang="es-AR" dirty="0">
                  <a:latin typeface="Calibri" panose="020F0502020204030204" pitchFamily="34" charset="0"/>
                  <a:cs typeface="Calibri" panose="020F0502020204030204" pitchFamily="34" charset="0"/>
                </a:rPr>
                <a:t>18 years old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</a:pPr>
              <a:r>
                <a:rPr lang="es-ES" dirty="0">
                  <a:latin typeface="Calibri" panose="020F0502020204030204" pitchFamily="34" charset="0"/>
                  <a:cs typeface="Calibri" panose="020F0502020204030204" pitchFamily="34" charset="0"/>
                  <a:sym typeface="Poppins"/>
                </a:rPr>
                <a:t>CD4 ≤ 200/mm</a:t>
              </a:r>
              <a:r>
                <a:rPr lang="es-ES" baseline="30000" dirty="0">
                  <a:latin typeface="Calibri" panose="020F0502020204030204" pitchFamily="34" charset="0"/>
                  <a:cs typeface="Calibri" panose="020F0502020204030204" pitchFamily="34" charset="0"/>
                  <a:sym typeface="Poppins"/>
                </a:rPr>
                <a:t>3</a:t>
              </a:r>
              <a:endParaRPr lang="en-GB" altLang="es-AR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</a:pPr>
              <a:r>
                <a:rPr lang="en-GB" altLang="es-AR" dirty="0">
                  <a:latin typeface="Calibri" panose="020F0502020204030204" pitchFamily="34" charset="0"/>
                  <a:cs typeface="Calibri" panose="020F0502020204030204" pitchFamily="34" charset="0"/>
                </a:rPr>
                <a:t>HIV-1 RNA &gt; 1 000 c/mL, no upper limit</a:t>
              </a:r>
              <a:endParaRPr lang="en-US" altLang="es-A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FFFF00"/>
                </a:buClr>
              </a:pPr>
              <a:r>
                <a:rPr lang="es-AR" altLang="es-AR" dirty="0" err="1">
                  <a:latin typeface="Calibri" panose="020F0502020204030204" pitchFamily="34" charset="0"/>
                  <a:cs typeface="Calibri" panose="020F0502020204030204" pitchFamily="34" charset="0"/>
                </a:rPr>
                <a:t>HBs</a:t>
              </a:r>
              <a:r>
                <a:rPr lang="es-AR" altLang="es-AR" dirty="0">
                  <a:latin typeface="Calibri" panose="020F0502020204030204" pitchFamily="34" charset="0"/>
                  <a:cs typeface="Calibri" panose="020F0502020204030204" pitchFamily="34" charset="0"/>
                </a:rPr>
                <a:t> Ag negative</a:t>
              </a:r>
              <a:endParaRPr lang="en-US" altLang="es-A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C74FB65-3441-DCB8-07AD-75B2F11D5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0952" y="4057651"/>
              <a:ext cx="3536574" cy="1073948"/>
            </a:xfrm>
            <a:prstGeom prst="round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ts val="1300"/>
                </a:lnSpc>
              </a:pPr>
              <a:r>
                <a:rPr lang="en-US" altLang="es-A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Triple Therapy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s-A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 </a:t>
              </a:r>
            </a:p>
            <a:p>
              <a:pPr algn="ctr" eaLnBrk="1" hangingPunct="1">
                <a:lnSpc>
                  <a:spcPts val="1300"/>
                </a:lnSpc>
              </a:pPr>
              <a:r>
                <a:rPr lang="en-US" altLang="es-A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DTG QD + </a:t>
              </a:r>
              <a:r>
                <a:rPr lang="en-US" altLang="es-AR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TDF/XTC, QD, FDC </a:t>
              </a:r>
            </a:p>
            <a:p>
              <a:pPr algn="ctr" eaLnBrk="1" hangingPunct="1">
                <a:lnSpc>
                  <a:spcPts val="1300"/>
                </a:lnSpc>
              </a:pPr>
              <a:endParaRPr lang="en-GB" altLang="es-A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  <a:p>
              <a:pPr algn="ctr" eaLnBrk="1" hangingPunct="1">
                <a:lnSpc>
                  <a:spcPts val="1300"/>
                </a:lnSpc>
              </a:pPr>
              <a:r>
                <a:rPr lang="en-GB" altLang="es-A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 (N = 77)</a:t>
              </a:r>
              <a:endParaRPr lang="en-US" altLang="es-AR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FC050677-A58B-2455-C8FC-0981BA515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249" y="2391205"/>
              <a:ext cx="3611275" cy="967918"/>
            </a:xfrm>
            <a:prstGeom prst="round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altLang="es-A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Dual Therapy</a:t>
              </a:r>
            </a:p>
            <a:p>
              <a:pPr algn="ctr" eaLnBrk="1" hangingPunct="1"/>
              <a:r>
                <a:rPr lang="en-US" altLang="es-A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DTG  + 3TC  (STR) QD,   </a:t>
              </a:r>
            </a:p>
            <a:p>
              <a:pPr algn="ctr" eaLnBrk="1" hangingPunct="1"/>
              <a:r>
                <a:rPr lang="en-GB" altLang="es-A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(N = 152)</a:t>
              </a:r>
              <a:endParaRPr lang="en-US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E2D98EE8-14AF-BDF9-6A27-DF434370D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3647" y="3271966"/>
              <a:ext cx="2024230" cy="830997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buClr>
                  <a:srgbClr val="600030"/>
                </a:buClr>
                <a:buFont typeface="Wingdings" pitchFamily="2" charset="2"/>
                <a:buNone/>
                <a:tabLst>
                  <a:tab pos="228600" algn="l"/>
                </a:tabLst>
              </a:pPr>
              <a:r>
                <a:rPr lang="en-US" sz="16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W48 </a:t>
              </a:r>
              <a:br>
                <a:rPr lang="en-US" sz="16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primary endpoint (HIV-1 RNA &lt; 50 c/ml)</a:t>
              </a:r>
            </a:p>
          </p:txBody>
        </p:sp>
        <p:sp>
          <p:nvSpPr>
            <p:cNvPr id="11" name="Rectángulo 1">
              <a:extLst>
                <a:ext uri="{FF2B5EF4-FFF2-40B4-BE49-F238E27FC236}">
                  <a16:creationId xmlns:a16="http://schemas.microsoft.com/office/drawing/2014/main" id="{37E79D30-3453-65C2-BA6C-5CA8A971051F}"/>
                </a:ext>
              </a:extLst>
            </p:cNvPr>
            <p:cNvSpPr/>
            <p:nvPr/>
          </p:nvSpPr>
          <p:spPr>
            <a:xfrm>
              <a:off x="5247965" y="3629292"/>
              <a:ext cx="16240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err="1">
                  <a:solidFill>
                    <a:schemeClr val="dk1"/>
                  </a:solidFill>
                  <a:latin typeface="Calibri" panose="020F0502020204030204" pitchFamily="34" charset="0"/>
                  <a:ea typeface="Poppins"/>
                  <a:cs typeface="Calibri" panose="020F0502020204030204" pitchFamily="34" charset="0"/>
                  <a:sym typeface="Poppins"/>
                </a:rPr>
                <a:t>Randomisation</a:t>
              </a:r>
              <a:r>
                <a:rPr lang="es-ES" sz="1400" b="1" dirty="0">
                  <a:solidFill>
                    <a:schemeClr val="dk1"/>
                  </a:solidFill>
                  <a:latin typeface="Calibri" panose="020F0502020204030204" pitchFamily="34" charset="0"/>
                  <a:ea typeface="Poppins"/>
                  <a:cs typeface="Calibri" panose="020F0502020204030204" pitchFamily="34" charset="0"/>
                  <a:sym typeface="Poppins"/>
                </a:rPr>
                <a:t> 2:1 </a:t>
              </a:r>
              <a:endParaRPr lang="es-E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Connecteur : en angle 18">
              <a:extLst>
                <a:ext uri="{FF2B5EF4-FFF2-40B4-BE49-F238E27FC236}">
                  <a16:creationId xmlns:a16="http://schemas.microsoft.com/office/drawing/2014/main" id="{CD41FA89-6A96-17FD-25E3-E544939DF312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4632424" y="3815995"/>
              <a:ext cx="1858528" cy="778630"/>
            </a:xfrm>
            <a:prstGeom prst="bentConnector3">
              <a:avLst>
                <a:gd name="adj1" fmla="val 34345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 : en angle 22">
              <a:extLst>
                <a:ext uri="{FF2B5EF4-FFF2-40B4-BE49-F238E27FC236}">
                  <a16:creationId xmlns:a16="http://schemas.microsoft.com/office/drawing/2014/main" id="{E43838C8-A50C-7F15-046B-A9E79F53D287}"/>
                </a:ext>
              </a:extLst>
            </p:cNvPr>
            <p:cNvCxnSpPr>
              <a:stCxn id="5" idx="3"/>
              <a:endCxn id="7" idx="1"/>
            </p:cNvCxnSpPr>
            <p:nvPr/>
          </p:nvCxnSpPr>
          <p:spPr>
            <a:xfrm flipV="1">
              <a:off x="4632424" y="2875164"/>
              <a:ext cx="1783825" cy="940831"/>
            </a:xfrm>
            <a:prstGeom prst="bentConnector3">
              <a:avLst>
                <a:gd name="adj1" fmla="val 35554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30">
            <a:extLst>
              <a:ext uri="{FF2B5EF4-FFF2-40B4-BE49-F238E27FC236}">
                <a16:creationId xmlns:a16="http://schemas.microsoft.com/office/drawing/2014/main" id="{B7063F54-B35F-14ED-C6EF-7EF07C0A3C1A}"/>
              </a:ext>
            </a:extLst>
          </p:cNvPr>
          <p:cNvSpPr txBox="1"/>
          <p:nvPr/>
        </p:nvSpPr>
        <p:spPr>
          <a:xfrm>
            <a:off x="8075598" y="6494853"/>
            <a:ext cx="4116402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Cahn P, HIV Drug Therapy Glasgow 2024, Abs. O24</a:t>
            </a:r>
          </a:p>
        </p:txBody>
      </p:sp>
    </p:spTree>
    <p:extLst>
      <p:ext uri="{BB962C8B-B14F-4D97-AF65-F5344CB8AC3E}">
        <p14:creationId xmlns:p14="http://schemas.microsoft.com/office/powerpoint/2010/main" val="273965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7CE2FE5D-5DB9-372D-B1F4-233FC3A42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334274"/>
              </p:ext>
            </p:extLst>
          </p:nvPr>
        </p:nvGraphicFramePr>
        <p:xfrm>
          <a:off x="1249680" y="1499222"/>
          <a:ext cx="8971722" cy="385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8F96E97-E544-C777-6778-880B4D4FF50F}"/>
              </a:ext>
            </a:extLst>
          </p:cNvPr>
          <p:cNvSpPr txBox="1"/>
          <p:nvPr/>
        </p:nvSpPr>
        <p:spPr>
          <a:xfrm>
            <a:off x="8070160" y="3059668"/>
            <a:ext cx="3743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27 protocol defined virological failure:</a:t>
            </a:r>
          </a:p>
          <a:p>
            <a:pPr algn="l"/>
            <a:r>
              <a:rPr lang="en-US" sz="1600" dirty="0"/>
              <a:t>11 with amplified genotypes (7 DT + 4 TT):</a:t>
            </a:r>
          </a:p>
          <a:p>
            <a:pPr algn="l"/>
            <a:r>
              <a:rPr lang="en-US" sz="1600" dirty="0"/>
              <a:t>No NRTI nor INSTI mutations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78DE40-CC40-C6BF-C1A7-FAD4CA31C74B}"/>
              </a:ext>
            </a:extLst>
          </p:cNvPr>
          <p:cNvSpPr txBox="1"/>
          <p:nvPr/>
        </p:nvSpPr>
        <p:spPr>
          <a:xfrm>
            <a:off x="8521789" y="5357244"/>
            <a:ext cx="284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CD4 increase at W48</a:t>
            </a:r>
          </a:p>
          <a:p>
            <a:pPr algn="l"/>
            <a:r>
              <a:rPr lang="en-US" sz="1600" dirty="0"/>
              <a:t>+ 200/mm</a:t>
            </a:r>
            <a:r>
              <a:rPr lang="en-US" sz="1600" baseline="30000" dirty="0"/>
              <a:t>3</a:t>
            </a:r>
            <a:r>
              <a:rPr lang="en-US" sz="1600" dirty="0"/>
              <a:t> DT vs + 177/mm</a:t>
            </a:r>
            <a:r>
              <a:rPr lang="en-US" sz="1600" baseline="30000" dirty="0"/>
              <a:t>3</a:t>
            </a:r>
            <a:r>
              <a:rPr lang="en-US" sz="1600" dirty="0"/>
              <a:t> TT</a:t>
            </a:r>
          </a:p>
        </p:txBody>
      </p:sp>
      <p:sp>
        <p:nvSpPr>
          <p:cNvPr id="6" name="7 Rectángulo">
            <a:extLst>
              <a:ext uri="{FF2B5EF4-FFF2-40B4-BE49-F238E27FC236}">
                <a16:creationId xmlns:a16="http://schemas.microsoft.com/office/drawing/2014/main" id="{5F8B2B68-B697-200A-CB42-F52C152BEAD9}"/>
              </a:ext>
            </a:extLst>
          </p:cNvPr>
          <p:cNvSpPr/>
          <p:nvPr/>
        </p:nvSpPr>
        <p:spPr>
          <a:xfrm>
            <a:off x="1809368" y="5357244"/>
            <a:ext cx="1901722" cy="7386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buClrTx/>
              <a:buFontTx/>
              <a:buNone/>
            </a:pPr>
            <a:r>
              <a:rPr lang="en-US" sz="1400" b="1" kern="1200" dirty="0"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Adjusted risk Difference (95% CI)  2.0%(-8.6;12.8%)</a:t>
            </a:r>
            <a:r>
              <a:rPr lang="en-US" sz="1400" b="1" kern="1200" dirty="0">
                <a:latin typeface="Calibri" panose="020F0502020204030204" pitchFamily="34" charset="0"/>
                <a:ea typeface="Times New Roman" panose="02020603050405020304" pitchFamily="18" charset="0"/>
                <a:cs typeface="+mn-cs"/>
                <a:sym typeface="Symbol" panose="05050102010706020507" pitchFamily="18" charset="2"/>
              </a:rPr>
              <a:t></a:t>
            </a:r>
            <a:endParaRPr lang="en-US" sz="1400" b="1" kern="1200" dirty="0"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26B37F87-7085-451B-378B-4A1EE5F09AB0}"/>
              </a:ext>
            </a:extLst>
          </p:cNvPr>
          <p:cNvSpPr/>
          <p:nvPr/>
        </p:nvSpPr>
        <p:spPr>
          <a:xfrm>
            <a:off x="3910369" y="5357244"/>
            <a:ext cx="1717703" cy="7386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buClrTx/>
            </a:pPr>
            <a:r>
              <a:rPr lang="en-US" sz="1400" b="1" kern="1200" dirty="0"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Adjusted risk Difference (95% CI)  1.8% (-6.3% ; 9.9%)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1FEAD087-0063-DEE1-37DB-04A3BFDCA7ED}"/>
              </a:ext>
            </a:extLst>
          </p:cNvPr>
          <p:cNvSpPr/>
          <p:nvPr/>
        </p:nvSpPr>
        <p:spPr>
          <a:xfrm>
            <a:off x="5961162" y="5357244"/>
            <a:ext cx="2040037" cy="7386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buClrTx/>
              <a:buFontTx/>
              <a:buNone/>
            </a:pPr>
            <a:r>
              <a:rPr lang="en-US" sz="1400" b="1" kern="1200" dirty="0"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Adjusted risk </a:t>
            </a:r>
          </a:p>
          <a:p>
            <a:pPr algn="ctr" eaLnBrk="0" fontAlgn="base" hangingPunct="0">
              <a:spcBef>
                <a:spcPct val="0"/>
              </a:spcBef>
              <a:buClrTx/>
              <a:buFontTx/>
              <a:buNone/>
            </a:pPr>
            <a:r>
              <a:rPr lang="en-US" sz="1400" b="1" kern="1200" dirty="0"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Difference (95% CI)</a:t>
            </a:r>
          </a:p>
          <a:p>
            <a:pPr algn="ctr" eaLnBrk="0" fontAlgn="base" hangingPunct="0">
              <a:spcBef>
                <a:spcPct val="0"/>
              </a:spcBef>
              <a:buClrTx/>
              <a:buFontTx/>
              <a:buNone/>
            </a:pPr>
            <a:r>
              <a:rPr lang="es-AR" sz="1400" b="1" kern="1200" dirty="0"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5.1% (-10.1% ; 20.3%)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F5E470D6-203E-0AD9-4D2E-ACA58F84A592}"/>
              </a:ext>
            </a:extLst>
          </p:cNvPr>
          <p:cNvSpPr txBox="1"/>
          <p:nvPr/>
        </p:nvSpPr>
        <p:spPr>
          <a:xfrm>
            <a:off x="8075598" y="6494853"/>
            <a:ext cx="4116402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Cahn P, HIV Drug Therapy Glasgow 2024, Abs. O24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E669A56-DF12-786B-D856-5431A198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DOLCE: DTG/3TC vs DTG + TDF/XTC as 1</a:t>
            </a:r>
            <a:r>
              <a:rPr lang="fr-FR" baseline="30000" dirty="0"/>
              <a:t>st</a:t>
            </a:r>
            <a:r>
              <a:rPr lang="fr-FR" dirty="0"/>
              <a:t> ART </a:t>
            </a:r>
            <a:br>
              <a:rPr lang="fr-FR" dirty="0"/>
            </a:br>
            <a:r>
              <a:rPr lang="fr-FR" dirty="0"/>
              <a:t>in patients with CD4 &lt; 200/mm</a:t>
            </a:r>
            <a:r>
              <a:rPr lang="fr-FR" baseline="30000" dirty="0"/>
              <a:t>3 </a:t>
            </a:r>
            <a:r>
              <a:rPr lang="fr-FR" dirty="0"/>
              <a:t>(2)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31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76E6D0E-8C41-34DC-919D-940760790A16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1135241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DTG/3TC as initial ART in PWH and HIV-1 RNA &gt; 500 000 c/mL 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CAE85BDD-C1CF-6762-BB6B-CF03BCBE47FF}"/>
              </a:ext>
            </a:extLst>
          </p:cNvPr>
          <p:cNvSpPr txBox="1">
            <a:spLocks/>
          </p:cNvSpPr>
          <p:nvPr/>
        </p:nvSpPr>
        <p:spPr>
          <a:xfrm>
            <a:off x="371954" y="2219925"/>
            <a:ext cx="4967952" cy="2916180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2000" dirty="0">
                <a:cs typeface="Arial" panose="020B0604020202020204" pitchFamily="34" charset="0"/>
              </a:rPr>
              <a:t>Monocentric retrospective study, Madrid</a:t>
            </a:r>
            <a:br>
              <a:rPr lang="en-US" sz="2000" dirty="0">
                <a:cs typeface="Arial" panose="020B0604020202020204" pitchFamily="34" charset="0"/>
              </a:rPr>
            </a:br>
            <a:endParaRPr lang="en-US" sz="2000" dirty="0"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2000" dirty="0">
                <a:cs typeface="Arial" panose="020B0604020202020204" pitchFamily="34" charset="0"/>
              </a:rPr>
              <a:t>PWH with HIV-1 RNA ≥ 500,000 c/mL initiating DTG/3TC (n = 21) or BIC/FTC/TAF (N = 52)</a:t>
            </a:r>
          </a:p>
          <a:p>
            <a:pPr lvl="1">
              <a:buClr>
                <a:schemeClr val="tx2"/>
              </a:buClr>
            </a:pPr>
            <a:r>
              <a:rPr lang="en-US" sz="1700" dirty="0">
                <a:cs typeface="Arial" panose="020B0604020202020204" pitchFamily="34" charset="0"/>
              </a:rPr>
              <a:t>66% of patients with baseline VL &gt; 6 log</a:t>
            </a:r>
            <a:r>
              <a:rPr lang="en-US" sz="1700" baseline="-25000" dirty="0">
                <a:cs typeface="Arial" panose="020B0604020202020204" pitchFamily="34" charset="0"/>
              </a:rPr>
              <a:t>10</a:t>
            </a:r>
            <a:r>
              <a:rPr lang="en-US" sz="1700" dirty="0">
                <a:cs typeface="Arial" panose="020B0604020202020204" pitchFamily="34" charset="0"/>
              </a:rPr>
              <a:t> c/mL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D4F5B2-561F-218A-6B41-C9227A2B8518}"/>
              </a:ext>
            </a:extLst>
          </p:cNvPr>
          <p:cNvSpPr txBox="1"/>
          <p:nvPr/>
        </p:nvSpPr>
        <p:spPr>
          <a:xfrm>
            <a:off x="7481764" y="1886222"/>
            <a:ext cx="2387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HIV-1 RNA &lt; 50 c/</a:t>
            </a:r>
            <a:r>
              <a:rPr lang="fr-FR" sz="2000" b="1" dirty="0" err="1">
                <a:solidFill>
                  <a:srgbClr val="0070C0"/>
                </a:solidFill>
              </a:rPr>
              <a:t>mL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2D79B140-0C26-097E-52BB-B7746A36E2B8}"/>
              </a:ext>
            </a:extLst>
          </p:cNvPr>
          <p:cNvSpPr txBox="1"/>
          <p:nvPr/>
        </p:nvSpPr>
        <p:spPr>
          <a:xfrm>
            <a:off x="6357262" y="6501770"/>
            <a:ext cx="582930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Martin-Torres J, HIV Drug Therapy Glasgow 2024, Abs. P073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2FE785E-2C4B-CF6D-E126-1669C5DBCDCC}"/>
              </a:ext>
            </a:extLst>
          </p:cNvPr>
          <p:cNvGrpSpPr/>
          <p:nvPr/>
        </p:nvGrpSpPr>
        <p:grpSpPr>
          <a:xfrm>
            <a:off x="5518281" y="2153250"/>
            <a:ext cx="6531109" cy="4253174"/>
            <a:chOff x="3138696" y="1794296"/>
            <a:chExt cx="6865882" cy="425317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C2631B8-BC87-AD0B-54CA-BD15E6E39A96}"/>
                </a:ext>
              </a:extLst>
            </p:cNvPr>
            <p:cNvGrpSpPr/>
            <p:nvPr/>
          </p:nvGrpSpPr>
          <p:grpSpPr>
            <a:xfrm>
              <a:off x="3588041" y="1967021"/>
              <a:ext cx="5025761" cy="3386102"/>
              <a:chOff x="1801813" y="1341438"/>
              <a:chExt cx="6948488" cy="4681538"/>
            </a:xfrm>
          </p:grpSpPr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5A1E5CDD-986F-478E-D636-BF75C1584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713" y="1341438"/>
                <a:ext cx="6859588" cy="4562475"/>
              </a:xfrm>
              <a:custGeom>
                <a:avLst/>
                <a:gdLst>
                  <a:gd name="T0" fmla="*/ 0 w 17284"/>
                  <a:gd name="T1" fmla="*/ 0 h 11496"/>
                  <a:gd name="T2" fmla="*/ 0 w 17284"/>
                  <a:gd name="T3" fmla="*/ 11496 h 11496"/>
                  <a:gd name="T4" fmla="*/ 17284 w 17284"/>
                  <a:gd name="T5" fmla="*/ 11496 h 1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84" h="11496">
                    <a:moveTo>
                      <a:pt x="0" y="0"/>
                    </a:moveTo>
                    <a:lnTo>
                      <a:pt x="0" y="11496"/>
                    </a:lnTo>
                    <a:lnTo>
                      <a:pt x="17284" y="1149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31" name="Line 7">
                <a:extLst>
                  <a:ext uri="{FF2B5EF4-FFF2-40B4-BE49-F238E27FC236}">
                    <a16:creationId xmlns:a16="http://schemas.microsoft.com/office/drawing/2014/main" id="{6332E9C0-99A6-C794-981C-DE687FB27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1313" y="5903913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32" name="Line 8">
                <a:extLst>
                  <a:ext uri="{FF2B5EF4-FFF2-40B4-BE49-F238E27FC236}">
                    <a16:creationId xmlns:a16="http://schemas.microsoft.com/office/drawing/2014/main" id="{C05D86C1-26FD-304A-C62E-05FE26B79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1013" y="5903913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33" name="Line 9">
                <a:extLst>
                  <a:ext uri="{FF2B5EF4-FFF2-40B4-BE49-F238E27FC236}">
                    <a16:creationId xmlns:a16="http://schemas.microsoft.com/office/drawing/2014/main" id="{1DF40F60-7E91-9F07-EBC2-B27C540BF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70925" y="5903913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34" name="Line 10">
                <a:extLst>
                  <a:ext uri="{FF2B5EF4-FFF2-40B4-BE49-F238E27FC236}">
                    <a16:creationId xmlns:a16="http://schemas.microsoft.com/office/drawing/2014/main" id="{6441F9C0-09B6-1583-A272-7FAA6113C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9038" y="5903913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35" name="Line 11">
                <a:extLst>
                  <a:ext uri="{FF2B5EF4-FFF2-40B4-BE49-F238E27FC236}">
                    <a16:creationId xmlns:a16="http://schemas.microsoft.com/office/drawing/2014/main" id="{FCCE8048-AA52-F718-D0DA-47E1B935B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0325" y="5903913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36" name="Line 12">
                <a:extLst>
                  <a:ext uri="{FF2B5EF4-FFF2-40B4-BE49-F238E27FC236}">
                    <a16:creationId xmlns:a16="http://schemas.microsoft.com/office/drawing/2014/main" id="{59B666DB-6759-4C48-41E7-5A0602AB7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0713" y="5903913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F19996C4-BC26-603B-E2F9-F9205D6AF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0025" y="5903913"/>
                <a:ext cx="0" cy="1190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38" name="Line 14">
                <a:extLst>
                  <a:ext uri="{FF2B5EF4-FFF2-40B4-BE49-F238E27FC236}">
                    <a16:creationId xmlns:a16="http://schemas.microsoft.com/office/drawing/2014/main" id="{9168AFE3-1193-5643-9E17-0D812D86A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813" y="2503488"/>
                <a:ext cx="88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39" name="Line 15">
                <a:extLst>
                  <a:ext uri="{FF2B5EF4-FFF2-40B4-BE49-F238E27FC236}">
                    <a16:creationId xmlns:a16="http://schemas.microsoft.com/office/drawing/2014/main" id="{2DB99F0F-82AF-FE59-4763-6ADE0CD0D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813" y="3636963"/>
                <a:ext cx="88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5D079DC2-3F14-2E39-139E-B1D317CCD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813" y="4768851"/>
                <a:ext cx="88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41" name="Line 17">
                <a:extLst>
                  <a:ext uri="{FF2B5EF4-FFF2-40B4-BE49-F238E27FC236}">
                    <a16:creationId xmlns:a16="http://schemas.microsoft.com/office/drawing/2014/main" id="{114D4EDB-8F96-D5F2-8042-C93AC9EC7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813" y="5903913"/>
                <a:ext cx="88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42" name="Line 18">
                <a:extLst>
                  <a:ext uri="{FF2B5EF4-FFF2-40B4-BE49-F238E27FC236}">
                    <a16:creationId xmlns:a16="http://schemas.microsoft.com/office/drawing/2014/main" id="{F57E7069-3D01-EB5E-7332-ACA2CA9E2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813" y="1371601"/>
                <a:ext cx="88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43" name="Line 19">
                <a:extLst>
                  <a:ext uri="{FF2B5EF4-FFF2-40B4-BE49-F238E27FC236}">
                    <a16:creationId xmlns:a16="http://schemas.microsoft.com/office/drawing/2014/main" id="{F59036F4-8742-C7B0-C09C-052CBE439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0325" y="1360488"/>
                <a:ext cx="0" cy="4543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FF59A782-B609-ABE8-0053-87C11A0F1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713" y="1900238"/>
                <a:ext cx="6184900" cy="4003675"/>
              </a:xfrm>
              <a:custGeom>
                <a:avLst/>
                <a:gdLst>
                  <a:gd name="T0" fmla="*/ 12277 w 15584"/>
                  <a:gd name="T1" fmla="*/ 0 h 10090"/>
                  <a:gd name="T2" fmla="*/ 11386 w 15584"/>
                  <a:gd name="T3" fmla="*/ 205 h 10090"/>
                  <a:gd name="T4" fmla="*/ 11238 w 15584"/>
                  <a:gd name="T5" fmla="*/ 429 h 10090"/>
                  <a:gd name="T6" fmla="*/ 10914 w 15584"/>
                  <a:gd name="T7" fmla="*/ 653 h 10090"/>
                  <a:gd name="T8" fmla="*/ 9837 w 15584"/>
                  <a:gd name="T9" fmla="*/ 852 h 10090"/>
                  <a:gd name="T10" fmla="*/ 9756 w 15584"/>
                  <a:gd name="T11" fmla="*/ 1307 h 10090"/>
                  <a:gd name="T12" fmla="*/ 9570 w 15584"/>
                  <a:gd name="T13" fmla="*/ 1524 h 10090"/>
                  <a:gd name="T14" fmla="*/ 9501 w 15584"/>
                  <a:gd name="T15" fmla="*/ 1972 h 10090"/>
                  <a:gd name="T16" fmla="*/ 9414 w 15584"/>
                  <a:gd name="T17" fmla="*/ 2202 h 10090"/>
                  <a:gd name="T18" fmla="*/ 8617 w 15584"/>
                  <a:gd name="T19" fmla="*/ 2420 h 10090"/>
                  <a:gd name="T20" fmla="*/ 8472 w 15584"/>
                  <a:gd name="T21" fmla="*/ 2626 h 10090"/>
                  <a:gd name="T22" fmla="*/ 7795 w 15584"/>
                  <a:gd name="T23" fmla="*/ 2862 h 10090"/>
                  <a:gd name="T24" fmla="*/ 7266 w 15584"/>
                  <a:gd name="T25" fmla="*/ 3067 h 10090"/>
                  <a:gd name="T26" fmla="*/ 7185 w 15584"/>
                  <a:gd name="T27" fmla="*/ 3279 h 10090"/>
                  <a:gd name="T28" fmla="*/ 7060 w 15584"/>
                  <a:gd name="T29" fmla="*/ 3503 h 10090"/>
                  <a:gd name="T30" fmla="*/ 6730 w 15584"/>
                  <a:gd name="T31" fmla="*/ 3957 h 10090"/>
                  <a:gd name="T32" fmla="*/ 6450 w 15584"/>
                  <a:gd name="T33" fmla="*/ 4168 h 10090"/>
                  <a:gd name="T34" fmla="*/ 6251 w 15584"/>
                  <a:gd name="T35" fmla="*/ 4386 h 10090"/>
                  <a:gd name="T36" fmla="*/ 5759 w 15584"/>
                  <a:gd name="T37" fmla="*/ 5058 h 10090"/>
                  <a:gd name="T38" fmla="*/ 5168 w 15584"/>
                  <a:gd name="T39" fmla="*/ 5270 h 10090"/>
                  <a:gd name="T40" fmla="*/ 4831 w 15584"/>
                  <a:gd name="T41" fmla="*/ 5487 h 10090"/>
                  <a:gd name="T42" fmla="*/ 4744 w 15584"/>
                  <a:gd name="T43" fmla="*/ 5693 h 10090"/>
                  <a:gd name="T44" fmla="*/ 4626 w 15584"/>
                  <a:gd name="T45" fmla="*/ 6346 h 10090"/>
                  <a:gd name="T46" fmla="*/ 4545 w 15584"/>
                  <a:gd name="T47" fmla="*/ 6564 h 10090"/>
                  <a:gd name="T48" fmla="*/ 4352 w 15584"/>
                  <a:gd name="T49" fmla="*/ 6813 h 10090"/>
                  <a:gd name="T50" fmla="*/ 4284 w 15584"/>
                  <a:gd name="T51" fmla="*/ 7217 h 10090"/>
                  <a:gd name="T52" fmla="*/ 3866 w 15584"/>
                  <a:gd name="T53" fmla="*/ 7895 h 10090"/>
                  <a:gd name="T54" fmla="*/ 3194 w 15584"/>
                  <a:gd name="T55" fmla="*/ 8356 h 10090"/>
                  <a:gd name="T56" fmla="*/ 2521 w 15584"/>
                  <a:gd name="T57" fmla="*/ 8567 h 10090"/>
                  <a:gd name="T58" fmla="*/ 2385 w 15584"/>
                  <a:gd name="T59" fmla="*/ 8791 h 10090"/>
                  <a:gd name="T60" fmla="*/ 2322 w 15584"/>
                  <a:gd name="T61" fmla="*/ 9003 h 10090"/>
                  <a:gd name="T62" fmla="*/ 2229 w 15584"/>
                  <a:gd name="T63" fmla="*/ 9451 h 10090"/>
                  <a:gd name="T64" fmla="*/ 2079 w 15584"/>
                  <a:gd name="T65" fmla="*/ 9675 h 10090"/>
                  <a:gd name="T66" fmla="*/ 1507 w 15584"/>
                  <a:gd name="T67" fmla="*/ 9892 h 10090"/>
                  <a:gd name="T68" fmla="*/ 0 w 15584"/>
                  <a:gd name="T69" fmla="*/ 10090 h 10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584" h="10090">
                    <a:moveTo>
                      <a:pt x="15584" y="0"/>
                    </a:moveTo>
                    <a:lnTo>
                      <a:pt x="12277" y="0"/>
                    </a:lnTo>
                    <a:lnTo>
                      <a:pt x="12277" y="205"/>
                    </a:lnTo>
                    <a:lnTo>
                      <a:pt x="11386" y="205"/>
                    </a:lnTo>
                    <a:lnTo>
                      <a:pt x="11386" y="429"/>
                    </a:lnTo>
                    <a:lnTo>
                      <a:pt x="11238" y="429"/>
                    </a:lnTo>
                    <a:lnTo>
                      <a:pt x="11238" y="653"/>
                    </a:lnTo>
                    <a:lnTo>
                      <a:pt x="10914" y="653"/>
                    </a:lnTo>
                    <a:lnTo>
                      <a:pt x="10914" y="852"/>
                    </a:lnTo>
                    <a:lnTo>
                      <a:pt x="9837" y="852"/>
                    </a:lnTo>
                    <a:lnTo>
                      <a:pt x="9837" y="1307"/>
                    </a:lnTo>
                    <a:lnTo>
                      <a:pt x="9756" y="1307"/>
                    </a:lnTo>
                    <a:lnTo>
                      <a:pt x="9756" y="1524"/>
                    </a:lnTo>
                    <a:lnTo>
                      <a:pt x="9570" y="1524"/>
                    </a:lnTo>
                    <a:lnTo>
                      <a:pt x="9570" y="1972"/>
                    </a:lnTo>
                    <a:lnTo>
                      <a:pt x="9501" y="1972"/>
                    </a:lnTo>
                    <a:lnTo>
                      <a:pt x="9501" y="2202"/>
                    </a:lnTo>
                    <a:lnTo>
                      <a:pt x="9414" y="2202"/>
                    </a:lnTo>
                    <a:lnTo>
                      <a:pt x="9414" y="2420"/>
                    </a:lnTo>
                    <a:lnTo>
                      <a:pt x="8617" y="2420"/>
                    </a:lnTo>
                    <a:lnTo>
                      <a:pt x="8617" y="2626"/>
                    </a:lnTo>
                    <a:lnTo>
                      <a:pt x="8472" y="2626"/>
                    </a:lnTo>
                    <a:lnTo>
                      <a:pt x="8472" y="2862"/>
                    </a:lnTo>
                    <a:lnTo>
                      <a:pt x="7795" y="2862"/>
                    </a:lnTo>
                    <a:lnTo>
                      <a:pt x="7795" y="3067"/>
                    </a:lnTo>
                    <a:lnTo>
                      <a:pt x="7266" y="3067"/>
                    </a:lnTo>
                    <a:lnTo>
                      <a:pt x="7266" y="3279"/>
                    </a:lnTo>
                    <a:lnTo>
                      <a:pt x="7185" y="3279"/>
                    </a:lnTo>
                    <a:lnTo>
                      <a:pt x="7185" y="3503"/>
                    </a:lnTo>
                    <a:lnTo>
                      <a:pt x="7060" y="3503"/>
                    </a:lnTo>
                    <a:lnTo>
                      <a:pt x="7060" y="3957"/>
                    </a:lnTo>
                    <a:lnTo>
                      <a:pt x="6730" y="3957"/>
                    </a:lnTo>
                    <a:lnTo>
                      <a:pt x="6730" y="4168"/>
                    </a:lnTo>
                    <a:lnTo>
                      <a:pt x="6450" y="4168"/>
                    </a:lnTo>
                    <a:lnTo>
                      <a:pt x="6450" y="4386"/>
                    </a:lnTo>
                    <a:lnTo>
                      <a:pt x="6251" y="4386"/>
                    </a:lnTo>
                    <a:lnTo>
                      <a:pt x="6251" y="5058"/>
                    </a:lnTo>
                    <a:lnTo>
                      <a:pt x="5759" y="5058"/>
                    </a:lnTo>
                    <a:lnTo>
                      <a:pt x="5759" y="5270"/>
                    </a:lnTo>
                    <a:lnTo>
                      <a:pt x="5168" y="5270"/>
                    </a:lnTo>
                    <a:lnTo>
                      <a:pt x="5168" y="5487"/>
                    </a:lnTo>
                    <a:lnTo>
                      <a:pt x="4831" y="5487"/>
                    </a:lnTo>
                    <a:lnTo>
                      <a:pt x="4831" y="5693"/>
                    </a:lnTo>
                    <a:lnTo>
                      <a:pt x="4744" y="5693"/>
                    </a:lnTo>
                    <a:lnTo>
                      <a:pt x="4744" y="6346"/>
                    </a:lnTo>
                    <a:lnTo>
                      <a:pt x="4626" y="6346"/>
                    </a:lnTo>
                    <a:lnTo>
                      <a:pt x="4626" y="6564"/>
                    </a:lnTo>
                    <a:lnTo>
                      <a:pt x="4545" y="6564"/>
                    </a:lnTo>
                    <a:lnTo>
                      <a:pt x="4545" y="6813"/>
                    </a:lnTo>
                    <a:lnTo>
                      <a:pt x="4352" y="6813"/>
                    </a:lnTo>
                    <a:lnTo>
                      <a:pt x="4352" y="7217"/>
                    </a:lnTo>
                    <a:lnTo>
                      <a:pt x="4284" y="7217"/>
                    </a:lnTo>
                    <a:lnTo>
                      <a:pt x="4284" y="7895"/>
                    </a:lnTo>
                    <a:lnTo>
                      <a:pt x="3866" y="7895"/>
                    </a:lnTo>
                    <a:lnTo>
                      <a:pt x="3866" y="8356"/>
                    </a:lnTo>
                    <a:lnTo>
                      <a:pt x="3194" y="8356"/>
                    </a:lnTo>
                    <a:lnTo>
                      <a:pt x="3194" y="8567"/>
                    </a:lnTo>
                    <a:lnTo>
                      <a:pt x="2521" y="8567"/>
                    </a:lnTo>
                    <a:lnTo>
                      <a:pt x="2521" y="8791"/>
                    </a:lnTo>
                    <a:lnTo>
                      <a:pt x="2385" y="8791"/>
                    </a:lnTo>
                    <a:lnTo>
                      <a:pt x="2385" y="9003"/>
                    </a:lnTo>
                    <a:lnTo>
                      <a:pt x="2322" y="9003"/>
                    </a:lnTo>
                    <a:lnTo>
                      <a:pt x="2322" y="9451"/>
                    </a:lnTo>
                    <a:lnTo>
                      <a:pt x="2229" y="9451"/>
                    </a:lnTo>
                    <a:lnTo>
                      <a:pt x="2229" y="9675"/>
                    </a:lnTo>
                    <a:lnTo>
                      <a:pt x="2079" y="9675"/>
                    </a:lnTo>
                    <a:lnTo>
                      <a:pt x="2079" y="9892"/>
                    </a:lnTo>
                    <a:lnTo>
                      <a:pt x="1507" y="9892"/>
                    </a:lnTo>
                    <a:lnTo>
                      <a:pt x="1507" y="10090"/>
                    </a:lnTo>
                    <a:lnTo>
                      <a:pt x="0" y="10090"/>
                    </a:lnTo>
                  </a:path>
                </a:pathLst>
              </a:custGeom>
              <a:noFill/>
              <a:ln w="3016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40C456B8-3144-63FA-A12F-22B924DCE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713" y="1798638"/>
                <a:ext cx="6178550" cy="4105275"/>
              </a:xfrm>
              <a:custGeom>
                <a:avLst/>
                <a:gdLst>
                  <a:gd name="T0" fmla="*/ 15565 w 15565"/>
                  <a:gd name="T1" fmla="*/ 0 h 10345"/>
                  <a:gd name="T2" fmla="*/ 15310 w 15565"/>
                  <a:gd name="T3" fmla="*/ 0 h 10345"/>
                  <a:gd name="T4" fmla="*/ 15310 w 15565"/>
                  <a:gd name="T5" fmla="*/ 554 h 10345"/>
                  <a:gd name="T6" fmla="*/ 12602 w 15565"/>
                  <a:gd name="T7" fmla="*/ 554 h 10345"/>
                  <a:gd name="T8" fmla="*/ 12602 w 15565"/>
                  <a:gd name="T9" fmla="*/ 1114 h 10345"/>
                  <a:gd name="T10" fmla="*/ 9688 w 15565"/>
                  <a:gd name="T11" fmla="*/ 1114 h 10345"/>
                  <a:gd name="T12" fmla="*/ 9688 w 15565"/>
                  <a:gd name="T13" fmla="*/ 1661 h 10345"/>
                  <a:gd name="T14" fmla="*/ 9414 w 15565"/>
                  <a:gd name="T15" fmla="*/ 1661 h 10345"/>
                  <a:gd name="T16" fmla="*/ 9414 w 15565"/>
                  <a:gd name="T17" fmla="*/ 2196 h 10345"/>
                  <a:gd name="T18" fmla="*/ 7882 w 15565"/>
                  <a:gd name="T19" fmla="*/ 2196 h 10345"/>
                  <a:gd name="T20" fmla="*/ 7882 w 15565"/>
                  <a:gd name="T21" fmla="*/ 3273 h 10345"/>
                  <a:gd name="T22" fmla="*/ 7664 w 15565"/>
                  <a:gd name="T23" fmla="*/ 3273 h 10345"/>
                  <a:gd name="T24" fmla="*/ 7664 w 15565"/>
                  <a:gd name="T25" fmla="*/ 3839 h 10345"/>
                  <a:gd name="T26" fmla="*/ 7135 w 15565"/>
                  <a:gd name="T27" fmla="*/ 3839 h 10345"/>
                  <a:gd name="T28" fmla="*/ 7135 w 15565"/>
                  <a:gd name="T29" fmla="*/ 4374 h 10345"/>
                  <a:gd name="T30" fmla="*/ 6581 w 15565"/>
                  <a:gd name="T31" fmla="*/ 4374 h 10345"/>
                  <a:gd name="T32" fmla="*/ 6581 w 15565"/>
                  <a:gd name="T33" fmla="*/ 4915 h 10345"/>
                  <a:gd name="T34" fmla="*/ 6182 w 15565"/>
                  <a:gd name="T35" fmla="*/ 4915 h 10345"/>
                  <a:gd name="T36" fmla="*/ 6182 w 15565"/>
                  <a:gd name="T37" fmla="*/ 5991 h 10345"/>
                  <a:gd name="T38" fmla="*/ 6102 w 15565"/>
                  <a:gd name="T39" fmla="*/ 5991 h 10345"/>
                  <a:gd name="T40" fmla="*/ 6102 w 15565"/>
                  <a:gd name="T41" fmla="*/ 6551 h 10345"/>
                  <a:gd name="T42" fmla="*/ 5641 w 15565"/>
                  <a:gd name="T43" fmla="*/ 6551 h 10345"/>
                  <a:gd name="T44" fmla="*/ 5641 w 15565"/>
                  <a:gd name="T45" fmla="*/ 7086 h 10345"/>
                  <a:gd name="T46" fmla="*/ 4682 w 15565"/>
                  <a:gd name="T47" fmla="*/ 7086 h 10345"/>
                  <a:gd name="T48" fmla="*/ 4682 w 15565"/>
                  <a:gd name="T49" fmla="*/ 7659 h 10345"/>
                  <a:gd name="T50" fmla="*/ 4271 w 15565"/>
                  <a:gd name="T51" fmla="*/ 7659 h 10345"/>
                  <a:gd name="T52" fmla="*/ 4271 w 15565"/>
                  <a:gd name="T53" fmla="*/ 8169 h 10345"/>
                  <a:gd name="T54" fmla="*/ 3935 w 15565"/>
                  <a:gd name="T55" fmla="*/ 8169 h 10345"/>
                  <a:gd name="T56" fmla="*/ 3935 w 15565"/>
                  <a:gd name="T57" fmla="*/ 8691 h 10345"/>
                  <a:gd name="T58" fmla="*/ 2939 w 15565"/>
                  <a:gd name="T59" fmla="*/ 8691 h 10345"/>
                  <a:gd name="T60" fmla="*/ 2939 w 15565"/>
                  <a:gd name="T61" fmla="*/ 9276 h 10345"/>
                  <a:gd name="T62" fmla="*/ 2652 w 15565"/>
                  <a:gd name="T63" fmla="*/ 9276 h 10345"/>
                  <a:gd name="T64" fmla="*/ 2652 w 15565"/>
                  <a:gd name="T65" fmla="*/ 9849 h 10345"/>
                  <a:gd name="T66" fmla="*/ 2341 w 15565"/>
                  <a:gd name="T67" fmla="*/ 9849 h 10345"/>
                  <a:gd name="T68" fmla="*/ 2341 w 15565"/>
                  <a:gd name="T69" fmla="*/ 10345 h 10345"/>
                  <a:gd name="T70" fmla="*/ 0 w 15565"/>
                  <a:gd name="T71" fmla="*/ 10345 h 10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565" h="10345">
                    <a:moveTo>
                      <a:pt x="15565" y="0"/>
                    </a:moveTo>
                    <a:lnTo>
                      <a:pt x="15310" y="0"/>
                    </a:lnTo>
                    <a:lnTo>
                      <a:pt x="15310" y="554"/>
                    </a:lnTo>
                    <a:lnTo>
                      <a:pt x="12602" y="554"/>
                    </a:lnTo>
                    <a:lnTo>
                      <a:pt x="12602" y="1114"/>
                    </a:lnTo>
                    <a:lnTo>
                      <a:pt x="9688" y="1114"/>
                    </a:lnTo>
                    <a:lnTo>
                      <a:pt x="9688" y="1661"/>
                    </a:lnTo>
                    <a:lnTo>
                      <a:pt x="9414" y="1661"/>
                    </a:lnTo>
                    <a:lnTo>
                      <a:pt x="9414" y="2196"/>
                    </a:lnTo>
                    <a:lnTo>
                      <a:pt x="7882" y="2196"/>
                    </a:lnTo>
                    <a:lnTo>
                      <a:pt x="7882" y="3273"/>
                    </a:lnTo>
                    <a:lnTo>
                      <a:pt x="7664" y="3273"/>
                    </a:lnTo>
                    <a:lnTo>
                      <a:pt x="7664" y="3839"/>
                    </a:lnTo>
                    <a:lnTo>
                      <a:pt x="7135" y="3839"/>
                    </a:lnTo>
                    <a:lnTo>
                      <a:pt x="7135" y="4374"/>
                    </a:lnTo>
                    <a:lnTo>
                      <a:pt x="6581" y="4374"/>
                    </a:lnTo>
                    <a:lnTo>
                      <a:pt x="6581" y="4915"/>
                    </a:lnTo>
                    <a:lnTo>
                      <a:pt x="6182" y="4915"/>
                    </a:lnTo>
                    <a:lnTo>
                      <a:pt x="6182" y="5991"/>
                    </a:lnTo>
                    <a:lnTo>
                      <a:pt x="6102" y="5991"/>
                    </a:lnTo>
                    <a:lnTo>
                      <a:pt x="6102" y="6551"/>
                    </a:lnTo>
                    <a:lnTo>
                      <a:pt x="5641" y="6551"/>
                    </a:lnTo>
                    <a:lnTo>
                      <a:pt x="5641" y="7086"/>
                    </a:lnTo>
                    <a:lnTo>
                      <a:pt x="4682" y="7086"/>
                    </a:lnTo>
                    <a:lnTo>
                      <a:pt x="4682" y="7659"/>
                    </a:lnTo>
                    <a:lnTo>
                      <a:pt x="4271" y="7659"/>
                    </a:lnTo>
                    <a:lnTo>
                      <a:pt x="4271" y="8169"/>
                    </a:lnTo>
                    <a:lnTo>
                      <a:pt x="3935" y="8169"/>
                    </a:lnTo>
                    <a:lnTo>
                      <a:pt x="3935" y="8691"/>
                    </a:lnTo>
                    <a:lnTo>
                      <a:pt x="2939" y="8691"/>
                    </a:lnTo>
                    <a:lnTo>
                      <a:pt x="2939" y="9276"/>
                    </a:lnTo>
                    <a:lnTo>
                      <a:pt x="2652" y="9276"/>
                    </a:lnTo>
                    <a:lnTo>
                      <a:pt x="2652" y="9849"/>
                    </a:lnTo>
                    <a:lnTo>
                      <a:pt x="2341" y="9849"/>
                    </a:lnTo>
                    <a:lnTo>
                      <a:pt x="2341" y="10345"/>
                    </a:lnTo>
                    <a:lnTo>
                      <a:pt x="0" y="10345"/>
                    </a:lnTo>
                  </a:path>
                </a:pathLst>
              </a:custGeom>
              <a:noFill/>
              <a:ln w="3016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1F66C5-E30E-3C5B-566A-C67984CA56AA}"/>
                </a:ext>
              </a:extLst>
            </p:cNvPr>
            <p:cNvSpPr txBox="1"/>
            <p:nvPr/>
          </p:nvSpPr>
          <p:spPr>
            <a:xfrm>
              <a:off x="3518037" y="535312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88B30DE-E60E-A44A-2605-8D89DD5A806C}"/>
                </a:ext>
              </a:extLst>
            </p:cNvPr>
            <p:cNvSpPr txBox="1"/>
            <p:nvPr/>
          </p:nvSpPr>
          <p:spPr>
            <a:xfrm>
              <a:off x="4335463" y="535312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9AA0F5E-D371-4035-9CF2-8F18A5114A11}"/>
                </a:ext>
              </a:extLst>
            </p:cNvPr>
            <p:cNvSpPr txBox="1"/>
            <p:nvPr/>
          </p:nvSpPr>
          <p:spPr>
            <a:xfrm>
              <a:off x="5100792" y="5353123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12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DCC79E1-FA93-694A-7D5B-BCFA82330BA8}"/>
                </a:ext>
              </a:extLst>
            </p:cNvPr>
            <p:cNvSpPr txBox="1"/>
            <p:nvPr/>
          </p:nvSpPr>
          <p:spPr>
            <a:xfrm>
              <a:off x="5918218" y="5353123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18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3EA4299-1603-07FE-8EC6-5057FA7BF809}"/>
                </a:ext>
              </a:extLst>
            </p:cNvPr>
            <p:cNvSpPr txBox="1"/>
            <p:nvPr/>
          </p:nvSpPr>
          <p:spPr>
            <a:xfrm>
              <a:off x="6735644" y="5353123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24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67C79A0-46B7-2916-7A77-72A1944C3510}"/>
                </a:ext>
              </a:extLst>
            </p:cNvPr>
            <p:cNvSpPr txBox="1"/>
            <p:nvPr/>
          </p:nvSpPr>
          <p:spPr>
            <a:xfrm>
              <a:off x="7553070" y="5353123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30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EB5E752-9C10-1DC1-AF67-C12E3CD39DCE}"/>
                </a:ext>
              </a:extLst>
            </p:cNvPr>
            <p:cNvSpPr txBox="1"/>
            <p:nvPr/>
          </p:nvSpPr>
          <p:spPr>
            <a:xfrm>
              <a:off x="8370495" y="5353123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36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572AE0EB-CCFA-C425-E667-CA261D2D2EAE}"/>
                </a:ext>
              </a:extLst>
            </p:cNvPr>
            <p:cNvSpPr txBox="1"/>
            <p:nvPr/>
          </p:nvSpPr>
          <p:spPr>
            <a:xfrm>
              <a:off x="3347086" y="512850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EE9C8C9-90DB-1F06-0DEA-C07858DC80BA}"/>
                </a:ext>
              </a:extLst>
            </p:cNvPr>
            <p:cNvSpPr txBox="1"/>
            <p:nvPr/>
          </p:nvSpPr>
          <p:spPr>
            <a:xfrm>
              <a:off x="3242893" y="424085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25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F79E243-DCB8-B898-E5D4-19FAEDFED94F}"/>
                </a:ext>
              </a:extLst>
            </p:cNvPr>
            <p:cNvSpPr txBox="1"/>
            <p:nvPr/>
          </p:nvSpPr>
          <p:spPr>
            <a:xfrm>
              <a:off x="3242893" y="342217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50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40B51C3-B70C-3ECA-FF05-BDB1C3773986}"/>
                </a:ext>
              </a:extLst>
            </p:cNvPr>
            <p:cNvSpPr txBox="1"/>
            <p:nvPr/>
          </p:nvSpPr>
          <p:spPr>
            <a:xfrm>
              <a:off x="3242893" y="260234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75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76EFD58-ECF3-2CFF-0D46-5B29C78711D9}"/>
                </a:ext>
              </a:extLst>
            </p:cNvPr>
            <p:cNvSpPr txBox="1"/>
            <p:nvPr/>
          </p:nvSpPr>
          <p:spPr>
            <a:xfrm>
              <a:off x="3138696" y="1794296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100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C606164-EAFF-8BE3-0B32-B58FC8217FB4}"/>
                </a:ext>
              </a:extLst>
            </p:cNvPr>
            <p:cNvSpPr txBox="1"/>
            <p:nvPr/>
          </p:nvSpPr>
          <p:spPr>
            <a:xfrm>
              <a:off x="5217063" y="5678138"/>
              <a:ext cx="2684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Weeks after ART initiation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9BD81D0-DEF9-73B8-418B-4A194A1BDE65}"/>
                </a:ext>
              </a:extLst>
            </p:cNvPr>
            <p:cNvSpPr txBox="1"/>
            <p:nvPr/>
          </p:nvSpPr>
          <p:spPr>
            <a:xfrm>
              <a:off x="4421623" y="2070336"/>
              <a:ext cx="1136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BIC/F/TAF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C46C388-9B66-9869-0EFC-06B0F0DFEFAE}"/>
                </a:ext>
              </a:extLst>
            </p:cNvPr>
            <p:cNvSpPr txBox="1"/>
            <p:nvPr/>
          </p:nvSpPr>
          <p:spPr>
            <a:xfrm>
              <a:off x="4421623" y="2360491"/>
              <a:ext cx="1029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DTG/3TC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B70C94F-315F-AD13-9DD5-3E70D2FF9522}"/>
                </a:ext>
              </a:extLst>
            </p:cNvPr>
            <p:cNvSpPr txBox="1"/>
            <p:nvPr/>
          </p:nvSpPr>
          <p:spPr>
            <a:xfrm>
              <a:off x="6844276" y="2866816"/>
              <a:ext cx="316030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Log rank: p = 0.97</a:t>
              </a:r>
            </a:p>
            <a:p>
              <a:pPr algn="ctr"/>
              <a:br>
                <a:rPr lang="en-US" sz="1600" dirty="0"/>
              </a:br>
              <a:r>
                <a:rPr lang="en-US" sz="1600" dirty="0"/>
                <a:t>Estimated cumulative rate at W24</a:t>
              </a:r>
            </a:p>
            <a:p>
              <a:pPr algn="ctr"/>
              <a:r>
                <a:rPr lang="en-US" sz="1600" dirty="0"/>
                <a:t>45/52 (86 %)</a:t>
              </a:r>
            </a:p>
            <a:p>
              <a:pPr algn="ctr"/>
              <a:r>
                <a:rPr lang="en-US" sz="1600" dirty="0"/>
                <a:t>17/21 (81 %)</a:t>
              </a: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446C7E35-65EA-F0FE-F7C5-D8EA5F1F2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4310" y="2560651"/>
              <a:ext cx="257201" cy="0"/>
            </a:xfrm>
            <a:prstGeom prst="line">
              <a:avLst/>
            </a:prstGeom>
            <a:noFill/>
            <a:ln w="30163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1C1345FB-887D-E283-B652-43B2B130A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4310" y="2233179"/>
              <a:ext cx="257201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8" name="Line 20">
              <a:extLst>
                <a:ext uri="{FF2B5EF4-FFF2-40B4-BE49-F238E27FC236}">
                  <a16:creationId xmlns:a16="http://schemas.microsoft.com/office/drawing/2014/main" id="{D465FCD3-EC17-4220-F475-67248DBA8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1127" y="4007015"/>
              <a:ext cx="257201" cy="0"/>
            </a:xfrm>
            <a:prstGeom prst="line">
              <a:avLst/>
            </a:prstGeom>
            <a:noFill/>
            <a:ln w="30163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299E5E30-7E9E-2DED-C25A-269543910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1127" y="3778703"/>
              <a:ext cx="257201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47310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RV-trials - Glasgow 2024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7103</Words>
  <Application>Microsoft Office PowerPoint</Application>
  <PresentationFormat>Grand écran</PresentationFormat>
  <Paragraphs>1499</Paragraphs>
  <Slides>47</Slides>
  <Notes>3</Notes>
  <HiddenSlides>5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5" baseType="lpstr">
      <vt:lpstr>ＭＳ Ｐゴシック</vt:lpstr>
      <vt:lpstr>Arial</vt:lpstr>
      <vt:lpstr>Calibri</vt:lpstr>
      <vt:lpstr>Police système Courant</vt:lpstr>
      <vt:lpstr>Roboto Condensed</vt:lpstr>
      <vt:lpstr>Trebuchet MS</vt:lpstr>
      <vt:lpstr>Wingdings</vt:lpstr>
      <vt:lpstr>ARV-trials - Glasgow 2024</vt:lpstr>
      <vt:lpstr>HIV Glasgow 2024</vt:lpstr>
      <vt:lpstr>Faculty Disclosures</vt:lpstr>
      <vt:lpstr>Antiretroviral therapy</vt:lpstr>
      <vt:lpstr>EACS GUIDELINES – 2024 update (v12.1)</vt:lpstr>
      <vt:lpstr>DTG or bDRV 3DR as initial ART in advanced HIV infection</vt:lpstr>
      <vt:lpstr>Présentation PowerPoint</vt:lpstr>
      <vt:lpstr>DOLCE: DTG/3TC vs DTG + TDF/XTC as 1st ART  in patients with CD4 &lt; 200/mm3 (1) </vt:lpstr>
      <vt:lpstr>DOLCE: DTG/3TC vs DTG + TDF/XTC as 1st ART  in patients with CD4 &lt; 200/mm3 (2) </vt:lpstr>
      <vt:lpstr>Présentation PowerPoint</vt:lpstr>
      <vt:lpstr>DTG/3TC as 1st line ART without available genotype</vt:lpstr>
      <vt:lpstr>DTG/3TC in virologically suppressed persons with history of Resistance to 3TC</vt:lpstr>
      <vt:lpstr>DTG/3TC: Real-world experience</vt:lpstr>
      <vt:lpstr>INSTI-R emergence on DTG/3TC with pre-existing M184V/I</vt:lpstr>
      <vt:lpstr>Resistance at failure of 2nd generation INSTI</vt:lpstr>
      <vt:lpstr>Clearance of archived NNRTI- resistance mutations</vt:lpstr>
      <vt:lpstr>Présentation PowerPoint</vt:lpstr>
      <vt:lpstr>Antiretroviral therapy – New combinations</vt:lpstr>
      <vt:lpstr>Oral BIC + LEN qd: PK analysis for LEN dose selection</vt:lpstr>
      <vt:lpstr>ISL + LEN QW: Phase 2 (1)</vt:lpstr>
      <vt:lpstr>ISL + LEN QW: Phase 2 (2)</vt:lpstr>
      <vt:lpstr>ISL + LEN QW: Phase 2 (3)</vt:lpstr>
      <vt:lpstr>ISL + LEN QW: Phase 2 (4)</vt:lpstr>
      <vt:lpstr>ISL + LEN QW: Phase 2 (5)</vt:lpstr>
      <vt:lpstr>LEN + 2 bNAbs (TAB + ZAB) as maintenance (1)</vt:lpstr>
      <vt:lpstr>LEN + 2 bNAbs (TAB + ZAB) as maintenance (2)</vt:lpstr>
      <vt:lpstr>Présentation PowerPoint</vt:lpstr>
      <vt:lpstr>Présentation PowerPoint</vt:lpstr>
      <vt:lpstr>GS-1720 and GS-4182</vt:lpstr>
      <vt:lpstr>Complications - Comorbidities</vt:lpstr>
      <vt:lpstr>Prenatal exposure to DTG</vt:lpstr>
      <vt:lpstr>DTG during pregnancy: outcomes</vt:lpstr>
      <vt:lpstr>Serious Adverse events on Immune Check Point Inhibitors in PWH and Cancer</vt:lpstr>
      <vt:lpstr>Présentation PowerPoint</vt:lpstr>
      <vt:lpstr>Présentation PowerPoint</vt:lpstr>
      <vt:lpstr>Présentation PowerPoint</vt:lpstr>
      <vt:lpstr>EACS GUIDELINES – 2024 update (v12.1)</vt:lpstr>
      <vt:lpstr>Frailty score and health outcomes in PWH &gt; 70 years</vt:lpstr>
      <vt:lpstr>V116, new pneumococcal conjugate vaccine (1)</vt:lpstr>
      <vt:lpstr>V116, new pneumococcal conjugate vaccine (2)</vt:lpstr>
      <vt:lpstr>Prevention – STI / HIV</vt:lpstr>
      <vt:lpstr>DoxyPEP in MSM: PRIDOX study</vt:lpstr>
      <vt:lpstr>Q6M LEN SC for PrEP in MSM and Transgender: PURPOSE 2 (1)</vt:lpstr>
      <vt:lpstr>Présentation PowerPoint</vt:lpstr>
      <vt:lpstr>Présentation PowerPoint</vt:lpstr>
      <vt:lpstr>PURPOSE 2: 2 failures on LEN (4)</vt:lpstr>
      <vt:lpstr>PURPOSE 2: adverse events (5)</vt:lpstr>
      <vt:lpstr>PURPOSE 1: PrEP persistence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Glasgow 2024 - HIV Drug Therapy</dc:title>
  <dc:creator>AEI - www.aei.fr</dc:creator>
  <cp:keywords>10-13 November 2024</cp:keywords>
  <cp:lastModifiedBy>charles dufrene</cp:lastModifiedBy>
  <cp:revision>115</cp:revision>
  <dcterms:created xsi:type="dcterms:W3CDTF">2022-10-24T10:15:33Z</dcterms:created>
  <dcterms:modified xsi:type="dcterms:W3CDTF">2024-11-17T10:58:49Z</dcterms:modified>
</cp:coreProperties>
</file>